
<file path=[Content_Types].xml><?xml version="1.0" encoding="utf-8"?>
<Types xmlns="http://schemas.openxmlformats.org/package/2006/content-types">
  <Default Extension="avi" ContentType="video/x-msvideo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7"/>
  </p:notesMasterIdLst>
  <p:handoutMasterIdLst>
    <p:handoutMasterId r:id="rId18"/>
  </p:handoutMasterIdLst>
  <p:sldIdLst>
    <p:sldId id="267" r:id="rId2"/>
    <p:sldId id="460" r:id="rId3"/>
    <p:sldId id="476" r:id="rId4"/>
    <p:sldId id="461" r:id="rId5"/>
    <p:sldId id="462" r:id="rId6"/>
    <p:sldId id="463" r:id="rId7"/>
    <p:sldId id="464" r:id="rId8"/>
    <p:sldId id="465" r:id="rId9"/>
    <p:sldId id="477" r:id="rId10"/>
    <p:sldId id="466" r:id="rId11"/>
    <p:sldId id="467" r:id="rId12"/>
    <p:sldId id="468" r:id="rId13"/>
    <p:sldId id="475" r:id="rId14"/>
    <p:sldId id="478" r:id="rId15"/>
    <p:sldId id="331" r:id="rId16"/>
  </p:sldIdLst>
  <p:sldSz cx="12192000" cy="6858000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annes Rieger" initials="JR" lastIdx="5" clrIdx="0">
    <p:extLst>
      <p:ext uri="{19B8F6BF-5375-455C-9EA6-DF929625EA0E}">
        <p15:presenceInfo xmlns:p15="http://schemas.microsoft.com/office/powerpoint/2012/main" userId="Johannes Rieger" providerId="None"/>
      </p:ext>
    </p:extLst>
  </p:cmAuthor>
  <p:cmAuthor id="2" name="Bernhard König" initials="BK" lastIdx="9" clrIdx="1">
    <p:extLst>
      <p:ext uri="{19B8F6BF-5375-455C-9EA6-DF929625EA0E}">
        <p15:presenceInfo xmlns:p15="http://schemas.microsoft.com/office/powerpoint/2012/main" userId="S-1-5-21-844258714-2508474418-658008654-1209" providerId="AD"/>
      </p:ext>
    </p:extLst>
  </p:cmAuthor>
  <p:cmAuthor id="3" name="Gerold Huemer" initials="GH" lastIdx="1" clrIdx="2">
    <p:extLst>
      <p:ext uri="{19B8F6BF-5375-455C-9EA6-DF929625EA0E}">
        <p15:presenceInfo xmlns:p15="http://schemas.microsoft.com/office/powerpoint/2012/main" userId="S-1-5-21-844258714-2508474418-658008654-11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84B7"/>
    <a:srgbClr val="367EB0"/>
    <a:srgbClr val="2EBFC2"/>
    <a:srgbClr val="00B0F0"/>
    <a:srgbClr val="367DB2"/>
    <a:srgbClr val="007DBD"/>
    <a:srgbClr val="0681B7"/>
    <a:srgbClr val="05A6DA"/>
    <a:srgbClr val="076794"/>
    <a:srgbClr val="078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58" autoAdjust="0"/>
    <p:restoredTop sz="87024" autoAdjust="0"/>
  </p:normalViewPr>
  <p:slideViewPr>
    <p:cSldViewPr snapToGrid="0">
      <p:cViewPr varScale="1">
        <p:scale>
          <a:sx n="77" d="100"/>
          <a:sy n="77" d="100"/>
        </p:scale>
        <p:origin x="1020" y="78"/>
      </p:cViewPr>
      <p:guideLst/>
    </p:cSldViewPr>
  </p:slideViewPr>
  <p:outlineViewPr>
    <p:cViewPr>
      <p:scale>
        <a:sx n="33" d="100"/>
        <a:sy n="33" d="100"/>
      </p:scale>
      <p:origin x="0" y="-1332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402"/>
    </p:cViewPr>
  </p:sorterViewPr>
  <p:notesViewPr>
    <p:cSldViewPr snapToGrid="0">
      <p:cViewPr varScale="1">
        <p:scale>
          <a:sx n="80" d="100"/>
          <a:sy n="80" d="100"/>
        </p:scale>
        <p:origin x="29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4D605-8A9B-40E5-A993-A80946419C60}" type="datetimeFigureOut">
              <a:rPr lang="de-AT" smtClean="0"/>
              <a:t>28.09.2021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20906-A042-4967-8CD6-67009512064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25043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6D076-4B69-4CEC-8158-EEDAE528664D}" type="datetimeFigureOut">
              <a:rPr lang="de-AT" smtClean="0"/>
              <a:t>28.09.2021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8CB45-1458-4831-8821-784445EE8CA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278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(mean and fluctuation magnitude)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8CB45-1458-4831-8821-784445EE8CAF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5048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8CB45-1458-4831-8821-784445EE8CAF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7487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png"/><Relationship Id="rId3" Type="http://schemas.openxmlformats.org/officeDocument/2006/relationships/image" Target="../media/image5.tiff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5" Type="http://schemas.openxmlformats.org/officeDocument/2006/relationships/image" Target="../media/image16.jpg"/><Relationship Id="rId10" Type="http://schemas.openxmlformats.org/officeDocument/2006/relationships/image" Target="../media/image11.jpg"/><Relationship Id="rId4" Type="http://schemas.openxmlformats.org/officeDocument/2006/relationships/image" Target="../media/image2.jpeg"/><Relationship Id="rId9" Type="http://schemas.openxmlformats.org/officeDocument/2006/relationships/image" Target="../media/image10.JPG"/><Relationship Id="rId14" Type="http://schemas.openxmlformats.org/officeDocument/2006/relationships/image" Target="../media/image15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12.jpg"/><Relationship Id="rId3" Type="http://schemas.openxmlformats.org/officeDocument/2006/relationships/image" Target="../media/image5.tiff"/><Relationship Id="rId7" Type="http://schemas.openxmlformats.org/officeDocument/2006/relationships/image" Target="../media/image8.jpg"/><Relationship Id="rId12" Type="http://schemas.openxmlformats.org/officeDocument/2006/relationships/image" Target="../media/image1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g"/><Relationship Id="rId11" Type="http://schemas.openxmlformats.org/officeDocument/2006/relationships/image" Target="../media/image11.jpg"/><Relationship Id="rId5" Type="http://schemas.openxmlformats.org/officeDocument/2006/relationships/image" Target="../media/image6.png"/><Relationship Id="rId10" Type="http://schemas.openxmlformats.org/officeDocument/2006/relationships/image" Target="../media/image10.JPG"/><Relationship Id="rId4" Type="http://schemas.openxmlformats.org/officeDocument/2006/relationships/image" Target="../media/image2.jpeg"/><Relationship Id="rId9" Type="http://schemas.openxmlformats.org/officeDocument/2006/relationships/image" Target="../media/image9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25B3BCA8-E57B-487A-BA15-842B3181C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44" y="0"/>
            <a:ext cx="12199244" cy="6858000"/>
          </a:xfrm>
          <a:prstGeom prst="rect">
            <a:avLst/>
          </a:prstGeom>
        </p:spPr>
      </p:pic>
      <p:sp>
        <p:nvSpPr>
          <p:cNvPr id="40" name="Titel 1"/>
          <p:cNvSpPr>
            <a:spLocks noGrp="1"/>
          </p:cNvSpPr>
          <p:nvPr>
            <p:ph type="ctrTitle"/>
          </p:nvPr>
        </p:nvSpPr>
        <p:spPr>
          <a:xfrm>
            <a:off x="467342" y="496829"/>
            <a:ext cx="9992484" cy="610884"/>
          </a:xfrm>
          <a:prstGeom prst="rect">
            <a:avLst/>
          </a:prstGeom>
        </p:spPr>
        <p:txBody>
          <a:bodyPr lIns="95762" tIns="47881" rIns="95762" bIns="47881">
            <a:noAutofit/>
          </a:bodyPr>
          <a:lstStyle>
            <a:lvl1pPr algn="l">
              <a:defRPr lang="de-AT" sz="3200" b="1" dirty="0" smtClean="0">
                <a:solidFill>
                  <a:schemeClr val="bg1"/>
                </a:solidFill>
                <a:effectLst/>
                <a:latin typeface="Arial Black" pitchFamily="34" charset="0"/>
                <a:ea typeface="+mj-ea"/>
                <a:cs typeface="+mj-cs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41" name="Untertitel 2"/>
          <p:cNvSpPr>
            <a:spLocks noGrp="1"/>
          </p:cNvSpPr>
          <p:nvPr>
            <p:ph type="subTitle" idx="1"/>
          </p:nvPr>
        </p:nvSpPr>
        <p:spPr>
          <a:xfrm>
            <a:off x="467342" y="1116889"/>
            <a:ext cx="9260073" cy="398765"/>
          </a:xfrm>
          <a:prstGeom prst="rect">
            <a:avLst/>
          </a:prstGeom>
        </p:spPr>
        <p:txBody>
          <a:bodyPr lIns="95762" tIns="47881" rIns="95762" bIns="47881">
            <a:noAutofit/>
          </a:bodyPr>
          <a:lstStyle>
            <a:lvl1pPr marL="0" indent="0" algn="l">
              <a:buNone/>
              <a:defRPr lang="de-AT" sz="2400" b="1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589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8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7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7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6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5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5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AT" dirty="0"/>
          </a:p>
        </p:txBody>
      </p:sp>
      <p:pic>
        <p:nvPicPr>
          <p:cNvPr id="52" name="Grafik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88" y="200657"/>
            <a:ext cx="2185276" cy="72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Grafik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88" y="215895"/>
            <a:ext cx="2185200" cy="72146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FB9297D-7043-47EE-8B65-92AB033F0E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791" y="4662060"/>
            <a:ext cx="794589" cy="3655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298B0860-B657-4944-9C5F-E16C3FFD800C}"/>
              </a:ext>
            </a:extLst>
          </p:cNvPr>
          <p:cNvSpPr txBox="1"/>
          <p:nvPr/>
        </p:nvSpPr>
        <p:spPr>
          <a:xfrm>
            <a:off x="11006094" y="4423480"/>
            <a:ext cx="10190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Coordinated</a:t>
            </a:r>
            <a:r>
              <a:rPr lang="de-AT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de-AT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C0FB14F-3EEB-445C-B569-0E45579B0383}"/>
              </a:ext>
            </a:extLst>
          </p:cNvPr>
          <p:cNvSpPr txBox="1"/>
          <p:nvPr/>
        </p:nvSpPr>
        <p:spPr>
          <a:xfrm>
            <a:off x="10576603" y="5471282"/>
            <a:ext cx="1448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Financially</a:t>
            </a:r>
            <a:r>
              <a:rPr lang="de-AT" sz="800" b="1" dirty="0">
                <a:latin typeface="Arial" panose="020B0604020202020204" pitchFamily="34" charset="0"/>
                <a:cs typeface="Arial" panose="020B0604020202020204" pitchFamily="34" charset="0"/>
              </a:rPr>
              <a:t> supported </a:t>
            </a:r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de-AT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389389C6-F2EC-4246-A2E2-21514C11DC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289" y="6124229"/>
            <a:ext cx="675876" cy="386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B0BF878A-F1B3-4F0D-A96A-18BD8ED551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210" y="6125877"/>
            <a:ext cx="394110" cy="3851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F12239F-E847-4E31-BCF5-8C02BA37AE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821" y="5070976"/>
            <a:ext cx="794589" cy="340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B5616A2-0EEB-4C7B-9903-2ADDD4565C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07" y="5065069"/>
            <a:ext cx="622807" cy="3403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0A112185-7D63-4BB3-9F3F-C00206B782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528" y="5685936"/>
            <a:ext cx="810646" cy="386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AC26582E-EC76-4482-9B45-E1C2090F04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612" y="5071142"/>
            <a:ext cx="741771" cy="334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355FCDF-CBF4-4440-AEE6-4B0DDEC9A6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404" y="5686726"/>
            <a:ext cx="928916" cy="3852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23C53E3D-210D-4433-8B14-F3E3FAEA62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3963" y="6023366"/>
            <a:ext cx="594675" cy="594675"/>
          </a:xfrm>
          <a:prstGeom prst="rect">
            <a:avLst/>
          </a:prstGeom>
          <a:effectLst>
            <a:outerShdw blurRad="50800" dist="508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B96D3E5-CC2C-4914-B8E9-54F108E045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44" y="0"/>
            <a:ext cx="12199244" cy="68580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09ED82DE-92F8-4DC6-815A-BFE4EFCB02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88" y="200657"/>
            <a:ext cx="2185276" cy="72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F8D17135-DFF3-4F4C-86AC-D1F093622DC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88" y="215895"/>
            <a:ext cx="2185200" cy="721463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3C357B97-CB65-443D-968A-CAEA948D699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791" y="4662060"/>
            <a:ext cx="794589" cy="3655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16017FD0-B129-4A6D-B61E-6DE3B8AA893D}"/>
              </a:ext>
            </a:extLst>
          </p:cNvPr>
          <p:cNvSpPr txBox="1"/>
          <p:nvPr userDrawn="1"/>
        </p:nvSpPr>
        <p:spPr>
          <a:xfrm>
            <a:off x="11006094" y="4423480"/>
            <a:ext cx="10190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Coordinated</a:t>
            </a:r>
            <a:r>
              <a:rPr lang="de-AT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de-AT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1A8BBCD9-464D-4DD7-9FDA-80F6ABEDDAF0}"/>
              </a:ext>
            </a:extLst>
          </p:cNvPr>
          <p:cNvSpPr txBox="1"/>
          <p:nvPr userDrawn="1"/>
        </p:nvSpPr>
        <p:spPr>
          <a:xfrm>
            <a:off x="10576603" y="5471282"/>
            <a:ext cx="1448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Financially</a:t>
            </a:r>
            <a:r>
              <a:rPr lang="de-AT" sz="800" b="1" dirty="0">
                <a:latin typeface="Arial" panose="020B0604020202020204" pitchFamily="34" charset="0"/>
                <a:cs typeface="Arial" panose="020B0604020202020204" pitchFamily="34" charset="0"/>
              </a:rPr>
              <a:t> supported </a:t>
            </a:r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de-AT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629F41B9-9B57-4E86-969F-715BEB9BC17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289" y="6124229"/>
            <a:ext cx="675876" cy="386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BFABB0F3-3B4C-4C1F-8649-8353BAB265D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210" y="6125877"/>
            <a:ext cx="394110" cy="3851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D9845447-BE85-4771-A7C1-AD3910A9D5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0" t="16016" r="19066" b="16707"/>
          <a:stretch/>
        </p:blipFill>
        <p:spPr>
          <a:xfrm>
            <a:off x="9964138" y="6124229"/>
            <a:ext cx="741771" cy="386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4694576A-2D75-4AF2-BB3C-D8DD4704DC8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821" y="5070976"/>
            <a:ext cx="794589" cy="340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231B8541-11CF-45A0-839D-A27C3E3EC3C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07" y="5065069"/>
            <a:ext cx="622807" cy="3403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739E3757-6022-489C-9E79-EAD91C26DF8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236" y="5686726"/>
            <a:ext cx="810646" cy="386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F8983A39-0A16-410A-9DD2-5E31945927B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905" y="5686726"/>
            <a:ext cx="879415" cy="386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E2638E63-D611-4143-8E52-915F5ECF049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612" y="5071142"/>
            <a:ext cx="741771" cy="334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561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252000" y="144000"/>
            <a:ext cx="8809494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0"/>
          </p:nvPr>
        </p:nvSpPr>
        <p:spPr>
          <a:xfrm>
            <a:off x="597977" y="1577428"/>
            <a:ext cx="10884274" cy="4351338"/>
          </a:xfrm>
        </p:spPr>
        <p:txBody>
          <a:bodyPr>
            <a:normAutofit/>
          </a:bodyPr>
          <a:lstStyle>
            <a:lvl1pPr marL="457200" indent="-457200">
              <a:buClrTx/>
              <a:buFont typeface="+mj-lt"/>
              <a:buAutoNum type="arabicParenBoth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4403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7976" y="1577428"/>
            <a:ext cx="10897338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252000" y="144000"/>
            <a:ext cx="8809494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487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rea4_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7976" y="1577428"/>
            <a:ext cx="10897338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842756" y="144000"/>
            <a:ext cx="8218738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2"/>
          </p:nvPr>
        </p:nvSpPr>
        <p:spPr>
          <a:xfrm>
            <a:off x="842756" y="612000"/>
            <a:ext cx="8203241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5" name="Inhaltsplatzhalter 5">
            <a:extLst>
              <a:ext uri="{FF2B5EF4-FFF2-40B4-BE49-F238E27FC236}">
                <a16:creationId xmlns:a16="http://schemas.microsoft.com/office/drawing/2014/main" id="{779FE4D3-651D-41E0-ADD1-23A46A793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" y="144000"/>
            <a:ext cx="781092" cy="781092"/>
          </a:xfrm>
          <a:prstGeom prst="rect">
            <a:avLst/>
          </a:prstGeom>
        </p:spPr>
      </p:pic>
      <p:pic>
        <p:nvPicPr>
          <p:cNvPr id="7" name="Inhaltsplatzhalter 5">
            <a:extLst>
              <a:ext uri="{FF2B5EF4-FFF2-40B4-BE49-F238E27FC236}">
                <a16:creationId xmlns:a16="http://schemas.microsoft.com/office/drawing/2014/main" id="{BBE62A77-384A-4060-ADDB-3BC7807A91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" y="144000"/>
            <a:ext cx="781092" cy="78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9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ischenfolie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C77A726-341D-4149-847D-F07341A3AA25}"/>
              </a:ext>
            </a:extLst>
          </p:cNvPr>
          <p:cNvGrpSpPr/>
          <p:nvPr/>
        </p:nvGrpSpPr>
        <p:grpSpPr>
          <a:xfrm>
            <a:off x="549933" y="2290265"/>
            <a:ext cx="11642067" cy="1530145"/>
            <a:chOff x="549933" y="1555169"/>
            <a:chExt cx="11642067" cy="649947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B8798F3-DE87-4B54-BE56-91AC1EB55763}"/>
                </a:ext>
              </a:extLst>
            </p:cNvPr>
            <p:cNvSpPr/>
            <p:nvPr/>
          </p:nvSpPr>
          <p:spPr>
            <a:xfrm>
              <a:off x="1129797" y="1555169"/>
              <a:ext cx="11062203" cy="649947"/>
            </a:xfrm>
            <a:prstGeom prst="rect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5" name="Flussdiagramm: Verzögerung 4">
              <a:extLst>
                <a:ext uri="{FF2B5EF4-FFF2-40B4-BE49-F238E27FC236}">
                  <a16:creationId xmlns:a16="http://schemas.microsoft.com/office/drawing/2014/main" id="{1CFDC36B-FE13-43BF-B2F7-1052D14FDB27}"/>
                </a:ext>
              </a:extLst>
            </p:cNvPr>
            <p:cNvSpPr/>
            <p:nvPr/>
          </p:nvSpPr>
          <p:spPr>
            <a:xfrm rot="10800000">
              <a:off x="549933" y="1555169"/>
              <a:ext cx="579864" cy="649947"/>
            </a:xfrm>
            <a:prstGeom prst="flowChartDelay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6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D8A2F6AA-00C1-4D86-99E0-9E52DCEA9B31}"/>
              </a:ext>
            </a:extLst>
          </p:cNvPr>
          <p:cNvGrpSpPr/>
          <p:nvPr userDrawn="1"/>
        </p:nvGrpSpPr>
        <p:grpSpPr>
          <a:xfrm>
            <a:off x="549933" y="2290265"/>
            <a:ext cx="11642067" cy="1530145"/>
            <a:chOff x="549933" y="1555169"/>
            <a:chExt cx="11642067" cy="649947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1EA3EC34-0665-4C5B-AD2B-8A6A31902A7A}"/>
                </a:ext>
              </a:extLst>
            </p:cNvPr>
            <p:cNvSpPr/>
            <p:nvPr/>
          </p:nvSpPr>
          <p:spPr>
            <a:xfrm>
              <a:off x="1129797" y="1555169"/>
              <a:ext cx="11062203" cy="649947"/>
            </a:xfrm>
            <a:prstGeom prst="rect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8" name="Flussdiagramm: Verzögerung 7">
              <a:extLst>
                <a:ext uri="{FF2B5EF4-FFF2-40B4-BE49-F238E27FC236}">
                  <a16:creationId xmlns:a16="http://schemas.microsoft.com/office/drawing/2014/main" id="{BAB78AED-6C3A-42B9-A357-9DB1862CA54E}"/>
                </a:ext>
              </a:extLst>
            </p:cNvPr>
            <p:cNvSpPr/>
            <p:nvPr/>
          </p:nvSpPr>
          <p:spPr>
            <a:xfrm rot="10800000">
              <a:off x="549933" y="1555169"/>
              <a:ext cx="579864" cy="649947"/>
            </a:xfrm>
            <a:prstGeom prst="flowChartDelay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</p:spTree>
    <p:extLst>
      <p:ext uri="{BB962C8B-B14F-4D97-AF65-F5344CB8AC3E}">
        <p14:creationId xmlns:p14="http://schemas.microsoft.com/office/powerpoint/2010/main" val="18154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ischenfolie mit Unter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C77A726-341D-4149-847D-F07341A3AA25}"/>
              </a:ext>
            </a:extLst>
          </p:cNvPr>
          <p:cNvGrpSpPr/>
          <p:nvPr/>
        </p:nvGrpSpPr>
        <p:grpSpPr>
          <a:xfrm>
            <a:off x="549933" y="2290265"/>
            <a:ext cx="11642067" cy="1530145"/>
            <a:chOff x="549933" y="1555169"/>
            <a:chExt cx="11642067" cy="649947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B8798F3-DE87-4B54-BE56-91AC1EB55763}"/>
                </a:ext>
              </a:extLst>
            </p:cNvPr>
            <p:cNvSpPr/>
            <p:nvPr/>
          </p:nvSpPr>
          <p:spPr>
            <a:xfrm>
              <a:off x="1129797" y="1555169"/>
              <a:ext cx="11062203" cy="649947"/>
            </a:xfrm>
            <a:prstGeom prst="rect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5" name="Flussdiagramm: Verzögerung 4">
              <a:extLst>
                <a:ext uri="{FF2B5EF4-FFF2-40B4-BE49-F238E27FC236}">
                  <a16:creationId xmlns:a16="http://schemas.microsoft.com/office/drawing/2014/main" id="{1CFDC36B-FE13-43BF-B2F7-1052D14FDB27}"/>
                </a:ext>
              </a:extLst>
            </p:cNvPr>
            <p:cNvSpPr/>
            <p:nvPr/>
          </p:nvSpPr>
          <p:spPr>
            <a:xfrm rot="10800000">
              <a:off x="549933" y="1555169"/>
              <a:ext cx="579864" cy="649947"/>
            </a:xfrm>
            <a:prstGeom prst="flowChartDelay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749300" rtl="0" eaLnBrk="0" fontAlgn="base" hangingPunct="0">
              <a:spcBef>
                <a:spcPct val="0"/>
              </a:spcBef>
              <a:spcAft>
                <a:spcPct val="0"/>
              </a:spcAft>
              <a:defRPr lang="de-AT" sz="2600" b="1" kern="1200" dirty="0">
                <a:solidFill>
                  <a:srgbClr val="1484B7"/>
                </a:solidFill>
                <a:effectLst/>
                <a:latin typeface="Arial Black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D17A9EC9-D5D7-4D6C-98C4-E4945DC06D5B}"/>
              </a:ext>
            </a:extLst>
          </p:cNvPr>
          <p:cNvGrpSpPr/>
          <p:nvPr userDrawn="1"/>
        </p:nvGrpSpPr>
        <p:grpSpPr>
          <a:xfrm>
            <a:off x="549933" y="2290265"/>
            <a:ext cx="11642067" cy="1530145"/>
            <a:chOff x="549933" y="1555169"/>
            <a:chExt cx="11642067" cy="649947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01FB8ED0-2330-4D8D-8BFB-ECF24CA84346}"/>
                </a:ext>
              </a:extLst>
            </p:cNvPr>
            <p:cNvSpPr/>
            <p:nvPr/>
          </p:nvSpPr>
          <p:spPr>
            <a:xfrm>
              <a:off x="1129797" y="1555169"/>
              <a:ext cx="11062203" cy="649947"/>
            </a:xfrm>
            <a:prstGeom prst="rect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8" name="Flussdiagramm: Verzögerung 7">
              <a:extLst>
                <a:ext uri="{FF2B5EF4-FFF2-40B4-BE49-F238E27FC236}">
                  <a16:creationId xmlns:a16="http://schemas.microsoft.com/office/drawing/2014/main" id="{C8A51503-8E0D-4901-BDFD-12CCA2A0D781}"/>
                </a:ext>
              </a:extLst>
            </p:cNvPr>
            <p:cNvSpPr/>
            <p:nvPr/>
          </p:nvSpPr>
          <p:spPr>
            <a:xfrm rot="10800000">
              <a:off x="549933" y="1555169"/>
              <a:ext cx="579864" cy="649947"/>
            </a:xfrm>
            <a:prstGeom prst="flowChartDelay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</p:spTree>
    <p:extLst>
      <p:ext uri="{BB962C8B-B14F-4D97-AF65-F5344CB8AC3E}">
        <p14:creationId xmlns:p14="http://schemas.microsoft.com/office/powerpoint/2010/main" val="2660790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kt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252000" y="144000"/>
            <a:ext cx="8801745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597976" y="1577428"/>
            <a:ext cx="10897338" cy="464049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0170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k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584914" y="1590491"/>
            <a:ext cx="6207772" cy="4351338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half" idx="10"/>
          </p:nvPr>
        </p:nvSpPr>
        <p:spPr>
          <a:xfrm>
            <a:off x="7001691" y="1590491"/>
            <a:ext cx="4506686" cy="4351338"/>
          </a:xfrm>
        </p:spPr>
        <p:txBody>
          <a:bodyPr/>
          <a:lstStyle>
            <a:lvl1pPr marL="0" indent="0"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373C6154-4EB1-486D-804F-FEC758FB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44000"/>
            <a:ext cx="8801745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76C8D6DF-DD68-4E2D-8C8F-81A2D3B04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1121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kt und 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7976" y="1577429"/>
            <a:ext cx="10897338" cy="1557658"/>
          </a:xfrm>
        </p:spPr>
        <p:txBody>
          <a:bodyPr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1"/>
          </p:nvPr>
        </p:nvSpPr>
        <p:spPr>
          <a:xfrm>
            <a:off x="597976" y="3284308"/>
            <a:ext cx="10897338" cy="2868297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90109192-654D-45BB-9321-93D901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44000"/>
            <a:ext cx="8801745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924CD912-7C6A-4223-9A1A-31FF7E3C5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4515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kt und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7976" y="1577428"/>
            <a:ext cx="5293373" cy="4431485"/>
          </a:xfrm>
        </p:spPr>
        <p:txBody>
          <a:bodyPr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0"/>
          </p:nvPr>
        </p:nvSpPr>
        <p:spPr>
          <a:xfrm>
            <a:off x="6048104" y="1577428"/>
            <a:ext cx="5442858" cy="4431485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02E4E349-988B-41D8-9402-318B151BD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44000"/>
            <a:ext cx="8801745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725E2EFC-C51D-4BB2-9F7C-0F668E093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0108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25B3BCA8-E57B-487A-BA15-842B3181CC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44" y="0"/>
            <a:ext cx="12199244" cy="6858000"/>
          </a:xfrm>
          <a:prstGeom prst="rect">
            <a:avLst/>
          </a:prstGeom>
        </p:spPr>
      </p:pic>
      <p:sp>
        <p:nvSpPr>
          <p:cNvPr id="40" name="Titel 1"/>
          <p:cNvSpPr>
            <a:spLocks noGrp="1"/>
          </p:cNvSpPr>
          <p:nvPr>
            <p:ph type="ctrTitle"/>
          </p:nvPr>
        </p:nvSpPr>
        <p:spPr>
          <a:xfrm>
            <a:off x="467342" y="496829"/>
            <a:ext cx="9992484" cy="610884"/>
          </a:xfrm>
          <a:prstGeom prst="rect">
            <a:avLst/>
          </a:prstGeom>
        </p:spPr>
        <p:txBody>
          <a:bodyPr lIns="95762" tIns="47881" rIns="95762" bIns="47881">
            <a:noAutofit/>
          </a:bodyPr>
          <a:lstStyle>
            <a:lvl1pPr algn="l">
              <a:defRPr lang="de-AT" sz="3200" b="1" dirty="0" smtClean="0">
                <a:solidFill>
                  <a:schemeClr val="bg1"/>
                </a:solidFill>
                <a:effectLst/>
                <a:latin typeface="Arial Black" pitchFamily="34" charset="0"/>
                <a:ea typeface="+mj-ea"/>
                <a:cs typeface="+mj-cs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41" name="Untertitel 2"/>
          <p:cNvSpPr>
            <a:spLocks noGrp="1"/>
          </p:cNvSpPr>
          <p:nvPr>
            <p:ph type="subTitle" idx="1"/>
          </p:nvPr>
        </p:nvSpPr>
        <p:spPr>
          <a:xfrm>
            <a:off x="467342" y="1116889"/>
            <a:ext cx="9260073" cy="398765"/>
          </a:xfrm>
          <a:prstGeom prst="rect">
            <a:avLst/>
          </a:prstGeom>
        </p:spPr>
        <p:txBody>
          <a:bodyPr lIns="95762" tIns="47881" rIns="95762" bIns="47881">
            <a:noAutofit/>
          </a:bodyPr>
          <a:lstStyle>
            <a:lvl1pPr marL="0" indent="0" algn="l">
              <a:buNone/>
              <a:defRPr lang="de-AT" sz="2400" b="1" i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589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8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7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7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6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5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5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4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AT" dirty="0"/>
          </a:p>
        </p:txBody>
      </p:sp>
      <p:pic>
        <p:nvPicPr>
          <p:cNvPr id="52" name="Grafik 5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88" y="200657"/>
            <a:ext cx="2185276" cy="72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Grafik 5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88" y="215895"/>
            <a:ext cx="2185200" cy="72146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FB9297D-7043-47EE-8B65-92AB033F0EB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791" y="4662060"/>
            <a:ext cx="794589" cy="3655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298B0860-B657-4944-9C5F-E16C3FFD800C}"/>
              </a:ext>
            </a:extLst>
          </p:cNvPr>
          <p:cNvSpPr txBox="1"/>
          <p:nvPr userDrawn="1"/>
        </p:nvSpPr>
        <p:spPr>
          <a:xfrm>
            <a:off x="11006094" y="4423480"/>
            <a:ext cx="10190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Coordinated</a:t>
            </a:r>
            <a:r>
              <a:rPr lang="de-AT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de-AT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C0FB14F-3EEB-445C-B569-0E45579B0383}"/>
              </a:ext>
            </a:extLst>
          </p:cNvPr>
          <p:cNvSpPr txBox="1"/>
          <p:nvPr userDrawn="1"/>
        </p:nvSpPr>
        <p:spPr>
          <a:xfrm>
            <a:off x="10576603" y="5471282"/>
            <a:ext cx="1448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Financially</a:t>
            </a:r>
            <a:r>
              <a:rPr lang="de-AT" sz="800" b="1" dirty="0">
                <a:latin typeface="Arial" panose="020B0604020202020204" pitchFamily="34" charset="0"/>
                <a:cs typeface="Arial" panose="020B0604020202020204" pitchFamily="34" charset="0"/>
              </a:rPr>
              <a:t> supported </a:t>
            </a:r>
            <a:r>
              <a:rPr lang="de-AT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endParaRPr lang="de-AT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389389C6-F2EC-4246-A2E2-21514C11DC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289" y="6124229"/>
            <a:ext cx="675876" cy="3867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B0BF878A-F1B3-4F0D-A96A-18BD8ED5516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210" y="6125877"/>
            <a:ext cx="394110" cy="3851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E04FBD09-CF89-44F3-AF54-8396921C0A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0" t="16016" r="19066" b="16707"/>
          <a:stretch/>
        </p:blipFill>
        <p:spPr>
          <a:xfrm>
            <a:off x="9964138" y="6124229"/>
            <a:ext cx="741771" cy="386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F12239F-E847-4E31-BCF5-8C02BA37AE5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821" y="5070976"/>
            <a:ext cx="794589" cy="3401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B5616A2-0EEB-4C7B-9903-2ADDD4565C4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207" y="5065069"/>
            <a:ext cx="622807" cy="3403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0A112185-7D63-4BB3-9F3F-C00206B7823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236" y="5686726"/>
            <a:ext cx="810646" cy="3867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91748F5B-8796-4EE4-880D-A49CEFAAC64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905" y="5686726"/>
            <a:ext cx="879415" cy="386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AC26582E-EC76-4482-9B45-E1C2090F04C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612" y="5071142"/>
            <a:ext cx="741771" cy="334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4734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252000" y="144000"/>
            <a:ext cx="8809494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b="0"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9" name="Inhaltsplatzhalter 2"/>
          <p:cNvSpPr>
            <a:spLocks noGrp="1"/>
          </p:cNvSpPr>
          <p:nvPr>
            <p:ph idx="10"/>
          </p:nvPr>
        </p:nvSpPr>
        <p:spPr>
          <a:xfrm>
            <a:off x="597977" y="1577428"/>
            <a:ext cx="10884274" cy="4351338"/>
          </a:xfrm>
        </p:spPr>
        <p:txBody>
          <a:bodyPr>
            <a:normAutofit/>
          </a:bodyPr>
          <a:lstStyle>
            <a:lvl1pPr marL="457200" indent="-457200">
              <a:buClrTx/>
              <a:buFont typeface="+mj-lt"/>
              <a:buAutoNum type="arabicParenBoth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51346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7976" y="1577428"/>
            <a:ext cx="10897338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252000" y="144000"/>
            <a:ext cx="8809494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06774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rea4_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7976" y="1577428"/>
            <a:ext cx="10897338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842756" y="144000"/>
            <a:ext cx="8218738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2"/>
          </p:nvPr>
        </p:nvSpPr>
        <p:spPr>
          <a:xfrm>
            <a:off x="842756" y="612000"/>
            <a:ext cx="8203241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5" name="Inhaltsplatzhalter 5">
            <a:extLst>
              <a:ext uri="{FF2B5EF4-FFF2-40B4-BE49-F238E27FC236}">
                <a16:creationId xmlns:a16="http://schemas.microsoft.com/office/drawing/2014/main" id="{779FE4D3-651D-41E0-ADD1-23A46A7931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" y="144000"/>
            <a:ext cx="781092" cy="78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89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C77A726-341D-4149-847D-F07341A3AA25}"/>
              </a:ext>
            </a:extLst>
          </p:cNvPr>
          <p:cNvGrpSpPr/>
          <p:nvPr userDrawn="1"/>
        </p:nvGrpSpPr>
        <p:grpSpPr>
          <a:xfrm>
            <a:off x="549933" y="2290265"/>
            <a:ext cx="11642067" cy="1530145"/>
            <a:chOff x="549933" y="1555169"/>
            <a:chExt cx="11642067" cy="649947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B8798F3-DE87-4B54-BE56-91AC1EB55763}"/>
                </a:ext>
              </a:extLst>
            </p:cNvPr>
            <p:cNvSpPr/>
            <p:nvPr/>
          </p:nvSpPr>
          <p:spPr>
            <a:xfrm>
              <a:off x="1129797" y="1555169"/>
              <a:ext cx="11062203" cy="649947"/>
            </a:xfrm>
            <a:prstGeom prst="rect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5" name="Flussdiagramm: Verzögerung 4">
              <a:extLst>
                <a:ext uri="{FF2B5EF4-FFF2-40B4-BE49-F238E27FC236}">
                  <a16:creationId xmlns:a16="http://schemas.microsoft.com/office/drawing/2014/main" id="{1CFDC36B-FE13-43BF-B2F7-1052D14FDB27}"/>
                </a:ext>
              </a:extLst>
            </p:cNvPr>
            <p:cNvSpPr/>
            <p:nvPr/>
          </p:nvSpPr>
          <p:spPr>
            <a:xfrm rot="10800000">
              <a:off x="549933" y="1555169"/>
              <a:ext cx="579864" cy="649947"/>
            </a:xfrm>
            <a:prstGeom prst="flowChartDelay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6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6696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 mit Unter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C77A726-341D-4149-847D-F07341A3AA25}"/>
              </a:ext>
            </a:extLst>
          </p:cNvPr>
          <p:cNvGrpSpPr/>
          <p:nvPr userDrawn="1"/>
        </p:nvGrpSpPr>
        <p:grpSpPr>
          <a:xfrm>
            <a:off x="549933" y="2290265"/>
            <a:ext cx="11642067" cy="1530145"/>
            <a:chOff x="549933" y="1555169"/>
            <a:chExt cx="11642067" cy="649947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DB8798F3-DE87-4B54-BE56-91AC1EB55763}"/>
                </a:ext>
              </a:extLst>
            </p:cNvPr>
            <p:cNvSpPr/>
            <p:nvPr/>
          </p:nvSpPr>
          <p:spPr>
            <a:xfrm>
              <a:off x="1129797" y="1555169"/>
              <a:ext cx="11062203" cy="649947"/>
            </a:xfrm>
            <a:prstGeom prst="rect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5" name="Flussdiagramm: Verzögerung 4">
              <a:extLst>
                <a:ext uri="{FF2B5EF4-FFF2-40B4-BE49-F238E27FC236}">
                  <a16:creationId xmlns:a16="http://schemas.microsoft.com/office/drawing/2014/main" id="{1CFDC36B-FE13-43BF-B2F7-1052D14FDB27}"/>
                </a:ext>
              </a:extLst>
            </p:cNvPr>
            <p:cNvSpPr/>
            <p:nvPr/>
          </p:nvSpPr>
          <p:spPr>
            <a:xfrm rot="10800000">
              <a:off x="549933" y="1555169"/>
              <a:ext cx="579864" cy="649947"/>
            </a:xfrm>
            <a:prstGeom prst="flowChartDelay">
              <a:avLst/>
            </a:prstGeom>
            <a:solidFill>
              <a:srgbClr val="1484B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749300" rtl="0" eaLnBrk="0" fontAlgn="base" hangingPunct="0">
              <a:spcBef>
                <a:spcPct val="0"/>
              </a:spcBef>
              <a:spcAft>
                <a:spcPct val="0"/>
              </a:spcAft>
              <a:defRPr lang="de-AT" sz="2600" b="1" kern="1200" dirty="0">
                <a:solidFill>
                  <a:srgbClr val="1484B7"/>
                </a:solidFill>
                <a:effectLst/>
                <a:latin typeface="Arial Black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02310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kt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platzhalter 1"/>
          <p:cNvSpPr>
            <a:spLocks noGrp="1"/>
          </p:cNvSpPr>
          <p:nvPr>
            <p:ph type="title"/>
          </p:nvPr>
        </p:nvSpPr>
        <p:spPr>
          <a:xfrm>
            <a:off x="252000" y="144000"/>
            <a:ext cx="8801745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597976" y="1577428"/>
            <a:ext cx="10897338" cy="464049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22408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k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584914" y="1590491"/>
            <a:ext cx="6207772" cy="4351338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half" idx="10"/>
          </p:nvPr>
        </p:nvSpPr>
        <p:spPr>
          <a:xfrm>
            <a:off x="7001691" y="1590491"/>
            <a:ext cx="4506686" cy="4351338"/>
          </a:xfrm>
        </p:spPr>
        <p:txBody>
          <a:bodyPr/>
          <a:lstStyle>
            <a:lvl1pPr marL="0" indent="0">
              <a:buNone/>
              <a:defRPr sz="16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373C6154-4EB1-486D-804F-FEC758FB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44000"/>
            <a:ext cx="8801745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76C8D6DF-DD68-4E2D-8C8F-81A2D3B04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53639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kt und 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7976" y="1577429"/>
            <a:ext cx="10897338" cy="1557658"/>
          </a:xfrm>
        </p:spPr>
        <p:txBody>
          <a:bodyPr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1"/>
          </p:nvPr>
        </p:nvSpPr>
        <p:spPr>
          <a:xfrm>
            <a:off x="597976" y="3284308"/>
            <a:ext cx="10897338" cy="2868297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90109192-654D-45BB-9321-93D9014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44000"/>
            <a:ext cx="8801745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924CD912-7C6A-4223-9A1A-31FF7E3C5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832885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kt und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97976" y="1577428"/>
            <a:ext cx="5293373" cy="4431485"/>
          </a:xfrm>
        </p:spPr>
        <p:txBody>
          <a:bodyPr>
            <a:normAutofit/>
          </a:bodyPr>
          <a:lstStyle>
            <a:lvl1pPr>
              <a:defRPr sz="18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0"/>
          </p:nvPr>
        </p:nvSpPr>
        <p:spPr>
          <a:xfrm>
            <a:off x="6048104" y="1577428"/>
            <a:ext cx="5442858" cy="4431485"/>
          </a:xfr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itelplatzhalter 1">
            <a:extLst>
              <a:ext uri="{FF2B5EF4-FFF2-40B4-BE49-F238E27FC236}">
                <a16:creationId xmlns:a16="http://schemas.microsoft.com/office/drawing/2014/main" id="{02E4E349-988B-41D8-9402-318B151BD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44000"/>
            <a:ext cx="8801745" cy="662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725E2EFC-C51D-4BB2-9F7C-0F668E093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2000" y="612000"/>
            <a:ext cx="8793997" cy="364210"/>
          </a:xfrm>
        </p:spPr>
        <p:txBody>
          <a:bodyPr>
            <a:noAutofit/>
          </a:bodyPr>
          <a:lstStyle>
            <a:lvl1pPr marL="0" indent="0">
              <a:buNone/>
              <a:defRPr lang="de-DE" sz="2400" b="0" i="0" kern="1200" dirty="0">
                <a:solidFill>
                  <a:srgbClr val="1484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72040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97976" y="1577428"/>
            <a:ext cx="109544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7" name="Picture 3" descr="C:\Users\Manfred\Pictures\K1-MET\Logos\PP\Leiste_PP_unten.png"/>
          <p:cNvPicPr>
            <a:picLocks noChangeAspect="1" noChangeArrowheads="1"/>
          </p:cNvPicPr>
          <p:nvPr/>
        </p:nvPicPr>
        <p:blipFill>
          <a:blip r:embed="rId22" cstate="email"/>
          <a:srcRect/>
          <a:stretch>
            <a:fillRect/>
          </a:stretch>
        </p:blipFill>
        <p:spPr bwMode="auto">
          <a:xfrm>
            <a:off x="2" y="5756276"/>
            <a:ext cx="12188092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88" y="211642"/>
            <a:ext cx="2185200" cy="721463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8721971" y="6554631"/>
            <a:ext cx="3466123" cy="281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31" dirty="0"/>
              <a:t>K1-MET GmbH  </a:t>
            </a:r>
            <a:r>
              <a:rPr lang="de-DE" sz="1231" baseline="0" dirty="0"/>
              <a:t>   </a:t>
            </a:r>
            <a:r>
              <a:rPr lang="de-DE" sz="1231" dirty="0"/>
              <a:t>ǀ    </a:t>
            </a:r>
            <a:fld id="{E373F149-83C4-4179-9681-702531CCFDAC}" type="datetimeFigureOut">
              <a:rPr lang="de-DE" sz="1231" smtClean="0"/>
              <a:pPr/>
              <a:t>28.09.2021</a:t>
            </a:fld>
            <a:r>
              <a:rPr lang="de-DE" sz="1231" dirty="0"/>
              <a:t>   ǀ      </a:t>
            </a:r>
            <a:fld id="{9DC1E638-3F78-4E0D-883A-B278700C48C0}" type="slidenum">
              <a:rPr lang="de-DE" sz="1231" smtClean="0"/>
              <a:pPr/>
              <a:t>‹Nr.›</a:t>
            </a:fld>
            <a:r>
              <a:rPr lang="de-DE" sz="1231" dirty="0"/>
              <a:t> 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5CCE735-126E-4F98-A240-5443921CDF4E}"/>
              </a:ext>
            </a:extLst>
          </p:cNvPr>
          <p:cNvSpPr/>
          <p:nvPr/>
        </p:nvSpPr>
        <p:spPr>
          <a:xfrm>
            <a:off x="204721" y="1059909"/>
            <a:ext cx="11737187" cy="67724"/>
          </a:xfrm>
          <a:prstGeom prst="rect">
            <a:avLst/>
          </a:prstGeom>
          <a:gradFill>
            <a:gsLst>
              <a:gs pos="54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" name="Picture 3" descr="C:\Users\Manfred\Pictures\K1-MET\Logos\PP\Leiste_PP_unten.png">
            <a:extLst>
              <a:ext uri="{FF2B5EF4-FFF2-40B4-BE49-F238E27FC236}">
                <a16:creationId xmlns:a16="http://schemas.microsoft.com/office/drawing/2014/main" id="{9CD763C7-F477-45CB-B07F-FFA5ECA898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2" cstate="email"/>
          <a:srcRect/>
          <a:stretch>
            <a:fillRect/>
          </a:stretch>
        </p:blipFill>
        <p:spPr bwMode="auto">
          <a:xfrm>
            <a:off x="2" y="5756276"/>
            <a:ext cx="12188092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9A90400-A81A-4D56-8CC2-9D1435E708FB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88" y="211642"/>
            <a:ext cx="2185200" cy="721463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320B28CE-4C79-4A42-B581-4C049A5664F0}"/>
              </a:ext>
            </a:extLst>
          </p:cNvPr>
          <p:cNvSpPr/>
          <p:nvPr userDrawn="1"/>
        </p:nvSpPr>
        <p:spPr>
          <a:xfrm>
            <a:off x="8721971" y="6554631"/>
            <a:ext cx="3466123" cy="281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31" dirty="0"/>
              <a:t>K1-MET GmbH  </a:t>
            </a:r>
            <a:r>
              <a:rPr lang="de-DE" sz="1231" baseline="0" dirty="0"/>
              <a:t>   </a:t>
            </a:r>
            <a:r>
              <a:rPr lang="de-DE" sz="1231" dirty="0"/>
              <a:t>ǀ    </a:t>
            </a:r>
            <a:fld id="{E373F149-83C4-4179-9681-702531CCFDAC}" type="datetimeFigureOut">
              <a:rPr lang="de-DE" sz="1231" smtClean="0"/>
              <a:pPr/>
              <a:t>28.09.2021</a:t>
            </a:fld>
            <a:r>
              <a:rPr lang="de-DE" sz="1231" dirty="0"/>
              <a:t>   ǀ      </a:t>
            </a:r>
            <a:fld id="{9DC1E638-3F78-4E0D-883A-B278700C48C0}" type="slidenum">
              <a:rPr lang="de-DE" sz="1231" smtClean="0"/>
              <a:pPr/>
              <a:t>‹Nr.›</a:t>
            </a:fld>
            <a:r>
              <a:rPr lang="de-DE" sz="1231" dirty="0"/>
              <a:t> 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A0A4397-86A1-4C14-83CB-2034F495E543}"/>
              </a:ext>
            </a:extLst>
          </p:cNvPr>
          <p:cNvSpPr/>
          <p:nvPr userDrawn="1"/>
        </p:nvSpPr>
        <p:spPr>
          <a:xfrm>
            <a:off x="204721" y="1059909"/>
            <a:ext cx="11737187" cy="67724"/>
          </a:xfrm>
          <a:prstGeom prst="rect">
            <a:avLst/>
          </a:prstGeom>
          <a:gradFill>
            <a:gsLst>
              <a:gs pos="54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B91BF5B-8610-4335-B23E-26D3294E29D3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1" y="5994215"/>
            <a:ext cx="1169568" cy="70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51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49" r:id="rId11"/>
    <p:sldLayoutId id="2147483654" r:id="rId12"/>
    <p:sldLayoutId id="2147483650" r:id="rId13"/>
    <p:sldLayoutId id="2147483662" r:id="rId14"/>
    <p:sldLayoutId id="2147483651" r:id="rId15"/>
    <p:sldLayoutId id="2147483661" r:id="rId16"/>
    <p:sldLayoutId id="2147483652" r:id="rId17"/>
    <p:sldLayoutId id="2147483658" r:id="rId18"/>
    <p:sldLayoutId id="2147483659" r:id="rId19"/>
    <p:sldLayoutId id="214748366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1484B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484B7"/>
        </a:buClr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484B7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10" Type="http://schemas.openxmlformats.org/officeDocument/2006/relationships/image" Target="../media/image23.png"/><Relationship Id="rId4" Type="http://schemas.openxmlformats.org/officeDocument/2006/relationships/image" Target="../media/image28.pn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63/1.4793543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2.avi"/><Relationship Id="rId1" Type="http://schemas.openxmlformats.org/officeDocument/2006/relationships/video" Target="NULL" TargetMode="External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342" y="496829"/>
            <a:ext cx="8853121" cy="1003108"/>
          </a:xfrm>
        </p:spPr>
        <p:txBody>
          <a:bodyPr/>
          <a:lstStyle/>
          <a:p>
            <a:r>
              <a:rPr lang="en-GB" dirty="0"/>
              <a:t>Water model experiments on the influence of the phase distribution in the SEN considering varying operating conditions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342" y="3355595"/>
            <a:ext cx="9260073" cy="3424345"/>
          </a:xfrm>
        </p:spPr>
        <p:txBody>
          <a:bodyPr>
            <a:noAutofit/>
          </a:bodyPr>
          <a:lstStyle/>
          <a:p>
            <a:endParaRPr lang="de-DE" noProof="0" dirty="0"/>
          </a:p>
          <a:p>
            <a:endParaRPr lang="de-DE" noProof="0" dirty="0"/>
          </a:p>
          <a:p>
            <a:endParaRPr lang="de-DE" noProof="0" dirty="0"/>
          </a:p>
          <a:p>
            <a:endParaRPr lang="de-DE" noProof="0" dirty="0"/>
          </a:p>
          <a:p>
            <a:endParaRPr lang="de-DE" noProof="0" dirty="0"/>
          </a:p>
          <a:p>
            <a:r>
              <a:rPr lang="de-DE" noProof="0" dirty="0"/>
              <a:t>Maria Thumfart, Gernot Hackl, Wolfgang Fellner</a:t>
            </a:r>
          </a:p>
          <a:p>
            <a:r>
              <a:rPr lang="de-DE" noProof="0" dirty="0"/>
              <a:t>05.10.2021</a:t>
            </a:r>
          </a:p>
        </p:txBody>
      </p:sp>
    </p:spTree>
    <p:extLst>
      <p:ext uri="{BB962C8B-B14F-4D97-AF65-F5344CB8AC3E}">
        <p14:creationId xmlns:p14="http://schemas.microsoft.com/office/powerpoint/2010/main" val="582916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A1EFF8-01C7-441A-821B-74C118F2E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67A47E-316B-49C5-90A9-DBC60BB0E98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/>
              <a:t>Motivation</a:t>
            </a:r>
          </a:p>
          <a:p>
            <a:r>
              <a:rPr lang="en-GB" dirty="0"/>
              <a:t>Experimental setup</a:t>
            </a:r>
          </a:p>
          <a:p>
            <a:r>
              <a:rPr lang="en-GB" dirty="0"/>
              <a:t>Scaling of the volume flow rates</a:t>
            </a:r>
          </a:p>
          <a:p>
            <a:r>
              <a:rPr lang="en-GB" dirty="0"/>
              <a:t>Measurement parameters and material properties</a:t>
            </a:r>
          </a:p>
          <a:p>
            <a:r>
              <a:rPr lang="en-GB" dirty="0"/>
              <a:t>Experimental results</a:t>
            </a:r>
          </a:p>
          <a:p>
            <a:r>
              <a:rPr lang="en-GB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88967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AC3B9-C43C-4186-86A0-D9D4E940E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067D3A51-4458-4F65-9EE6-1F3B225553B5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2861733" y="1577428"/>
                <a:ext cx="8620518" cy="4351338"/>
              </a:xfrm>
            </p:spPr>
            <p:txBody>
              <a:bodyPr/>
              <a:lstStyle/>
              <a:p>
                <a:r>
                  <a:rPr lang="en-GB" dirty="0"/>
                  <a:t>argon injection common practice</a:t>
                </a:r>
              </a:p>
              <a:p>
                <a:r>
                  <a:rPr lang="en-GB" dirty="0"/>
                  <a:t>resulting phase distribution subject of investigation</a:t>
                </a:r>
              </a:p>
              <a:p>
                <a:r>
                  <a:rPr lang="en-GB" dirty="0"/>
                  <a:t>phase distribution in the SEN strongly influenced by conditions at stopper tip</a:t>
                </a:r>
              </a:p>
              <a:p>
                <a:r>
                  <a:rPr lang="en-GB" dirty="0"/>
                  <a:t>measurements of the phase distribution near the stopper tip in a continuous caster challenging</a:t>
                </a:r>
              </a:p>
              <a:p>
                <a:r>
                  <a:rPr lang="en-GB" dirty="0"/>
                  <a:t>accessible parameters at the steel plant</a:t>
                </a:r>
              </a:p>
              <a:p>
                <a:pPr lvl="1"/>
                <a:r>
                  <a:rPr lang="en-GB" dirty="0"/>
                  <a:t>stopper lift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𝑆𝑡</m:t>
                        </m:r>
                      </m:sub>
                    </m:sSub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stopper feeding pressure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𝑆𝑡</m:t>
                        </m:r>
                      </m:sub>
                    </m:sSub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GB" dirty="0">
                    <a:sym typeface="Wingdings" panose="05000000000000000000" pitchFamily="2" charset="2"/>
                  </a:rPr>
                  <a:t>  influence of the phase distribution in the SEN on stopper lift and stopper pressure evaluated in a 1:3 </a:t>
                </a:r>
                <a:r>
                  <a:rPr lang="en-GB" dirty="0" err="1">
                    <a:sym typeface="Wingdings" panose="05000000000000000000" pitchFamily="2" charset="2"/>
                  </a:rPr>
                  <a:t>watermodel</a:t>
                </a:r>
                <a:endParaRPr lang="en-GB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067D3A51-4458-4F65-9EE6-1F3B225553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2861733" y="1577428"/>
                <a:ext cx="8620518" cy="4351338"/>
              </a:xfrm>
              <a:blipFill>
                <a:blip r:embed="rId2"/>
                <a:stretch>
                  <a:fillRect l="-565" t="-14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1D0FFD95-861E-4F2D-921C-17C5668B9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50" y="1247636"/>
            <a:ext cx="1645923" cy="501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7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9E00EE2-807D-40FC-92B0-17CEA3398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91689" y="974245"/>
            <a:ext cx="6362178" cy="5857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85A09DC-5168-474C-8E51-1CBF0218F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setup: 1:3 water model</a:t>
            </a: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62B188E2-EF99-4B8D-BA90-4DFEE63CA1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018" y="1248835"/>
            <a:ext cx="1111998" cy="142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91129A22-B13E-4844-8D96-D6A33FB305C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494" y="2774294"/>
            <a:ext cx="1518162" cy="376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507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652B6-6683-4DF9-9E7C-B4D43FC88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Scaling of the flow rates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8436504D-94D4-4D84-9EE9-956BF3EEFA99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597977" y="1577428"/>
                <a:ext cx="11700284" cy="499428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Froude number</a:t>
                </a:r>
                <a:br>
                  <a:rPr lang="en-GB" dirty="0"/>
                </a:br>
                <a:r>
                  <a:rPr lang="en-GB" dirty="0"/>
                  <a:t>						</a:t>
                </a:r>
                <a14:m>
                  <m:oMath xmlns:m="http://schemas.openxmlformats.org/officeDocument/2006/math"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𝐹𝑟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𝑈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𝐿</m:t>
                            </m:r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𝑔</m:t>
                            </m:r>
                          </m:e>
                        </m:rad>
                      </m:den>
                    </m:f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r>
                  <a:rPr lang="en-GB" dirty="0"/>
                  <a:t>Volume flow rates according to Froude similarity</a:t>
                </a:r>
                <a:br>
                  <a:rPr lang="en-GB" dirty="0"/>
                </a:br>
                <a:r>
                  <a:rPr lang="en-GB" dirty="0"/>
                  <a:t>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sSub>
                      <m:sSub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b>
                      <m:sSub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ad>
                      <m:radPr>
                        <m:degHide m:val="on"/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endParaRPr lang="en-GB" dirty="0"/>
              </a:p>
              <a:p>
                <a:r>
                  <a:rPr lang="en-GB" dirty="0"/>
                  <a:t>Ideal gas law</a:t>
                </a:r>
                <a:br>
                  <a:rPr lang="en-GB" dirty="0"/>
                </a:br>
                <a:r>
                  <a:rPr lang="en-GB" dirty="0"/>
                  <a:t>		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num>
                      <m:den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𝜌</m:t>
                        </m:r>
                      </m:den>
                    </m:f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𝑅𝑇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box>
                      <m:box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⇒</m:t>
                        </m:r>
                      </m:e>
                    </m:box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num>
                      <m:den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en-GB" dirty="0"/>
              </a:p>
              <a:p>
                <a:r>
                  <a:rPr lang="en-GB" dirty="0"/>
                  <a:t>Resulting air flow rate</a:t>
                </a:r>
                <a:br>
                  <a:rPr lang="en-GB" dirty="0"/>
                </a:br>
                <a:r>
                  <a:rPr lang="en-GB" dirty="0"/>
                  <a:t>						</a:t>
                </a:r>
                <a14:m>
                  <m:oMath xmlns:m="http://schemas.openxmlformats.org/officeDocument/2006/math">
                    <m:r>
                      <a:rPr lang="de-DE" sz="1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air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 </m:t>
                    </m:r>
                    <m:sSub>
                      <m:sSub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Ar</m:t>
                        </m:r>
                      </m:sub>
                    </m:sSub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b>
                      <m:sSub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Ar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norm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norm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norm</m:t>
                            </m:r>
                          </m:sub>
                        </m:sSub>
                      </m:den>
                    </m:f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stopper</m:t>
                            </m:r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tip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stopper</m:t>
                            </m:r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sz="18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tip</m:t>
                            </m:r>
                          </m:sub>
                        </m:sSub>
                      </m:den>
                    </m:f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  <m:rad>
                      <m:radPr>
                        <m:degHide m:val="on"/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e-DE" sz="1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endParaRPr lang="en-GB" dirty="0"/>
              </a:p>
              <a:p>
                <a:r>
                  <a:rPr lang="en-GB" dirty="0"/>
                  <a:t>Rough estimate: </a:t>
                </a:r>
                <a:r>
                  <a:rPr lang="en-GB" dirty="0" err="1"/>
                  <a:t>ferrostatic</a:t>
                </a:r>
                <a:r>
                  <a:rPr lang="en-GB" dirty="0"/>
                  <a:t> pressure stopper tip</a:t>
                </a:r>
                <a:br>
                  <a:rPr lang="en-GB" dirty="0"/>
                </a:br>
                <a:r>
                  <a:rPr lang="en-GB" dirty="0"/>
                  <a:t>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stoper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sSub>
                      <m:sSub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𝑔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de-D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stoper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</m:oMath>
                </a14:m>
                <a:endParaRPr lang="en-GB" dirty="0"/>
              </a:p>
              <a:p>
                <a:r>
                  <a:rPr lang="en-GB" dirty="0"/>
                  <a:t>Air flow rate assuming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stoper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≈0,8</m:t>
                    </m:r>
                  </m:oMath>
                </a14:m>
                <a:r>
                  <a:rPr lang="en-GB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m</a:t>
                </a:r>
                <a:br>
                  <a:rPr lang="en-GB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</a:br>
                <a:r>
                  <a:rPr lang="en-GB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𝑎𝑖𝑟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Ar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norm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2</m:t>
                    </m:r>
                    <m:rad>
                      <m:radPr>
                        <m:degHide m:val="on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8436504D-94D4-4D84-9EE9-956BF3EEFA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597977" y="1577428"/>
                <a:ext cx="11700284" cy="4994288"/>
              </a:xfrm>
              <a:blipFill>
                <a:blip r:embed="rId2"/>
                <a:stretch>
                  <a:fillRect l="-313" t="-12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140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D14610-B660-4E79-B49A-5AE55221D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Experimental parameters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68480B-3622-4494-992E-7984EEF69EF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97353" y="1577428"/>
            <a:ext cx="4884898" cy="4351338"/>
          </a:xfrm>
        </p:spPr>
        <p:txBody>
          <a:bodyPr/>
          <a:lstStyle/>
          <a:p>
            <a:r>
              <a:rPr lang="en-GB" dirty="0"/>
              <a:t>Goal: achieve different phase distributions at the same water and air flow rate</a:t>
            </a:r>
          </a:p>
          <a:p>
            <a:endParaRPr lang="en-GB" dirty="0"/>
          </a:p>
          <a:p>
            <a:r>
              <a:rPr lang="en-GB" dirty="0"/>
              <a:t>Parameters influencing phase distribution in the SEN:</a:t>
            </a:r>
          </a:p>
          <a:p>
            <a:pPr lvl="1"/>
            <a:r>
              <a:rPr lang="en-GB" dirty="0"/>
              <a:t>water flow rate</a:t>
            </a:r>
          </a:p>
          <a:p>
            <a:pPr lvl="1"/>
            <a:r>
              <a:rPr lang="en-GB" dirty="0"/>
              <a:t>air flow rate</a:t>
            </a:r>
          </a:p>
          <a:p>
            <a:pPr lvl="1"/>
            <a:r>
              <a:rPr lang="en-GB" dirty="0"/>
              <a:t>time derivative of the air flow rate </a:t>
            </a:r>
            <a:br>
              <a:rPr lang="en-GB" dirty="0"/>
            </a:br>
            <a:r>
              <a:rPr lang="en-GB" dirty="0"/>
              <a:t>(increasing and decreasing)</a:t>
            </a:r>
          </a:p>
          <a:p>
            <a:pPr lvl="1"/>
            <a:r>
              <a:rPr lang="en-GB" dirty="0"/>
              <a:t>wetting behaviour wall material stopper tip and SEN top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B88DAB88-25FB-4005-9B5D-C238FAF1F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034838"/>
              </p:ext>
            </p:extLst>
          </p:nvPr>
        </p:nvGraphicFramePr>
        <p:xfrm>
          <a:off x="597977" y="1577428"/>
          <a:ext cx="572681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661">
                  <a:extLst>
                    <a:ext uri="{9D8B030D-6E8A-4147-A177-3AD203B41FA5}">
                      <a16:colId xmlns:a16="http://schemas.microsoft.com/office/drawing/2014/main" val="1201463723"/>
                    </a:ext>
                  </a:extLst>
                </a:gridCol>
                <a:gridCol w="1687576">
                  <a:extLst>
                    <a:ext uri="{9D8B030D-6E8A-4147-A177-3AD203B41FA5}">
                      <a16:colId xmlns:a16="http://schemas.microsoft.com/office/drawing/2014/main" val="146079433"/>
                    </a:ext>
                  </a:extLst>
                </a:gridCol>
                <a:gridCol w="1313484">
                  <a:extLst>
                    <a:ext uri="{9D8B030D-6E8A-4147-A177-3AD203B41FA5}">
                      <a16:colId xmlns:a16="http://schemas.microsoft.com/office/drawing/2014/main" val="2610595720"/>
                    </a:ext>
                  </a:extLst>
                </a:gridCol>
                <a:gridCol w="1037093">
                  <a:extLst>
                    <a:ext uri="{9D8B030D-6E8A-4147-A177-3AD203B41FA5}">
                      <a16:colId xmlns:a16="http://schemas.microsoft.com/office/drawing/2014/main" val="343627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noProof="0" dirty="0"/>
                        <a:t>Material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water flow rate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noProof="0" dirty="0"/>
                        <a:t>air flow rate ramps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2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l/min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l/min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l/min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85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/>
                        <a:t>acrylic glass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0.5 – 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5.8 – 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3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0.5 – 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/>
                        <a:t>5.8 – 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655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/>
                        <a:t>petrol jelly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0.5 – 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/>
                        <a:t>5.8 – 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8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/>
                        <a:t>paraffin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0.5 – 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/>
                        <a:t>5.8 – 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191038"/>
                  </a:ext>
                </a:extLst>
              </a:tr>
            </a:tbl>
          </a:graphicData>
        </a:graphic>
      </p:graphicFrame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27472593-ABE5-4EE8-B078-B0F521ED1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364156"/>
              </p:ext>
            </p:extLst>
          </p:nvPr>
        </p:nvGraphicFramePr>
        <p:xfrm>
          <a:off x="1544363" y="3874822"/>
          <a:ext cx="383404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375">
                  <a:extLst>
                    <a:ext uri="{9D8B030D-6E8A-4147-A177-3AD203B41FA5}">
                      <a16:colId xmlns:a16="http://schemas.microsoft.com/office/drawing/2014/main" val="1201463723"/>
                    </a:ext>
                  </a:extLst>
                </a:gridCol>
                <a:gridCol w="1599667">
                  <a:extLst>
                    <a:ext uri="{9D8B030D-6E8A-4147-A177-3AD203B41FA5}">
                      <a16:colId xmlns:a16="http://schemas.microsoft.com/office/drawing/2014/main" val="146079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noProof="0" dirty="0"/>
                        <a:t>Material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contact 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2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85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/>
                        <a:t>acrylic glass dry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3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/>
                        <a:t>acrylic glass prev. wet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655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/>
                        <a:t>petrol jelly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8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/>
                        <a:t>paraffin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191038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2AABDF37-EFDC-4103-ADD6-B67ABA9865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r="68382" b="43304"/>
          <a:stretch/>
        </p:blipFill>
        <p:spPr>
          <a:xfrm>
            <a:off x="5782924" y="4388270"/>
            <a:ext cx="1083734" cy="215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85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106_01_v035_2060x250_g000_150_e150_Data_pSt">
            <a:hlinkClick r:id="" action="ppaction://media"/>
            <a:extLst>
              <a:ext uri="{FF2B5EF4-FFF2-40B4-BE49-F238E27FC236}">
                <a16:creationId xmlns:a16="http://schemas.microsoft.com/office/drawing/2014/main" id="{03D15AA7-1FE6-4598-855F-9C8B3179C9E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97.266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199212"/>
            <a:ext cx="6612487" cy="604442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F9179D-9819-43B2-AD1D-4E3E5F36E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measurement: </a:t>
            </a:r>
            <a:br>
              <a:rPr lang="en-GB" dirty="0"/>
            </a:br>
            <a:r>
              <a:rPr lang="en-GB" dirty="0"/>
              <a:t>acrylic glass; water flow rate 1.92 l/min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AD4CD629-4959-489C-9F52-6F80AB6ABAED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13281" y="1577428"/>
                <a:ext cx="4777448" cy="2533099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GB" dirty="0"/>
                  <a:t>Symbols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𝑆𝑡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>
                    <a:sym typeface="Wingdings" panose="05000000000000000000" pitchFamily="2" charset="2"/>
                  </a:rPr>
                  <a:t> stopper feeding pressure in Pa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𝑆𝑡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>
                    <a:sym typeface="Wingdings" panose="05000000000000000000" pitchFamily="2" charset="2"/>
                  </a:rPr>
                  <a:t> stopper position in mm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𝑎𝑖𝑟</m:t>
                        </m:r>
                      </m:sub>
                    </m:sSub>
                  </m:oMath>
                </a14:m>
                <a:r>
                  <a:rPr lang="en-GB" dirty="0">
                    <a:sym typeface="Wingdings" panose="05000000000000000000" pitchFamily="2" charset="2"/>
                  </a:rPr>
                  <a:t>  air flow rate in l/min</a:t>
                </a:r>
              </a:p>
              <a:p>
                <a:r>
                  <a:rPr lang="en-GB" dirty="0">
                    <a:sym typeface="Wingdings" panose="05000000000000000000" pitchFamily="2" charset="2"/>
                  </a:rPr>
                  <a:t>Frame rate: 1 fps</a:t>
                </a:r>
              </a:p>
              <a:p>
                <a:r>
                  <a:rPr lang="en-GB" dirty="0">
                    <a:sym typeface="Wingdings" panose="05000000000000000000" pitchFamily="2" charset="2"/>
                  </a:rPr>
                  <a:t>Videos used to detect changes in the phase distribution</a:t>
                </a:r>
              </a:p>
              <a:p>
                <a:r>
                  <a:rPr lang="en-GB" dirty="0"/>
                  <a:t>Example contains all four detected phase distributions</a:t>
                </a: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AD4CD629-4959-489C-9F52-6F80AB6ABA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13281" y="1577428"/>
                <a:ext cx="4777448" cy="2533099"/>
              </a:xfrm>
              <a:blipFill>
                <a:blip r:embed="rId5"/>
                <a:stretch>
                  <a:fillRect l="-638" t="-38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3">
            <a:extLst>
              <a:ext uri="{FF2B5EF4-FFF2-40B4-BE49-F238E27FC236}">
                <a16:creationId xmlns:a16="http://schemas.microsoft.com/office/drawing/2014/main" id="{57A07257-B37D-4D9F-B0A2-711EB97FA9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39" b="43304"/>
          <a:stretch/>
        </p:blipFill>
        <p:spPr>
          <a:xfrm>
            <a:off x="7209205" y="4320537"/>
            <a:ext cx="4581524" cy="21518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695D3E-E4A0-40EC-9C35-468019A82F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4530" b="43304"/>
          <a:stretch/>
        </p:blipFill>
        <p:spPr>
          <a:xfrm>
            <a:off x="993911" y="1512380"/>
            <a:ext cx="413190" cy="83248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762E93-AB3F-4306-ADB8-052A9CA8AB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8" t="-1961" r="68843" b="45265"/>
          <a:stretch/>
        </p:blipFill>
        <p:spPr>
          <a:xfrm>
            <a:off x="1579632" y="1641298"/>
            <a:ext cx="413190" cy="83248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917F3E8-F3C3-4274-B191-09409D54CF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8" r="35592" b="43304"/>
          <a:stretch/>
        </p:blipFill>
        <p:spPr>
          <a:xfrm>
            <a:off x="2564699" y="2057542"/>
            <a:ext cx="844065" cy="8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67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59F05B-1E1B-45C3-A2FA-83BD1A98B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44000"/>
            <a:ext cx="1742211" cy="662782"/>
          </a:xfrm>
        </p:spPr>
        <p:txBody>
          <a:bodyPr/>
          <a:lstStyle/>
          <a:p>
            <a:r>
              <a:rPr lang="en-GB" sz="2400" dirty="0"/>
              <a:t>Example: Snapshots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7C822151-D270-4A53-8E54-4D27D82C60AF}"/>
              </a:ext>
            </a:extLst>
          </p:cNvPr>
          <p:cNvSpPr txBox="1">
            <a:spLocks/>
          </p:cNvSpPr>
          <p:nvPr/>
        </p:nvSpPr>
        <p:spPr>
          <a:xfrm>
            <a:off x="216379" y="1153936"/>
            <a:ext cx="1898480" cy="38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+mj-lt"/>
              <a:buAutoNum type="arabicParenBoth"/>
              <a:defRPr sz="18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+mj-lt"/>
              <a:buNone/>
            </a:pPr>
            <a:r>
              <a:rPr lang="de-DE" dirty="0"/>
              <a:t>Bubble </a:t>
            </a:r>
            <a:r>
              <a:rPr lang="de-DE" dirty="0" err="1"/>
              <a:t>threads</a:t>
            </a:r>
            <a:endParaRPr lang="de-DE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6623B31C-5E84-4E92-A235-6BBDE0F22B29}"/>
              </a:ext>
            </a:extLst>
          </p:cNvPr>
          <p:cNvSpPr txBox="1">
            <a:spLocks/>
          </p:cNvSpPr>
          <p:nvPr/>
        </p:nvSpPr>
        <p:spPr>
          <a:xfrm>
            <a:off x="597977" y="3790857"/>
            <a:ext cx="1898480" cy="38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+mj-lt"/>
              <a:buAutoNum type="arabicParenBoth"/>
              <a:defRPr sz="18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+mj-lt"/>
              <a:buNone/>
            </a:pPr>
            <a:r>
              <a:rPr lang="en-GB" dirty="0"/>
              <a:t>Foam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677D14A0-6531-4383-A663-AE079230C6BC}"/>
              </a:ext>
            </a:extLst>
          </p:cNvPr>
          <p:cNvSpPr txBox="1">
            <a:spLocks/>
          </p:cNvSpPr>
          <p:nvPr/>
        </p:nvSpPr>
        <p:spPr>
          <a:xfrm>
            <a:off x="6257661" y="110685"/>
            <a:ext cx="2086240" cy="1315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+mj-lt"/>
              <a:buAutoNum type="arabicParenBoth"/>
              <a:defRPr sz="18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+mj-lt"/>
              <a:buNone/>
            </a:pPr>
            <a:r>
              <a:rPr lang="en-GB" dirty="0"/>
              <a:t>intermediate level, air near wall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06CD5EAB-C230-4F8A-83C6-5715484CFDCB}"/>
              </a:ext>
            </a:extLst>
          </p:cNvPr>
          <p:cNvSpPr txBox="1">
            <a:spLocks/>
          </p:cNvSpPr>
          <p:nvPr/>
        </p:nvSpPr>
        <p:spPr>
          <a:xfrm>
            <a:off x="6176692" y="3592599"/>
            <a:ext cx="2086240" cy="846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+mj-lt"/>
              <a:buAutoNum type="arabicParenBoth"/>
              <a:defRPr sz="18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+mj-lt"/>
              <a:buNone/>
            </a:pPr>
            <a:r>
              <a:rPr lang="en-GB" dirty="0"/>
              <a:t>intermediate level, air </a:t>
            </a:r>
            <a:r>
              <a:rPr lang="en-GB" dirty="0" err="1"/>
              <a:t>centered</a:t>
            </a:r>
            <a:endParaRPr lang="en-GB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0464984-3FB3-4058-9A48-B82826050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0084" y="45808"/>
            <a:ext cx="3676622" cy="336042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6890402-0A4D-4F93-B184-7D18DD9EE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0085" y="3542362"/>
            <a:ext cx="3676622" cy="336042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BE301B2-5DDA-4166-8FAF-5F2575380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6775" y="45808"/>
            <a:ext cx="3676622" cy="336042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5A5D56D-C0D3-48BF-8FBD-FB4F275AE9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6775" y="3497580"/>
            <a:ext cx="3676622" cy="336042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384E235-103A-4472-BD14-2F74E7DA71D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7" t="1740" r="34811" b="19069"/>
          <a:stretch/>
        </p:blipFill>
        <p:spPr>
          <a:xfrm>
            <a:off x="761405" y="1520609"/>
            <a:ext cx="1232806" cy="188540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A1307991-117B-46D7-AFB7-BF2B6CE06A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6" t="-914" r="34075" b="21575"/>
          <a:stretch/>
        </p:blipFill>
        <p:spPr>
          <a:xfrm>
            <a:off x="739177" y="5036832"/>
            <a:ext cx="1242333" cy="1805767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83F8BA8-9993-412F-BFDD-033A456A1D7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8" t="3328" r="32656" b="23895"/>
          <a:stretch/>
        </p:blipFill>
        <p:spPr>
          <a:xfrm>
            <a:off x="6720860" y="1617495"/>
            <a:ext cx="1487786" cy="178363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475E677-CC92-4482-95EA-E6B718BF8D8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3" t="-158" r="32486" b="23342"/>
          <a:stretch/>
        </p:blipFill>
        <p:spPr>
          <a:xfrm>
            <a:off x="6758581" y="5008614"/>
            <a:ext cx="1412343" cy="1833985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35634D5-98A2-4DD5-B9D9-4661234E1CF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4530" b="43304"/>
          <a:stretch/>
        </p:blipFill>
        <p:spPr>
          <a:xfrm>
            <a:off x="114494" y="1617495"/>
            <a:ext cx="588271" cy="118523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37587F2-DFDB-4F5F-BDF5-E13E9F0A5F0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4" t="-1037" r="68457" b="44341"/>
          <a:stretch/>
        </p:blipFill>
        <p:spPr>
          <a:xfrm>
            <a:off x="87634" y="5222572"/>
            <a:ext cx="588271" cy="118523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3D2D785C-1442-4216-AB1C-7F0E2208337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85" t="-1507" r="52046" b="44811"/>
          <a:stretch/>
        </p:blipFill>
        <p:spPr>
          <a:xfrm>
            <a:off x="6103595" y="1767233"/>
            <a:ext cx="588271" cy="1185238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DCEE0CD7-006F-4B19-88C8-A0611B93496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8" t="-2006" r="35583" b="45310"/>
          <a:stretch/>
        </p:blipFill>
        <p:spPr>
          <a:xfrm>
            <a:off x="6176692" y="5222572"/>
            <a:ext cx="588271" cy="1185238"/>
          </a:xfrm>
          <a:prstGeom prst="rect">
            <a:avLst/>
          </a:prstGeom>
        </p:spPr>
      </p:pic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4E323859-5A7E-4D03-831C-A46A40A5ED9B}"/>
              </a:ext>
            </a:extLst>
          </p:cNvPr>
          <p:cNvCxnSpPr>
            <a:cxnSpLocks/>
          </p:cNvCxnSpPr>
          <p:nvPr/>
        </p:nvCxnSpPr>
        <p:spPr>
          <a:xfrm>
            <a:off x="0" y="3469240"/>
            <a:ext cx="12192000" cy="0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9B6FBE14-0C7A-44A1-975C-C7E7948D8119}"/>
              </a:ext>
            </a:extLst>
          </p:cNvPr>
          <p:cNvCxnSpPr>
            <a:cxnSpLocks/>
          </p:cNvCxnSpPr>
          <p:nvPr/>
        </p:nvCxnSpPr>
        <p:spPr>
          <a:xfrm>
            <a:off x="5927427" y="45808"/>
            <a:ext cx="0" cy="6812192"/>
          </a:xfrm>
          <a:prstGeom prst="line">
            <a:avLst/>
          </a:prstGeom>
          <a:ln w="1270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070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106_01_v035_2060x250_g000_150_e150_Data_pSt">
            <a:hlinkClick r:id="" action="ppaction://media"/>
            <a:extLst>
              <a:ext uri="{FF2B5EF4-FFF2-40B4-BE49-F238E27FC236}">
                <a16:creationId xmlns:a16="http://schemas.microsoft.com/office/drawing/2014/main" id="{03D15AA7-1FE6-4598-855F-9C8B3179C9E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97.266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199212"/>
            <a:ext cx="6612487" cy="604442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F9179D-9819-43B2-AD1D-4E3E5F36E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measurement: </a:t>
            </a:r>
            <a:br>
              <a:rPr lang="en-GB" dirty="0"/>
            </a:br>
            <a:r>
              <a:rPr lang="en-GB" dirty="0"/>
              <a:t>acrylic glass; water flow rate 1.92 l/min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AD4CD629-4959-489C-9F52-6F80AB6ABAED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13281" y="1577428"/>
                <a:ext cx="4777448" cy="2533099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GB" dirty="0"/>
                  <a:t>Symbols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𝑆𝑡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>
                    <a:sym typeface="Wingdings" panose="05000000000000000000" pitchFamily="2" charset="2"/>
                  </a:rPr>
                  <a:t> stopper feeding pressure in Pa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𝑆𝑡</m:t>
                        </m:r>
                      </m:sub>
                    </m:sSub>
                  </m:oMath>
                </a14:m>
                <a:r>
                  <a:rPr lang="en-GB" dirty="0"/>
                  <a:t> </a:t>
                </a:r>
                <a:r>
                  <a:rPr lang="en-GB" dirty="0">
                    <a:sym typeface="Wingdings" panose="05000000000000000000" pitchFamily="2" charset="2"/>
                  </a:rPr>
                  <a:t> stopper position in mm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𝑎𝑖𝑟</m:t>
                        </m:r>
                      </m:sub>
                    </m:sSub>
                  </m:oMath>
                </a14:m>
                <a:r>
                  <a:rPr lang="en-GB" dirty="0">
                    <a:sym typeface="Wingdings" panose="05000000000000000000" pitchFamily="2" charset="2"/>
                  </a:rPr>
                  <a:t>  air flow rate in l/min</a:t>
                </a:r>
              </a:p>
              <a:p>
                <a:r>
                  <a:rPr lang="en-GB" dirty="0">
                    <a:sym typeface="Wingdings" panose="05000000000000000000" pitchFamily="2" charset="2"/>
                  </a:rPr>
                  <a:t>Frame rate: 1 fps</a:t>
                </a:r>
              </a:p>
              <a:p>
                <a:r>
                  <a:rPr lang="en-GB" dirty="0">
                    <a:sym typeface="Wingdings" panose="05000000000000000000" pitchFamily="2" charset="2"/>
                  </a:rPr>
                  <a:t>Videos used to detect changes in the phase distribution</a:t>
                </a:r>
              </a:p>
              <a:p>
                <a:r>
                  <a:rPr lang="en-GB" dirty="0"/>
                  <a:t>Example contains all four detected phase distributions</a:t>
                </a: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AD4CD629-4959-489C-9F52-6F80AB6ABA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13281" y="1577428"/>
                <a:ext cx="4777448" cy="2533099"/>
              </a:xfrm>
              <a:blipFill>
                <a:blip r:embed="rId5"/>
                <a:stretch>
                  <a:fillRect l="-638" t="-38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3">
            <a:extLst>
              <a:ext uri="{FF2B5EF4-FFF2-40B4-BE49-F238E27FC236}">
                <a16:creationId xmlns:a16="http://schemas.microsoft.com/office/drawing/2014/main" id="{57A07257-B37D-4D9F-B0A2-711EB97FA9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39" b="43304"/>
          <a:stretch/>
        </p:blipFill>
        <p:spPr>
          <a:xfrm>
            <a:off x="7209205" y="4320537"/>
            <a:ext cx="4581524" cy="21518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695D3E-E4A0-40EC-9C35-468019A82FA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4530" b="43304"/>
          <a:stretch/>
        </p:blipFill>
        <p:spPr>
          <a:xfrm>
            <a:off x="993911" y="1512380"/>
            <a:ext cx="413190" cy="83248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762E93-AB3F-4306-ADB8-052A9CA8AB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8" t="-1961" r="68843" b="45265"/>
          <a:stretch/>
        </p:blipFill>
        <p:spPr>
          <a:xfrm>
            <a:off x="1579632" y="1641298"/>
            <a:ext cx="413190" cy="83248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917F3E8-F3C3-4274-B191-09409D54CF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8" r="35592" b="43304"/>
          <a:stretch/>
        </p:blipFill>
        <p:spPr>
          <a:xfrm>
            <a:off x="2564699" y="2057542"/>
            <a:ext cx="844065" cy="8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7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F5B4B5-6A6C-42F0-BAED-9775E2F9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raw data </a:t>
            </a:r>
            <a:br>
              <a:rPr lang="en-GB" dirty="0"/>
            </a:br>
            <a:r>
              <a:rPr lang="en-GB" dirty="0"/>
              <a:t>acrylic glass; water flow rate 1.92 l/min 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05AAC10-C9DE-47C2-B5F8-64F82DC6BF3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934" y="988508"/>
            <a:ext cx="8364980" cy="5869492"/>
          </a:xfrm>
        </p:spPr>
      </p:pic>
      <p:pic>
        <p:nvPicPr>
          <p:cNvPr id="7" name="Bild 8">
            <a:extLst>
              <a:ext uri="{FF2B5EF4-FFF2-40B4-BE49-F238E27FC236}">
                <a16:creationId xmlns:a16="http://schemas.microsoft.com/office/drawing/2014/main" id="{114E4D53-D154-49FC-8D34-9C7D8190876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772" y="4383175"/>
            <a:ext cx="3803858" cy="190831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feld 2">
            <a:extLst>
              <a:ext uri="{FF2B5EF4-FFF2-40B4-BE49-F238E27FC236}">
                <a16:creationId xmlns:a16="http://schemas.microsoft.com/office/drawing/2014/main" id="{8DB7A04E-AC96-4FF9-A5C6-A8D75037A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277" y="1957709"/>
            <a:ext cx="3441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2">
            <a:extLst>
              <a:ext uri="{FF2B5EF4-FFF2-40B4-BE49-F238E27FC236}">
                <a16:creationId xmlns:a16="http://schemas.microsoft.com/office/drawing/2014/main" id="{CCEC2AB3-6290-46D2-8249-38DF634E2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447" y="2250126"/>
            <a:ext cx="3441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2">
            <a:extLst>
              <a:ext uri="{FF2B5EF4-FFF2-40B4-BE49-F238E27FC236}">
                <a16:creationId xmlns:a16="http://schemas.microsoft.com/office/drawing/2014/main" id="{352A065E-2214-4934-BA7E-AF70AA79D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082" y="2291801"/>
            <a:ext cx="5219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000" dirty="0" err="1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feld 2">
            <a:extLst>
              <a:ext uri="{FF2B5EF4-FFF2-40B4-BE49-F238E27FC236}">
                <a16:creationId xmlns:a16="http://schemas.microsoft.com/office/drawing/2014/main" id="{1D37F214-F7AF-4F01-AE56-1F1BF646D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32" y="2371942"/>
            <a:ext cx="5219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000" dirty="0" err="1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feld 2">
            <a:extLst>
              <a:ext uri="{FF2B5EF4-FFF2-40B4-BE49-F238E27FC236}">
                <a16:creationId xmlns:a16="http://schemas.microsoft.com/office/drawing/2014/main" id="{40E4871C-CB50-4DA8-BA79-63AA94B18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6239" y="2259233"/>
            <a:ext cx="3441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feld 2">
            <a:extLst>
              <a:ext uri="{FF2B5EF4-FFF2-40B4-BE49-F238E27FC236}">
                <a16:creationId xmlns:a16="http://schemas.microsoft.com/office/drawing/2014/main" id="{4C348A87-D4CE-47FD-B5AB-0775FE4C0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277" y="3601893"/>
            <a:ext cx="3441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feld 2">
            <a:extLst>
              <a:ext uri="{FF2B5EF4-FFF2-40B4-BE49-F238E27FC236}">
                <a16:creationId xmlns:a16="http://schemas.microsoft.com/office/drawing/2014/main" id="{8B0992EE-30BC-4821-BC23-E21602219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447" y="3634934"/>
            <a:ext cx="3441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feld 2">
            <a:extLst>
              <a:ext uri="{FF2B5EF4-FFF2-40B4-BE49-F238E27FC236}">
                <a16:creationId xmlns:a16="http://schemas.microsoft.com/office/drawing/2014/main" id="{21961C70-8B3B-43E2-9D89-73304E242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820" y="3608049"/>
            <a:ext cx="3441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A77B002-48C3-4F22-A067-28406A1439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8" r="35592" b="43304"/>
          <a:stretch/>
        </p:blipFill>
        <p:spPr>
          <a:xfrm>
            <a:off x="1936907" y="1479632"/>
            <a:ext cx="844065" cy="832488"/>
          </a:xfrm>
          <a:prstGeom prst="rect">
            <a:avLst/>
          </a:prstGeom>
        </p:spPr>
      </p:pic>
      <p:sp>
        <p:nvSpPr>
          <p:cNvPr id="20" name="Textfeld 2">
            <a:extLst>
              <a:ext uri="{FF2B5EF4-FFF2-40B4-BE49-F238E27FC236}">
                <a16:creationId xmlns:a16="http://schemas.microsoft.com/office/drawing/2014/main" id="{55031D2A-266E-4D03-ADCF-934DA2FC1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5617" y="3174501"/>
            <a:ext cx="5219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000" dirty="0" err="1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feld 2">
            <a:extLst>
              <a:ext uri="{FF2B5EF4-FFF2-40B4-BE49-F238E27FC236}">
                <a16:creationId xmlns:a16="http://schemas.microsoft.com/office/drawing/2014/main" id="{D9F595E7-A754-42F8-A076-C5152AC00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6194" y="3182620"/>
            <a:ext cx="521970" cy="24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000" dirty="0" err="1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c+d</a:t>
            </a:r>
            <a:r>
              <a:rPr lang="en-GB" sz="1000" dirty="0">
                <a:effectLst/>
                <a:latin typeface="CG Times (W1)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sz="100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Inhaltsplatzhalter 2">
                <a:extLst>
                  <a:ext uri="{FF2B5EF4-FFF2-40B4-BE49-F238E27FC236}">
                    <a16:creationId xmlns:a16="http://schemas.microsoft.com/office/drawing/2014/main" id="{99AA46C6-25AE-4679-8555-BE2A5FB7C4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02309" y="1577428"/>
                <a:ext cx="3220825" cy="261001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457200" indent="-4572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Tx/>
                  <a:buFont typeface="+mj-lt"/>
                  <a:buAutoNum type="arabicParenBoth"/>
                  <a:defRPr sz="1800" b="1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Clr>
                    <a:srgbClr val="1484B7"/>
                  </a:buClr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e-DE" sz="1800" dirty="0"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b="1" i="1" smtClean="0">
                            <a:effectLst/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de-DE" sz="18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𝐒𝐭𝐓𝐢𝐩</m:t>
                        </m:r>
                      </m:sub>
                    </m:sSub>
                  </m:oMath>
                </a14:m>
                <a:r>
                  <a:rPr lang="en-GB" dirty="0"/>
                  <a:t> calculated from feeding pressure and air flow rate</a:t>
                </a:r>
              </a:p>
              <a:p>
                <a:r>
                  <a:rPr lang="en-GB" dirty="0"/>
                  <a:t>smoothing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b="1" i="1" smtClean="0">
                            <a:effectLst/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de-DE" sz="18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𝐒𝐭</m:t>
                        </m:r>
                        <m:r>
                          <a:rPr lang="de-DE" sz="18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GB" dirty="0"/>
                  <a:t> 5s</a:t>
                </a:r>
              </a:p>
              <a:p>
                <a:r>
                  <a:rPr lang="de-DE" sz="1800" dirty="0">
                    <a:effectLst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800" b="1" i="1" smtClean="0">
                            <a:effectLst/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de-DE" sz="18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𝐒𝐄𝐍</m:t>
                        </m:r>
                      </m:sub>
                    </m:sSub>
                  </m:oMath>
                </a14:m>
                <a:r>
                  <a:rPr lang="en-GB" dirty="0"/>
                  <a:t> average of three sensor signals in each measurement plane</a:t>
                </a:r>
              </a:p>
              <a:p>
                <a:r>
                  <a:rPr lang="en-GB" dirty="0"/>
                  <a:t>no Argon: measured averaged pressure single phase flow</a:t>
                </a:r>
              </a:p>
            </p:txBody>
          </p:sp>
        </mc:Choice>
        <mc:Fallback xmlns="">
          <p:sp>
            <p:nvSpPr>
              <p:cNvPr id="18" name="Inhaltsplatzhalter 2">
                <a:extLst>
                  <a:ext uri="{FF2B5EF4-FFF2-40B4-BE49-F238E27FC236}">
                    <a16:creationId xmlns:a16="http://schemas.microsoft.com/office/drawing/2014/main" id="{99AA46C6-25AE-4679-8555-BE2A5FB7C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309" y="1577428"/>
                <a:ext cx="3220825" cy="2610011"/>
              </a:xfrm>
              <a:prstGeom prst="rect">
                <a:avLst/>
              </a:prstGeom>
              <a:blipFill>
                <a:blip r:embed="rId5"/>
                <a:stretch>
                  <a:fillRect l="-947" t="-2570" r="-947" b="-1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Grafik 18">
            <a:extLst>
              <a:ext uri="{FF2B5EF4-FFF2-40B4-BE49-F238E27FC236}">
                <a16:creationId xmlns:a16="http://schemas.microsoft.com/office/drawing/2014/main" id="{B12AB068-D833-4034-82C7-222DF93578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4530" b="43304"/>
          <a:stretch/>
        </p:blipFill>
        <p:spPr>
          <a:xfrm>
            <a:off x="1007755" y="1203073"/>
            <a:ext cx="413190" cy="832488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DF9A52E7-77FC-43BB-BB7E-8AAF423CFD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8" t="-1961" r="68843" b="45265"/>
          <a:stretch/>
        </p:blipFill>
        <p:spPr>
          <a:xfrm>
            <a:off x="1384579" y="1494885"/>
            <a:ext cx="413190" cy="832488"/>
          </a:xfrm>
          <a:prstGeom prst="rect">
            <a:avLst/>
          </a:prstGeom>
        </p:spPr>
      </p:pic>
      <p:pic>
        <p:nvPicPr>
          <p:cNvPr id="24" name="Picture 2" descr="I:\Projekt_4_5\Organisatorisches\Besprechungen\Besprechung-2019-02-06-simulationConf\Bilder\setupRHIoverview.png">
            <a:extLst>
              <a:ext uri="{FF2B5EF4-FFF2-40B4-BE49-F238E27FC236}">
                <a16:creationId xmlns:a16="http://schemas.microsoft.com/office/drawing/2014/main" id="{E2D74330-E13E-489A-B0BB-D3A46416A7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1" t="24294" r="29670" b="18792"/>
          <a:stretch/>
        </p:blipFill>
        <p:spPr bwMode="auto">
          <a:xfrm>
            <a:off x="11218570" y="1203073"/>
            <a:ext cx="850052" cy="307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32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E41A93-A470-472F-B826-AF3426E2C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 stopper tip pressure</a:t>
            </a: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C43D747D-D04E-4DD9-992C-A8D95CFFEC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2483469"/>
              </p:ext>
            </p:extLst>
          </p:nvPr>
        </p:nvGraphicFramePr>
        <p:xfrm>
          <a:off x="-7938" y="1222375"/>
          <a:ext cx="7669213" cy="581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29803" imgH="4503741" progId="Word.Document.12">
                  <p:embed/>
                </p:oleObj>
              </mc:Choice>
              <mc:Fallback>
                <p:oleObj name="Document" r:id="rId2" imgW="5929803" imgH="45037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7938" y="1222375"/>
                        <a:ext cx="7669213" cy="581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7" name="Bild 8">
            <a:extLst>
              <a:ext uri="{FF2B5EF4-FFF2-40B4-BE49-F238E27FC236}">
                <a16:creationId xmlns:a16="http://schemas.microsoft.com/office/drawing/2014/main" id="{56360080-36FD-4B59-A680-42F325C9204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772" y="4383175"/>
            <a:ext cx="3803858" cy="19083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8CCA4C3-A9BD-4507-A281-9C28F658821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02309" y="1577428"/>
            <a:ext cx="3679941" cy="2610011"/>
          </a:xfrm>
        </p:spPr>
        <p:txBody>
          <a:bodyPr/>
          <a:lstStyle/>
          <a:p>
            <a:r>
              <a:rPr lang="en-GB" dirty="0"/>
              <a:t>stopper tip pressure strongly influenced by phase distribution</a:t>
            </a:r>
          </a:p>
          <a:p>
            <a:r>
              <a:rPr lang="en-GB" dirty="0"/>
              <a:t>influence of water flow rate on stopper tip pressure only minor</a:t>
            </a:r>
          </a:p>
        </p:txBody>
      </p:sp>
      <p:sp>
        <p:nvSpPr>
          <p:cNvPr id="14" name="Inhaltsplatzhalter 1">
            <a:extLst>
              <a:ext uri="{FF2B5EF4-FFF2-40B4-BE49-F238E27FC236}">
                <a16:creationId xmlns:a16="http://schemas.microsoft.com/office/drawing/2014/main" id="{8E74642B-7AF1-4BA0-AD74-01A3EF97BD37}"/>
              </a:ext>
            </a:extLst>
          </p:cNvPr>
          <p:cNvSpPr txBox="1">
            <a:spLocks/>
          </p:cNvSpPr>
          <p:nvPr/>
        </p:nvSpPr>
        <p:spPr>
          <a:xfrm>
            <a:off x="66842" y="3681748"/>
            <a:ext cx="1379880" cy="42560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79323" tIns="39661" rIns="79323" bIns="39661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1484B7"/>
              </a:buClr>
              <a:buSzPct val="100000"/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72956" indent="-30173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Wingdings" pitchFamily="2" charset="2"/>
              <a:buChar char="§"/>
              <a:tabLst>
                <a:tab pos="579736" algn="l"/>
              </a:tabLst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59332" indent="-19152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itchFamily="34" charset="0"/>
              <a:buChar char="•"/>
              <a:tabLst>
                <a:tab pos="956059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/>
              <a:t>petrol jelly</a:t>
            </a:r>
          </a:p>
        </p:txBody>
      </p:sp>
      <p:sp>
        <p:nvSpPr>
          <p:cNvPr id="15" name="Inhaltsplatzhalter 1">
            <a:extLst>
              <a:ext uri="{FF2B5EF4-FFF2-40B4-BE49-F238E27FC236}">
                <a16:creationId xmlns:a16="http://schemas.microsoft.com/office/drawing/2014/main" id="{3065B056-85BF-4FC5-8861-1658E1A0FAF9}"/>
              </a:ext>
            </a:extLst>
          </p:cNvPr>
          <p:cNvSpPr txBox="1">
            <a:spLocks/>
          </p:cNvSpPr>
          <p:nvPr/>
        </p:nvSpPr>
        <p:spPr>
          <a:xfrm>
            <a:off x="3796929" y="3681748"/>
            <a:ext cx="1379880" cy="42560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79323" tIns="39661" rIns="79323" bIns="39661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1484B7"/>
              </a:buClr>
              <a:buSzPct val="100000"/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72956" indent="-30173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Wingdings" pitchFamily="2" charset="2"/>
              <a:buChar char="§"/>
              <a:tabLst>
                <a:tab pos="579736" algn="l"/>
              </a:tabLst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59332" indent="-19152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itchFamily="34" charset="0"/>
              <a:buChar char="•"/>
              <a:tabLst>
                <a:tab pos="956059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/>
              <a:t>paraffin</a:t>
            </a:r>
          </a:p>
        </p:txBody>
      </p:sp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28058A4A-C250-48BB-A010-C293ADAA7B98}"/>
              </a:ext>
            </a:extLst>
          </p:cNvPr>
          <p:cNvSpPr txBox="1">
            <a:spLocks/>
          </p:cNvSpPr>
          <p:nvPr/>
        </p:nvSpPr>
        <p:spPr>
          <a:xfrm>
            <a:off x="96581" y="878426"/>
            <a:ext cx="1119823" cy="4256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lIns="79323" tIns="39661" rIns="79323" bIns="39661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1484B7"/>
              </a:buClr>
              <a:buSzPct val="100000"/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72956" indent="-30173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Wingdings" pitchFamily="2" charset="2"/>
              <a:buChar char="§"/>
              <a:tabLst>
                <a:tab pos="579736" algn="l"/>
              </a:tabLst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59332" indent="-19152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itchFamily="34" charset="0"/>
              <a:buChar char="•"/>
              <a:tabLst>
                <a:tab pos="956059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acrylic glass</a:t>
            </a:r>
          </a:p>
        </p:txBody>
      </p:sp>
      <p:sp>
        <p:nvSpPr>
          <p:cNvPr id="17" name="Inhaltsplatzhalter 1">
            <a:extLst>
              <a:ext uri="{FF2B5EF4-FFF2-40B4-BE49-F238E27FC236}">
                <a16:creationId xmlns:a16="http://schemas.microsoft.com/office/drawing/2014/main" id="{0958170E-8717-4D41-83EC-3240EADED389}"/>
              </a:ext>
            </a:extLst>
          </p:cNvPr>
          <p:cNvSpPr txBox="1">
            <a:spLocks/>
          </p:cNvSpPr>
          <p:nvPr/>
        </p:nvSpPr>
        <p:spPr>
          <a:xfrm>
            <a:off x="3826668" y="878426"/>
            <a:ext cx="1119823" cy="4256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lIns="79323" tIns="39661" rIns="79323" bIns="39661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1484B7"/>
              </a:buClr>
              <a:buSzPct val="100000"/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72956" indent="-30173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Wingdings" pitchFamily="2" charset="2"/>
              <a:buChar char="§"/>
              <a:tabLst>
                <a:tab pos="579736" algn="l"/>
              </a:tabLst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59332" indent="-19152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itchFamily="34" charset="0"/>
              <a:buChar char="•"/>
              <a:tabLst>
                <a:tab pos="956059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acrylic glass</a:t>
            </a:r>
          </a:p>
        </p:txBody>
      </p:sp>
    </p:spTree>
    <p:extLst>
      <p:ext uri="{BB962C8B-B14F-4D97-AF65-F5344CB8AC3E}">
        <p14:creationId xmlns:p14="http://schemas.microsoft.com/office/powerpoint/2010/main" val="670740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2D057E4D-B68D-446F-8C7F-659EDEFCB7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895944"/>
              </p:ext>
            </p:extLst>
          </p:nvPr>
        </p:nvGraphicFramePr>
        <p:xfrm>
          <a:off x="-7938" y="1169988"/>
          <a:ext cx="7724776" cy="587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29803" imgH="4511647" progId="Word.Document.12">
                  <p:embed/>
                </p:oleObj>
              </mc:Choice>
              <mc:Fallback>
                <p:oleObj name="Document" r:id="rId2" imgW="5929803" imgH="451164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7938" y="1169988"/>
                        <a:ext cx="7724776" cy="587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6CE41A93-A470-472F-B826-AF3426E2C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 stopper position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DB71BF-E56A-4020-8A20-D3CC1905B7A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02309" y="1577428"/>
            <a:ext cx="3679941" cy="2610011"/>
          </a:xfrm>
        </p:spPr>
        <p:txBody>
          <a:bodyPr/>
          <a:lstStyle/>
          <a:p>
            <a:r>
              <a:rPr lang="en-GB" dirty="0"/>
              <a:t>smoothing length 5sec</a:t>
            </a:r>
          </a:p>
          <a:p>
            <a:r>
              <a:rPr lang="en-GB" dirty="0"/>
              <a:t>changes of phase distributions visible in stopper lift</a:t>
            </a:r>
          </a:p>
        </p:txBody>
      </p:sp>
      <p:pic>
        <p:nvPicPr>
          <p:cNvPr id="67" name="Bild 8">
            <a:extLst>
              <a:ext uri="{FF2B5EF4-FFF2-40B4-BE49-F238E27FC236}">
                <a16:creationId xmlns:a16="http://schemas.microsoft.com/office/drawing/2014/main" id="{56360080-36FD-4B59-A680-42F325C9204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772" y="4383175"/>
            <a:ext cx="3803858" cy="19083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Inhaltsplatzhalter 1">
            <a:extLst>
              <a:ext uri="{FF2B5EF4-FFF2-40B4-BE49-F238E27FC236}">
                <a16:creationId xmlns:a16="http://schemas.microsoft.com/office/drawing/2014/main" id="{C8D5C57E-D1D6-4A8F-AD9C-03B27BA05DA6}"/>
              </a:ext>
            </a:extLst>
          </p:cNvPr>
          <p:cNvSpPr txBox="1">
            <a:spLocks/>
          </p:cNvSpPr>
          <p:nvPr/>
        </p:nvSpPr>
        <p:spPr>
          <a:xfrm>
            <a:off x="96581" y="878426"/>
            <a:ext cx="1119823" cy="4256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lIns="79323" tIns="39661" rIns="79323" bIns="39661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1484B7"/>
              </a:buClr>
              <a:buSzPct val="100000"/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72956" indent="-30173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Wingdings" pitchFamily="2" charset="2"/>
              <a:buChar char="§"/>
              <a:tabLst>
                <a:tab pos="579736" algn="l"/>
              </a:tabLst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59332" indent="-19152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itchFamily="34" charset="0"/>
              <a:buChar char="•"/>
              <a:tabLst>
                <a:tab pos="956059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acrylic glass</a:t>
            </a:r>
          </a:p>
        </p:txBody>
      </p:sp>
      <p:sp>
        <p:nvSpPr>
          <p:cNvPr id="7" name="Inhaltsplatzhalter 1">
            <a:extLst>
              <a:ext uri="{FF2B5EF4-FFF2-40B4-BE49-F238E27FC236}">
                <a16:creationId xmlns:a16="http://schemas.microsoft.com/office/drawing/2014/main" id="{FAFB6C52-079E-4D14-BF85-F6911DA516E4}"/>
              </a:ext>
            </a:extLst>
          </p:cNvPr>
          <p:cNvSpPr txBox="1">
            <a:spLocks/>
          </p:cNvSpPr>
          <p:nvPr/>
        </p:nvSpPr>
        <p:spPr>
          <a:xfrm>
            <a:off x="3826668" y="878426"/>
            <a:ext cx="1119823" cy="4256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lIns="79323" tIns="39661" rIns="79323" bIns="39661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1484B7"/>
              </a:buClr>
              <a:buSzPct val="100000"/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72956" indent="-30173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Wingdings" pitchFamily="2" charset="2"/>
              <a:buChar char="§"/>
              <a:tabLst>
                <a:tab pos="579736" algn="l"/>
              </a:tabLst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59332" indent="-19152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itchFamily="34" charset="0"/>
              <a:buChar char="•"/>
              <a:tabLst>
                <a:tab pos="956059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acrylic glass</a:t>
            </a:r>
          </a:p>
        </p:txBody>
      </p:sp>
      <p:sp>
        <p:nvSpPr>
          <p:cNvPr id="8" name="Inhaltsplatzhalter 1">
            <a:extLst>
              <a:ext uri="{FF2B5EF4-FFF2-40B4-BE49-F238E27FC236}">
                <a16:creationId xmlns:a16="http://schemas.microsoft.com/office/drawing/2014/main" id="{2AAE82B8-5EB5-4A83-A687-0D2BDFDA20D9}"/>
              </a:ext>
            </a:extLst>
          </p:cNvPr>
          <p:cNvSpPr txBox="1">
            <a:spLocks/>
          </p:cNvSpPr>
          <p:nvPr/>
        </p:nvSpPr>
        <p:spPr>
          <a:xfrm>
            <a:off x="66842" y="3681748"/>
            <a:ext cx="1379880" cy="42560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79323" tIns="39661" rIns="79323" bIns="39661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1484B7"/>
              </a:buClr>
              <a:buSzPct val="100000"/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72956" indent="-30173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Wingdings" pitchFamily="2" charset="2"/>
              <a:buChar char="§"/>
              <a:tabLst>
                <a:tab pos="579736" algn="l"/>
              </a:tabLst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59332" indent="-19152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itchFamily="34" charset="0"/>
              <a:buChar char="•"/>
              <a:tabLst>
                <a:tab pos="956059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/>
              <a:t>petrol jelly</a:t>
            </a:r>
          </a:p>
        </p:txBody>
      </p:sp>
      <p:sp>
        <p:nvSpPr>
          <p:cNvPr id="9" name="Inhaltsplatzhalter 1">
            <a:extLst>
              <a:ext uri="{FF2B5EF4-FFF2-40B4-BE49-F238E27FC236}">
                <a16:creationId xmlns:a16="http://schemas.microsoft.com/office/drawing/2014/main" id="{AA225590-F1DB-4BF0-B590-3D0F0011ABA3}"/>
              </a:ext>
            </a:extLst>
          </p:cNvPr>
          <p:cNvSpPr txBox="1">
            <a:spLocks/>
          </p:cNvSpPr>
          <p:nvPr/>
        </p:nvSpPr>
        <p:spPr>
          <a:xfrm>
            <a:off x="3796929" y="3681748"/>
            <a:ext cx="1379880" cy="42560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79323" tIns="39661" rIns="79323" bIns="39661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1484B7"/>
              </a:buClr>
              <a:buSzPct val="100000"/>
              <a:buFontTx/>
              <a:buNone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72956" indent="-301735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Wingdings" pitchFamily="2" charset="2"/>
              <a:buChar char="§"/>
              <a:tabLst>
                <a:tab pos="579736" algn="l"/>
              </a:tabLst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59332" indent="-191529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itchFamily="34" charset="0"/>
              <a:buChar char="•"/>
              <a:tabLst>
                <a:tab pos="956059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484B7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dirty="0"/>
              <a:t>paraffin</a:t>
            </a:r>
          </a:p>
        </p:txBody>
      </p:sp>
    </p:spTree>
    <p:extLst>
      <p:ext uri="{BB962C8B-B14F-4D97-AF65-F5344CB8AC3E}">
        <p14:creationId xmlns:p14="http://schemas.microsoft.com/office/powerpoint/2010/main" val="2134329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F9E56-CD23-463F-84CB-3A98381DE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E2993F-767A-485E-AC1E-89C9E381AA0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/>
              <a:t>four different phase distributions detected</a:t>
            </a:r>
          </a:p>
          <a:p>
            <a:r>
              <a:rPr lang="en-GB" dirty="0"/>
              <a:t>hysteresis effect of the phase distributions was shown</a:t>
            </a:r>
          </a:p>
          <a:p>
            <a:r>
              <a:rPr lang="en-GB" dirty="0"/>
              <a:t>each phase distribution change affects </a:t>
            </a:r>
          </a:p>
          <a:p>
            <a:pPr lvl="1"/>
            <a:r>
              <a:rPr lang="en-GB" dirty="0"/>
              <a:t>stopper lift </a:t>
            </a:r>
          </a:p>
          <a:p>
            <a:pPr lvl="1"/>
            <a:r>
              <a:rPr lang="en-GB" dirty="0"/>
              <a:t>pressure at the stopper tip</a:t>
            </a:r>
          </a:p>
          <a:p>
            <a:pPr lvl="1"/>
            <a:r>
              <a:rPr lang="en-GB" dirty="0"/>
              <a:t>pressure in the SEN top</a:t>
            </a:r>
          </a:p>
          <a:p>
            <a:r>
              <a:rPr lang="en-GB" dirty="0"/>
              <a:t>wetting conditions at the stopper tip and SEN top show influence on phase distributions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5545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4DBBC1-7276-407F-B12E-97DC2F751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0BE537-5018-4544-A5BF-B7317C1EE6B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numCol="2">
            <a:normAutofit lnSpcReduction="10000"/>
          </a:bodyPr>
          <a:lstStyle/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B.G. Thomas, steel research int., Vol. 89, 2018, 1700312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H. Yang et al., Metals, Vol. 11,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1, 2021, https://doi.org/10.3390/met11010116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Hbiki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International Journal of Heat and Mass Transfer, Vol. 47, 2004, p. 1847-1862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Ishii et al., International Journal of Multiphase Flow, Vol. 30, 2004, p. 779-801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O.N.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Kashinsky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International Journal of heat and Mass Transfer, Vol 49, 2006, p. 3717-3727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D.N. Mena, Inlet-induced effects on vertical co-current downward air-water two-phase flow, Master-Thesis, The Pennsylvania State University, 2016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Milan et al., International Journal of Multiphase Flow, Vol. 56, 2013, p. 126-137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Qiao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Nuclear Engineering and Design, Vol. 312, 2017, p. 375-388 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Saeedipour and S. Pirker, Proc. 9</a:t>
            </a:r>
            <a:r>
              <a:rPr lang="en-US" sz="1200" b="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Int. Con. on Modelling and Simulation of Metal. Proc. Steelmaking, STEELSIM 2021, Vienna, Austria, 2021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 R. Higson et al., Improvement in cast product quality by the visualization and control of the steel flow pattern in the tundish pouring nozzle (SEN/SES), EUR 21247 EN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Terzija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Flow Measurements and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Instumentation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Vol. 22, 2011, p. 10-16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H. Bai, B. G. Thomas, Metallurgical and Materials Transactions B, Vol. 32, 2001, p. 269-284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S.R. Higson et al., Improvement in cast product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auality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evisualisation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control of the steel flow pattern in the tundish pouring nozzle (SEN/SES), EUR 21247 EN, 2005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K.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Thimmel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2018 IOP Conf. Series: Materials Science and Engineering, Vol. 424, 012032, doi:10.1088/1757-899X/424/1/012032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K.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Timmel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Metallurgical and Materials Transactions B, Vol. 46B, 2015, p. 700-710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Ratajczak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2017 IOP Conf. Series: Materials Science and Engineering, Vol. 228, 2017, 012023, doi:10.1088/1757-899X/228/1/012023 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 Eck, Development of systematic measurement on liquid metal, Master-Thesis, Lulea University of Technology, 2019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en-US" sz="12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Hänsch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al., Chemical Engineering Science, Vol. 244, 2021, ISSN 0009-2509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G. Tryggvason et al., Physics of Fluids, Vol 25, 2013, </a:t>
            </a:r>
            <a:r>
              <a:rPr lang="en-US" sz="1200" b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https://doi.org/10.1063/1.4793543</a:t>
            </a: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en-U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ANSYS Fluent User’s Guide, 2021 R1, p. 2511-2792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auto" hangingPunct="1">
              <a:buClr>
                <a:srgbClr val="000000"/>
              </a:buClr>
              <a:buFont typeface="+mj-lt"/>
              <a:buAutoNum type="arabicPeriod"/>
              <a:tabLst>
                <a:tab pos="228600" algn="l"/>
              </a:tabLst>
            </a:pPr>
            <a:r>
              <a:rPr lang="de-DE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 Thumfart, Modellierung des Wasserbadmodells der Stranggussanlage, Diploma-Thesis, JKU Linz, 2008, p. 153</a:t>
            </a:r>
            <a:endParaRPr lang="de-DE" sz="1200" b="0" dirty="0">
              <a:effectLst/>
              <a:latin typeface="CG Times (W1)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799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535FE-B896-4E32-8783-82326B5C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 err="1"/>
              <a:t>Thank</a:t>
            </a:r>
            <a:r>
              <a:rPr lang="de-DE" noProof="0" dirty="0"/>
              <a:t> </a:t>
            </a:r>
            <a:r>
              <a:rPr lang="de-DE" noProof="0" dirty="0" err="1"/>
              <a:t>you</a:t>
            </a:r>
            <a:r>
              <a:rPr lang="de-DE" noProof="0" dirty="0"/>
              <a:t>!</a:t>
            </a:r>
          </a:p>
        </p:txBody>
      </p:sp>
      <p:pic>
        <p:nvPicPr>
          <p:cNvPr id="3" name="PC234300_Teil_S0004">
            <a:hlinkClick r:id="" action="ppaction://media"/>
            <a:extLst>
              <a:ext uri="{FF2B5EF4-FFF2-40B4-BE49-F238E27FC236}">
                <a16:creationId xmlns:a16="http://schemas.microsoft.com/office/drawing/2014/main" id="{006DA9F8-98FD-46BE-8352-58F0D73B5C5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3000" end="59233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5228369"/>
            <a:ext cx="12192000" cy="5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4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ktueller Folienmaster K1-MET 16 zu 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0799B3F2-7797-4366-9B0B-3950A79296A3}" vid="{6E07E8A1-2C53-42F2-9267-03FCC26258B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aktueller Folienmaster K1-MET 16 zu 9</Template>
  <TotalTime>0</TotalTime>
  <Words>1189</Words>
  <Application>Microsoft Office PowerPoint</Application>
  <PresentationFormat>Breitbild</PresentationFormat>
  <Paragraphs>157</Paragraphs>
  <Slides>15</Slides>
  <Notes>2</Notes>
  <HiddenSlides>0</HiddenSlides>
  <MMClips>3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Cambria Math</vt:lpstr>
      <vt:lpstr>CG Times (W1)</vt:lpstr>
      <vt:lpstr>Times New Roman</vt:lpstr>
      <vt:lpstr>aktueller Folienmaster K1-MET 16 zu 9</vt:lpstr>
      <vt:lpstr>Document</vt:lpstr>
      <vt:lpstr>Water model experiments on the influence of the phase distribution in the SEN considering varying operating conditions</vt:lpstr>
      <vt:lpstr>Contents</vt:lpstr>
      <vt:lpstr>Motivation</vt:lpstr>
      <vt:lpstr>Experimental setup: 1:3 water model</vt:lpstr>
      <vt:lpstr>Scaling of the flow rates</vt:lpstr>
      <vt:lpstr>Experimental parameters</vt:lpstr>
      <vt:lpstr>Example measurement:  acrylic glass; water flow rate 1.92 l/min</vt:lpstr>
      <vt:lpstr>Example: Snapshots</vt:lpstr>
      <vt:lpstr>Example measurement:  acrylic glass; water flow rate 1.92 l/min</vt:lpstr>
      <vt:lpstr>Example: raw data  acrylic glass; water flow rate 1.92 l/min </vt:lpstr>
      <vt:lpstr>Comparison stopper tip pressure</vt:lpstr>
      <vt:lpstr>comparison stopper position</vt:lpstr>
      <vt:lpstr>Conclusion</vt:lpstr>
      <vt:lpstr>References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Maria Thumfart</dc:creator>
  <cp:lastModifiedBy>Maria Thumfart</cp:lastModifiedBy>
  <cp:revision>281</cp:revision>
  <cp:lastPrinted>2021-01-05T10:10:46Z</cp:lastPrinted>
  <dcterms:created xsi:type="dcterms:W3CDTF">2019-07-25T07:14:47Z</dcterms:created>
  <dcterms:modified xsi:type="dcterms:W3CDTF">2021-09-28T07:13:26Z</dcterms:modified>
</cp:coreProperties>
</file>