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80" r:id="rId2"/>
    <p:sldId id="393" r:id="rId3"/>
    <p:sldId id="439" r:id="rId4"/>
    <p:sldId id="354" r:id="rId5"/>
    <p:sldId id="436" r:id="rId6"/>
    <p:sldId id="446" r:id="rId7"/>
    <p:sldId id="449" r:id="rId8"/>
    <p:sldId id="448" r:id="rId9"/>
    <p:sldId id="442" r:id="rId10"/>
    <p:sldId id="450" r:id="rId11"/>
    <p:sldId id="441" r:id="rId12"/>
    <p:sldId id="434" r:id="rId13"/>
  </p:sldIdLst>
  <p:sldSz cx="9144000" cy="5143500" type="screen16x9"/>
  <p:notesSz cx="6797675" cy="9926638"/>
  <p:embeddedFontLst>
    <p:embeddedFont>
      <p:font typeface="voestalpine" panose="020B0500030000000000" pitchFamily="3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mbria Math" panose="02040503050406030204" pitchFamily="18" charset="0"/>
      <p:regular r:id="rId23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8">
          <p15:clr>
            <a:srgbClr val="A4A3A4"/>
          </p15:clr>
        </p15:guide>
        <p15:guide id="2" orient="horz" pos="1440">
          <p15:clr>
            <a:srgbClr val="A4A3A4"/>
          </p15:clr>
        </p15:guide>
        <p15:guide id="3" orient="horz" pos="2732">
          <p15:clr>
            <a:srgbClr val="A4A3A4"/>
          </p15:clr>
        </p15:guide>
        <p15:guide id="4" orient="horz" pos="3076">
          <p15:clr>
            <a:srgbClr val="A4A3A4"/>
          </p15:clr>
        </p15:guide>
        <p15:guide id="5" orient="horz" pos="1735">
          <p15:clr>
            <a:srgbClr val="A4A3A4"/>
          </p15:clr>
        </p15:guide>
        <p15:guide id="6" pos="174">
          <p15:clr>
            <a:srgbClr val="A4A3A4"/>
          </p15:clr>
        </p15:guide>
        <p15:guide id="7" pos="1445">
          <p15:clr>
            <a:srgbClr val="A4A3A4"/>
          </p15:clr>
        </p15:guide>
        <p15:guide id="8" pos="3149">
          <p15:clr>
            <a:srgbClr val="A4A3A4"/>
          </p15:clr>
        </p15:guide>
        <p15:guide id="9" pos="2835">
          <p15:clr>
            <a:srgbClr val="A4A3A4"/>
          </p15:clr>
        </p15:guide>
        <p15:guide id="10" pos="3864">
          <p15:clr>
            <a:srgbClr val="A4A3A4"/>
          </p15:clr>
        </p15:guide>
        <p15:guide id="11" pos="4118">
          <p15:clr>
            <a:srgbClr val="A4A3A4"/>
          </p15:clr>
        </p15:guide>
        <p15:guide id="12" pos="4286">
          <p15:clr>
            <a:srgbClr val="A4A3A4"/>
          </p15:clr>
        </p15:guide>
        <p15:guide id="13" pos="5601">
          <p15:clr>
            <a:srgbClr val="A4A3A4"/>
          </p15:clr>
        </p15:guide>
        <p15:guide id="14" pos="42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AFAF"/>
    <a:srgbClr val="FF9933"/>
    <a:srgbClr val="800000"/>
    <a:srgbClr val="FFCC00"/>
    <a:srgbClr val="CC9900"/>
    <a:srgbClr val="CC6600"/>
    <a:srgbClr val="D6BBEB"/>
    <a:srgbClr val="A365D1"/>
    <a:srgbClr val="893BC3"/>
    <a:srgbClr val="BA8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21" autoAdjust="0"/>
    <p:restoredTop sz="86893" autoAdjust="0"/>
  </p:normalViewPr>
  <p:slideViewPr>
    <p:cSldViewPr snapToGrid="0">
      <p:cViewPr varScale="1">
        <p:scale>
          <a:sx n="106" d="100"/>
          <a:sy n="106" d="100"/>
        </p:scale>
        <p:origin x="1427" y="100"/>
      </p:cViewPr>
      <p:guideLst>
        <p:guide orient="horz" pos="108"/>
        <p:guide orient="horz" pos="1440"/>
        <p:guide orient="horz" pos="2732"/>
        <p:guide orient="horz" pos="3076"/>
        <p:guide orient="horz" pos="1735"/>
        <p:guide pos="174"/>
        <p:guide pos="1445"/>
        <p:guide pos="3149"/>
        <p:guide pos="2835"/>
        <p:guide pos="3864"/>
        <p:guide pos="4118"/>
        <p:guide pos="4286"/>
        <p:guide pos="5601"/>
        <p:guide pos="422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9" d="100"/>
          <a:sy n="99" d="100"/>
        </p:scale>
        <p:origin x="-3528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5659" cy="496332"/>
          </a:xfrm>
          <a:prstGeom prst="rect">
            <a:avLst/>
          </a:prstGeom>
        </p:spPr>
        <p:txBody>
          <a:bodyPr vert="horz" lIns="93577" tIns="46787" rIns="93577" bIns="46787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3"/>
            <a:ext cx="2945659" cy="496332"/>
          </a:xfrm>
          <a:prstGeom prst="rect">
            <a:avLst/>
          </a:prstGeom>
        </p:spPr>
        <p:txBody>
          <a:bodyPr vert="horz" lIns="93577" tIns="46787" rIns="93577" bIns="46787" rtlCol="0"/>
          <a:lstStyle>
            <a:lvl1pPr algn="r">
              <a:defRPr sz="1200"/>
            </a:lvl1pPr>
          </a:lstStyle>
          <a:p>
            <a:fld id="{37CAB7A9-7599-42C9-8337-3C0668D1F3AA}" type="datetimeFigureOut">
              <a:rPr lang="en-US" noProof="0" smtClean="0"/>
              <a:t>5/23/2022</a:t>
            </a:fld>
            <a:endParaRPr lang="en-US" noProof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77" tIns="46787" rIns="93577" bIns="46787" rtlCol="0" anchor="ctr"/>
          <a:lstStyle/>
          <a:p>
            <a:endParaRPr lang="en-US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577" tIns="46787" rIns="93577" bIns="46787" rtlCol="0"/>
          <a:lstStyle/>
          <a:p>
            <a:pPr lvl="0"/>
            <a:r>
              <a:rPr lang="en-US" noProof="0" smtClean="0"/>
              <a:t>Textmasterformat bearbeiten</a:t>
            </a:r>
          </a:p>
          <a:p>
            <a:pPr lvl="1"/>
            <a:r>
              <a:rPr lang="en-US" noProof="0" smtClean="0"/>
              <a:t>Zweite Ebene</a:t>
            </a:r>
          </a:p>
          <a:p>
            <a:pPr lvl="2"/>
            <a:r>
              <a:rPr lang="en-US" noProof="0" smtClean="0"/>
              <a:t>Dritte Ebene</a:t>
            </a:r>
          </a:p>
          <a:p>
            <a:pPr lvl="3"/>
            <a:r>
              <a:rPr lang="en-US" noProof="0" smtClean="0"/>
              <a:t>Vierte Ebene</a:t>
            </a:r>
          </a:p>
          <a:p>
            <a:pPr lvl="4"/>
            <a:r>
              <a:rPr lang="en-US" noProof="0" smtClean="0"/>
              <a:t>Fünfte Ebene</a:t>
            </a:r>
            <a:endParaRPr lang="en-US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9428583"/>
            <a:ext cx="2945659" cy="496332"/>
          </a:xfrm>
          <a:prstGeom prst="rect">
            <a:avLst/>
          </a:prstGeom>
        </p:spPr>
        <p:txBody>
          <a:bodyPr vert="horz" lIns="93577" tIns="46787" rIns="93577" bIns="46787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3577" tIns="46787" rIns="93577" bIns="46787" rtlCol="0" anchor="b"/>
          <a:lstStyle>
            <a:lvl1pPr algn="r">
              <a:defRPr sz="1200"/>
            </a:lvl1pPr>
          </a:lstStyle>
          <a:p>
            <a:fld id="{B4D1336A-9266-4280-B904-547F17DA2A71}" type="slidenum">
              <a:rPr lang="en-US" noProof="0" smtClean="0"/>
              <a:t>‹Nr.›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41119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1336A-9266-4280-B904-547F17DA2A71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66657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1">
    <p:bg>
      <p:bgPr>
        <a:solidFill>
          <a:srgbClr val="0082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5587" y="984344"/>
            <a:ext cx="8632525" cy="1325700"/>
          </a:xfrm>
        </p:spPr>
        <p:txBody>
          <a:bodyPr tIns="46800" bIns="46800">
            <a:noAutofit/>
          </a:bodyPr>
          <a:lstStyle>
            <a:lvl1pPr algn="l">
              <a:defRPr sz="5400">
                <a:solidFill>
                  <a:schemeClr val="bg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6115" y="2445043"/>
            <a:ext cx="8635473" cy="1284475"/>
          </a:xfrm>
        </p:spPr>
        <p:txBody>
          <a:bodyPr lIns="0" tIns="46800" bIns="46800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voestalpine" panose="020B0500030000000000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 smtClean="0"/>
              <a:t>Formatvorlage des Untertitelmasters durch Klicken bearbeiten</a:t>
            </a:r>
            <a:endParaRPr lang="de-AT" noProof="0" dirty="0"/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255991" y="2268918"/>
            <a:ext cx="86364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reibenm\Desktop\Marke\Markenphase VIIII\Markenprozess\Corporate Design\Erste Umsetzungen\Vorlagen neu\1. Gecheckt von IT\v_S_PP_2\v_S_PP_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568" y="2622550"/>
            <a:ext cx="9236076" cy="252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feld 11"/>
          <p:cNvSpPr txBox="1"/>
          <p:nvPr userDrawn="1"/>
        </p:nvSpPr>
        <p:spPr>
          <a:xfrm>
            <a:off x="256115" y="4577518"/>
            <a:ext cx="578273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e-AT" sz="1100" b="1" noProof="0" smtClean="0">
                <a:solidFill>
                  <a:schemeClr val="tx1"/>
                </a:solidFill>
                <a:latin typeface="voestalpine" panose="020B0500030000000000" pitchFamily="34" charset="0"/>
              </a:rPr>
              <a:t>voestalpine Stahl GmbH</a:t>
            </a:r>
            <a:endParaRPr lang="de-AT" sz="1100" b="1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7" name="Textfeld 6"/>
          <p:cNvSpPr txBox="1"/>
          <p:nvPr userDrawn="1"/>
        </p:nvSpPr>
        <p:spPr>
          <a:xfrm>
            <a:off x="256115" y="4745303"/>
            <a:ext cx="578273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e-AT" sz="1100" b="0" noProof="0" smtClean="0">
                <a:solidFill>
                  <a:schemeClr val="tx1"/>
                </a:solidFill>
                <a:latin typeface="voestalpine" panose="020B0500030000000000" pitchFamily="34" charset="0"/>
              </a:rPr>
              <a:t>www.voestalpine.com/stahl</a:t>
            </a:r>
            <a:endParaRPr lang="de-AT" sz="1100" b="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002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5587" y="984344"/>
            <a:ext cx="8632525" cy="1325700"/>
          </a:xfrm>
        </p:spPr>
        <p:txBody>
          <a:bodyPr tIns="46800" bIns="46800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pic>
        <p:nvPicPr>
          <p:cNvPr id="1026" name="Picture 2" descr="C:\Users\reibenm\Desktop\Marke\Markenphase VIIII\Markenprozess\Corporate Design\Erste Umsetzungen\Vorlagen neu\v_S_BL_PP\v_S_BL_PP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2550"/>
            <a:ext cx="9144000" cy="252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6115" y="2445043"/>
            <a:ext cx="8635473" cy="1284475"/>
          </a:xfrm>
        </p:spPr>
        <p:txBody>
          <a:bodyPr lIns="0" tIns="46800" bIns="46800"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latin typeface="voestalpine" panose="020B0500030000000000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 smtClean="0"/>
              <a:t>Formatvorlage des Untertitelmasters durch Klicken bearbeiten</a:t>
            </a:r>
            <a:endParaRPr lang="de-AT" noProof="0" dirty="0"/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255991" y="2268918"/>
            <a:ext cx="8636400" cy="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933" y="4419662"/>
            <a:ext cx="1306465" cy="4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5671508" y="4362542"/>
            <a:ext cx="829500" cy="53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feld 10"/>
          <p:cNvSpPr txBox="1"/>
          <p:nvPr userDrawn="1"/>
        </p:nvSpPr>
        <p:spPr>
          <a:xfrm>
            <a:off x="256115" y="4577518"/>
            <a:ext cx="5782735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</a:t>
            </a:r>
            <a:r>
              <a:rPr lang="de-AT" sz="1100" b="1" noProof="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Applied </a:t>
            </a:r>
            <a:r>
              <a:rPr lang="de-AT" sz="1100" b="1" noProof="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Sciences</a:t>
            </a:r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100" b="1" noProof="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Upper</a:t>
            </a:r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Austria</a:t>
            </a:r>
          </a:p>
          <a:p>
            <a:pPr algn="l"/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voestalpine Stahl GmbH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Graz University </a:t>
            </a:r>
            <a:r>
              <a:rPr lang="de-AT" sz="1100" b="1" noProof="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Technology</a:t>
            </a:r>
          </a:p>
        </p:txBody>
      </p:sp>
    </p:spTree>
    <p:extLst>
      <p:ext uri="{BB962C8B-B14F-4D97-AF65-F5344CB8AC3E}">
        <p14:creationId xmlns:p14="http://schemas.microsoft.com/office/powerpoint/2010/main" val="3621880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AT" noProof="0" smtClean="0"/>
              <a:t>Titel der Präsentation</a:t>
            </a:r>
            <a:endParaRPr lang="de-AT" noProof="0" dirty="0"/>
          </a:p>
        </p:txBody>
      </p:sp>
      <p:sp>
        <p:nvSpPr>
          <p:cNvPr id="7" name="Bildplatzhalter 6"/>
          <p:cNvSpPr>
            <a:spLocks noGrp="1" noChangeAspect="1"/>
          </p:cNvSpPr>
          <p:nvPr>
            <p:ph type="pic" sz="quarter" idx="13"/>
          </p:nvPr>
        </p:nvSpPr>
        <p:spPr>
          <a:xfrm>
            <a:off x="255588" y="1278000"/>
            <a:ext cx="2700000" cy="2160000"/>
          </a:xfrm>
        </p:spPr>
        <p:txBody>
          <a:bodyPr/>
          <a:lstStyle/>
          <a:p>
            <a:endParaRPr lang="de-AT"/>
          </a:p>
        </p:txBody>
      </p:sp>
      <p:sp>
        <p:nvSpPr>
          <p:cNvPr id="11" name="Bildplatzhalter 6"/>
          <p:cNvSpPr>
            <a:spLocks noGrp="1" noChangeAspect="1"/>
          </p:cNvSpPr>
          <p:nvPr>
            <p:ph type="pic" sz="quarter" idx="14"/>
          </p:nvPr>
        </p:nvSpPr>
        <p:spPr>
          <a:xfrm>
            <a:off x="3222000" y="1278000"/>
            <a:ext cx="2700000" cy="2160000"/>
          </a:xfrm>
        </p:spPr>
        <p:txBody>
          <a:bodyPr/>
          <a:lstStyle/>
          <a:p>
            <a:endParaRPr lang="de-AT"/>
          </a:p>
        </p:txBody>
      </p:sp>
      <p:sp>
        <p:nvSpPr>
          <p:cNvPr id="12" name="Bildplatzhalter 6"/>
          <p:cNvSpPr>
            <a:spLocks noGrp="1" noChangeAspect="1"/>
          </p:cNvSpPr>
          <p:nvPr>
            <p:ph type="pic" sz="quarter" idx="15"/>
          </p:nvPr>
        </p:nvSpPr>
        <p:spPr>
          <a:xfrm>
            <a:off x="6191588" y="1278000"/>
            <a:ext cx="2700000" cy="2160000"/>
          </a:xfrm>
        </p:spPr>
        <p:txBody>
          <a:bodyPr/>
          <a:lstStyle/>
          <a:p>
            <a:endParaRPr lang="de-AT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6"/>
          </p:nvPr>
        </p:nvSpPr>
        <p:spPr>
          <a:xfrm>
            <a:off x="255588" y="3654000"/>
            <a:ext cx="8636000" cy="835450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17905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AT" noProof="0" smtClean="0"/>
              <a:t>Titel der Präsentation</a:t>
            </a:r>
            <a:endParaRPr lang="de-AT" noProof="0" dirty="0"/>
          </a:p>
        </p:txBody>
      </p:sp>
      <p:sp>
        <p:nvSpPr>
          <p:cNvPr id="7" name="Bildplatzhalter 6"/>
          <p:cNvSpPr>
            <a:spLocks noGrp="1" noChangeAspect="1"/>
          </p:cNvSpPr>
          <p:nvPr>
            <p:ph type="pic" sz="quarter" idx="13"/>
          </p:nvPr>
        </p:nvSpPr>
        <p:spPr>
          <a:xfrm>
            <a:off x="255588" y="1278000"/>
            <a:ext cx="3802500" cy="30420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4425950" y="1278000"/>
            <a:ext cx="4465638" cy="3042000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22575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432559"/>
            <a:ext cx="8636000" cy="1328103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de-AT" sz="5400" kern="1200" dirty="0">
                <a:solidFill>
                  <a:schemeClr val="tx1"/>
                </a:solidFill>
                <a:latin typeface="voestalpine" panose="020B0500030000000000" pitchFamily="34" charset="0"/>
                <a:ea typeface="+mj-ea"/>
                <a:cs typeface="+mj-cs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255588" y="2740025"/>
            <a:ext cx="8636000" cy="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4" y="4707997"/>
            <a:ext cx="973826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1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7" name="Textfeld 16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noProof="0" dirty="0" smtClean="0"/>
              <a:t>Titel der Präsentation</a:t>
            </a:r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4001390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6"/>
          <p:cNvSpPr>
            <a:spLocks noGrp="1"/>
          </p:cNvSpPr>
          <p:nvPr>
            <p:ph type="pic" sz="quarter" idx="13"/>
          </p:nvPr>
        </p:nvSpPr>
        <p:spPr>
          <a:xfrm>
            <a:off x="256115" y="171450"/>
            <a:ext cx="8635473" cy="4148138"/>
          </a:xfrm>
        </p:spPr>
        <p:txBody>
          <a:bodyPr/>
          <a:lstStyle>
            <a:lvl1pPr marL="0" indent="0">
              <a:buNone/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AT" noProof="0" smtClean="0"/>
              <a:t>Titel der Präsentation</a:t>
            </a:r>
            <a:endParaRPr lang="de-AT" noProof="0" dirty="0"/>
          </a:p>
        </p:txBody>
      </p:sp>
      <p:sp>
        <p:nvSpPr>
          <p:cNvPr id="11" name="Textfeld 10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2" name="Textfeld 11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916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s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71450"/>
            <a:ext cx="8636000" cy="89055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5588" y="1278000"/>
            <a:ext cx="8636000" cy="3041588"/>
          </a:xfrm>
        </p:spPr>
        <p:txBody>
          <a:bodyPr/>
          <a:lstStyle>
            <a:lvl1pPr>
              <a:defRPr>
                <a:latin typeface="voestalpine" panose="020B0500030000000000" pitchFamily="34" charset="0"/>
              </a:defRPr>
            </a:lvl1pPr>
            <a:lvl2pPr marL="270000" indent="-270000">
              <a:defRPr>
                <a:latin typeface="voestalpine" panose="020B0500030000000000" pitchFamily="34" charset="0"/>
              </a:defRPr>
            </a:lvl2pPr>
            <a:lvl3pPr marL="540000" indent="-270000">
              <a:defRPr>
                <a:latin typeface="voestalpine" panose="020B0500030000000000" pitchFamily="34" charset="0"/>
              </a:defRPr>
            </a:lvl3pPr>
            <a:lvl4pPr marL="810000">
              <a:defRPr>
                <a:latin typeface="voestalpine" panose="020B0500030000000000" pitchFamily="34" charset="0"/>
              </a:defRPr>
            </a:lvl4pPr>
            <a:lvl5pPr marL="1080000" indent="-270000">
              <a:defRPr sz="1400">
                <a:latin typeface="voestalpine" panose="020B0500030000000000" pitchFamily="34" charset="0"/>
              </a:defRPr>
            </a:lvl5pPr>
            <a:lvl6pPr marL="1350000" indent="-270000">
              <a:spcBef>
                <a:spcPts val="0"/>
              </a:spcBef>
              <a:defRPr sz="1200"/>
            </a:lvl6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  <a:p>
            <a:pPr lvl="3"/>
            <a:r>
              <a:rPr lang="de-DE" noProof="0" dirty="0" smtClean="0"/>
              <a:t>Vierte Ebene</a:t>
            </a:r>
          </a:p>
          <a:p>
            <a:pPr lvl="4"/>
            <a:r>
              <a:rPr lang="de-DE" noProof="0" dirty="0" smtClean="0"/>
              <a:t>Fünfte Ebene</a:t>
            </a:r>
            <a:endParaRPr lang="de-AT" noProof="0" dirty="0" smtClean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3" y="4707997"/>
            <a:ext cx="984351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05.02.2018</a:t>
            </a:r>
            <a:endParaRPr lang="de-AT" dirty="0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Aktueller Status medium </a:t>
            </a:r>
            <a:r>
              <a:rPr lang="de-AT" dirty="0" err="1" smtClean="0"/>
              <a:t>Mn</a:t>
            </a:r>
            <a:r>
              <a:rPr lang="de-AT" dirty="0" smtClean="0"/>
              <a:t> Q&amp;P</a:t>
            </a:r>
            <a:endParaRPr lang="de-AT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BBA56679-8F09-476C-9F16-4FBB638DA6BB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feld 8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pic>
        <p:nvPicPr>
          <p:cNvPr id="11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796" y="4474098"/>
            <a:ext cx="10824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/>
          <p:cNvSpPr/>
          <p:nvPr userDrawn="1"/>
        </p:nvSpPr>
        <p:spPr>
          <a:xfrm>
            <a:off x="6513534" y="4362542"/>
            <a:ext cx="2430050" cy="557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t="24415" r="7788" b="25030"/>
          <a:stretch/>
        </p:blipFill>
        <p:spPr>
          <a:xfrm>
            <a:off x="7299805" y="4510098"/>
            <a:ext cx="1591783" cy="360000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6557875" y="4474098"/>
            <a:ext cx="669683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4655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s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71450"/>
            <a:ext cx="8636000" cy="89055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3" y="4707997"/>
            <a:ext cx="984351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05.02.2018</a:t>
            </a:r>
            <a:endParaRPr lang="de-AT" dirty="0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Titel der Präsentation</a:t>
            </a:r>
            <a:endParaRPr lang="de-AT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feld 8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6" name="Bildplatzhalter 6"/>
          <p:cNvSpPr>
            <a:spLocks noGrp="1" noChangeAspect="1"/>
          </p:cNvSpPr>
          <p:nvPr>
            <p:ph type="pic" sz="quarter" idx="13"/>
          </p:nvPr>
        </p:nvSpPr>
        <p:spPr>
          <a:xfrm>
            <a:off x="255588" y="1872751"/>
            <a:ext cx="3150000" cy="25200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21" name="Textplatzhalter 5"/>
          <p:cNvSpPr>
            <a:spLocks noGrp="1"/>
          </p:cNvSpPr>
          <p:nvPr>
            <p:ph type="body" sz="quarter" idx="17"/>
          </p:nvPr>
        </p:nvSpPr>
        <p:spPr>
          <a:xfrm>
            <a:off x="265064" y="1354950"/>
            <a:ext cx="8626524" cy="373940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</p:txBody>
      </p:sp>
      <p:sp>
        <p:nvSpPr>
          <p:cNvPr id="22" name="Bildplatzhalter 6"/>
          <p:cNvSpPr>
            <a:spLocks noGrp="1" noChangeAspect="1"/>
          </p:cNvSpPr>
          <p:nvPr>
            <p:ph type="pic" sz="quarter" idx="18"/>
          </p:nvPr>
        </p:nvSpPr>
        <p:spPr>
          <a:xfrm>
            <a:off x="3572669" y="1872751"/>
            <a:ext cx="3150000" cy="25200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9"/>
          </p:nvPr>
        </p:nvSpPr>
        <p:spPr>
          <a:xfrm>
            <a:off x="6889750" y="1871101"/>
            <a:ext cx="2133600" cy="1936750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</p:txBody>
      </p:sp>
      <p:pic>
        <p:nvPicPr>
          <p:cNvPr id="15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796" y="4474098"/>
            <a:ext cx="10824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hteck 19"/>
          <p:cNvSpPr/>
          <p:nvPr userDrawn="1"/>
        </p:nvSpPr>
        <p:spPr>
          <a:xfrm>
            <a:off x="6513534" y="4362542"/>
            <a:ext cx="2430050" cy="557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3" name="Grafik 2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t="24415" r="7788" b="25030"/>
          <a:stretch/>
        </p:blipFill>
        <p:spPr>
          <a:xfrm>
            <a:off x="7299805" y="4510098"/>
            <a:ext cx="1591783" cy="360000"/>
          </a:xfrm>
          <a:prstGeom prst="rect">
            <a:avLst/>
          </a:prstGeom>
        </p:spPr>
      </p:pic>
      <p:pic>
        <p:nvPicPr>
          <p:cNvPr id="24" name="Picture 3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6557875" y="4474098"/>
            <a:ext cx="669683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0145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Diagramme Z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71450"/>
            <a:ext cx="8636000" cy="89055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3" y="4707997"/>
            <a:ext cx="984351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05.02.2018</a:t>
            </a:r>
            <a:endParaRPr lang="de-AT" dirty="0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Titel der Präsentation</a:t>
            </a:r>
            <a:endParaRPr lang="de-AT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feld 8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pic>
        <p:nvPicPr>
          <p:cNvPr id="11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326" y="4391101"/>
            <a:ext cx="1306465" cy="4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5615141" y="4362542"/>
            <a:ext cx="829500" cy="53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Bildplatzhalter 6"/>
          <p:cNvSpPr>
            <a:spLocks noGrp="1"/>
          </p:cNvSpPr>
          <p:nvPr>
            <p:ph type="pic" sz="quarter" idx="13"/>
          </p:nvPr>
        </p:nvSpPr>
        <p:spPr>
          <a:xfrm>
            <a:off x="255588" y="1872751"/>
            <a:ext cx="4212000" cy="27720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21" name="Textplatzhalter 5"/>
          <p:cNvSpPr>
            <a:spLocks noGrp="1"/>
          </p:cNvSpPr>
          <p:nvPr>
            <p:ph type="body" sz="quarter" idx="17"/>
          </p:nvPr>
        </p:nvSpPr>
        <p:spPr>
          <a:xfrm>
            <a:off x="265064" y="1354950"/>
            <a:ext cx="8626524" cy="373940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</p:txBody>
      </p:sp>
      <p:sp>
        <p:nvSpPr>
          <p:cNvPr id="15" name="Bildplatzhalter 6"/>
          <p:cNvSpPr>
            <a:spLocks noGrp="1"/>
          </p:cNvSpPr>
          <p:nvPr>
            <p:ph type="pic" sz="quarter" idx="18"/>
          </p:nvPr>
        </p:nvSpPr>
        <p:spPr>
          <a:xfrm>
            <a:off x="4679588" y="1865902"/>
            <a:ext cx="4212000" cy="2772000"/>
          </a:xfr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41800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Diagramme Phasenant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71450"/>
            <a:ext cx="8636000" cy="89055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3" y="4707997"/>
            <a:ext cx="984351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05.02.2018</a:t>
            </a:r>
            <a:endParaRPr lang="de-AT" dirty="0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Titel der Präsentation</a:t>
            </a:r>
            <a:endParaRPr lang="de-AT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feld 8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pic>
        <p:nvPicPr>
          <p:cNvPr id="11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326" y="4391101"/>
            <a:ext cx="1306465" cy="4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5615141" y="4362542"/>
            <a:ext cx="829500" cy="53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Bildplatzhalter 6"/>
          <p:cNvSpPr>
            <a:spLocks noGrp="1" noChangeAspect="1"/>
          </p:cNvSpPr>
          <p:nvPr>
            <p:ph type="pic" sz="quarter" idx="13"/>
          </p:nvPr>
        </p:nvSpPr>
        <p:spPr>
          <a:xfrm>
            <a:off x="255588" y="1953135"/>
            <a:ext cx="2772000" cy="20790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21" name="Textplatzhalter 5"/>
          <p:cNvSpPr>
            <a:spLocks noGrp="1"/>
          </p:cNvSpPr>
          <p:nvPr>
            <p:ph type="body" sz="quarter" idx="17"/>
          </p:nvPr>
        </p:nvSpPr>
        <p:spPr>
          <a:xfrm>
            <a:off x="265064" y="1354950"/>
            <a:ext cx="8626524" cy="373940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</p:txBody>
      </p:sp>
      <p:sp>
        <p:nvSpPr>
          <p:cNvPr id="15" name="Bildplatzhalter 6"/>
          <p:cNvSpPr>
            <a:spLocks noGrp="1" noChangeAspect="1"/>
          </p:cNvSpPr>
          <p:nvPr>
            <p:ph type="pic" sz="quarter" idx="18"/>
          </p:nvPr>
        </p:nvSpPr>
        <p:spPr>
          <a:xfrm>
            <a:off x="3187588" y="1942432"/>
            <a:ext cx="2772000" cy="20790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20" name="Bildplatzhalter 6"/>
          <p:cNvSpPr>
            <a:spLocks noGrp="1" noChangeAspect="1"/>
          </p:cNvSpPr>
          <p:nvPr>
            <p:ph type="pic" sz="quarter" idx="19"/>
          </p:nvPr>
        </p:nvSpPr>
        <p:spPr>
          <a:xfrm>
            <a:off x="6119588" y="1945303"/>
            <a:ext cx="2772000" cy="2079000"/>
          </a:xfr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24129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alts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71450"/>
            <a:ext cx="8636000" cy="89055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3" y="4707997"/>
            <a:ext cx="984351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05.02.2018</a:t>
            </a:r>
            <a:endParaRPr lang="de-AT" dirty="0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Titel der Präsentation</a:t>
            </a:r>
            <a:endParaRPr lang="de-AT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feld 8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pic>
        <p:nvPicPr>
          <p:cNvPr id="11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326" y="4391101"/>
            <a:ext cx="1306465" cy="4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5615141" y="4362542"/>
            <a:ext cx="829500" cy="53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Bildplatzhalter 6"/>
          <p:cNvSpPr>
            <a:spLocks noGrp="1" noChangeAspect="1"/>
          </p:cNvSpPr>
          <p:nvPr>
            <p:ph type="pic" sz="quarter" idx="13"/>
          </p:nvPr>
        </p:nvSpPr>
        <p:spPr>
          <a:xfrm>
            <a:off x="265064" y="2013949"/>
            <a:ext cx="2088000" cy="16704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13" name="Bildplatzhalter 6"/>
          <p:cNvSpPr>
            <a:spLocks noGrp="1" noChangeAspect="1"/>
          </p:cNvSpPr>
          <p:nvPr>
            <p:ph type="pic" sz="quarter" idx="14"/>
          </p:nvPr>
        </p:nvSpPr>
        <p:spPr>
          <a:xfrm>
            <a:off x="2451222" y="2008560"/>
            <a:ext cx="2088000" cy="16704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15" name="Bildplatzhalter 6"/>
          <p:cNvSpPr>
            <a:spLocks noGrp="1" noChangeAspect="1"/>
          </p:cNvSpPr>
          <p:nvPr>
            <p:ph type="pic" sz="quarter" idx="15"/>
          </p:nvPr>
        </p:nvSpPr>
        <p:spPr>
          <a:xfrm>
            <a:off x="4633169" y="2008560"/>
            <a:ext cx="2088000" cy="16704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21" name="Bildplatzhalter 6"/>
          <p:cNvSpPr>
            <a:spLocks noGrp="1" noChangeAspect="1"/>
          </p:cNvSpPr>
          <p:nvPr>
            <p:ph type="pic" sz="quarter" idx="16"/>
          </p:nvPr>
        </p:nvSpPr>
        <p:spPr>
          <a:xfrm>
            <a:off x="6813064" y="2013949"/>
            <a:ext cx="2088000" cy="16704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7"/>
          </p:nvPr>
        </p:nvSpPr>
        <p:spPr>
          <a:xfrm>
            <a:off x="265064" y="1354950"/>
            <a:ext cx="8626524" cy="373940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900458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füge 6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71450"/>
            <a:ext cx="8636000" cy="89055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3" y="4707997"/>
            <a:ext cx="984351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09.04.2019</a:t>
            </a:r>
            <a:endParaRPr lang="de-AT" dirty="0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Titel der Präsentation</a:t>
            </a:r>
            <a:endParaRPr lang="de-AT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feld 8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7" name="Bildplatzhalter 6"/>
          <p:cNvSpPr>
            <a:spLocks noGrp="1" noChangeAspect="1"/>
          </p:cNvSpPr>
          <p:nvPr>
            <p:ph type="pic" sz="quarter" idx="10"/>
          </p:nvPr>
        </p:nvSpPr>
        <p:spPr>
          <a:xfrm>
            <a:off x="605404" y="1427625"/>
            <a:ext cx="1980000" cy="1485000"/>
          </a:xfrm>
        </p:spPr>
        <p:txBody>
          <a:bodyPr/>
          <a:lstStyle/>
          <a:p>
            <a:endParaRPr lang="de-AT"/>
          </a:p>
        </p:txBody>
      </p:sp>
      <p:sp>
        <p:nvSpPr>
          <p:cNvPr id="20" name="Bildplatzhalter 6"/>
          <p:cNvSpPr>
            <a:spLocks noGrp="1" noChangeAspect="1"/>
          </p:cNvSpPr>
          <p:nvPr>
            <p:ph type="pic" sz="quarter" idx="11"/>
          </p:nvPr>
        </p:nvSpPr>
        <p:spPr>
          <a:xfrm>
            <a:off x="3064469" y="1423960"/>
            <a:ext cx="1980000" cy="1485000"/>
          </a:xfrm>
        </p:spPr>
        <p:txBody>
          <a:bodyPr/>
          <a:lstStyle/>
          <a:p>
            <a:endParaRPr lang="de-AT"/>
          </a:p>
        </p:txBody>
      </p:sp>
      <p:sp>
        <p:nvSpPr>
          <p:cNvPr id="21" name="Bildplatzhalter 6"/>
          <p:cNvSpPr>
            <a:spLocks noGrp="1" noChangeAspect="1"/>
          </p:cNvSpPr>
          <p:nvPr>
            <p:ph type="pic" sz="quarter" idx="12"/>
          </p:nvPr>
        </p:nvSpPr>
        <p:spPr>
          <a:xfrm>
            <a:off x="5523534" y="1423960"/>
            <a:ext cx="1980000" cy="1485000"/>
          </a:xfrm>
        </p:spPr>
        <p:txBody>
          <a:bodyPr/>
          <a:lstStyle/>
          <a:p>
            <a:endParaRPr lang="de-AT"/>
          </a:p>
        </p:txBody>
      </p:sp>
      <p:sp>
        <p:nvSpPr>
          <p:cNvPr id="22" name="Bildplatzhalter 6"/>
          <p:cNvSpPr>
            <a:spLocks noGrp="1" noChangeAspect="1"/>
          </p:cNvSpPr>
          <p:nvPr>
            <p:ph type="pic" sz="quarter" idx="13"/>
          </p:nvPr>
        </p:nvSpPr>
        <p:spPr>
          <a:xfrm>
            <a:off x="605404" y="2991365"/>
            <a:ext cx="1980000" cy="1485000"/>
          </a:xfrm>
        </p:spPr>
        <p:txBody>
          <a:bodyPr/>
          <a:lstStyle/>
          <a:p>
            <a:endParaRPr lang="de-AT"/>
          </a:p>
        </p:txBody>
      </p:sp>
      <p:pic>
        <p:nvPicPr>
          <p:cNvPr id="23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796" y="4474098"/>
            <a:ext cx="10824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hteck 23"/>
          <p:cNvSpPr/>
          <p:nvPr userDrawn="1"/>
        </p:nvSpPr>
        <p:spPr>
          <a:xfrm>
            <a:off x="6513534" y="4362542"/>
            <a:ext cx="2430050" cy="557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5" name="Grafik 2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t="24415" r="7788" b="25030"/>
          <a:stretch/>
        </p:blipFill>
        <p:spPr>
          <a:xfrm>
            <a:off x="7299805" y="4510098"/>
            <a:ext cx="1591783" cy="360000"/>
          </a:xfrm>
          <a:prstGeom prst="rect">
            <a:avLst/>
          </a:prstGeom>
        </p:spPr>
      </p:pic>
      <p:pic>
        <p:nvPicPr>
          <p:cNvPr id="26" name="Picture 3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6557875" y="4474098"/>
            <a:ext cx="669683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Bildplatzhalter 6"/>
          <p:cNvSpPr>
            <a:spLocks noGrp="1" noChangeAspect="1"/>
          </p:cNvSpPr>
          <p:nvPr>
            <p:ph type="pic" sz="quarter" idx="14"/>
          </p:nvPr>
        </p:nvSpPr>
        <p:spPr>
          <a:xfrm>
            <a:off x="3064469" y="2985432"/>
            <a:ext cx="1980000" cy="1485000"/>
          </a:xfrm>
        </p:spPr>
        <p:txBody>
          <a:bodyPr/>
          <a:lstStyle/>
          <a:p>
            <a:endParaRPr lang="de-AT"/>
          </a:p>
        </p:txBody>
      </p:sp>
      <p:sp>
        <p:nvSpPr>
          <p:cNvPr id="28" name="Bildplatzhalter 6"/>
          <p:cNvSpPr>
            <a:spLocks noGrp="1" noChangeAspect="1"/>
          </p:cNvSpPr>
          <p:nvPr>
            <p:ph type="pic" sz="quarter" idx="15"/>
          </p:nvPr>
        </p:nvSpPr>
        <p:spPr>
          <a:xfrm>
            <a:off x="5523534" y="2985432"/>
            <a:ext cx="1980000" cy="1485000"/>
          </a:xfr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32811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füg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71450"/>
            <a:ext cx="8636000" cy="89055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3" y="4707997"/>
            <a:ext cx="984351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09.04.2019</a:t>
            </a:r>
            <a:endParaRPr lang="de-AT" dirty="0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Titel der Präsentation</a:t>
            </a:r>
            <a:endParaRPr lang="de-AT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feld 8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7" name="Bildplatzhalter 6"/>
          <p:cNvSpPr>
            <a:spLocks noGrp="1" noChangeAspect="1"/>
          </p:cNvSpPr>
          <p:nvPr>
            <p:ph type="pic" sz="quarter" idx="10"/>
          </p:nvPr>
        </p:nvSpPr>
        <p:spPr>
          <a:xfrm>
            <a:off x="255588" y="1772162"/>
            <a:ext cx="2808000" cy="2106000"/>
          </a:xfrm>
        </p:spPr>
        <p:txBody>
          <a:bodyPr/>
          <a:lstStyle/>
          <a:p>
            <a:endParaRPr lang="de-AT"/>
          </a:p>
        </p:txBody>
      </p:sp>
      <p:sp>
        <p:nvSpPr>
          <p:cNvPr id="20" name="Bildplatzhalter 6"/>
          <p:cNvSpPr>
            <a:spLocks noGrp="1" noChangeAspect="1"/>
          </p:cNvSpPr>
          <p:nvPr>
            <p:ph type="pic" sz="quarter" idx="11"/>
          </p:nvPr>
        </p:nvSpPr>
        <p:spPr>
          <a:xfrm>
            <a:off x="3209932" y="1773587"/>
            <a:ext cx="2808000" cy="2106000"/>
          </a:xfrm>
        </p:spPr>
        <p:txBody>
          <a:bodyPr/>
          <a:lstStyle/>
          <a:p>
            <a:endParaRPr lang="de-AT"/>
          </a:p>
        </p:txBody>
      </p:sp>
      <p:sp>
        <p:nvSpPr>
          <p:cNvPr id="21" name="Bildplatzhalter 6"/>
          <p:cNvSpPr>
            <a:spLocks noGrp="1" noChangeAspect="1"/>
          </p:cNvSpPr>
          <p:nvPr>
            <p:ph type="pic" sz="quarter" idx="12"/>
          </p:nvPr>
        </p:nvSpPr>
        <p:spPr>
          <a:xfrm>
            <a:off x="6083588" y="1773587"/>
            <a:ext cx="2808000" cy="2106000"/>
          </a:xfrm>
        </p:spPr>
        <p:txBody>
          <a:bodyPr/>
          <a:lstStyle/>
          <a:p>
            <a:endParaRPr lang="de-AT"/>
          </a:p>
        </p:txBody>
      </p:sp>
      <p:pic>
        <p:nvPicPr>
          <p:cNvPr id="23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796" y="4474098"/>
            <a:ext cx="10824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hteck 23"/>
          <p:cNvSpPr/>
          <p:nvPr userDrawn="1"/>
        </p:nvSpPr>
        <p:spPr>
          <a:xfrm>
            <a:off x="6513534" y="4362542"/>
            <a:ext cx="2430050" cy="557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5" name="Grafik 2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t="24415" r="7788" b="25030"/>
          <a:stretch/>
        </p:blipFill>
        <p:spPr>
          <a:xfrm>
            <a:off x="7299805" y="4510098"/>
            <a:ext cx="1591783" cy="360000"/>
          </a:xfrm>
          <a:prstGeom prst="rect">
            <a:avLst/>
          </a:prstGeom>
        </p:spPr>
      </p:pic>
      <p:pic>
        <p:nvPicPr>
          <p:cNvPr id="26" name="Picture 3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6557875" y="4474098"/>
            <a:ext cx="669683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419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füge 3 Bilder 8x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71450"/>
            <a:ext cx="8636000" cy="89055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3" y="4707997"/>
            <a:ext cx="984351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09.04.2019</a:t>
            </a:r>
            <a:endParaRPr lang="de-AT" dirty="0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Titel der Präsentation</a:t>
            </a:r>
            <a:endParaRPr lang="de-AT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feld 8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pic>
        <p:nvPicPr>
          <p:cNvPr id="23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796" y="4474098"/>
            <a:ext cx="10824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hteck 23"/>
          <p:cNvSpPr/>
          <p:nvPr userDrawn="1"/>
        </p:nvSpPr>
        <p:spPr>
          <a:xfrm>
            <a:off x="6513534" y="4362542"/>
            <a:ext cx="2430050" cy="557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5" name="Grafik 2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t="24415" r="7788" b="25030"/>
          <a:stretch/>
        </p:blipFill>
        <p:spPr>
          <a:xfrm>
            <a:off x="7299805" y="4510098"/>
            <a:ext cx="1591783" cy="360000"/>
          </a:xfrm>
          <a:prstGeom prst="rect">
            <a:avLst/>
          </a:prstGeom>
        </p:spPr>
      </p:pic>
      <p:pic>
        <p:nvPicPr>
          <p:cNvPr id="26" name="Picture 3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6557875" y="4474098"/>
            <a:ext cx="669683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Inhaltsplatzhalter 3"/>
          <p:cNvSpPr>
            <a:spLocks noGrp="1"/>
          </p:cNvSpPr>
          <p:nvPr>
            <p:ph sz="quarter" idx="13"/>
          </p:nvPr>
        </p:nvSpPr>
        <p:spPr>
          <a:xfrm>
            <a:off x="161456" y="1775828"/>
            <a:ext cx="2880000" cy="21600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28" name="Inhaltsplatzhalter 3"/>
          <p:cNvSpPr>
            <a:spLocks noGrp="1"/>
          </p:cNvSpPr>
          <p:nvPr>
            <p:ph sz="quarter" idx="14"/>
          </p:nvPr>
        </p:nvSpPr>
        <p:spPr>
          <a:xfrm>
            <a:off x="3137396" y="1772162"/>
            <a:ext cx="2880000" cy="21600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30" name="Inhaltsplatzhalter 3"/>
          <p:cNvSpPr>
            <a:spLocks noGrp="1"/>
          </p:cNvSpPr>
          <p:nvPr>
            <p:ph sz="quarter" idx="15"/>
          </p:nvPr>
        </p:nvSpPr>
        <p:spPr>
          <a:xfrm>
            <a:off x="6113336" y="1772162"/>
            <a:ext cx="2880000" cy="21600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112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lato Überbl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71450"/>
            <a:ext cx="8636000" cy="89055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3" y="4707997"/>
            <a:ext cx="984351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09.04.2019</a:t>
            </a:r>
            <a:endParaRPr lang="de-AT" dirty="0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Titel der Präsentation</a:t>
            </a:r>
            <a:endParaRPr lang="de-AT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feld 8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7" name="Bildplatzhalter 6"/>
          <p:cNvSpPr>
            <a:spLocks noGrp="1" noChangeAspect="1"/>
          </p:cNvSpPr>
          <p:nvPr>
            <p:ph type="pic" sz="quarter" idx="10"/>
          </p:nvPr>
        </p:nvSpPr>
        <p:spPr>
          <a:xfrm>
            <a:off x="255588" y="1767556"/>
            <a:ext cx="2880000" cy="2258824"/>
          </a:xfrm>
        </p:spPr>
        <p:txBody>
          <a:bodyPr/>
          <a:lstStyle/>
          <a:p>
            <a:endParaRPr lang="de-AT"/>
          </a:p>
        </p:txBody>
      </p:sp>
      <p:pic>
        <p:nvPicPr>
          <p:cNvPr id="23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796" y="4474098"/>
            <a:ext cx="10824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hteck 23"/>
          <p:cNvSpPr/>
          <p:nvPr userDrawn="1"/>
        </p:nvSpPr>
        <p:spPr>
          <a:xfrm>
            <a:off x="6513534" y="4362542"/>
            <a:ext cx="2430050" cy="557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5" name="Grafik 2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t="24415" r="7788" b="25030"/>
          <a:stretch/>
        </p:blipFill>
        <p:spPr>
          <a:xfrm>
            <a:off x="7299805" y="4510098"/>
            <a:ext cx="1591783" cy="360000"/>
          </a:xfrm>
          <a:prstGeom prst="rect">
            <a:avLst/>
          </a:prstGeom>
        </p:spPr>
      </p:pic>
      <p:pic>
        <p:nvPicPr>
          <p:cNvPr id="26" name="Picture 3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6557875" y="4474098"/>
            <a:ext cx="669683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Bildplatzhalter 6"/>
          <p:cNvSpPr>
            <a:spLocks noGrp="1" noChangeAspect="1"/>
          </p:cNvSpPr>
          <p:nvPr>
            <p:ph type="pic" sz="quarter" idx="11"/>
          </p:nvPr>
        </p:nvSpPr>
        <p:spPr>
          <a:xfrm>
            <a:off x="6015588" y="1772162"/>
            <a:ext cx="2880000" cy="2258824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22" name="Bildplatzhalter 6"/>
          <p:cNvSpPr>
            <a:spLocks noGrp="1" noChangeAspect="1"/>
          </p:cNvSpPr>
          <p:nvPr>
            <p:ph type="pic" sz="quarter" idx="12"/>
          </p:nvPr>
        </p:nvSpPr>
        <p:spPr>
          <a:xfrm>
            <a:off x="3135588" y="1772162"/>
            <a:ext cx="2880000" cy="2258824"/>
          </a:xfr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8405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lato Det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71450"/>
            <a:ext cx="8636000" cy="89055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3" y="4707997"/>
            <a:ext cx="984351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09.04.2019</a:t>
            </a:r>
            <a:endParaRPr lang="de-AT" dirty="0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Titel der Präsentation</a:t>
            </a:r>
            <a:endParaRPr lang="de-AT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feld 8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0"/>
          </p:nvPr>
        </p:nvSpPr>
        <p:spPr>
          <a:xfrm>
            <a:off x="255588" y="1767556"/>
            <a:ext cx="2628000" cy="2160000"/>
          </a:xfrm>
        </p:spPr>
        <p:txBody>
          <a:bodyPr/>
          <a:lstStyle/>
          <a:p>
            <a:endParaRPr lang="de-AT"/>
          </a:p>
        </p:txBody>
      </p:sp>
      <p:pic>
        <p:nvPicPr>
          <p:cNvPr id="23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796" y="4474098"/>
            <a:ext cx="10824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hteck 23"/>
          <p:cNvSpPr/>
          <p:nvPr userDrawn="1"/>
        </p:nvSpPr>
        <p:spPr>
          <a:xfrm>
            <a:off x="6513534" y="4362542"/>
            <a:ext cx="2430050" cy="557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5" name="Grafik 2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t="24415" r="7788" b="25030"/>
          <a:stretch/>
        </p:blipFill>
        <p:spPr>
          <a:xfrm>
            <a:off x="7299805" y="4510098"/>
            <a:ext cx="1591783" cy="360000"/>
          </a:xfrm>
          <a:prstGeom prst="rect">
            <a:avLst/>
          </a:prstGeom>
        </p:spPr>
      </p:pic>
      <p:pic>
        <p:nvPicPr>
          <p:cNvPr id="26" name="Picture 3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6557875" y="4474098"/>
            <a:ext cx="669683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Bildplatzhalter 6"/>
          <p:cNvSpPr>
            <a:spLocks noGrp="1"/>
          </p:cNvSpPr>
          <p:nvPr>
            <p:ph type="pic" sz="quarter" idx="11"/>
          </p:nvPr>
        </p:nvSpPr>
        <p:spPr>
          <a:xfrm>
            <a:off x="6263588" y="1773547"/>
            <a:ext cx="2628000" cy="2160000"/>
          </a:xfrm>
        </p:spPr>
        <p:txBody>
          <a:bodyPr/>
          <a:lstStyle/>
          <a:p>
            <a:endParaRPr lang="de-AT"/>
          </a:p>
        </p:txBody>
      </p:sp>
      <p:sp>
        <p:nvSpPr>
          <p:cNvPr id="22" name="Bildplatzhalter 6"/>
          <p:cNvSpPr>
            <a:spLocks noGrp="1"/>
          </p:cNvSpPr>
          <p:nvPr>
            <p:ph type="pic" sz="quarter" idx="12"/>
          </p:nvPr>
        </p:nvSpPr>
        <p:spPr>
          <a:xfrm>
            <a:off x="3259588" y="1767556"/>
            <a:ext cx="2628000" cy="2160000"/>
          </a:xfr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24295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fügeschaubild 3 St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71450"/>
            <a:ext cx="8636000" cy="89055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3" y="4707997"/>
            <a:ext cx="984351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09.04.2019</a:t>
            </a:r>
            <a:endParaRPr lang="de-AT" dirty="0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Titel der Präsentation</a:t>
            </a:r>
            <a:endParaRPr lang="de-AT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feld 8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7" name="Bildplatzhalter 6"/>
          <p:cNvSpPr>
            <a:spLocks noGrp="1" noChangeAspect="1"/>
          </p:cNvSpPr>
          <p:nvPr>
            <p:ph type="pic" sz="quarter" idx="10"/>
          </p:nvPr>
        </p:nvSpPr>
        <p:spPr>
          <a:xfrm>
            <a:off x="255589" y="1162121"/>
            <a:ext cx="2823111" cy="2880000"/>
          </a:xfrm>
        </p:spPr>
        <p:txBody>
          <a:bodyPr/>
          <a:lstStyle/>
          <a:p>
            <a:endParaRPr lang="de-AT"/>
          </a:p>
        </p:txBody>
      </p:sp>
      <p:pic>
        <p:nvPicPr>
          <p:cNvPr id="23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796" y="4474098"/>
            <a:ext cx="10824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hteck 23"/>
          <p:cNvSpPr/>
          <p:nvPr userDrawn="1"/>
        </p:nvSpPr>
        <p:spPr>
          <a:xfrm>
            <a:off x="6513534" y="4362542"/>
            <a:ext cx="2430050" cy="557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5" name="Grafik 2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5" t="24415" r="7788" b="25030"/>
          <a:stretch/>
        </p:blipFill>
        <p:spPr>
          <a:xfrm>
            <a:off x="7299805" y="4510098"/>
            <a:ext cx="1591783" cy="360000"/>
          </a:xfrm>
          <a:prstGeom prst="rect">
            <a:avLst/>
          </a:prstGeom>
        </p:spPr>
      </p:pic>
      <p:pic>
        <p:nvPicPr>
          <p:cNvPr id="26" name="Picture 3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6557875" y="4474098"/>
            <a:ext cx="669683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Bildplatzhalter 6"/>
          <p:cNvSpPr>
            <a:spLocks noGrp="1" noChangeAspect="1"/>
          </p:cNvSpPr>
          <p:nvPr>
            <p:ph type="pic" sz="quarter" idx="11"/>
          </p:nvPr>
        </p:nvSpPr>
        <p:spPr>
          <a:xfrm>
            <a:off x="3162032" y="1162121"/>
            <a:ext cx="2823111" cy="2880000"/>
          </a:xfrm>
        </p:spPr>
        <p:txBody>
          <a:bodyPr/>
          <a:lstStyle/>
          <a:p>
            <a:endParaRPr lang="de-AT"/>
          </a:p>
        </p:txBody>
      </p:sp>
      <p:sp>
        <p:nvSpPr>
          <p:cNvPr id="22" name="Bildplatzhalter 6"/>
          <p:cNvSpPr>
            <a:spLocks noGrp="1" noChangeAspect="1"/>
          </p:cNvSpPr>
          <p:nvPr>
            <p:ph type="pic" sz="quarter" idx="12"/>
          </p:nvPr>
        </p:nvSpPr>
        <p:spPr>
          <a:xfrm>
            <a:off x="6068477" y="1162121"/>
            <a:ext cx="2823111" cy="2880000"/>
          </a:xfr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91492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alts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71450"/>
            <a:ext cx="8636000" cy="89055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3" y="4707997"/>
            <a:ext cx="984351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05.02.2018</a:t>
            </a:r>
            <a:endParaRPr lang="de-AT" dirty="0"/>
          </a:p>
        </p:txBody>
      </p:sp>
      <p:sp>
        <p:nvSpPr>
          <p:cNvPr id="1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dirty="0" smtClean="0"/>
              <a:t>Titel der Präsentation</a:t>
            </a:r>
            <a:endParaRPr lang="de-AT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feld 8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pic>
        <p:nvPicPr>
          <p:cNvPr id="11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326" y="4391101"/>
            <a:ext cx="1306465" cy="4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5615141" y="4362542"/>
            <a:ext cx="829500" cy="53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Bildplatzhalter 6"/>
          <p:cNvSpPr>
            <a:spLocks noGrp="1" noChangeAspect="1"/>
          </p:cNvSpPr>
          <p:nvPr>
            <p:ph type="pic" sz="quarter" idx="13"/>
          </p:nvPr>
        </p:nvSpPr>
        <p:spPr>
          <a:xfrm>
            <a:off x="269275" y="1829799"/>
            <a:ext cx="2088000" cy="16704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13" name="Bildplatzhalter 6"/>
          <p:cNvSpPr>
            <a:spLocks noGrp="1" noChangeAspect="1"/>
          </p:cNvSpPr>
          <p:nvPr>
            <p:ph type="pic" sz="quarter" idx="14"/>
          </p:nvPr>
        </p:nvSpPr>
        <p:spPr>
          <a:xfrm>
            <a:off x="2451222" y="2008560"/>
            <a:ext cx="2088000" cy="16704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15" name="Bildplatzhalter 6"/>
          <p:cNvSpPr>
            <a:spLocks noGrp="1" noChangeAspect="1"/>
          </p:cNvSpPr>
          <p:nvPr>
            <p:ph type="pic" sz="quarter" idx="15"/>
          </p:nvPr>
        </p:nvSpPr>
        <p:spPr>
          <a:xfrm>
            <a:off x="4633169" y="2008560"/>
            <a:ext cx="2088000" cy="16704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21" name="Bildplatzhalter 6"/>
          <p:cNvSpPr>
            <a:spLocks noGrp="1" noChangeAspect="1"/>
          </p:cNvSpPr>
          <p:nvPr>
            <p:ph type="pic" sz="quarter" idx="16"/>
          </p:nvPr>
        </p:nvSpPr>
        <p:spPr>
          <a:xfrm>
            <a:off x="6813064" y="2013949"/>
            <a:ext cx="2088000" cy="167040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7"/>
          </p:nvPr>
        </p:nvSpPr>
        <p:spPr>
          <a:xfrm>
            <a:off x="265064" y="1354950"/>
            <a:ext cx="8626524" cy="373940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</p:txBody>
      </p:sp>
      <p:sp>
        <p:nvSpPr>
          <p:cNvPr id="20" name="Bildplatzhalter 6"/>
          <p:cNvSpPr>
            <a:spLocks noGrp="1" noChangeAspect="1"/>
          </p:cNvSpPr>
          <p:nvPr>
            <p:ph type="pic" sz="quarter" idx="18"/>
          </p:nvPr>
        </p:nvSpPr>
        <p:spPr>
          <a:xfrm>
            <a:off x="421675" y="1982199"/>
            <a:ext cx="2088000" cy="1670400"/>
          </a:xfrm>
        </p:spPr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62415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großes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52400"/>
            <a:ext cx="8636000" cy="90960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256115" y="1274763"/>
            <a:ext cx="4176713" cy="3044825"/>
          </a:xfrm>
        </p:spPr>
        <p:txBody>
          <a:bodyPr/>
          <a:lstStyle>
            <a:lvl1pPr marL="0" indent="0">
              <a:buNone/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643438" y="1274763"/>
            <a:ext cx="4248150" cy="3044825"/>
          </a:xfrm>
        </p:spPr>
        <p:txBody>
          <a:bodyPr/>
          <a:lstStyle>
            <a:lvl1pPr>
              <a:defRPr sz="2000">
                <a:latin typeface="voestalpine" panose="020B0500030000000000" pitchFamily="34" charset="0"/>
              </a:defRPr>
            </a:lvl1pPr>
            <a:lvl2pPr>
              <a:defRPr sz="2000">
                <a:latin typeface="voestalpine" panose="020B0500030000000000" pitchFamily="34" charset="0"/>
              </a:defRPr>
            </a:lvl2pPr>
            <a:lvl3pPr>
              <a:defRPr sz="1800">
                <a:latin typeface="voestalpine" panose="020B0500030000000000" pitchFamily="34" charset="0"/>
              </a:defRPr>
            </a:lvl3pPr>
            <a:lvl4pPr>
              <a:defRPr sz="1600">
                <a:latin typeface="voestalpine" panose="020B0500030000000000" pitchFamily="34" charset="0"/>
              </a:defRPr>
            </a:lvl4pPr>
            <a:lvl5pPr>
              <a:defRPr sz="1600">
                <a:latin typeface="voestalpine" panose="020B0500030000000000" pitchFamily="34" charset="0"/>
              </a:defRPr>
            </a:lvl5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AT" noProof="0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4" y="4707997"/>
            <a:ext cx="973826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2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21" name="Textfeld 20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22" name="Textfeld 21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smtClean="0"/>
              <a:t>Titel der Präsentation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88289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2 große Bilder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52400"/>
            <a:ext cx="8636000" cy="90960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256115" y="1274763"/>
            <a:ext cx="2016125" cy="3044825"/>
          </a:xfrm>
        </p:spPr>
        <p:txBody>
          <a:bodyPr/>
          <a:lstStyle>
            <a:lvl1pPr marL="0" indent="0">
              <a:buNone/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15"/>
          </p:nvPr>
        </p:nvSpPr>
        <p:spPr>
          <a:xfrm>
            <a:off x="2416703" y="1274763"/>
            <a:ext cx="2016124" cy="3044825"/>
          </a:xfrm>
        </p:spPr>
        <p:txBody>
          <a:bodyPr/>
          <a:lstStyle>
            <a:lvl1pPr marL="0" indent="0">
              <a:buNone/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643438" y="1274763"/>
            <a:ext cx="4176712" cy="3044825"/>
          </a:xfrm>
        </p:spPr>
        <p:txBody>
          <a:bodyPr/>
          <a:lstStyle>
            <a:lvl1pPr>
              <a:defRPr sz="2000">
                <a:latin typeface="voestalpine" panose="020B0500030000000000" pitchFamily="34" charset="0"/>
              </a:defRPr>
            </a:lvl1pPr>
            <a:lvl2pPr>
              <a:defRPr sz="2000">
                <a:latin typeface="voestalpine" panose="020B0500030000000000" pitchFamily="34" charset="0"/>
              </a:defRPr>
            </a:lvl2pPr>
            <a:lvl3pPr>
              <a:defRPr sz="1800">
                <a:latin typeface="voestalpine" panose="020B0500030000000000" pitchFamily="34" charset="0"/>
              </a:defRPr>
            </a:lvl3pPr>
            <a:lvl4pPr>
              <a:defRPr sz="1600">
                <a:latin typeface="voestalpine" panose="020B0500030000000000" pitchFamily="34" charset="0"/>
              </a:defRPr>
            </a:lvl4pPr>
            <a:lvl5pPr>
              <a:defRPr sz="1600">
                <a:latin typeface="voestalpine" panose="020B0500030000000000" pitchFamily="34" charset="0"/>
              </a:defRPr>
            </a:lvl5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AT" noProof="0" dirty="0"/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4" y="4707997"/>
            <a:ext cx="973826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2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24" name="Textfeld 23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25" name="Textfeld 24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3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smtClean="0"/>
              <a:t>Titel der Präsentation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96139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4 kleine Bilder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52400"/>
            <a:ext cx="8636000" cy="90960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256116" y="1274764"/>
            <a:ext cx="2016124" cy="108585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15"/>
          </p:nvPr>
        </p:nvSpPr>
        <p:spPr>
          <a:xfrm>
            <a:off x="2416703" y="1274764"/>
            <a:ext cx="2016124" cy="108585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15" name="Bildplatzhalter 6"/>
          <p:cNvSpPr>
            <a:spLocks noGrp="1"/>
          </p:cNvSpPr>
          <p:nvPr>
            <p:ph type="pic" sz="quarter" idx="16"/>
          </p:nvPr>
        </p:nvSpPr>
        <p:spPr>
          <a:xfrm>
            <a:off x="255162" y="2439988"/>
            <a:ext cx="2016124" cy="108585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16" name="Bildplatzhalter 6"/>
          <p:cNvSpPr>
            <a:spLocks noGrp="1"/>
          </p:cNvSpPr>
          <p:nvPr>
            <p:ph type="pic" sz="quarter" idx="17"/>
          </p:nvPr>
        </p:nvSpPr>
        <p:spPr>
          <a:xfrm>
            <a:off x="2416703" y="2448244"/>
            <a:ext cx="2016124" cy="108585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643438" y="1274763"/>
            <a:ext cx="4248150" cy="3044825"/>
          </a:xfrm>
        </p:spPr>
        <p:txBody>
          <a:bodyPr/>
          <a:lstStyle>
            <a:lvl1pPr>
              <a:defRPr sz="2000">
                <a:latin typeface="voestalpine" panose="020B0500030000000000" pitchFamily="34" charset="0"/>
              </a:defRPr>
            </a:lvl1pPr>
            <a:lvl2pPr>
              <a:defRPr sz="2000">
                <a:latin typeface="voestalpine" panose="020B0500030000000000" pitchFamily="34" charset="0"/>
              </a:defRPr>
            </a:lvl2pPr>
            <a:lvl3pPr>
              <a:defRPr sz="1800">
                <a:latin typeface="voestalpine" panose="020B0500030000000000" pitchFamily="34" charset="0"/>
              </a:defRPr>
            </a:lvl3pPr>
            <a:lvl4pPr>
              <a:defRPr sz="1600">
                <a:latin typeface="voestalpine" panose="020B0500030000000000" pitchFamily="34" charset="0"/>
              </a:defRPr>
            </a:lvl4pPr>
            <a:lvl5pPr>
              <a:defRPr sz="1600">
                <a:latin typeface="voestalpine" panose="020B0500030000000000" pitchFamily="34" charset="0"/>
              </a:defRPr>
            </a:lvl5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AT" noProof="0" dirty="0"/>
          </a:p>
        </p:txBody>
      </p:sp>
      <p:cxnSp>
        <p:nvCxnSpPr>
          <p:cNvPr id="24" name="Gerade Verbindung 23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4" y="4707997"/>
            <a:ext cx="973826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2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28" name="Textfeld 27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29" name="Textfeld 28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smtClean="0"/>
              <a:t>Titel der Präsentation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09605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2 kleine Bilder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52400"/>
            <a:ext cx="8636000" cy="90960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256116" y="1274764"/>
            <a:ext cx="2016124" cy="108585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2484438" y="1274763"/>
            <a:ext cx="6407150" cy="3044825"/>
          </a:xfrm>
        </p:spPr>
        <p:txBody>
          <a:bodyPr>
            <a:normAutofit/>
          </a:bodyPr>
          <a:lstStyle>
            <a:lvl1pPr>
              <a:defRPr sz="2000">
                <a:latin typeface="voestalpine" panose="020B0500030000000000" pitchFamily="34" charset="0"/>
              </a:defRPr>
            </a:lvl1pPr>
            <a:lvl2pPr>
              <a:defRPr sz="2000">
                <a:latin typeface="voestalpine" panose="020B0500030000000000" pitchFamily="34" charset="0"/>
              </a:defRPr>
            </a:lvl2pPr>
            <a:lvl3pPr>
              <a:defRPr sz="1800">
                <a:latin typeface="voestalpine" panose="020B0500030000000000" pitchFamily="34" charset="0"/>
              </a:defRPr>
            </a:lvl3pPr>
            <a:lvl4pPr>
              <a:defRPr sz="1600">
                <a:latin typeface="voestalpine" panose="020B0500030000000000" pitchFamily="34" charset="0"/>
              </a:defRPr>
            </a:lvl4pPr>
            <a:lvl5pPr>
              <a:defRPr sz="1600">
                <a:latin typeface="voestalpine" panose="020B0500030000000000" pitchFamily="34" charset="0"/>
              </a:defRPr>
            </a:lvl5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AT" noProof="0" dirty="0"/>
          </a:p>
        </p:txBody>
      </p:sp>
      <p:sp>
        <p:nvSpPr>
          <p:cNvPr id="15" name="Bildplatzhalter 6"/>
          <p:cNvSpPr>
            <a:spLocks noGrp="1"/>
          </p:cNvSpPr>
          <p:nvPr>
            <p:ph type="pic" sz="quarter" idx="16"/>
          </p:nvPr>
        </p:nvSpPr>
        <p:spPr>
          <a:xfrm>
            <a:off x="255162" y="2439988"/>
            <a:ext cx="2016124" cy="108585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Bild durch Klicken auf Symbol hinzufügen</a:t>
            </a:r>
            <a:endParaRPr lang="de-AT" noProof="0" dirty="0"/>
          </a:p>
        </p:txBody>
      </p:sp>
      <p:cxnSp>
        <p:nvCxnSpPr>
          <p:cNvPr id="19" name="Gerade Verbindung 18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4" y="4707997"/>
            <a:ext cx="973826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22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23" name="Textfeld 22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24" name="Textfeld 23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3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smtClean="0"/>
              <a:t>Titel der Präsentation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02043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52400"/>
            <a:ext cx="8636000" cy="90960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6469380" y="1274763"/>
            <a:ext cx="2422208" cy="3044825"/>
          </a:xfrm>
        </p:spPr>
        <p:txBody>
          <a:bodyPr>
            <a:normAutofit/>
          </a:bodyPr>
          <a:lstStyle>
            <a:lvl1pPr marL="180000" indent="-180000">
              <a:defRPr sz="1600">
                <a:latin typeface="voestalpine" panose="020B0500030000000000" pitchFamily="34" charset="0"/>
              </a:defRPr>
            </a:lvl1pPr>
            <a:lvl2pPr marL="180000" indent="-180000">
              <a:defRPr sz="1600">
                <a:latin typeface="voestalpine" panose="020B0500030000000000" pitchFamily="34" charset="0"/>
              </a:defRPr>
            </a:lvl2pPr>
            <a:lvl3pPr marL="360000" indent="-180000">
              <a:defRPr sz="1400">
                <a:latin typeface="voestalpine" panose="020B0500030000000000" pitchFamily="34" charset="0"/>
              </a:defRPr>
            </a:lvl3pPr>
            <a:lvl4pPr marL="540000" indent="-180000">
              <a:defRPr sz="1200">
                <a:latin typeface="voestalpine" panose="020B0500030000000000" pitchFamily="34" charset="0"/>
              </a:defRPr>
            </a:lvl4pPr>
            <a:lvl5pPr marL="720000" indent="-180000">
              <a:defRPr sz="1000">
                <a:latin typeface="voestalpine" panose="020B0500030000000000" pitchFamily="34" charset="0"/>
              </a:defRPr>
            </a:lvl5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AT" noProof="0" dirty="0"/>
          </a:p>
        </p:txBody>
      </p:sp>
      <p:sp>
        <p:nvSpPr>
          <p:cNvPr id="4" name="Diagrammplatzhalter 3"/>
          <p:cNvSpPr>
            <a:spLocks noGrp="1"/>
          </p:cNvSpPr>
          <p:nvPr>
            <p:ph type="chart" sz="quarter" idx="15"/>
          </p:nvPr>
        </p:nvSpPr>
        <p:spPr>
          <a:xfrm>
            <a:off x="253468" y="1274763"/>
            <a:ext cx="5967412" cy="3044825"/>
          </a:xfrm>
        </p:spPr>
        <p:txBody>
          <a:bodyPr/>
          <a:lstStyle>
            <a:lvl1pPr marL="0" indent="0">
              <a:buNone/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Diagramm durch Klicken auf Symbol hinzufügen</a:t>
            </a:r>
            <a:endParaRPr lang="de-AT" noProof="0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4" y="4707997"/>
            <a:ext cx="973826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2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21" name="Textfeld 20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22" name="Textfeld 21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smtClean="0"/>
              <a:t>Titel der Präsentation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81559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52400"/>
            <a:ext cx="8636000" cy="90960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sp>
        <p:nvSpPr>
          <p:cNvPr id="5" name="Tabellenplatzhalter 4"/>
          <p:cNvSpPr>
            <a:spLocks noGrp="1"/>
          </p:cNvSpPr>
          <p:nvPr>
            <p:ph type="tbl" sz="quarter" idx="16"/>
          </p:nvPr>
        </p:nvSpPr>
        <p:spPr>
          <a:xfrm>
            <a:off x="256115" y="1274763"/>
            <a:ext cx="5981700" cy="3044825"/>
          </a:xfrm>
        </p:spPr>
        <p:txBody>
          <a:bodyPr/>
          <a:lstStyle>
            <a:lvl1pPr marL="0" indent="0">
              <a:buNone/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Tabelle durch Klicken auf Symbol hinzufügen</a:t>
            </a:r>
            <a:endParaRPr lang="de-AT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6469380" y="1274763"/>
            <a:ext cx="2422208" cy="3044825"/>
          </a:xfrm>
        </p:spPr>
        <p:txBody>
          <a:bodyPr>
            <a:normAutofit/>
          </a:bodyPr>
          <a:lstStyle>
            <a:lvl1pPr marL="180000" indent="-180000">
              <a:defRPr sz="1600">
                <a:latin typeface="voestalpine" panose="020B0500030000000000" pitchFamily="34" charset="0"/>
              </a:defRPr>
            </a:lvl1pPr>
            <a:lvl2pPr marL="180000" indent="-180000">
              <a:defRPr sz="1600">
                <a:latin typeface="voestalpine" panose="020B0500030000000000" pitchFamily="34" charset="0"/>
              </a:defRPr>
            </a:lvl2pPr>
            <a:lvl3pPr marL="360000" indent="-180000">
              <a:defRPr sz="1400">
                <a:latin typeface="voestalpine" panose="020B0500030000000000" pitchFamily="34" charset="0"/>
              </a:defRPr>
            </a:lvl3pPr>
            <a:lvl4pPr marL="540000" indent="-180000">
              <a:defRPr sz="1200">
                <a:latin typeface="voestalpine" panose="020B0500030000000000" pitchFamily="34" charset="0"/>
              </a:defRPr>
            </a:lvl4pPr>
            <a:lvl5pPr marL="720000" indent="-180000">
              <a:defRPr sz="1000">
                <a:latin typeface="voestalpine" panose="020B0500030000000000" pitchFamily="34" charset="0"/>
              </a:defRPr>
            </a:lvl5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AT" noProof="0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4" y="4707997"/>
            <a:ext cx="973826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2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22" name="Textfeld 21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23" name="Textfeld 22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smtClean="0"/>
              <a:t>Titel der Präsentation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00955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588" y="152400"/>
            <a:ext cx="8636000" cy="90960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sp>
        <p:nvSpPr>
          <p:cNvPr id="4" name="SmartArt-Platzhalter 3"/>
          <p:cNvSpPr>
            <a:spLocks noGrp="1"/>
          </p:cNvSpPr>
          <p:nvPr>
            <p:ph type="dgm" sz="quarter" idx="17"/>
          </p:nvPr>
        </p:nvSpPr>
        <p:spPr>
          <a:xfrm>
            <a:off x="256115" y="1274763"/>
            <a:ext cx="5981700" cy="3044825"/>
          </a:xfrm>
        </p:spPr>
        <p:txBody>
          <a:bodyPr/>
          <a:lstStyle>
            <a:lvl1pPr marL="0" indent="0">
              <a:buNone/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Klicken Sie auf das Symbol, um die SmartArt-Grafik hinzuzufügen</a:t>
            </a:r>
            <a:endParaRPr lang="de-AT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6469380" y="1274763"/>
            <a:ext cx="2422208" cy="3044825"/>
          </a:xfrm>
        </p:spPr>
        <p:txBody>
          <a:bodyPr>
            <a:normAutofit/>
          </a:bodyPr>
          <a:lstStyle>
            <a:lvl1pPr marL="180000" indent="-180000">
              <a:defRPr sz="1600">
                <a:latin typeface="voestalpine" panose="020B0500030000000000" pitchFamily="34" charset="0"/>
              </a:defRPr>
            </a:lvl1pPr>
            <a:lvl2pPr marL="180000" indent="-180000">
              <a:defRPr sz="1600">
                <a:latin typeface="voestalpine" panose="020B0500030000000000" pitchFamily="34" charset="0"/>
              </a:defRPr>
            </a:lvl2pPr>
            <a:lvl3pPr marL="360000" indent="-180000">
              <a:defRPr sz="1400">
                <a:latin typeface="voestalpine" panose="020B0500030000000000" pitchFamily="34" charset="0"/>
              </a:defRPr>
            </a:lvl3pPr>
            <a:lvl4pPr marL="540000" indent="-180000">
              <a:defRPr sz="1200">
                <a:latin typeface="voestalpine" panose="020B0500030000000000" pitchFamily="34" charset="0"/>
              </a:defRPr>
            </a:lvl4pPr>
            <a:lvl5pPr marL="720000" indent="-180000">
              <a:defRPr sz="1000">
                <a:latin typeface="voestalpine" panose="020B0500030000000000" pitchFamily="34" charset="0"/>
              </a:defRPr>
            </a:lvl5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AT" noProof="0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255588" y="1058333"/>
            <a:ext cx="8636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4" y="4707997"/>
            <a:ext cx="973826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2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22" name="Textfeld 21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23" name="Textfeld 22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smtClean="0"/>
              <a:t>Titel der Präsentation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3735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Produktmar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4582" y="133350"/>
            <a:ext cx="6040968" cy="928650"/>
          </a:xfrm>
        </p:spPr>
        <p:txBody>
          <a:bodyPr/>
          <a:lstStyle>
            <a:lvl1pPr>
              <a:lnSpc>
                <a:spcPts val="3200"/>
              </a:lnSpc>
              <a:defRPr>
                <a:latin typeface="voestalpine" panose="020B0500030000000000" pitchFamily="34" charset="0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de-AT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6264" y="1278000"/>
            <a:ext cx="8635324" cy="3041588"/>
          </a:xfrm>
        </p:spPr>
        <p:txBody>
          <a:bodyPr/>
          <a:lstStyle>
            <a:lvl1pPr>
              <a:defRPr>
                <a:latin typeface="voestalpine" panose="020B0500030000000000" pitchFamily="34" charset="0"/>
              </a:defRPr>
            </a:lvl1pPr>
            <a:lvl2pPr marL="360000" indent="-360000">
              <a:defRPr>
                <a:latin typeface="voestalpine" panose="020B0500030000000000" pitchFamily="34" charset="0"/>
              </a:defRPr>
            </a:lvl2pPr>
            <a:lvl3pPr marL="720000" indent="-360000">
              <a:defRPr>
                <a:latin typeface="voestalpine" panose="020B0500030000000000" pitchFamily="34" charset="0"/>
              </a:defRPr>
            </a:lvl3pPr>
            <a:lvl4pPr marL="1080000">
              <a:defRPr>
                <a:latin typeface="voestalpine" panose="020B0500030000000000" pitchFamily="34" charset="0"/>
              </a:defRPr>
            </a:lvl4pPr>
            <a:lvl5pPr marL="1440000" indent="-360000">
              <a:defRPr baseline="0">
                <a:latin typeface="voestalpine" panose="020B0500030000000000" pitchFamily="34" charset="0"/>
              </a:defRPr>
            </a:lvl5pPr>
            <a:lvl6pPr>
              <a:defRPr/>
            </a:lvl6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AT" noProof="0" dirty="0" smtClean="0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0" hasCustomPrompt="1"/>
          </p:nvPr>
        </p:nvSpPr>
        <p:spPr>
          <a:xfrm>
            <a:off x="6494465" y="261938"/>
            <a:ext cx="2376487" cy="727075"/>
          </a:xfrm>
          <a:ln w="38100">
            <a:solidFill>
              <a:schemeClr val="accent1"/>
            </a:solidFill>
            <a:prstDash val="dash"/>
          </a:ln>
        </p:spPr>
        <p:txBody>
          <a:bodyPr anchor="b">
            <a:normAutofit/>
          </a:bodyPr>
          <a:lstStyle>
            <a:lvl1pPr marL="0" indent="0">
              <a:buNone/>
              <a:defRPr sz="1600">
                <a:latin typeface="voestalpine" panose="020B0500030000000000" pitchFamily="34" charset="0"/>
              </a:defRPr>
            </a:lvl1pPr>
          </a:lstStyle>
          <a:p>
            <a:r>
              <a:rPr lang="de-AT" noProof="0" dirty="0" smtClean="0"/>
              <a:t>Produkt- oder Aktionsmarke einfügen</a:t>
            </a:r>
            <a:endParaRPr lang="de-AT" noProof="0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255588" y="1058333"/>
            <a:ext cx="604996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4" y="4707997"/>
            <a:ext cx="973826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1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20" name="Textfeld 19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21" name="Textfeld 20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smtClean="0"/>
              <a:t>Titel der Präsentation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0046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55588" y="650532"/>
            <a:ext cx="8636000" cy="1634340"/>
          </a:xfrm>
        </p:spPr>
        <p:txBody>
          <a:bodyPr tIns="46800" bIns="46800">
            <a:noAutofit/>
          </a:bodyPr>
          <a:lstStyle>
            <a:lvl1pPr algn="l">
              <a:defRPr sz="54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noProof="0" dirty="0" smtClean="0"/>
              <a:t>Schlussmasterformat durch Klicken bearbeiten</a:t>
            </a:r>
            <a:endParaRPr lang="de-AT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5588" y="2283117"/>
            <a:ext cx="8636000" cy="1604963"/>
          </a:xfrm>
        </p:spPr>
        <p:txBody>
          <a:bodyPr lIns="0" tIns="46800" bIns="46800"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latin typeface="voestalpine" panose="020B0500030000000000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 smtClean="0"/>
              <a:t>Formatvorlage des Untertitelmasters durch Klicken bearbeiten</a:t>
            </a:r>
            <a:endParaRPr lang="de-AT" noProof="0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255588" y="2294759"/>
            <a:ext cx="8636000" cy="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4" y="4707997"/>
            <a:ext cx="973826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2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26" name="Textfeld 25"/>
          <p:cNvSpPr txBox="1"/>
          <p:nvPr userDrawn="1"/>
        </p:nvSpPr>
        <p:spPr>
          <a:xfrm>
            <a:off x="519064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27" name="Textfeld 26"/>
          <p:cNvSpPr txBox="1"/>
          <p:nvPr userDrawn="1"/>
        </p:nvSpPr>
        <p:spPr>
          <a:xfrm>
            <a:off x="1499856" y="4750288"/>
            <a:ext cx="203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AT" sz="1100" noProof="0" dirty="0" smtClean="0">
                <a:solidFill>
                  <a:schemeClr val="tx1"/>
                </a:solidFill>
                <a:latin typeface="voestalpine" panose="020B0500030000000000" pitchFamily="34" charset="0"/>
              </a:rPr>
              <a:t>|</a:t>
            </a:r>
            <a:endParaRPr lang="de-AT" sz="1100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smtClean="0"/>
              <a:t>Titel der Präsentation</a:t>
            </a:r>
            <a:endParaRPr lang="de-AT" dirty="0"/>
          </a:p>
        </p:txBody>
      </p:sp>
      <p:pic>
        <p:nvPicPr>
          <p:cNvPr id="10" name="Picture 4" descr="C:\Users\Steikat\Documents\Doktorat\LogoTUGraz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933" y="4419662"/>
            <a:ext cx="1306465" cy="4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5671508" y="4362542"/>
            <a:ext cx="829500" cy="53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feld 12"/>
          <p:cNvSpPr txBox="1"/>
          <p:nvPr userDrawn="1"/>
        </p:nvSpPr>
        <p:spPr>
          <a:xfrm>
            <a:off x="255588" y="4237160"/>
            <a:ext cx="3605943" cy="50783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</a:t>
            </a:r>
            <a:r>
              <a:rPr lang="de-AT" sz="1100" b="1" noProof="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Applied </a:t>
            </a:r>
            <a:r>
              <a:rPr lang="de-AT" sz="1100" b="1" noProof="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Sciences</a:t>
            </a:r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100" b="1" noProof="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Upper</a:t>
            </a:r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Austria</a:t>
            </a:r>
          </a:p>
          <a:p>
            <a:pPr algn="l"/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voestalpine Stahl GmbH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Graz University </a:t>
            </a:r>
            <a:r>
              <a:rPr lang="de-AT" sz="1100" b="1" noProof="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100" b="1" noProof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Technology</a:t>
            </a:r>
          </a:p>
        </p:txBody>
      </p:sp>
    </p:spTree>
    <p:extLst>
      <p:ext uri="{BB962C8B-B14F-4D97-AF65-F5344CB8AC3E}">
        <p14:creationId xmlns:p14="http://schemas.microsoft.com/office/powerpoint/2010/main" val="1250367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55588" y="152400"/>
            <a:ext cx="8636000" cy="9096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AT" noProof="0" dirty="0" smtClean="0"/>
              <a:t>Titelmasterformat durch Klicken bearbeiten</a:t>
            </a:r>
            <a:endParaRPr lang="de-AT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5588" y="1278000"/>
            <a:ext cx="8636000" cy="29557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AT" noProof="0" dirty="0" smtClean="0"/>
              <a:t>Textmasterformat bearbeiten</a:t>
            </a:r>
          </a:p>
          <a:p>
            <a:pPr lvl="1"/>
            <a:r>
              <a:rPr lang="de-AT" noProof="0" dirty="0" smtClean="0"/>
              <a:t>Erste Ebene</a:t>
            </a:r>
          </a:p>
          <a:p>
            <a:pPr lvl="2"/>
            <a:r>
              <a:rPr lang="de-AT" noProof="0" dirty="0" smtClean="0"/>
              <a:t>Zweite Ebene</a:t>
            </a:r>
          </a:p>
          <a:p>
            <a:pPr lvl="3"/>
            <a:r>
              <a:rPr lang="de-AT" noProof="0" dirty="0" smtClean="0"/>
              <a:t>Dritte Ebene</a:t>
            </a:r>
          </a:p>
          <a:p>
            <a:pPr lvl="4"/>
            <a:r>
              <a:rPr lang="de-AT" noProof="0" dirty="0" smtClean="0"/>
              <a:t>Vierte Ebene</a:t>
            </a:r>
          </a:p>
          <a:p>
            <a:pPr lvl="5"/>
            <a:r>
              <a:rPr lang="de-AT" sz="1200" noProof="0" dirty="0" smtClean="0"/>
              <a:t>Fünfte Ebene</a:t>
            </a:r>
            <a:endParaRPr lang="de-AT" noProof="0" dirty="0" smtClean="0"/>
          </a:p>
          <a:p>
            <a:pPr lvl="4"/>
            <a:endParaRPr lang="de-AT" noProof="0" dirty="0" smtClean="0"/>
          </a:p>
          <a:p>
            <a:pPr lvl="4"/>
            <a:endParaRPr lang="de-AT" noProof="0" dirty="0" smtClean="0"/>
          </a:p>
          <a:p>
            <a:pPr lvl="4"/>
            <a:endParaRPr lang="de-AT" noProof="0" dirty="0" smtClean="0"/>
          </a:p>
        </p:txBody>
      </p:sp>
      <p:pic>
        <p:nvPicPr>
          <p:cNvPr id="2050" name="Picture 2" descr="C:\Users\reibenm\Desktop\Marke\Markenphase VIIII\Markenprozess\Corporate Design\Erste Umsetzungen\Vorlagen neu\Unterlagen Grafik für ppt\v_S_PP.jpg"/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37" t="65405"/>
          <a:stretch/>
        </p:blipFill>
        <p:spPr bwMode="auto">
          <a:xfrm>
            <a:off x="6413326" y="4271375"/>
            <a:ext cx="2730674" cy="87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umsplatzhalter 3"/>
          <p:cNvSpPr>
            <a:spLocks noGrp="1"/>
          </p:cNvSpPr>
          <p:nvPr>
            <p:ph type="dt" sz="half" idx="2"/>
          </p:nvPr>
        </p:nvSpPr>
        <p:spPr>
          <a:xfrm>
            <a:off x="543824" y="4707997"/>
            <a:ext cx="973826" cy="27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131CD6D7-3BFE-4F5D-B868-619AC3A81B68}" type="datetime4">
              <a:rPr lang="de-AT" smtClean="0"/>
              <a:pPr/>
              <a:t>23. Mai 2022</a:t>
            </a:fld>
            <a:endParaRPr lang="de-AT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56115" y="4707997"/>
            <a:ext cx="285749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fld id="{A7CD581C-92E0-41C6-BF48-DFCAD6021EEF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60524" y="4707997"/>
            <a:ext cx="44640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voestalpine" panose="020B0500030000000000" pitchFamily="34" charset="0"/>
              </a:defRPr>
            </a:lvl1pPr>
          </a:lstStyle>
          <a:p>
            <a:r>
              <a:rPr lang="de-AT" noProof="0" dirty="0" smtClean="0"/>
              <a:t>Titel der Präsentation</a:t>
            </a:r>
            <a:endParaRPr lang="de-AT" noProof="0" dirty="0"/>
          </a:p>
        </p:txBody>
      </p:sp>
      <p:sp>
        <p:nvSpPr>
          <p:cNvPr id="9" name="Textfeld 8"/>
          <p:cNvSpPr txBox="1"/>
          <p:nvPr/>
        </p:nvSpPr>
        <p:spPr>
          <a:xfrm>
            <a:off x="256115" y="4577518"/>
            <a:ext cx="58875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e-AT" sz="1100" b="1" noProof="0" smtClean="0">
                <a:solidFill>
                  <a:schemeClr val="tx1"/>
                </a:solidFill>
                <a:latin typeface="voestalpine" panose="020B0500030000000000" pitchFamily="34" charset="0"/>
              </a:rPr>
              <a:t>voestalpine Stahl GmbH</a:t>
            </a:r>
            <a:endParaRPr lang="de-AT" sz="1100" b="1" noProof="0" dirty="0">
              <a:solidFill>
                <a:schemeClr val="tx1"/>
              </a:solidFill>
              <a:latin typeface="voestalpine" panose="020B050003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105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  <p:sldLayoutId id="2147483677" r:id="rId4"/>
    <p:sldLayoutId id="2147483664" r:id="rId5"/>
    <p:sldLayoutId id="2147483674" r:id="rId6"/>
    <p:sldLayoutId id="2147483650" r:id="rId7"/>
    <p:sldLayoutId id="2147483678" r:id="rId8"/>
    <p:sldLayoutId id="2147483682" r:id="rId9"/>
    <p:sldLayoutId id="2147483683" r:id="rId10"/>
    <p:sldLayoutId id="2147483679" r:id="rId11"/>
    <p:sldLayoutId id="2147483681" r:id="rId12"/>
    <p:sldLayoutId id="2147483684" r:id="rId13"/>
    <p:sldLayoutId id="2147483688" r:id="rId14"/>
    <p:sldLayoutId id="2147483686" r:id="rId15"/>
    <p:sldLayoutId id="2147483687" r:id="rId16"/>
    <p:sldLayoutId id="2147483685" r:id="rId17"/>
    <p:sldLayoutId id="2147483680" r:id="rId18"/>
    <p:sldLayoutId id="2147483651" r:id="rId19"/>
    <p:sldLayoutId id="2147483665" r:id="rId20"/>
    <p:sldLayoutId id="2147483666" r:id="rId21"/>
    <p:sldLayoutId id="2147483667" r:id="rId22"/>
    <p:sldLayoutId id="2147483668" r:id="rId23"/>
    <p:sldLayoutId id="2147483669" r:id="rId24"/>
    <p:sldLayoutId id="2147483670" r:id="rId25"/>
    <p:sldLayoutId id="2147483671" r:id="rId26"/>
    <p:sldLayoutId id="2147483672" r:id="rId27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voestalpine" panose="020B0500030000000000" pitchFamily="34" charset="0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5000"/>
        </a:lnSpc>
        <a:spcBef>
          <a:spcPts val="0"/>
        </a:spcBef>
        <a:buClr>
          <a:schemeClr val="tx2"/>
        </a:buClr>
        <a:buSzPct val="100000"/>
        <a:buFont typeface="voestalpine" panose="020B0500030000000000" pitchFamily="34" charset="0"/>
        <a:buChar char="»"/>
        <a:defRPr sz="2000" kern="1200">
          <a:solidFill>
            <a:schemeClr val="tx1"/>
          </a:solidFill>
          <a:latin typeface="voestalpine" panose="020B0500030000000000" pitchFamily="34" charset="0"/>
          <a:ea typeface="+mn-ea"/>
          <a:cs typeface="+mn-cs"/>
        </a:defRPr>
      </a:lvl1pPr>
      <a:lvl2pPr marL="270000" indent="-270000" algn="l" defTabSz="914400" rtl="0" eaLnBrk="1" latinLnBrk="0" hangingPunct="1">
        <a:lnSpc>
          <a:spcPct val="105000"/>
        </a:lnSpc>
        <a:spcBef>
          <a:spcPts val="0"/>
        </a:spcBef>
        <a:buClr>
          <a:srgbClr val="0082B4"/>
        </a:buClr>
        <a:buSzPct val="100000"/>
        <a:buFont typeface="voestalpine" panose="020B0500030000000000" pitchFamily="34" charset="0"/>
        <a:buChar char="»"/>
        <a:tabLst>
          <a:tab pos="360000" algn="l"/>
        </a:tabLst>
        <a:defRPr sz="2000" kern="1200">
          <a:solidFill>
            <a:schemeClr val="tx1"/>
          </a:solidFill>
          <a:latin typeface="voestalpine" panose="020B0500030000000000" pitchFamily="34" charset="0"/>
          <a:ea typeface="+mn-ea"/>
          <a:cs typeface="+mn-cs"/>
        </a:defRPr>
      </a:lvl2pPr>
      <a:lvl3pPr marL="540000" indent="-270000" algn="l" defTabSz="914400" rtl="0" eaLnBrk="1" latinLnBrk="0" hangingPunct="1">
        <a:lnSpc>
          <a:spcPct val="105000"/>
        </a:lnSpc>
        <a:spcBef>
          <a:spcPts val="0"/>
        </a:spcBef>
        <a:buClr>
          <a:srgbClr val="0082B4"/>
        </a:buClr>
        <a:buSzPct val="100000"/>
        <a:buFont typeface="voestalpine" panose="020B0500030000000000" pitchFamily="34" charset="0"/>
        <a:buChar char="»"/>
        <a:tabLst>
          <a:tab pos="720000" algn="l"/>
        </a:tabLst>
        <a:defRPr lang="de-DE" sz="1800" kern="1200" dirty="0" smtClean="0">
          <a:solidFill>
            <a:schemeClr val="tx1"/>
          </a:solidFill>
          <a:latin typeface="voestalpine" panose="020B0500030000000000" pitchFamily="34" charset="0"/>
          <a:ea typeface="+mn-ea"/>
          <a:cs typeface="+mn-cs"/>
        </a:defRPr>
      </a:lvl3pPr>
      <a:lvl4pPr marL="810000" marR="0" indent="-270000" algn="l" defTabSz="914400" rtl="0" eaLnBrk="1" fontAlgn="auto" latinLnBrk="0" hangingPunct="1">
        <a:lnSpc>
          <a:spcPct val="105000"/>
        </a:lnSpc>
        <a:spcBef>
          <a:spcPts val="0"/>
        </a:spcBef>
        <a:spcAft>
          <a:spcPts val="0"/>
        </a:spcAft>
        <a:buClr>
          <a:srgbClr val="0082B4"/>
        </a:buClr>
        <a:buSzPct val="100000"/>
        <a:buFont typeface="voestalpine" panose="020B0500030000000000" pitchFamily="34" charset="0"/>
        <a:buChar char="»"/>
        <a:tabLst>
          <a:tab pos="1080000" algn="l"/>
        </a:tabLst>
        <a:defRPr lang="en-US" sz="1600" kern="1200" noProof="0" dirty="0">
          <a:solidFill>
            <a:schemeClr val="tx1"/>
          </a:solidFill>
          <a:latin typeface="voestalpine" panose="020B0500030000000000" pitchFamily="34" charset="0"/>
          <a:ea typeface="+mn-ea"/>
          <a:cs typeface="+mn-cs"/>
        </a:defRPr>
      </a:lvl4pPr>
      <a:lvl5pPr marL="1080000" indent="-270000" algn="l" defTabSz="914400" rtl="0" eaLnBrk="1" latinLnBrk="0" hangingPunct="1">
        <a:lnSpc>
          <a:spcPct val="105000"/>
        </a:lnSpc>
        <a:spcBef>
          <a:spcPts val="0"/>
        </a:spcBef>
        <a:buClr>
          <a:srgbClr val="0082B4"/>
        </a:buClr>
        <a:buSzPct val="100000"/>
        <a:buFont typeface="voestalpine" panose="020B0500030000000000" pitchFamily="34" charset="0"/>
        <a:buChar char="»"/>
        <a:defRPr sz="1400" kern="1200">
          <a:solidFill>
            <a:schemeClr val="tx1"/>
          </a:solidFill>
          <a:latin typeface="voestalpine" panose="020B0500030000000000" pitchFamily="34" charset="0"/>
          <a:ea typeface="+mn-ea"/>
          <a:cs typeface="+mn-cs"/>
        </a:defRPr>
      </a:lvl5pPr>
      <a:lvl6pPr marL="1350000" indent="-270000" algn="l" defTabSz="914400" rtl="0" eaLnBrk="1" latinLnBrk="0" hangingPunct="1">
        <a:spcBef>
          <a:spcPct val="20000"/>
        </a:spcBef>
        <a:buClr>
          <a:schemeClr val="tx2"/>
        </a:buClr>
        <a:buSzPct val="100000"/>
        <a:buFont typeface="voestalpine" panose="020B0500030000000000" pitchFamily="34" charset="0"/>
        <a:buChar char="»"/>
        <a:tabLst>
          <a:tab pos="1440000" algn="l"/>
        </a:tabLst>
        <a:defRPr sz="1200" kern="1200">
          <a:solidFill>
            <a:schemeClr val="tx1"/>
          </a:solidFill>
          <a:latin typeface="voestalpine" panose="020B0500030000000000" pitchFamily="34" charset="0"/>
          <a:ea typeface="+mn-ea"/>
          <a:cs typeface="+mn-cs"/>
        </a:defRPr>
      </a:lvl6pPr>
      <a:lvl7pPr marL="1258888" indent="-358775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790700" algn="l"/>
        </a:tabLst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255588" y="948718"/>
            <a:ext cx="8641670" cy="1325700"/>
          </a:xfrm>
        </p:spPr>
        <p:txBody>
          <a:bodyPr/>
          <a:lstStyle/>
          <a:p>
            <a:pPr algn="ctr"/>
            <a:r>
              <a:rPr lang="en-US" sz="18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„Development of galvanized and </a:t>
            </a:r>
            <a:r>
              <a:rPr lang="en-US" sz="1800" dirty="0" err="1"/>
              <a:t>galvannealed</a:t>
            </a:r>
            <a:r>
              <a:rPr lang="en-US" sz="18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3</a:t>
            </a:r>
            <a:r>
              <a:rPr lang="en-US" sz="1800" kern="0" baseline="300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rd</a:t>
            </a:r>
            <a:r>
              <a:rPr lang="en-US" sz="18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Gen. AHSS“</a:t>
            </a:r>
            <a:r>
              <a:rPr lang="en-US" sz="14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/>
            </a:r>
            <a:br>
              <a:rPr lang="en-US" sz="14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</a:br>
            <a:r>
              <a:rPr lang="en-US" sz="24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Effect of Si and Al on retained austenite stabilization during Q&amp;P and galvannealing process</a:t>
            </a:r>
            <a:endParaRPr lang="de-AT" sz="2400" dirty="0"/>
          </a:p>
        </p:txBody>
      </p:sp>
      <p:pic>
        <p:nvPicPr>
          <p:cNvPr id="5" name="Picture 4" descr="C:\Users\Steikat\Documents\Doktorat\LogoTUGraz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8718"/>
            <a:ext cx="17712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2057112" y="230228"/>
            <a:ext cx="1032429" cy="66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5"/>
          <a:srcRect t="27357" r="20651" b="38729"/>
          <a:stretch/>
        </p:blipFill>
        <p:spPr>
          <a:xfrm>
            <a:off x="3267949" y="264718"/>
            <a:ext cx="2627736" cy="576000"/>
          </a:xfrm>
          <a:prstGeom prst="rect">
            <a:avLst/>
          </a:prstGeom>
        </p:spPr>
      </p:pic>
      <p:sp>
        <p:nvSpPr>
          <p:cNvPr id="8" name="Titel 3"/>
          <p:cNvSpPr txBox="1">
            <a:spLocks/>
          </p:cNvSpPr>
          <p:nvPr/>
        </p:nvSpPr>
        <p:spPr>
          <a:xfrm>
            <a:off x="255588" y="2526030"/>
            <a:ext cx="6870926" cy="1714500"/>
          </a:xfrm>
          <a:prstGeom prst="rect">
            <a:avLst/>
          </a:prstGeom>
        </p:spPr>
        <p:txBody>
          <a:bodyPr vert="horz" lIns="0" tIns="46800" rIns="0" bIns="4680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voestalpine" panose="020B0500030000000000" pitchFamily="34" charset="0"/>
                <a:ea typeface="+mj-ea"/>
                <a:cs typeface="+mj-cs"/>
              </a:defRPr>
            </a:lvl1pPr>
          </a:lstStyle>
          <a:p>
            <a:r>
              <a:rPr lang="de-AT" sz="1600" u="sng" kern="0" dirty="0">
                <a:solidFill>
                  <a:srgbClr val="000000"/>
                </a:solidFill>
                <a:ea typeface="Times New Roman"/>
                <a:cs typeface="Times New Roman"/>
              </a:rPr>
              <a:t>Matthias </a:t>
            </a:r>
            <a:r>
              <a:rPr lang="de-AT" sz="1600" u="sng" kern="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Wallner</a:t>
            </a:r>
            <a:r>
              <a:rPr lang="de-AT" sz="1600" u="sng" kern="0" baseline="3000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a,c</a:t>
            </a:r>
            <a:r>
              <a:rPr lang="de-AT" sz="1600" u="sng" kern="0" dirty="0" smtClean="0">
                <a:solidFill>
                  <a:srgbClr val="000000"/>
                </a:solidFill>
                <a:ea typeface="Times New Roman"/>
                <a:cs typeface="Times New Roman"/>
              </a:rPr>
              <a:t>,</a:t>
            </a:r>
            <a:r>
              <a:rPr lang="de-AT" sz="1600" kern="0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de-AT" sz="1600" kern="0" dirty="0" smtClean="0">
                <a:solidFill>
                  <a:srgbClr val="000000"/>
                </a:solidFill>
                <a:cs typeface="Times New Roman"/>
              </a:rPr>
              <a:t>K</a:t>
            </a:r>
            <a:r>
              <a:rPr lang="de-AT" sz="1600" kern="0" dirty="0">
                <a:solidFill>
                  <a:srgbClr val="000000"/>
                </a:solidFill>
                <a:cs typeface="Times New Roman"/>
              </a:rPr>
              <a:t>. </a:t>
            </a:r>
            <a:r>
              <a:rPr lang="de-AT" sz="1600" kern="0" dirty="0" err="1">
                <a:solidFill>
                  <a:srgbClr val="000000"/>
                </a:solidFill>
                <a:cs typeface="Times New Roman"/>
              </a:rPr>
              <a:t>Steineder</a:t>
            </a:r>
            <a:r>
              <a:rPr lang="de-AT" sz="1600" kern="0" baseline="30000" dirty="0" err="1">
                <a:solidFill>
                  <a:srgbClr val="000000"/>
                </a:solidFill>
                <a:cs typeface="Times New Roman"/>
              </a:rPr>
              <a:t>b</a:t>
            </a:r>
            <a:r>
              <a:rPr lang="de-AT" sz="1600" kern="0" dirty="0">
                <a:solidFill>
                  <a:srgbClr val="000000"/>
                </a:solidFill>
                <a:cs typeface="Times New Roman"/>
              </a:rPr>
              <a:t>, R. </a:t>
            </a:r>
            <a:r>
              <a:rPr lang="de-AT" sz="1600" kern="0" dirty="0" err="1">
                <a:solidFill>
                  <a:srgbClr val="000000"/>
                </a:solidFill>
                <a:cs typeface="Times New Roman"/>
              </a:rPr>
              <a:t>Schneider</a:t>
            </a:r>
            <a:r>
              <a:rPr lang="de-AT" sz="1600" kern="0" baseline="30000" dirty="0" err="1">
                <a:solidFill>
                  <a:srgbClr val="000000"/>
                </a:solidFill>
                <a:cs typeface="Times New Roman"/>
              </a:rPr>
              <a:t>a</a:t>
            </a:r>
            <a:r>
              <a:rPr lang="de-AT" sz="1600" kern="0" dirty="0">
                <a:solidFill>
                  <a:srgbClr val="000000"/>
                </a:solidFill>
                <a:cs typeface="Times New Roman"/>
              </a:rPr>
              <a:t>, C. </a:t>
            </a:r>
            <a:r>
              <a:rPr lang="de-AT" sz="1600" kern="0" dirty="0" err="1">
                <a:solidFill>
                  <a:srgbClr val="000000"/>
                </a:solidFill>
                <a:cs typeface="Times New Roman"/>
              </a:rPr>
              <a:t>Sommitsch</a:t>
            </a:r>
            <a:r>
              <a:rPr lang="de-AT" sz="1600" kern="0" baseline="30000" dirty="0" err="1">
                <a:solidFill>
                  <a:srgbClr val="000000"/>
                </a:solidFill>
                <a:cs typeface="Times New Roman"/>
              </a:rPr>
              <a:t>c</a:t>
            </a:r>
            <a:endParaRPr lang="de-AT" sz="1600" kern="0" baseline="30000" dirty="0">
              <a:solidFill>
                <a:srgbClr val="000000"/>
              </a:solidFill>
              <a:cs typeface="Times New Roman"/>
            </a:endParaRPr>
          </a:p>
          <a:p>
            <a:endParaRPr lang="de-AT" sz="1200" kern="0" baseline="30000" dirty="0">
              <a:solidFill>
                <a:srgbClr val="000000"/>
              </a:solidFill>
              <a:cs typeface="Times New Roman"/>
            </a:endParaRPr>
          </a:p>
          <a:p>
            <a:r>
              <a:rPr lang="en-GB" sz="1050" i="1" baseline="30000" dirty="0" err="1"/>
              <a:t>a</a:t>
            </a:r>
            <a:r>
              <a:rPr lang="en-GB" sz="1050" i="1" dirty="0" err="1"/>
              <a:t>Department</a:t>
            </a:r>
            <a:r>
              <a:rPr lang="en-GB" sz="1050" i="1" dirty="0"/>
              <a:t> for Materials Technology, University of Applied Sciences Upper Austria, Wels, Austria; </a:t>
            </a:r>
            <a:endParaRPr lang="en-GB" sz="1050" i="1" dirty="0" smtClean="0"/>
          </a:p>
          <a:p>
            <a:r>
              <a:rPr lang="en-GB" sz="1050" i="1" baseline="30000" dirty="0" err="1" smtClean="0"/>
              <a:t>b</a:t>
            </a:r>
            <a:r>
              <a:rPr lang="en-GB" sz="1050" i="1" dirty="0" err="1" smtClean="0"/>
              <a:t>Research</a:t>
            </a:r>
            <a:r>
              <a:rPr lang="en-GB" sz="1050" i="1" dirty="0" smtClean="0"/>
              <a:t> </a:t>
            </a:r>
            <a:r>
              <a:rPr lang="en-GB" sz="1050" i="1" dirty="0"/>
              <a:t>&amp; Development and Innovation, </a:t>
            </a:r>
            <a:r>
              <a:rPr lang="en-GB" sz="1050" i="1" dirty="0" err="1"/>
              <a:t>voestalpine</a:t>
            </a:r>
            <a:r>
              <a:rPr lang="en-GB" sz="1050" i="1" dirty="0"/>
              <a:t> Steel GmbH, Linz, Austria; </a:t>
            </a:r>
            <a:endParaRPr lang="en-GB" sz="1050" i="1" dirty="0" smtClean="0"/>
          </a:p>
          <a:p>
            <a:r>
              <a:rPr lang="en-GB" sz="1050" i="1" baseline="30000" dirty="0" err="1" smtClean="0"/>
              <a:t>c</a:t>
            </a:r>
            <a:r>
              <a:rPr lang="en-GB" sz="1050" i="1" dirty="0" err="1" smtClean="0"/>
              <a:t>Institute</a:t>
            </a:r>
            <a:r>
              <a:rPr lang="en-GB" sz="1050" i="1" dirty="0" smtClean="0"/>
              <a:t> </a:t>
            </a:r>
            <a:r>
              <a:rPr lang="en-GB" sz="1050" i="1" dirty="0"/>
              <a:t>of Material Science, Joining and Forming, Graz University of Technology, Graz, Austria</a:t>
            </a:r>
            <a:endParaRPr lang="de-AT" sz="1050" i="1" dirty="0"/>
          </a:p>
          <a:p>
            <a:endParaRPr lang="de-AT" sz="2000" kern="0" dirty="0" smtClean="0">
              <a:solidFill>
                <a:srgbClr val="000000"/>
              </a:solidFill>
              <a:latin typeface="+mj-lt"/>
              <a:ea typeface="Times New Rom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43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err="1"/>
              <a:t>Introduction</a:t>
            </a:r>
            <a:endParaRPr lang="de-AT" sz="3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AT" dirty="0" smtClean="0"/>
              <a:t>24.05.2022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err="1" smtClean="0"/>
              <a:t>HMnS</a:t>
            </a:r>
            <a:r>
              <a:rPr lang="en-US" dirty="0" smtClean="0"/>
              <a:t> 2022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A56679-8F09-476C-9F16-4FBB638DA6BB}" type="slidenum">
              <a:rPr lang="de-AT" smtClean="0"/>
              <a:pPr/>
              <a:t>2</a:t>
            </a:fld>
            <a:endParaRPr lang="de-AT" dirty="0"/>
          </a:p>
        </p:txBody>
      </p:sp>
      <p:grpSp>
        <p:nvGrpSpPr>
          <p:cNvPr id="81" name="Gruppieren 80"/>
          <p:cNvGrpSpPr/>
          <p:nvPr/>
        </p:nvGrpSpPr>
        <p:grpSpPr>
          <a:xfrm>
            <a:off x="19525" y="1379420"/>
            <a:ext cx="3624512" cy="3011157"/>
            <a:chOff x="618477" y="1309705"/>
            <a:chExt cx="5291575" cy="3011157"/>
          </a:xfrm>
        </p:grpSpPr>
        <p:sp>
          <p:nvSpPr>
            <p:cNvPr id="85" name="Freeform 93"/>
            <p:cNvSpPr>
              <a:spLocks/>
            </p:cNvSpPr>
            <p:nvPr/>
          </p:nvSpPr>
          <p:spPr bwMode="auto">
            <a:xfrm>
              <a:off x="3219744" y="1443060"/>
              <a:ext cx="824206" cy="457216"/>
            </a:xfrm>
            <a:custGeom>
              <a:avLst/>
              <a:gdLst>
                <a:gd name="T0" fmla="*/ 2147483646 w 1209"/>
                <a:gd name="T1" fmla="*/ 2147483646 h 791"/>
                <a:gd name="T2" fmla="*/ 2147483646 w 1209"/>
                <a:gd name="T3" fmla="*/ 2147483646 h 791"/>
                <a:gd name="T4" fmla="*/ 2147483646 w 1209"/>
                <a:gd name="T5" fmla="*/ 2147483646 h 791"/>
                <a:gd name="T6" fmla="*/ 2147483646 w 1209"/>
                <a:gd name="T7" fmla="*/ 0 h 791"/>
                <a:gd name="T8" fmla="*/ 2147483646 w 1209"/>
                <a:gd name="T9" fmla="*/ 2147483646 h 791"/>
                <a:gd name="T10" fmla="*/ 2147483646 w 1209"/>
                <a:gd name="T11" fmla="*/ 2147483646 h 791"/>
                <a:gd name="T12" fmla="*/ 2147483646 w 1209"/>
                <a:gd name="T13" fmla="*/ 2147483646 h 791"/>
                <a:gd name="T14" fmla="*/ 2147483646 w 1209"/>
                <a:gd name="T15" fmla="*/ 2147483646 h 791"/>
                <a:gd name="T16" fmla="*/ 2147483646 w 1209"/>
                <a:gd name="T17" fmla="*/ 2147483646 h 791"/>
                <a:gd name="T18" fmla="*/ 2147483646 w 1209"/>
                <a:gd name="T19" fmla="*/ 2147483646 h 791"/>
                <a:gd name="T20" fmla="*/ 2147483646 w 1209"/>
                <a:gd name="T21" fmla="*/ 2147483646 h 791"/>
                <a:gd name="T22" fmla="*/ 2147483646 w 1209"/>
                <a:gd name="T23" fmla="*/ 2147483646 h 791"/>
                <a:gd name="T24" fmla="*/ 2147483646 w 1209"/>
                <a:gd name="T25" fmla="*/ 2147483646 h 791"/>
                <a:gd name="T26" fmla="*/ 2147483646 w 1209"/>
                <a:gd name="T27" fmla="*/ 2147483646 h 791"/>
                <a:gd name="T28" fmla="*/ 2147483646 w 1209"/>
                <a:gd name="T29" fmla="*/ 2147483646 h 791"/>
                <a:gd name="T30" fmla="*/ 2147483646 w 1209"/>
                <a:gd name="T31" fmla="*/ 2147483646 h 791"/>
                <a:gd name="T32" fmla="*/ 2147483646 w 1209"/>
                <a:gd name="T33" fmla="*/ 2147483646 h 791"/>
                <a:gd name="T34" fmla="*/ 2147483646 w 1209"/>
                <a:gd name="T35" fmla="*/ 2147483646 h 791"/>
                <a:gd name="T36" fmla="*/ 2147483646 w 1209"/>
                <a:gd name="T37" fmla="*/ 2147483646 h 791"/>
                <a:gd name="T38" fmla="*/ 2147483646 w 1209"/>
                <a:gd name="T39" fmla="*/ 2147483646 h 791"/>
                <a:gd name="T40" fmla="*/ 2147483646 w 1209"/>
                <a:gd name="T41" fmla="*/ 2147483646 h 791"/>
                <a:gd name="T42" fmla="*/ 2147483646 w 1209"/>
                <a:gd name="T43" fmla="*/ 2147483646 h 791"/>
                <a:gd name="T44" fmla="*/ 2147483646 w 1209"/>
                <a:gd name="T45" fmla="*/ 2147483646 h 791"/>
                <a:gd name="T46" fmla="*/ 2147483646 w 1209"/>
                <a:gd name="T47" fmla="*/ 2147483646 h 791"/>
                <a:gd name="T48" fmla="*/ 2147483646 w 1209"/>
                <a:gd name="T49" fmla="*/ 2147483646 h 791"/>
                <a:gd name="T50" fmla="*/ 2147483646 w 1209"/>
                <a:gd name="T51" fmla="*/ 2147483646 h 791"/>
                <a:gd name="T52" fmla="*/ 2147483646 w 1209"/>
                <a:gd name="T53" fmla="*/ 2147483646 h 791"/>
                <a:gd name="T54" fmla="*/ 2147483646 w 1209"/>
                <a:gd name="T55" fmla="*/ 2147483646 h 791"/>
                <a:gd name="T56" fmla="*/ 2147483646 w 1209"/>
                <a:gd name="T57" fmla="*/ 2147483646 h 791"/>
                <a:gd name="T58" fmla="*/ 2147483646 w 1209"/>
                <a:gd name="T59" fmla="*/ 2147483646 h 791"/>
                <a:gd name="T60" fmla="*/ 2147483646 w 1209"/>
                <a:gd name="T61" fmla="*/ 2147483646 h 791"/>
                <a:gd name="T62" fmla="*/ 2147483646 w 1209"/>
                <a:gd name="T63" fmla="*/ 2147483646 h 79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209" h="791">
                  <a:moveTo>
                    <a:pt x="735" y="96"/>
                  </a:moveTo>
                  <a:lnTo>
                    <a:pt x="674" y="71"/>
                  </a:lnTo>
                  <a:lnTo>
                    <a:pt x="614" y="51"/>
                  </a:lnTo>
                  <a:lnTo>
                    <a:pt x="554" y="32"/>
                  </a:lnTo>
                  <a:lnTo>
                    <a:pt x="495" y="19"/>
                  </a:lnTo>
                  <a:lnTo>
                    <a:pt x="438" y="9"/>
                  </a:lnTo>
                  <a:lnTo>
                    <a:pt x="383" y="2"/>
                  </a:lnTo>
                  <a:lnTo>
                    <a:pt x="329" y="0"/>
                  </a:lnTo>
                  <a:lnTo>
                    <a:pt x="279" y="2"/>
                  </a:lnTo>
                  <a:lnTo>
                    <a:pt x="232" y="5"/>
                  </a:lnTo>
                  <a:lnTo>
                    <a:pt x="188" y="14"/>
                  </a:lnTo>
                  <a:lnTo>
                    <a:pt x="148" y="25"/>
                  </a:lnTo>
                  <a:lnTo>
                    <a:pt x="111" y="41"/>
                  </a:lnTo>
                  <a:lnTo>
                    <a:pt x="79" y="61"/>
                  </a:lnTo>
                  <a:lnTo>
                    <a:pt x="52" y="82"/>
                  </a:lnTo>
                  <a:lnTo>
                    <a:pt x="30" y="109"/>
                  </a:lnTo>
                  <a:lnTo>
                    <a:pt x="14" y="138"/>
                  </a:lnTo>
                  <a:lnTo>
                    <a:pt x="4" y="170"/>
                  </a:lnTo>
                  <a:lnTo>
                    <a:pt x="0" y="203"/>
                  </a:lnTo>
                  <a:lnTo>
                    <a:pt x="2" y="238"/>
                  </a:lnTo>
                  <a:lnTo>
                    <a:pt x="9" y="275"/>
                  </a:lnTo>
                  <a:lnTo>
                    <a:pt x="22" y="312"/>
                  </a:lnTo>
                  <a:lnTo>
                    <a:pt x="42" y="349"/>
                  </a:lnTo>
                  <a:lnTo>
                    <a:pt x="66" y="387"/>
                  </a:lnTo>
                  <a:lnTo>
                    <a:pt x="94" y="426"/>
                  </a:lnTo>
                  <a:lnTo>
                    <a:pt x="128" y="463"/>
                  </a:lnTo>
                  <a:lnTo>
                    <a:pt x="166" y="500"/>
                  </a:lnTo>
                  <a:lnTo>
                    <a:pt x="208" y="537"/>
                  </a:lnTo>
                  <a:lnTo>
                    <a:pt x="253" y="572"/>
                  </a:lnTo>
                  <a:lnTo>
                    <a:pt x="304" y="605"/>
                  </a:lnTo>
                  <a:lnTo>
                    <a:pt x="357" y="637"/>
                  </a:lnTo>
                  <a:lnTo>
                    <a:pt x="414" y="667"/>
                  </a:lnTo>
                  <a:lnTo>
                    <a:pt x="473" y="696"/>
                  </a:lnTo>
                  <a:lnTo>
                    <a:pt x="533" y="721"/>
                  </a:lnTo>
                  <a:lnTo>
                    <a:pt x="594" y="741"/>
                  </a:lnTo>
                  <a:lnTo>
                    <a:pt x="654" y="760"/>
                  </a:lnTo>
                  <a:lnTo>
                    <a:pt x="713" y="773"/>
                  </a:lnTo>
                  <a:lnTo>
                    <a:pt x="770" y="783"/>
                  </a:lnTo>
                  <a:lnTo>
                    <a:pt x="825" y="790"/>
                  </a:lnTo>
                  <a:lnTo>
                    <a:pt x="879" y="791"/>
                  </a:lnTo>
                  <a:lnTo>
                    <a:pt x="929" y="791"/>
                  </a:lnTo>
                  <a:lnTo>
                    <a:pt x="976" y="786"/>
                  </a:lnTo>
                  <a:lnTo>
                    <a:pt x="1020" y="778"/>
                  </a:lnTo>
                  <a:lnTo>
                    <a:pt x="1060" y="766"/>
                  </a:lnTo>
                  <a:lnTo>
                    <a:pt x="1097" y="751"/>
                  </a:lnTo>
                  <a:lnTo>
                    <a:pt x="1129" y="731"/>
                  </a:lnTo>
                  <a:lnTo>
                    <a:pt x="1155" y="709"/>
                  </a:lnTo>
                  <a:lnTo>
                    <a:pt x="1177" y="684"/>
                  </a:lnTo>
                  <a:lnTo>
                    <a:pt x="1194" y="654"/>
                  </a:lnTo>
                  <a:lnTo>
                    <a:pt x="1204" y="622"/>
                  </a:lnTo>
                  <a:lnTo>
                    <a:pt x="1209" y="589"/>
                  </a:lnTo>
                  <a:lnTo>
                    <a:pt x="1206" y="553"/>
                  </a:lnTo>
                  <a:lnTo>
                    <a:pt x="1199" y="517"/>
                  </a:lnTo>
                  <a:lnTo>
                    <a:pt x="1186" y="480"/>
                  </a:lnTo>
                  <a:lnTo>
                    <a:pt x="1166" y="443"/>
                  </a:lnTo>
                  <a:lnTo>
                    <a:pt x="1142" y="404"/>
                  </a:lnTo>
                  <a:lnTo>
                    <a:pt x="1114" y="366"/>
                  </a:lnTo>
                  <a:lnTo>
                    <a:pt x="1080" y="329"/>
                  </a:lnTo>
                  <a:lnTo>
                    <a:pt x="1041" y="292"/>
                  </a:lnTo>
                  <a:lnTo>
                    <a:pt x="1000" y="255"/>
                  </a:lnTo>
                  <a:lnTo>
                    <a:pt x="954" y="220"/>
                  </a:lnTo>
                  <a:lnTo>
                    <a:pt x="904" y="186"/>
                  </a:lnTo>
                  <a:lnTo>
                    <a:pt x="850" y="154"/>
                  </a:lnTo>
                  <a:lnTo>
                    <a:pt x="795" y="124"/>
                  </a:lnTo>
                  <a:lnTo>
                    <a:pt x="735" y="96"/>
                  </a:lnTo>
                  <a:close/>
                </a:path>
              </a:pathLst>
            </a:custGeom>
            <a:solidFill>
              <a:srgbClr val="7030A0">
                <a:alpha val="70000"/>
              </a:srgbClr>
            </a:solidFill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86" name="Freeform 5"/>
            <p:cNvSpPr>
              <a:spLocks/>
            </p:cNvSpPr>
            <p:nvPr/>
          </p:nvSpPr>
          <p:spPr bwMode="auto">
            <a:xfrm>
              <a:off x="4421631" y="3571657"/>
              <a:ext cx="1488420" cy="245011"/>
            </a:xfrm>
            <a:custGeom>
              <a:avLst/>
              <a:gdLst>
                <a:gd name="T0" fmla="*/ 2147483646 w 4361"/>
                <a:gd name="T1" fmla="*/ 2147483646 h 726"/>
                <a:gd name="T2" fmla="*/ 2147483646 w 4361"/>
                <a:gd name="T3" fmla="*/ 2147483646 h 726"/>
                <a:gd name="T4" fmla="*/ 2147483646 w 4361"/>
                <a:gd name="T5" fmla="*/ 0 h 726"/>
                <a:gd name="T6" fmla="*/ 2147483646 w 4361"/>
                <a:gd name="T7" fmla="*/ 0 h 726"/>
                <a:gd name="T8" fmla="*/ 2147483646 w 4361"/>
                <a:gd name="T9" fmla="*/ 2147483646 h 726"/>
                <a:gd name="T10" fmla="*/ 2147483646 w 4361"/>
                <a:gd name="T11" fmla="*/ 2147483646 h 726"/>
                <a:gd name="T12" fmla="*/ 2147483646 w 4361"/>
                <a:gd name="T13" fmla="*/ 2147483646 h 726"/>
                <a:gd name="T14" fmla="*/ 2147483646 w 4361"/>
                <a:gd name="T15" fmla="*/ 2147483646 h 726"/>
                <a:gd name="T16" fmla="*/ 2147483646 w 4361"/>
                <a:gd name="T17" fmla="*/ 2147483646 h 726"/>
                <a:gd name="T18" fmla="*/ 2147483646 w 4361"/>
                <a:gd name="T19" fmla="*/ 2147483646 h 726"/>
                <a:gd name="T20" fmla="*/ 2147483646 w 4361"/>
                <a:gd name="T21" fmla="*/ 2147483646 h 726"/>
                <a:gd name="T22" fmla="*/ 2147483646 w 4361"/>
                <a:gd name="T23" fmla="*/ 2147483646 h 726"/>
                <a:gd name="T24" fmla="*/ 2147483646 w 4361"/>
                <a:gd name="T25" fmla="*/ 2147483646 h 726"/>
                <a:gd name="T26" fmla="*/ 2147483646 w 4361"/>
                <a:gd name="T27" fmla="*/ 2147483646 h 726"/>
                <a:gd name="T28" fmla="*/ 0 w 4361"/>
                <a:gd name="T29" fmla="*/ 2147483646 h 726"/>
                <a:gd name="T30" fmla="*/ 0 w 4361"/>
                <a:gd name="T31" fmla="*/ 2147483646 h 726"/>
                <a:gd name="T32" fmla="*/ 0 w 4361"/>
                <a:gd name="T33" fmla="*/ 2147483646 h 726"/>
                <a:gd name="T34" fmla="*/ 2147483646 w 4361"/>
                <a:gd name="T35" fmla="*/ 2147483646 h 726"/>
                <a:gd name="T36" fmla="*/ 2147483646 w 4361"/>
                <a:gd name="T37" fmla="*/ 2147483646 h 726"/>
                <a:gd name="T38" fmla="*/ 2147483646 w 4361"/>
                <a:gd name="T39" fmla="*/ 2147483646 h 726"/>
                <a:gd name="T40" fmla="*/ 2147483646 w 4361"/>
                <a:gd name="T41" fmla="*/ 2147483646 h 726"/>
                <a:gd name="T42" fmla="*/ 2147483646 w 4361"/>
                <a:gd name="T43" fmla="*/ 2147483646 h 726"/>
                <a:gd name="T44" fmla="*/ 2147483646 w 4361"/>
                <a:gd name="T45" fmla="*/ 2147483646 h 726"/>
                <a:gd name="T46" fmla="*/ 2147483646 w 4361"/>
                <a:gd name="T47" fmla="*/ 2147483646 h 726"/>
                <a:gd name="T48" fmla="*/ 2147483646 w 4361"/>
                <a:gd name="T49" fmla="*/ 2147483646 h 726"/>
                <a:gd name="T50" fmla="*/ 2147483646 w 4361"/>
                <a:gd name="T51" fmla="*/ 2147483646 h 726"/>
                <a:gd name="T52" fmla="*/ 2147483646 w 4361"/>
                <a:gd name="T53" fmla="*/ 2147483646 h 726"/>
                <a:gd name="T54" fmla="*/ 2147483646 w 4361"/>
                <a:gd name="T55" fmla="*/ 2147483646 h 726"/>
                <a:gd name="T56" fmla="*/ 2147483646 w 4361"/>
                <a:gd name="T57" fmla="*/ 2147483646 h 726"/>
                <a:gd name="T58" fmla="*/ 2147483646 w 4361"/>
                <a:gd name="T59" fmla="*/ 2147483646 h 726"/>
                <a:gd name="T60" fmla="*/ 2147483646 w 4361"/>
                <a:gd name="T61" fmla="*/ 2147483646 h 726"/>
                <a:gd name="T62" fmla="*/ 2147483646 w 4361"/>
                <a:gd name="T63" fmla="*/ 2147483646 h 726"/>
                <a:gd name="T64" fmla="*/ 2147483646 w 4361"/>
                <a:gd name="T65" fmla="*/ 2147483646 h 726"/>
                <a:gd name="T66" fmla="*/ 2147483646 w 4361"/>
                <a:gd name="T67" fmla="*/ 2147483646 h 726"/>
                <a:gd name="T68" fmla="*/ 2147483646 w 4361"/>
                <a:gd name="T69" fmla="*/ 2147483646 h 726"/>
                <a:gd name="T70" fmla="*/ 2147483646 w 4361"/>
                <a:gd name="T71" fmla="*/ 2147483646 h 726"/>
                <a:gd name="T72" fmla="*/ 2147483646 w 4361"/>
                <a:gd name="T73" fmla="*/ 2147483646 h 726"/>
                <a:gd name="T74" fmla="*/ 2147483646 w 4361"/>
                <a:gd name="T75" fmla="*/ 2147483646 h 726"/>
                <a:gd name="T76" fmla="*/ 2147483646 w 4361"/>
                <a:gd name="T77" fmla="*/ 2147483646 h 726"/>
                <a:gd name="T78" fmla="*/ 2147483646 w 4361"/>
                <a:gd name="T79" fmla="*/ 2147483646 h 726"/>
                <a:gd name="T80" fmla="*/ 2147483646 w 4361"/>
                <a:gd name="T81" fmla="*/ 2147483646 h 726"/>
                <a:gd name="T82" fmla="*/ 2147483646 w 4361"/>
                <a:gd name="T83" fmla="*/ 2147483646 h 726"/>
                <a:gd name="T84" fmla="*/ 2147483646 w 4361"/>
                <a:gd name="T85" fmla="*/ 2147483646 h 726"/>
                <a:gd name="T86" fmla="*/ 2147483646 w 4361"/>
                <a:gd name="T87" fmla="*/ 2147483646 h 726"/>
                <a:gd name="T88" fmla="*/ 2147483646 w 4361"/>
                <a:gd name="T89" fmla="*/ 2147483646 h 726"/>
                <a:gd name="T90" fmla="*/ 2147483646 w 4361"/>
                <a:gd name="T91" fmla="*/ 2147483646 h 726"/>
                <a:gd name="T92" fmla="*/ 2147483646 w 4361"/>
                <a:gd name="T93" fmla="*/ 2147483646 h 726"/>
                <a:gd name="T94" fmla="*/ 2147483646 w 4361"/>
                <a:gd name="T95" fmla="*/ 2147483646 h 726"/>
                <a:gd name="T96" fmla="*/ 2147483646 w 4361"/>
                <a:gd name="T97" fmla="*/ 2147483646 h 726"/>
                <a:gd name="T98" fmla="*/ 2147483646 w 4361"/>
                <a:gd name="T99" fmla="*/ 2147483646 h 726"/>
                <a:gd name="T100" fmla="*/ 2147483646 w 4361"/>
                <a:gd name="T101" fmla="*/ 2147483646 h 726"/>
                <a:gd name="T102" fmla="*/ 2147483646 w 4361"/>
                <a:gd name="T103" fmla="*/ 2147483646 h 726"/>
                <a:gd name="T104" fmla="*/ 2147483646 w 4361"/>
                <a:gd name="T105" fmla="*/ 2147483646 h 726"/>
                <a:gd name="T106" fmla="*/ 2147483646 w 4361"/>
                <a:gd name="T107" fmla="*/ 2147483646 h 726"/>
                <a:gd name="T108" fmla="*/ 2147483646 w 4361"/>
                <a:gd name="T109" fmla="*/ 2147483646 h 726"/>
                <a:gd name="T110" fmla="*/ 2147483646 w 4361"/>
                <a:gd name="T111" fmla="*/ 2147483646 h 726"/>
                <a:gd name="T112" fmla="*/ 2147483646 w 4361"/>
                <a:gd name="T113" fmla="*/ 2147483646 h 726"/>
                <a:gd name="T114" fmla="*/ 2147483646 w 4361"/>
                <a:gd name="T115" fmla="*/ 2147483646 h 726"/>
                <a:gd name="T116" fmla="*/ 2147483646 w 4361"/>
                <a:gd name="T117" fmla="*/ 2147483646 h 726"/>
                <a:gd name="T118" fmla="*/ 2147483646 w 4361"/>
                <a:gd name="T119" fmla="*/ 2147483646 h 726"/>
                <a:gd name="T120" fmla="*/ 2147483646 w 4361"/>
                <a:gd name="T121" fmla="*/ 2147483646 h 726"/>
                <a:gd name="T122" fmla="*/ 2147483646 w 4361"/>
                <a:gd name="T123" fmla="*/ 2147483646 h 7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361" h="726">
                  <a:moveTo>
                    <a:pt x="2203" y="26"/>
                  </a:moveTo>
                  <a:lnTo>
                    <a:pt x="1979" y="14"/>
                  </a:lnTo>
                  <a:lnTo>
                    <a:pt x="1871" y="8"/>
                  </a:lnTo>
                  <a:lnTo>
                    <a:pt x="1762" y="5"/>
                  </a:lnTo>
                  <a:lnTo>
                    <a:pt x="1656" y="3"/>
                  </a:lnTo>
                  <a:lnTo>
                    <a:pt x="1553" y="0"/>
                  </a:lnTo>
                  <a:lnTo>
                    <a:pt x="1451" y="0"/>
                  </a:lnTo>
                  <a:lnTo>
                    <a:pt x="1351" y="0"/>
                  </a:lnTo>
                  <a:lnTo>
                    <a:pt x="1255" y="0"/>
                  </a:lnTo>
                  <a:lnTo>
                    <a:pt x="1160" y="1"/>
                  </a:lnTo>
                  <a:lnTo>
                    <a:pt x="1069" y="3"/>
                  </a:lnTo>
                  <a:lnTo>
                    <a:pt x="980" y="7"/>
                  </a:lnTo>
                  <a:lnTo>
                    <a:pt x="894" y="10"/>
                  </a:lnTo>
                  <a:lnTo>
                    <a:pt x="810" y="16"/>
                  </a:lnTo>
                  <a:lnTo>
                    <a:pt x="730" y="21"/>
                  </a:lnTo>
                  <a:lnTo>
                    <a:pt x="655" y="26"/>
                  </a:lnTo>
                  <a:lnTo>
                    <a:pt x="582" y="33"/>
                  </a:lnTo>
                  <a:lnTo>
                    <a:pt x="512" y="42"/>
                  </a:lnTo>
                  <a:lnTo>
                    <a:pt x="446" y="51"/>
                  </a:lnTo>
                  <a:lnTo>
                    <a:pt x="385" y="60"/>
                  </a:lnTo>
                  <a:lnTo>
                    <a:pt x="326" y="71"/>
                  </a:lnTo>
                  <a:lnTo>
                    <a:pt x="273" y="81"/>
                  </a:lnTo>
                  <a:lnTo>
                    <a:pt x="225" y="92"/>
                  </a:lnTo>
                  <a:lnTo>
                    <a:pt x="180" y="105"/>
                  </a:lnTo>
                  <a:lnTo>
                    <a:pt x="139" y="117"/>
                  </a:lnTo>
                  <a:lnTo>
                    <a:pt x="105" y="129"/>
                  </a:lnTo>
                  <a:lnTo>
                    <a:pt x="75" y="144"/>
                  </a:lnTo>
                  <a:lnTo>
                    <a:pt x="48" y="160"/>
                  </a:lnTo>
                  <a:lnTo>
                    <a:pt x="28" y="174"/>
                  </a:lnTo>
                  <a:lnTo>
                    <a:pt x="14" y="190"/>
                  </a:lnTo>
                  <a:lnTo>
                    <a:pt x="3" y="206"/>
                  </a:lnTo>
                  <a:lnTo>
                    <a:pt x="0" y="224"/>
                  </a:lnTo>
                  <a:lnTo>
                    <a:pt x="1" y="242"/>
                  </a:lnTo>
                  <a:lnTo>
                    <a:pt x="9" y="259"/>
                  </a:lnTo>
                  <a:lnTo>
                    <a:pt x="21" y="277"/>
                  </a:lnTo>
                  <a:lnTo>
                    <a:pt x="41" y="295"/>
                  </a:lnTo>
                  <a:lnTo>
                    <a:pt x="64" y="313"/>
                  </a:lnTo>
                  <a:lnTo>
                    <a:pt x="93" y="331"/>
                  </a:lnTo>
                  <a:lnTo>
                    <a:pt x="125" y="348"/>
                  </a:lnTo>
                  <a:lnTo>
                    <a:pt x="164" y="366"/>
                  </a:lnTo>
                  <a:lnTo>
                    <a:pt x="207" y="384"/>
                  </a:lnTo>
                  <a:lnTo>
                    <a:pt x="253" y="400"/>
                  </a:lnTo>
                  <a:lnTo>
                    <a:pt x="305" y="418"/>
                  </a:lnTo>
                  <a:lnTo>
                    <a:pt x="360" y="436"/>
                  </a:lnTo>
                  <a:lnTo>
                    <a:pt x="421" y="452"/>
                  </a:lnTo>
                  <a:lnTo>
                    <a:pt x="485" y="469"/>
                  </a:lnTo>
                  <a:lnTo>
                    <a:pt x="553" y="485"/>
                  </a:lnTo>
                  <a:lnTo>
                    <a:pt x="624" y="501"/>
                  </a:lnTo>
                  <a:lnTo>
                    <a:pt x="699" y="517"/>
                  </a:lnTo>
                  <a:lnTo>
                    <a:pt x="776" y="533"/>
                  </a:lnTo>
                  <a:lnTo>
                    <a:pt x="858" y="549"/>
                  </a:lnTo>
                  <a:lnTo>
                    <a:pt x="944" y="564"/>
                  </a:lnTo>
                  <a:lnTo>
                    <a:pt x="1032" y="578"/>
                  </a:lnTo>
                  <a:lnTo>
                    <a:pt x="1123" y="592"/>
                  </a:lnTo>
                  <a:lnTo>
                    <a:pt x="1215" y="606"/>
                  </a:lnTo>
                  <a:lnTo>
                    <a:pt x="1312" y="619"/>
                  </a:lnTo>
                  <a:lnTo>
                    <a:pt x="1410" y="631"/>
                  </a:lnTo>
                  <a:lnTo>
                    <a:pt x="1512" y="642"/>
                  </a:lnTo>
                  <a:lnTo>
                    <a:pt x="1613" y="654"/>
                  </a:lnTo>
                  <a:lnTo>
                    <a:pt x="1719" y="663"/>
                  </a:lnTo>
                  <a:lnTo>
                    <a:pt x="1826" y="674"/>
                  </a:lnTo>
                  <a:lnTo>
                    <a:pt x="1935" y="683"/>
                  </a:lnTo>
                  <a:lnTo>
                    <a:pt x="2158" y="699"/>
                  </a:lnTo>
                  <a:lnTo>
                    <a:pt x="2381" y="711"/>
                  </a:lnTo>
                  <a:lnTo>
                    <a:pt x="2490" y="717"/>
                  </a:lnTo>
                  <a:lnTo>
                    <a:pt x="2599" y="720"/>
                  </a:lnTo>
                  <a:lnTo>
                    <a:pt x="2704" y="724"/>
                  </a:lnTo>
                  <a:lnTo>
                    <a:pt x="2808" y="726"/>
                  </a:lnTo>
                  <a:lnTo>
                    <a:pt x="2910" y="726"/>
                  </a:lnTo>
                  <a:lnTo>
                    <a:pt x="3009" y="726"/>
                  </a:lnTo>
                  <a:lnTo>
                    <a:pt x="3106" y="726"/>
                  </a:lnTo>
                  <a:lnTo>
                    <a:pt x="3200" y="724"/>
                  </a:lnTo>
                  <a:lnTo>
                    <a:pt x="3292" y="722"/>
                  </a:lnTo>
                  <a:lnTo>
                    <a:pt x="3381" y="719"/>
                  </a:lnTo>
                  <a:lnTo>
                    <a:pt x="3466" y="715"/>
                  </a:lnTo>
                  <a:lnTo>
                    <a:pt x="3550" y="710"/>
                  </a:lnTo>
                  <a:lnTo>
                    <a:pt x="3631" y="704"/>
                  </a:lnTo>
                  <a:lnTo>
                    <a:pt x="3707" y="699"/>
                  </a:lnTo>
                  <a:lnTo>
                    <a:pt x="3779" y="692"/>
                  </a:lnTo>
                  <a:lnTo>
                    <a:pt x="3848" y="683"/>
                  </a:lnTo>
                  <a:lnTo>
                    <a:pt x="3915" y="674"/>
                  </a:lnTo>
                  <a:lnTo>
                    <a:pt x="3975" y="665"/>
                  </a:lnTo>
                  <a:lnTo>
                    <a:pt x="4034" y="656"/>
                  </a:lnTo>
                  <a:lnTo>
                    <a:pt x="4088" y="646"/>
                  </a:lnTo>
                  <a:lnTo>
                    <a:pt x="4136" y="633"/>
                  </a:lnTo>
                  <a:lnTo>
                    <a:pt x="4181" y="621"/>
                  </a:lnTo>
                  <a:lnTo>
                    <a:pt x="4222" y="608"/>
                  </a:lnTo>
                  <a:lnTo>
                    <a:pt x="4256" y="596"/>
                  </a:lnTo>
                  <a:lnTo>
                    <a:pt x="4286" y="582"/>
                  </a:lnTo>
                  <a:lnTo>
                    <a:pt x="4313" y="566"/>
                  </a:lnTo>
                  <a:lnTo>
                    <a:pt x="4332" y="551"/>
                  </a:lnTo>
                  <a:lnTo>
                    <a:pt x="4347" y="535"/>
                  </a:lnTo>
                  <a:lnTo>
                    <a:pt x="4357" y="519"/>
                  </a:lnTo>
                  <a:lnTo>
                    <a:pt x="4361" y="501"/>
                  </a:lnTo>
                  <a:lnTo>
                    <a:pt x="4359" y="484"/>
                  </a:lnTo>
                  <a:lnTo>
                    <a:pt x="4352" y="466"/>
                  </a:lnTo>
                  <a:lnTo>
                    <a:pt x="4339" y="448"/>
                  </a:lnTo>
                  <a:lnTo>
                    <a:pt x="4320" y="430"/>
                  </a:lnTo>
                  <a:lnTo>
                    <a:pt x="4297" y="412"/>
                  </a:lnTo>
                  <a:lnTo>
                    <a:pt x="4268" y="395"/>
                  </a:lnTo>
                  <a:lnTo>
                    <a:pt x="4236" y="377"/>
                  </a:lnTo>
                  <a:lnTo>
                    <a:pt x="4197" y="359"/>
                  </a:lnTo>
                  <a:lnTo>
                    <a:pt x="4154" y="343"/>
                  </a:lnTo>
                  <a:lnTo>
                    <a:pt x="4107" y="325"/>
                  </a:lnTo>
                  <a:lnTo>
                    <a:pt x="4056" y="307"/>
                  </a:lnTo>
                  <a:lnTo>
                    <a:pt x="4000" y="290"/>
                  </a:lnTo>
                  <a:lnTo>
                    <a:pt x="3940" y="274"/>
                  </a:lnTo>
                  <a:lnTo>
                    <a:pt x="3875" y="256"/>
                  </a:lnTo>
                  <a:lnTo>
                    <a:pt x="3809" y="240"/>
                  </a:lnTo>
                  <a:lnTo>
                    <a:pt x="3738" y="224"/>
                  </a:lnTo>
                  <a:lnTo>
                    <a:pt x="3663" y="208"/>
                  </a:lnTo>
                  <a:lnTo>
                    <a:pt x="3584" y="192"/>
                  </a:lnTo>
                  <a:lnTo>
                    <a:pt x="3502" y="176"/>
                  </a:lnTo>
                  <a:lnTo>
                    <a:pt x="3416" y="161"/>
                  </a:lnTo>
                  <a:lnTo>
                    <a:pt x="3329" y="147"/>
                  </a:lnTo>
                  <a:lnTo>
                    <a:pt x="3238" y="133"/>
                  </a:lnTo>
                  <a:lnTo>
                    <a:pt x="3145" y="121"/>
                  </a:lnTo>
                  <a:lnTo>
                    <a:pt x="3049" y="106"/>
                  </a:lnTo>
                  <a:lnTo>
                    <a:pt x="2951" y="94"/>
                  </a:lnTo>
                  <a:lnTo>
                    <a:pt x="2849" y="83"/>
                  </a:lnTo>
                  <a:lnTo>
                    <a:pt x="2747" y="71"/>
                  </a:lnTo>
                  <a:lnTo>
                    <a:pt x="2642" y="62"/>
                  </a:lnTo>
                  <a:lnTo>
                    <a:pt x="2535" y="51"/>
                  </a:lnTo>
                  <a:lnTo>
                    <a:pt x="2426" y="42"/>
                  </a:lnTo>
                  <a:lnTo>
                    <a:pt x="2203" y="26"/>
                  </a:lnTo>
                  <a:close/>
                </a:path>
              </a:pathLst>
            </a:custGeom>
            <a:solidFill>
              <a:srgbClr val="920000">
                <a:alpha val="80000"/>
              </a:srgbClr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87" name="Freeform 5"/>
            <p:cNvSpPr>
              <a:spLocks/>
            </p:cNvSpPr>
            <p:nvPr/>
          </p:nvSpPr>
          <p:spPr bwMode="auto">
            <a:xfrm rot="300000">
              <a:off x="2956709" y="3214771"/>
              <a:ext cx="1909551" cy="404827"/>
            </a:xfrm>
            <a:custGeom>
              <a:avLst/>
              <a:gdLst>
                <a:gd name="T0" fmla="*/ 1 w 4361"/>
                <a:gd name="T1" fmla="*/ 1 h 726"/>
                <a:gd name="T2" fmla="*/ 1 w 4361"/>
                <a:gd name="T3" fmla="*/ 1 h 726"/>
                <a:gd name="T4" fmla="*/ 1 w 4361"/>
                <a:gd name="T5" fmla="*/ 0 h 726"/>
                <a:gd name="T6" fmla="*/ 1 w 4361"/>
                <a:gd name="T7" fmla="*/ 0 h 726"/>
                <a:gd name="T8" fmla="*/ 0 w 4361"/>
                <a:gd name="T9" fmla="*/ 1 h 726"/>
                <a:gd name="T10" fmla="*/ 0 w 4361"/>
                <a:gd name="T11" fmla="*/ 1 h 726"/>
                <a:gd name="T12" fmla="*/ 0 w 4361"/>
                <a:gd name="T13" fmla="*/ 1 h 726"/>
                <a:gd name="T14" fmla="*/ 0 w 4361"/>
                <a:gd name="T15" fmla="*/ 1 h 726"/>
                <a:gd name="T16" fmla="*/ 0 w 4361"/>
                <a:gd name="T17" fmla="*/ 1 h 726"/>
                <a:gd name="T18" fmla="*/ 0 w 4361"/>
                <a:gd name="T19" fmla="*/ 1 h 726"/>
                <a:gd name="T20" fmla="*/ 0 w 4361"/>
                <a:gd name="T21" fmla="*/ 1 h 726"/>
                <a:gd name="T22" fmla="*/ 0 w 4361"/>
                <a:gd name="T23" fmla="*/ 1 h 726"/>
                <a:gd name="T24" fmla="*/ 0 w 4361"/>
                <a:gd name="T25" fmla="*/ 1 h 726"/>
                <a:gd name="T26" fmla="*/ 0 w 4361"/>
                <a:gd name="T27" fmla="*/ 1 h 726"/>
                <a:gd name="T28" fmla="*/ 0 w 4361"/>
                <a:gd name="T29" fmla="*/ 1 h 726"/>
                <a:gd name="T30" fmla="*/ 0 w 4361"/>
                <a:gd name="T31" fmla="*/ 1 h 726"/>
                <a:gd name="T32" fmla="*/ 0 w 4361"/>
                <a:gd name="T33" fmla="*/ 1 h 726"/>
                <a:gd name="T34" fmla="*/ 0 w 4361"/>
                <a:gd name="T35" fmla="*/ 1 h 726"/>
                <a:gd name="T36" fmla="*/ 0 w 4361"/>
                <a:gd name="T37" fmla="*/ 2 h 726"/>
                <a:gd name="T38" fmla="*/ 0 w 4361"/>
                <a:gd name="T39" fmla="*/ 2 h 726"/>
                <a:gd name="T40" fmla="*/ 0 w 4361"/>
                <a:gd name="T41" fmla="*/ 2 h 726"/>
                <a:gd name="T42" fmla="*/ 0 w 4361"/>
                <a:gd name="T43" fmla="*/ 2 h 726"/>
                <a:gd name="T44" fmla="*/ 0 w 4361"/>
                <a:gd name="T45" fmla="*/ 2 h 726"/>
                <a:gd name="T46" fmla="*/ 0 w 4361"/>
                <a:gd name="T47" fmla="*/ 2 h 726"/>
                <a:gd name="T48" fmla="*/ 0 w 4361"/>
                <a:gd name="T49" fmla="*/ 3 h 726"/>
                <a:gd name="T50" fmla="*/ 0 w 4361"/>
                <a:gd name="T51" fmla="*/ 3 h 726"/>
                <a:gd name="T52" fmla="*/ 0 w 4361"/>
                <a:gd name="T53" fmla="*/ 3 h 726"/>
                <a:gd name="T54" fmla="*/ 1 w 4361"/>
                <a:gd name="T55" fmla="*/ 3 h 726"/>
                <a:gd name="T56" fmla="*/ 1 w 4361"/>
                <a:gd name="T57" fmla="*/ 3 h 726"/>
                <a:gd name="T58" fmla="*/ 1 w 4361"/>
                <a:gd name="T59" fmla="*/ 3 h 726"/>
                <a:gd name="T60" fmla="*/ 1 w 4361"/>
                <a:gd name="T61" fmla="*/ 3 h 726"/>
                <a:gd name="T62" fmla="*/ 1 w 4361"/>
                <a:gd name="T63" fmla="*/ 4 h 726"/>
                <a:gd name="T64" fmla="*/ 2 w 4361"/>
                <a:gd name="T65" fmla="*/ 4 h 726"/>
                <a:gd name="T66" fmla="*/ 2 w 4361"/>
                <a:gd name="T67" fmla="*/ 4 h 726"/>
                <a:gd name="T68" fmla="*/ 2 w 4361"/>
                <a:gd name="T69" fmla="*/ 4 h 726"/>
                <a:gd name="T70" fmla="*/ 2 w 4361"/>
                <a:gd name="T71" fmla="*/ 4 h 726"/>
                <a:gd name="T72" fmla="*/ 2 w 4361"/>
                <a:gd name="T73" fmla="*/ 4 h 726"/>
                <a:gd name="T74" fmla="*/ 2 w 4361"/>
                <a:gd name="T75" fmla="*/ 4 h 726"/>
                <a:gd name="T76" fmla="*/ 2 w 4361"/>
                <a:gd name="T77" fmla="*/ 3 h 726"/>
                <a:gd name="T78" fmla="*/ 3 w 4361"/>
                <a:gd name="T79" fmla="*/ 3 h 726"/>
                <a:gd name="T80" fmla="*/ 3 w 4361"/>
                <a:gd name="T81" fmla="*/ 3 h 726"/>
                <a:gd name="T82" fmla="*/ 3 w 4361"/>
                <a:gd name="T83" fmla="*/ 3 h 726"/>
                <a:gd name="T84" fmla="*/ 3 w 4361"/>
                <a:gd name="T85" fmla="*/ 3 h 726"/>
                <a:gd name="T86" fmla="*/ 3 w 4361"/>
                <a:gd name="T87" fmla="*/ 3 h 726"/>
                <a:gd name="T88" fmla="*/ 3 w 4361"/>
                <a:gd name="T89" fmla="*/ 3 h 726"/>
                <a:gd name="T90" fmla="*/ 3 w 4361"/>
                <a:gd name="T91" fmla="*/ 3 h 726"/>
                <a:gd name="T92" fmla="*/ 3 w 4361"/>
                <a:gd name="T93" fmla="*/ 2 h 726"/>
                <a:gd name="T94" fmla="*/ 3 w 4361"/>
                <a:gd name="T95" fmla="*/ 2 h 726"/>
                <a:gd name="T96" fmla="*/ 3 w 4361"/>
                <a:gd name="T97" fmla="*/ 2 h 726"/>
                <a:gd name="T98" fmla="*/ 3 w 4361"/>
                <a:gd name="T99" fmla="*/ 2 h 726"/>
                <a:gd name="T100" fmla="*/ 3 w 4361"/>
                <a:gd name="T101" fmla="*/ 2 h 726"/>
                <a:gd name="T102" fmla="*/ 3 w 4361"/>
                <a:gd name="T103" fmla="*/ 2 h 726"/>
                <a:gd name="T104" fmla="*/ 3 w 4361"/>
                <a:gd name="T105" fmla="*/ 1 h 726"/>
                <a:gd name="T106" fmla="*/ 3 w 4361"/>
                <a:gd name="T107" fmla="*/ 1 h 726"/>
                <a:gd name="T108" fmla="*/ 2 w 4361"/>
                <a:gd name="T109" fmla="*/ 1 h 726"/>
                <a:gd name="T110" fmla="*/ 2 w 4361"/>
                <a:gd name="T111" fmla="*/ 1 h 726"/>
                <a:gd name="T112" fmla="*/ 2 w 4361"/>
                <a:gd name="T113" fmla="*/ 1 h 726"/>
                <a:gd name="T114" fmla="*/ 2 w 4361"/>
                <a:gd name="T115" fmla="*/ 1 h 726"/>
                <a:gd name="T116" fmla="*/ 2 w 4361"/>
                <a:gd name="T117" fmla="*/ 1 h 726"/>
                <a:gd name="T118" fmla="*/ 2 w 4361"/>
                <a:gd name="T119" fmla="*/ 1 h 726"/>
                <a:gd name="T120" fmla="*/ 2 w 4361"/>
                <a:gd name="T121" fmla="*/ 1 h 726"/>
                <a:gd name="T122" fmla="*/ 1 w 4361"/>
                <a:gd name="T123" fmla="*/ 1 h 7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361" h="726">
                  <a:moveTo>
                    <a:pt x="2203" y="26"/>
                  </a:moveTo>
                  <a:lnTo>
                    <a:pt x="1979" y="14"/>
                  </a:lnTo>
                  <a:lnTo>
                    <a:pt x="1871" y="8"/>
                  </a:lnTo>
                  <a:lnTo>
                    <a:pt x="1762" y="5"/>
                  </a:lnTo>
                  <a:lnTo>
                    <a:pt x="1656" y="3"/>
                  </a:lnTo>
                  <a:lnTo>
                    <a:pt x="1553" y="0"/>
                  </a:lnTo>
                  <a:lnTo>
                    <a:pt x="1451" y="0"/>
                  </a:lnTo>
                  <a:lnTo>
                    <a:pt x="1351" y="0"/>
                  </a:lnTo>
                  <a:lnTo>
                    <a:pt x="1255" y="0"/>
                  </a:lnTo>
                  <a:lnTo>
                    <a:pt x="1160" y="1"/>
                  </a:lnTo>
                  <a:lnTo>
                    <a:pt x="1069" y="3"/>
                  </a:lnTo>
                  <a:lnTo>
                    <a:pt x="980" y="7"/>
                  </a:lnTo>
                  <a:lnTo>
                    <a:pt x="894" y="10"/>
                  </a:lnTo>
                  <a:lnTo>
                    <a:pt x="810" y="16"/>
                  </a:lnTo>
                  <a:lnTo>
                    <a:pt x="730" y="21"/>
                  </a:lnTo>
                  <a:lnTo>
                    <a:pt x="655" y="26"/>
                  </a:lnTo>
                  <a:lnTo>
                    <a:pt x="582" y="33"/>
                  </a:lnTo>
                  <a:lnTo>
                    <a:pt x="512" y="42"/>
                  </a:lnTo>
                  <a:lnTo>
                    <a:pt x="446" y="51"/>
                  </a:lnTo>
                  <a:lnTo>
                    <a:pt x="385" y="60"/>
                  </a:lnTo>
                  <a:lnTo>
                    <a:pt x="326" y="71"/>
                  </a:lnTo>
                  <a:lnTo>
                    <a:pt x="273" y="81"/>
                  </a:lnTo>
                  <a:lnTo>
                    <a:pt x="225" y="92"/>
                  </a:lnTo>
                  <a:lnTo>
                    <a:pt x="180" y="105"/>
                  </a:lnTo>
                  <a:lnTo>
                    <a:pt x="139" y="117"/>
                  </a:lnTo>
                  <a:lnTo>
                    <a:pt x="105" y="129"/>
                  </a:lnTo>
                  <a:lnTo>
                    <a:pt x="75" y="144"/>
                  </a:lnTo>
                  <a:lnTo>
                    <a:pt x="48" y="160"/>
                  </a:lnTo>
                  <a:lnTo>
                    <a:pt x="28" y="174"/>
                  </a:lnTo>
                  <a:lnTo>
                    <a:pt x="14" y="190"/>
                  </a:lnTo>
                  <a:lnTo>
                    <a:pt x="3" y="206"/>
                  </a:lnTo>
                  <a:lnTo>
                    <a:pt x="0" y="224"/>
                  </a:lnTo>
                  <a:lnTo>
                    <a:pt x="1" y="242"/>
                  </a:lnTo>
                  <a:lnTo>
                    <a:pt x="9" y="259"/>
                  </a:lnTo>
                  <a:lnTo>
                    <a:pt x="21" y="277"/>
                  </a:lnTo>
                  <a:lnTo>
                    <a:pt x="41" y="295"/>
                  </a:lnTo>
                  <a:lnTo>
                    <a:pt x="64" y="313"/>
                  </a:lnTo>
                  <a:lnTo>
                    <a:pt x="93" y="331"/>
                  </a:lnTo>
                  <a:lnTo>
                    <a:pt x="125" y="348"/>
                  </a:lnTo>
                  <a:lnTo>
                    <a:pt x="164" y="366"/>
                  </a:lnTo>
                  <a:lnTo>
                    <a:pt x="207" y="384"/>
                  </a:lnTo>
                  <a:lnTo>
                    <a:pt x="253" y="400"/>
                  </a:lnTo>
                  <a:lnTo>
                    <a:pt x="305" y="418"/>
                  </a:lnTo>
                  <a:lnTo>
                    <a:pt x="360" y="436"/>
                  </a:lnTo>
                  <a:lnTo>
                    <a:pt x="421" y="452"/>
                  </a:lnTo>
                  <a:lnTo>
                    <a:pt x="485" y="469"/>
                  </a:lnTo>
                  <a:lnTo>
                    <a:pt x="553" y="485"/>
                  </a:lnTo>
                  <a:lnTo>
                    <a:pt x="624" y="501"/>
                  </a:lnTo>
                  <a:lnTo>
                    <a:pt x="699" y="517"/>
                  </a:lnTo>
                  <a:lnTo>
                    <a:pt x="776" y="533"/>
                  </a:lnTo>
                  <a:lnTo>
                    <a:pt x="858" y="549"/>
                  </a:lnTo>
                  <a:lnTo>
                    <a:pt x="944" y="564"/>
                  </a:lnTo>
                  <a:lnTo>
                    <a:pt x="1032" y="578"/>
                  </a:lnTo>
                  <a:lnTo>
                    <a:pt x="1123" y="592"/>
                  </a:lnTo>
                  <a:lnTo>
                    <a:pt x="1215" y="606"/>
                  </a:lnTo>
                  <a:lnTo>
                    <a:pt x="1312" y="619"/>
                  </a:lnTo>
                  <a:lnTo>
                    <a:pt x="1410" y="631"/>
                  </a:lnTo>
                  <a:lnTo>
                    <a:pt x="1512" y="642"/>
                  </a:lnTo>
                  <a:lnTo>
                    <a:pt x="1613" y="654"/>
                  </a:lnTo>
                  <a:lnTo>
                    <a:pt x="1719" y="663"/>
                  </a:lnTo>
                  <a:lnTo>
                    <a:pt x="1826" y="674"/>
                  </a:lnTo>
                  <a:lnTo>
                    <a:pt x="1935" y="683"/>
                  </a:lnTo>
                  <a:lnTo>
                    <a:pt x="2158" y="699"/>
                  </a:lnTo>
                  <a:lnTo>
                    <a:pt x="2381" y="711"/>
                  </a:lnTo>
                  <a:lnTo>
                    <a:pt x="2490" y="717"/>
                  </a:lnTo>
                  <a:lnTo>
                    <a:pt x="2599" y="720"/>
                  </a:lnTo>
                  <a:lnTo>
                    <a:pt x="2704" y="724"/>
                  </a:lnTo>
                  <a:lnTo>
                    <a:pt x="2808" y="726"/>
                  </a:lnTo>
                  <a:lnTo>
                    <a:pt x="2910" y="726"/>
                  </a:lnTo>
                  <a:lnTo>
                    <a:pt x="3009" y="726"/>
                  </a:lnTo>
                  <a:lnTo>
                    <a:pt x="3106" y="726"/>
                  </a:lnTo>
                  <a:lnTo>
                    <a:pt x="3200" y="724"/>
                  </a:lnTo>
                  <a:lnTo>
                    <a:pt x="3292" y="722"/>
                  </a:lnTo>
                  <a:lnTo>
                    <a:pt x="3381" y="719"/>
                  </a:lnTo>
                  <a:lnTo>
                    <a:pt x="3466" y="715"/>
                  </a:lnTo>
                  <a:lnTo>
                    <a:pt x="3550" y="710"/>
                  </a:lnTo>
                  <a:lnTo>
                    <a:pt x="3631" y="704"/>
                  </a:lnTo>
                  <a:lnTo>
                    <a:pt x="3707" y="699"/>
                  </a:lnTo>
                  <a:lnTo>
                    <a:pt x="3779" y="692"/>
                  </a:lnTo>
                  <a:lnTo>
                    <a:pt x="3848" y="683"/>
                  </a:lnTo>
                  <a:lnTo>
                    <a:pt x="3915" y="674"/>
                  </a:lnTo>
                  <a:lnTo>
                    <a:pt x="3975" y="665"/>
                  </a:lnTo>
                  <a:lnTo>
                    <a:pt x="4034" y="656"/>
                  </a:lnTo>
                  <a:lnTo>
                    <a:pt x="4088" y="646"/>
                  </a:lnTo>
                  <a:lnTo>
                    <a:pt x="4136" y="633"/>
                  </a:lnTo>
                  <a:lnTo>
                    <a:pt x="4181" y="621"/>
                  </a:lnTo>
                  <a:lnTo>
                    <a:pt x="4222" y="608"/>
                  </a:lnTo>
                  <a:lnTo>
                    <a:pt x="4256" y="596"/>
                  </a:lnTo>
                  <a:lnTo>
                    <a:pt x="4286" y="582"/>
                  </a:lnTo>
                  <a:lnTo>
                    <a:pt x="4313" y="566"/>
                  </a:lnTo>
                  <a:lnTo>
                    <a:pt x="4332" y="551"/>
                  </a:lnTo>
                  <a:lnTo>
                    <a:pt x="4347" y="535"/>
                  </a:lnTo>
                  <a:lnTo>
                    <a:pt x="4357" y="519"/>
                  </a:lnTo>
                  <a:lnTo>
                    <a:pt x="4361" y="501"/>
                  </a:lnTo>
                  <a:lnTo>
                    <a:pt x="4359" y="484"/>
                  </a:lnTo>
                  <a:lnTo>
                    <a:pt x="4352" y="466"/>
                  </a:lnTo>
                  <a:lnTo>
                    <a:pt x="4339" y="448"/>
                  </a:lnTo>
                  <a:lnTo>
                    <a:pt x="4320" y="430"/>
                  </a:lnTo>
                  <a:lnTo>
                    <a:pt x="4297" y="412"/>
                  </a:lnTo>
                  <a:lnTo>
                    <a:pt x="4268" y="395"/>
                  </a:lnTo>
                  <a:lnTo>
                    <a:pt x="4236" y="377"/>
                  </a:lnTo>
                  <a:lnTo>
                    <a:pt x="4197" y="359"/>
                  </a:lnTo>
                  <a:lnTo>
                    <a:pt x="4154" y="343"/>
                  </a:lnTo>
                  <a:lnTo>
                    <a:pt x="4107" y="325"/>
                  </a:lnTo>
                  <a:lnTo>
                    <a:pt x="4056" y="307"/>
                  </a:lnTo>
                  <a:lnTo>
                    <a:pt x="4000" y="290"/>
                  </a:lnTo>
                  <a:lnTo>
                    <a:pt x="3940" y="274"/>
                  </a:lnTo>
                  <a:lnTo>
                    <a:pt x="3875" y="256"/>
                  </a:lnTo>
                  <a:lnTo>
                    <a:pt x="3809" y="240"/>
                  </a:lnTo>
                  <a:lnTo>
                    <a:pt x="3738" y="224"/>
                  </a:lnTo>
                  <a:lnTo>
                    <a:pt x="3663" y="208"/>
                  </a:lnTo>
                  <a:lnTo>
                    <a:pt x="3584" y="192"/>
                  </a:lnTo>
                  <a:lnTo>
                    <a:pt x="3502" y="176"/>
                  </a:lnTo>
                  <a:lnTo>
                    <a:pt x="3416" y="161"/>
                  </a:lnTo>
                  <a:lnTo>
                    <a:pt x="3329" y="147"/>
                  </a:lnTo>
                  <a:lnTo>
                    <a:pt x="3238" y="133"/>
                  </a:lnTo>
                  <a:lnTo>
                    <a:pt x="3145" y="121"/>
                  </a:lnTo>
                  <a:lnTo>
                    <a:pt x="3049" y="106"/>
                  </a:lnTo>
                  <a:lnTo>
                    <a:pt x="2951" y="94"/>
                  </a:lnTo>
                  <a:lnTo>
                    <a:pt x="2849" y="83"/>
                  </a:lnTo>
                  <a:lnTo>
                    <a:pt x="2747" y="71"/>
                  </a:lnTo>
                  <a:lnTo>
                    <a:pt x="2642" y="62"/>
                  </a:lnTo>
                  <a:lnTo>
                    <a:pt x="2535" y="51"/>
                  </a:lnTo>
                  <a:lnTo>
                    <a:pt x="2426" y="42"/>
                  </a:lnTo>
                  <a:lnTo>
                    <a:pt x="2203" y="26"/>
                  </a:lnTo>
                  <a:close/>
                </a:path>
              </a:pathLst>
            </a:custGeom>
            <a:solidFill>
              <a:schemeClr val="accent2">
                <a:lumMod val="50000"/>
                <a:alpha val="80000"/>
              </a:schemeClr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88" name="Freeform 6"/>
            <p:cNvSpPr>
              <a:spLocks/>
            </p:cNvSpPr>
            <p:nvPr/>
          </p:nvSpPr>
          <p:spPr bwMode="auto">
            <a:xfrm rot="21300000">
              <a:off x="2694632" y="2873765"/>
              <a:ext cx="1821890" cy="743928"/>
            </a:xfrm>
            <a:custGeom>
              <a:avLst/>
              <a:gdLst>
                <a:gd name="T0" fmla="*/ 72 w 2699"/>
                <a:gd name="T1" fmla="*/ 5 h 1174"/>
                <a:gd name="T2" fmla="*/ 57 w 2699"/>
                <a:gd name="T3" fmla="*/ 3 h 1174"/>
                <a:gd name="T4" fmla="*/ 43 w 2699"/>
                <a:gd name="T5" fmla="*/ 2 h 1174"/>
                <a:gd name="T6" fmla="*/ 34 w 2699"/>
                <a:gd name="T7" fmla="*/ 1 h 1174"/>
                <a:gd name="T8" fmla="*/ 28 w 2699"/>
                <a:gd name="T9" fmla="*/ 1 h 1174"/>
                <a:gd name="T10" fmla="*/ 23 w 2699"/>
                <a:gd name="T11" fmla="*/ 1 h 1174"/>
                <a:gd name="T12" fmla="*/ 18 w 2699"/>
                <a:gd name="T13" fmla="*/ 1 h 1174"/>
                <a:gd name="T14" fmla="*/ 13 w 2699"/>
                <a:gd name="T15" fmla="*/ 0 h 1174"/>
                <a:gd name="T16" fmla="*/ 10 w 2699"/>
                <a:gd name="T17" fmla="*/ 0 h 1174"/>
                <a:gd name="T18" fmla="*/ 7 w 2699"/>
                <a:gd name="T19" fmla="*/ 1 h 1174"/>
                <a:gd name="T20" fmla="*/ 4 w 2699"/>
                <a:gd name="T21" fmla="*/ 1 h 1174"/>
                <a:gd name="T22" fmla="*/ 1 w 2699"/>
                <a:gd name="T23" fmla="*/ 1 h 1174"/>
                <a:gd name="T24" fmla="*/ 1 w 2699"/>
                <a:gd name="T25" fmla="*/ 1 h 1174"/>
                <a:gd name="T26" fmla="*/ 0 w 2699"/>
                <a:gd name="T27" fmla="*/ 1 h 1174"/>
                <a:gd name="T28" fmla="*/ 1 w 2699"/>
                <a:gd name="T29" fmla="*/ 2 h 1174"/>
                <a:gd name="T30" fmla="*/ 1 w 2699"/>
                <a:gd name="T31" fmla="*/ 3 h 1174"/>
                <a:gd name="T32" fmla="*/ 2 w 2699"/>
                <a:gd name="T33" fmla="*/ 3 h 1174"/>
                <a:gd name="T34" fmla="*/ 5 w 2699"/>
                <a:gd name="T35" fmla="*/ 4 h 1174"/>
                <a:gd name="T36" fmla="*/ 7 w 2699"/>
                <a:gd name="T37" fmla="*/ 5 h 1174"/>
                <a:gd name="T38" fmla="*/ 10 w 2699"/>
                <a:gd name="T39" fmla="*/ 6 h 1174"/>
                <a:gd name="T40" fmla="*/ 16 w 2699"/>
                <a:gd name="T41" fmla="*/ 7 h 1174"/>
                <a:gd name="T42" fmla="*/ 19 w 2699"/>
                <a:gd name="T43" fmla="*/ 7 h 1174"/>
                <a:gd name="T44" fmla="*/ 25 w 2699"/>
                <a:gd name="T45" fmla="*/ 9 h 1174"/>
                <a:gd name="T46" fmla="*/ 30 w 2699"/>
                <a:gd name="T47" fmla="*/ 10 h 1174"/>
                <a:gd name="T48" fmla="*/ 37 w 2699"/>
                <a:gd name="T49" fmla="*/ 10 h 1174"/>
                <a:gd name="T50" fmla="*/ 46 w 2699"/>
                <a:gd name="T51" fmla="*/ 12 h 1174"/>
                <a:gd name="T52" fmla="*/ 60 w 2699"/>
                <a:gd name="T53" fmla="*/ 14 h 1174"/>
                <a:gd name="T54" fmla="*/ 75 w 2699"/>
                <a:gd name="T55" fmla="*/ 15 h 1174"/>
                <a:gd name="T56" fmla="*/ 89 w 2699"/>
                <a:gd name="T57" fmla="*/ 17 h 1174"/>
                <a:gd name="T58" fmla="*/ 102 w 2699"/>
                <a:gd name="T59" fmla="*/ 19 h 1174"/>
                <a:gd name="T60" fmla="*/ 111 w 2699"/>
                <a:gd name="T61" fmla="*/ 19 h 1174"/>
                <a:gd name="T62" fmla="*/ 118 w 2699"/>
                <a:gd name="T63" fmla="*/ 19 h 1174"/>
                <a:gd name="T64" fmla="*/ 122 w 2699"/>
                <a:gd name="T65" fmla="*/ 20 h 1174"/>
                <a:gd name="T66" fmla="*/ 128 w 2699"/>
                <a:gd name="T67" fmla="*/ 20 h 1174"/>
                <a:gd name="T68" fmla="*/ 132 w 2699"/>
                <a:gd name="T69" fmla="*/ 20 h 1174"/>
                <a:gd name="T70" fmla="*/ 136 w 2699"/>
                <a:gd name="T71" fmla="*/ 20 h 1174"/>
                <a:gd name="T72" fmla="*/ 140 w 2699"/>
                <a:gd name="T73" fmla="*/ 20 h 1174"/>
                <a:gd name="T74" fmla="*/ 142 w 2699"/>
                <a:gd name="T75" fmla="*/ 20 h 1174"/>
                <a:gd name="T76" fmla="*/ 144 w 2699"/>
                <a:gd name="T77" fmla="*/ 19 h 1174"/>
                <a:gd name="T78" fmla="*/ 146 w 2699"/>
                <a:gd name="T79" fmla="*/ 19 h 1174"/>
                <a:gd name="T80" fmla="*/ 146 w 2699"/>
                <a:gd name="T81" fmla="*/ 19 h 1174"/>
                <a:gd name="T82" fmla="*/ 146 w 2699"/>
                <a:gd name="T83" fmla="*/ 18 h 1174"/>
                <a:gd name="T84" fmla="*/ 144 w 2699"/>
                <a:gd name="T85" fmla="*/ 17 h 1174"/>
                <a:gd name="T86" fmla="*/ 143 w 2699"/>
                <a:gd name="T87" fmla="*/ 17 h 1174"/>
                <a:gd name="T88" fmla="*/ 140 w 2699"/>
                <a:gd name="T89" fmla="*/ 15 h 1174"/>
                <a:gd name="T90" fmla="*/ 138 w 2699"/>
                <a:gd name="T91" fmla="*/ 15 h 1174"/>
                <a:gd name="T92" fmla="*/ 134 w 2699"/>
                <a:gd name="T93" fmla="*/ 14 h 1174"/>
                <a:gd name="T94" fmla="*/ 131 w 2699"/>
                <a:gd name="T95" fmla="*/ 13 h 1174"/>
                <a:gd name="T96" fmla="*/ 126 w 2699"/>
                <a:gd name="T97" fmla="*/ 13 h 1174"/>
                <a:gd name="T98" fmla="*/ 121 w 2699"/>
                <a:gd name="T99" fmla="*/ 11 h 1174"/>
                <a:gd name="T100" fmla="*/ 116 w 2699"/>
                <a:gd name="T101" fmla="*/ 10 h 1174"/>
                <a:gd name="T102" fmla="*/ 110 w 2699"/>
                <a:gd name="T103" fmla="*/ 10 h 1174"/>
                <a:gd name="T104" fmla="*/ 100 w 2699"/>
                <a:gd name="T105" fmla="*/ 8 h 1174"/>
                <a:gd name="T106" fmla="*/ 87 w 2699"/>
                <a:gd name="T107" fmla="*/ 6 h 117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699" h="1174">
                  <a:moveTo>
                    <a:pt x="1458" y="306"/>
                  </a:moveTo>
                  <a:lnTo>
                    <a:pt x="1321" y="254"/>
                  </a:lnTo>
                  <a:lnTo>
                    <a:pt x="1185" y="208"/>
                  </a:lnTo>
                  <a:lnTo>
                    <a:pt x="1053" y="165"/>
                  </a:lnTo>
                  <a:lnTo>
                    <a:pt x="925" y="128"/>
                  </a:lnTo>
                  <a:lnTo>
                    <a:pt x="803" y="94"/>
                  </a:lnTo>
                  <a:lnTo>
                    <a:pt x="687" y="66"/>
                  </a:lnTo>
                  <a:lnTo>
                    <a:pt x="630" y="53"/>
                  </a:lnTo>
                  <a:lnTo>
                    <a:pt x="576" y="42"/>
                  </a:lnTo>
                  <a:lnTo>
                    <a:pt x="525" y="32"/>
                  </a:lnTo>
                  <a:lnTo>
                    <a:pt x="475" y="23"/>
                  </a:lnTo>
                  <a:lnTo>
                    <a:pt x="425" y="16"/>
                  </a:lnTo>
                  <a:lnTo>
                    <a:pt x="380" y="10"/>
                  </a:lnTo>
                  <a:lnTo>
                    <a:pt x="335" y="5"/>
                  </a:lnTo>
                  <a:lnTo>
                    <a:pt x="293" y="1"/>
                  </a:lnTo>
                  <a:lnTo>
                    <a:pt x="253" y="0"/>
                  </a:lnTo>
                  <a:lnTo>
                    <a:pt x="218" y="0"/>
                  </a:lnTo>
                  <a:lnTo>
                    <a:pt x="182" y="0"/>
                  </a:lnTo>
                  <a:lnTo>
                    <a:pt x="152" y="1"/>
                  </a:lnTo>
                  <a:lnTo>
                    <a:pt x="121" y="5"/>
                  </a:lnTo>
                  <a:lnTo>
                    <a:pt x="96" y="10"/>
                  </a:lnTo>
                  <a:lnTo>
                    <a:pt x="73" y="17"/>
                  </a:lnTo>
                  <a:lnTo>
                    <a:pt x="52" y="25"/>
                  </a:lnTo>
                  <a:lnTo>
                    <a:pt x="36" y="33"/>
                  </a:lnTo>
                  <a:lnTo>
                    <a:pt x="21" y="44"/>
                  </a:lnTo>
                  <a:lnTo>
                    <a:pt x="11" y="57"/>
                  </a:lnTo>
                  <a:lnTo>
                    <a:pt x="3" y="71"/>
                  </a:lnTo>
                  <a:lnTo>
                    <a:pt x="0" y="87"/>
                  </a:lnTo>
                  <a:lnTo>
                    <a:pt x="0" y="103"/>
                  </a:lnTo>
                  <a:lnTo>
                    <a:pt x="2" y="121"/>
                  </a:lnTo>
                  <a:lnTo>
                    <a:pt x="9" y="139"/>
                  </a:lnTo>
                  <a:lnTo>
                    <a:pt x="18" y="158"/>
                  </a:lnTo>
                  <a:lnTo>
                    <a:pt x="32" y="178"/>
                  </a:lnTo>
                  <a:lnTo>
                    <a:pt x="48" y="199"/>
                  </a:lnTo>
                  <a:lnTo>
                    <a:pt x="66" y="222"/>
                  </a:lnTo>
                  <a:lnTo>
                    <a:pt x="89" y="244"/>
                  </a:lnTo>
                  <a:lnTo>
                    <a:pt x="114" y="268"/>
                  </a:lnTo>
                  <a:lnTo>
                    <a:pt x="143" y="292"/>
                  </a:lnTo>
                  <a:lnTo>
                    <a:pt x="173" y="316"/>
                  </a:lnTo>
                  <a:lnTo>
                    <a:pt x="205" y="343"/>
                  </a:lnTo>
                  <a:lnTo>
                    <a:pt x="241" y="368"/>
                  </a:lnTo>
                  <a:lnTo>
                    <a:pt x="280" y="395"/>
                  </a:lnTo>
                  <a:lnTo>
                    <a:pt x="321" y="421"/>
                  </a:lnTo>
                  <a:lnTo>
                    <a:pt x="364" y="448"/>
                  </a:lnTo>
                  <a:lnTo>
                    <a:pt x="409" y="477"/>
                  </a:lnTo>
                  <a:lnTo>
                    <a:pt x="457" y="503"/>
                  </a:lnTo>
                  <a:lnTo>
                    <a:pt x="507" y="532"/>
                  </a:lnTo>
                  <a:lnTo>
                    <a:pt x="559" y="560"/>
                  </a:lnTo>
                  <a:lnTo>
                    <a:pt x="612" y="589"/>
                  </a:lnTo>
                  <a:lnTo>
                    <a:pt x="667" y="617"/>
                  </a:lnTo>
                  <a:lnTo>
                    <a:pt x="725" y="646"/>
                  </a:lnTo>
                  <a:lnTo>
                    <a:pt x="846" y="703"/>
                  </a:lnTo>
                  <a:lnTo>
                    <a:pt x="971" y="758"/>
                  </a:lnTo>
                  <a:lnTo>
                    <a:pt x="1103" y="815"/>
                  </a:lnTo>
                  <a:lnTo>
                    <a:pt x="1241" y="868"/>
                  </a:lnTo>
                  <a:lnTo>
                    <a:pt x="1380" y="920"/>
                  </a:lnTo>
                  <a:lnTo>
                    <a:pt x="1514" y="966"/>
                  </a:lnTo>
                  <a:lnTo>
                    <a:pt x="1646" y="1009"/>
                  </a:lnTo>
                  <a:lnTo>
                    <a:pt x="1774" y="1046"/>
                  </a:lnTo>
                  <a:lnTo>
                    <a:pt x="1896" y="1080"/>
                  </a:lnTo>
                  <a:lnTo>
                    <a:pt x="2012" y="1108"/>
                  </a:lnTo>
                  <a:lnTo>
                    <a:pt x="2069" y="1121"/>
                  </a:lnTo>
                  <a:lnTo>
                    <a:pt x="2122" y="1132"/>
                  </a:lnTo>
                  <a:lnTo>
                    <a:pt x="2174" y="1142"/>
                  </a:lnTo>
                  <a:lnTo>
                    <a:pt x="2226" y="1151"/>
                  </a:lnTo>
                  <a:lnTo>
                    <a:pt x="2274" y="1158"/>
                  </a:lnTo>
                  <a:lnTo>
                    <a:pt x="2321" y="1164"/>
                  </a:lnTo>
                  <a:lnTo>
                    <a:pt x="2363" y="1169"/>
                  </a:lnTo>
                  <a:lnTo>
                    <a:pt x="2406" y="1173"/>
                  </a:lnTo>
                  <a:lnTo>
                    <a:pt x="2446" y="1174"/>
                  </a:lnTo>
                  <a:lnTo>
                    <a:pt x="2481" y="1174"/>
                  </a:lnTo>
                  <a:lnTo>
                    <a:pt x="2517" y="1174"/>
                  </a:lnTo>
                  <a:lnTo>
                    <a:pt x="2547" y="1173"/>
                  </a:lnTo>
                  <a:lnTo>
                    <a:pt x="2578" y="1169"/>
                  </a:lnTo>
                  <a:lnTo>
                    <a:pt x="2603" y="1164"/>
                  </a:lnTo>
                  <a:lnTo>
                    <a:pt x="2626" y="1157"/>
                  </a:lnTo>
                  <a:lnTo>
                    <a:pt x="2647" y="1149"/>
                  </a:lnTo>
                  <a:lnTo>
                    <a:pt x="2663" y="1141"/>
                  </a:lnTo>
                  <a:lnTo>
                    <a:pt x="2678" y="1130"/>
                  </a:lnTo>
                  <a:lnTo>
                    <a:pt x="2688" y="1117"/>
                  </a:lnTo>
                  <a:lnTo>
                    <a:pt x="2695" y="1103"/>
                  </a:lnTo>
                  <a:lnTo>
                    <a:pt x="2699" y="1087"/>
                  </a:lnTo>
                  <a:lnTo>
                    <a:pt x="2699" y="1071"/>
                  </a:lnTo>
                  <a:lnTo>
                    <a:pt x="2697" y="1053"/>
                  </a:lnTo>
                  <a:lnTo>
                    <a:pt x="2690" y="1036"/>
                  </a:lnTo>
                  <a:lnTo>
                    <a:pt x="2681" y="1016"/>
                  </a:lnTo>
                  <a:lnTo>
                    <a:pt x="2667" y="996"/>
                  </a:lnTo>
                  <a:lnTo>
                    <a:pt x="2651" y="975"/>
                  </a:lnTo>
                  <a:lnTo>
                    <a:pt x="2633" y="952"/>
                  </a:lnTo>
                  <a:lnTo>
                    <a:pt x="2610" y="931"/>
                  </a:lnTo>
                  <a:lnTo>
                    <a:pt x="2585" y="906"/>
                  </a:lnTo>
                  <a:lnTo>
                    <a:pt x="2558" y="882"/>
                  </a:lnTo>
                  <a:lnTo>
                    <a:pt x="2526" y="858"/>
                  </a:lnTo>
                  <a:lnTo>
                    <a:pt x="2494" y="833"/>
                  </a:lnTo>
                  <a:lnTo>
                    <a:pt x="2458" y="806"/>
                  </a:lnTo>
                  <a:lnTo>
                    <a:pt x="2419" y="779"/>
                  </a:lnTo>
                  <a:lnTo>
                    <a:pt x="2378" y="753"/>
                  </a:lnTo>
                  <a:lnTo>
                    <a:pt x="2335" y="726"/>
                  </a:lnTo>
                  <a:lnTo>
                    <a:pt x="2290" y="697"/>
                  </a:lnTo>
                  <a:lnTo>
                    <a:pt x="2242" y="671"/>
                  </a:lnTo>
                  <a:lnTo>
                    <a:pt x="2192" y="642"/>
                  </a:lnTo>
                  <a:lnTo>
                    <a:pt x="2140" y="614"/>
                  </a:lnTo>
                  <a:lnTo>
                    <a:pt x="2087" y="585"/>
                  </a:lnTo>
                  <a:lnTo>
                    <a:pt x="2031" y="557"/>
                  </a:lnTo>
                  <a:lnTo>
                    <a:pt x="1974" y="528"/>
                  </a:lnTo>
                  <a:lnTo>
                    <a:pt x="1853" y="471"/>
                  </a:lnTo>
                  <a:lnTo>
                    <a:pt x="1728" y="416"/>
                  </a:lnTo>
                  <a:lnTo>
                    <a:pt x="1596" y="359"/>
                  </a:lnTo>
                  <a:lnTo>
                    <a:pt x="1458" y="30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  <a:alpha val="80000"/>
              </a:schemeClr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89" name="Freeform 7"/>
            <p:cNvSpPr>
              <a:spLocks/>
            </p:cNvSpPr>
            <p:nvPr/>
          </p:nvSpPr>
          <p:spPr bwMode="auto">
            <a:xfrm rot="21300000">
              <a:off x="2777774" y="2836616"/>
              <a:ext cx="1474863" cy="553422"/>
            </a:xfrm>
            <a:custGeom>
              <a:avLst/>
              <a:gdLst>
                <a:gd name="T0" fmla="*/ 6 w 2810"/>
                <a:gd name="T1" fmla="*/ 0 h 1163"/>
                <a:gd name="T2" fmla="*/ 5 w 2810"/>
                <a:gd name="T3" fmla="*/ 0 h 1163"/>
                <a:gd name="T4" fmla="*/ 3 w 2810"/>
                <a:gd name="T5" fmla="*/ 0 h 1163"/>
                <a:gd name="T6" fmla="*/ 3 w 2810"/>
                <a:gd name="T7" fmla="*/ 0 h 1163"/>
                <a:gd name="T8" fmla="*/ 2 w 2810"/>
                <a:gd name="T9" fmla="*/ 0 h 1163"/>
                <a:gd name="T10" fmla="*/ 2 w 2810"/>
                <a:gd name="T11" fmla="*/ 0 h 1163"/>
                <a:gd name="T12" fmla="*/ 2 w 2810"/>
                <a:gd name="T13" fmla="*/ 0 h 1163"/>
                <a:gd name="T14" fmla="*/ 1 w 2810"/>
                <a:gd name="T15" fmla="*/ 0 h 1163"/>
                <a:gd name="T16" fmla="*/ 1 w 2810"/>
                <a:gd name="T17" fmla="*/ 0 h 1163"/>
                <a:gd name="T18" fmla="*/ 1 w 2810"/>
                <a:gd name="T19" fmla="*/ 0 h 1163"/>
                <a:gd name="T20" fmla="*/ 1 w 2810"/>
                <a:gd name="T21" fmla="*/ 0 h 1163"/>
                <a:gd name="T22" fmla="*/ 1 w 2810"/>
                <a:gd name="T23" fmla="*/ 0 h 1163"/>
                <a:gd name="T24" fmla="*/ 1 w 2810"/>
                <a:gd name="T25" fmla="*/ 0 h 1163"/>
                <a:gd name="T26" fmla="*/ 0 w 2810"/>
                <a:gd name="T27" fmla="*/ 0 h 1163"/>
                <a:gd name="T28" fmla="*/ 1 w 2810"/>
                <a:gd name="T29" fmla="*/ 0 h 1163"/>
                <a:gd name="T30" fmla="*/ 1 w 2810"/>
                <a:gd name="T31" fmla="*/ 0 h 1163"/>
                <a:gd name="T32" fmla="*/ 1 w 2810"/>
                <a:gd name="T33" fmla="*/ 0 h 1163"/>
                <a:gd name="T34" fmla="*/ 1 w 2810"/>
                <a:gd name="T35" fmla="*/ 0 h 1163"/>
                <a:gd name="T36" fmla="*/ 1 w 2810"/>
                <a:gd name="T37" fmla="*/ 0 h 1163"/>
                <a:gd name="T38" fmla="*/ 1 w 2810"/>
                <a:gd name="T39" fmla="*/ 0 h 1163"/>
                <a:gd name="T40" fmla="*/ 1 w 2810"/>
                <a:gd name="T41" fmla="*/ 0 h 1163"/>
                <a:gd name="T42" fmla="*/ 2 w 2810"/>
                <a:gd name="T43" fmla="*/ 0 h 1163"/>
                <a:gd name="T44" fmla="*/ 2 w 2810"/>
                <a:gd name="T45" fmla="*/ 0 h 1163"/>
                <a:gd name="T46" fmla="*/ 3 w 2810"/>
                <a:gd name="T47" fmla="*/ 0 h 1163"/>
                <a:gd name="T48" fmla="*/ 3 w 2810"/>
                <a:gd name="T49" fmla="*/ 0 h 1163"/>
                <a:gd name="T50" fmla="*/ 3 w 2810"/>
                <a:gd name="T51" fmla="*/ 0 h 1163"/>
                <a:gd name="T52" fmla="*/ 5 w 2810"/>
                <a:gd name="T53" fmla="*/ 0 h 1163"/>
                <a:gd name="T54" fmla="*/ 6 w 2810"/>
                <a:gd name="T55" fmla="*/ 0 h 1163"/>
                <a:gd name="T56" fmla="*/ 7 w 2810"/>
                <a:gd name="T57" fmla="*/ 0 h 1163"/>
                <a:gd name="T58" fmla="*/ 8 w 2810"/>
                <a:gd name="T59" fmla="*/ 1 h 1163"/>
                <a:gd name="T60" fmla="*/ 9 w 2810"/>
                <a:gd name="T61" fmla="*/ 1 h 1163"/>
                <a:gd name="T62" fmla="*/ 9 w 2810"/>
                <a:gd name="T63" fmla="*/ 1 h 1163"/>
                <a:gd name="T64" fmla="*/ 10 w 2810"/>
                <a:gd name="T65" fmla="*/ 1 h 1163"/>
                <a:gd name="T66" fmla="*/ 10 w 2810"/>
                <a:gd name="T67" fmla="*/ 1 h 1163"/>
                <a:gd name="T68" fmla="*/ 11 w 2810"/>
                <a:gd name="T69" fmla="*/ 1 h 1163"/>
                <a:gd name="T70" fmla="*/ 11 w 2810"/>
                <a:gd name="T71" fmla="*/ 1 h 1163"/>
                <a:gd name="T72" fmla="*/ 12 w 2810"/>
                <a:gd name="T73" fmla="*/ 1 h 1163"/>
                <a:gd name="T74" fmla="*/ 12 w 2810"/>
                <a:gd name="T75" fmla="*/ 1 h 1163"/>
                <a:gd name="T76" fmla="*/ 12 w 2810"/>
                <a:gd name="T77" fmla="*/ 1 h 1163"/>
                <a:gd name="T78" fmla="*/ 12 w 2810"/>
                <a:gd name="T79" fmla="*/ 1 h 1163"/>
                <a:gd name="T80" fmla="*/ 12 w 2810"/>
                <a:gd name="T81" fmla="*/ 1 h 1163"/>
                <a:gd name="T82" fmla="*/ 12 w 2810"/>
                <a:gd name="T83" fmla="*/ 1 h 1163"/>
                <a:gd name="T84" fmla="*/ 12 w 2810"/>
                <a:gd name="T85" fmla="*/ 0 h 1163"/>
                <a:gd name="T86" fmla="*/ 12 w 2810"/>
                <a:gd name="T87" fmla="*/ 0 h 1163"/>
                <a:gd name="T88" fmla="*/ 12 w 2810"/>
                <a:gd name="T89" fmla="*/ 0 h 1163"/>
                <a:gd name="T90" fmla="*/ 12 w 2810"/>
                <a:gd name="T91" fmla="*/ 0 h 1163"/>
                <a:gd name="T92" fmla="*/ 12 w 2810"/>
                <a:gd name="T93" fmla="*/ 0 h 1163"/>
                <a:gd name="T94" fmla="*/ 11 w 2810"/>
                <a:gd name="T95" fmla="*/ 0 h 1163"/>
                <a:gd name="T96" fmla="*/ 11 w 2810"/>
                <a:gd name="T97" fmla="*/ 0 h 1163"/>
                <a:gd name="T98" fmla="*/ 10 w 2810"/>
                <a:gd name="T99" fmla="*/ 0 h 1163"/>
                <a:gd name="T100" fmla="*/ 10 w 2810"/>
                <a:gd name="T101" fmla="*/ 0 h 1163"/>
                <a:gd name="T102" fmla="*/ 9 w 2810"/>
                <a:gd name="T103" fmla="*/ 0 h 1163"/>
                <a:gd name="T104" fmla="*/ 9 w 2810"/>
                <a:gd name="T105" fmla="*/ 0 h 1163"/>
                <a:gd name="T106" fmla="*/ 9 w 2810"/>
                <a:gd name="T107" fmla="*/ 0 h 1163"/>
                <a:gd name="T108" fmla="*/ 7 w 2810"/>
                <a:gd name="T109" fmla="*/ 0 h 116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810" h="1163">
                  <a:moveTo>
                    <a:pt x="1514" y="274"/>
                  </a:moveTo>
                  <a:lnTo>
                    <a:pt x="1369" y="226"/>
                  </a:lnTo>
                  <a:lnTo>
                    <a:pt x="1228" y="182"/>
                  </a:lnTo>
                  <a:lnTo>
                    <a:pt x="1092" y="141"/>
                  </a:lnTo>
                  <a:lnTo>
                    <a:pt x="958" y="107"/>
                  </a:lnTo>
                  <a:lnTo>
                    <a:pt x="832" y="77"/>
                  </a:lnTo>
                  <a:lnTo>
                    <a:pt x="710" y="52"/>
                  </a:lnTo>
                  <a:lnTo>
                    <a:pt x="653" y="39"/>
                  </a:lnTo>
                  <a:lnTo>
                    <a:pt x="596" y="31"/>
                  </a:lnTo>
                  <a:lnTo>
                    <a:pt x="543" y="22"/>
                  </a:lnTo>
                  <a:lnTo>
                    <a:pt x="491" y="16"/>
                  </a:lnTo>
                  <a:lnTo>
                    <a:pt x="441" y="9"/>
                  </a:lnTo>
                  <a:lnTo>
                    <a:pt x="393" y="6"/>
                  </a:lnTo>
                  <a:lnTo>
                    <a:pt x="346" y="2"/>
                  </a:lnTo>
                  <a:lnTo>
                    <a:pt x="303" y="0"/>
                  </a:lnTo>
                  <a:lnTo>
                    <a:pt x="262" y="0"/>
                  </a:lnTo>
                  <a:lnTo>
                    <a:pt x="223" y="0"/>
                  </a:lnTo>
                  <a:lnTo>
                    <a:pt x="189" y="4"/>
                  </a:lnTo>
                  <a:lnTo>
                    <a:pt x="155" y="7"/>
                  </a:lnTo>
                  <a:lnTo>
                    <a:pt x="125" y="13"/>
                  </a:lnTo>
                  <a:lnTo>
                    <a:pt x="98" y="18"/>
                  </a:lnTo>
                  <a:lnTo>
                    <a:pt x="75" y="27"/>
                  </a:lnTo>
                  <a:lnTo>
                    <a:pt x="53" y="36"/>
                  </a:lnTo>
                  <a:lnTo>
                    <a:pt x="36" y="47"/>
                  </a:lnTo>
                  <a:lnTo>
                    <a:pt x="21" y="59"/>
                  </a:lnTo>
                  <a:lnTo>
                    <a:pt x="11" y="73"/>
                  </a:lnTo>
                  <a:lnTo>
                    <a:pt x="3" y="88"/>
                  </a:lnTo>
                  <a:lnTo>
                    <a:pt x="0" y="104"/>
                  </a:lnTo>
                  <a:lnTo>
                    <a:pt x="0" y="121"/>
                  </a:lnTo>
                  <a:lnTo>
                    <a:pt x="3" y="139"/>
                  </a:lnTo>
                  <a:lnTo>
                    <a:pt x="11" y="159"/>
                  </a:lnTo>
                  <a:lnTo>
                    <a:pt x="19" y="180"/>
                  </a:lnTo>
                  <a:lnTo>
                    <a:pt x="34" y="201"/>
                  </a:lnTo>
                  <a:lnTo>
                    <a:pt x="52" y="223"/>
                  </a:lnTo>
                  <a:lnTo>
                    <a:pt x="71" y="246"/>
                  </a:lnTo>
                  <a:lnTo>
                    <a:pt x="94" y="269"/>
                  </a:lnTo>
                  <a:lnTo>
                    <a:pt x="119" y="292"/>
                  </a:lnTo>
                  <a:lnTo>
                    <a:pt x="150" y="317"/>
                  </a:lnTo>
                  <a:lnTo>
                    <a:pt x="182" y="344"/>
                  </a:lnTo>
                  <a:lnTo>
                    <a:pt x="216" y="369"/>
                  </a:lnTo>
                  <a:lnTo>
                    <a:pt x="253" y="395"/>
                  </a:lnTo>
                  <a:lnTo>
                    <a:pt x="294" y="422"/>
                  </a:lnTo>
                  <a:lnTo>
                    <a:pt x="337" y="449"/>
                  </a:lnTo>
                  <a:lnTo>
                    <a:pt x="382" y="476"/>
                  </a:lnTo>
                  <a:lnTo>
                    <a:pt x="428" y="504"/>
                  </a:lnTo>
                  <a:lnTo>
                    <a:pt x="478" y="531"/>
                  </a:lnTo>
                  <a:lnTo>
                    <a:pt x="530" y="559"/>
                  </a:lnTo>
                  <a:lnTo>
                    <a:pt x="585" y="588"/>
                  </a:lnTo>
                  <a:lnTo>
                    <a:pt x="641" y="616"/>
                  </a:lnTo>
                  <a:lnTo>
                    <a:pt x="698" y="643"/>
                  </a:lnTo>
                  <a:lnTo>
                    <a:pt x="759" y="671"/>
                  </a:lnTo>
                  <a:lnTo>
                    <a:pt x="821" y="700"/>
                  </a:lnTo>
                  <a:lnTo>
                    <a:pt x="883" y="726"/>
                  </a:lnTo>
                  <a:lnTo>
                    <a:pt x="1016" y="782"/>
                  </a:lnTo>
                  <a:lnTo>
                    <a:pt x="1153" y="837"/>
                  </a:lnTo>
                  <a:lnTo>
                    <a:pt x="1296" y="888"/>
                  </a:lnTo>
                  <a:lnTo>
                    <a:pt x="1440" y="936"/>
                  </a:lnTo>
                  <a:lnTo>
                    <a:pt x="1581" y="981"/>
                  </a:lnTo>
                  <a:lnTo>
                    <a:pt x="1717" y="1022"/>
                  </a:lnTo>
                  <a:lnTo>
                    <a:pt x="1851" y="1056"/>
                  </a:lnTo>
                  <a:lnTo>
                    <a:pt x="1978" y="1086"/>
                  </a:lnTo>
                  <a:lnTo>
                    <a:pt x="2099" y="1113"/>
                  </a:lnTo>
                  <a:lnTo>
                    <a:pt x="2156" y="1123"/>
                  </a:lnTo>
                  <a:lnTo>
                    <a:pt x="2213" y="1132"/>
                  </a:lnTo>
                  <a:lnTo>
                    <a:pt x="2267" y="1141"/>
                  </a:lnTo>
                  <a:lnTo>
                    <a:pt x="2319" y="1148"/>
                  </a:lnTo>
                  <a:lnTo>
                    <a:pt x="2371" y="1154"/>
                  </a:lnTo>
                  <a:lnTo>
                    <a:pt x="2417" y="1157"/>
                  </a:lnTo>
                  <a:lnTo>
                    <a:pt x="2463" y="1161"/>
                  </a:lnTo>
                  <a:lnTo>
                    <a:pt x="2506" y="1163"/>
                  </a:lnTo>
                  <a:lnTo>
                    <a:pt x="2547" y="1163"/>
                  </a:lnTo>
                  <a:lnTo>
                    <a:pt x="2587" y="1163"/>
                  </a:lnTo>
                  <a:lnTo>
                    <a:pt x="2622" y="1159"/>
                  </a:lnTo>
                  <a:lnTo>
                    <a:pt x="2654" y="1155"/>
                  </a:lnTo>
                  <a:lnTo>
                    <a:pt x="2685" y="1150"/>
                  </a:lnTo>
                  <a:lnTo>
                    <a:pt x="2712" y="1145"/>
                  </a:lnTo>
                  <a:lnTo>
                    <a:pt x="2735" y="1136"/>
                  </a:lnTo>
                  <a:lnTo>
                    <a:pt x="2756" y="1127"/>
                  </a:lnTo>
                  <a:lnTo>
                    <a:pt x="2774" y="1116"/>
                  </a:lnTo>
                  <a:lnTo>
                    <a:pt x="2788" y="1104"/>
                  </a:lnTo>
                  <a:lnTo>
                    <a:pt x="2799" y="1091"/>
                  </a:lnTo>
                  <a:lnTo>
                    <a:pt x="2806" y="1075"/>
                  </a:lnTo>
                  <a:lnTo>
                    <a:pt x="2810" y="1059"/>
                  </a:lnTo>
                  <a:lnTo>
                    <a:pt x="2810" y="1041"/>
                  </a:lnTo>
                  <a:lnTo>
                    <a:pt x="2806" y="1024"/>
                  </a:lnTo>
                  <a:lnTo>
                    <a:pt x="2799" y="1004"/>
                  </a:lnTo>
                  <a:lnTo>
                    <a:pt x="2790" y="983"/>
                  </a:lnTo>
                  <a:lnTo>
                    <a:pt x="2776" y="961"/>
                  </a:lnTo>
                  <a:lnTo>
                    <a:pt x="2760" y="940"/>
                  </a:lnTo>
                  <a:lnTo>
                    <a:pt x="2738" y="917"/>
                  </a:lnTo>
                  <a:lnTo>
                    <a:pt x="2715" y="894"/>
                  </a:lnTo>
                  <a:lnTo>
                    <a:pt x="2690" y="871"/>
                  </a:lnTo>
                  <a:lnTo>
                    <a:pt x="2660" y="846"/>
                  </a:lnTo>
                  <a:lnTo>
                    <a:pt x="2628" y="821"/>
                  </a:lnTo>
                  <a:lnTo>
                    <a:pt x="2594" y="794"/>
                  </a:lnTo>
                  <a:lnTo>
                    <a:pt x="2556" y="767"/>
                  </a:lnTo>
                  <a:lnTo>
                    <a:pt x="2515" y="741"/>
                  </a:lnTo>
                  <a:lnTo>
                    <a:pt x="2474" y="714"/>
                  </a:lnTo>
                  <a:lnTo>
                    <a:pt x="2428" y="687"/>
                  </a:lnTo>
                  <a:lnTo>
                    <a:pt x="2381" y="659"/>
                  </a:lnTo>
                  <a:lnTo>
                    <a:pt x="2331" y="632"/>
                  </a:lnTo>
                  <a:lnTo>
                    <a:pt x="2279" y="604"/>
                  </a:lnTo>
                  <a:lnTo>
                    <a:pt x="2226" y="575"/>
                  </a:lnTo>
                  <a:lnTo>
                    <a:pt x="2169" y="548"/>
                  </a:lnTo>
                  <a:lnTo>
                    <a:pt x="2112" y="520"/>
                  </a:lnTo>
                  <a:lnTo>
                    <a:pt x="2051" y="492"/>
                  </a:lnTo>
                  <a:lnTo>
                    <a:pt x="1989" y="463"/>
                  </a:lnTo>
                  <a:lnTo>
                    <a:pt x="1926" y="436"/>
                  </a:lnTo>
                  <a:lnTo>
                    <a:pt x="1794" y="381"/>
                  </a:lnTo>
                  <a:lnTo>
                    <a:pt x="1656" y="326"/>
                  </a:lnTo>
                  <a:lnTo>
                    <a:pt x="1514" y="274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90" name="Freeform 8"/>
            <p:cNvSpPr>
              <a:spLocks/>
            </p:cNvSpPr>
            <p:nvPr/>
          </p:nvSpPr>
          <p:spPr bwMode="auto">
            <a:xfrm rot="240000">
              <a:off x="2287960" y="2770891"/>
              <a:ext cx="867567" cy="575330"/>
            </a:xfrm>
            <a:custGeom>
              <a:avLst/>
              <a:gdLst>
                <a:gd name="T0" fmla="*/ 0 w 2042"/>
                <a:gd name="T1" fmla="*/ 1 h 1206"/>
                <a:gd name="T2" fmla="*/ 0 w 2042"/>
                <a:gd name="T3" fmla="*/ 1 h 1206"/>
                <a:gd name="T4" fmla="*/ 0 w 2042"/>
                <a:gd name="T5" fmla="*/ 1 h 1206"/>
                <a:gd name="T6" fmla="*/ 0 w 2042"/>
                <a:gd name="T7" fmla="*/ 1 h 1206"/>
                <a:gd name="T8" fmla="*/ 0 w 2042"/>
                <a:gd name="T9" fmla="*/ 1 h 1206"/>
                <a:gd name="T10" fmla="*/ 0 w 2042"/>
                <a:gd name="T11" fmla="*/ 0 h 1206"/>
                <a:gd name="T12" fmla="*/ 0 w 2042"/>
                <a:gd name="T13" fmla="*/ 1 h 1206"/>
                <a:gd name="T14" fmla="*/ 0 w 2042"/>
                <a:gd name="T15" fmla="*/ 1 h 1206"/>
                <a:gd name="T16" fmla="*/ 0 w 2042"/>
                <a:gd name="T17" fmla="*/ 1 h 1206"/>
                <a:gd name="T18" fmla="*/ 0 w 2042"/>
                <a:gd name="T19" fmla="*/ 1 h 1206"/>
                <a:gd name="T20" fmla="*/ 0 w 2042"/>
                <a:gd name="T21" fmla="*/ 1 h 1206"/>
                <a:gd name="T22" fmla="*/ 0 w 2042"/>
                <a:gd name="T23" fmla="*/ 1 h 1206"/>
                <a:gd name="T24" fmla="*/ 0 w 2042"/>
                <a:gd name="T25" fmla="*/ 1 h 1206"/>
                <a:gd name="T26" fmla="*/ 0 w 2042"/>
                <a:gd name="T27" fmla="*/ 1 h 1206"/>
                <a:gd name="T28" fmla="*/ 0 w 2042"/>
                <a:gd name="T29" fmla="*/ 1 h 1206"/>
                <a:gd name="T30" fmla="*/ 0 w 2042"/>
                <a:gd name="T31" fmla="*/ 1 h 1206"/>
                <a:gd name="T32" fmla="*/ 0 w 2042"/>
                <a:gd name="T33" fmla="*/ 1 h 1206"/>
                <a:gd name="T34" fmla="*/ 0 w 2042"/>
                <a:gd name="T35" fmla="*/ 1 h 1206"/>
                <a:gd name="T36" fmla="*/ 0 w 2042"/>
                <a:gd name="T37" fmla="*/ 1 h 1206"/>
                <a:gd name="T38" fmla="*/ 0 w 2042"/>
                <a:gd name="T39" fmla="*/ 1 h 1206"/>
                <a:gd name="T40" fmla="*/ 0 w 2042"/>
                <a:gd name="T41" fmla="*/ 1 h 1206"/>
                <a:gd name="T42" fmla="*/ 0 w 2042"/>
                <a:gd name="T43" fmla="*/ 1 h 1206"/>
                <a:gd name="T44" fmla="*/ 0 w 2042"/>
                <a:gd name="T45" fmla="*/ 1 h 1206"/>
                <a:gd name="T46" fmla="*/ 0 w 2042"/>
                <a:gd name="T47" fmla="*/ 1 h 1206"/>
                <a:gd name="T48" fmla="*/ 0 w 2042"/>
                <a:gd name="T49" fmla="*/ 1 h 1206"/>
                <a:gd name="T50" fmla="*/ 0 w 2042"/>
                <a:gd name="T51" fmla="*/ 2 h 1206"/>
                <a:gd name="T52" fmla="*/ 0 w 2042"/>
                <a:gd name="T53" fmla="*/ 2 h 1206"/>
                <a:gd name="T54" fmla="*/ 1 w 2042"/>
                <a:gd name="T55" fmla="*/ 2 h 1206"/>
                <a:gd name="T56" fmla="*/ 1 w 2042"/>
                <a:gd name="T57" fmla="*/ 2 h 1206"/>
                <a:gd name="T58" fmla="*/ 1 w 2042"/>
                <a:gd name="T59" fmla="*/ 2 h 1206"/>
                <a:gd name="T60" fmla="*/ 1 w 2042"/>
                <a:gd name="T61" fmla="*/ 2 h 1206"/>
                <a:gd name="T62" fmla="*/ 1 w 2042"/>
                <a:gd name="T63" fmla="*/ 2 h 1206"/>
                <a:gd name="T64" fmla="*/ 1 w 2042"/>
                <a:gd name="T65" fmla="*/ 2 h 1206"/>
                <a:gd name="T66" fmla="*/ 1 w 2042"/>
                <a:gd name="T67" fmla="*/ 2 h 1206"/>
                <a:gd name="T68" fmla="*/ 1 w 2042"/>
                <a:gd name="T69" fmla="*/ 2 h 1206"/>
                <a:gd name="T70" fmla="*/ 1 w 2042"/>
                <a:gd name="T71" fmla="*/ 2 h 1206"/>
                <a:gd name="T72" fmla="*/ 1 w 2042"/>
                <a:gd name="T73" fmla="*/ 2 h 1206"/>
                <a:gd name="T74" fmla="*/ 1 w 2042"/>
                <a:gd name="T75" fmla="*/ 1 h 1206"/>
                <a:gd name="T76" fmla="*/ 1 w 2042"/>
                <a:gd name="T77" fmla="*/ 1 h 1206"/>
                <a:gd name="T78" fmla="*/ 1 w 2042"/>
                <a:gd name="T79" fmla="*/ 1 h 1206"/>
                <a:gd name="T80" fmla="*/ 1 w 2042"/>
                <a:gd name="T81" fmla="*/ 1 h 1206"/>
                <a:gd name="T82" fmla="*/ 1 w 2042"/>
                <a:gd name="T83" fmla="*/ 1 h 1206"/>
                <a:gd name="T84" fmla="*/ 1 w 2042"/>
                <a:gd name="T85" fmla="*/ 1 h 1206"/>
                <a:gd name="T86" fmla="*/ 1 w 2042"/>
                <a:gd name="T87" fmla="*/ 1 h 1206"/>
                <a:gd name="T88" fmla="*/ 1 w 2042"/>
                <a:gd name="T89" fmla="*/ 1 h 1206"/>
                <a:gd name="T90" fmla="*/ 1 w 2042"/>
                <a:gd name="T91" fmla="*/ 1 h 1206"/>
                <a:gd name="T92" fmla="*/ 1 w 2042"/>
                <a:gd name="T93" fmla="*/ 1 h 1206"/>
                <a:gd name="T94" fmla="*/ 0 w 2042"/>
                <a:gd name="T95" fmla="*/ 1 h 120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042" h="1206">
                  <a:moveTo>
                    <a:pt x="1186" y="283"/>
                  </a:moveTo>
                  <a:lnTo>
                    <a:pt x="1082" y="233"/>
                  </a:lnTo>
                  <a:lnTo>
                    <a:pt x="979" y="187"/>
                  </a:lnTo>
                  <a:lnTo>
                    <a:pt x="879" y="146"/>
                  </a:lnTo>
                  <a:lnTo>
                    <a:pt x="780" y="108"/>
                  </a:lnTo>
                  <a:lnTo>
                    <a:pt x="686" y="78"/>
                  </a:lnTo>
                  <a:lnTo>
                    <a:pt x="595" y="51"/>
                  </a:lnTo>
                  <a:lnTo>
                    <a:pt x="507" y="30"/>
                  </a:lnTo>
                  <a:lnTo>
                    <a:pt x="425" y="14"/>
                  </a:lnTo>
                  <a:lnTo>
                    <a:pt x="348" y="5"/>
                  </a:lnTo>
                  <a:lnTo>
                    <a:pt x="279" y="0"/>
                  </a:lnTo>
                  <a:lnTo>
                    <a:pt x="245" y="0"/>
                  </a:lnTo>
                  <a:lnTo>
                    <a:pt x="214" y="1"/>
                  </a:lnTo>
                  <a:lnTo>
                    <a:pt x="186" y="3"/>
                  </a:lnTo>
                  <a:lnTo>
                    <a:pt x="157" y="7"/>
                  </a:lnTo>
                  <a:lnTo>
                    <a:pt x="132" y="12"/>
                  </a:lnTo>
                  <a:lnTo>
                    <a:pt x="109" y="19"/>
                  </a:lnTo>
                  <a:lnTo>
                    <a:pt x="88" y="28"/>
                  </a:lnTo>
                  <a:lnTo>
                    <a:pt x="68" y="37"/>
                  </a:lnTo>
                  <a:lnTo>
                    <a:pt x="52" y="49"/>
                  </a:lnTo>
                  <a:lnTo>
                    <a:pt x="36" y="62"/>
                  </a:lnTo>
                  <a:lnTo>
                    <a:pt x="25" y="76"/>
                  </a:lnTo>
                  <a:lnTo>
                    <a:pt x="15" y="92"/>
                  </a:lnTo>
                  <a:lnTo>
                    <a:pt x="7" y="110"/>
                  </a:lnTo>
                  <a:lnTo>
                    <a:pt x="4" y="128"/>
                  </a:lnTo>
                  <a:lnTo>
                    <a:pt x="0" y="147"/>
                  </a:lnTo>
                  <a:lnTo>
                    <a:pt x="2" y="167"/>
                  </a:lnTo>
                  <a:lnTo>
                    <a:pt x="6" y="188"/>
                  </a:lnTo>
                  <a:lnTo>
                    <a:pt x="11" y="210"/>
                  </a:lnTo>
                  <a:lnTo>
                    <a:pt x="20" y="233"/>
                  </a:lnTo>
                  <a:lnTo>
                    <a:pt x="31" y="256"/>
                  </a:lnTo>
                  <a:lnTo>
                    <a:pt x="43" y="281"/>
                  </a:lnTo>
                  <a:lnTo>
                    <a:pt x="57" y="306"/>
                  </a:lnTo>
                  <a:lnTo>
                    <a:pt x="75" y="332"/>
                  </a:lnTo>
                  <a:lnTo>
                    <a:pt x="95" y="357"/>
                  </a:lnTo>
                  <a:lnTo>
                    <a:pt x="116" y="384"/>
                  </a:lnTo>
                  <a:lnTo>
                    <a:pt x="139" y="413"/>
                  </a:lnTo>
                  <a:lnTo>
                    <a:pt x="166" y="439"/>
                  </a:lnTo>
                  <a:lnTo>
                    <a:pt x="193" y="468"/>
                  </a:lnTo>
                  <a:lnTo>
                    <a:pt x="223" y="496"/>
                  </a:lnTo>
                  <a:lnTo>
                    <a:pt x="254" y="525"/>
                  </a:lnTo>
                  <a:lnTo>
                    <a:pt x="288" y="553"/>
                  </a:lnTo>
                  <a:lnTo>
                    <a:pt x="323" y="583"/>
                  </a:lnTo>
                  <a:lnTo>
                    <a:pt x="397" y="640"/>
                  </a:lnTo>
                  <a:lnTo>
                    <a:pt x="479" y="699"/>
                  </a:lnTo>
                  <a:lnTo>
                    <a:pt x="566" y="756"/>
                  </a:lnTo>
                  <a:lnTo>
                    <a:pt x="657" y="813"/>
                  </a:lnTo>
                  <a:lnTo>
                    <a:pt x="755" y="870"/>
                  </a:lnTo>
                  <a:lnTo>
                    <a:pt x="857" y="923"/>
                  </a:lnTo>
                  <a:lnTo>
                    <a:pt x="961" y="975"/>
                  </a:lnTo>
                  <a:lnTo>
                    <a:pt x="1064" y="1019"/>
                  </a:lnTo>
                  <a:lnTo>
                    <a:pt x="1164" y="1062"/>
                  </a:lnTo>
                  <a:lnTo>
                    <a:pt x="1262" y="1098"/>
                  </a:lnTo>
                  <a:lnTo>
                    <a:pt x="1357" y="1128"/>
                  </a:lnTo>
                  <a:lnTo>
                    <a:pt x="1448" y="1155"/>
                  </a:lnTo>
                  <a:lnTo>
                    <a:pt x="1535" y="1176"/>
                  </a:lnTo>
                  <a:lnTo>
                    <a:pt x="1618" y="1192"/>
                  </a:lnTo>
                  <a:lnTo>
                    <a:pt x="1694" y="1201"/>
                  </a:lnTo>
                  <a:lnTo>
                    <a:pt x="1764" y="1206"/>
                  </a:lnTo>
                  <a:lnTo>
                    <a:pt x="1798" y="1206"/>
                  </a:lnTo>
                  <a:lnTo>
                    <a:pt x="1828" y="1206"/>
                  </a:lnTo>
                  <a:lnTo>
                    <a:pt x="1859" y="1203"/>
                  </a:lnTo>
                  <a:lnTo>
                    <a:pt x="1885" y="1199"/>
                  </a:lnTo>
                  <a:lnTo>
                    <a:pt x="1910" y="1194"/>
                  </a:lnTo>
                  <a:lnTo>
                    <a:pt x="1934" y="1187"/>
                  </a:lnTo>
                  <a:lnTo>
                    <a:pt x="1955" y="1178"/>
                  </a:lnTo>
                  <a:lnTo>
                    <a:pt x="1975" y="1169"/>
                  </a:lnTo>
                  <a:lnTo>
                    <a:pt x="1991" y="1157"/>
                  </a:lnTo>
                  <a:lnTo>
                    <a:pt x="2007" y="1144"/>
                  </a:lnTo>
                  <a:lnTo>
                    <a:pt x="2019" y="1130"/>
                  </a:lnTo>
                  <a:lnTo>
                    <a:pt x="2028" y="1114"/>
                  </a:lnTo>
                  <a:lnTo>
                    <a:pt x="2035" y="1096"/>
                  </a:lnTo>
                  <a:lnTo>
                    <a:pt x="2041" y="1078"/>
                  </a:lnTo>
                  <a:lnTo>
                    <a:pt x="2042" y="1059"/>
                  </a:lnTo>
                  <a:lnTo>
                    <a:pt x="2041" y="1039"/>
                  </a:lnTo>
                  <a:lnTo>
                    <a:pt x="2037" y="1018"/>
                  </a:lnTo>
                  <a:lnTo>
                    <a:pt x="2032" y="996"/>
                  </a:lnTo>
                  <a:lnTo>
                    <a:pt x="2023" y="973"/>
                  </a:lnTo>
                  <a:lnTo>
                    <a:pt x="2014" y="950"/>
                  </a:lnTo>
                  <a:lnTo>
                    <a:pt x="2000" y="925"/>
                  </a:lnTo>
                  <a:lnTo>
                    <a:pt x="1985" y="900"/>
                  </a:lnTo>
                  <a:lnTo>
                    <a:pt x="1967" y="874"/>
                  </a:lnTo>
                  <a:lnTo>
                    <a:pt x="1948" y="849"/>
                  </a:lnTo>
                  <a:lnTo>
                    <a:pt x="1926" y="822"/>
                  </a:lnTo>
                  <a:lnTo>
                    <a:pt x="1903" y="793"/>
                  </a:lnTo>
                  <a:lnTo>
                    <a:pt x="1876" y="767"/>
                  </a:lnTo>
                  <a:lnTo>
                    <a:pt x="1850" y="738"/>
                  </a:lnTo>
                  <a:lnTo>
                    <a:pt x="1819" y="710"/>
                  </a:lnTo>
                  <a:lnTo>
                    <a:pt x="1789" y="681"/>
                  </a:lnTo>
                  <a:lnTo>
                    <a:pt x="1755" y="653"/>
                  </a:lnTo>
                  <a:lnTo>
                    <a:pt x="1719" y="624"/>
                  </a:lnTo>
                  <a:lnTo>
                    <a:pt x="1646" y="566"/>
                  </a:lnTo>
                  <a:lnTo>
                    <a:pt x="1564" y="507"/>
                  </a:lnTo>
                  <a:lnTo>
                    <a:pt x="1477" y="450"/>
                  </a:lnTo>
                  <a:lnTo>
                    <a:pt x="1386" y="393"/>
                  </a:lnTo>
                  <a:lnTo>
                    <a:pt x="1287" y="336"/>
                  </a:lnTo>
                  <a:lnTo>
                    <a:pt x="1186" y="2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92" name="Rectangle 9"/>
            <p:cNvSpPr>
              <a:spLocks noChangeArrowheads="1"/>
            </p:cNvSpPr>
            <p:nvPr/>
          </p:nvSpPr>
          <p:spPr bwMode="auto">
            <a:xfrm rot="16200000">
              <a:off x="460581" y="2678707"/>
              <a:ext cx="46968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>
                  <a:solidFill>
                    <a:srgbClr val="FF0000"/>
                  </a:solidFill>
                </a:rPr>
                <a:t> </a:t>
              </a:r>
              <a:r>
                <a:rPr lang="de-DE" altLang="de-DE" sz="1000" b="1" dirty="0">
                  <a:solidFill>
                    <a:schemeClr val="tx1"/>
                  </a:solidFill>
                </a:rPr>
                <a:t>T</a:t>
              </a:r>
              <a:r>
                <a:rPr lang="de-DE" altLang="de-DE" sz="1000" b="1" dirty="0" smtClean="0">
                  <a:solidFill>
                    <a:schemeClr val="tx1"/>
                  </a:solidFill>
                </a:rPr>
                <a:t>E  </a:t>
              </a:r>
              <a:r>
                <a:rPr lang="de-DE" altLang="de-DE" sz="1000" b="1" dirty="0">
                  <a:solidFill>
                    <a:schemeClr val="tx1"/>
                  </a:solidFill>
                </a:rPr>
                <a:t>[%]</a:t>
              </a:r>
              <a:endParaRPr lang="de-DE" altLang="de-DE" sz="1000" b="1" i="1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 10"/>
            <p:cNvSpPr>
              <a:spLocks noChangeArrowheads="1"/>
            </p:cNvSpPr>
            <p:nvPr/>
          </p:nvSpPr>
          <p:spPr bwMode="auto">
            <a:xfrm>
              <a:off x="875453" y="3821535"/>
              <a:ext cx="16989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94" name="Rectangle 11"/>
            <p:cNvSpPr>
              <a:spLocks noChangeArrowheads="1"/>
            </p:cNvSpPr>
            <p:nvPr/>
          </p:nvSpPr>
          <p:spPr bwMode="auto">
            <a:xfrm>
              <a:off x="905444" y="3877735"/>
              <a:ext cx="61453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>
                  <a:solidFill>
                    <a:srgbClr val="000000"/>
                  </a:solidFill>
                </a:rPr>
                <a:t>0</a:t>
              </a:r>
              <a:endParaRPr lang="de-DE" altLang="de-DE" sz="1000" i="1" dirty="0">
                <a:solidFill>
                  <a:schemeClr val="tx1"/>
                </a:solidFill>
              </a:endParaRPr>
            </a:p>
          </p:txBody>
        </p:sp>
        <p:sp>
          <p:nvSpPr>
            <p:cNvPr id="95" name="Rectangle 12"/>
            <p:cNvSpPr>
              <a:spLocks noChangeArrowheads="1"/>
            </p:cNvSpPr>
            <p:nvPr/>
          </p:nvSpPr>
          <p:spPr bwMode="auto">
            <a:xfrm>
              <a:off x="852860" y="3536728"/>
              <a:ext cx="24761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96" name="Rectangle 13"/>
            <p:cNvSpPr>
              <a:spLocks noChangeArrowheads="1"/>
            </p:cNvSpPr>
            <p:nvPr/>
          </p:nvSpPr>
          <p:spPr bwMode="auto">
            <a:xfrm>
              <a:off x="848664" y="3498626"/>
              <a:ext cx="122905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10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03" name="Rectangle 14"/>
            <p:cNvSpPr>
              <a:spLocks noChangeArrowheads="1"/>
            </p:cNvSpPr>
            <p:nvPr/>
          </p:nvSpPr>
          <p:spPr bwMode="auto">
            <a:xfrm>
              <a:off x="852860" y="3251920"/>
              <a:ext cx="24761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04" name="Rectangle 15"/>
            <p:cNvSpPr>
              <a:spLocks noChangeArrowheads="1"/>
            </p:cNvSpPr>
            <p:nvPr/>
          </p:nvSpPr>
          <p:spPr bwMode="auto">
            <a:xfrm>
              <a:off x="848664" y="3102373"/>
              <a:ext cx="122905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20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05" name="Rectangle 16"/>
            <p:cNvSpPr>
              <a:spLocks noChangeArrowheads="1"/>
            </p:cNvSpPr>
            <p:nvPr/>
          </p:nvSpPr>
          <p:spPr bwMode="auto">
            <a:xfrm>
              <a:off x="852860" y="2967113"/>
              <a:ext cx="24761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06" name="Rectangle 17"/>
            <p:cNvSpPr>
              <a:spLocks noChangeArrowheads="1"/>
            </p:cNvSpPr>
            <p:nvPr/>
          </p:nvSpPr>
          <p:spPr bwMode="auto">
            <a:xfrm>
              <a:off x="848664" y="2706119"/>
              <a:ext cx="122905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30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07" name="Rectangle 18"/>
            <p:cNvSpPr>
              <a:spLocks noChangeArrowheads="1"/>
            </p:cNvSpPr>
            <p:nvPr/>
          </p:nvSpPr>
          <p:spPr bwMode="auto">
            <a:xfrm>
              <a:off x="852860" y="2682305"/>
              <a:ext cx="24761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08" name="Rectangle 19"/>
            <p:cNvSpPr>
              <a:spLocks noChangeArrowheads="1"/>
            </p:cNvSpPr>
            <p:nvPr/>
          </p:nvSpPr>
          <p:spPr bwMode="auto">
            <a:xfrm>
              <a:off x="848664" y="2309865"/>
              <a:ext cx="122905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40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09" name="Rectangle 20"/>
            <p:cNvSpPr>
              <a:spLocks noChangeArrowheads="1"/>
            </p:cNvSpPr>
            <p:nvPr/>
          </p:nvSpPr>
          <p:spPr bwMode="auto">
            <a:xfrm>
              <a:off x="852860" y="2397498"/>
              <a:ext cx="24761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10" name="Rectangle 21"/>
            <p:cNvSpPr>
              <a:spLocks noChangeArrowheads="1"/>
            </p:cNvSpPr>
            <p:nvPr/>
          </p:nvSpPr>
          <p:spPr bwMode="auto">
            <a:xfrm>
              <a:off x="848664" y="1901228"/>
              <a:ext cx="122905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50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18" name="Rectangle 22"/>
            <p:cNvSpPr>
              <a:spLocks noChangeArrowheads="1"/>
            </p:cNvSpPr>
            <p:nvPr/>
          </p:nvSpPr>
          <p:spPr bwMode="auto">
            <a:xfrm>
              <a:off x="852860" y="2112691"/>
              <a:ext cx="24761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19" name="Rectangle 23"/>
            <p:cNvSpPr>
              <a:spLocks noChangeArrowheads="1"/>
            </p:cNvSpPr>
            <p:nvPr/>
          </p:nvSpPr>
          <p:spPr bwMode="auto">
            <a:xfrm>
              <a:off x="849568" y="1517357"/>
              <a:ext cx="122905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60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20" name="Rectangle 24"/>
            <p:cNvSpPr>
              <a:spLocks noChangeArrowheads="1"/>
            </p:cNvSpPr>
            <p:nvPr/>
          </p:nvSpPr>
          <p:spPr bwMode="auto">
            <a:xfrm>
              <a:off x="1029988" y="3957747"/>
              <a:ext cx="170802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21" name="Rectangle 25"/>
            <p:cNvSpPr>
              <a:spLocks noChangeArrowheads="1"/>
            </p:cNvSpPr>
            <p:nvPr/>
          </p:nvSpPr>
          <p:spPr bwMode="auto">
            <a:xfrm>
              <a:off x="1076078" y="3989181"/>
              <a:ext cx="61453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>
                  <a:solidFill>
                    <a:srgbClr val="000000"/>
                  </a:solidFill>
                </a:rPr>
                <a:t>0</a:t>
              </a:r>
              <a:endParaRPr lang="de-DE" altLang="de-DE" sz="1000" i="1" dirty="0">
                <a:solidFill>
                  <a:schemeClr val="tx1"/>
                </a:solidFill>
              </a:endParaRPr>
            </a:p>
          </p:txBody>
        </p:sp>
        <p:sp>
          <p:nvSpPr>
            <p:cNvPr id="122" name="Rectangle 26"/>
            <p:cNvSpPr>
              <a:spLocks noChangeArrowheads="1"/>
            </p:cNvSpPr>
            <p:nvPr/>
          </p:nvSpPr>
          <p:spPr bwMode="auto">
            <a:xfrm>
              <a:off x="2184936" y="3957747"/>
              <a:ext cx="324434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23" name="Rectangle 27"/>
            <p:cNvSpPr>
              <a:spLocks noChangeArrowheads="1"/>
            </p:cNvSpPr>
            <p:nvPr/>
          </p:nvSpPr>
          <p:spPr bwMode="auto">
            <a:xfrm>
              <a:off x="2230122" y="3989181"/>
              <a:ext cx="183454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400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24" name="Rectangle 28"/>
            <p:cNvSpPr>
              <a:spLocks noChangeArrowheads="1"/>
            </p:cNvSpPr>
            <p:nvPr/>
          </p:nvSpPr>
          <p:spPr bwMode="auto">
            <a:xfrm>
              <a:off x="2803981" y="3957747"/>
              <a:ext cx="325338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25" name="Rectangle 29"/>
            <p:cNvSpPr>
              <a:spLocks noChangeArrowheads="1"/>
            </p:cNvSpPr>
            <p:nvPr/>
          </p:nvSpPr>
          <p:spPr bwMode="auto">
            <a:xfrm>
              <a:off x="2850071" y="3989181"/>
              <a:ext cx="183454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600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26" name="Rectangle 30"/>
            <p:cNvSpPr>
              <a:spLocks noChangeArrowheads="1"/>
            </p:cNvSpPr>
            <p:nvPr/>
          </p:nvSpPr>
          <p:spPr bwMode="auto">
            <a:xfrm>
              <a:off x="4018575" y="3957747"/>
              <a:ext cx="403057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27" name="Rectangle 31"/>
            <p:cNvSpPr>
              <a:spLocks noChangeArrowheads="1"/>
            </p:cNvSpPr>
            <p:nvPr/>
          </p:nvSpPr>
          <p:spPr bwMode="auto">
            <a:xfrm>
              <a:off x="4064664" y="3989181"/>
              <a:ext cx="244907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1000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28" name="Rectangle 32"/>
            <p:cNvSpPr>
              <a:spLocks noChangeArrowheads="1"/>
            </p:cNvSpPr>
            <p:nvPr/>
          </p:nvSpPr>
          <p:spPr bwMode="auto">
            <a:xfrm>
              <a:off x="2347605" y="3940602"/>
              <a:ext cx="12652" cy="428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29" name="Rectangle 33"/>
            <p:cNvSpPr>
              <a:spLocks noChangeArrowheads="1"/>
            </p:cNvSpPr>
            <p:nvPr/>
          </p:nvSpPr>
          <p:spPr bwMode="auto">
            <a:xfrm>
              <a:off x="1564988" y="3957747"/>
              <a:ext cx="325338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0" name="Rectangle 34"/>
            <p:cNvSpPr>
              <a:spLocks noChangeArrowheads="1"/>
            </p:cNvSpPr>
            <p:nvPr/>
          </p:nvSpPr>
          <p:spPr bwMode="auto">
            <a:xfrm>
              <a:off x="1611077" y="3989181"/>
              <a:ext cx="183454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200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31" name="Rectangle 35"/>
            <p:cNvSpPr>
              <a:spLocks noChangeArrowheads="1"/>
            </p:cNvSpPr>
            <p:nvPr/>
          </p:nvSpPr>
          <p:spPr bwMode="auto">
            <a:xfrm>
              <a:off x="2966650" y="3937744"/>
              <a:ext cx="12652" cy="428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2" name="Rectangle 36"/>
            <p:cNvSpPr>
              <a:spLocks noChangeArrowheads="1"/>
            </p:cNvSpPr>
            <p:nvPr/>
          </p:nvSpPr>
          <p:spPr bwMode="auto">
            <a:xfrm>
              <a:off x="3586599" y="3938697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3" name="Rectangle 37"/>
            <p:cNvSpPr>
              <a:spLocks noChangeArrowheads="1"/>
            </p:cNvSpPr>
            <p:nvPr/>
          </p:nvSpPr>
          <p:spPr bwMode="auto">
            <a:xfrm>
              <a:off x="3423930" y="3957747"/>
              <a:ext cx="324434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4" name="Rectangle 38"/>
            <p:cNvSpPr>
              <a:spLocks noChangeArrowheads="1"/>
            </p:cNvSpPr>
            <p:nvPr/>
          </p:nvSpPr>
          <p:spPr bwMode="auto">
            <a:xfrm>
              <a:off x="3469116" y="3989181"/>
              <a:ext cx="183454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800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35" name="Rectangle 39"/>
            <p:cNvSpPr>
              <a:spLocks noChangeArrowheads="1"/>
            </p:cNvSpPr>
            <p:nvPr/>
          </p:nvSpPr>
          <p:spPr bwMode="auto">
            <a:xfrm rot="21540000">
              <a:off x="2337664" y="2679448"/>
              <a:ext cx="0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36" name="Rectangle 40"/>
            <p:cNvSpPr>
              <a:spLocks noChangeArrowheads="1"/>
            </p:cNvSpPr>
            <p:nvPr/>
          </p:nvSpPr>
          <p:spPr bwMode="auto">
            <a:xfrm>
              <a:off x="4205644" y="3934887"/>
              <a:ext cx="13556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7" name="Rectangle 41"/>
            <p:cNvSpPr>
              <a:spLocks noChangeArrowheads="1"/>
            </p:cNvSpPr>
            <p:nvPr/>
          </p:nvSpPr>
          <p:spPr bwMode="auto">
            <a:xfrm>
              <a:off x="2657579" y="3940602"/>
              <a:ext cx="12652" cy="428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8" name="Rectangle 42"/>
            <p:cNvSpPr>
              <a:spLocks noChangeArrowheads="1"/>
            </p:cNvSpPr>
            <p:nvPr/>
          </p:nvSpPr>
          <p:spPr bwMode="auto">
            <a:xfrm>
              <a:off x="2037631" y="3940602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9" name="Rectangle 43"/>
            <p:cNvSpPr>
              <a:spLocks noChangeArrowheads="1"/>
            </p:cNvSpPr>
            <p:nvPr/>
          </p:nvSpPr>
          <p:spPr bwMode="auto">
            <a:xfrm>
              <a:off x="1418586" y="3940602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40" name="Rectangle 44"/>
            <p:cNvSpPr>
              <a:spLocks noChangeArrowheads="1"/>
            </p:cNvSpPr>
            <p:nvPr/>
          </p:nvSpPr>
          <p:spPr bwMode="auto">
            <a:xfrm>
              <a:off x="1727656" y="3945364"/>
              <a:ext cx="13556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41" name="Rectangle 45"/>
            <p:cNvSpPr>
              <a:spLocks noChangeArrowheads="1"/>
            </p:cNvSpPr>
            <p:nvPr/>
          </p:nvSpPr>
          <p:spPr bwMode="auto">
            <a:xfrm>
              <a:off x="3276624" y="3940602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42" name="Rectangle 46"/>
            <p:cNvSpPr>
              <a:spLocks noChangeArrowheads="1"/>
            </p:cNvSpPr>
            <p:nvPr/>
          </p:nvSpPr>
          <p:spPr bwMode="auto">
            <a:xfrm>
              <a:off x="3896573" y="3940602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43" name="Rectangle 47"/>
            <p:cNvSpPr>
              <a:spLocks noChangeArrowheads="1"/>
            </p:cNvSpPr>
            <p:nvPr/>
          </p:nvSpPr>
          <p:spPr bwMode="auto">
            <a:xfrm>
              <a:off x="4515618" y="3940602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44" name="Rectangle 48"/>
            <p:cNvSpPr>
              <a:spLocks noChangeArrowheads="1"/>
            </p:cNvSpPr>
            <p:nvPr/>
          </p:nvSpPr>
          <p:spPr bwMode="auto">
            <a:xfrm>
              <a:off x="4609605" y="3957747"/>
              <a:ext cx="402153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45" name="Rectangle 49"/>
            <p:cNvSpPr>
              <a:spLocks noChangeArrowheads="1"/>
            </p:cNvSpPr>
            <p:nvPr/>
          </p:nvSpPr>
          <p:spPr bwMode="auto">
            <a:xfrm>
              <a:off x="4655694" y="3989181"/>
              <a:ext cx="244907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1200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46" name="Rectangle 50"/>
            <p:cNvSpPr>
              <a:spLocks noChangeArrowheads="1"/>
            </p:cNvSpPr>
            <p:nvPr/>
          </p:nvSpPr>
          <p:spPr bwMode="auto">
            <a:xfrm>
              <a:off x="3187058" y="4166974"/>
              <a:ext cx="54822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 smtClean="0">
                  <a:solidFill>
                    <a:schemeClr val="tx1"/>
                  </a:solidFill>
                </a:rPr>
                <a:t>TS </a:t>
              </a:r>
              <a:r>
                <a:rPr lang="de-DE" altLang="de-DE" sz="1000" b="1" dirty="0">
                  <a:solidFill>
                    <a:schemeClr val="tx1"/>
                  </a:solidFill>
                </a:rPr>
                <a:t>[MPa]</a:t>
              </a:r>
            </a:p>
          </p:txBody>
        </p:sp>
        <p:sp>
          <p:nvSpPr>
            <p:cNvPr id="147" name="Rectangle 51"/>
            <p:cNvSpPr>
              <a:spLocks noChangeArrowheads="1"/>
            </p:cNvSpPr>
            <p:nvPr/>
          </p:nvSpPr>
          <p:spPr bwMode="auto">
            <a:xfrm>
              <a:off x="1123071" y="2824233"/>
              <a:ext cx="1035658" cy="7694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 smtClean="0">
                  <a:solidFill>
                    <a:srgbClr val="00B050"/>
                  </a:solidFill>
                </a:rPr>
                <a:t>HSS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dirty="0" smtClean="0">
                  <a:solidFill>
                    <a:srgbClr val="00B050"/>
                  </a:solidFill>
                </a:rPr>
                <a:t>(</a:t>
              </a:r>
              <a:r>
                <a:rPr lang="de-DE" altLang="de-DE" sz="10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HSIF</a:t>
              </a:r>
              <a:r>
                <a:rPr lang="de-DE" altLang="de-DE" sz="1000" dirty="0" smtClean="0">
                  <a:solidFill>
                    <a:srgbClr val="00B050"/>
                  </a:solidFill>
                </a:rPr>
                <a:t>, </a:t>
              </a:r>
              <a:r>
                <a:rPr lang="de-DE" altLang="de-DE" sz="1000" dirty="0" smtClean="0">
                  <a:solidFill>
                    <a:srgbClr val="92D050"/>
                  </a:solidFill>
                </a:rPr>
                <a:t>Isotrop</a:t>
              </a:r>
              <a:r>
                <a:rPr lang="de-DE" altLang="de-DE" sz="1000" dirty="0" smtClean="0">
                  <a:solidFill>
                    <a:srgbClr val="00B050"/>
                  </a:solidFill>
                </a:rPr>
                <a:t>,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dirty="0" smtClean="0">
                  <a:solidFill>
                    <a:srgbClr val="00B050"/>
                  </a:solidFill>
                </a:rPr>
                <a:t>BH, </a:t>
              </a:r>
              <a:r>
                <a:rPr lang="de-DE" altLang="de-DE" sz="1000" dirty="0" smtClean="0">
                  <a:solidFill>
                    <a:srgbClr val="00AC00"/>
                  </a:solidFill>
                </a:rPr>
                <a:t>HSLA</a:t>
              </a:r>
              <a:r>
                <a:rPr lang="de-DE" altLang="de-DE" sz="1000" dirty="0" smtClean="0">
                  <a:solidFill>
                    <a:srgbClr val="00B050"/>
                  </a:solidFill>
                </a:rPr>
                <a:t>, </a:t>
              </a:r>
              <a:r>
                <a:rPr lang="de-DE" altLang="de-DE" sz="1000" dirty="0" smtClean="0">
                  <a:solidFill>
                    <a:schemeClr val="accent4">
                      <a:lumMod val="50000"/>
                    </a:schemeClr>
                  </a:solidFill>
                </a:rPr>
                <a:t>CMn</a:t>
              </a:r>
              <a:r>
                <a:rPr lang="de-DE" altLang="de-DE" sz="1000" dirty="0" smtClean="0">
                  <a:solidFill>
                    <a:srgbClr val="00B050"/>
                  </a:solidFill>
                </a:rPr>
                <a:t>)</a:t>
              </a:r>
              <a:endParaRPr lang="de-DE" altLang="de-DE" sz="1000" dirty="0">
                <a:solidFill>
                  <a:srgbClr val="00B050"/>
                </a:solidFill>
              </a:endParaRPr>
            </a:p>
          </p:txBody>
        </p:sp>
        <p:grpSp>
          <p:nvGrpSpPr>
            <p:cNvPr id="148" name="Group 52"/>
            <p:cNvGrpSpPr>
              <a:grpSpLocks/>
            </p:cNvGrpSpPr>
            <p:nvPr/>
          </p:nvGrpSpPr>
          <p:grpSpPr bwMode="auto">
            <a:xfrm>
              <a:off x="1091441" y="1309705"/>
              <a:ext cx="42475" cy="2648995"/>
              <a:chOff x="1084" y="1242"/>
              <a:chExt cx="45" cy="1992"/>
            </a:xfrm>
          </p:grpSpPr>
          <p:sp>
            <p:nvSpPr>
              <p:cNvPr id="166" name="Rectangle 53"/>
              <p:cNvSpPr>
                <a:spLocks noChangeArrowheads="1"/>
              </p:cNvSpPr>
              <p:nvPr/>
            </p:nvSpPr>
            <p:spPr bwMode="auto">
              <a:xfrm>
                <a:off x="1084" y="2928"/>
                <a:ext cx="43" cy="1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2"/>
                  </a:buBlip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>
                    <a:solidFill>
                      <a:srgbClr val="1C1C1C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de-DE" altLang="de-DE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Rectangle 54"/>
              <p:cNvSpPr>
                <a:spLocks noChangeArrowheads="1"/>
              </p:cNvSpPr>
              <p:nvPr/>
            </p:nvSpPr>
            <p:spPr bwMode="auto">
              <a:xfrm>
                <a:off x="1086" y="1433"/>
                <a:ext cx="43" cy="1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2"/>
                  </a:buBlip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>
                    <a:solidFill>
                      <a:srgbClr val="1C1C1C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de-DE" altLang="de-DE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Rectangle 55"/>
              <p:cNvSpPr>
                <a:spLocks noChangeArrowheads="1"/>
              </p:cNvSpPr>
              <p:nvPr/>
            </p:nvSpPr>
            <p:spPr bwMode="auto">
              <a:xfrm>
                <a:off x="1086" y="1732"/>
                <a:ext cx="43" cy="1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2"/>
                  </a:buBlip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>
                    <a:solidFill>
                      <a:srgbClr val="1C1C1C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de-DE" altLang="de-DE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169" name="Rectangle 56"/>
              <p:cNvSpPr>
                <a:spLocks noChangeArrowheads="1"/>
              </p:cNvSpPr>
              <p:nvPr/>
            </p:nvSpPr>
            <p:spPr bwMode="auto">
              <a:xfrm>
                <a:off x="1086" y="2031"/>
                <a:ext cx="43" cy="1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2"/>
                  </a:buBlip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>
                    <a:solidFill>
                      <a:srgbClr val="1C1C1C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de-DE" altLang="de-DE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170" name="Rectangle 57"/>
              <p:cNvSpPr>
                <a:spLocks noChangeArrowheads="1"/>
              </p:cNvSpPr>
              <p:nvPr/>
            </p:nvSpPr>
            <p:spPr bwMode="auto">
              <a:xfrm>
                <a:off x="1085" y="2330"/>
                <a:ext cx="43" cy="14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2"/>
                  </a:buBlip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>
                    <a:solidFill>
                      <a:srgbClr val="1C1C1C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de-DE" altLang="de-DE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171" name="Rectangle 58"/>
              <p:cNvSpPr>
                <a:spLocks noChangeArrowheads="1"/>
              </p:cNvSpPr>
              <p:nvPr/>
            </p:nvSpPr>
            <p:spPr bwMode="auto">
              <a:xfrm>
                <a:off x="1084" y="2629"/>
                <a:ext cx="43" cy="1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2"/>
                  </a:buBlip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>
                    <a:solidFill>
                      <a:srgbClr val="1C1C1C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de-DE" altLang="de-DE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172" name="Line 59"/>
              <p:cNvSpPr>
                <a:spLocks noChangeShapeType="1"/>
              </p:cNvSpPr>
              <p:nvPr/>
            </p:nvSpPr>
            <p:spPr bwMode="auto">
              <a:xfrm flipH="1" flipV="1">
                <a:off x="1100" y="1242"/>
                <a:ext cx="4" cy="199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w="lg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endParaRPr lang="de-AT" sz="1000"/>
              </a:p>
            </p:txBody>
          </p:sp>
        </p:grpSp>
        <p:sp>
          <p:nvSpPr>
            <p:cNvPr id="149" name="Line 60"/>
            <p:cNvSpPr>
              <a:spLocks noChangeShapeType="1"/>
            </p:cNvSpPr>
            <p:nvPr/>
          </p:nvSpPr>
          <p:spPr bwMode="auto">
            <a:xfrm>
              <a:off x="1091442" y="3935839"/>
              <a:ext cx="48186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de-AT" sz="1000"/>
            </a:p>
          </p:txBody>
        </p:sp>
        <p:sp>
          <p:nvSpPr>
            <p:cNvPr id="150" name="Rectangle 61"/>
            <p:cNvSpPr>
              <a:spLocks noChangeArrowheads="1"/>
            </p:cNvSpPr>
            <p:nvPr/>
          </p:nvSpPr>
          <p:spPr bwMode="auto">
            <a:xfrm>
              <a:off x="4820170" y="3936792"/>
              <a:ext cx="13556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51" name="Rectangle 63"/>
            <p:cNvSpPr>
              <a:spLocks noChangeArrowheads="1"/>
            </p:cNvSpPr>
            <p:nvPr/>
          </p:nvSpPr>
          <p:spPr bwMode="auto">
            <a:xfrm>
              <a:off x="1214520" y="1572964"/>
              <a:ext cx="8588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 smtClean="0">
                  <a:solidFill>
                    <a:schemeClr val="bg1">
                      <a:lumMod val="65000"/>
                    </a:schemeClr>
                  </a:solidFill>
                </a:rPr>
                <a:t>mild steel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dirty="0" smtClean="0">
                  <a:solidFill>
                    <a:schemeClr val="bg1">
                      <a:lumMod val="65000"/>
                    </a:schemeClr>
                  </a:solidFill>
                </a:rPr>
                <a:t>(IF, </a:t>
              </a:r>
              <a:r>
                <a:rPr lang="de-DE" altLang="de-DE" sz="1000" dirty="0" smtClean="0">
                  <a:solidFill>
                    <a:schemeClr val="bg1">
                      <a:lumMod val="50000"/>
                    </a:schemeClr>
                  </a:solidFill>
                </a:rPr>
                <a:t>LC</a:t>
              </a:r>
              <a:r>
                <a:rPr lang="de-DE" altLang="de-DE" sz="1000" dirty="0" smtClean="0">
                  <a:solidFill>
                    <a:schemeClr val="bg1">
                      <a:lumMod val="65000"/>
                    </a:schemeClr>
                  </a:solidFill>
                </a:rPr>
                <a:t>)</a:t>
              </a:r>
              <a:endParaRPr lang="de-DE" altLang="de-DE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2" name="Rectangle 65"/>
            <p:cNvSpPr>
              <a:spLocks noChangeArrowheads="1"/>
            </p:cNvSpPr>
            <p:nvPr/>
          </p:nvSpPr>
          <p:spPr bwMode="auto">
            <a:xfrm>
              <a:off x="2127075" y="3477064"/>
              <a:ext cx="127779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 smtClean="0">
                  <a:solidFill>
                    <a:schemeClr val="tx2">
                      <a:lumMod val="75000"/>
                    </a:schemeClr>
                  </a:solidFill>
                </a:rPr>
                <a:t>1</a:t>
              </a:r>
              <a:r>
                <a:rPr lang="de-DE" altLang="de-DE" sz="1000" b="1" baseline="30000" dirty="0" smtClean="0">
                  <a:solidFill>
                    <a:schemeClr val="tx2">
                      <a:lumMod val="75000"/>
                    </a:schemeClr>
                  </a:solidFill>
                </a:rPr>
                <a:t>st</a:t>
              </a:r>
              <a:r>
                <a:rPr lang="de-DE" altLang="de-DE" sz="1000" b="1" dirty="0" smtClean="0">
                  <a:solidFill>
                    <a:schemeClr val="tx2">
                      <a:lumMod val="75000"/>
                    </a:schemeClr>
                  </a:solidFill>
                </a:rPr>
                <a:t> Gen. AHSS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dirty="0" smtClean="0">
                  <a:solidFill>
                    <a:schemeClr val="tx2">
                      <a:lumMod val="75000"/>
                    </a:schemeClr>
                  </a:solidFill>
                </a:rPr>
                <a:t>(</a:t>
              </a:r>
              <a:r>
                <a:rPr lang="de-DE" altLang="de-DE" sz="10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TRIP</a:t>
              </a:r>
              <a:r>
                <a:rPr lang="de-DE" altLang="de-DE" sz="1000" dirty="0" smtClean="0">
                  <a:solidFill>
                    <a:schemeClr val="tx2">
                      <a:lumMod val="75000"/>
                    </a:schemeClr>
                  </a:solidFill>
                </a:rPr>
                <a:t>, </a:t>
              </a:r>
              <a:r>
                <a:rPr lang="de-DE" altLang="de-DE" sz="1000" dirty="0" smtClean="0">
                  <a:solidFill>
                    <a:schemeClr val="accent2">
                      <a:lumMod val="75000"/>
                    </a:schemeClr>
                  </a:solidFill>
                </a:rPr>
                <a:t>DP</a:t>
              </a:r>
              <a:r>
                <a:rPr lang="de-DE" altLang="de-DE" sz="1000" dirty="0" smtClean="0">
                  <a:solidFill>
                    <a:schemeClr val="tx2">
                      <a:lumMod val="75000"/>
                    </a:schemeClr>
                  </a:solidFill>
                </a:rPr>
                <a:t>, </a:t>
              </a:r>
              <a:r>
                <a:rPr lang="de-DE" altLang="de-DE" sz="1000" dirty="0" smtClean="0">
                  <a:solidFill>
                    <a:schemeClr val="accent1">
                      <a:lumMod val="50000"/>
                    </a:schemeClr>
                  </a:solidFill>
                </a:rPr>
                <a:t>CP</a:t>
              </a:r>
              <a:r>
                <a:rPr lang="de-DE" altLang="de-DE" sz="1000" dirty="0" smtClean="0">
                  <a:solidFill>
                    <a:schemeClr val="tx2">
                      <a:lumMod val="75000"/>
                    </a:schemeClr>
                  </a:solidFill>
                </a:rPr>
                <a:t>)</a:t>
              </a:r>
              <a:endParaRPr lang="de-DE" altLang="de-DE" sz="1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53" name="Freeform 79"/>
            <p:cNvSpPr>
              <a:spLocks/>
            </p:cNvSpPr>
            <p:nvPr/>
          </p:nvSpPr>
          <p:spPr bwMode="auto">
            <a:xfrm>
              <a:off x="1890325" y="1890750"/>
              <a:ext cx="397635" cy="640102"/>
            </a:xfrm>
            <a:custGeom>
              <a:avLst/>
              <a:gdLst>
                <a:gd name="T0" fmla="*/ 7 w 687"/>
                <a:gd name="T1" fmla="*/ 8 h 972"/>
                <a:gd name="T2" fmla="*/ 6 w 687"/>
                <a:gd name="T3" fmla="*/ 6 h 972"/>
                <a:gd name="T4" fmla="*/ 5 w 687"/>
                <a:gd name="T5" fmla="*/ 4 h 972"/>
                <a:gd name="T6" fmla="*/ 5 w 687"/>
                <a:gd name="T7" fmla="*/ 2 h 972"/>
                <a:gd name="T8" fmla="*/ 4 w 687"/>
                <a:gd name="T9" fmla="*/ 1 h 972"/>
                <a:gd name="T10" fmla="*/ 3 w 687"/>
                <a:gd name="T11" fmla="*/ 1 h 972"/>
                <a:gd name="T12" fmla="*/ 3 w 687"/>
                <a:gd name="T13" fmla="*/ 0 h 972"/>
                <a:gd name="T14" fmla="*/ 2 w 687"/>
                <a:gd name="T15" fmla="*/ 1 h 972"/>
                <a:gd name="T16" fmla="*/ 1 w 687"/>
                <a:gd name="T17" fmla="*/ 1 h 972"/>
                <a:gd name="T18" fmla="*/ 1 w 687"/>
                <a:gd name="T19" fmla="*/ 2 h 972"/>
                <a:gd name="T20" fmla="*/ 1 w 687"/>
                <a:gd name="T21" fmla="*/ 3 h 972"/>
                <a:gd name="T22" fmla="*/ 1 w 687"/>
                <a:gd name="T23" fmla="*/ 5 h 972"/>
                <a:gd name="T24" fmla="*/ 0 w 687"/>
                <a:gd name="T25" fmla="*/ 7 h 972"/>
                <a:gd name="T26" fmla="*/ 1 w 687"/>
                <a:gd name="T27" fmla="*/ 9 h 972"/>
                <a:gd name="T28" fmla="*/ 1 w 687"/>
                <a:gd name="T29" fmla="*/ 12 h 972"/>
                <a:gd name="T30" fmla="*/ 1 w 687"/>
                <a:gd name="T31" fmla="*/ 14 h 972"/>
                <a:gd name="T32" fmla="*/ 1 w 687"/>
                <a:gd name="T33" fmla="*/ 17 h 972"/>
                <a:gd name="T34" fmla="*/ 2 w 687"/>
                <a:gd name="T35" fmla="*/ 19 h 972"/>
                <a:gd name="T36" fmla="*/ 3 w 687"/>
                <a:gd name="T37" fmla="*/ 21 h 972"/>
                <a:gd name="T38" fmla="*/ 3 w 687"/>
                <a:gd name="T39" fmla="*/ 22 h 972"/>
                <a:gd name="T40" fmla="*/ 4 w 687"/>
                <a:gd name="T41" fmla="*/ 24 h 972"/>
                <a:gd name="T42" fmla="*/ 5 w 687"/>
                <a:gd name="T43" fmla="*/ 24 h 972"/>
                <a:gd name="T44" fmla="*/ 5 w 687"/>
                <a:gd name="T45" fmla="*/ 24 h 972"/>
                <a:gd name="T46" fmla="*/ 6 w 687"/>
                <a:gd name="T47" fmla="*/ 24 h 972"/>
                <a:gd name="T48" fmla="*/ 7 w 687"/>
                <a:gd name="T49" fmla="*/ 24 h 972"/>
                <a:gd name="T50" fmla="*/ 8 w 687"/>
                <a:gd name="T51" fmla="*/ 22 h 972"/>
                <a:gd name="T52" fmla="*/ 8 w 687"/>
                <a:gd name="T53" fmla="*/ 21 h 972"/>
                <a:gd name="T54" fmla="*/ 8 w 687"/>
                <a:gd name="T55" fmla="*/ 19 h 972"/>
                <a:gd name="T56" fmla="*/ 8 w 687"/>
                <a:gd name="T57" fmla="*/ 17 h 972"/>
                <a:gd name="T58" fmla="*/ 8 w 687"/>
                <a:gd name="T59" fmla="*/ 15 h 972"/>
                <a:gd name="T60" fmla="*/ 8 w 687"/>
                <a:gd name="T61" fmla="*/ 13 h 972"/>
                <a:gd name="T62" fmla="*/ 8 w 687"/>
                <a:gd name="T63" fmla="*/ 10 h 9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7" h="972">
                  <a:moveTo>
                    <a:pt x="617" y="365"/>
                  </a:moveTo>
                  <a:lnTo>
                    <a:pt x="594" y="317"/>
                  </a:lnTo>
                  <a:lnTo>
                    <a:pt x="569" y="273"/>
                  </a:lnTo>
                  <a:lnTo>
                    <a:pt x="542" y="230"/>
                  </a:lnTo>
                  <a:lnTo>
                    <a:pt x="514" y="191"/>
                  </a:lnTo>
                  <a:lnTo>
                    <a:pt x="484" y="155"/>
                  </a:lnTo>
                  <a:lnTo>
                    <a:pt x="453" y="123"/>
                  </a:lnTo>
                  <a:lnTo>
                    <a:pt x="421" y="93"/>
                  </a:lnTo>
                  <a:lnTo>
                    <a:pt x="389" y="68"/>
                  </a:lnTo>
                  <a:lnTo>
                    <a:pt x="355" y="47"/>
                  </a:lnTo>
                  <a:lnTo>
                    <a:pt x="323" y="29"/>
                  </a:lnTo>
                  <a:lnTo>
                    <a:pt x="289" y="15"/>
                  </a:lnTo>
                  <a:lnTo>
                    <a:pt x="257" y="6"/>
                  </a:lnTo>
                  <a:lnTo>
                    <a:pt x="225" y="0"/>
                  </a:lnTo>
                  <a:lnTo>
                    <a:pt x="193" y="2"/>
                  </a:lnTo>
                  <a:lnTo>
                    <a:pt x="162" y="6"/>
                  </a:lnTo>
                  <a:lnTo>
                    <a:pt x="134" y="17"/>
                  </a:lnTo>
                  <a:lnTo>
                    <a:pt x="107" y="31"/>
                  </a:lnTo>
                  <a:lnTo>
                    <a:pt x="82" y="50"/>
                  </a:lnTo>
                  <a:lnTo>
                    <a:pt x="62" y="73"/>
                  </a:lnTo>
                  <a:lnTo>
                    <a:pt x="44" y="100"/>
                  </a:lnTo>
                  <a:lnTo>
                    <a:pt x="28" y="130"/>
                  </a:lnTo>
                  <a:lnTo>
                    <a:pt x="16" y="164"/>
                  </a:lnTo>
                  <a:lnTo>
                    <a:pt x="7" y="202"/>
                  </a:lnTo>
                  <a:lnTo>
                    <a:pt x="2" y="241"/>
                  </a:lnTo>
                  <a:lnTo>
                    <a:pt x="0" y="282"/>
                  </a:lnTo>
                  <a:lnTo>
                    <a:pt x="0" y="324"/>
                  </a:lnTo>
                  <a:lnTo>
                    <a:pt x="3" y="369"/>
                  </a:lnTo>
                  <a:lnTo>
                    <a:pt x="11" y="415"/>
                  </a:lnTo>
                  <a:lnTo>
                    <a:pt x="19" y="461"/>
                  </a:lnTo>
                  <a:lnTo>
                    <a:pt x="34" y="510"/>
                  </a:lnTo>
                  <a:lnTo>
                    <a:pt x="50" y="559"/>
                  </a:lnTo>
                  <a:lnTo>
                    <a:pt x="69" y="607"/>
                  </a:lnTo>
                  <a:lnTo>
                    <a:pt x="93" y="655"/>
                  </a:lnTo>
                  <a:lnTo>
                    <a:pt x="118" y="700"/>
                  </a:lnTo>
                  <a:lnTo>
                    <a:pt x="144" y="743"/>
                  </a:lnTo>
                  <a:lnTo>
                    <a:pt x="173" y="782"/>
                  </a:lnTo>
                  <a:lnTo>
                    <a:pt x="203" y="817"/>
                  </a:lnTo>
                  <a:lnTo>
                    <a:pt x="234" y="849"/>
                  </a:lnTo>
                  <a:lnTo>
                    <a:pt x="266" y="880"/>
                  </a:lnTo>
                  <a:lnTo>
                    <a:pt x="298" y="905"/>
                  </a:lnTo>
                  <a:lnTo>
                    <a:pt x="332" y="926"/>
                  </a:lnTo>
                  <a:lnTo>
                    <a:pt x="366" y="944"/>
                  </a:lnTo>
                  <a:lnTo>
                    <a:pt x="398" y="958"/>
                  </a:lnTo>
                  <a:lnTo>
                    <a:pt x="430" y="967"/>
                  </a:lnTo>
                  <a:lnTo>
                    <a:pt x="462" y="972"/>
                  </a:lnTo>
                  <a:lnTo>
                    <a:pt x="494" y="972"/>
                  </a:lnTo>
                  <a:lnTo>
                    <a:pt x="525" y="967"/>
                  </a:lnTo>
                  <a:lnTo>
                    <a:pt x="553" y="956"/>
                  </a:lnTo>
                  <a:lnTo>
                    <a:pt x="580" y="942"/>
                  </a:lnTo>
                  <a:lnTo>
                    <a:pt x="605" y="922"/>
                  </a:lnTo>
                  <a:lnTo>
                    <a:pt x="625" y="899"/>
                  </a:lnTo>
                  <a:lnTo>
                    <a:pt x="644" y="873"/>
                  </a:lnTo>
                  <a:lnTo>
                    <a:pt x="659" y="842"/>
                  </a:lnTo>
                  <a:lnTo>
                    <a:pt x="671" y="809"/>
                  </a:lnTo>
                  <a:lnTo>
                    <a:pt x="680" y="771"/>
                  </a:lnTo>
                  <a:lnTo>
                    <a:pt x="685" y="734"/>
                  </a:lnTo>
                  <a:lnTo>
                    <a:pt x="687" y="691"/>
                  </a:lnTo>
                  <a:lnTo>
                    <a:pt x="687" y="648"/>
                  </a:lnTo>
                  <a:lnTo>
                    <a:pt x="684" y="604"/>
                  </a:lnTo>
                  <a:lnTo>
                    <a:pt x="676" y="558"/>
                  </a:lnTo>
                  <a:lnTo>
                    <a:pt x="667" y="511"/>
                  </a:lnTo>
                  <a:lnTo>
                    <a:pt x="653" y="463"/>
                  </a:lnTo>
                  <a:lnTo>
                    <a:pt x="637" y="413"/>
                  </a:lnTo>
                  <a:lnTo>
                    <a:pt x="617" y="36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154" name="Freeform 80"/>
            <p:cNvSpPr>
              <a:spLocks/>
            </p:cNvSpPr>
            <p:nvPr/>
          </p:nvSpPr>
          <p:spPr bwMode="auto">
            <a:xfrm>
              <a:off x="1924666" y="2210801"/>
              <a:ext cx="370523" cy="600096"/>
            </a:xfrm>
            <a:custGeom>
              <a:avLst/>
              <a:gdLst>
                <a:gd name="T0" fmla="*/ 2 w 725"/>
                <a:gd name="T1" fmla="*/ 9 h 876"/>
                <a:gd name="T2" fmla="*/ 2 w 725"/>
                <a:gd name="T3" fmla="*/ 6 h 876"/>
                <a:gd name="T4" fmla="*/ 2 w 725"/>
                <a:gd name="T5" fmla="*/ 4 h 876"/>
                <a:gd name="T6" fmla="*/ 1 w 725"/>
                <a:gd name="T7" fmla="*/ 2 h 876"/>
                <a:gd name="T8" fmla="*/ 1 w 725"/>
                <a:gd name="T9" fmla="*/ 1 h 876"/>
                <a:gd name="T10" fmla="*/ 1 w 725"/>
                <a:gd name="T11" fmla="*/ 1 h 876"/>
                <a:gd name="T12" fmla="*/ 1 w 725"/>
                <a:gd name="T13" fmla="*/ 0 h 876"/>
                <a:gd name="T14" fmla="*/ 1 w 725"/>
                <a:gd name="T15" fmla="*/ 1 h 876"/>
                <a:gd name="T16" fmla="*/ 1 w 725"/>
                <a:gd name="T17" fmla="*/ 1 h 876"/>
                <a:gd name="T18" fmla="*/ 1 w 725"/>
                <a:gd name="T19" fmla="*/ 4 h 876"/>
                <a:gd name="T20" fmla="*/ 1 w 725"/>
                <a:gd name="T21" fmla="*/ 6 h 876"/>
                <a:gd name="T22" fmla="*/ 0 w 725"/>
                <a:gd name="T23" fmla="*/ 9 h 876"/>
                <a:gd name="T24" fmla="*/ 1 w 725"/>
                <a:gd name="T25" fmla="*/ 12 h 876"/>
                <a:gd name="T26" fmla="*/ 1 w 725"/>
                <a:gd name="T27" fmla="*/ 14 h 876"/>
                <a:gd name="T28" fmla="*/ 1 w 725"/>
                <a:gd name="T29" fmla="*/ 17 h 876"/>
                <a:gd name="T30" fmla="*/ 1 w 725"/>
                <a:gd name="T31" fmla="*/ 21 h 876"/>
                <a:gd name="T32" fmla="*/ 1 w 725"/>
                <a:gd name="T33" fmla="*/ 23 h 876"/>
                <a:gd name="T34" fmla="*/ 1 w 725"/>
                <a:gd name="T35" fmla="*/ 27 h 876"/>
                <a:gd name="T36" fmla="*/ 1 w 725"/>
                <a:gd name="T37" fmla="*/ 29 h 876"/>
                <a:gd name="T38" fmla="*/ 1 w 725"/>
                <a:gd name="T39" fmla="*/ 30 h 876"/>
                <a:gd name="T40" fmla="*/ 2 w 725"/>
                <a:gd name="T41" fmla="*/ 32 h 876"/>
                <a:gd name="T42" fmla="*/ 2 w 725"/>
                <a:gd name="T43" fmla="*/ 32 h 876"/>
                <a:gd name="T44" fmla="*/ 2 w 725"/>
                <a:gd name="T45" fmla="*/ 32 h 876"/>
                <a:gd name="T46" fmla="*/ 2 w 725"/>
                <a:gd name="T47" fmla="*/ 32 h 876"/>
                <a:gd name="T48" fmla="*/ 2 w 725"/>
                <a:gd name="T49" fmla="*/ 31 h 876"/>
                <a:gd name="T50" fmla="*/ 2 w 725"/>
                <a:gd name="T51" fmla="*/ 29 h 876"/>
                <a:gd name="T52" fmla="*/ 2 w 725"/>
                <a:gd name="T53" fmla="*/ 27 h 876"/>
                <a:gd name="T54" fmla="*/ 3 w 725"/>
                <a:gd name="T55" fmla="*/ 24 h 876"/>
                <a:gd name="T56" fmla="*/ 3 w 725"/>
                <a:gd name="T57" fmla="*/ 22 h 876"/>
                <a:gd name="T58" fmla="*/ 2 w 725"/>
                <a:gd name="T59" fmla="*/ 18 h 876"/>
                <a:gd name="T60" fmla="*/ 2 w 725"/>
                <a:gd name="T61" fmla="*/ 15 h 876"/>
                <a:gd name="T62" fmla="*/ 2 w 725"/>
                <a:gd name="T63" fmla="*/ 12 h 87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25" h="876">
                  <a:moveTo>
                    <a:pt x="609" y="278"/>
                  </a:moveTo>
                  <a:lnTo>
                    <a:pt x="580" y="237"/>
                  </a:lnTo>
                  <a:lnTo>
                    <a:pt x="550" y="200"/>
                  </a:lnTo>
                  <a:lnTo>
                    <a:pt x="519" y="164"/>
                  </a:lnTo>
                  <a:lnTo>
                    <a:pt x="486" y="132"/>
                  </a:lnTo>
                  <a:lnTo>
                    <a:pt x="453" y="104"/>
                  </a:lnTo>
                  <a:lnTo>
                    <a:pt x="418" y="77"/>
                  </a:lnTo>
                  <a:lnTo>
                    <a:pt x="384" y="56"/>
                  </a:lnTo>
                  <a:lnTo>
                    <a:pt x="350" y="38"/>
                  </a:lnTo>
                  <a:lnTo>
                    <a:pt x="314" y="22"/>
                  </a:lnTo>
                  <a:lnTo>
                    <a:pt x="280" y="11"/>
                  </a:lnTo>
                  <a:lnTo>
                    <a:pt x="246" y="4"/>
                  </a:lnTo>
                  <a:lnTo>
                    <a:pt x="214" y="0"/>
                  </a:lnTo>
                  <a:lnTo>
                    <a:pt x="182" y="0"/>
                  </a:lnTo>
                  <a:lnTo>
                    <a:pt x="152" y="6"/>
                  </a:lnTo>
                  <a:lnTo>
                    <a:pt x="123" y="17"/>
                  </a:lnTo>
                  <a:lnTo>
                    <a:pt x="96" y="31"/>
                  </a:lnTo>
                  <a:lnTo>
                    <a:pt x="73" y="49"/>
                  </a:lnTo>
                  <a:lnTo>
                    <a:pt x="52" y="72"/>
                  </a:lnTo>
                  <a:lnTo>
                    <a:pt x="36" y="97"/>
                  </a:lnTo>
                  <a:lnTo>
                    <a:pt x="21" y="125"/>
                  </a:lnTo>
                  <a:lnTo>
                    <a:pt x="11" y="157"/>
                  </a:lnTo>
                  <a:lnTo>
                    <a:pt x="4" y="189"/>
                  </a:lnTo>
                  <a:lnTo>
                    <a:pt x="0" y="227"/>
                  </a:lnTo>
                  <a:lnTo>
                    <a:pt x="0" y="264"/>
                  </a:lnTo>
                  <a:lnTo>
                    <a:pt x="4" y="303"/>
                  </a:lnTo>
                  <a:lnTo>
                    <a:pt x="9" y="342"/>
                  </a:lnTo>
                  <a:lnTo>
                    <a:pt x="18" y="385"/>
                  </a:lnTo>
                  <a:lnTo>
                    <a:pt x="32" y="428"/>
                  </a:lnTo>
                  <a:lnTo>
                    <a:pt x="48" y="470"/>
                  </a:lnTo>
                  <a:lnTo>
                    <a:pt x="68" y="513"/>
                  </a:lnTo>
                  <a:lnTo>
                    <a:pt x="89" y="556"/>
                  </a:lnTo>
                  <a:lnTo>
                    <a:pt x="116" y="598"/>
                  </a:lnTo>
                  <a:lnTo>
                    <a:pt x="145" y="639"/>
                  </a:lnTo>
                  <a:lnTo>
                    <a:pt x="175" y="677"/>
                  </a:lnTo>
                  <a:lnTo>
                    <a:pt x="205" y="712"/>
                  </a:lnTo>
                  <a:lnTo>
                    <a:pt x="239" y="744"/>
                  </a:lnTo>
                  <a:lnTo>
                    <a:pt x="271" y="773"/>
                  </a:lnTo>
                  <a:lnTo>
                    <a:pt x="307" y="800"/>
                  </a:lnTo>
                  <a:lnTo>
                    <a:pt x="341" y="821"/>
                  </a:lnTo>
                  <a:lnTo>
                    <a:pt x="375" y="841"/>
                  </a:lnTo>
                  <a:lnTo>
                    <a:pt x="411" y="855"/>
                  </a:lnTo>
                  <a:lnTo>
                    <a:pt x="444" y="865"/>
                  </a:lnTo>
                  <a:lnTo>
                    <a:pt x="478" y="873"/>
                  </a:lnTo>
                  <a:lnTo>
                    <a:pt x="510" y="876"/>
                  </a:lnTo>
                  <a:lnTo>
                    <a:pt x="543" y="876"/>
                  </a:lnTo>
                  <a:lnTo>
                    <a:pt x="573" y="871"/>
                  </a:lnTo>
                  <a:lnTo>
                    <a:pt x="602" y="860"/>
                  </a:lnTo>
                  <a:lnTo>
                    <a:pt x="628" y="846"/>
                  </a:lnTo>
                  <a:lnTo>
                    <a:pt x="652" y="828"/>
                  </a:lnTo>
                  <a:lnTo>
                    <a:pt x="673" y="805"/>
                  </a:lnTo>
                  <a:lnTo>
                    <a:pt x="689" y="780"/>
                  </a:lnTo>
                  <a:lnTo>
                    <a:pt x="703" y="752"/>
                  </a:lnTo>
                  <a:lnTo>
                    <a:pt x="714" y="720"/>
                  </a:lnTo>
                  <a:lnTo>
                    <a:pt x="721" y="687"/>
                  </a:lnTo>
                  <a:lnTo>
                    <a:pt x="725" y="652"/>
                  </a:lnTo>
                  <a:lnTo>
                    <a:pt x="725" y="613"/>
                  </a:lnTo>
                  <a:lnTo>
                    <a:pt x="723" y="574"/>
                  </a:lnTo>
                  <a:lnTo>
                    <a:pt x="716" y="534"/>
                  </a:lnTo>
                  <a:lnTo>
                    <a:pt x="707" y="492"/>
                  </a:lnTo>
                  <a:lnTo>
                    <a:pt x="693" y="449"/>
                  </a:lnTo>
                  <a:lnTo>
                    <a:pt x="677" y="406"/>
                  </a:lnTo>
                  <a:lnTo>
                    <a:pt x="657" y="364"/>
                  </a:lnTo>
                  <a:lnTo>
                    <a:pt x="635" y="321"/>
                  </a:lnTo>
                  <a:lnTo>
                    <a:pt x="609" y="27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1176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155" name="Freeform 81"/>
            <p:cNvSpPr>
              <a:spLocks/>
            </p:cNvSpPr>
            <p:nvPr/>
          </p:nvSpPr>
          <p:spPr bwMode="auto">
            <a:xfrm>
              <a:off x="2020460" y="2431789"/>
              <a:ext cx="607297" cy="494365"/>
            </a:xfrm>
            <a:custGeom>
              <a:avLst/>
              <a:gdLst>
                <a:gd name="T0" fmla="*/ 3 w 1142"/>
                <a:gd name="T1" fmla="*/ 1 h 857"/>
                <a:gd name="T2" fmla="*/ 3 w 1142"/>
                <a:gd name="T3" fmla="*/ 1 h 857"/>
                <a:gd name="T4" fmla="*/ 2 w 1142"/>
                <a:gd name="T5" fmla="*/ 0 h 857"/>
                <a:gd name="T6" fmla="*/ 2 w 1142"/>
                <a:gd name="T7" fmla="*/ 1 h 857"/>
                <a:gd name="T8" fmla="*/ 1 w 1142"/>
                <a:gd name="T9" fmla="*/ 1 h 857"/>
                <a:gd name="T10" fmla="*/ 1 w 1142"/>
                <a:gd name="T11" fmla="*/ 1 h 857"/>
                <a:gd name="T12" fmla="*/ 1 w 1142"/>
                <a:gd name="T13" fmla="*/ 1 h 857"/>
                <a:gd name="T14" fmla="*/ 1 w 1142"/>
                <a:gd name="T15" fmla="*/ 1 h 857"/>
                <a:gd name="T16" fmla="*/ 1 w 1142"/>
                <a:gd name="T17" fmla="*/ 2 h 857"/>
                <a:gd name="T18" fmla="*/ 0 w 1142"/>
                <a:gd name="T19" fmla="*/ 2 h 857"/>
                <a:gd name="T20" fmla="*/ 1 w 1142"/>
                <a:gd name="T21" fmla="*/ 3 h 857"/>
                <a:gd name="T22" fmla="*/ 1 w 1142"/>
                <a:gd name="T23" fmla="*/ 3 h 857"/>
                <a:gd name="T24" fmla="*/ 1 w 1142"/>
                <a:gd name="T25" fmla="*/ 4 h 857"/>
                <a:gd name="T26" fmla="*/ 1 w 1142"/>
                <a:gd name="T27" fmla="*/ 4 h 857"/>
                <a:gd name="T28" fmla="*/ 1 w 1142"/>
                <a:gd name="T29" fmla="*/ 5 h 857"/>
                <a:gd name="T30" fmla="*/ 2 w 1142"/>
                <a:gd name="T31" fmla="*/ 5 h 857"/>
                <a:gd name="T32" fmla="*/ 2 w 1142"/>
                <a:gd name="T33" fmla="*/ 5 h 857"/>
                <a:gd name="T34" fmla="*/ 3 w 1142"/>
                <a:gd name="T35" fmla="*/ 5 h 857"/>
                <a:gd name="T36" fmla="*/ 4 w 1142"/>
                <a:gd name="T37" fmla="*/ 5 h 857"/>
                <a:gd name="T38" fmla="*/ 4 w 1142"/>
                <a:gd name="T39" fmla="*/ 5 h 857"/>
                <a:gd name="T40" fmla="*/ 5 w 1142"/>
                <a:gd name="T41" fmla="*/ 5 h 857"/>
                <a:gd name="T42" fmla="*/ 5 w 1142"/>
                <a:gd name="T43" fmla="*/ 5 h 857"/>
                <a:gd name="T44" fmla="*/ 5 w 1142"/>
                <a:gd name="T45" fmla="*/ 5 h 857"/>
                <a:gd name="T46" fmla="*/ 5 w 1142"/>
                <a:gd name="T47" fmla="*/ 4 h 857"/>
                <a:gd name="T48" fmla="*/ 5 w 1142"/>
                <a:gd name="T49" fmla="*/ 4 h 857"/>
                <a:gd name="T50" fmla="*/ 5 w 1142"/>
                <a:gd name="T51" fmla="*/ 3 h 857"/>
                <a:gd name="T52" fmla="*/ 5 w 1142"/>
                <a:gd name="T53" fmla="*/ 3 h 857"/>
                <a:gd name="T54" fmla="*/ 5 w 1142"/>
                <a:gd name="T55" fmla="*/ 2 h 857"/>
                <a:gd name="T56" fmla="*/ 5 w 1142"/>
                <a:gd name="T57" fmla="*/ 2 h 857"/>
                <a:gd name="T58" fmla="*/ 5 w 1142"/>
                <a:gd name="T59" fmla="*/ 1 h 857"/>
                <a:gd name="T60" fmla="*/ 4 w 1142"/>
                <a:gd name="T61" fmla="*/ 1 h 857"/>
                <a:gd name="T62" fmla="*/ 4 w 1142"/>
                <a:gd name="T63" fmla="*/ 1 h 8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42" h="857">
                  <a:moveTo>
                    <a:pt x="714" y="57"/>
                  </a:moveTo>
                  <a:lnTo>
                    <a:pt x="657" y="38"/>
                  </a:lnTo>
                  <a:lnTo>
                    <a:pt x="600" y="22"/>
                  </a:lnTo>
                  <a:lnTo>
                    <a:pt x="543" y="11"/>
                  </a:lnTo>
                  <a:lnTo>
                    <a:pt x="487" y="4"/>
                  </a:lnTo>
                  <a:lnTo>
                    <a:pt x="434" y="0"/>
                  </a:lnTo>
                  <a:lnTo>
                    <a:pt x="380" y="2"/>
                  </a:lnTo>
                  <a:lnTo>
                    <a:pt x="330" y="8"/>
                  </a:lnTo>
                  <a:lnTo>
                    <a:pt x="280" y="16"/>
                  </a:lnTo>
                  <a:lnTo>
                    <a:pt x="236" y="29"/>
                  </a:lnTo>
                  <a:lnTo>
                    <a:pt x="193" y="45"/>
                  </a:lnTo>
                  <a:lnTo>
                    <a:pt x="153" y="65"/>
                  </a:lnTo>
                  <a:lnTo>
                    <a:pt x="116" y="89"/>
                  </a:lnTo>
                  <a:lnTo>
                    <a:pt x="86" y="116"/>
                  </a:lnTo>
                  <a:lnTo>
                    <a:pt x="57" y="146"/>
                  </a:lnTo>
                  <a:lnTo>
                    <a:pt x="36" y="180"/>
                  </a:lnTo>
                  <a:lnTo>
                    <a:pt x="18" y="218"/>
                  </a:lnTo>
                  <a:lnTo>
                    <a:pt x="5" y="257"/>
                  </a:lnTo>
                  <a:lnTo>
                    <a:pt x="0" y="296"/>
                  </a:lnTo>
                  <a:lnTo>
                    <a:pt x="0" y="337"/>
                  </a:lnTo>
                  <a:lnTo>
                    <a:pt x="5" y="378"/>
                  </a:lnTo>
                  <a:lnTo>
                    <a:pt x="16" y="420"/>
                  </a:lnTo>
                  <a:lnTo>
                    <a:pt x="32" y="461"/>
                  </a:lnTo>
                  <a:lnTo>
                    <a:pt x="53" y="501"/>
                  </a:lnTo>
                  <a:lnTo>
                    <a:pt x="78" y="542"/>
                  </a:lnTo>
                  <a:lnTo>
                    <a:pt x="109" y="581"/>
                  </a:lnTo>
                  <a:lnTo>
                    <a:pt x="145" y="618"/>
                  </a:lnTo>
                  <a:lnTo>
                    <a:pt x="182" y="654"/>
                  </a:lnTo>
                  <a:lnTo>
                    <a:pt x="225" y="687"/>
                  </a:lnTo>
                  <a:lnTo>
                    <a:pt x="271" y="719"/>
                  </a:lnTo>
                  <a:lnTo>
                    <a:pt x="319" y="750"/>
                  </a:lnTo>
                  <a:lnTo>
                    <a:pt x="373" y="776"/>
                  </a:lnTo>
                  <a:lnTo>
                    <a:pt x="428" y="800"/>
                  </a:lnTo>
                  <a:lnTo>
                    <a:pt x="485" y="819"/>
                  </a:lnTo>
                  <a:lnTo>
                    <a:pt x="543" y="835"/>
                  </a:lnTo>
                  <a:lnTo>
                    <a:pt x="600" y="846"/>
                  </a:lnTo>
                  <a:lnTo>
                    <a:pt x="655" y="853"/>
                  </a:lnTo>
                  <a:lnTo>
                    <a:pt x="709" y="857"/>
                  </a:lnTo>
                  <a:lnTo>
                    <a:pt x="762" y="855"/>
                  </a:lnTo>
                  <a:lnTo>
                    <a:pt x="812" y="849"/>
                  </a:lnTo>
                  <a:lnTo>
                    <a:pt x="862" y="841"/>
                  </a:lnTo>
                  <a:lnTo>
                    <a:pt x="907" y="828"/>
                  </a:lnTo>
                  <a:lnTo>
                    <a:pt x="950" y="812"/>
                  </a:lnTo>
                  <a:lnTo>
                    <a:pt x="991" y="792"/>
                  </a:lnTo>
                  <a:lnTo>
                    <a:pt x="1026" y="768"/>
                  </a:lnTo>
                  <a:lnTo>
                    <a:pt x="1057" y="741"/>
                  </a:lnTo>
                  <a:lnTo>
                    <a:pt x="1085" y="711"/>
                  </a:lnTo>
                  <a:lnTo>
                    <a:pt x="1107" y="677"/>
                  </a:lnTo>
                  <a:lnTo>
                    <a:pt x="1125" y="639"/>
                  </a:lnTo>
                  <a:lnTo>
                    <a:pt x="1137" y="600"/>
                  </a:lnTo>
                  <a:lnTo>
                    <a:pt x="1142" y="561"/>
                  </a:lnTo>
                  <a:lnTo>
                    <a:pt x="1142" y="520"/>
                  </a:lnTo>
                  <a:lnTo>
                    <a:pt x="1137" y="479"/>
                  </a:lnTo>
                  <a:lnTo>
                    <a:pt x="1126" y="438"/>
                  </a:lnTo>
                  <a:lnTo>
                    <a:pt x="1110" y="396"/>
                  </a:lnTo>
                  <a:lnTo>
                    <a:pt x="1089" y="356"/>
                  </a:lnTo>
                  <a:lnTo>
                    <a:pt x="1064" y="315"/>
                  </a:lnTo>
                  <a:lnTo>
                    <a:pt x="1034" y="276"/>
                  </a:lnTo>
                  <a:lnTo>
                    <a:pt x="1000" y="239"/>
                  </a:lnTo>
                  <a:lnTo>
                    <a:pt x="960" y="203"/>
                  </a:lnTo>
                  <a:lnTo>
                    <a:pt x="917" y="170"/>
                  </a:lnTo>
                  <a:lnTo>
                    <a:pt x="873" y="137"/>
                  </a:lnTo>
                  <a:lnTo>
                    <a:pt x="823" y="107"/>
                  </a:lnTo>
                  <a:lnTo>
                    <a:pt x="769" y="81"/>
                  </a:lnTo>
                  <a:lnTo>
                    <a:pt x="714" y="57"/>
                  </a:lnTo>
                  <a:close/>
                </a:path>
              </a:pathLst>
            </a:custGeom>
            <a:solidFill>
              <a:srgbClr val="00B050"/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156" name="Freeform 82"/>
            <p:cNvSpPr>
              <a:spLocks/>
            </p:cNvSpPr>
            <p:nvPr/>
          </p:nvSpPr>
          <p:spPr bwMode="auto">
            <a:xfrm>
              <a:off x="2143365" y="2340346"/>
              <a:ext cx="433783" cy="320051"/>
            </a:xfrm>
            <a:custGeom>
              <a:avLst/>
              <a:gdLst>
                <a:gd name="T0" fmla="*/ 0 w 1016"/>
                <a:gd name="T1" fmla="*/ 0 h 790"/>
                <a:gd name="T2" fmla="*/ 0 w 1016"/>
                <a:gd name="T3" fmla="*/ 0 h 790"/>
                <a:gd name="T4" fmla="*/ 0 w 1016"/>
                <a:gd name="T5" fmla="*/ 0 h 790"/>
                <a:gd name="T6" fmla="*/ 0 w 1016"/>
                <a:gd name="T7" fmla="*/ 0 h 790"/>
                <a:gd name="T8" fmla="*/ 0 w 1016"/>
                <a:gd name="T9" fmla="*/ 0 h 790"/>
                <a:gd name="T10" fmla="*/ 0 w 1016"/>
                <a:gd name="T11" fmla="*/ 0 h 790"/>
                <a:gd name="T12" fmla="*/ 0 w 1016"/>
                <a:gd name="T13" fmla="*/ 0 h 790"/>
                <a:gd name="T14" fmla="*/ 0 w 1016"/>
                <a:gd name="T15" fmla="*/ 0 h 790"/>
                <a:gd name="T16" fmla="*/ 0 w 1016"/>
                <a:gd name="T17" fmla="*/ 0 h 790"/>
                <a:gd name="T18" fmla="*/ 0 w 1016"/>
                <a:gd name="T19" fmla="*/ 0 h 790"/>
                <a:gd name="T20" fmla="*/ 0 w 1016"/>
                <a:gd name="T21" fmla="*/ 0 h 790"/>
                <a:gd name="T22" fmla="*/ 0 w 1016"/>
                <a:gd name="T23" fmla="*/ 0 h 790"/>
                <a:gd name="T24" fmla="*/ 0 w 1016"/>
                <a:gd name="T25" fmla="*/ 0 h 790"/>
                <a:gd name="T26" fmla="*/ 0 w 1016"/>
                <a:gd name="T27" fmla="*/ 0 h 790"/>
                <a:gd name="T28" fmla="*/ 0 w 1016"/>
                <a:gd name="T29" fmla="*/ 0 h 790"/>
                <a:gd name="T30" fmla="*/ 0 w 1016"/>
                <a:gd name="T31" fmla="*/ 0 h 790"/>
                <a:gd name="T32" fmla="*/ 0 w 1016"/>
                <a:gd name="T33" fmla="*/ 0 h 790"/>
                <a:gd name="T34" fmla="*/ 0 w 1016"/>
                <a:gd name="T35" fmla="*/ 0 h 790"/>
                <a:gd name="T36" fmla="*/ 0 w 1016"/>
                <a:gd name="T37" fmla="*/ 0 h 790"/>
                <a:gd name="T38" fmla="*/ 0 w 1016"/>
                <a:gd name="T39" fmla="*/ 0 h 790"/>
                <a:gd name="T40" fmla="*/ 0 w 1016"/>
                <a:gd name="T41" fmla="*/ 0 h 790"/>
                <a:gd name="T42" fmla="*/ 0 w 1016"/>
                <a:gd name="T43" fmla="*/ 0 h 790"/>
                <a:gd name="T44" fmla="*/ 0 w 1016"/>
                <a:gd name="T45" fmla="*/ 0 h 790"/>
                <a:gd name="T46" fmla="*/ 0 w 1016"/>
                <a:gd name="T47" fmla="*/ 0 h 790"/>
                <a:gd name="T48" fmla="*/ 0 w 1016"/>
                <a:gd name="T49" fmla="*/ 0 h 790"/>
                <a:gd name="T50" fmla="*/ 0 w 1016"/>
                <a:gd name="T51" fmla="*/ 0 h 790"/>
                <a:gd name="T52" fmla="*/ 0 w 1016"/>
                <a:gd name="T53" fmla="*/ 0 h 790"/>
                <a:gd name="T54" fmla="*/ 0 w 1016"/>
                <a:gd name="T55" fmla="*/ 0 h 790"/>
                <a:gd name="T56" fmla="*/ 0 w 1016"/>
                <a:gd name="T57" fmla="*/ 0 h 790"/>
                <a:gd name="T58" fmla="*/ 0 w 1016"/>
                <a:gd name="T59" fmla="*/ 0 h 790"/>
                <a:gd name="T60" fmla="*/ 0 w 1016"/>
                <a:gd name="T61" fmla="*/ 0 h 790"/>
                <a:gd name="T62" fmla="*/ 0 w 1016"/>
                <a:gd name="T63" fmla="*/ 0 h 79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16" h="790">
                  <a:moveTo>
                    <a:pt x="671" y="103"/>
                  </a:moveTo>
                  <a:lnTo>
                    <a:pt x="621" y="78"/>
                  </a:lnTo>
                  <a:lnTo>
                    <a:pt x="571" y="55"/>
                  </a:lnTo>
                  <a:lnTo>
                    <a:pt x="521" y="37"/>
                  </a:lnTo>
                  <a:lnTo>
                    <a:pt x="471" y="23"/>
                  </a:lnTo>
                  <a:lnTo>
                    <a:pt x="421" y="10"/>
                  </a:lnTo>
                  <a:lnTo>
                    <a:pt x="375" y="3"/>
                  </a:lnTo>
                  <a:lnTo>
                    <a:pt x="327" y="0"/>
                  </a:lnTo>
                  <a:lnTo>
                    <a:pt x="282" y="0"/>
                  </a:lnTo>
                  <a:lnTo>
                    <a:pt x="241" y="3"/>
                  </a:lnTo>
                  <a:lnTo>
                    <a:pt x="200" y="10"/>
                  </a:lnTo>
                  <a:lnTo>
                    <a:pt x="163" y="21"/>
                  </a:lnTo>
                  <a:lnTo>
                    <a:pt x="129" y="35"/>
                  </a:lnTo>
                  <a:lnTo>
                    <a:pt x="97" y="53"/>
                  </a:lnTo>
                  <a:lnTo>
                    <a:pt x="70" y="74"/>
                  </a:lnTo>
                  <a:lnTo>
                    <a:pt x="47" y="99"/>
                  </a:lnTo>
                  <a:lnTo>
                    <a:pt x="27" y="128"/>
                  </a:lnTo>
                  <a:lnTo>
                    <a:pt x="13" y="160"/>
                  </a:lnTo>
                  <a:lnTo>
                    <a:pt x="4" y="192"/>
                  </a:lnTo>
                  <a:lnTo>
                    <a:pt x="0" y="228"/>
                  </a:lnTo>
                  <a:lnTo>
                    <a:pt x="0" y="263"/>
                  </a:lnTo>
                  <a:lnTo>
                    <a:pt x="7" y="300"/>
                  </a:lnTo>
                  <a:lnTo>
                    <a:pt x="18" y="338"/>
                  </a:lnTo>
                  <a:lnTo>
                    <a:pt x="32" y="375"/>
                  </a:lnTo>
                  <a:lnTo>
                    <a:pt x="52" y="413"/>
                  </a:lnTo>
                  <a:lnTo>
                    <a:pt x="75" y="452"/>
                  </a:lnTo>
                  <a:lnTo>
                    <a:pt x="104" y="489"/>
                  </a:lnTo>
                  <a:lnTo>
                    <a:pt x="134" y="525"/>
                  </a:lnTo>
                  <a:lnTo>
                    <a:pt x="170" y="560"/>
                  </a:lnTo>
                  <a:lnTo>
                    <a:pt x="209" y="594"/>
                  </a:lnTo>
                  <a:lnTo>
                    <a:pt x="252" y="628"/>
                  </a:lnTo>
                  <a:lnTo>
                    <a:pt x="296" y="658"/>
                  </a:lnTo>
                  <a:lnTo>
                    <a:pt x="345" y="687"/>
                  </a:lnTo>
                  <a:lnTo>
                    <a:pt x="395" y="713"/>
                  </a:lnTo>
                  <a:lnTo>
                    <a:pt x="445" y="735"/>
                  </a:lnTo>
                  <a:lnTo>
                    <a:pt x="495" y="753"/>
                  </a:lnTo>
                  <a:lnTo>
                    <a:pt x="545" y="769"/>
                  </a:lnTo>
                  <a:lnTo>
                    <a:pt x="595" y="779"/>
                  </a:lnTo>
                  <a:lnTo>
                    <a:pt x="643" y="786"/>
                  </a:lnTo>
                  <a:lnTo>
                    <a:pt x="689" y="790"/>
                  </a:lnTo>
                  <a:lnTo>
                    <a:pt x="734" y="790"/>
                  </a:lnTo>
                  <a:lnTo>
                    <a:pt x="777" y="786"/>
                  </a:lnTo>
                  <a:lnTo>
                    <a:pt x="816" y="779"/>
                  </a:lnTo>
                  <a:lnTo>
                    <a:pt x="853" y="769"/>
                  </a:lnTo>
                  <a:lnTo>
                    <a:pt x="887" y="754"/>
                  </a:lnTo>
                  <a:lnTo>
                    <a:pt x="920" y="737"/>
                  </a:lnTo>
                  <a:lnTo>
                    <a:pt x="946" y="715"/>
                  </a:lnTo>
                  <a:lnTo>
                    <a:pt x="970" y="690"/>
                  </a:lnTo>
                  <a:lnTo>
                    <a:pt x="989" y="662"/>
                  </a:lnTo>
                  <a:lnTo>
                    <a:pt x="1003" y="630"/>
                  </a:lnTo>
                  <a:lnTo>
                    <a:pt x="1012" y="598"/>
                  </a:lnTo>
                  <a:lnTo>
                    <a:pt x="1016" y="562"/>
                  </a:lnTo>
                  <a:lnTo>
                    <a:pt x="1016" y="527"/>
                  </a:lnTo>
                  <a:lnTo>
                    <a:pt x="1009" y="489"/>
                  </a:lnTo>
                  <a:lnTo>
                    <a:pt x="998" y="452"/>
                  </a:lnTo>
                  <a:lnTo>
                    <a:pt x="984" y="414"/>
                  </a:lnTo>
                  <a:lnTo>
                    <a:pt x="964" y="377"/>
                  </a:lnTo>
                  <a:lnTo>
                    <a:pt x="941" y="338"/>
                  </a:lnTo>
                  <a:lnTo>
                    <a:pt x="912" y="300"/>
                  </a:lnTo>
                  <a:lnTo>
                    <a:pt x="882" y="265"/>
                  </a:lnTo>
                  <a:lnTo>
                    <a:pt x="846" y="229"/>
                  </a:lnTo>
                  <a:lnTo>
                    <a:pt x="807" y="195"/>
                  </a:lnTo>
                  <a:lnTo>
                    <a:pt x="766" y="162"/>
                  </a:lnTo>
                  <a:lnTo>
                    <a:pt x="720" y="131"/>
                  </a:lnTo>
                  <a:lnTo>
                    <a:pt x="671" y="103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>
                <a:solidFill>
                  <a:schemeClr val="accent4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57" name="Freeform 83"/>
            <p:cNvSpPr>
              <a:spLocks/>
            </p:cNvSpPr>
            <p:nvPr/>
          </p:nvSpPr>
          <p:spPr bwMode="auto">
            <a:xfrm rot="1800000">
              <a:off x="1982504" y="2509897"/>
              <a:ext cx="469932" cy="274330"/>
            </a:xfrm>
            <a:custGeom>
              <a:avLst/>
              <a:gdLst>
                <a:gd name="T0" fmla="*/ 14 w 711"/>
                <a:gd name="T1" fmla="*/ 1 h 418"/>
                <a:gd name="T2" fmla="*/ 11 w 711"/>
                <a:gd name="T3" fmla="*/ 1 h 418"/>
                <a:gd name="T4" fmla="*/ 8 w 711"/>
                <a:gd name="T5" fmla="*/ 1 h 418"/>
                <a:gd name="T6" fmla="*/ 6 w 711"/>
                <a:gd name="T7" fmla="*/ 1 h 418"/>
                <a:gd name="T8" fmla="*/ 4 w 711"/>
                <a:gd name="T9" fmla="*/ 2 h 418"/>
                <a:gd name="T10" fmla="*/ 2 w 711"/>
                <a:gd name="T11" fmla="*/ 3 h 418"/>
                <a:gd name="T12" fmla="*/ 1 w 711"/>
                <a:gd name="T13" fmla="*/ 4 h 418"/>
                <a:gd name="T14" fmla="*/ 1 w 711"/>
                <a:gd name="T15" fmla="*/ 5 h 418"/>
                <a:gd name="T16" fmla="*/ 1 w 711"/>
                <a:gd name="T17" fmla="*/ 6 h 418"/>
                <a:gd name="T18" fmla="*/ 1 w 711"/>
                <a:gd name="T19" fmla="*/ 7 h 418"/>
                <a:gd name="T20" fmla="*/ 2 w 711"/>
                <a:gd name="T21" fmla="*/ 8 h 418"/>
                <a:gd name="T22" fmla="*/ 4 w 711"/>
                <a:gd name="T23" fmla="*/ 8 h 418"/>
                <a:gd name="T24" fmla="*/ 6 w 711"/>
                <a:gd name="T25" fmla="*/ 9 h 418"/>
                <a:gd name="T26" fmla="*/ 8 w 711"/>
                <a:gd name="T27" fmla="*/ 10 h 418"/>
                <a:gd name="T28" fmla="*/ 11 w 711"/>
                <a:gd name="T29" fmla="*/ 10 h 418"/>
                <a:gd name="T30" fmla="*/ 14 w 711"/>
                <a:gd name="T31" fmla="*/ 10 h 418"/>
                <a:gd name="T32" fmla="*/ 17 w 711"/>
                <a:gd name="T33" fmla="*/ 10 h 418"/>
                <a:gd name="T34" fmla="*/ 20 w 711"/>
                <a:gd name="T35" fmla="*/ 10 h 418"/>
                <a:gd name="T36" fmla="*/ 23 w 711"/>
                <a:gd name="T37" fmla="*/ 10 h 418"/>
                <a:gd name="T38" fmla="*/ 26 w 711"/>
                <a:gd name="T39" fmla="*/ 9 h 418"/>
                <a:gd name="T40" fmla="*/ 28 w 711"/>
                <a:gd name="T41" fmla="*/ 8 h 418"/>
                <a:gd name="T42" fmla="*/ 29 w 711"/>
                <a:gd name="T43" fmla="*/ 8 h 418"/>
                <a:gd name="T44" fmla="*/ 31 w 711"/>
                <a:gd name="T45" fmla="*/ 7 h 418"/>
                <a:gd name="T46" fmla="*/ 31 w 711"/>
                <a:gd name="T47" fmla="*/ 6 h 418"/>
                <a:gd name="T48" fmla="*/ 31 w 711"/>
                <a:gd name="T49" fmla="*/ 5 h 418"/>
                <a:gd name="T50" fmla="*/ 31 w 711"/>
                <a:gd name="T51" fmla="*/ 4 h 418"/>
                <a:gd name="T52" fmla="*/ 29 w 711"/>
                <a:gd name="T53" fmla="*/ 3 h 418"/>
                <a:gd name="T54" fmla="*/ 28 w 711"/>
                <a:gd name="T55" fmla="*/ 2 h 418"/>
                <a:gd name="T56" fmla="*/ 26 w 711"/>
                <a:gd name="T57" fmla="*/ 1 h 418"/>
                <a:gd name="T58" fmla="*/ 23 w 711"/>
                <a:gd name="T59" fmla="*/ 1 h 418"/>
                <a:gd name="T60" fmla="*/ 20 w 711"/>
                <a:gd name="T61" fmla="*/ 1 h 418"/>
                <a:gd name="T62" fmla="*/ 17 w 711"/>
                <a:gd name="T63" fmla="*/ 1 h 4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11" h="418">
                  <a:moveTo>
                    <a:pt x="355" y="0"/>
                  </a:moveTo>
                  <a:lnTo>
                    <a:pt x="320" y="2"/>
                  </a:lnTo>
                  <a:lnTo>
                    <a:pt x="284" y="3"/>
                  </a:lnTo>
                  <a:lnTo>
                    <a:pt x="250" y="9"/>
                  </a:lnTo>
                  <a:lnTo>
                    <a:pt x="218" y="16"/>
                  </a:lnTo>
                  <a:lnTo>
                    <a:pt x="186" y="25"/>
                  </a:lnTo>
                  <a:lnTo>
                    <a:pt x="157" y="36"/>
                  </a:lnTo>
                  <a:lnTo>
                    <a:pt x="129" y="48"/>
                  </a:lnTo>
                  <a:lnTo>
                    <a:pt x="104" y="62"/>
                  </a:lnTo>
                  <a:lnTo>
                    <a:pt x="80" y="76"/>
                  </a:lnTo>
                  <a:lnTo>
                    <a:pt x="61" y="92"/>
                  </a:lnTo>
                  <a:lnTo>
                    <a:pt x="43" y="110"/>
                  </a:lnTo>
                  <a:lnTo>
                    <a:pt x="29" y="128"/>
                  </a:lnTo>
                  <a:lnTo>
                    <a:pt x="16" y="148"/>
                  </a:lnTo>
                  <a:lnTo>
                    <a:pt x="7" y="167"/>
                  </a:lnTo>
                  <a:lnTo>
                    <a:pt x="2" y="189"/>
                  </a:lnTo>
                  <a:lnTo>
                    <a:pt x="0" y="210"/>
                  </a:lnTo>
                  <a:lnTo>
                    <a:pt x="2" y="231"/>
                  </a:lnTo>
                  <a:lnTo>
                    <a:pt x="7" y="251"/>
                  </a:lnTo>
                  <a:lnTo>
                    <a:pt x="16" y="272"/>
                  </a:lnTo>
                  <a:lnTo>
                    <a:pt x="29" y="290"/>
                  </a:lnTo>
                  <a:lnTo>
                    <a:pt x="43" y="310"/>
                  </a:lnTo>
                  <a:lnTo>
                    <a:pt x="61" y="326"/>
                  </a:lnTo>
                  <a:lnTo>
                    <a:pt x="80" y="342"/>
                  </a:lnTo>
                  <a:lnTo>
                    <a:pt x="104" y="358"/>
                  </a:lnTo>
                  <a:lnTo>
                    <a:pt x="129" y="370"/>
                  </a:lnTo>
                  <a:lnTo>
                    <a:pt x="157" y="383"/>
                  </a:lnTo>
                  <a:lnTo>
                    <a:pt x="186" y="393"/>
                  </a:lnTo>
                  <a:lnTo>
                    <a:pt x="218" y="402"/>
                  </a:lnTo>
                  <a:lnTo>
                    <a:pt x="250" y="409"/>
                  </a:lnTo>
                  <a:lnTo>
                    <a:pt x="284" y="415"/>
                  </a:lnTo>
                  <a:lnTo>
                    <a:pt x="320" y="416"/>
                  </a:lnTo>
                  <a:lnTo>
                    <a:pt x="355" y="418"/>
                  </a:lnTo>
                  <a:lnTo>
                    <a:pt x="391" y="416"/>
                  </a:lnTo>
                  <a:lnTo>
                    <a:pt x="427" y="415"/>
                  </a:lnTo>
                  <a:lnTo>
                    <a:pt x="461" y="409"/>
                  </a:lnTo>
                  <a:lnTo>
                    <a:pt x="495" y="402"/>
                  </a:lnTo>
                  <a:lnTo>
                    <a:pt x="525" y="393"/>
                  </a:lnTo>
                  <a:lnTo>
                    <a:pt x="554" y="383"/>
                  </a:lnTo>
                  <a:lnTo>
                    <a:pt x="582" y="370"/>
                  </a:lnTo>
                  <a:lnTo>
                    <a:pt x="607" y="356"/>
                  </a:lnTo>
                  <a:lnTo>
                    <a:pt x="630" y="342"/>
                  </a:lnTo>
                  <a:lnTo>
                    <a:pt x="650" y="326"/>
                  </a:lnTo>
                  <a:lnTo>
                    <a:pt x="668" y="308"/>
                  </a:lnTo>
                  <a:lnTo>
                    <a:pt x="682" y="290"/>
                  </a:lnTo>
                  <a:lnTo>
                    <a:pt x="695" y="270"/>
                  </a:lnTo>
                  <a:lnTo>
                    <a:pt x="704" y="251"/>
                  </a:lnTo>
                  <a:lnTo>
                    <a:pt x="709" y="230"/>
                  </a:lnTo>
                  <a:lnTo>
                    <a:pt x="711" y="208"/>
                  </a:lnTo>
                  <a:lnTo>
                    <a:pt x="709" y="187"/>
                  </a:lnTo>
                  <a:lnTo>
                    <a:pt x="704" y="167"/>
                  </a:lnTo>
                  <a:lnTo>
                    <a:pt x="695" y="146"/>
                  </a:lnTo>
                  <a:lnTo>
                    <a:pt x="682" y="128"/>
                  </a:lnTo>
                  <a:lnTo>
                    <a:pt x="668" y="110"/>
                  </a:lnTo>
                  <a:lnTo>
                    <a:pt x="650" y="92"/>
                  </a:lnTo>
                  <a:lnTo>
                    <a:pt x="630" y="76"/>
                  </a:lnTo>
                  <a:lnTo>
                    <a:pt x="607" y="62"/>
                  </a:lnTo>
                  <a:lnTo>
                    <a:pt x="582" y="48"/>
                  </a:lnTo>
                  <a:lnTo>
                    <a:pt x="554" y="36"/>
                  </a:lnTo>
                  <a:lnTo>
                    <a:pt x="525" y="25"/>
                  </a:lnTo>
                  <a:lnTo>
                    <a:pt x="495" y="16"/>
                  </a:lnTo>
                  <a:lnTo>
                    <a:pt x="461" y="9"/>
                  </a:lnTo>
                  <a:lnTo>
                    <a:pt x="427" y="3"/>
                  </a:lnTo>
                  <a:lnTo>
                    <a:pt x="391" y="2"/>
                  </a:lnTo>
                  <a:lnTo>
                    <a:pt x="355" y="0"/>
                  </a:lnTo>
                  <a:close/>
                </a:path>
              </a:pathLst>
            </a:custGeom>
            <a:solidFill>
              <a:schemeClr val="accent4"/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158" name="Freeform 84"/>
            <p:cNvSpPr>
              <a:spLocks/>
            </p:cNvSpPr>
            <p:nvPr/>
          </p:nvSpPr>
          <p:spPr bwMode="auto">
            <a:xfrm rot="21180000">
              <a:off x="2251811" y="2844236"/>
              <a:ext cx="780810" cy="548659"/>
            </a:xfrm>
            <a:custGeom>
              <a:avLst/>
              <a:gdLst>
                <a:gd name="T0" fmla="*/ 0 w 2626"/>
                <a:gd name="T1" fmla="*/ 2 h 884"/>
                <a:gd name="T2" fmla="*/ 0 w 2626"/>
                <a:gd name="T3" fmla="*/ 1 h 884"/>
                <a:gd name="T4" fmla="*/ 0 w 2626"/>
                <a:gd name="T5" fmla="*/ 1 h 884"/>
                <a:gd name="T6" fmla="*/ 0 w 2626"/>
                <a:gd name="T7" fmla="*/ 1 h 884"/>
                <a:gd name="T8" fmla="*/ 0 w 2626"/>
                <a:gd name="T9" fmla="*/ 1 h 884"/>
                <a:gd name="T10" fmla="*/ 0 w 2626"/>
                <a:gd name="T11" fmla="*/ 1 h 884"/>
                <a:gd name="T12" fmla="*/ 0 w 2626"/>
                <a:gd name="T13" fmla="*/ 0 h 884"/>
                <a:gd name="T14" fmla="*/ 0 w 2626"/>
                <a:gd name="T15" fmla="*/ 1 h 884"/>
                <a:gd name="T16" fmla="*/ 0 w 2626"/>
                <a:gd name="T17" fmla="*/ 1 h 884"/>
                <a:gd name="T18" fmla="*/ 0 w 2626"/>
                <a:gd name="T19" fmla="*/ 1 h 884"/>
                <a:gd name="T20" fmla="*/ 0 w 2626"/>
                <a:gd name="T21" fmla="*/ 1 h 884"/>
                <a:gd name="T22" fmla="*/ 0 w 2626"/>
                <a:gd name="T23" fmla="*/ 1 h 884"/>
                <a:gd name="T24" fmla="*/ 0 w 2626"/>
                <a:gd name="T25" fmla="*/ 1 h 884"/>
                <a:gd name="T26" fmla="*/ 0 w 2626"/>
                <a:gd name="T27" fmla="*/ 1 h 884"/>
                <a:gd name="T28" fmla="*/ 0 w 2626"/>
                <a:gd name="T29" fmla="*/ 2 h 884"/>
                <a:gd name="T30" fmla="*/ 0 w 2626"/>
                <a:gd name="T31" fmla="*/ 2 h 884"/>
                <a:gd name="T32" fmla="*/ 0 w 2626"/>
                <a:gd name="T33" fmla="*/ 3 h 884"/>
                <a:gd name="T34" fmla="*/ 0 w 2626"/>
                <a:gd name="T35" fmla="*/ 3 h 884"/>
                <a:gd name="T36" fmla="*/ 0 w 2626"/>
                <a:gd name="T37" fmla="*/ 4 h 884"/>
                <a:gd name="T38" fmla="*/ 0 w 2626"/>
                <a:gd name="T39" fmla="*/ 5 h 884"/>
                <a:gd name="T40" fmla="*/ 0 w 2626"/>
                <a:gd name="T41" fmla="*/ 5 h 884"/>
                <a:gd name="T42" fmla="*/ 0 w 2626"/>
                <a:gd name="T43" fmla="*/ 5 h 884"/>
                <a:gd name="T44" fmla="*/ 0 w 2626"/>
                <a:gd name="T45" fmla="*/ 7 h 884"/>
                <a:gd name="T46" fmla="*/ 0 w 2626"/>
                <a:gd name="T47" fmla="*/ 7 h 884"/>
                <a:gd name="T48" fmla="*/ 0 w 2626"/>
                <a:gd name="T49" fmla="*/ 8 h 884"/>
                <a:gd name="T50" fmla="*/ 0 w 2626"/>
                <a:gd name="T51" fmla="*/ 9 h 884"/>
                <a:gd name="T52" fmla="*/ 0 w 2626"/>
                <a:gd name="T53" fmla="*/ 10 h 884"/>
                <a:gd name="T54" fmla="*/ 0 w 2626"/>
                <a:gd name="T55" fmla="*/ 10 h 884"/>
                <a:gd name="T56" fmla="*/ 0 w 2626"/>
                <a:gd name="T57" fmla="*/ 12 h 884"/>
                <a:gd name="T58" fmla="*/ 0 w 2626"/>
                <a:gd name="T59" fmla="*/ 12 h 884"/>
                <a:gd name="T60" fmla="*/ 0 w 2626"/>
                <a:gd name="T61" fmla="*/ 12 h 884"/>
                <a:gd name="T62" fmla="*/ 0 w 2626"/>
                <a:gd name="T63" fmla="*/ 12 h 884"/>
                <a:gd name="T64" fmla="*/ 0 w 2626"/>
                <a:gd name="T65" fmla="*/ 12 h 884"/>
                <a:gd name="T66" fmla="*/ 0 w 2626"/>
                <a:gd name="T67" fmla="*/ 12 h 884"/>
                <a:gd name="T68" fmla="*/ 0 w 2626"/>
                <a:gd name="T69" fmla="*/ 12 h 884"/>
                <a:gd name="T70" fmla="*/ 0 w 2626"/>
                <a:gd name="T71" fmla="*/ 12 h 884"/>
                <a:gd name="T72" fmla="*/ 0 w 2626"/>
                <a:gd name="T73" fmla="*/ 12 h 884"/>
                <a:gd name="T74" fmla="*/ 0 w 2626"/>
                <a:gd name="T75" fmla="*/ 12 h 884"/>
                <a:gd name="T76" fmla="*/ 0 w 2626"/>
                <a:gd name="T77" fmla="*/ 12 h 884"/>
                <a:gd name="T78" fmla="*/ 0 w 2626"/>
                <a:gd name="T79" fmla="*/ 11 h 884"/>
                <a:gd name="T80" fmla="*/ 0 w 2626"/>
                <a:gd name="T81" fmla="*/ 10 h 884"/>
                <a:gd name="T82" fmla="*/ 0 w 2626"/>
                <a:gd name="T83" fmla="*/ 10 h 884"/>
                <a:gd name="T84" fmla="*/ 0 w 2626"/>
                <a:gd name="T85" fmla="*/ 10 h 884"/>
                <a:gd name="T86" fmla="*/ 0 w 2626"/>
                <a:gd name="T87" fmla="*/ 9 h 884"/>
                <a:gd name="T88" fmla="*/ 0 w 2626"/>
                <a:gd name="T89" fmla="*/ 8 h 884"/>
                <a:gd name="T90" fmla="*/ 0 w 2626"/>
                <a:gd name="T91" fmla="*/ 8 h 884"/>
                <a:gd name="T92" fmla="*/ 0 w 2626"/>
                <a:gd name="T93" fmla="*/ 8 h 884"/>
                <a:gd name="T94" fmla="*/ 0 w 2626"/>
                <a:gd name="T95" fmla="*/ 7 h 884"/>
                <a:gd name="T96" fmla="*/ 0 w 2626"/>
                <a:gd name="T97" fmla="*/ 7 h 884"/>
                <a:gd name="T98" fmla="*/ 0 w 2626"/>
                <a:gd name="T99" fmla="*/ 6 h 884"/>
                <a:gd name="T100" fmla="*/ 0 w 2626"/>
                <a:gd name="T101" fmla="*/ 5 h 884"/>
                <a:gd name="T102" fmla="*/ 0 w 2626"/>
                <a:gd name="T103" fmla="*/ 4 h 884"/>
                <a:gd name="T104" fmla="*/ 0 w 2626"/>
                <a:gd name="T105" fmla="*/ 3 h 88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626" h="884">
                  <a:moveTo>
                    <a:pt x="1385" y="172"/>
                  </a:moveTo>
                  <a:lnTo>
                    <a:pt x="1251" y="138"/>
                  </a:lnTo>
                  <a:lnTo>
                    <a:pt x="1119" y="108"/>
                  </a:lnTo>
                  <a:lnTo>
                    <a:pt x="992" y="81"/>
                  </a:lnTo>
                  <a:lnTo>
                    <a:pt x="869" y="58"/>
                  </a:lnTo>
                  <a:lnTo>
                    <a:pt x="751" y="39"/>
                  </a:lnTo>
                  <a:lnTo>
                    <a:pt x="639" y="23"/>
                  </a:lnTo>
                  <a:lnTo>
                    <a:pt x="585" y="17"/>
                  </a:lnTo>
                  <a:lnTo>
                    <a:pt x="533" y="12"/>
                  </a:lnTo>
                  <a:lnTo>
                    <a:pt x="483" y="7"/>
                  </a:lnTo>
                  <a:lnTo>
                    <a:pt x="437" y="5"/>
                  </a:lnTo>
                  <a:lnTo>
                    <a:pt x="391" y="1"/>
                  </a:lnTo>
                  <a:lnTo>
                    <a:pt x="346" y="1"/>
                  </a:lnTo>
                  <a:lnTo>
                    <a:pt x="305" y="0"/>
                  </a:lnTo>
                  <a:lnTo>
                    <a:pt x="266" y="1"/>
                  </a:lnTo>
                  <a:lnTo>
                    <a:pt x="228" y="3"/>
                  </a:lnTo>
                  <a:lnTo>
                    <a:pt x="194" y="5"/>
                  </a:lnTo>
                  <a:lnTo>
                    <a:pt x="162" y="10"/>
                  </a:lnTo>
                  <a:lnTo>
                    <a:pt x="132" y="14"/>
                  </a:lnTo>
                  <a:lnTo>
                    <a:pt x="105" y="21"/>
                  </a:lnTo>
                  <a:lnTo>
                    <a:pt x="82" y="28"/>
                  </a:lnTo>
                  <a:lnTo>
                    <a:pt x="60" y="35"/>
                  </a:lnTo>
                  <a:lnTo>
                    <a:pt x="42" y="44"/>
                  </a:lnTo>
                  <a:lnTo>
                    <a:pt x="28" y="55"/>
                  </a:lnTo>
                  <a:lnTo>
                    <a:pt x="16" y="67"/>
                  </a:lnTo>
                  <a:lnTo>
                    <a:pt x="7" y="78"/>
                  </a:lnTo>
                  <a:lnTo>
                    <a:pt x="1" y="92"/>
                  </a:lnTo>
                  <a:lnTo>
                    <a:pt x="0" y="106"/>
                  </a:lnTo>
                  <a:lnTo>
                    <a:pt x="1" y="121"/>
                  </a:lnTo>
                  <a:lnTo>
                    <a:pt x="5" y="137"/>
                  </a:lnTo>
                  <a:lnTo>
                    <a:pt x="14" y="153"/>
                  </a:lnTo>
                  <a:lnTo>
                    <a:pt x="25" y="170"/>
                  </a:lnTo>
                  <a:lnTo>
                    <a:pt x="39" y="188"/>
                  </a:lnTo>
                  <a:lnTo>
                    <a:pt x="57" y="206"/>
                  </a:lnTo>
                  <a:lnTo>
                    <a:pt x="76" y="224"/>
                  </a:lnTo>
                  <a:lnTo>
                    <a:pt x="100" y="243"/>
                  </a:lnTo>
                  <a:lnTo>
                    <a:pt x="125" y="263"/>
                  </a:lnTo>
                  <a:lnTo>
                    <a:pt x="153" y="283"/>
                  </a:lnTo>
                  <a:lnTo>
                    <a:pt x="185" y="302"/>
                  </a:lnTo>
                  <a:lnTo>
                    <a:pt x="219" y="322"/>
                  </a:lnTo>
                  <a:lnTo>
                    <a:pt x="255" y="343"/>
                  </a:lnTo>
                  <a:lnTo>
                    <a:pt x="294" y="364"/>
                  </a:lnTo>
                  <a:lnTo>
                    <a:pt x="335" y="384"/>
                  </a:lnTo>
                  <a:lnTo>
                    <a:pt x="378" y="405"/>
                  </a:lnTo>
                  <a:lnTo>
                    <a:pt x="423" y="427"/>
                  </a:lnTo>
                  <a:lnTo>
                    <a:pt x="471" y="448"/>
                  </a:lnTo>
                  <a:lnTo>
                    <a:pt x="519" y="469"/>
                  </a:lnTo>
                  <a:lnTo>
                    <a:pt x="571" y="491"/>
                  </a:lnTo>
                  <a:lnTo>
                    <a:pt x="624" y="512"/>
                  </a:lnTo>
                  <a:lnTo>
                    <a:pt x="735" y="553"/>
                  </a:lnTo>
                  <a:lnTo>
                    <a:pt x="853" y="596"/>
                  </a:lnTo>
                  <a:lnTo>
                    <a:pt x="978" y="635"/>
                  </a:lnTo>
                  <a:lnTo>
                    <a:pt x="1106" y="674"/>
                  </a:lnTo>
                  <a:lnTo>
                    <a:pt x="1240" y="712"/>
                  </a:lnTo>
                  <a:lnTo>
                    <a:pt x="1374" y="745"/>
                  </a:lnTo>
                  <a:lnTo>
                    <a:pt x="1506" y="776"/>
                  </a:lnTo>
                  <a:lnTo>
                    <a:pt x="1633" y="802"/>
                  </a:lnTo>
                  <a:lnTo>
                    <a:pt x="1756" y="825"/>
                  </a:lnTo>
                  <a:lnTo>
                    <a:pt x="1874" y="845"/>
                  </a:lnTo>
                  <a:lnTo>
                    <a:pt x="1986" y="861"/>
                  </a:lnTo>
                  <a:lnTo>
                    <a:pt x="2040" y="866"/>
                  </a:lnTo>
                  <a:lnTo>
                    <a:pt x="2092" y="872"/>
                  </a:lnTo>
                  <a:lnTo>
                    <a:pt x="2142" y="877"/>
                  </a:lnTo>
                  <a:lnTo>
                    <a:pt x="2190" y="881"/>
                  </a:lnTo>
                  <a:lnTo>
                    <a:pt x="2235" y="882"/>
                  </a:lnTo>
                  <a:lnTo>
                    <a:pt x="2279" y="882"/>
                  </a:lnTo>
                  <a:lnTo>
                    <a:pt x="2320" y="884"/>
                  </a:lnTo>
                  <a:lnTo>
                    <a:pt x="2360" y="882"/>
                  </a:lnTo>
                  <a:lnTo>
                    <a:pt x="2397" y="881"/>
                  </a:lnTo>
                  <a:lnTo>
                    <a:pt x="2431" y="879"/>
                  </a:lnTo>
                  <a:lnTo>
                    <a:pt x="2463" y="873"/>
                  </a:lnTo>
                  <a:lnTo>
                    <a:pt x="2493" y="870"/>
                  </a:lnTo>
                  <a:lnTo>
                    <a:pt x="2520" y="863"/>
                  </a:lnTo>
                  <a:lnTo>
                    <a:pt x="2543" y="856"/>
                  </a:lnTo>
                  <a:lnTo>
                    <a:pt x="2565" y="849"/>
                  </a:lnTo>
                  <a:lnTo>
                    <a:pt x="2583" y="840"/>
                  </a:lnTo>
                  <a:lnTo>
                    <a:pt x="2597" y="829"/>
                  </a:lnTo>
                  <a:lnTo>
                    <a:pt x="2610" y="818"/>
                  </a:lnTo>
                  <a:lnTo>
                    <a:pt x="2618" y="806"/>
                  </a:lnTo>
                  <a:lnTo>
                    <a:pt x="2624" y="792"/>
                  </a:lnTo>
                  <a:lnTo>
                    <a:pt x="2626" y="777"/>
                  </a:lnTo>
                  <a:lnTo>
                    <a:pt x="2624" y="763"/>
                  </a:lnTo>
                  <a:lnTo>
                    <a:pt x="2620" y="747"/>
                  </a:lnTo>
                  <a:lnTo>
                    <a:pt x="2611" y="731"/>
                  </a:lnTo>
                  <a:lnTo>
                    <a:pt x="2601" y="713"/>
                  </a:lnTo>
                  <a:lnTo>
                    <a:pt x="2586" y="696"/>
                  </a:lnTo>
                  <a:lnTo>
                    <a:pt x="2568" y="678"/>
                  </a:lnTo>
                  <a:lnTo>
                    <a:pt x="2549" y="660"/>
                  </a:lnTo>
                  <a:lnTo>
                    <a:pt x="2526" y="640"/>
                  </a:lnTo>
                  <a:lnTo>
                    <a:pt x="2501" y="621"/>
                  </a:lnTo>
                  <a:lnTo>
                    <a:pt x="2472" y="601"/>
                  </a:lnTo>
                  <a:lnTo>
                    <a:pt x="2440" y="582"/>
                  </a:lnTo>
                  <a:lnTo>
                    <a:pt x="2406" y="562"/>
                  </a:lnTo>
                  <a:lnTo>
                    <a:pt x="2370" y="541"/>
                  </a:lnTo>
                  <a:lnTo>
                    <a:pt x="2331" y="521"/>
                  </a:lnTo>
                  <a:lnTo>
                    <a:pt x="2292" y="500"/>
                  </a:lnTo>
                  <a:lnTo>
                    <a:pt x="2247" y="478"/>
                  </a:lnTo>
                  <a:lnTo>
                    <a:pt x="2202" y="457"/>
                  </a:lnTo>
                  <a:lnTo>
                    <a:pt x="2154" y="436"/>
                  </a:lnTo>
                  <a:lnTo>
                    <a:pt x="2106" y="414"/>
                  </a:lnTo>
                  <a:lnTo>
                    <a:pt x="2054" y="393"/>
                  </a:lnTo>
                  <a:lnTo>
                    <a:pt x="2001" y="372"/>
                  </a:lnTo>
                  <a:lnTo>
                    <a:pt x="1890" y="331"/>
                  </a:lnTo>
                  <a:lnTo>
                    <a:pt x="1772" y="290"/>
                  </a:lnTo>
                  <a:lnTo>
                    <a:pt x="1647" y="249"/>
                  </a:lnTo>
                  <a:lnTo>
                    <a:pt x="1519" y="210"/>
                  </a:lnTo>
                  <a:lnTo>
                    <a:pt x="1385" y="172"/>
                  </a:lnTo>
                  <a:close/>
                </a:path>
              </a:pathLst>
            </a:custGeom>
            <a:solidFill>
              <a:srgbClr val="00AC00"/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159" name="Rectangle 49"/>
            <p:cNvSpPr>
              <a:spLocks noChangeArrowheads="1"/>
            </p:cNvSpPr>
            <p:nvPr/>
          </p:nvSpPr>
          <p:spPr bwMode="auto">
            <a:xfrm>
              <a:off x="5248630" y="3985371"/>
              <a:ext cx="24520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1400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60" name="Rectangle 61"/>
            <p:cNvSpPr>
              <a:spLocks noChangeArrowheads="1"/>
            </p:cNvSpPr>
            <p:nvPr/>
          </p:nvSpPr>
          <p:spPr bwMode="auto">
            <a:xfrm>
              <a:off x="5413109" y="3932982"/>
              <a:ext cx="13556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61" name="Rectangle 47"/>
            <p:cNvSpPr>
              <a:spLocks noChangeArrowheads="1"/>
            </p:cNvSpPr>
            <p:nvPr/>
          </p:nvSpPr>
          <p:spPr bwMode="auto">
            <a:xfrm>
              <a:off x="5119202" y="3934887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63" name="Rectangle 95"/>
            <p:cNvSpPr>
              <a:spLocks noChangeArrowheads="1"/>
            </p:cNvSpPr>
            <p:nvPr/>
          </p:nvSpPr>
          <p:spPr bwMode="auto">
            <a:xfrm>
              <a:off x="3818921" y="1365904"/>
              <a:ext cx="1192930" cy="1714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1" dirty="0" smtClean="0">
                  <a:solidFill>
                    <a:srgbClr val="7030A0"/>
                  </a:solidFill>
                </a:rPr>
                <a:t>2</a:t>
              </a:r>
              <a:r>
                <a:rPr lang="de-DE" altLang="de-DE" sz="1100" b="1" baseline="30000" dirty="0" smtClean="0">
                  <a:solidFill>
                    <a:srgbClr val="7030A0"/>
                  </a:solidFill>
                </a:rPr>
                <a:t>nd</a:t>
              </a:r>
              <a:r>
                <a:rPr lang="de-DE" altLang="de-DE" sz="1100" b="1" dirty="0" smtClean="0">
                  <a:solidFill>
                    <a:srgbClr val="7030A0"/>
                  </a:solidFill>
                </a:rPr>
                <a:t> </a:t>
              </a:r>
              <a:r>
                <a:rPr lang="de-DE" altLang="de-DE" sz="1100" b="1" dirty="0">
                  <a:solidFill>
                    <a:srgbClr val="7030A0"/>
                  </a:solidFill>
                </a:rPr>
                <a:t>Gen. </a:t>
              </a:r>
              <a:r>
                <a:rPr lang="de-DE" altLang="de-DE" sz="1100" b="1" dirty="0" smtClean="0">
                  <a:solidFill>
                    <a:srgbClr val="7030A0"/>
                  </a:solidFill>
                </a:rPr>
                <a:t>AHSS </a:t>
              </a:r>
              <a:r>
                <a:rPr lang="de-DE" altLang="de-DE" sz="1100" dirty="0" smtClean="0">
                  <a:solidFill>
                    <a:srgbClr val="7030A0"/>
                  </a:solidFill>
                </a:rPr>
                <a:t>(TWIP)</a:t>
              </a:r>
              <a:endParaRPr lang="de-DE" altLang="de-DE" sz="1100" dirty="0">
                <a:solidFill>
                  <a:srgbClr val="7030A0"/>
                </a:solidFill>
              </a:endParaRPr>
            </a:p>
          </p:txBody>
        </p:sp>
        <p:sp>
          <p:nvSpPr>
            <p:cNvPr id="164" name="Textfeld 6"/>
            <p:cNvSpPr txBox="1">
              <a:spLocks noChangeArrowheads="1"/>
            </p:cNvSpPr>
            <p:nvPr/>
          </p:nvSpPr>
          <p:spPr bwMode="auto">
            <a:xfrm>
              <a:off x="3747058" y="2529090"/>
              <a:ext cx="1741181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AT" altLang="de-DE" sz="1100" b="1" dirty="0">
                  <a:solidFill>
                    <a:srgbClr val="FF9933"/>
                  </a:solidFill>
                </a:rPr>
                <a:t>3</a:t>
              </a:r>
              <a:r>
                <a:rPr lang="de-AT" altLang="de-DE" sz="1100" b="1" baseline="30000" dirty="0">
                  <a:solidFill>
                    <a:srgbClr val="FF9933"/>
                  </a:solidFill>
                </a:rPr>
                <a:t>rd</a:t>
              </a:r>
              <a:r>
                <a:rPr lang="de-AT" altLang="de-DE" sz="1100" b="1" dirty="0">
                  <a:solidFill>
                    <a:srgbClr val="FF9933"/>
                  </a:solidFill>
                </a:rPr>
                <a:t> Gen. </a:t>
              </a:r>
              <a:r>
                <a:rPr lang="de-AT" altLang="de-DE" sz="1100" b="1" dirty="0" smtClean="0">
                  <a:solidFill>
                    <a:srgbClr val="FF9933"/>
                  </a:solidFill>
                </a:rPr>
                <a:t>AHSS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AT" altLang="de-DE" sz="1100" dirty="0" smtClean="0">
                  <a:solidFill>
                    <a:srgbClr val="FF9933"/>
                  </a:solidFill>
                </a:rPr>
                <a:t>(Medium-</a:t>
              </a:r>
              <a:r>
                <a:rPr lang="de-AT" altLang="de-DE" sz="1100" dirty="0" err="1" smtClean="0">
                  <a:solidFill>
                    <a:srgbClr val="FF9933"/>
                  </a:solidFill>
                </a:rPr>
                <a:t>Mn</a:t>
              </a:r>
              <a:r>
                <a:rPr lang="de-AT" altLang="de-DE" sz="1100" dirty="0" smtClean="0">
                  <a:solidFill>
                    <a:srgbClr val="FF9933"/>
                  </a:solidFill>
                </a:rPr>
                <a:t>, </a:t>
              </a:r>
              <a:r>
                <a:rPr lang="de-AT" altLang="de-DE" sz="1100" dirty="0" smtClean="0">
                  <a:solidFill>
                    <a:srgbClr val="FFC000"/>
                  </a:solidFill>
                </a:rPr>
                <a:t>TBF, Q&amp;P)</a:t>
              </a:r>
              <a:endParaRPr lang="de-AT" altLang="de-DE" sz="1100" dirty="0">
                <a:solidFill>
                  <a:srgbClr val="FFC000"/>
                </a:solidFill>
              </a:endParaRPr>
            </a:p>
          </p:txBody>
        </p:sp>
        <p:sp>
          <p:nvSpPr>
            <p:cNvPr id="165" name="Rectangle 65"/>
            <p:cNvSpPr>
              <a:spLocks noChangeArrowheads="1"/>
            </p:cNvSpPr>
            <p:nvPr/>
          </p:nvSpPr>
          <p:spPr bwMode="auto">
            <a:xfrm>
              <a:off x="3451633" y="3744830"/>
              <a:ext cx="146970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 smtClean="0">
                  <a:solidFill>
                    <a:srgbClr val="C00000"/>
                  </a:solidFill>
                </a:rPr>
                <a:t>martensitic steel</a:t>
              </a:r>
              <a:endParaRPr lang="de-DE" altLang="de-DE" sz="1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82" name="Freeform 93"/>
          <p:cNvSpPr>
            <a:spLocks/>
          </p:cNvSpPr>
          <p:nvPr/>
        </p:nvSpPr>
        <p:spPr bwMode="auto">
          <a:xfrm rot="504371">
            <a:off x="1894018" y="3137244"/>
            <a:ext cx="1468739" cy="403060"/>
          </a:xfrm>
          <a:custGeom>
            <a:avLst/>
            <a:gdLst>
              <a:gd name="T0" fmla="*/ 2147483646 w 1209"/>
              <a:gd name="T1" fmla="*/ 2147483646 h 791"/>
              <a:gd name="T2" fmla="*/ 2147483646 w 1209"/>
              <a:gd name="T3" fmla="*/ 2147483646 h 791"/>
              <a:gd name="T4" fmla="*/ 2147483646 w 1209"/>
              <a:gd name="T5" fmla="*/ 2147483646 h 791"/>
              <a:gd name="T6" fmla="*/ 2147483646 w 1209"/>
              <a:gd name="T7" fmla="*/ 0 h 791"/>
              <a:gd name="T8" fmla="*/ 2147483646 w 1209"/>
              <a:gd name="T9" fmla="*/ 2147483646 h 791"/>
              <a:gd name="T10" fmla="*/ 2147483646 w 1209"/>
              <a:gd name="T11" fmla="*/ 2147483646 h 791"/>
              <a:gd name="T12" fmla="*/ 2147483646 w 1209"/>
              <a:gd name="T13" fmla="*/ 2147483646 h 791"/>
              <a:gd name="T14" fmla="*/ 2147483646 w 1209"/>
              <a:gd name="T15" fmla="*/ 2147483646 h 791"/>
              <a:gd name="T16" fmla="*/ 2147483646 w 1209"/>
              <a:gd name="T17" fmla="*/ 2147483646 h 791"/>
              <a:gd name="T18" fmla="*/ 2147483646 w 1209"/>
              <a:gd name="T19" fmla="*/ 2147483646 h 791"/>
              <a:gd name="T20" fmla="*/ 2147483646 w 1209"/>
              <a:gd name="T21" fmla="*/ 2147483646 h 791"/>
              <a:gd name="T22" fmla="*/ 2147483646 w 1209"/>
              <a:gd name="T23" fmla="*/ 2147483646 h 791"/>
              <a:gd name="T24" fmla="*/ 2147483646 w 1209"/>
              <a:gd name="T25" fmla="*/ 2147483646 h 791"/>
              <a:gd name="T26" fmla="*/ 2147483646 w 1209"/>
              <a:gd name="T27" fmla="*/ 2147483646 h 791"/>
              <a:gd name="T28" fmla="*/ 2147483646 w 1209"/>
              <a:gd name="T29" fmla="*/ 2147483646 h 791"/>
              <a:gd name="T30" fmla="*/ 2147483646 w 1209"/>
              <a:gd name="T31" fmla="*/ 2147483646 h 791"/>
              <a:gd name="T32" fmla="*/ 2147483646 w 1209"/>
              <a:gd name="T33" fmla="*/ 2147483646 h 791"/>
              <a:gd name="T34" fmla="*/ 2147483646 w 1209"/>
              <a:gd name="T35" fmla="*/ 2147483646 h 791"/>
              <a:gd name="T36" fmla="*/ 2147483646 w 1209"/>
              <a:gd name="T37" fmla="*/ 2147483646 h 791"/>
              <a:gd name="T38" fmla="*/ 2147483646 w 1209"/>
              <a:gd name="T39" fmla="*/ 2147483646 h 791"/>
              <a:gd name="T40" fmla="*/ 2147483646 w 1209"/>
              <a:gd name="T41" fmla="*/ 2147483646 h 791"/>
              <a:gd name="T42" fmla="*/ 2147483646 w 1209"/>
              <a:gd name="T43" fmla="*/ 2147483646 h 791"/>
              <a:gd name="T44" fmla="*/ 2147483646 w 1209"/>
              <a:gd name="T45" fmla="*/ 2147483646 h 791"/>
              <a:gd name="T46" fmla="*/ 2147483646 w 1209"/>
              <a:gd name="T47" fmla="*/ 2147483646 h 791"/>
              <a:gd name="T48" fmla="*/ 2147483646 w 1209"/>
              <a:gd name="T49" fmla="*/ 2147483646 h 791"/>
              <a:gd name="T50" fmla="*/ 2147483646 w 1209"/>
              <a:gd name="T51" fmla="*/ 2147483646 h 791"/>
              <a:gd name="T52" fmla="*/ 2147483646 w 1209"/>
              <a:gd name="T53" fmla="*/ 2147483646 h 791"/>
              <a:gd name="T54" fmla="*/ 2147483646 w 1209"/>
              <a:gd name="T55" fmla="*/ 2147483646 h 791"/>
              <a:gd name="T56" fmla="*/ 2147483646 w 1209"/>
              <a:gd name="T57" fmla="*/ 2147483646 h 791"/>
              <a:gd name="T58" fmla="*/ 2147483646 w 1209"/>
              <a:gd name="T59" fmla="*/ 2147483646 h 791"/>
              <a:gd name="T60" fmla="*/ 2147483646 w 1209"/>
              <a:gd name="T61" fmla="*/ 2147483646 h 791"/>
              <a:gd name="T62" fmla="*/ 2147483646 w 1209"/>
              <a:gd name="T63" fmla="*/ 2147483646 h 79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209" h="791">
                <a:moveTo>
                  <a:pt x="735" y="96"/>
                </a:moveTo>
                <a:lnTo>
                  <a:pt x="674" y="71"/>
                </a:lnTo>
                <a:lnTo>
                  <a:pt x="614" y="51"/>
                </a:lnTo>
                <a:lnTo>
                  <a:pt x="554" y="32"/>
                </a:lnTo>
                <a:lnTo>
                  <a:pt x="495" y="19"/>
                </a:lnTo>
                <a:lnTo>
                  <a:pt x="438" y="9"/>
                </a:lnTo>
                <a:lnTo>
                  <a:pt x="383" y="2"/>
                </a:lnTo>
                <a:lnTo>
                  <a:pt x="329" y="0"/>
                </a:lnTo>
                <a:lnTo>
                  <a:pt x="279" y="2"/>
                </a:lnTo>
                <a:lnTo>
                  <a:pt x="232" y="5"/>
                </a:lnTo>
                <a:lnTo>
                  <a:pt x="188" y="14"/>
                </a:lnTo>
                <a:lnTo>
                  <a:pt x="148" y="25"/>
                </a:lnTo>
                <a:lnTo>
                  <a:pt x="111" y="41"/>
                </a:lnTo>
                <a:lnTo>
                  <a:pt x="79" y="61"/>
                </a:lnTo>
                <a:lnTo>
                  <a:pt x="52" y="82"/>
                </a:lnTo>
                <a:lnTo>
                  <a:pt x="30" y="109"/>
                </a:lnTo>
                <a:lnTo>
                  <a:pt x="14" y="138"/>
                </a:lnTo>
                <a:lnTo>
                  <a:pt x="4" y="170"/>
                </a:lnTo>
                <a:lnTo>
                  <a:pt x="0" y="203"/>
                </a:lnTo>
                <a:lnTo>
                  <a:pt x="2" y="238"/>
                </a:lnTo>
                <a:lnTo>
                  <a:pt x="9" y="275"/>
                </a:lnTo>
                <a:lnTo>
                  <a:pt x="22" y="312"/>
                </a:lnTo>
                <a:lnTo>
                  <a:pt x="42" y="349"/>
                </a:lnTo>
                <a:lnTo>
                  <a:pt x="66" y="387"/>
                </a:lnTo>
                <a:lnTo>
                  <a:pt x="94" y="426"/>
                </a:lnTo>
                <a:lnTo>
                  <a:pt x="128" y="463"/>
                </a:lnTo>
                <a:lnTo>
                  <a:pt x="166" y="500"/>
                </a:lnTo>
                <a:lnTo>
                  <a:pt x="208" y="537"/>
                </a:lnTo>
                <a:lnTo>
                  <a:pt x="253" y="572"/>
                </a:lnTo>
                <a:lnTo>
                  <a:pt x="304" y="605"/>
                </a:lnTo>
                <a:lnTo>
                  <a:pt x="357" y="637"/>
                </a:lnTo>
                <a:lnTo>
                  <a:pt x="414" y="667"/>
                </a:lnTo>
                <a:lnTo>
                  <a:pt x="473" y="696"/>
                </a:lnTo>
                <a:lnTo>
                  <a:pt x="533" y="721"/>
                </a:lnTo>
                <a:lnTo>
                  <a:pt x="594" y="741"/>
                </a:lnTo>
                <a:lnTo>
                  <a:pt x="654" y="760"/>
                </a:lnTo>
                <a:lnTo>
                  <a:pt x="713" y="773"/>
                </a:lnTo>
                <a:lnTo>
                  <a:pt x="770" y="783"/>
                </a:lnTo>
                <a:lnTo>
                  <a:pt x="825" y="790"/>
                </a:lnTo>
                <a:lnTo>
                  <a:pt x="879" y="791"/>
                </a:lnTo>
                <a:lnTo>
                  <a:pt x="929" y="791"/>
                </a:lnTo>
                <a:lnTo>
                  <a:pt x="976" y="786"/>
                </a:lnTo>
                <a:lnTo>
                  <a:pt x="1020" y="778"/>
                </a:lnTo>
                <a:lnTo>
                  <a:pt x="1060" y="766"/>
                </a:lnTo>
                <a:lnTo>
                  <a:pt x="1097" y="751"/>
                </a:lnTo>
                <a:lnTo>
                  <a:pt x="1129" y="731"/>
                </a:lnTo>
                <a:lnTo>
                  <a:pt x="1155" y="709"/>
                </a:lnTo>
                <a:lnTo>
                  <a:pt x="1177" y="684"/>
                </a:lnTo>
                <a:lnTo>
                  <a:pt x="1194" y="654"/>
                </a:lnTo>
                <a:lnTo>
                  <a:pt x="1204" y="622"/>
                </a:lnTo>
                <a:lnTo>
                  <a:pt x="1209" y="589"/>
                </a:lnTo>
                <a:lnTo>
                  <a:pt x="1206" y="553"/>
                </a:lnTo>
                <a:lnTo>
                  <a:pt x="1199" y="517"/>
                </a:lnTo>
                <a:lnTo>
                  <a:pt x="1186" y="480"/>
                </a:lnTo>
                <a:lnTo>
                  <a:pt x="1166" y="443"/>
                </a:lnTo>
                <a:lnTo>
                  <a:pt x="1142" y="404"/>
                </a:lnTo>
                <a:lnTo>
                  <a:pt x="1114" y="366"/>
                </a:lnTo>
                <a:lnTo>
                  <a:pt x="1080" y="329"/>
                </a:lnTo>
                <a:lnTo>
                  <a:pt x="1041" y="292"/>
                </a:lnTo>
                <a:lnTo>
                  <a:pt x="1000" y="255"/>
                </a:lnTo>
                <a:lnTo>
                  <a:pt x="954" y="220"/>
                </a:lnTo>
                <a:lnTo>
                  <a:pt x="904" y="186"/>
                </a:lnTo>
                <a:lnTo>
                  <a:pt x="850" y="154"/>
                </a:lnTo>
                <a:lnTo>
                  <a:pt x="795" y="124"/>
                </a:lnTo>
                <a:lnTo>
                  <a:pt x="735" y="96"/>
                </a:lnTo>
                <a:close/>
              </a:path>
            </a:pathLst>
          </a:custGeom>
          <a:solidFill>
            <a:srgbClr val="FF9933">
              <a:alpha val="70000"/>
            </a:srgbClr>
          </a:solidFill>
          <a:ln w="7938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AT" sz="1000"/>
          </a:p>
        </p:txBody>
      </p:sp>
      <p:sp>
        <p:nvSpPr>
          <p:cNvPr id="84" name="Freeform 93"/>
          <p:cNvSpPr>
            <a:spLocks/>
          </p:cNvSpPr>
          <p:nvPr/>
        </p:nvSpPr>
        <p:spPr bwMode="auto">
          <a:xfrm rot="610191">
            <a:off x="1921248" y="3225526"/>
            <a:ext cx="1519238" cy="387651"/>
          </a:xfrm>
          <a:custGeom>
            <a:avLst/>
            <a:gdLst>
              <a:gd name="T0" fmla="*/ 2147483646 w 1209"/>
              <a:gd name="T1" fmla="*/ 2147483646 h 791"/>
              <a:gd name="T2" fmla="*/ 2147483646 w 1209"/>
              <a:gd name="T3" fmla="*/ 2147483646 h 791"/>
              <a:gd name="T4" fmla="*/ 2147483646 w 1209"/>
              <a:gd name="T5" fmla="*/ 2147483646 h 791"/>
              <a:gd name="T6" fmla="*/ 2147483646 w 1209"/>
              <a:gd name="T7" fmla="*/ 0 h 791"/>
              <a:gd name="T8" fmla="*/ 2147483646 w 1209"/>
              <a:gd name="T9" fmla="*/ 2147483646 h 791"/>
              <a:gd name="T10" fmla="*/ 2147483646 w 1209"/>
              <a:gd name="T11" fmla="*/ 2147483646 h 791"/>
              <a:gd name="T12" fmla="*/ 2147483646 w 1209"/>
              <a:gd name="T13" fmla="*/ 2147483646 h 791"/>
              <a:gd name="T14" fmla="*/ 2147483646 w 1209"/>
              <a:gd name="T15" fmla="*/ 2147483646 h 791"/>
              <a:gd name="T16" fmla="*/ 2147483646 w 1209"/>
              <a:gd name="T17" fmla="*/ 2147483646 h 791"/>
              <a:gd name="T18" fmla="*/ 2147483646 w 1209"/>
              <a:gd name="T19" fmla="*/ 2147483646 h 791"/>
              <a:gd name="T20" fmla="*/ 2147483646 w 1209"/>
              <a:gd name="T21" fmla="*/ 2147483646 h 791"/>
              <a:gd name="T22" fmla="*/ 2147483646 w 1209"/>
              <a:gd name="T23" fmla="*/ 2147483646 h 791"/>
              <a:gd name="T24" fmla="*/ 2147483646 w 1209"/>
              <a:gd name="T25" fmla="*/ 2147483646 h 791"/>
              <a:gd name="T26" fmla="*/ 2147483646 w 1209"/>
              <a:gd name="T27" fmla="*/ 2147483646 h 791"/>
              <a:gd name="T28" fmla="*/ 2147483646 w 1209"/>
              <a:gd name="T29" fmla="*/ 2147483646 h 791"/>
              <a:gd name="T30" fmla="*/ 2147483646 w 1209"/>
              <a:gd name="T31" fmla="*/ 2147483646 h 791"/>
              <a:gd name="T32" fmla="*/ 2147483646 w 1209"/>
              <a:gd name="T33" fmla="*/ 2147483646 h 791"/>
              <a:gd name="T34" fmla="*/ 2147483646 w 1209"/>
              <a:gd name="T35" fmla="*/ 2147483646 h 791"/>
              <a:gd name="T36" fmla="*/ 2147483646 w 1209"/>
              <a:gd name="T37" fmla="*/ 2147483646 h 791"/>
              <a:gd name="T38" fmla="*/ 2147483646 w 1209"/>
              <a:gd name="T39" fmla="*/ 2147483646 h 791"/>
              <a:gd name="T40" fmla="*/ 2147483646 w 1209"/>
              <a:gd name="T41" fmla="*/ 2147483646 h 791"/>
              <a:gd name="T42" fmla="*/ 2147483646 w 1209"/>
              <a:gd name="T43" fmla="*/ 2147483646 h 791"/>
              <a:gd name="T44" fmla="*/ 2147483646 w 1209"/>
              <a:gd name="T45" fmla="*/ 2147483646 h 791"/>
              <a:gd name="T46" fmla="*/ 2147483646 w 1209"/>
              <a:gd name="T47" fmla="*/ 2147483646 h 791"/>
              <a:gd name="T48" fmla="*/ 2147483646 w 1209"/>
              <a:gd name="T49" fmla="*/ 2147483646 h 791"/>
              <a:gd name="T50" fmla="*/ 2147483646 w 1209"/>
              <a:gd name="T51" fmla="*/ 2147483646 h 791"/>
              <a:gd name="T52" fmla="*/ 2147483646 w 1209"/>
              <a:gd name="T53" fmla="*/ 2147483646 h 791"/>
              <a:gd name="T54" fmla="*/ 2147483646 w 1209"/>
              <a:gd name="T55" fmla="*/ 2147483646 h 791"/>
              <a:gd name="T56" fmla="*/ 2147483646 w 1209"/>
              <a:gd name="T57" fmla="*/ 2147483646 h 791"/>
              <a:gd name="T58" fmla="*/ 2147483646 w 1209"/>
              <a:gd name="T59" fmla="*/ 2147483646 h 791"/>
              <a:gd name="T60" fmla="*/ 2147483646 w 1209"/>
              <a:gd name="T61" fmla="*/ 2147483646 h 791"/>
              <a:gd name="T62" fmla="*/ 2147483646 w 1209"/>
              <a:gd name="T63" fmla="*/ 2147483646 h 79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209" h="791">
                <a:moveTo>
                  <a:pt x="735" y="96"/>
                </a:moveTo>
                <a:lnTo>
                  <a:pt x="674" y="71"/>
                </a:lnTo>
                <a:lnTo>
                  <a:pt x="614" y="51"/>
                </a:lnTo>
                <a:lnTo>
                  <a:pt x="554" y="32"/>
                </a:lnTo>
                <a:lnTo>
                  <a:pt x="495" y="19"/>
                </a:lnTo>
                <a:lnTo>
                  <a:pt x="438" y="9"/>
                </a:lnTo>
                <a:lnTo>
                  <a:pt x="383" y="2"/>
                </a:lnTo>
                <a:lnTo>
                  <a:pt x="329" y="0"/>
                </a:lnTo>
                <a:lnTo>
                  <a:pt x="279" y="2"/>
                </a:lnTo>
                <a:lnTo>
                  <a:pt x="232" y="5"/>
                </a:lnTo>
                <a:lnTo>
                  <a:pt x="188" y="14"/>
                </a:lnTo>
                <a:lnTo>
                  <a:pt x="148" y="25"/>
                </a:lnTo>
                <a:lnTo>
                  <a:pt x="111" y="41"/>
                </a:lnTo>
                <a:lnTo>
                  <a:pt x="79" y="61"/>
                </a:lnTo>
                <a:lnTo>
                  <a:pt x="52" y="82"/>
                </a:lnTo>
                <a:lnTo>
                  <a:pt x="30" y="109"/>
                </a:lnTo>
                <a:lnTo>
                  <a:pt x="14" y="138"/>
                </a:lnTo>
                <a:lnTo>
                  <a:pt x="4" y="170"/>
                </a:lnTo>
                <a:lnTo>
                  <a:pt x="0" y="203"/>
                </a:lnTo>
                <a:lnTo>
                  <a:pt x="2" y="238"/>
                </a:lnTo>
                <a:lnTo>
                  <a:pt x="9" y="275"/>
                </a:lnTo>
                <a:lnTo>
                  <a:pt x="22" y="312"/>
                </a:lnTo>
                <a:lnTo>
                  <a:pt x="42" y="349"/>
                </a:lnTo>
                <a:lnTo>
                  <a:pt x="66" y="387"/>
                </a:lnTo>
                <a:lnTo>
                  <a:pt x="94" y="426"/>
                </a:lnTo>
                <a:lnTo>
                  <a:pt x="128" y="463"/>
                </a:lnTo>
                <a:lnTo>
                  <a:pt x="166" y="500"/>
                </a:lnTo>
                <a:lnTo>
                  <a:pt x="208" y="537"/>
                </a:lnTo>
                <a:lnTo>
                  <a:pt x="253" y="572"/>
                </a:lnTo>
                <a:lnTo>
                  <a:pt x="304" y="605"/>
                </a:lnTo>
                <a:lnTo>
                  <a:pt x="357" y="637"/>
                </a:lnTo>
                <a:lnTo>
                  <a:pt x="414" y="667"/>
                </a:lnTo>
                <a:lnTo>
                  <a:pt x="473" y="696"/>
                </a:lnTo>
                <a:lnTo>
                  <a:pt x="533" y="721"/>
                </a:lnTo>
                <a:lnTo>
                  <a:pt x="594" y="741"/>
                </a:lnTo>
                <a:lnTo>
                  <a:pt x="654" y="760"/>
                </a:lnTo>
                <a:lnTo>
                  <a:pt x="713" y="773"/>
                </a:lnTo>
                <a:lnTo>
                  <a:pt x="770" y="783"/>
                </a:lnTo>
                <a:lnTo>
                  <a:pt x="825" y="790"/>
                </a:lnTo>
                <a:lnTo>
                  <a:pt x="879" y="791"/>
                </a:lnTo>
                <a:lnTo>
                  <a:pt x="929" y="791"/>
                </a:lnTo>
                <a:lnTo>
                  <a:pt x="976" y="786"/>
                </a:lnTo>
                <a:lnTo>
                  <a:pt x="1020" y="778"/>
                </a:lnTo>
                <a:lnTo>
                  <a:pt x="1060" y="766"/>
                </a:lnTo>
                <a:lnTo>
                  <a:pt x="1097" y="751"/>
                </a:lnTo>
                <a:lnTo>
                  <a:pt x="1129" y="731"/>
                </a:lnTo>
                <a:lnTo>
                  <a:pt x="1155" y="709"/>
                </a:lnTo>
                <a:lnTo>
                  <a:pt x="1177" y="684"/>
                </a:lnTo>
                <a:lnTo>
                  <a:pt x="1194" y="654"/>
                </a:lnTo>
                <a:lnTo>
                  <a:pt x="1204" y="622"/>
                </a:lnTo>
                <a:lnTo>
                  <a:pt x="1209" y="589"/>
                </a:lnTo>
                <a:lnTo>
                  <a:pt x="1206" y="553"/>
                </a:lnTo>
                <a:lnTo>
                  <a:pt x="1199" y="517"/>
                </a:lnTo>
                <a:lnTo>
                  <a:pt x="1186" y="480"/>
                </a:lnTo>
                <a:lnTo>
                  <a:pt x="1166" y="443"/>
                </a:lnTo>
                <a:lnTo>
                  <a:pt x="1142" y="404"/>
                </a:lnTo>
                <a:lnTo>
                  <a:pt x="1114" y="366"/>
                </a:lnTo>
                <a:lnTo>
                  <a:pt x="1080" y="329"/>
                </a:lnTo>
                <a:lnTo>
                  <a:pt x="1041" y="292"/>
                </a:lnTo>
                <a:lnTo>
                  <a:pt x="1000" y="255"/>
                </a:lnTo>
                <a:lnTo>
                  <a:pt x="954" y="220"/>
                </a:lnTo>
                <a:lnTo>
                  <a:pt x="904" y="186"/>
                </a:lnTo>
                <a:lnTo>
                  <a:pt x="850" y="154"/>
                </a:lnTo>
                <a:lnTo>
                  <a:pt x="795" y="124"/>
                </a:lnTo>
                <a:lnTo>
                  <a:pt x="735" y="96"/>
                </a:lnTo>
                <a:close/>
              </a:path>
            </a:pathLst>
          </a:custGeom>
          <a:solidFill>
            <a:srgbClr val="FFC000">
              <a:alpha val="81000"/>
            </a:srgbClr>
          </a:solidFill>
          <a:ln w="7938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AT" sz="1000"/>
          </a:p>
        </p:txBody>
      </p:sp>
    </p:spTree>
    <p:extLst>
      <p:ext uri="{BB962C8B-B14F-4D97-AF65-F5344CB8AC3E}">
        <p14:creationId xmlns:p14="http://schemas.microsoft.com/office/powerpoint/2010/main" val="9138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err="1"/>
              <a:t>Introduction</a:t>
            </a:r>
            <a:endParaRPr lang="de-AT" sz="3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AT"/>
              <a:t>24.05.2022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HMnS 2022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A56679-8F09-476C-9F16-4FBB638DA6BB}" type="slidenum">
              <a:rPr lang="de-AT" smtClean="0"/>
              <a:pPr/>
              <a:t>3</a:t>
            </a:fld>
            <a:endParaRPr lang="de-AT" dirty="0"/>
          </a:p>
        </p:txBody>
      </p:sp>
      <p:grpSp>
        <p:nvGrpSpPr>
          <p:cNvPr id="81" name="Gruppieren 80"/>
          <p:cNvGrpSpPr/>
          <p:nvPr/>
        </p:nvGrpSpPr>
        <p:grpSpPr>
          <a:xfrm>
            <a:off x="19525" y="1379420"/>
            <a:ext cx="3624512" cy="3011157"/>
            <a:chOff x="618477" y="1309705"/>
            <a:chExt cx="5291575" cy="3011157"/>
          </a:xfrm>
        </p:grpSpPr>
        <p:sp>
          <p:nvSpPr>
            <p:cNvPr id="85" name="Freeform 93"/>
            <p:cNvSpPr>
              <a:spLocks/>
            </p:cNvSpPr>
            <p:nvPr/>
          </p:nvSpPr>
          <p:spPr bwMode="auto">
            <a:xfrm>
              <a:off x="3219744" y="1443060"/>
              <a:ext cx="824206" cy="457216"/>
            </a:xfrm>
            <a:custGeom>
              <a:avLst/>
              <a:gdLst>
                <a:gd name="T0" fmla="*/ 2147483646 w 1209"/>
                <a:gd name="T1" fmla="*/ 2147483646 h 791"/>
                <a:gd name="T2" fmla="*/ 2147483646 w 1209"/>
                <a:gd name="T3" fmla="*/ 2147483646 h 791"/>
                <a:gd name="T4" fmla="*/ 2147483646 w 1209"/>
                <a:gd name="T5" fmla="*/ 2147483646 h 791"/>
                <a:gd name="T6" fmla="*/ 2147483646 w 1209"/>
                <a:gd name="T7" fmla="*/ 0 h 791"/>
                <a:gd name="T8" fmla="*/ 2147483646 w 1209"/>
                <a:gd name="T9" fmla="*/ 2147483646 h 791"/>
                <a:gd name="T10" fmla="*/ 2147483646 w 1209"/>
                <a:gd name="T11" fmla="*/ 2147483646 h 791"/>
                <a:gd name="T12" fmla="*/ 2147483646 w 1209"/>
                <a:gd name="T13" fmla="*/ 2147483646 h 791"/>
                <a:gd name="T14" fmla="*/ 2147483646 w 1209"/>
                <a:gd name="T15" fmla="*/ 2147483646 h 791"/>
                <a:gd name="T16" fmla="*/ 2147483646 w 1209"/>
                <a:gd name="T17" fmla="*/ 2147483646 h 791"/>
                <a:gd name="T18" fmla="*/ 2147483646 w 1209"/>
                <a:gd name="T19" fmla="*/ 2147483646 h 791"/>
                <a:gd name="T20" fmla="*/ 2147483646 w 1209"/>
                <a:gd name="T21" fmla="*/ 2147483646 h 791"/>
                <a:gd name="T22" fmla="*/ 2147483646 w 1209"/>
                <a:gd name="T23" fmla="*/ 2147483646 h 791"/>
                <a:gd name="T24" fmla="*/ 2147483646 w 1209"/>
                <a:gd name="T25" fmla="*/ 2147483646 h 791"/>
                <a:gd name="T26" fmla="*/ 2147483646 w 1209"/>
                <a:gd name="T27" fmla="*/ 2147483646 h 791"/>
                <a:gd name="T28" fmla="*/ 2147483646 w 1209"/>
                <a:gd name="T29" fmla="*/ 2147483646 h 791"/>
                <a:gd name="T30" fmla="*/ 2147483646 w 1209"/>
                <a:gd name="T31" fmla="*/ 2147483646 h 791"/>
                <a:gd name="T32" fmla="*/ 2147483646 w 1209"/>
                <a:gd name="T33" fmla="*/ 2147483646 h 791"/>
                <a:gd name="T34" fmla="*/ 2147483646 w 1209"/>
                <a:gd name="T35" fmla="*/ 2147483646 h 791"/>
                <a:gd name="T36" fmla="*/ 2147483646 w 1209"/>
                <a:gd name="T37" fmla="*/ 2147483646 h 791"/>
                <a:gd name="T38" fmla="*/ 2147483646 w 1209"/>
                <a:gd name="T39" fmla="*/ 2147483646 h 791"/>
                <a:gd name="T40" fmla="*/ 2147483646 w 1209"/>
                <a:gd name="T41" fmla="*/ 2147483646 h 791"/>
                <a:gd name="T42" fmla="*/ 2147483646 w 1209"/>
                <a:gd name="T43" fmla="*/ 2147483646 h 791"/>
                <a:gd name="T44" fmla="*/ 2147483646 w 1209"/>
                <a:gd name="T45" fmla="*/ 2147483646 h 791"/>
                <a:gd name="T46" fmla="*/ 2147483646 w 1209"/>
                <a:gd name="T47" fmla="*/ 2147483646 h 791"/>
                <a:gd name="T48" fmla="*/ 2147483646 w 1209"/>
                <a:gd name="T49" fmla="*/ 2147483646 h 791"/>
                <a:gd name="T50" fmla="*/ 2147483646 w 1209"/>
                <a:gd name="T51" fmla="*/ 2147483646 h 791"/>
                <a:gd name="T52" fmla="*/ 2147483646 w 1209"/>
                <a:gd name="T53" fmla="*/ 2147483646 h 791"/>
                <a:gd name="T54" fmla="*/ 2147483646 w 1209"/>
                <a:gd name="T55" fmla="*/ 2147483646 h 791"/>
                <a:gd name="T56" fmla="*/ 2147483646 w 1209"/>
                <a:gd name="T57" fmla="*/ 2147483646 h 791"/>
                <a:gd name="T58" fmla="*/ 2147483646 w 1209"/>
                <a:gd name="T59" fmla="*/ 2147483646 h 791"/>
                <a:gd name="T60" fmla="*/ 2147483646 w 1209"/>
                <a:gd name="T61" fmla="*/ 2147483646 h 791"/>
                <a:gd name="T62" fmla="*/ 2147483646 w 1209"/>
                <a:gd name="T63" fmla="*/ 2147483646 h 79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209" h="791">
                  <a:moveTo>
                    <a:pt x="735" y="96"/>
                  </a:moveTo>
                  <a:lnTo>
                    <a:pt x="674" y="71"/>
                  </a:lnTo>
                  <a:lnTo>
                    <a:pt x="614" y="51"/>
                  </a:lnTo>
                  <a:lnTo>
                    <a:pt x="554" y="32"/>
                  </a:lnTo>
                  <a:lnTo>
                    <a:pt x="495" y="19"/>
                  </a:lnTo>
                  <a:lnTo>
                    <a:pt x="438" y="9"/>
                  </a:lnTo>
                  <a:lnTo>
                    <a:pt x="383" y="2"/>
                  </a:lnTo>
                  <a:lnTo>
                    <a:pt x="329" y="0"/>
                  </a:lnTo>
                  <a:lnTo>
                    <a:pt x="279" y="2"/>
                  </a:lnTo>
                  <a:lnTo>
                    <a:pt x="232" y="5"/>
                  </a:lnTo>
                  <a:lnTo>
                    <a:pt x="188" y="14"/>
                  </a:lnTo>
                  <a:lnTo>
                    <a:pt x="148" y="25"/>
                  </a:lnTo>
                  <a:lnTo>
                    <a:pt x="111" y="41"/>
                  </a:lnTo>
                  <a:lnTo>
                    <a:pt x="79" y="61"/>
                  </a:lnTo>
                  <a:lnTo>
                    <a:pt x="52" y="82"/>
                  </a:lnTo>
                  <a:lnTo>
                    <a:pt x="30" y="109"/>
                  </a:lnTo>
                  <a:lnTo>
                    <a:pt x="14" y="138"/>
                  </a:lnTo>
                  <a:lnTo>
                    <a:pt x="4" y="170"/>
                  </a:lnTo>
                  <a:lnTo>
                    <a:pt x="0" y="203"/>
                  </a:lnTo>
                  <a:lnTo>
                    <a:pt x="2" y="238"/>
                  </a:lnTo>
                  <a:lnTo>
                    <a:pt x="9" y="275"/>
                  </a:lnTo>
                  <a:lnTo>
                    <a:pt x="22" y="312"/>
                  </a:lnTo>
                  <a:lnTo>
                    <a:pt x="42" y="349"/>
                  </a:lnTo>
                  <a:lnTo>
                    <a:pt x="66" y="387"/>
                  </a:lnTo>
                  <a:lnTo>
                    <a:pt x="94" y="426"/>
                  </a:lnTo>
                  <a:lnTo>
                    <a:pt x="128" y="463"/>
                  </a:lnTo>
                  <a:lnTo>
                    <a:pt x="166" y="500"/>
                  </a:lnTo>
                  <a:lnTo>
                    <a:pt x="208" y="537"/>
                  </a:lnTo>
                  <a:lnTo>
                    <a:pt x="253" y="572"/>
                  </a:lnTo>
                  <a:lnTo>
                    <a:pt x="304" y="605"/>
                  </a:lnTo>
                  <a:lnTo>
                    <a:pt x="357" y="637"/>
                  </a:lnTo>
                  <a:lnTo>
                    <a:pt x="414" y="667"/>
                  </a:lnTo>
                  <a:lnTo>
                    <a:pt x="473" y="696"/>
                  </a:lnTo>
                  <a:lnTo>
                    <a:pt x="533" y="721"/>
                  </a:lnTo>
                  <a:lnTo>
                    <a:pt x="594" y="741"/>
                  </a:lnTo>
                  <a:lnTo>
                    <a:pt x="654" y="760"/>
                  </a:lnTo>
                  <a:lnTo>
                    <a:pt x="713" y="773"/>
                  </a:lnTo>
                  <a:lnTo>
                    <a:pt x="770" y="783"/>
                  </a:lnTo>
                  <a:lnTo>
                    <a:pt x="825" y="790"/>
                  </a:lnTo>
                  <a:lnTo>
                    <a:pt x="879" y="791"/>
                  </a:lnTo>
                  <a:lnTo>
                    <a:pt x="929" y="791"/>
                  </a:lnTo>
                  <a:lnTo>
                    <a:pt x="976" y="786"/>
                  </a:lnTo>
                  <a:lnTo>
                    <a:pt x="1020" y="778"/>
                  </a:lnTo>
                  <a:lnTo>
                    <a:pt x="1060" y="766"/>
                  </a:lnTo>
                  <a:lnTo>
                    <a:pt x="1097" y="751"/>
                  </a:lnTo>
                  <a:lnTo>
                    <a:pt x="1129" y="731"/>
                  </a:lnTo>
                  <a:lnTo>
                    <a:pt x="1155" y="709"/>
                  </a:lnTo>
                  <a:lnTo>
                    <a:pt x="1177" y="684"/>
                  </a:lnTo>
                  <a:lnTo>
                    <a:pt x="1194" y="654"/>
                  </a:lnTo>
                  <a:lnTo>
                    <a:pt x="1204" y="622"/>
                  </a:lnTo>
                  <a:lnTo>
                    <a:pt x="1209" y="589"/>
                  </a:lnTo>
                  <a:lnTo>
                    <a:pt x="1206" y="553"/>
                  </a:lnTo>
                  <a:lnTo>
                    <a:pt x="1199" y="517"/>
                  </a:lnTo>
                  <a:lnTo>
                    <a:pt x="1186" y="480"/>
                  </a:lnTo>
                  <a:lnTo>
                    <a:pt x="1166" y="443"/>
                  </a:lnTo>
                  <a:lnTo>
                    <a:pt x="1142" y="404"/>
                  </a:lnTo>
                  <a:lnTo>
                    <a:pt x="1114" y="366"/>
                  </a:lnTo>
                  <a:lnTo>
                    <a:pt x="1080" y="329"/>
                  </a:lnTo>
                  <a:lnTo>
                    <a:pt x="1041" y="292"/>
                  </a:lnTo>
                  <a:lnTo>
                    <a:pt x="1000" y="255"/>
                  </a:lnTo>
                  <a:lnTo>
                    <a:pt x="954" y="220"/>
                  </a:lnTo>
                  <a:lnTo>
                    <a:pt x="904" y="186"/>
                  </a:lnTo>
                  <a:lnTo>
                    <a:pt x="850" y="154"/>
                  </a:lnTo>
                  <a:lnTo>
                    <a:pt x="795" y="124"/>
                  </a:lnTo>
                  <a:lnTo>
                    <a:pt x="735" y="96"/>
                  </a:lnTo>
                  <a:close/>
                </a:path>
              </a:pathLst>
            </a:custGeom>
            <a:solidFill>
              <a:schemeClr val="bg2"/>
            </a:solidFill>
            <a:ln w="7938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86" name="Freeform 5"/>
            <p:cNvSpPr>
              <a:spLocks/>
            </p:cNvSpPr>
            <p:nvPr/>
          </p:nvSpPr>
          <p:spPr bwMode="auto">
            <a:xfrm>
              <a:off x="4421631" y="3571657"/>
              <a:ext cx="1488420" cy="245011"/>
            </a:xfrm>
            <a:custGeom>
              <a:avLst/>
              <a:gdLst>
                <a:gd name="T0" fmla="*/ 2147483646 w 4361"/>
                <a:gd name="T1" fmla="*/ 2147483646 h 726"/>
                <a:gd name="T2" fmla="*/ 2147483646 w 4361"/>
                <a:gd name="T3" fmla="*/ 2147483646 h 726"/>
                <a:gd name="T4" fmla="*/ 2147483646 w 4361"/>
                <a:gd name="T5" fmla="*/ 0 h 726"/>
                <a:gd name="T6" fmla="*/ 2147483646 w 4361"/>
                <a:gd name="T7" fmla="*/ 0 h 726"/>
                <a:gd name="T8" fmla="*/ 2147483646 w 4361"/>
                <a:gd name="T9" fmla="*/ 2147483646 h 726"/>
                <a:gd name="T10" fmla="*/ 2147483646 w 4361"/>
                <a:gd name="T11" fmla="*/ 2147483646 h 726"/>
                <a:gd name="T12" fmla="*/ 2147483646 w 4361"/>
                <a:gd name="T13" fmla="*/ 2147483646 h 726"/>
                <a:gd name="T14" fmla="*/ 2147483646 w 4361"/>
                <a:gd name="T15" fmla="*/ 2147483646 h 726"/>
                <a:gd name="T16" fmla="*/ 2147483646 w 4361"/>
                <a:gd name="T17" fmla="*/ 2147483646 h 726"/>
                <a:gd name="T18" fmla="*/ 2147483646 w 4361"/>
                <a:gd name="T19" fmla="*/ 2147483646 h 726"/>
                <a:gd name="T20" fmla="*/ 2147483646 w 4361"/>
                <a:gd name="T21" fmla="*/ 2147483646 h 726"/>
                <a:gd name="T22" fmla="*/ 2147483646 w 4361"/>
                <a:gd name="T23" fmla="*/ 2147483646 h 726"/>
                <a:gd name="T24" fmla="*/ 2147483646 w 4361"/>
                <a:gd name="T25" fmla="*/ 2147483646 h 726"/>
                <a:gd name="T26" fmla="*/ 2147483646 w 4361"/>
                <a:gd name="T27" fmla="*/ 2147483646 h 726"/>
                <a:gd name="T28" fmla="*/ 0 w 4361"/>
                <a:gd name="T29" fmla="*/ 2147483646 h 726"/>
                <a:gd name="T30" fmla="*/ 0 w 4361"/>
                <a:gd name="T31" fmla="*/ 2147483646 h 726"/>
                <a:gd name="T32" fmla="*/ 0 w 4361"/>
                <a:gd name="T33" fmla="*/ 2147483646 h 726"/>
                <a:gd name="T34" fmla="*/ 2147483646 w 4361"/>
                <a:gd name="T35" fmla="*/ 2147483646 h 726"/>
                <a:gd name="T36" fmla="*/ 2147483646 w 4361"/>
                <a:gd name="T37" fmla="*/ 2147483646 h 726"/>
                <a:gd name="T38" fmla="*/ 2147483646 w 4361"/>
                <a:gd name="T39" fmla="*/ 2147483646 h 726"/>
                <a:gd name="T40" fmla="*/ 2147483646 w 4361"/>
                <a:gd name="T41" fmla="*/ 2147483646 h 726"/>
                <a:gd name="T42" fmla="*/ 2147483646 w 4361"/>
                <a:gd name="T43" fmla="*/ 2147483646 h 726"/>
                <a:gd name="T44" fmla="*/ 2147483646 w 4361"/>
                <a:gd name="T45" fmla="*/ 2147483646 h 726"/>
                <a:gd name="T46" fmla="*/ 2147483646 w 4361"/>
                <a:gd name="T47" fmla="*/ 2147483646 h 726"/>
                <a:gd name="T48" fmla="*/ 2147483646 w 4361"/>
                <a:gd name="T49" fmla="*/ 2147483646 h 726"/>
                <a:gd name="T50" fmla="*/ 2147483646 w 4361"/>
                <a:gd name="T51" fmla="*/ 2147483646 h 726"/>
                <a:gd name="T52" fmla="*/ 2147483646 w 4361"/>
                <a:gd name="T53" fmla="*/ 2147483646 h 726"/>
                <a:gd name="T54" fmla="*/ 2147483646 w 4361"/>
                <a:gd name="T55" fmla="*/ 2147483646 h 726"/>
                <a:gd name="T56" fmla="*/ 2147483646 w 4361"/>
                <a:gd name="T57" fmla="*/ 2147483646 h 726"/>
                <a:gd name="T58" fmla="*/ 2147483646 w 4361"/>
                <a:gd name="T59" fmla="*/ 2147483646 h 726"/>
                <a:gd name="T60" fmla="*/ 2147483646 w 4361"/>
                <a:gd name="T61" fmla="*/ 2147483646 h 726"/>
                <a:gd name="T62" fmla="*/ 2147483646 w 4361"/>
                <a:gd name="T63" fmla="*/ 2147483646 h 726"/>
                <a:gd name="T64" fmla="*/ 2147483646 w 4361"/>
                <a:gd name="T65" fmla="*/ 2147483646 h 726"/>
                <a:gd name="T66" fmla="*/ 2147483646 w 4361"/>
                <a:gd name="T67" fmla="*/ 2147483646 h 726"/>
                <a:gd name="T68" fmla="*/ 2147483646 w 4361"/>
                <a:gd name="T69" fmla="*/ 2147483646 h 726"/>
                <a:gd name="T70" fmla="*/ 2147483646 w 4361"/>
                <a:gd name="T71" fmla="*/ 2147483646 h 726"/>
                <a:gd name="T72" fmla="*/ 2147483646 w 4361"/>
                <a:gd name="T73" fmla="*/ 2147483646 h 726"/>
                <a:gd name="T74" fmla="*/ 2147483646 w 4361"/>
                <a:gd name="T75" fmla="*/ 2147483646 h 726"/>
                <a:gd name="T76" fmla="*/ 2147483646 w 4361"/>
                <a:gd name="T77" fmla="*/ 2147483646 h 726"/>
                <a:gd name="T78" fmla="*/ 2147483646 w 4361"/>
                <a:gd name="T79" fmla="*/ 2147483646 h 726"/>
                <a:gd name="T80" fmla="*/ 2147483646 w 4361"/>
                <a:gd name="T81" fmla="*/ 2147483646 h 726"/>
                <a:gd name="T82" fmla="*/ 2147483646 w 4361"/>
                <a:gd name="T83" fmla="*/ 2147483646 h 726"/>
                <a:gd name="T84" fmla="*/ 2147483646 w 4361"/>
                <a:gd name="T85" fmla="*/ 2147483646 h 726"/>
                <a:gd name="T86" fmla="*/ 2147483646 w 4361"/>
                <a:gd name="T87" fmla="*/ 2147483646 h 726"/>
                <a:gd name="T88" fmla="*/ 2147483646 w 4361"/>
                <a:gd name="T89" fmla="*/ 2147483646 h 726"/>
                <a:gd name="T90" fmla="*/ 2147483646 w 4361"/>
                <a:gd name="T91" fmla="*/ 2147483646 h 726"/>
                <a:gd name="T92" fmla="*/ 2147483646 w 4361"/>
                <a:gd name="T93" fmla="*/ 2147483646 h 726"/>
                <a:gd name="T94" fmla="*/ 2147483646 w 4361"/>
                <a:gd name="T95" fmla="*/ 2147483646 h 726"/>
                <a:gd name="T96" fmla="*/ 2147483646 w 4361"/>
                <a:gd name="T97" fmla="*/ 2147483646 h 726"/>
                <a:gd name="T98" fmla="*/ 2147483646 w 4361"/>
                <a:gd name="T99" fmla="*/ 2147483646 h 726"/>
                <a:gd name="T100" fmla="*/ 2147483646 w 4361"/>
                <a:gd name="T101" fmla="*/ 2147483646 h 726"/>
                <a:gd name="T102" fmla="*/ 2147483646 w 4361"/>
                <a:gd name="T103" fmla="*/ 2147483646 h 726"/>
                <a:gd name="T104" fmla="*/ 2147483646 w 4361"/>
                <a:gd name="T105" fmla="*/ 2147483646 h 726"/>
                <a:gd name="T106" fmla="*/ 2147483646 w 4361"/>
                <a:gd name="T107" fmla="*/ 2147483646 h 726"/>
                <a:gd name="T108" fmla="*/ 2147483646 w 4361"/>
                <a:gd name="T109" fmla="*/ 2147483646 h 726"/>
                <a:gd name="T110" fmla="*/ 2147483646 w 4361"/>
                <a:gd name="T111" fmla="*/ 2147483646 h 726"/>
                <a:gd name="T112" fmla="*/ 2147483646 w 4361"/>
                <a:gd name="T113" fmla="*/ 2147483646 h 726"/>
                <a:gd name="T114" fmla="*/ 2147483646 w 4361"/>
                <a:gd name="T115" fmla="*/ 2147483646 h 726"/>
                <a:gd name="T116" fmla="*/ 2147483646 w 4361"/>
                <a:gd name="T117" fmla="*/ 2147483646 h 726"/>
                <a:gd name="T118" fmla="*/ 2147483646 w 4361"/>
                <a:gd name="T119" fmla="*/ 2147483646 h 726"/>
                <a:gd name="T120" fmla="*/ 2147483646 w 4361"/>
                <a:gd name="T121" fmla="*/ 2147483646 h 726"/>
                <a:gd name="T122" fmla="*/ 2147483646 w 4361"/>
                <a:gd name="T123" fmla="*/ 2147483646 h 7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361" h="726">
                  <a:moveTo>
                    <a:pt x="2203" y="26"/>
                  </a:moveTo>
                  <a:lnTo>
                    <a:pt x="1979" y="14"/>
                  </a:lnTo>
                  <a:lnTo>
                    <a:pt x="1871" y="8"/>
                  </a:lnTo>
                  <a:lnTo>
                    <a:pt x="1762" y="5"/>
                  </a:lnTo>
                  <a:lnTo>
                    <a:pt x="1656" y="3"/>
                  </a:lnTo>
                  <a:lnTo>
                    <a:pt x="1553" y="0"/>
                  </a:lnTo>
                  <a:lnTo>
                    <a:pt x="1451" y="0"/>
                  </a:lnTo>
                  <a:lnTo>
                    <a:pt x="1351" y="0"/>
                  </a:lnTo>
                  <a:lnTo>
                    <a:pt x="1255" y="0"/>
                  </a:lnTo>
                  <a:lnTo>
                    <a:pt x="1160" y="1"/>
                  </a:lnTo>
                  <a:lnTo>
                    <a:pt x="1069" y="3"/>
                  </a:lnTo>
                  <a:lnTo>
                    <a:pt x="980" y="7"/>
                  </a:lnTo>
                  <a:lnTo>
                    <a:pt x="894" y="10"/>
                  </a:lnTo>
                  <a:lnTo>
                    <a:pt x="810" y="16"/>
                  </a:lnTo>
                  <a:lnTo>
                    <a:pt x="730" y="21"/>
                  </a:lnTo>
                  <a:lnTo>
                    <a:pt x="655" y="26"/>
                  </a:lnTo>
                  <a:lnTo>
                    <a:pt x="582" y="33"/>
                  </a:lnTo>
                  <a:lnTo>
                    <a:pt x="512" y="42"/>
                  </a:lnTo>
                  <a:lnTo>
                    <a:pt x="446" y="51"/>
                  </a:lnTo>
                  <a:lnTo>
                    <a:pt x="385" y="60"/>
                  </a:lnTo>
                  <a:lnTo>
                    <a:pt x="326" y="71"/>
                  </a:lnTo>
                  <a:lnTo>
                    <a:pt x="273" y="81"/>
                  </a:lnTo>
                  <a:lnTo>
                    <a:pt x="225" y="92"/>
                  </a:lnTo>
                  <a:lnTo>
                    <a:pt x="180" y="105"/>
                  </a:lnTo>
                  <a:lnTo>
                    <a:pt x="139" y="117"/>
                  </a:lnTo>
                  <a:lnTo>
                    <a:pt x="105" y="129"/>
                  </a:lnTo>
                  <a:lnTo>
                    <a:pt x="75" y="144"/>
                  </a:lnTo>
                  <a:lnTo>
                    <a:pt x="48" y="160"/>
                  </a:lnTo>
                  <a:lnTo>
                    <a:pt x="28" y="174"/>
                  </a:lnTo>
                  <a:lnTo>
                    <a:pt x="14" y="190"/>
                  </a:lnTo>
                  <a:lnTo>
                    <a:pt x="3" y="206"/>
                  </a:lnTo>
                  <a:lnTo>
                    <a:pt x="0" y="224"/>
                  </a:lnTo>
                  <a:lnTo>
                    <a:pt x="1" y="242"/>
                  </a:lnTo>
                  <a:lnTo>
                    <a:pt x="9" y="259"/>
                  </a:lnTo>
                  <a:lnTo>
                    <a:pt x="21" y="277"/>
                  </a:lnTo>
                  <a:lnTo>
                    <a:pt x="41" y="295"/>
                  </a:lnTo>
                  <a:lnTo>
                    <a:pt x="64" y="313"/>
                  </a:lnTo>
                  <a:lnTo>
                    <a:pt x="93" y="331"/>
                  </a:lnTo>
                  <a:lnTo>
                    <a:pt x="125" y="348"/>
                  </a:lnTo>
                  <a:lnTo>
                    <a:pt x="164" y="366"/>
                  </a:lnTo>
                  <a:lnTo>
                    <a:pt x="207" y="384"/>
                  </a:lnTo>
                  <a:lnTo>
                    <a:pt x="253" y="400"/>
                  </a:lnTo>
                  <a:lnTo>
                    <a:pt x="305" y="418"/>
                  </a:lnTo>
                  <a:lnTo>
                    <a:pt x="360" y="436"/>
                  </a:lnTo>
                  <a:lnTo>
                    <a:pt x="421" y="452"/>
                  </a:lnTo>
                  <a:lnTo>
                    <a:pt x="485" y="469"/>
                  </a:lnTo>
                  <a:lnTo>
                    <a:pt x="553" y="485"/>
                  </a:lnTo>
                  <a:lnTo>
                    <a:pt x="624" y="501"/>
                  </a:lnTo>
                  <a:lnTo>
                    <a:pt x="699" y="517"/>
                  </a:lnTo>
                  <a:lnTo>
                    <a:pt x="776" y="533"/>
                  </a:lnTo>
                  <a:lnTo>
                    <a:pt x="858" y="549"/>
                  </a:lnTo>
                  <a:lnTo>
                    <a:pt x="944" y="564"/>
                  </a:lnTo>
                  <a:lnTo>
                    <a:pt x="1032" y="578"/>
                  </a:lnTo>
                  <a:lnTo>
                    <a:pt x="1123" y="592"/>
                  </a:lnTo>
                  <a:lnTo>
                    <a:pt x="1215" y="606"/>
                  </a:lnTo>
                  <a:lnTo>
                    <a:pt x="1312" y="619"/>
                  </a:lnTo>
                  <a:lnTo>
                    <a:pt x="1410" y="631"/>
                  </a:lnTo>
                  <a:lnTo>
                    <a:pt x="1512" y="642"/>
                  </a:lnTo>
                  <a:lnTo>
                    <a:pt x="1613" y="654"/>
                  </a:lnTo>
                  <a:lnTo>
                    <a:pt x="1719" y="663"/>
                  </a:lnTo>
                  <a:lnTo>
                    <a:pt x="1826" y="674"/>
                  </a:lnTo>
                  <a:lnTo>
                    <a:pt x="1935" y="683"/>
                  </a:lnTo>
                  <a:lnTo>
                    <a:pt x="2158" y="699"/>
                  </a:lnTo>
                  <a:lnTo>
                    <a:pt x="2381" y="711"/>
                  </a:lnTo>
                  <a:lnTo>
                    <a:pt x="2490" y="717"/>
                  </a:lnTo>
                  <a:lnTo>
                    <a:pt x="2599" y="720"/>
                  </a:lnTo>
                  <a:lnTo>
                    <a:pt x="2704" y="724"/>
                  </a:lnTo>
                  <a:lnTo>
                    <a:pt x="2808" y="726"/>
                  </a:lnTo>
                  <a:lnTo>
                    <a:pt x="2910" y="726"/>
                  </a:lnTo>
                  <a:lnTo>
                    <a:pt x="3009" y="726"/>
                  </a:lnTo>
                  <a:lnTo>
                    <a:pt x="3106" y="726"/>
                  </a:lnTo>
                  <a:lnTo>
                    <a:pt x="3200" y="724"/>
                  </a:lnTo>
                  <a:lnTo>
                    <a:pt x="3292" y="722"/>
                  </a:lnTo>
                  <a:lnTo>
                    <a:pt x="3381" y="719"/>
                  </a:lnTo>
                  <a:lnTo>
                    <a:pt x="3466" y="715"/>
                  </a:lnTo>
                  <a:lnTo>
                    <a:pt x="3550" y="710"/>
                  </a:lnTo>
                  <a:lnTo>
                    <a:pt x="3631" y="704"/>
                  </a:lnTo>
                  <a:lnTo>
                    <a:pt x="3707" y="699"/>
                  </a:lnTo>
                  <a:lnTo>
                    <a:pt x="3779" y="692"/>
                  </a:lnTo>
                  <a:lnTo>
                    <a:pt x="3848" y="683"/>
                  </a:lnTo>
                  <a:lnTo>
                    <a:pt x="3915" y="674"/>
                  </a:lnTo>
                  <a:lnTo>
                    <a:pt x="3975" y="665"/>
                  </a:lnTo>
                  <a:lnTo>
                    <a:pt x="4034" y="656"/>
                  </a:lnTo>
                  <a:lnTo>
                    <a:pt x="4088" y="646"/>
                  </a:lnTo>
                  <a:lnTo>
                    <a:pt x="4136" y="633"/>
                  </a:lnTo>
                  <a:lnTo>
                    <a:pt x="4181" y="621"/>
                  </a:lnTo>
                  <a:lnTo>
                    <a:pt x="4222" y="608"/>
                  </a:lnTo>
                  <a:lnTo>
                    <a:pt x="4256" y="596"/>
                  </a:lnTo>
                  <a:lnTo>
                    <a:pt x="4286" y="582"/>
                  </a:lnTo>
                  <a:lnTo>
                    <a:pt x="4313" y="566"/>
                  </a:lnTo>
                  <a:lnTo>
                    <a:pt x="4332" y="551"/>
                  </a:lnTo>
                  <a:lnTo>
                    <a:pt x="4347" y="535"/>
                  </a:lnTo>
                  <a:lnTo>
                    <a:pt x="4357" y="519"/>
                  </a:lnTo>
                  <a:lnTo>
                    <a:pt x="4361" y="501"/>
                  </a:lnTo>
                  <a:lnTo>
                    <a:pt x="4359" y="484"/>
                  </a:lnTo>
                  <a:lnTo>
                    <a:pt x="4352" y="466"/>
                  </a:lnTo>
                  <a:lnTo>
                    <a:pt x="4339" y="448"/>
                  </a:lnTo>
                  <a:lnTo>
                    <a:pt x="4320" y="430"/>
                  </a:lnTo>
                  <a:lnTo>
                    <a:pt x="4297" y="412"/>
                  </a:lnTo>
                  <a:lnTo>
                    <a:pt x="4268" y="395"/>
                  </a:lnTo>
                  <a:lnTo>
                    <a:pt x="4236" y="377"/>
                  </a:lnTo>
                  <a:lnTo>
                    <a:pt x="4197" y="359"/>
                  </a:lnTo>
                  <a:lnTo>
                    <a:pt x="4154" y="343"/>
                  </a:lnTo>
                  <a:lnTo>
                    <a:pt x="4107" y="325"/>
                  </a:lnTo>
                  <a:lnTo>
                    <a:pt x="4056" y="307"/>
                  </a:lnTo>
                  <a:lnTo>
                    <a:pt x="4000" y="290"/>
                  </a:lnTo>
                  <a:lnTo>
                    <a:pt x="3940" y="274"/>
                  </a:lnTo>
                  <a:lnTo>
                    <a:pt x="3875" y="256"/>
                  </a:lnTo>
                  <a:lnTo>
                    <a:pt x="3809" y="240"/>
                  </a:lnTo>
                  <a:lnTo>
                    <a:pt x="3738" y="224"/>
                  </a:lnTo>
                  <a:lnTo>
                    <a:pt x="3663" y="208"/>
                  </a:lnTo>
                  <a:lnTo>
                    <a:pt x="3584" y="192"/>
                  </a:lnTo>
                  <a:lnTo>
                    <a:pt x="3502" y="176"/>
                  </a:lnTo>
                  <a:lnTo>
                    <a:pt x="3416" y="161"/>
                  </a:lnTo>
                  <a:lnTo>
                    <a:pt x="3329" y="147"/>
                  </a:lnTo>
                  <a:lnTo>
                    <a:pt x="3238" y="133"/>
                  </a:lnTo>
                  <a:lnTo>
                    <a:pt x="3145" y="121"/>
                  </a:lnTo>
                  <a:lnTo>
                    <a:pt x="3049" y="106"/>
                  </a:lnTo>
                  <a:lnTo>
                    <a:pt x="2951" y="94"/>
                  </a:lnTo>
                  <a:lnTo>
                    <a:pt x="2849" y="83"/>
                  </a:lnTo>
                  <a:lnTo>
                    <a:pt x="2747" y="71"/>
                  </a:lnTo>
                  <a:lnTo>
                    <a:pt x="2642" y="62"/>
                  </a:lnTo>
                  <a:lnTo>
                    <a:pt x="2535" y="51"/>
                  </a:lnTo>
                  <a:lnTo>
                    <a:pt x="2426" y="42"/>
                  </a:lnTo>
                  <a:lnTo>
                    <a:pt x="2203" y="26"/>
                  </a:lnTo>
                  <a:close/>
                </a:path>
              </a:pathLst>
            </a:custGeom>
            <a:solidFill>
              <a:schemeClr val="bg2"/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87" name="Freeform 5"/>
            <p:cNvSpPr>
              <a:spLocks/>
            </p:cNvSpPr>
            <p:nvPr/>
          </p:nvSpPr>
          <p:spPr bwMode="auto">
            <a:xfrm rot="300000">
              <a:off x="2956709" y="3214771"/>
              <a:ext cx="1909551" cy="404827"/>
            </a:xfrm>
            <a:custGeom>
              <a:avLst/>
              <a:gdLst>
                <a:gd name="T0" fmla="*/ 1 w 4361"/>
                <a:gd name="T1" fmla="*/ 1 h 726"/>
                <a:gd name="T2" fmla="*/ 1 w 4361"/>
                <a:gd name="T3" fmla="*/ 1 h 726"/>
                <a:gd name="T4" fmla="*/ 1 w 4361"/>
                <a:gd name="T5" fmla="*/ 0 h 726"/>
                <a:gd name="T6" fmla="*/ 1 w 4361"/>
                <a:gd name="T7" fmla="*/ 0 h 726"/>
                <a:gd name="T8" fmla="*/ 0 w 4361"/>
                <a:gd name="T9" fmla="*/ 1 h 726"/>
                <a:gd name="T10" fmla="*/ 0 w 4361"/>
                <a:gd name="T11" fmla="*/ 1 h 726"/>
                <a:gd name="T12" fmla="*/ 0 w 4361"/>
                <a:gd name="T13" fmla="*/ 1 h 726"/>
                <a:gd name="T14" fmla="*/ 0 w 4361"/>
                <a:gd name="T15" fmla="*/ 1 h 726"/>
                <a:gd name="T16" fmla="*/ 0 w 4361"/>
                <a:gd name="T17" fmla="*/ 1 h 726"/>
                <a:gd name="T18" fmla="*/ 0 w 4361"/>
                <a:gd name="T19" fmla="*/ 1 h 726"/>
                <a:gd name="T20" fmla="*/ 0 w 4361"/>
                <a:gd name="T21" fmla="*/ 1 h 726"/>
                <a:gd name="T22" fmla="*/ 0 w 4361"/>
                <a:gd name="T23" fmla="*/ 1 h 726"/>
                <a:gd name="T24" fmla="*/ 0 w 4361"/>
                <a:gd name="T25" fmla="*/ 1 h 726"/>
                <a:gd name="T26" fmla="*/ 0 w 4361"/>
                <a:gd name="T27" fmla="*/ 1 h 726"/>
                <a:gd name="T28" fmla="*/ 0 w 4361"/>
                <a:gd name="T29" fmla="*/ 1 h 726"/>
                <a:gd name="T30" fmla="*/ 0 w 4361"/>
                <a:gd name="T31" fmla="*/ 1 h 726"/>
                <a:gd name="T32" fmla="*/ 0 w 4361"/>
                <a:gd name="T33" fmla="*/ 1 h 726"/>
                <a:gd name="T34" fmla="*/ 0 w 4361"/>
                <a:gd name="T35" fmla="*/ 1 h 726"/>
                <a:gd name="T36" fmla="*/ 0 w 4361"/>
                <a:gd name="T37" fmla="*/ 2 h 726"/>
                <a:gd name="T38" fmla="*/ 0 w 4361"/>
                <a:gd name="T39" fmla="*/ 2 h 726"/>
                <a:gd name="T40" fmla="*/ 0 w 4361"/>
                <a:gd name="T41" fmla="*/ 2 h 726"/>
                <a:gd name="T42" fmla="*/ 0 w 4361"/>
                <a:gd name="T43" fmla="*/ 2 h 726"/>
                <a:gd name="T44" fmla="*/ 0 w 4361"/>
                <a:gd name="T45" fmla="*/ 2 h 726"/>
                <a:gd name="T46" fmla="*/ 0 w 4361"/>
                <a:gd name="T47" fmla="*/ 2 h 726"/>
                <a:gd name="T48" fmla="*/ 0 w 4361"/>
                <a:gd name="T49" fmla="*/ 3 h 726"/>
                <a:gd name="T50" fmla="*/ 0 w 4361"/>
                <a:gd name="T51" fmla="*/ 3 h 726"/>
                <a:gd name="T52" fmla="*/ 0 w 4361"/>
                <a:gd name="T53" fmla="*/ 3 h 726"/>
                <a:gd name="T54" fmla="*/ 1 w 4361"/>
                <a:gd name="T55" fmla="*/ 3 h 726"/>
                <a:gd name="T56" fmla="*/ 1 w 4361"/>
                <a:gd name="T57" fmla="*/ 3 h 726"/>
                <a:gd name="T58" fmla="*/ 1 w 4361"/>
                <a:gd name="T59" fmla="*/ 3 h 726"/>
                <a:gd name="T60" fmla="*/ 1 w 4361"/>
                <a:gd name="T61" fmla="*/ 3 h 726"/>
                <a:gd name="T62" fmla="*/ 1 w 4361"/>
                <a:gd name="T63" fmla="*/ 4 h 726"/>
                <a:gd name="T64" fmla="*/ 2 w 4361"/>
                <a:gd name="T65" fmla="*/ 4 h 726"/>
                <a:gd name="T66" fmla="*/ 2 w 4361"/>
                <a:gd name="T67" fmla="*/ 4 h 726"/>
                <a:gd name="T68" fmla="*/ 2 w 4361"/>
                <a:gd name="T69" fmla="*/ 4 h 726"/>
                <a:gd name="T70" fmla="*/ 2 w 4361"/>
                <a:gd name="T71" fmla="*/ 4 h 726"/>
                <a:gd name="T72" fmla="*/ 2 w 4361"/>
                <a:gd name="T73" fmla="*/ 4 h 726"/>
                <a:gd name="T74" fmla="*/ 2 w 4361"/>
                <a:gd name="T75" fmla="*/ 4 h 726"/>
                <a:gd name="T76" fmla="*/ 2 w 4361"/>
                <a:gd name="T77" fmla="*/ 3 h 726"/>
                <a:gd name="T78" fmla="*/ 3 w 4361"/>
                <a:gd name="T79" fmla="*/ 3 h 726"/>
                <a:gd name="T80" fmla="*/ 3 w 4361"/>
                <a:gd name="T81" fmla="*/ 3 h 726"/>
                <a:gd name="T82" fmla="*/ 3 w 4361"/>
                <a:gd name="T83" fmla="*/ 3 h 726"/>
                <a:gd name="T84" fmla="*/ 3 w 4361"/>
                <a:gd name="T85" fmla="*/ 3 h 726"/>
                <a:gd name="T86" fmla="*/ 3 w 4361"/>
                <a:gd name="T87" fmla="*/ 3 h 726"/>
                <a:gd name="T88" fmla="*/ 3 w 4361"/>
                <a:gd name="T89" fmla="*/ 3 h 726"/>
                <a:gd name="T90" fmla="*/ 3 w 4361"/>
                <a:gd name="T91" fmla="*/ 3 h 726"/>
                <a:gd name="T92" fmla="*/ 3 w 4361"/>
                <a:gd name="T93" fmla="*/ 2 h 726"/>
                <a:gd name="T94" fmla="*/ 3 w 4361"/>
                <a:gd name="T95" fmla="*/ 2 h 726"/>
                <a:gd name="T96" fmla="*/ 3 w 4361"/>
                <a:gd name="T97" fmla="*/ 2 h 726"/>
                <a:gd name="T98" fmla="*/ 3 w 4361"/>
                <a:gd name="T99" fmla="*/ 2 h 726"/>
                <a:gd name="T100" fmla="*/ 3 w 4361"/>
                <a:gd name="T101" fmla="*/ 2 h 726"/>
                <a:gd name="T102" fmla="*/ 3 w 4361"/>
                <a:gd name="T103" fmla="*/ 2 h 726"/>
                <a:gd name="T104" fmla="*/ 3 w 4361"/>
                <a:gd name="T105" fmla="*/ 1 h 726"/>
                <a:gd name="T106" fmla="*/ 3 w 4361"/>
                <a:gd name="T107" fmla="*/ 1 h 726"/>
                <a:gd name="T108" fmla="*/ 2 w 4361"/>
                <a:gd name="T109" fmla="*/ 1 h 726"/>
                <a:gd name="T110" fmla="*/ 2 w 4361"/>
                <a:gd name="T111" fmla="*/ 1 h 726"/>
                <a:gd name="T112" fmla="*/ 2 w 4361"/>
                <a:gd name="T113" fmla="*/ 1 h 726"/>
                <a:gd name="T114" fmla="*/ 2 w 4361"/>
                <a:gd name="T115" fmla="*/ 1 h 726"/>
                <a:gd name="T116" fmla="*/ 2 w 4361"/>
                <a:gd name="T117" fmla="*/ 1 h 726"/>
                <a:gd name="T118" fmla="*/ 2 w 4361"/>
                <a:gd name="T119" fmla="*/ 1 h 726"/>
                <a:gd name="T120" fmla="*/ 2 w 4361"/>
                <a:gd name="T121" fmla="*/ 1 h 726"/>
                <a:gd name="T122" fmla="*/ 1 w 4361"/>
                <a:gd name="T123" fmla="*/ 1 h 7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361" h="726">
                  <a:moveTo>
                    <a:pt x="2203" y="26"/>
                  </a:moveTo>
                  <a:lnTo>
                    <a:pt x="1979" y="14"/>
                  </a:lnTo>
                  <a:lnTo>
                    <a:pt x="1871" y="8"/>
                  </a:lnTo>
                  <a:lnTo>
                    <a:pt x="1762" y="5"/>
                  </a:lnTo>
                  <a:lnTo>
                    <a:pt x="1656" y="3"/>
                  </a:lnTo>
                  <a:lnTo>
                    <a:pt x="1553" y="0"/>
                  </a:lnTo>
                  <a:lnTo>
                    <a:pt x="1451" y="0"/>
                  </a:lnTo>
                  <a:lnTo>
                    <a:pt x="1351" y="0"/>
                  </a:lnTo>
                  <a:lnTo>
                    <a:pt x="1255" y="0"/>
                  </a:lnTo>
                  <a:lnTo>
                    <a:pt x="1160" y="1"/>
                  </a:lnTo>
                  <a:lnTo>
                    <a:pt x="1069" y="3"/>
                  </a:lnTo>
                  <a:lnTo>
                    <a:pt x="980" y="7"/>
                  </a:lnTo>
                  <a:lnTo>
                    <a:pt x="894" y="10"/>
                  </a:lnTo>
                  <a:lnTo>
                    <a:pt x="810" y="16"/>
                  </a:lnTo>
                  <a:lnTo>
                    <a:pt x="730" y="21"/>
                  </a:lnTo>
                  <a:lnTo>
                    <a:pt x="655" y="26"/>
                  </a:lnTo>
                  <a:lnTo>
                    <a:pt x="582" y="33"/>
                  </a:lnTo>
                  <a:lnTo>
                    <a:pt x="512" y="42"/>
                  </a:lnTo>
                  <a:lnTo>
                    <a:pt x="446" y="51"/>
                  </a:lnTo>
                  <a:lnTo>
                    <a:pt x="385" y="60"/>
                  </a:lnTo>
                  <a:lnTo>
                    <a:pt x="326" y="71"/>
                  </a:lnTo>
                  <a:lnTo>
                    <a:pt x="273" y="81"/>
                  </a:lnTo>
                  <a:lnTo>
                    <a:pt x="225" y="92"/>
                  </a:lnTo>
                  <a:lnTo>
                    <a:pt x="180" y="105"/>
                  </a:lnTo>
                  <a:lnTo>
                    <a:pt x="139" y="117"/>
                  </a:lnTo>
                  <a:lnTo>
                    <a:pt x="105" y="129"/>
                  </a:lnTo>
                  <a:lnTo>
                    <a:pt x="75" y="144"/>
                  </a:lnTo>
                  <a:lnTo>
                    <a:pt x="48" y="160"/>
                  </a:lnTo>
                  <a:lnTo>
                    <a:pt x="28" y="174"/>
                  </a:lnTo>
                  <a:lnTo>
                    <a:pt x="14" y="190"/>
                  </a:lnTo>
                  <a:lnTo>
                    <a:pt x="3" y="206"/>
                  </a:lnTo>
                  <a:lnTo>
                    <a:pt x="0" y="224"/>
                  </a:lnTo>
                  <a:lnTo>
                    <a:pt x="1" y="242"/>
                  </a:lnTo>
                  <a:lnTo>
                    <a:pt x="9" y="259"/>
                  </a:lnTo>
                  <a:lnTo>
                    <a:pt x="21" y="277"/>
                  </a:lnTo>
                  <a:lnTo>
                    <a:pt x="41" y="295"/>
                  </a:lnTo>
                  <a:lnTo>
                    <a:pt x="64" y="313"/>
                  </a:lnTo>
                  <a:lnTo>
                    <a:pt x="93" y="331"/>
                  </a:lnTo>
                  <a:lnTo>
                    <a:pt x="125" y="348"/>
                  </a:lnTo>
                  <a:lnTo>
                    <a:pt x="164" y="366"/>
                  </a:lnTo>
                  <a:lnTo>
                    <a:pt x="207" y="384"/>
                  </a:lnTo>
                  <a:lnTo>
                    <a:pt x="253" y="400"/>
                  </a:lnTo>
                  <a:lnTo>
                    <a:pt x="305" y="418"/>
                  </a:lnTo>
                  <a:lnTo>
                    <a:pt x="360" y="436"/>
                  </a:lnTo>
                  <a:lnTo>
                    <a:pt x="421" y="452"/>
                  </a:lnTo>
                  <a:lnTo>
                    <a:pt x="485" y="469"/>
                  </a:lnTo>
                  <a:lnTo>
                    <a:pt x="553" y="485"/>
                  </a:lnTo>
                  <a:lnTo>
                    <a:pt x="624" y="501"/>
                  </a:lnTo>
                  <a:lnTo>
                    <a:pt x="699" y="517"/>
                  </a:lnTo>
                  <a:lnTo>
                    <a:pt x="776" y="533"/>
                  </a:lnTo>
                  <a:lnTo>
                    <a:pt x="858" y="549"/>
                  </a:lnTo>
                  <a:lnTo>
                    <a:pt x="944" y="564"/>
                  </a:lnTo>
                  <a:lnTo>
                    <a:pt x="1032" y="578"/>
                  </a:lnTo>
                  <a:lnTo>
                    <a:pt x="1123" y="592"/>
                  </a:lnTo>
                  <a:lnTo>
                    <a:pt x="1215" y="606"/>
                  </a:lnTo>
                  <a:lnTo>
                    <a:pt x="1312" y="619"/>
                  </a:lnTo>
                  <a:lnTo>
                    <a:pt x="1410" y="631"/>
                  </a:lnTo>
                  <a:lnTo>
                    <a:pt x="1512" y="642"/>
                  </a:lnTo>
                  <a:lnTo>
                    <a:pt x="1613" y="654"/>
                  </a:lnTo>
                  <a:lnTo>
                    <a:pt x="1719" y="663"/>
                  </a:lnTo>
                  <a:lnTo>
                    <a:pt x="1826" y="674"/>
                  </a:lnTo>
                  <a:lnTo>
                    <a:pt x="1935" y="683"/>
                  </a:lnTo>
                  <a:lnTo>
                    <a:pt x="2158" y="699"/>
                  </a:lnTo>
                  <a:lnTo>
                    <a:pt x="2381" y="711"/>
                  </a:lnTo>
                  <a:lnTo>
                    <a:pt x="2490" y="717"/>
                  </a:lnTo>
                  <a:lnTo>
                    <a:pt x="2599" y="720"/>
                  </a:lnTo>
                  <a:lnTo>
                    <a:pt x="2704" y="724"/>
                  </a:lnTo>
                  <a:lnTo>
                    <a:pt x="2808" y="726"/>
                  </a:lnTo>
                  <a:lnTo>
                    <a:pt x="2910" y="726"/>
                  </a:lnTo>
                  <a:lnTo>
                    <a:pt x="3009" y="726"/>
                  </a:lnTo>
                  <a:lnTo>
                    <a:pt x="3106" y="726"/>
                  </a:lnTo>
                  <a:lnTo>
                    <a:pt x="3200" y="724"/>
                  </a:lnTo>
                  <a:lnTo>
                    <a:pt x="3292" y="722"/>
                  </a:lnTo>
                  <a:lnTo>
                    <a:pt x="3381" y="719"/>
                  </a:lnTo>
                  <a:lnTo>
                    <a:pt x="3466" y="715"/>
                  </a:lnTo>
                  <a:lnTo>
                    <a:pt x="3550" y="710"/>
                  </a:lnTo>
                  <a:lnTo>
                    <a:pt x="3631" y="704"/>
                  </a:lnTo>
                  <a:lnTo>
                    <a:pt x="3707" y="699"/>
                  </a:lnTo>
                  <a:lnTo>
                    <a:pt x="3779" y="692"/>
                  </a:lnTo>
                  <a:lnTo>
                    <a:pt x="3848" y="683"/>
                  </a:lnTo>
                  <a:lnTo>
                    <a:pt x="3915" y="674"/>
                  </a:lnTo>
                  <a:lnTo>
                    <a:pt x="3975" y="665"/>
                  </a:lnTo>
                  <a:lnTo>
                    <a:pt x="4034" y="656"/>
                  </a:lnTo>
                  <a:lnTo>
                    <a:pt x="4088" y="646"/>
                  </a:lnTo>
                  <a:lnTo>
                    <a:pt x="4136" y="633"/>
                  </a:lnTo>
                  <a:lnTo>
                    <a:pt x="4181" y="621"/>
                  </a:lnTo>
                  <a:lnTo>
                    <a:pt x="4222" y="608"/>
                  </a:lnTo>
                  <a:lnTo>
                    <a:pt x="4256" y="596"/>
                  </a:lnTo>
                  <a:lnTo>
                    <a:pt x="4286" y="582"/>
                  </a:lnTo>
                  <a:lnTo>
                    <a:pt x="4313" y="566"/>
                  </a:lnTo>
                  <a:lnTo>
                    <a:pt x="4332" y="551"/>
                  </a:lnTo>
                  <a:lnTo>
                    <a:pt x="4347" y="535"/>
                  </a:lnTo>
                  <a:lnTo>
                    <a:pt x="4357" y="519"/>
                  </a:lnTo>
                  <a:lnTo>
                    <a:pt x="4361" y="501"/>
                  </a:lnTo>
                  <a:lnTo>
                    <a:pt x="4359" y="484"/>
                  </a:lnTo>
                  <a:lnTo>
                    <a:pt x="4352" y="466"/>
                  </a:lnTo>
                  <a:lnTo>
                    <a:pt x="4339" y="448"/>
                  </a:lnTo>
                  <a:lnTo>
                    <a:pt x="4320" y="430"/>
                  </a:lnTo>
                  <a:lnTo>
                    <a:pt x="4297" y="412"/>
                  </a:lnTo>
                  <a:lnTo>
                    <a:pt x="4268" y="395"/>
                  </a:lnTo>
                  <a:lnTo>
                    <a:pt x="4236" y="377"/>
                  </a:lnTo>
                  <a:lnTo>
                    <a:pt x="4197" y="359"/>
                  </a:lnTo>
                  <a:lnTo>
                    <a:pt x="4154" y="343"/>
                  </a:lnTo>
                  <a:lnTo>
                    <a:pt x="4107" y="325"/>
                  </a:lnTo>
                  <a:lnTo>
                    <a:pt x="4056" y="307"/>
                  </a:lnTo>
                  <a:lnTo>
                    <a:pt x="4000" y="290"/>
                  </a:lnTo>
                  <a:lnTo>
                    <a:pt x="3940" y="274"/>
                  </a:lnTo>
                  <a:lnTo>
                    <a:pt x="3875" y="256"/>
                  </a:lnTo>
                  <a:lnTo>
                    <a:pt x="3809" y="240"/>
                  </a:lnTo>
                  <a:lnTo>
                    <a:pt x="3738" y="224"/>
                  </a:lnTo>
                  <a:lnTo>
                    <a:pt x="3663" y="208"/>
                  </a:lnTo>
                  <a:lnTo>
                    <a:pt x="3584" y="192"/>
                  </a:lnTo>
                  <a:lnTo>
                    <a:pt x="3502" y="176"/>
                  </a:lnTo>
                  <a:lnTo>
                    <a:pt x="3416" y="161"/>
                  </a:lnTo>
                  <a:lnTo>
                    <a:pt x="3329" y="147"/>
                  </a:lnTo>
                  <a:lnTo>
                    <a:pt x="3238" y="133"/>
                  </a:lnTo>
                  <a:lnTo>
                    <a:pt x="3145" y="121"/>
                  </a:lnTo>
                  <a:lnTo>
                    <a:pt x="3049" y="106"/>
                  </a:lnTo>
                  <a:lnTo>
                    <a:pt x="2951" y="94"/>
                  </a:lnTo>
                  <a:lnTo>
                    <a:pt x="2849" y="83"/>
                  </a:lnTo>
                  <a:lnTo>
                    <a:pt x="2747" y="71"/>
                  </a:lnTo>
                  <a:lnTo>
                    <a:pt x="2642" y="62"/>
                  </a:lnTo>
                  <a:lnTo>
                    <a:pt x="2535" y="51"/>
                  </a:lnTo>
                  <a:lnTo>
                    <a:pt x="2426" y="42"/>
                  </a:lnTo>
                  <a:lnTo>
                    <a:pt x="2203" y="26"/>
                  </a:lnTo>
                  <a:close/>
                </a:path>
              </a:pathLst>
            </a:custGeom>
            <a:solidFill>
              <a:schemeClr val="bg2"/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88" name="Freeform 6"/>
            <p:cNvSpPr>
              <a:spLocks/>
            </p:cNvSpPr>
            <p:nvPr/>
          </p:nvSpPr>
          <p:spPr bwMode="auto">
            <a:xfrm rot="21300000">
              <a:off x="2694632" y="2873765"/>
              <a:ext cx="1821890" cy="743928"/>
            </a:xfrm>
            <a:custGeom>
              <a:avLst/>
              <a:gdLst>
                <a:gd name="T0" fmla="*/ 72 w 2699"/>
                <a:gd name="T1" fmla="*/ 5 h 1174"/>
                <a:gd name="T2" fmla="*/ 57 w 2699"/>
                <a:gd name="T3" fmla="*/ 3 h 1174"/>
                <a:gd name="T4" fmla="*/ 43 w 2699"/>
                <a:gd name="T5" fmla="*/ 2 h 1174"/>
                <a:gd name="T6" fmla="*/ 34 w 2699"/>
                <a:gd name="T7" fmla="*/ 1 h 1174"/>
                <a:gd name="T8" fmla="*/ 28 w 2699"/>
                <a:gd name="T9" fmla="*/ 1 h 1174"/>
                <a:gd name="T10" fmla="*/ 23 w 2699"/>
                <a:gd name="T11" fmla="*/ 1 h 1174"/>
                <a:gd name="T12" fmla="*/ 18 w 2699"/>
                <a:gd name="T13" fmla="*/ 1 h 1174"/>
                <a:gd name="T14" fmla="*/ 13 w 2699"/>
                <a:gd name="T15" fmla="*/ 0 h 1174"/>
                <a:gd name="T16" fmla="*/ 10 w 2699"/>
                <a:gd name="T17" fmla="*/ 0 h 1174"/>
                <a:gd name="T18" fmla="*/ 7 w 2699"/>
                <a:gd name="T19" fmla="*/ 1 h 1174"/>
                <a:gd name="T20" fmla="*/ 4 w 2699"/>
                <a:gd name="T21" fmla="*/ 1 h 1174"/>
                <a:gd name="T22" fmla="*/ 1 w 2699"/>
                <a:gd name="T23" fmla="*/ 1 h 1174"/>
                <a:gd name="T24" fmla="*/ 1 w 2699"/>
                <a:gd name="T25" fmla="*/ 1 h 1174"/>
                <a:gd name="T26" fmla="*/ 0 w 2699"/>
                <a:gd name="T27" fmla="*/ 1 h 1174"/>
                <a:gd name="T28" fmla="*/ 1 w 2699"/>
                <a:gd name="T29" fmla="*/ 2 h 1174"/>
                <a:gd name="T30" fmla="*/ 1 w 2699"/>
                <a:gd name="T31" fmla="*/ 3 h 1174"/>
                <a:gd name="T32" fmla="*/ 2 w 2699"/>
                <a:gd name="T33" fmla="*/ 3 h 1174"/>
                <a:gd name="T34" fmla="*/ 5 w 2699"/>
                <a:gd name="T35" fmla="*/ 4 h 1174"/>
                <a:gd name="T36" fmla="*/ 7 w 2699"/>
                <a:gd name="T37" fmla="*/ 5 h 1174"/>
                <a:gd name="T38" fmla="*/ 10 w 2699"/>
                <a:gd name="T39" fmla="*/ 6 h 1174"/>
                <a:gd name="T40" fmla="*/ 16 w 2699"/>
                <a:gd name="T41" fmla="*/ 7 h 1174"/>
                <a:gd name="T42" fmla="*/ 19 w 2699"/>
                <a:gd name="T43" fmla="*/ 7 h 1174"/>
                <a:gd name="T44" fmla="*/ 25 w 2699"/>
                <a:gd name="T45" fmla="*/ 9 h 1174"/>
                <a:gd name="T46" fmla="*/ 30 w 2699"/>
                <a:gd name="T47" fmla="*/ 10 h 1174"/>
                <a:gd name="T48" fmla="*/ 37 w 2699"/>
                <a:gd name="T49" fmla="*/ 10 h 1174"/>
                <a:gd name="T50" fmla="*/ 46 w 2699"/>
                <a:gd name="T51" fmla="*/ 12 h 1174"/>
                <a:gd name="T52" fmla="*/ 60 w 2699"/>
                <a:gd name="T53" fmla="*/ 14 h 1174"/>
                <a:gd name="T54" fmla="*/ 75 w 2699"/>
                <a:gd name="T55" fmla="*/ 15 h 1174"/>
                <a:gd name="T56" fmla="*/ 89 w 2699"/>
                <a:gd name="T57" fmla="*/ 17 h 1174"/>
                <a:gd name="T58" fmla="*/ 102 w 2699"/>
                <a:gd name="T59" fmla="*/ 19 h 1174"/>
                <a:gd name="T60" fmla="*/ 111 w 2699"/>
                <a:gd name="T61" fmla="*/ 19 h 1174"/>
                <a:gd name="T62" fmla="*/ 118 w 2699"/>
                <a:gd name="T63" fmla="*/ 19 h 1174"/>
                <a:gd name="T64" fmla="*/ 122 w 2699"/>
                <a:gd name="T65" fmla="*/ 20 h 1174"/>
                <a:gd name="T66" fmla="*/ 128 w 2699"/>
                <a:gd name="T67" fmla="*/ 20 h 1174"/>
                <a:gd name="T68" fmla="*/ 132 w 2699"/>
                <a:gd name="T69" fmla="*/ 20 h 1174"/>
                <a:gd name="T70" fmla="*/ 136 w 2699"/>
                <a:gd name="T71" fmla="*/ 20 h 1174"/>
                <a:gd name="T72" fmla="*/ 140 w 2699"/>
                <a:gd name="T73" fmla="*/ 20 h 1174"/>
                <a:gd name="T74" fmla="*/ 142 w 2699"/>
                <a:gd name="T75" fmla="*/ 20 h 1174"/>
                <a:gd name="T76" fmla="*/ 144 w 2699"/>
                <a:gd name="T77" fmla="*/ 19 h 1174"/>
                <a:gd name="T78" fmla="*/ 146 w 2699"/>
                <a:gd name="T79" fmla="*/ 19 h 1174"/>
                <a:gd name="T80" fmla="*/ 146 w 2699"/>
                <a:gd name="T81" fmla="*/ 19 h 1174"/>
                <a:gd name="T82" fmla="*/ 146 w 2699"/>
                <a:gd name="T83" fmla="*/ 18 h 1174"/>
                <a:gd name="T84" fmla="*/ 144 w 2699"/>
                <a:gd name="T85" fmla="*/ 17 h 1174"/>
                <a:gd name="T86" fmla="*/ 143 w 2699"/>
                <a:gd name="T87" fmla="*/ 17 h 1174"/>
                <a:gd name="T88" fmla="*/ 140 w 2699"/>
                <a:gd name="T89" fmla="*/ 15 h 1174"/>
                <a:gd name="T90" fmla="*/ 138 w 2699"/>
                <a:gd name="T91" fmla="*/ 15 h 1174"/>
                <a:gd name="T92" fmla="*/ 134 w 2699"/>
                <a:gd name="T93" fmla="*/ 14 h 1174"/>
                <a:gd name="T94" fmla="*/ 131 w 2699"/>
                <a:gd name="T95" fmla="*/ 13 h 1174"/>
                <a:gd name="T96" fmla="*/ 126 w 2699"/>
                <a:gd name="T97" fmla="*/ 13 h 1174"/>
                <a:gd name="T98" fmla="*/ 121 w 2699"/>
                <a:gd name="T99" fmla="*/ 11 h 1174"/>
                <a:gd name="T100" fmla="*/ 116 w 2699"/>
                <a:gd name="T101" fmla="*/ 10 h 1174"/>
                <a:gd name="T102" fmla="*/ 110 w 2699"/>
                <a:gd name="T103" fmla="*/ 10 h 1174"/>
                <a:gd name="T104" fmla="*/ 100 w 2699"/>
                <a:gd name="T105" fmla="*/ 8 h 1174"/>
                <a:gd name="T106" fmla="*/ 87 w 2699"/>
                <a:gd name="T107" fmla="*/ 6 h 117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699" h="1174">
                  <a:moveTo>
                    <a:pt x="1458" y="306"/>
                  </a:moveTo>
                  <a:lnTo>
                    <a:pt x="1321" y="254"/>
                  </a:lnTo>
                  <a:lnTo>
                    <a:pt x="1185" y="208"/>
                  </a:lnTo>
                  <a:lnTo>
                    <a:pt x="1053" y="165"/>
                  </a:lnTo>
                  <a:lnTo>
                    <a:pt x="925" y="128"/>
                  </a:lnTo>
                  <a:lnTo>
                    <a:pt x="803" y="94"/>
                  </a:lnTo>
                  <a:lnTo>
                    <a:pt x="687" y="66"/>
                  </a:lnTo>
                  <a:lnTo>
                    <a:pt x="630" y="53"/>
                  </a:lnTo>
                  <a:lnTo>
                    <a:pt x="576" y="42"/>
                  </a:lnTo>
                  <a:lnTo>
                    <a:pt x="525" y="32"/>
                  </a:lnTo>
                  <a:lnTo>
                    <a:pt x="475" y="23"/>
                  </a:lnTo>
                  <a:lnTo>
                    <a:pt x="425" y="16"/>
                  </a:lnTo>
                  <a:lnTo>
                    <a:pt x="380" y="10"/>
                  </a:lnTo>
                  <a:lnTo>
                    <a:pt x="335" y="5"/>
                  </a:lnTo>
                  <a:lnTo>
                    <a:pt x="293" y="1"/>
                  </a:lnTo>
                  <a:lnTo>
                    <a:pt x="253" y="0"/>
                  </a:lnTo>
                  <a:lnTo>
                    <a:pt x="218" y="0"/>
                  </a:lnTo>
                  <a:lnTo>
                    <a:pt x="182" y="0"/>
                  </a:lnTo>
                  <a:lnTo>
                    <a:pt x="152" y="1"/>
                  </a:lnTo>
                  <a:lnTo>
                    <a:pt x="121" y="5"/>
                  </a:lnTo>
                  <a:lnTo>
                    <a:pt x="96" y="10"/>
                  </a:lnTo>
                  <a:lnTo>
                    <a:pt x="73" y="17"/>
                  </a:lnTo>
                  <a:lnTo>
                    <a:pt x="52" y="25"/>
                  </a:lnTo>
                  <a:lnTo>
                    <a:pt x="36" y="33"/>
                  </a:lnTo>
                  <a:lnTo>
                    <a:pt x="21" y="44"/>
                  </a:lnTo>
                  <a:lnTo>
                    <a:pt x="11" y="57"/>
                  </a:lnTo>
                  <a:lnTo>
                    <a:pt x="3" y="71"/>
                  </a:lnTo>
                  <a:lnTo>
                    <a:pt x="0" y="87"/>
                  </a:lnTo>
                  <a:lnTo>
                    <a:pt x="0" y="103"/>
                  </a:lnTo>
                  <a:lnTo>
                    <a:pt x="2" y="121"/>
                  </a:lnTo>
                  <a:lnTo>
                    <a:pt x="9" y="139"/>
                  </a:lnTo>
                  <a:lnTo>
                    <a:pt x="18" y="158"/>
                  </a:lnTo>
                  <a:lnTo>
                    <a:pt x="32" y="178"/>
                  </a:lnTo>
                  <a:lnTo>
                    <a:pt x="48" y="199"/>
                  </a:lnTo>
                  <a:lnTo>
                    <a:pt x="66" y="222"/>
                  </a:lnTo>
                  <a:lnTo>
                    <a:pt x="89" y="244"/>
                  </a:lnTo>
                  <a:lnTo>
                    <a:pt x="114" y="268"/>
                  </a:lnTo>
                  <a:lnTo>
                    <a:pt x="143" y="292"/>
                  </a:lnTo>
                  <a:lnTo>
                    <a:pt x="173" y="316"/>
                  </a:lnTo>
                  <a:lnTo>
                    <a:pt x="205" y="343"/>
                  </a:lnTo>
                  <a:lnTo>
                    <a:pt x="241" y="368"/>
                  </a:lnTo>
                  <a:lnTo>
                    <a:pt x="280" y="395"/>
                  </a:lnTo>
                  <a:lnTo>
                    <a:pt x="321" y="421"/>
                  </a:lnTo>
                  <a:lnTo>
                    <a:pt x="364" y="448"/>
                  </a:lnTo>
                  <a:lnTo>
                    <a:pt x="409" y="477"/>
                  </a:lnTo>
                  <a:lnTo>
                    <a:pt x="457" y="503"/>
                  </a:lnTo>
                  <a:lnTo>
                    <a:pt x="507" y="532"/>
                  </a:lnTo>
                  <a:lnTo>
                    <a:pt x="559" y="560"/>
                  </a:lnTo>
                  <a:lnTo>
                    <a:pt x="612" y="589"/>
                  </a:lnTo>
                  <a:lnTo>
                    <a:pt x="667" y="617"/>
                  </a:lnTo>
                  <a:lnTo>
                    <a:pt x="725" y="646"/>
                  </a:lnTo>
                  <a:lnTo>
                    <a:pt x="846" y="703"/>
                  </a:lnTo>
                  <a:lnTo>
                    <a:pt x="971" y="758"/>
                  </a:lnTo>
                  <a:lnTo>
                    <a:pt x="1103" y="815"/>
                  </a:lnTo>
                  <a:lnTo>
                    <a:pt x="1241" y="868"/>
                  </a:lnTo>
                  <a:lnTo>
                    <a:pt x="1380" y="920"/>
                  </a:lnTo>
                  <a:lnTo>
                    <a:pt x="1514" y="966"/>
                  </a:lnTo>
                  <a:lnTo>
                    <a:pt x="1646" y="1009"/>
                  </a:lnTo>
                  <a:lnTo>
                    <a:pt x="1774" y="1046"/>
                  </a:lnTo>
                  <a:lnTo>
                    <a:pt x="1896" y="1080"/>
                  </a:lnTo>
                  <a:lnTo>
                    <a:pt x="2012" y="1108"/>
                  </a:lnTo>
                  <a:lnTo>
                    <a:pt x="2069" y="1121"/>
                  </a:lnTo>
                  <a:lnTo>
                    <a:pt x="2122" y="1132"/>
                  </a:lnTo>
                  <a:lnTo>
                    <a:pt x="2174" y="1142"/>
                  </a:lnTo>
                  <a:lnTo>
                    <a:pt x="2226" y="1151"/>
                  </a:lnTo>
                  <a:lnTo>
                    <a:pt x="2274" y="1158"/>
                  </a:lnTo>
                  <a:lnTo>
                    <a:pt x="2321" y="1164"/>
                  </a:lnTo>
                  <a:lnTo>
                    <a:pt x="2363" y="1169"/>
                  </a:lnTo>
                  <a:lnTo>
                    <a:pt x="2406" y="1173"/>
                  </a:lnTo>
                  <a:lnTo>
                    <a:pt x="2446" y="1174"/>
                  </a:lnTo>
                  <a:lnTo>
                    <a:pt x="2481" y="1174"/>
                  </a:lnTo>
                  <a:lnTo>
                    <a:pt x="2517" y="1174"/>
                  </a:lnTo>
                  <a:lnTo>
                    <a:pt x="2547" y="1173"/>
                  </a:lnTo>
                  <a:lnTo>
                    <a:pt x="2578" y="1169"/>
                  </a:lnTo>
                  <a:lnTo>
                    <a:pt x="2603" y="1164"/>
                  </a:lnTo>
                  <a:lnTo>
                    <a:pt x="2626" y="1157"/>
                  </a:lnTo>
                  <a:lnTo>
                    <a:pt x="2647" y="1149"/>
                  </a:lnTo>
                  <a:lnTo>
                    <a:pt x="2663" y="1141"/>
                  </a:lnTo>
                  <a:lnTo>
                    <a:pt x="2678" y="1130"/>
                  </a:lnTo>
                  <a:lnTo>
                    <a:pt x="2688" y="1117"/>
                  </a:lnTo>
                  <a:lnTo>
                    <a:pt x="2695" y="1103"/>
                  </a:lnTo>
                  <a:lnTo>
                    <a:pt x="2699" y="1087"/>
                  </a:lnTo>
                  <a:lnTo>
                    <a:pt x="2699" y="1071"/>
                  </a:lnTo>
                  <a:lnTo>
                    <a:pt x="2697" y="1053"/>
                  </a:lnTo>
                  <a:lnTo>
                    <a:pt x="2690" y="1036"/>
                  </a:lnTo>
                  <a:lnTo>
                    <a:pt x="2681" y="1016"/>
                  </a:lnTo>
                  <a:lnTo>
                    <a:pt x="2667" y="996"/>
                  </a:lnTo>
                  <a:lnTo>
                    <a:pt x="2651" y="975"/>
                  </a:lnTo>
                  <a:lnTo>
                    <a:pt x="2633" y="952"/>
                  </a:lnTo>
                  <a:lnTo>
                    <a:pt x="2610" y="931"/>
                  </a:lnTo>
                  <a:lnTo>
                    <a:pt x="2585" y="906"/>
                  </a:lnTo>
                  <a:lnTo>
                    <a:pt x="2558" y="882"/>
                  </a:lnTo>
                  <a:lnTo>
                    <a:pt x="2526" y="858"/>
                  </a:lnTo>
                  <a:lnTo>
                    <a:pt x="2494" y="833"/>
                  </a:lnTo>
                  <a:lnTo>
                    <a:pt x="2458" y="806"/>
                  </a:lnTo>
                  <a:lnTo>
                    <a:pt x="2419" y="779"/>
                  </a:lnTo>
                  <a:lnTo>
                    <a:pt x="2378" y="753"/>
                  </a:lnTo>
                  <a:lnTo>
                    <a:pt x="2335" y="726"/>
                  </a:lnTo>
                  <a:lnTo>
                    <a:pt x="2290" y="697"/>
                  </a:lnTo>
                  <a:lnTo>
                    <a:pt x="2242" y="671"/>
                  </a:lnTo>
                  <a:lnTo>
                    <a:pt x="2192" y="642"/>
                  </a:lnTo>
                  <a:lnTo>
                    <a:pt x="2140" y="614"/>
                  </a:lnTo>
                  <a:lnTo>
                    <a:pt x="2087" y="585"/>
                  </a:lnTo>
                  <a:lnTo>
                    <a:pt x="2031" y="557"/>
                  </a:lnTo>
                  <a:lnTo>
                    <a:pt x="1974" y="528"/>
                  </a:lnTo>
                  <a:lnTo>
                    <a:pt x="1853" y="471"/>
                  </a:lnTo>
                  <a:lnTo>
                    <a:pt x="1728" y="416"/>
                  </a:lnTo>
                  <a:lnTo>
                    <a:pt x="1596" y="359"/>
                  </a:lnTo>
                  <a:lnTo>
                    <a:pt x="1458" y="306"/>
                  </a:lnTo>
                  <a:close/>
                </a:path>
              </a:pathLst>
            </a:custGeom>
            <a:solidFill>
              <a:schemeClr val="bg2"/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89" name="Freeform 7"/>
            <p:cNvSpPr>
              <a:spLocks/>
            </p:cNvSpPr>
            <p:nvPr/>
          </p:nvSpPr>
          <p:spPr bwMode="auto">
            <a:xfrm rot="21300000">
              <a:off x="2777774" y="2836616"/>
              <a:ext cx="1474863" cy="553422"/>
            </a:xfrm>
            <a:custGeom>
              <a:avLst/>
              <a:gdLst>
                <a:gd name="T0" fmla="*/ 6 w 2810"/>
                <a:gd name="T1" fmla="*/ 0 h 1163"/>
                <a:gd name="T2" fmla="*/ 5 w 2810"/>
                <a:gd name="T3" fmla="*/ 0 h 1163"/>
                <a:gd name="T4" fmla="*/ 3 w 2810"/>
                <a:gd name="T5" fmla="*/ 0 h 1163"/>
                <a:gd name="T6" fmla="*/ 3 w 2810"/>
                <a:gd name="T7" fmla="*/ 0 h 1163"/>
                <a:gd name="T8" fmla="*/ 2 w 2810"/>
                <a:gd name="T9" fmla="*/ 0 h 1163"/>
                <a:gd name="T10" fmla="*/ 2 w 2810"/>
                <a:gd name="T11" fmla="*/ 0 h 1163"/>
                <a:gd name="T12" fmla="*/ 2 w 2810"/>
                <a:gd name="T13" fmla="*/ 0 h 1163"/>
                <a:gd name="T14" fmla="*/ 1 w 2810"/>
                <a:gd name="T15" fmla="*/ 0 h 1163"/>
                <a:gd name="T16" fmla="*/ 1 w 2810"/>
                <a:gd name="T17" fmla="*/ 0 h 1163"/>
                <a:gd name="T18" fmla="*/ 1 w 2810"/>
                <a:gd name="T19" fmla="*/ 0 h 1163"/>
                <a:gd name="T20" fmla="*/ 1 w 2810"/>
                <a:gd name="T21" fmla="*/ 0 h 1163"/>
                <a:gd name="T22" fmla="*/ 1 w 2810"/>
                <a:gd name="T23" fmla="*/ 0 h 1163"/>
                <a:gd name="T24" fmla="*/ 1 w 2810"/>
                <a:gd name="T25" fmla="*/ 0 h 1163"/>
                <a:gd name="T26" fmla="*/ 0 w 2810"/>
                <a:gd name="T27" fmla="*/ 0 h 1163"/>
                <a:gd name="T28" fmla="*/ 1 w 2810"/>
                <a:gd name="T29" fmla="*/ 0 h 1163"/>
                <a:gd name="T30" fmla="*/ 1 w 2810"/>
                <a:gd name="T31" fmla="*/ 0 h 1163"/>
                <a:gd name="T32" fmla="*/ 1 w 2810"/>
                <a:gd name="T33" fmla="*/ 0 h 1163"/>
                <a:gd name="T34" fmla="*/ 1 w 2810"/>
                <a:gd name="T35" fmla="*/ 0 h 1163"/>
                <a:gd name="T36" fmla="*/ 1 w 2810"/>
                <a:gd name="T37" fmla="*/ 0 h 1163"/>
                <a:gd name="T38" fmla="*/ 1 w 2810"/>
                <a:gd name="T39" fmla="*/ 0 h 1163"/>
                <a:gd name="T40" fmla="*/ 1 w 2810"/>
                <a:gd name="T41" fmla="*/ 0 h 1163"/>
                <a:gd name="T42" fmla="*/ 2 w 2810"/>
                <a:gd name="T43" fmla="*/ 0 h 1163"/>
                <a:gd name="T44" fmla="*/ 2 w 2810"/>
                <a:gd name="T45" fmla="*/ 0 h 1163"/>
                <a:gd name="T46" fmla="*/ 3 w 2810"/>
                <a:gd name="T47" fmla="*/ 0 h 1163"/>
                <a:gd name="T48" fmla="*/ 3 w 2810"/>
                <a:gd name="T49" fmla="*/ 0 h 1163"/>
                <a:gd name="T50" fmla="*/ 3 w 2810"/>
                <a:gd name="T51" fmla="*/ 0 h 1163"/>
                <a:gd name="T52" fmla="*/ 5 w 2810"/>
                <a:gd name="T53" fmla="*/ 0 h 1163"/>
                <a:gd name="T54" fmla="*/ 6 w 2810"/>
                <a:gd name="T55" fmla="*/ 0 h 1163"/>
                <a:gd name="T56" fmla="*/ 7 w 2810"/>
                <a:gd name="T57" fmla="*/ 0 h 1163"/>
                <a:gd name="T58" fmla="*/ 8 w 2810"/>
                <a:gd name="T59" fmla="*/ 1 h 1163"/>
                <a:gd name="T60" fmla="*/ 9 w 2810"/>
                <a:gd name="T61" fmla="*/ 1 h 1163"/>
                <a:gd name="T62" fmla="*/ 9 w 2810"/>
                <a:gd name="T63" fmla="*/ 1 h 1163"/>
                <a:gd name="T64" fmla="*/ 10 w 2810"/>
                <a:gd name="T65" fmla="*/ 1 h 1163"/>
                <a:gd name="T66" fmla="*/ 10 w 2810"/>
                <a:gd name="T67" fmla="*/ 1 h 1163"/>
                <a:gd name="T68" fmla="*/ 11 w 2810"/>
                <a:gd name="T69" fmla="*/ 1 h 1163"/>
                <a:gd name="T70" fmla="*/ 11 w 2810"/>
                <a:gd name="T71" fmla="*/ 1 h 1163"/>
                <a:gd name="T72" fmla="*/ 12 w 2810"/>
                <a:gd name="T73" fmla="*/ 1 h 1163"/>
                <a:gd name="T74" fmla="*/ 12 w 2810"/>
                <a:gd name="T75" fmla="*/ 1 h 1163"/>
                <a:gd name="T76" fmla="*/ 12 w 2810"/>
                <a:gd name="T77" fmla="*/ 1 h 1163"/>
                <a:gd name="T78" fmla="*/ 12 w 2810"/>
                <a:gd name="T79" fmla="*/ 1 h 1163"/>
                <a:gd name="T80" fmla="*/ 12 w 2810"/>
                <a:gd name="T81" fmla="*/ 1 h 1163"/>
                <a:gd name="T82" fmla="*/ 12 w 2810"/>
                <a:gd name="T83" fmla="*/ 1 h 1163"/>
                <a:gd name="T84" fmla="*/ 12 w 2810"/>
                <a:gd name="T85" fmla="*/ 0 h 1163"/>
                <a:gd name="T86" fmla="*/ 12 w 2810"/>
                <a:gd name="T87" fmla="*/ 0 h 1163"/>
                <a:gd name="T88" fmla="*/ 12 w 2810"/>
                <a:gd name="T89" fmla="*/ 0 h 1163"/>
                <a:gd name="T90" fmla="*/ 12 w 2810"/>
                <a:gd name="T91" fmla="*/ 0 h 1163"/>
                <a:gd name="T92" fmla="*/ 12 w 2810"/>
                <a:gd name="T93" fmla="*/ 0 h 1163"/>
                <a:gd name="T94" fmla="*/ 11 w 2810"/>
                <a:gd name="T95" fmla="*/ 0 h 1163"/>
                <a:gd name="T96" fmla="*/ 11 w 2810"/>
                <a:gd name="T97" fmla="*/ 0 h 1163"/>
                <a:gd name="T98" fmla="*/ 10 w 2810"/>
                <a:gd name="T99" fmla="*/ 0 h 1163"/>
                <a:gd name="T100" fmla="*/ 10 w 2810"/>
                <a:gd name="T101" fmla="*/ 0 h 1163"/>
                <a:gd name="T102" fmla="*/ 9 w 2810"/>
                <a:gd name="T103" fmla="*/ 0 h 1163"/>
                <a:gd name="T104" fmla="*/ 9 w 2810"/>
                <a:gd name="T105" fmla="*/ 0 h 1163"/>
                <a:gd name="T106" fmla="*/ 9 w 2810"/>
                <a:gd name="T107" fmla="*/ 0 h 1163"/>
                <a:gd name="T108" fmla="*/ 7 w 2810"/>
                <a:gd name="T109" fmla="*/ 0 h 116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810" h="1163">
                  <a:moveTo>
                    <a:pt x="1514" y="274"/>
                  </a:moveTo>
                  <a:lnTo>
                    <a:pt x="1369" y="226"/>
                  </a:lnTo>
                  <a:lnTo>
                    <a:pt x="1228" y="182"/>
                  </a:lnTo>
                  <a:lnTo>
                    <a:pt x="1092" y="141"/>
                  </a:lnTo>
                  <a:lnTo>
                    <a:pt x="958" y="107"/>
                  </a:lnTo>
                  <a:lnTo>
                    <a:pt x="832" y="77"/>
                  </a:lnTo>
                  <a:lnTo>
                    <a:pt x="710" y="52"/>
                  </a:lnTo>
                  <a:lnTo>
                    <a:pt x="653" y="39"/>
                  </a:lnTo>
                  <a:lnTo>
                    <a:pt x="596" y="31"/>
                  </a:lnTo>
                  <a:lnTo>
                    <a:pt x="543" y="22"/>
                  </a:lnTo>
                  <a:lnTo>
                    <a:pt x="491" y="16"/>
                  </a:lnTo>
                  <a:lnTo>
                    <a:pt x="441" y="9"/>
                  </a:lnTo>
                  <a:lnTo>
                    <a:pt x="393" y="6"/>
                  </a:lnTo>
                  <a:lnTo>
                    <a:pt x="346" y="2"/>
                  </a:lnTo>
                  <a:lnTo>
                    <a:pt x="303" y="0"/>
                  </a:lnTo>
                  <a:lnTo>
                    <a:pt x="262" y="0"/>
                  </a:lnTo>
                  <a:lnTo>
                    <a:pt x="223" y="0"/>
                  </a:lnTo>
                  <a:lnTo>
                    <a:pt x="189" y="4"/>
                  </a:lnTo>
                  <a:lnTo>
                    <a:pt x="155" y="7"/>
                  </a:lnTo>
                  <a:lnTo>
                    <a:pt x="125" y="13"/>
                  </a:lnTo>
                  <a:lnTo>
                    <a:pt x="98" y="18"/>
                  </a:lnTo>
                  <a:lnTo>
                    <a:pt x="75" y="27"/>
                  </a:lnTo>
                  <a:lnTo>
                    <a:pt x="53" y="36"/>
                  </a:lnTo>
                  <a:lnTo>
                    <a:pt x="36" y="47"/>
                  </a:lnTo>
                  <a:lnTo>
                    <a:pt x="21" y="59"/>
                  </a:lnTo>
                  <a:lnTo>
                    <a:pt x="11" y="73"/>
                  </a:lnTo>
                  <a:lnTo>
                    <a:pt x="3" y="88"/>
                  </a:lnTo>
                  <a:lnTo>
                    <a:pt x="0" y="104"/>
                  </a:lnTo>
                  <a:lnTo>
                    <a:pt x="0" y="121"/>
                  </a:lnTo>
                  <a:lnTo>
                    <a:pt x="3" y="139"/>
                  </a:lnTo>
                  <a:lnTo>
                    <a:pt x="11" y="159"/>
                  </a:lnTo>
                  <a:lnTo>
                    <a:pt x="19" y="180"/>
                  </a:lnTo>
                  <a:lnTo>
                    <a:pt x="34" y="201"/>
                  </a:lnTo>
                  <a:lnTo>
                    <a:pt x="52" y="223"/>
                  </a:lnTo>
                  <a:lnTo>
                    <a:pt x="71" y="246"/>
                  </a:lnTo>
                  <a:lnTo>
                    <a:pt x="94" y="269"/>
                  </a:lnTo>
                  <a:lnTo>
                    <a:pt x="119" y="292"/>
                  </a:lnTo>
                  <a:lnTo>
                    <a:pt x="150" y="317"/>
                  </a:lnTo>
                  <a:lnTo>
                    <a:pt x="182" y="344"/>
                  </a:lnTo>
                  <a:lnTo>
                    <a:pt x="216" y="369"/>
                  </a:lnTo>
                  <a:lnTo>
                    <a:pt x="253" y="395"/>
                  </a:lnTo>
                  <a:lnTo>
                    <a:pt x="294" y="422"/>
                  </a:lnTo>
                  <a:lnTo>
                    <a:pt x="337" y="449"/>
                  </a:lnTo>
                  <a:lnTo>
                    <a:pt x="382" y="476"/>
                  </a:lnTo>
                  <a:lnTo>
                    <a:pt x="428" y="504"/>
                  </a:lnTo>
                  <a:lnTo>
                    <a:pt x="478" y="531"/>
                  </a:lnTo>
                  <a:lnTo>
                    <a:pt x="530" y="559"/>
                  </a:lnTo>
                  <a:lnTo>
                    <a:pt x="585" y="588"/>
                  </a:lnTo>
                  <a:lnTo>
                    <a:pt x="641" y="616"/>
                  </a:lnTo>
                  <a:lnTo>
                    <a:pt x="698" y="643"/>
                  </a:lnTo>
                  <a:lnTo>
                    <a:pt x="759" y="671"/>
                  </a:lnTo>
                  <a:lnTo>
                    <a:pt x="821" y="700"/>
                  </a:lnTo>
                  <a:lnTo>
                    <a:pt x="883" y="726"/>
                  </a:lnTo>
                  <a:lnTo>
                    <a:pt x="1016" y="782"/>
                  </a:lnTo>
                  <a:lnTo>
                    <a:pt x="1153" y="837"/>
                  </a:lnTo>
                  <a:lnTo>
                    <a:pt x="1296" y="888"/>
                  </a:lnTo>
                  <a:lnTo>
                    <a:pt x="1440" y="936"/>
                  </a:lnTo>
                  <a:lnTo>
                    <a:pt x="1581" y="981"/>
                  </a:lnTo>
                  <a:lnTo>
                    <a:pt x="1717" y="1022"/>
                  </a:lnTo>
                  <a:lnTo>
                    <a:pt x="1851" y="1056"/>
                  </a:lnTo>
                  <a:lnTo>
                    <a:pt x="1978" y="1086"/>
                  </a:lnTo>
                  <a:lnTo>
                    <a:pt x="2099" y="1113"/>
                  </a:lnTo>
                  <a:lnTo>
                    <a:pt x="2156" y="1123"/>
                  </a:lnTo>
                  <a:lnTo>
                    <a:pt x="2213" y="1132"/>
                  </a:lnTo>
                  <a:lnTo>
                    <a:pt x="2267" y="1141"/>
                  </a:lnTo>
                  <a:lnTo>
                    <a:pt x="2319" y="1148"/>
                  </a:lnTo>
                  <a:lnTo>
                    <a:pt x="2371" y="1154"/>
                  </a:lnTo>
                  <a:lnTo>
                    <a:pt x="2417" y="1157"/>
                  </a:lnTo>
                  <a:lnTo>
                    <a:pt x="2463" y="1161"/>
                  </a:lnTo>
                  <a:lnTo>
                    <a:pt x="2506" y="1163"/>
                  </a:lnTo>
                  <a:lnTo>
                    <a:pt x="2547" y="1163"/>
                  </a:lnTo>
                  <a:lnTo>
                    <a:pt x="2587" y="1163"/>
                  </a:lnTo>
                  <a:lnTo>
                    <a:pt x="2622" y="1159"/>
                  </a:lnTo>
                  <a:lnTo>
                    <a:pt x="2654" y="1155"/>
                  </a:lnTo>
                  <a:lnTo>
                    <a:pt x="2685" y="1150"/>
                  </a:lnTo>
                  <a:lnTo>
                    <a:pt x="2712" y="1145"/>
                  </a:lnTo>
                  <a:lnTo>
                    <a:pt x="2735" y="1136"/>
                  </a:lnTo>
                  <a:lnTo>
                    <a:pt x="2756" y="1127"/>
                  </a:lnTo>
                  <a:lnTo>
                    <a:pt x="2774" y="1116"/>
                  </a:lnTo>
                  <a:lnTo>
                    <a:pt x="2788" y="1104"/>
                  </a:lnTo>
                  <a:lnTo>
                    <a:pt x="2799" y="1091"/>
                  </a:lnTo>
                  <a:lnTo>
                    <a:pt x="2806" y="1075"/>
                  </a:lnTo>
                  <a:lnTo>
                    <a:pt x="2810" y="1059"/>
                  </a:lnTo>
                  <a:lnTo>
                    <a:pt x="2810" y="1041"/>
                  </a:lnTo>
                  <a:lnTo>
                    <a:pt x="2806" y="1024"/>
                  </a:lnTo>
                  <a:lnTo>
                    <a:pt x="2799" y="1004"/>
                  </a:lnTo>
                  <a:lnTo>
                    <a:pt x="2790" y="983"/>
                  </a:lnTo>
                  <a:lnTo>
                    <a:pt x="2776" y="961"/>
                  </a:lnTo>
                  <a:lnTo>
                    <a:pt x="2760" y="940"/>
                  </a:lnTo>
                  <a:lnTo>
                    <a:pt x="2738" y="917"/>
                  </a:lnTo>
                  <a:lnTo>
                    <a:pt x="2715" y="894"/>
                  </a:lnTo>
                  <a:lnTo>
                    <a:pt x="2690" y="871"/>
                  </a:lnTo>
                  <a:lnTo>
                    <a:pt x="2660" y="846"/>
                  </a:lnTo>
                  <a:lnTo>
                    <a:pt x="2628" y="821"/>
                  </a:lnTo>
                  <a:lnTo>
                    <a:pt x="2594" y="794"/>
                  </a:lnTo>
                  <a:lnTo>
                    <a:pt x="2556" y="767"/>
                  </a:lnTo>
                  <a:lnTo>
                    <a:pt x="2515" y="741"/>
                  </a:lnTo>
                  <a:lnTo>
                    <a:pt x="2474" y="714"/>
                  </a:lnTo>
                  <a:lnTo>
                    <a:pt x="2428" y="687"/>
                  </a:lnTo>
                  <a:lnTo>
                    <a:pt x="2381" y="659"/>
                  </a:lnTo>
                  <a:lnTo>
                    <a:pt x="2331" y="632"/>
                  </a:lnTo>
                  <a:lnTo>
                    <a:pt x="2279" y="604"/>
                  </a:lnTo>
                  <a:lnTo>
                    <a:pt x="2226" y="575"/>
                  </a:lnTo>
                  <a:lnTo>
                    <a:pt x="2169" y="548"/>
                  </a:lnTo>
                  <a:lnTo>
                    <a:pt x="2112" y="520"/>
                  </a:lnTo>
                  <a:lnTo>
                    <a:pt x="2051" y="492"/>
                  </a:lnTo>
                  <a:lnTo>
                    <a:pt x="1989" y="463"/>
                  </a:lnTo>
                  <a:lnTo>
                    <a:pt x="1926" y="436"/>
                  </a:lnTo>
                  <a:lnTo>
                    <a:pt x="1794" y="381"/>
                  </a:lnTo>
                  <a:lnTo>
                    <a:pt x="1656" y="326"/>
                  </a:lnTo>
                  <a:lnTo>
                    <a:pt x="1514" y="274"/>
                  </a:lnTo>
                  <a:close/>
                </a:path>
              </a:pathLst>
            </a:custGeom>
            <a:solidFill>
              <a:schemeClr val="bg2"/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90" name="Freeform 8"/>
            <p:cNvSpPr>
              <a:spLocks/>
            </p:cNvSpPr>
            <p:nvPr/>
          </p:nvSpPr>
          <p:spPr bwMode="auto">
            <a:xfrm rot="240000">
              <a:off x="2287960" y="2770891"/>
              <a:ext cx="867567" cy="575330"/>
            </a:xfrm>
            <a:custGeom>
              <a:avLst/>
              <a:gdLst>
                <a:gd name="T0" fmla="*/ 0 w 2042"/>
                <a:gd name="T1" fmla="*/ 1 h 1206"/>
                <a:gd name="T2" fmla="*/ 0 w 2042"/>
                <a:gd name="T3" fmla="*/ 1 h 1206"/>
                <a:gd name="T4" fmla="*/ 0 w 2042"/>
                <a:gd name="T5" fmla="*/ 1 h 1206"/>
                <a:gd name="T6" fmla="*/ 0 w 2042"/>
                <a:gd name="T7" fmla="*/ 1 h 1206"/>
                <a:gd name="T8" fmla="*/ 0 w 2042"/>
                <a:gd name="T9" fmla="*/ 1 h 1206"/>
                <a:gd name="T10" fmla="*/ 0 w 2042"/>
                <a:gd name="T11" fmla="*/ 0 h 1206"/>
                <a:gd name="T12" fmla="*/ 0 w 2042"/>
                <a:gd name="T13" fmla="*/ 1 h 1206"/>
                <a:gd name="T14" fmla="*/ 0 w 2042"/>
                <a:gd name="T15" fmla="*/ 1 h 1206"/>
                <a:gd name="T16" fmla="*/ 0 w 2042"/>
                <a:gd name="T17" fmla="*/ 1 h 1206"/>
                <a:gd name="T18" fmla="*/ 0 w 2042"/>
                <a:gd name="T19" fmla="*/ 1 h 1206"/>
                <a:gd name="T20" fmla="*/ 0 w 2042"/>
                <a:gd name="T21" fmla="*/ 1 h 1206"/>
                <a:gd name="T22" fmla="*/ 0 w 2042"/>
                <a:gd name="T23" fmla="*/ 1 h 1206"/>
                <a:gd name="T24" fmla="*/ 0 w 2042"/>
                <a:gd name="T25" fmla="*/ 1 h 1206"/>
                <a:gd name="T26" fmla="*/ 0 w 2042"/>
                <a:gd name="T27" fmla="*/ 1 h 1206"/>
                <a:gd name="T28" fmla="*/ 0 w 2042"/>
                <a:gd name="T29" fmla="*/ 1 h 1206"/>
                <a:gd name="T30" fmla="*/ 0 w 2042"/>
                <a:gd name="T31" fmla="*/ 1 h 1206"/>
                <a:gd name="T32" fmla="*/ 0 w 2042"/>
                <a:gd name="T33" fmla="*/ 1 h 1206"/>
                <a:gd name="T34" fmla="*/ 0 w 2042"/>
                <a:gd name="T35" fmla="*/ 1 h 1206"/>
                <a:gd name="T36" fmla="*/ 0 w 2042"/>
                <a:gd name="T37" fmla="*/ 1 h 1206"/>
                <a:gd name="T38" fmla="*/ 0 w 2042"/>
                <a:gd name="T39" fmla="*/ 1 h 1206"/>
                <a:gd name="T40" fmla="*/ 0 w 2042"/>
                <a:gd name="T41" fmla="*/ 1 h 1206"/>
                <a:gd name="T42" fmla="*/ 0 w 2042"/>
                <a:gd name="T43" fmla="*/ 1 h 1206"/>
                <a:gd name="T44" fmla="*/ 0 w 2042"/>
                <a:gd name="T45" fmla="*/ 1 h 1206"/>
                <a:gd name="T46" fmla="*/ 0 w 2042"/>
                <a:gd name="T47" fmla="*/ 1 h 1206"/>
                <a:gd name="T48" fmla="*/ 0 w 2042"/>
                <a:gd name="T49" fmla="*/ 1 h 1206"/>
                <a:gd name="T50" fmla="*/ 0 w 2042"/>
                <a:gd name="T51" fmla="*/ 2 h 1206"/>
                <a:gd name="T52" fmla="*/ 0 w 2042"/>
                <a:gd name="T53" fmla="*/ 2 h 1206"/>
                <a:gd name="T54" fmla="*/ 1 w 2042"/>
                <a:gd name="T55" fmla="*/ 2 h 1206"/>
                <a:gd name="T56" fmla="*/ 1 w 2042"/>
                <a:gd name="T57" fmla="*/ 2 h 1206"/>
                <a:gd name="T58" fmla="*/ 1 w 2042"/>
                <a:gd name="T59" fmla="*/ 2 h 1206"/>
                <a:gd name="T60" fmla="*/ 1 w 2042"/>
                <a:gd name="T61" fmla="*/ 2 h 1206"/>
                <a:gd name="T62" fmla="*/ 1 w 2042"/>
                <a:gd name="T63" fmla="*/ 2 h 1206"/>
                <a:gd name="T64" fmla="*/ 1 w 2042"/>
                <a:gd name="T65" fmla="*/ 2 h 1206"/>
                <a:gd name="T66" fmla="*/ 1 w 2042"/>
                <a:gd name="T67" fmla="*/ 2 h 1206"/>
                <a:gd name="T68" fmla="*/ 1 w 2042"/>
                <a:gd name="T69" fmla="*/ 2 h 1206"/>
                <a:gd name="T70" fmla="*/ 1 w 2042"/>
                <a:gd name="T71" fmla="*/ 2 h 1206"/>
                <a:gd name="T72" fmla="*/ 1 w 2042"/>
                <a:gd name="T73" fmla="*/ 2 h 1206"/>
                <a:gd name="T74" fmla="*/ 1 w 2042"/>
                <a:gd name="T75" fmla="*/ 1 h 1206"/>
                <a:gd name="T76" fmla="*/ 1 w 2042"/>
                <a:gd name="T77" fmla="*/ 1 h 1206"/>
                <a:gd name="T78" fmla="*/ 1 w 2042"/>
                <a:gd name="T79" fmla="*/ 1 h 1206"/>
                <a:gd name="T80" fmla="*/ 1 w 2042"/>
                <a:gd name="T81" fmla="*/ 1 h 1206"/>
                <a:gd name="T82" fmla="*/ 1 w 2042"/>
                <a:gd name="T83" fmla="*/ 1 h 1206"/>
                <a:gd name="T84" fmla="*/ 1 w 2042"/>
                <a:gd name="T85" fmla="*/ 1 h 1206"/>
                <a:gd name="T86" fmla="*/ 1 w 2042"/>
                <a:gd name="T87" fmla="*/ 1 h 1206"/>
                <a:gd name="T88" fmla="*/ 1 w 2042"/>
                <a:gd name="T89" fmla="*/ 1 h 1206"/>
                <a:gd name="T90" fmla="*/ 1 w 2042"/>
                <a:gd name="T91" fmla="*/ 1 h 1206"/>
                <a:gd name="T92" fmla="*/ 1 w 2042"/>
                <a:gd name="T93" fmla="*/ 1 h 1206"/>
                <a:gd name="T94" fmla="*/ 0 w 2042"/>
                <a:gd name="T95" fmla="*/ 1 h 120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042" h="1206">
                  <a:moveTo>
                    <a:pt x="1186" y="283"/>
                  </a:moveTo>
                  <a:lnTo>
                    <a:pt x="1082" y="233"/>
                  </a:lnTo>
                  <a:lnTo>
                    <a:pt x="979" y="187"/>
                  </a:lnTo>
                  <a:lnTo>
                    <a:pt x="879" y="146"/>
                  </a:lnTo>
                  <a:lnTo>
                    <a:pt x="780" y="108"/>
                  </a:lnTo>
                  <a:lnTo>
                    <a:pt x="686" y="78"/>
                  </a:lnTo>
                  <a:lnTo>
                    <a:pt x="595" y="51"/>
                  </a:lnTo>
                  <a:lnTo>
                    <a:pt x="507" y="30"/>
                  </a:lnTo>
                  <a:lnTo>
                    <a:pt x="425" y="14"/>
                  </a:lnTo>
                  <a:lnTo>
                    <a:pt x="348" y="5"/>
                  </a:lnTo>
                  <a:lnTo>
                    <a:pt x="279" y="0"/>
                  </a:lnTo>
                  <a:lnTo>
                    <a:pt x="245" y="0"/>
                  </a:lnTo>
                  <a:lnTo>
                    <a:pt x="214" y="1"/>
                  </a:lnTo>
                  <a:lnTo>
                    <a:pt x="186" y="3"/>
                  </a:lnTo>
                  <a:lnTo>
                    <a:pt x="157" y="7"/>
                  </a:lnTo>
                  <a:lnTo>
                    <a:pt x="132" y="12"/>
                  </a:lnTo>
                  <a:lnTo>
                    <a:pt x="109" y="19"/>
                  </a:lnTo>
                  <a:lnTo>
                    <a:pt x="88" y="28"/>
                  </a:lnTo>
                  <a:lnTo>
                    <a:pt x="68" y="37"/>
                  </a:lnTo>
                  <a:lnTo>
                    <a:pt x="52" y="49"/>
                  </a:lnTo>
                  <a:lnTo>
                    <a:pt x="36" y="62"/>
                  </a:lnTo>
                  <a:lnTo>
                    <a:pt x="25" y="76"/>
                  </a:lnTo>
                  <a:lnTo>
                    <a:pt x="15" y="92"/>
                  </a:lnTo>
                  <a:lnTo>
                    <a:pt x="7" y="110"/>
                  </a:lnTo>
                  <a:lnTo>
                    <a:pt x="4" y="128"/>
                  </a:lnTo>
                  <a:lnTo>
                    <a:pt x="0" y="147"/>
                  </a:lnTo>
                  <a:lnTo>
                    <a:pt x="2" y="167"/>
                  </a:lnTo>
                  <a:lnTo>
                    <a:pt x="6" y="188"/>
                  </a:lnTo>
                  <a:lnTo>
                    <a:pt x="11" y="210"/>
                  </a:lnTo>
                  <a:lnTo>
                    <a:pt x="20" y="233"/>
                  </a:lnTo>
                  <a:lnTo>
                    <a:pt x="31" y="256"/>
                  </a:lnTo>
                  <a:lnTo>
                    <a:pt x="43" y="281"/>
                  </a:lnTo>
                  <a:lnTo>
                    <a:pt x="57" y="306"/>
                  </a:lnTo>
                  <a:lnTo>
                    <a:pt x="75" y="332"/>
                  </a:lnTo>
                  <a:lnTo>
                    <a:pt x="95" y="357"/>
                  </a:lnTo>
                  <a:lnTo>
                    <a:pt x="116" y="384"/>
                  </a:lnTo>
                  <a:lnTo>
                    <a:pt x="139" y="413"/>
                  </a:lnTo>
                  <a:lnTo>
                    <a:pt x="166" y="439"/>
                  </a:lnTo>
                  <a:lnTo>
                    <a:pt x="193" y="468"/>
                  </a:lnTo>
                  <a:lnTo>
                    <a:pt x="223" y="496"/>
                  </a:lnTo>
                  <a:lnTo>
                    <a:pt x="254" y="525"/>
                  </a:lnTo>
                  <a:lnTo>
                    <a:pt x="288" y="553"/>
                  </a:lnTo>
                  <a:lnTo>
                    <a:pt x="323" y="583"/>
                  </a:lnTo>
                  <a:lnTo>
                    <a:pt x="397" y="640"/>
                  </a:lnTo>
                  <a:lnTo>
                    <a:pt x="479" y="699"/>
                  </a:lnTo>
                  <a:lnTo>
                    <a:pt x="566" y="756"/>
                  </a:lnTo>
                  <a:lnTo>
                    <a:pt x="657" y="813"/>
                  </a:lnTo>
                  <a:lnTo>
                    <a:pt x="755" y="870"/>
                  </a:lnTo>
                  <a:lnTo>
                    <a:pt x="857" y="923"/>
                  </a:lnTo>
                  <a:lnTo>
                    <a:pt x="961" y="975"/>
                  </a:lnTo>
                  <a:lnTo>
                    <a:pt x="1064" y="1019"/>
                  </a:lnTo>
                  <a:lnTo>
                    <a:pt x="1164" y="1062"/>
                  </a:lnTo>
                  <a:lnTo>
                    <a:pt x="1262" y="1098"/>
                  </a:lnTo>
                  <a:lnTo>
                    <a:pt x="1357" y="1128"/>
                  </a:lnTo>
                  <a:lnTo>
                    <a:pt x="1448" y="1155"/>
                  </a:lnTo>
                  <a:lnTo>
                    <a:pt x="1535" y="1176"/>
                  </a:lnTo>
                  <a:lnTo>
                    <a:pt x="1618" y="1192"/>
                  </a:lnTo>
                  <a:lnTo>
                    <a:pt x="1694" y="1201"/>
                  </a:lnTo>
                  <a:lnTo>
                    <a:pt x="1764" y="1206"/>
                  </a:lnTo>
                  <a:lnTo>
                    <a:pt x="1798" y="1206"/>
                  </a:lnTo>
                  <a:lnTo>
                    <a:pt x="1828" y="1206"/>
                  </a:lnTo>
                  <a:lnTo>
                    <a:pt x="1859" y="1203"/>
                  </a:lnTo>
                  <a:lnTo>
                    <a:pt x="1885" y="1199"/>
                  </a:lnTo>
                  <a:lnTo>
                    <a:pt x="1910" y="1194"/>
                  </a:lnTo>
                  <a:lnTo>
                    <a:pt x="1934" y="1187"/>
                  </a:lnTo>
                  <a:lnTo>
                    <a:pt x="1955" y="1178"/>
                  </a:lnTo>
                  <a:lnTo>
                    <a:pt x="1975" y="1169"/>
                  </a:lnTo>
                  <a:lnTo>
                    <a:pt x="1991" y="1157"/>
                  </a:lnTo>
                  <a:lnTo>
                    <a:pt x="2007" y="1144"/>
                  </a:lnTo>
                  <a:lnTo>
                    <a:pt x="2019" y="1130"/>
                  </a:lnTo>
                  <a:lnTo>
                    <a:pt x="2028" y="1114"/>
                  </a:lnTo>
                  <a:lnTo>
                    <a:pt x="2035" y="1096"/>
                  </a:lnTo>
                  <a:lnTo>
                    <a:pt x="2041" y="1078"/>
                  </a:lnTo>
                  <a:lnTo>
                    <a:pt x="2042" y="1059"/>
                  </a:lnTo>
                  <a:lnTo>
                    <a:pt x="2041" y="1039"/>
                  </a:lnTo>
                  <a:lnTo>
                    <a:pt x="2037" y="1018"/>
                  </a:lnTo>
                  <a:lnTo>
                    <a:pt x="2032" y="996"/>
                  </a:lnTo>
                  <a:lnTo>
                    <a:pt x="2023" y="973"/>
                  </a:lnTo>
                  <a:lnTo>
                    <a:pt x="2014" y="950"/>
                  </a:lnTo>
                  <a:lnTo>
                    <a:pt x="2000" y="925"/>
                  </a:lnTo>
                  <a:lnTo>
                    <a:pt x="1985" y="900"/>
                  </a:lnTo>
                  <a:lnTo>
                    <a:pt x="1967" y="874"/>
                  </a:lnTo>
                  <a:lnTo>
                    <a:pt x="1948" y="849"/>
                  </a:lnTo>
                  <a:lnTo>
                    <a:pt x="1926" y="822"/>
                  </a:lnTo>
                  <a:lnTo>
                    <a:pt x="1903" y="793"/>
                  </a:lnTo>
                  <a:lnTo>
                    <a:pt x="1876" y="767"/>
                  </a:lnTo>
                  <a:lnTo>
                    <a:pt x="1850" y="738"/>
                  </a:lnTo>
                  <a:lnTo>
                    <a:pt x="1819" y="710"/>
                  </a:lnTo>
                  <a:lnTo>
                    <a:pt x="1789" y="681"/>
                  </a:lnTo>
                  <a:lnTo>
                    <a:pt x="1755" y="653"/>
                  </a:lnTo>
                  <a:lnTo>
                    <a:pt x="1719" y="624"/>
                  </a:lnTo>
                  <a:lnTo>
                    <a:pt x="1646" y="566"/>
                  </a:lnTo>
                  <a:lnTo>
                    <a:pt x="1564" y="507"/>
                  </a:lnTo>
                  <a:lnTo>
                    <a:pt x="1477" y="450"/>
                  </a:lnTo>
                  <a:lnTo>
                    <a:pt x="1386" y="393"/>
                  </a:lnTo>
                  <a:lnTo>
                    <a:pt x="1287" y="336"/>
                  </a:lnTo>
                  <a:lnTo>
                    <a:pt x="1186" y="283"/>
                  </a:lnTo>
                  <a:close/>
                </a:path>
              </a:pathLst>
            </a:custGeom>
            <a:solidFill>
              <a:schemeClr val="bg2"/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92" name="Rectangle 9"/>
            <p:cNvSpPr>
              <a:spLocks noChangeArrowheads="1"/>
            </p:cNvSpPr>
            <p:nvPr/>
          </p:nvSpPr>
          <p:spPr bwMode="auto">
            <a:xfrm rot="16200000">
              <a:off x="460581" y="2678707"/>
              <a:ext cx="46968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>
                  <a:solidFill>
                    <a:srgbClr val="FF0000"/>
                  </a:solidFill>
                </a:rPr>
                <a:t> </a:t>
              </a:r>
              <a:r>
                <a:rPr lang="de-DE" altLang="de-DE" sz="1000" b="1" dirty="0">
                  <a:solidFill>
                    <a:schemeClr val="tx1"/>
                  </a:solidFill>
                </a:rPr>
                <a:t>T</a:t>
              </a:r>
              <a:r>
                <a:rPr lang="de-DE" altLang="de-DE" sz="1000" b="1" dirty="0" smtClean="0">
                  <a:solidFill>
                    <a:schemeClr val="tx1"/>
                  </a:solidFill>
                </a:rPr>
                <a:t>E  </a:t>
              </a:r>
              <a:r>
                <a:rPr lang="de-DE" altLang="de-DE" sz="1000" b="1" dirty="0">
                  <a:solidFill>
                    <a:schemeClr val="tx1"/>
                  </a:solidFill>
                </a:rPr>
                <a:t>[%]</a:t>
              </a:r>
              <a:endParaRPr lang="de-DE" altLang="de-DE" sz="1000" b="1" i="1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 10"/>
            <p:cNvSpPr>
              <a:spLocks noChangeArrowheads="1"/>
            </p:cNvSpPr>
            <p:nvPr/>
          </p:nvSpPr>
          <p:spPr bwMode="auto">
            <a:xfrm>
              <a:off x="875453" y="3821535"/>
              <a:ext cx="16989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94" name="Rectangle 11"/>
            <p:cNvSpPr>
              <a:spLocks noChangeArrowheads="1"/>
            </p:cNvSpPr>
            <p:nvPr/>
          </p:nvSpPr>
          <p:spPr bwMode="auto">
            <a:xfrm>
              <a:off x="905444" y="3877735"/>
              <a:ext cx="61453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>
                  <a:solidFill>
                    <a:srgbClr val="000000"/>
                  </a:solidFill>
                </a:rPr>
                <a:t>0</a:t>
              </a:r>
              <a:endParaRPr lang="de-DE" altLang="de-DE" sz="1000" i="1" dirty="0">
                <a:solidFill>
                  <a:schemeClr val="tx1"/>
                </a:solidFill>
              </a:endParaRPr>
            </a:p>
          </p:txBody>
        </p:sp>
        <p:sp>
          <p:nvSpPr>
            <p:cNvPr id="95" name="Rectangle 12"/>
            <p:cNvSpPr>
              <a:spLocks noChangeArrowheads="1"/>
            </p:cNvSpPr>
            <p:nvPr/>
          </p:nvSpPr>
          <p:spPr bwMode="auto">
            <a:xfrm>
              <a:off x="852860" y="3536728"/>
              <a:ext cx="24761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96" name="Rectangle 13"/>
            <p:cNvSpPr>
              <a:spLocks noChangeArrowheads="1"/>
            </p:cNvSpPr>
            <p:nvPr/>
          </p:nvSpPr>
          <p:spPr bwMode="auto">
            <a:xfrm>
              <a:off x="848664" y="3498626"/>
              <a:ext cx="122905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10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03" name="Rectangle 14"/>
            <p:cNvSpPr>
              <a:spLocks noChangeArrowheads="1"/>
            </p:cNvSpPr>
            <p:nvPr/>
          </p:nvSpPr>
          <p:spPr bwMode="auto">
            <a:xfrm>
              <a:off x="852860" y="3251920"/>
              <a:ext cx="24761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04" name="Rectangle 15"/>
            <p:cNvSpPr>
              <a:spLocks noChangeArrowheads="1"/>
            </p:cNvSpPr>
            <p:nvPr/>
          </p:nvSpPr>
          <p:spPr bwMode="auto">
            <a:xfrm>
              <a:off x="848664" y="3102373"/>
              <a:ext cx="122905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20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05" name="Rectangle 16"/>
            <p:cNvSpPr>
              <a:spLocks noChangeArrowheads="1"/>
            </p:cNvSpPr>
            <p:nvPr/>
          </p:nvSpPr>
          <p:spPr bwMode="auto">
            <a:xfrm>
              <a:off x="852860" y="2967113"/>
              <a:ext cx="24761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06" name="Rectangle 17"/>
            <p:cNvSpPr>
              <a:spLocks noChangeArrowheads="1"/>
            </p:cNvSpPr>
            <p:nvPr/>
          </p:nvSpPr>
          <p:spPr bwMode="auto">
            <a:xfrm>
              <a:off x="848664" y="2706119"/>
              <a:ext cx="122905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30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07" name="Rectangle 18"/>
            <p:cNvSpPr>
              <a:spLocks noChangeArrowheads="1"/>
            </p:cNvSpPr>
            <p:nvPr/>
          </p:nvSpPr>
          <p:spPr bwMode="auto">
            <a:xfrm>
              <a:off x="852860" y="2682305"/>
              <a:ext cx="24761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08" name="Rectangle 19"/>
            <p:cNvSpPr>
              <a:spLocks noChangeArrowheads="1"/>
            </p:cNvSpPr>
            <p:nvPr/>
          </p:nvSpPr>
          <p:spPr bwMode="auto">
            <a:xfrm>
              <a:off x="848664" y="2309865"/>
              <a:ext cx="122905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40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09" name="Rectangle 20"/>
            <p:cNvSpPr>
              <a:spLocks noChangeArrowheads="1"/>
            </p:cNvSpPr>
            <p:nvPr/>
          </p:nvSpPr>
          <p:spPr bwMode="auto">
            <a:xfrm>
              <a:off x="852860" y="2397498"/>
              <a:ext cx="24761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10" name="Rectangle 21"/>
            <p:cNvSpPr>
              <a:spLocks noChangeArrowheads="1"/>
            </p:cNvSpPr>
            <p:nvPr/>
          </p:nvSpPr>
          <p:spPr bwMode="auto">
            <a:xfrm>
              <a:off x="848664" y="1901228"/>
              <a:ext cx="122905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50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18" name="Rectangle 22"/>
            <p:cNvSpPr>
              <a:spLocks noChangeArrowheads="1"/>
            </p:cNvSpPr>
            <p:nvPr/>
          </p:nvSpPr>
          <p:spPr bwMode="auto">
            <a:xfrm>
              <a:off x="852860" y="2112691"/>
              <a:ext cx="247618" cy="24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19" name="Rectangle 23"/>
            <p:cNvSpPr>
              <a:spLocks noChangeArrowheads="1"/>
            </p:cNvSpPr>
            <p:nvPr/>
          </p:nvSpPr>
          <p:spPr bwMode="auto">
            <a:xfrm>
              <a:off x="849568" y="1517357"/>
              <a:ext cx="122905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60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20" name="Rectangle 24"/>
            <p:cNvSpPr>
              <a:spLocks noChangeArrowheads="1"/>
            </p:cNvSpPr>
            <p:nvPr/>
          </p:nvSpPr>
          <p:spPr bwMode="auto">
            <a:xfrm>
              <a:off x="1029988" y="3957747"/>
              <a:ext cx="170802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21" name="Rectangle 25"/>
            <p:cNvSpPr>
              <a:spLocks noChangeArrowheads="1"/>
            </p:cNvSpPr>
            <p:nvPr/>
          </p:nvSpPr>
          <p:spPr bwMode="auto">
            <a:xfrm>
              <a:off x="1076078" y="3989181"/>
              <a:ext cx="61453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>
                  <a:solidFill>
                    <a:srgbClr val="000000"/>
                  </a:solidFill>
                </a:rPr>
                <a:t>0</a:t>
              </a:r>
              <a:endParaRPr lang="de-DE" altLang="de-DE" sz="1000" i="1" dirty="0">
                <a:solidFill>
                  <a:schemeClr val="tx1"/>
                </a:solidFill>
              </a:endParaRPr>
            </a:p>
          </p:txBody>
        </p:sp>
        <p:sp>
          <p:nvSpPr>
            <p:cNvPr id="122" name="Rectangle 26"/>
            <p:cNvSpPr>
              <a:spLocks noChangeArrowheads="1"/>
            </p:cNvSpPr>
            <p:nvPr/>
          </p:nvSpPr>
          <p:spPr bwMode="auto">
            <a:xfrm>
              <a:off x="2184936" y="3957747"/>
              <a:ext cx="324434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23" name="Rectangle 27"/>
            <p:cNvSpPr>
              <a:spLocks noChangeArrowheads="1"/>
            </p:cNvSpPr>
            <p:nvPr/>
          </p:nvSpPr>
          <p:spPr bwMode="auto">
            <a:xfrm>
              <a:off x="2230122" y="3989181"/>
              <a:ext cx="183454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400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24" name="Rectangle 28"/>
            <p:cNvSpPr>
              <a:spLocks noChangeArrowheads="1"/>
            </p:cNvSpPr>
            <p:nvPr/>
          </p:nvSpPr>
          <p:spPr bwMode="auto">
            <a:xfrm>
              <a:off x="2803981" y="3957747"/>
              <a:ext cx="325338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25" name="Rectangle 29"/>
            <p:cNvSpPr>
              <a:spLocks noChangeArrowheads="1"/>
            </p:cNvSpPr>
            <p:nvPr/>
          </p:nvSpPr>
          <p:spPr bwMode="auto">
            <a:xfrm>
              <a:off x="2850071" y="3989181"/>
              <a:ext cx="183454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600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26" name="Rectangle 30"/>
            <p:cNvSpPr>
              <a:spLocks noChangeArrowheads="1"/>
            </p:cNvSpPr>
            <p:nvPr/>
          </p:nvSpPr>
          <p:spPr bwMode="auto">
            <a:xfrm>
              <a:off x="4018575" y="3957747"/>
              <a:ext cx="403057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27" name="Rectangle 31"/>
            <p:cNvSpPr>
              <a:spLocks noChangeArrowheads="1"/>
            </p:cNvSpPr>
            <p:nvPr/>
          </p:nvSpPr>
          <p:spPr bwMode="auto">
            <a:xfrm>
              <a:off x="4064664" y="3989181"/>
              <a:ext cx="244907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1000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28" name="Rectangle 32"/>
            <p:cNvSpPr>
              <a:spLocks noChangeArrowheads="1"/>
            </p:cNvSpPr>
            <p:nvPr/>
          </p:nvSpPr>
          <p:spPr bwMode="auto">
            <a:xfrm>
              <a:off x="2347605" y="3940602"/>
              <a:ext cx="12652" cy="428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29" name="Rectangle 33"/>
            <p:cNvSpPr>
              <a:spLocks noChangeArrowheads="1"/>
            </p:cNvSpPr>
            <p:nvPr/>
          </p:nvSpPr>
          <p:spPr bwMode="auto">
            <a:xfrm>
              <a:off x="1564988" y="3957747"/>
              <a:ext cx="325338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0" name="Rectangle 34"/>
            <p:cNvSpPr>
              <a:spLocks noChangeArrowheads="1"/>
            </p:cNvSpPr>
            <p:nvPr/>
          </p:nvSpPr>
          <p:spPr bwMode="auto">
            <a:xfrm>
              <a:off x="1611077" y="3989181"/>
              <a:ext cx="183454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200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31" name="Rectangle 35"/>
            <p:cNvSpPr>
              <a:spLocks noChangeArrowheads="1"/>
            </p:cNvSpPr>
            <p:nvPr/>
          </p:nvSpPr>
          <p:spPr bwMode="auto">
            <a:xfrm>
              <a:off x="2966650" y="3937744"/>
              <a:ext cx="12652" cy="428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2" name="Rectangle 36"/>
            <p:cNvSpPr>
              <a:spLocks noChangeArrowheads="1"/>
            </p:cNvSpPr>
            <p:nvPr/>
          </p:nvSpPr>
          <p:spPr bwMode="auto">
            <a:xfrm>
              <a:off x="3586599" y="3938697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3" name="Rectangle 37"/>
            <p:cNvSpPr>
              <a:spLocks noChangeArrowheads="1"/>
            </p:cNvSpPr>
            <p:nvPr/>
          </p:nvSpPr>
          <p:spPr bwMode="auto">
            <a:xfrm>
              <a:off x="3423930" y="3957747"/>
              <a:ext cx="324434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4" name="Rectangle 38"/>
            <p:cNvSpPr>
              <a:spLocks noChangeArrowheads="1"/>
            </p:cNvSpPr>
            <p:nvPr/>
          </p:nvSpPr>
          <p:spPr bwMode="auto">
            <a:xfrm>
              <a:off x="3469116" y="3989181"/>
              <a:ext cx="183454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800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35" name="Rectangle 39"/>
            <p:cNvSpPr>
              <a:spLocks noChangeArrowheads="1"/>
            </p:cNvSpPr>
            <p:nvPr/>
          </p:nvSpPr>
          <p:spPr bwMode="auto">
            <a:xfrm rot="21540000">
              <a:off x="2337664" y="2679448"/>
              <a:ext cx="0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36" name="Rectangle 40"/>
            <p:cNvSpPr>
              <a:spLocks noChangeArrowheads="1"/>
            </p:cNvSpPr>
            <p:nvPr/>
          </p:nvSpPr>
          <p:spPr bwMode="auto">
            <a:xfrm>
              <a:off x="4205644" y="3934887"/>
              <a:ext cx="13556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7" name="Rectangle 41"/>
            <p:cNvSpPr>
              <a:spLocks noChangeArrowheads="1"/>
            </p:cNvSpPr>
            <p:nvPr/>
          </p:nvSpPr>
          <p:spPr bwMode="auto">
            <a:xfrm>
              <a:off x="2657579" y="3940602"/>
              <a:ext cx="12652" cy="428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8" name="Rectangle 42"/>
            <p:cNvSpPr>
              <a:spLocks noChangeArrowheads="1"/>
            </p:cNvSpPr>
            <p:nvPr/>
          </p:nvSpPr>
          <p:spPr bwMode="auto">
            <a:xfrm>
              <a:off x="2037631" y="3940602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39" name="Rectangle 43"/>
            <p:cNvSpPr>
              <a:spLocks noChangeArrowheads="1"/>
            </p:cNvSpPr>
            <p:nvPr/>
          </p:nvSpPr>
          <p:spPr bwMode="auto">
            <a:xfrm>
              <a:off x="1418586" y="3940602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40" name="Rectangle 44"/>
            <p:cNvSpPr>
              <a:spLocks noChangeArrowheads="1"/>
            </p:cNvSpPr>
            <p:nvPr/>
          </p:nvSpPr>
          <p:spPr bwMode="auto">
            <a:xfrm>
              <a:off x="1727656" y="3945364"/>
              <a:ext cx="13556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41" name="Rectangle 45"/>
            <p:cNvSpPr>
              <a:spLocks noChangeArrowheads="1"/>
            </p:cNvSpPr>
            <p:nvPr/>
          </p:nvSpPr>
          <p:spPr bwMode="auto">
            <a:xfrm>
              <a:off x="3276624" y="3940602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42" name="Rectangle 46"/>
            <p:cNvSpPr>
              <a:spLocks noChangeArrowheads="1"/>
            </p:cNvSpPr>
            <p:nvPr/>
          </p:nvSpPr>
          <p:spPr bwMode="auto">
            <a:xfrm>
              <a:off x="3896573" y="3940602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43" name="Rectangle 47"/>
            <p:cNvSpPr>
              <a:spLocks noChangeArrowheads="1"/>
            </p:cNvSpPr>
            <p:nvPr/>
          </p:nvSpPr>
          <p:spPr bwMode="auto">
            <a:xfrm>
              <a:off x="4515618" y="3940602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44" name="Rectangle 48"/>
            <p:cNvSpPr>
              <a:spLocks noChangeArrowheads="1"/>
            </p:cNvSpPr>
            <p:nvPr/>
          </p:nvSpPr>
          <p:spPr bwMode="auto">
            <a:xfrm>
              <a:off x="4609605" y="3957747"/>
              <a:ext cx="402153" cy="24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45" name="Rectangle 49"/>
            <p:cNvSpPr>
              <a:spLocks noChangeArrowheads="1"/>
            </p:cNvSpPr>
            <p:nvPr/>
          </p:nvSpPr>
          <p:spPr bwMode="auto">
            <a:xfrm>
              <a:off x="4655694" y="3989181"/>
              <a:ext cx="244907" cy="1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>
                  <a:solidFill>
                    <a:srgbClr val="000000"/>
                  </a:solidFill>
                </a:rPr>
                <a:t>1200</a:t>
              </a:r>
              <a:endParaRPr lang="de-DE" altLang="de-DE" sz="1000" i="1" dirty="0">
                <a:solidFill>
                  <a:schemeClr val="tx1"/>
                </a:solidFill>
              </a:endParaRPr>
            </a:p>
          </p:txBody>
        </p:sp>
        <p:sp>
          <p:nvSpPr>
            <p:cNvPr id="146" name="Rectangle 50"/>
            <p:cNvSpPr>
              <a:spLocks noChangeArrowheads="1"/>
            </p:cNvSpPr>
            <p:nvPr/>
          </p:nvSpPr>
          <p:spPr bwMode="auto">
            <a:xfrm>
              <a:off x="3187058" y="4166974"/>
              <a:ext cx="54822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 smtClean="0">
                  <a:solidFill>
                    <a:schemeClr val="tx1"/>
                  </a:solidFill>
                </a:rPr>
                <a:t>TS </a:t>
              </a:r>
              <a:r>
                <a:rPr lang="de-DE" altLang="de-DE" sz="1000" b="1" dirty="0">
                  <a:solidFill>
                    <a:schemeClr val="tx1"/>
                  </a:solidFill>
                </a:rPr>
                <a:t>[MPa]</a:t>
              </a:r>
            </a:p>
          </p:txBody>
        </p:sp>
        <p:sp>
          <p:nvSpPr>
            <p:cNvPr id="147" name="Rectangle 51"/>
            <p:cNvSpPr>
              <a:spLocks noChangeArrowheads="1"/>
            </p:cNvSpPr>
            <p:nvPr/>
          </p:nvSpPr>
          <p:spPr bwMode="auto">
            <a:xfrm>
              <a:off x="1123071" y="2824233"/>
              <a:ext cx="1035658" cy="7694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 smtClean="0">
                  <a:solidFill>
                    <a:schemeClr val="bg2">
                      <a:lumMod val="90000"/>
                    </a:schemeClr>
                  </a:solidFill>
                </a:rPr>
                <a:t>HSS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dirty="0" smtClean="0">
                  <a:solidFill>
                    <a:schemeClr val="bg2">
                      <a:lumMod val="90000"/>
                    </a:schemeClr>
                  </a:solidFill>
                </a:rPr>
                <a:t>(HSIF, Isotrop,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dirty="0" smtClean="0">
                  <a:solidFill>
                    <a:schemeClr val="bg2">
                      <a:lumMod val="90000"/>
                    </a:schemeClr>
                  </a:solidFill>
                </a:rPr>
                <a:t>BH, HSLA, CMn)</a:t>
              </a:r>
              <a:endParaRPr lang="de-DE" altLang="de-DE" sz="1000" dirty="0">
                <a:solidFill>
                  <a:schemeClr val="bg2">
                    <a:lumMod val="90000"/>
                  </a:schemeClr>
                </a:solidFill>
              </a:endParaRPr>
            </a:p>
          </p:txBody>
        </p:sp>
        <p:grpSp>
          <p:nvGrpSpPr>
            <p:cNvPr id="148" name="Group 52"/>
            <p:cNvGrpSpPr>
              <a:grpSpLocks/>
            </p:cNvGrpSpPr>
            <p:nvPr/>
          </p:nvGrpSpPr>
          <p:grpSpPr bwMode="auto">
            <a:xfrm>
              <a:off x="1091441" y="1309705"/>
              <a:ext cx="42475" cy="2648995"/>
              <a:chOff x="1084" y="1242"/>
              <a:chExt cx="45" cy="1992"/>
            </a:xfrm>
          </p:grpSpPr>
          <p:sp>
            <p:nvSpPr>
              <p:cNvPr id="166" name="Rectangle 53"/>
              <p:cNvSpPr>
                <a:spLocks noChangeArrowheads="1"/>
              </p:cNvSpPr>
              <p:nvPr/>
            </p:nvSpPr>
            <p:spPr bwMode="auto">
              <a:xfrm>
                <a:off x="1084" y="2928"/>
                <a:ext cx="43" cy="1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2"/>
                  </a:buBlip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>
                    <a:solidFill>
                      <a:srgbClr val="1C1C1C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de-DE" altLang="de-DE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Rectangle 54"/>
              <p:cNvSpPr>
                <a:spLocks noChangeArrowheads="1"/>
              </p:cNvSpPr>
              <p:nvPr/>
            </p:nvSpPr>
            <p:spPr bwMode="auto">
              <a:xfrm>
                <a:off x="1086" y="1433"/>
                <a:ext cx="43" cy="1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2"/>
                  </a:buBlip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>
                    <a:solidFill>
                      <a:srgbClr val="1C1C1C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de-DE" altLang="de-DE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Rectangle 55"/>
              <p:cNvSpPr>
                <a:spLocks noChangeArrowheads="1"/>
              </p:cNvSpPr>
              <p:nvPr/>
            </p:nvSpPr>
            <p:spPr bwMode="auto">
              <a:xfrm>
                <a:off x="1086" y="1732"/>
                <a:ext cx="43" cy="1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2"/>
                  </a:buBlip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>
                    <a:solidFill>
                      <a:srgbClr val="1C1C1C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de-DE" altLang="de-DE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169" name="Rectangle 56"/>
              <p:cNvSpPr>
                <a:spLocks noChangeArrowheads="1"/>
              </p:cNvSpPr>
              <p:nvPr/>
            </p:nvSpPr>
            <p:spPr bwMode="auto">
              <a:xfrm>
                <a:off x="1086" y="2031"/>
                <a:ext cx="43" cy="1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2"/>
                  </a:buBlip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>
                    <a:solidFill>
                      <a:srgbClr val="1C1C1C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de-DE" altLang="de-DE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170" name="Rectangle 57"/>
              <p:cNvSpPr>
                <a:spLocks noChangeArrowheads="1"/>
              </p:cNvSpPr>
              <p:nvPr/>
            </p:nvSpPr>
            <p:spPr bwMode="auto">
              <a:xfrm>
                <a:off x="1085" y="2330"/>
                <a:ext cx="43" cy="14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2"/>
                  </a:buBlip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>
                    <a:solidFill>
                      <a:srgbClr val="1C1C1C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de-DE" altLang="de-DE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171" name="Rectangle 58"/>
              <p:cNvSpPr>
                <a:spLocks noChangeArrowheads="1"/>
              </p:cNvSpPr>
              <p:nvPr/>
            </p:nvSpPr>
            <p:spPr bwMode="auto">
              <a:xfrm>
                <a:off x="1084" y="2629"/>
                <a:ext cx="43" cy="1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2"/>
                  </a:buBlip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>
                    <a:solidFill>
                      <a:srgbClr val="1C1C1C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5607E"/>
                  </a:buClr>
                  <a:buFont typeface="Wingdings" panose="05000000000000000000" pitchFamily="2" charset="2"/>
                  <a:buBlip>
                    <a:blip r:embed="rId3"/>
                  </a:buBlip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de-DE" altLang="de-DE" sz="1000">
                  <a:solidFill>
                    <a:schemeClr val="tx1"/>
                  </a:solidFill>
                </a:endParaRPr>
              </a:p>
            </p:txBody>
          </p:sp>
          <p:sp>
            <p:nvSpPr>
              <p:cNvPr id="172" name="Line 59"/>
              <p:cNvSpPr>
                <a:spLocks noChangeShapeType="1"/>
              </p:cNvSpPr>
              <p:nvPr/>
            </p:nvSpPr>
            <p:spPr bwMode="auto">
              <a:xfrm flipH="1" flipV="1">
                <a:off x="1100" y="1242"/>
                <a:ext cx="4" cy="199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w="lg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endParaRPr lang="de-AT" sz="1000"/>
              </a:p>
            </p:txBody>
          </p:sp>
        </p:grpSp>
        <p:sp>
          <p:nvSpPr>
            <p:cNvPr id="149" name="Line 60"/>
            <p:cNvSpPr>
              <a:spLocks noChangeShapeType="1"/>
            </p:cNvSpPr>
            <p:nvPr/>
          </p:nvSpPr>
          <p:spPr bwMode="auto">
            <a:xfrm>
              <a:off x="1091442" y="3935839"/>
              <a:ext cx="48186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de-AT" sz="1000"/>
            </a:p>
          </p:txBody>
        </p:sp>
        <p:sp>
          <p:nvSpPr>
            <p:cNvPr id="150" name="Rectangle 61"/>
            <p:cNvSpPr>
              <a:spLocks noChangeArrowheads="1"/>
            </p:cNvSpPr>
            <p:nvPr/>
          </p:nvSpPr>
          <p:spPr bwMode="auto">
            <a:xfrm>
              <a:off x="4820170" y="3936792"/>
              <a:ext cx="13556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51" name="Rectangle 63"/>
            <p:cNvSpPr>
              <a:spLocks noChangeArrowheads="1"/>
            </p:cNvSpPr>
            <p:nvPr/>
          </p:nvSpPr>
          <p:spPr bwMode="auto">
            <a:xfrm>
              <a:off x="1214520" y="1572964"/>
              <a:ext cx="8588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 smtClean="0">
                  <a:solidFill>
                    <a:schemeClr val="bg2">
                      <a:lumMod val="90000"/>
                    </a:schemeClr>
                  </a:solidFill>
                </a:rPr>
                <a:t>mild steel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dirty="0" smtClean="0">
                  <a:solidFill>
                    <a:schemeClr val="bg2">
                      <a:lumMod val="90000"/>
                    </a:schemeClr>
                  </a:solidFill>
                </a:rPr>
                <a:t>(IF, LC)</a:t>
              </a:r>
              <a:endParaRPr lang="de-DE" altLang="de-DE" sz="1000" dirty="0">
                <a:solidFill>
                  <a:schemeClr val="bg2">
                    <a:lumMod val="90000"/>
                  </a:schemeClr>
                </a:solidFill>
              </a:endParaRPr>
            </a:p>
          </p:txBody>
        </p:sp>
        <p:sp>
          <p:nvSpPr>
            <p:cNvPr id="152" name="Rectangle 65"/>
            <p:cNvSpPr>
              <a:spLocks noChangeArrowheads="1"/>
            </p:cNvSpPr>
            <p:nvPr/>
          </p:nvSpPr>
          <p:spPr bwMode="auto">
            <a:xfrm>
              <a:off x="2127075" y="3477064"/>
              <a:ext cx="127779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 smtClean="0">
                  <a:solidFill>
                    <a:schemeClr val="bg2">
                      <a:lumMod val="90000"/>
                    </a:schemeClr>
                  </a:solidFill>
                </a:rPr>
                <a:t>1</a:t>
              </a:r>
              <a:r>
                <a:rPr lang="de-DE" altLang="de-DE" sz="1000" b="1" baseline="30000" dirty="0" smtClean="0">
                  <a:solidFill>
                    <a:schemeClr val="bg2">
                      <a:lumMod val="90000"/>
                    </a:schemeClr>
                  </a:solidFill>
                </a:rPr>
                <a:t>st</a:t>
              </a:r>
              <a:r>
                <a:rPr lang="de-DE" altLang="de-DE" sz="1000" b="1" dirty="0" smtClean="0">
                  <a:solidFill>
                    <a:schemeClr val="bg2">
                      <a:lumMod val="90000"/>
                    </a:schemeClr>
                  </a:solidFill>
                </a:rPr>
                <a:t> Gen. AHSS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dirty="0" smtClean="0">
                  <a:solidFill>
                    <a:schemeClr val="bg2">
                      <a:lumMod val="90000"/>
                    </a:schemeClr>
                  </a:solidFill>
                </a:rPr>
                <a:t>(TRIP, DP, CP)</a:t>
              </a:r>
              <a:endParaRPr lang="de-DE" altLang="de-DE" sz="1000" dirty="0">
                <a:solidFill>
                  <a:schemeClr val="bg2">
                    <a:lumMod val="90000"/>
                  </a:schemeClr>
                </a:solidFill>
              </a:endParaRPr>
            </a:p>
          </p:txBody>
        </p:sp>
        <p:sp>
          <p:nvSpPr>
            <p:cNvPr id="153" name="Freeform 79"/>
            <p:cNvSpPr>
              <a:spLocks/>
            </p:cNvSpPr>
            <p:nvPr/>
          </p:nvSpPr>
          <p:spPr bwMode="auto">
            <a:xfrm>
              <a:off x="1890325" y="1890750"/>
              <a:ext cx="397635" cy="640102"/>
            </a:xfrm>
            <a:custGeom>
              <a:avLst/>
              <a:gdLst>
                <a:gd name="T0" fmla="*/ 7 w 687"/>
                <a:gd name="T1" fmla="*/ 8 h 972"/>
                <a:gd name="T2" fmla="*/ 6 w 687"/>
                <a:gd name="T3" fmla="*/ 6 h 972"/>
                <a:gd name="T4" fmla="*/ 5 w 687"/>
                <a:gd name="T5" fmla="*/ 4 h 972"/>
                <a:gd name="T6" fmla="*/ 5 w 687"/>
                <a:gd name="T7" fmla="*/ 2 h 972"/>
                <a:gd name="T8" fmla="*/ 4 w 687"/>
                <a:gd name="T9" fmla="*/ 1 h 972"/>
                <a:gd name="T10" fmla="*/ 3 w 687"/>
                <a:gd name="T11" fmla="*/ 1 h 972"/>
                <a:gd name="T12" fmla="*/ 3 w 687"/>
                <a:gd name="T13" fmla="*/ 0 h 972"/>
                <a:gd name="T14" fmla="*/ 2 w 687"/>
                <a:gd name="T15" fmla="*/ 1 h 972"/>
                <a:gd name="T16" fmla="*/ 1 w 687"/>
                <a:gd name="T17" fmla="*/ 1 h 972"/>
                <a:gd name="T18" fmla="*/ 1 w 687"/>
                <a:gd name="T19" fmla="*/ 2 h 972"/>
                <a:gd name="T20" fmla="*/ 1 w 687"/>
                <a:gd name="T21" fmla="*/ 3 h 972"/>
                <a:gd name="T22" fmla="*/ 1 w 687"/>
                <a:gd name="T23" fmla="*/ 5 h 972"/>
                <a:gd name="T24" fmla="*/ 0 w 687"/>
                <a:gd name="T25" fmla="*/ 7 h 972"/>
                <a:gd name="T26" fmla="*/ 1 w 687"/>
                <a:gd name="T27" fmla="*/ 9 h 972"/>
                <a:gd name="T28" fmla="*/ 1 w 687"/>
                <a:gd name="T29" fmla="*/ 12 h 972"/>
                <a:gd name="T30" fmla="*/ 1 w 687"/>
                <a:gd name="T31" fmla="*/ 14 h 972"/>
                <a:gd name="T32" fmla="*/ 1 w 687"/>
                <a:gd name="T33" fmla="*/ 17 h 972"/>
                <a:gd name="T34" fmla="*/ 2 w 687"/>
                <a:gd name="T35" fmla="*/ 19 h 972"/>
                <a:gd name="T36" fmla="*/ 3 w 687"/>
                <a:gd name="T37" fmla="*/ 21 h 972"/>
                <a:gd name="T38" fmla="*/ 3 w 687"/>
                <a:gd name="T39" fmla="*/ 22 h 972"/>
                <a:gd name="T40" fmla="*/ 4 w 687"/>
                <a:gd name="T41" fmla="*/ 24 h 972"/>
                <a:gd name="T42" fmla="*/ 5 w 687"/>
                <a:gd name="T43" fmla="*/ 24 h 972"/>
                <a:gd name="T44" fmla="*/ 5 w 687"/>
                <a:gd name="T45" fmla="*/ 24 h 972"/>
                <a:gd name="T46" fmla="*/ 6 w 687"/>
                <a:gd name="T47" fmla="*/ 24 h 972"/>
                <a:gd name="T48" fmla="*/ 7 w 687"/>
                <a:gd name="T49" fmla="*/ 24 h 972"/>
                <a:gd name="T50" fmla="*/ 8 w 687"/>
                <a:gd name="T51" fmla="*/ 22 h 972"/>
                <a:gd name="T52" fmla="*/ 8 w 687"/>
                <a:gd name="T53" fmla="*/ 21 h 972"/>
                <a:gd name="T54" fmla="*/ 8 w 687"/>
                <a:gd name="T55" fmla="*/ 19 h 972"/>
                <a:gd name="T56" fmla="*/ 8 w 687"/>
                <a:gd name="T57" fmla="*/ 17 h 972"/>
                <a:gd name="T58" fmla="*/ 8 w 687"/>
                <a:gd name="T59" fmla="*/ 15 h 972"/>
                <a:gd name="T60" fmla="*/ 8 w 687"/>
                <a:gd name="T61" fmla="*/ 13 h 972"/>
                <a:gd name="T62" fmla="*/ 8 w 687"/>
                <a:gd name="T63" fmla="*/ 10 h 9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7" h="972">
                  <a:moveTo>
                    <a:pt x="617" y="365"/>
                  </a:moveTo>
                  <a:lnTo>
                    <a:pt x="594" y="317"/>
                  </a:lnTo>
                  <a:lnTo>
                    <a:pt x="569" y="273"/>
                  </a:lnTo>
                  <a:lnTo>
                    <a:pt x="542" y="230"/>
                  </a:lnTo>
                  <a:lnTo>
                    <a:pt x="514" y="191"/>
                  </a:lnTo>
                  <a:lnTo>
                    <a:pt x="484" y="155"/>
                  </a:lnTo>
                  <a:lnTo>
                    <a:pt x="453" y="123"/>
                  </a:lnTo>
                  <a:lnTo>
                    <a:pt x="421" y="93"/>
                  </a:lnTo>
                  <a:lnTo>
                    <a:pt x="389" y="68"/>
                  </a:lnTo>
                  <a:lnTo>
                    <a:pt x="355" y="47"/>
                  </a:lnTo>
                  <a:lnTo>
                    <a:pt x="323" y="29"/>
                  </a:lnTo>
                  <a:lnTo>
                    <a:pt x="289" y="15"/>
                  </a:lnTo>
                  <a:lnTo>
                    <a:pt x="257" y="6"/>
                  </a:lnTo>
                  <a:lnTo>
                    <a:pt x="225" y="0"/>
                  </a:lnTo>
                  <a:lnTo>
                    <a:pt x="193" y="2"/>
                  </a:lnTo>
                  <a:lnTo>
                    <a:pt x="162" y="6"/>
                  </a:lnTo>
                  <a:lnTo>
                    <a:pt x="134" y="17"/>
                  </a:lnTo>
                  <a:lnTo>
                    <a:pt x="107" y="31"/>
                  </a:lnTo>
                  <a:lnTo>
                    <a:pt x="82" y="50"/>
                  </a:lnTo>
                  <a:lnTo>
                    <a:pt x="62" y="73"/>
                  </a:lnTo>
                  <a:lnTo>
                    <a:pt x="44" y="100"/>
                  </a:lnTo>
                  <a:lnTo>
                    <a:pt x="28" y="130"/>
                  </a:lnTo>
                  <a:lnTo>
                    <a:pt x="16" y="164"/>
                  </a:lnTo>
                  <a:lnTo>
                    <a:pt x="7" y="202"/>
                  </a:lnTo>
                  <a:lnTo>
                    <a:pt x="2" y="241"/>
                  </a:lnTo>
                  <a:lnTo>
                    <a:pt x="0" y="282"/>
                  </a:lnTo>
                  <a:lnTo>
                    <a:pt x="0" y="324"/>
                  </a:lnTo>
                  <a:lnTo>
                    <a:pt x="3" y="369"/>
                  </a:lnTo>
                  <a:lnTo>
                    <a:pt x="11" y="415"/>
                  </a:lnTo>
                  <a:lnTo>
                    <a:pt x="19" y="461"/>
                  </a:lnTo>
                  <a:lnTo>
                    <a:pt x="34" y="510"/>
                  </a:lnTo>
                  <a:lnTo>
                    <a:pt x="50" y="559"/>
                  </a:lnTo>
                  <a:lnTo>
                    <a:pt x="69" y="607"/>
                  </a:lnTo>
                  <a:lnTo>
                    <a:pt x="93" y="655"/>
                  </a:lnTo>
                  <a:lnTo>
                    <a:pt x="118" y="700"/>
                  </a:lnTo>
                  <a:lnTo>
                    <a:pt x="144" y="743"/>
                  </a:lnTo>
                  <a:lnTo>
                    <a:pt x="173" y="782"/>
                  </a:lnTo>
                  <a:lnTo>
                    <a:pt x="203" y="817"/>
                  </a:lnTo>
                  <a:lnTo>
                    <a:pt x="234" y="849"/>
                  </a:lnTo>
                  <a:lnTo>
                    <a:pt x="266" y="880"/>
                  </a:lnTo>
                  <a:lnTo>
                    <a:pt x="298" y="905"/>
                  </a:lnTo>
                  <a:lnTo>
                    <a:pt x="332" y="926"/>
                  </a:lnTo>
                  <a:lnTo>
                    <a:pt x="366" y="944"/>
                  </a:lnTo>
                  <a:lnTo>
                    <a:pt x="398" y="958"/>
                  </a:lnTo>
                  <a:lnTo>
                    <a:pt x="430" y="967"/>
                  </a:lnTo>
                  <a:lnTo>
                    <a:pt x="462" y="972"/>
                  </a:lnTo>
                  <a:lnTo>
                    <a:pt x="494" y="972"/>
                  </a:lnTo>
                  <a:lnTo>
                    <a:pt x="525" y="967"/>
                  </a:lnTo>
                  <a:lnTo>
                    <a:pt x="553" y="956"/>
                  </a:lnTo>
                  <a:lnTo>
                    <a:pt x="580" y="942"/>
                  </a:lnTo>
                  <a:lnTo>
                    <a:pt x="605" y="922"/>
                  </a:lnTo>
                  <a:lnTo>
                    <a:pt x="625" y="899"/>
                  </a:lnTo>
                  <a:lnTo>
                    <a:pt x="644" y="873"/>
                  </a:lnTo>
                  <a:lnTo>
                    <a:pt x="659" y="842"/>
                  </a:lnTo>
                  <a:lnTo>
                    <a:pt x="671" y="809"/>
                  </a:lnTo>
                  <a:lnTo>
                    <a:pt x="680" y="771"/>
                  </a:lnTo>
                  <a:lnTo>
                    <a:pt x="685" y="734"/>
                  </a:lnTo>
                  <a:lnTo>
                    <a:pt x="687" y="691"/>
                  </a:lnTo>
                  <a:lnTo>
                    <a:pt x="687" y="648"/>
                  </a:lnTo>
                  <a:lnTo>
                    <a:pt x="684" y="604"/>
                  </a:lnTo>
                  <a:lnTo>
                    <a:pt x="676" y="558"/>
                  </a:lnTo>
                  <a:lnTo>
                    <a:pt x="667" y="511"/>
                  </a:lnTo>
                  <a:lnTo>
                    <a:pt x="653" y="463"/>
                  </a:lnTo>
                  <a:lnTo>
                    <a:pt x="637" y="413"/>
                  </a:lnTo>
                  <a:lnTo>
                    <a:pt x="617" y="365"/>
                  </a:lnTo>
                  <a:close/>
                </a:path>
              </a:pathLst>
            </a:custGeom>
            <a:solidFill>
              <a:schemeClr val="bg2"/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154" name="Freeform 80"/>
            <p:cNvSpPr>
              <a:spLocks/>
            </p:cNvSpPr>
            <p:nvPr/>
          </p:nvSpPr>
          <p:spPr bwMode="auto">
            <a:xfrm>
              <a:off x="1924666" y="2210801"/>
              <a:ext cx="370523" cy="600096"/>
            </a:xfrm>
            <a:custGeom>
              <a:avLst/>
              <a:gdLst>
                <a:gd name="T0" fmla="*/ 2 w 725"/>
                <a:gd name="T1" fmla="*/ 9 h 876"/>
                <a:gd name="T2" fmla="*/ 2 w 725"/>
                <a:gd name="T3" fmla="*/ 6 h 876"/>
                <a:gd name="T4" fmla="*/ 2 w 725"/>
                <a:gd name="T5" fmla="*/ 4 h 876"/>
                <a:gd name="T6" fmla="*/ 1 w 725"/>
                <a:gd name="T7" fmla="*/ 2 h 876"/>
                <a:gd name="T8" fmla="*/ 1 w 725"/>
                <a:gd name="T9" fmla="*/ 1 h 876"/>
                <a:gd name="T10" fmla="*/ 1 w 725"/>
                <a:gd name="T11" fmla="*/ 1 h 876"/>
                <a:gd name="T12" fmla="*/ 1 w 725"/>
                <a:gd name="T13" fmla="*/ 0 h 876"/>
                <a:gd name="T14" fmla="*/ 1 w 725"/>
                <a:gd name="T15" fmla="*/ 1 h 876"/>
                <a:gd name="T16" fmla="*/ 1 w 725"/>
                <a:gd name="T17" fmla="*/ 1 h 876"/>
                <a:gd name="T18" fmla="*/ 1 w 725"/>
                <a:gd name="T19" fmla="*/ 4 h 876"/>
                <a:gd name="T20" fmla="*/ 1 w 725"/>
                <a:gd name="T21" fmla="*/ 6 h 876"/>
                <a:gd name="T22" fmla="*/ 0 w 725"/>
                <a:gd name="T23" fmla="*/ 9 h 876"/>
                <a:gd name="T24" fmla="*/ 1 w 725"/>
                <a:gd name="T25" fmla="*/ 12 h 876"/>
                <a:gd name="T26" fmla="*/ 1 w 725"/>
                <a:gd name="T27" fmla="*/ 14 h 876"/>
                <a:gd name="T28" fmla="*/ 1 w 725"/>
                <a:gd name="T29" fmla="*/ 17 h 876"/>
                <a:gd name="T30" fmla="*/ 1 w 725"/>
                <a:gd name="T31" fmla="*/ 21 h 876"/>
                <a:gd name="T32" fmla="*/ 1 w 725"/>
                <a:gd name="T33" fmla="*/ 23 h 876"/>
                <a:gd name="T34" fmla="*/ 1 w 725"/>
                <a:gd name="T35" fmla="*/ 27 h 876"/>
                <a:gd name="T36" fmla="*/ 1 w 725"/>
                <a:gd name="T37" fmla="*/ 29 h 876"/>
                <a:gd name="T38" fmla="*/ 1 w 725"/>
                <a:gd name="T39" fmla="*/ 30 h 876"/>
                <a:gd name="T40" fmla="*/ 2 w 725"/>
                <a:gd name="T41" fmla="*/ 32 h 876"/>
                <a:gd name="T42" fmla="*/ 2 w 725"/>
                <a:gd name="T43" fmla="*/ 32 h 876"/>
                <a:gd name="T44" fmla="*/ 2 w 725"/>
                <a:gd name="T45" fmla="*/ 32 h 876"/>
                <a:gd name="T46" fmla="*/ 2 w 725"/>
                <a:gd name="T47" fmla="*/ 32 h 876"/>
                <a:gd name="T48" fmla="*/ 2 w 725"/>
                <a:gd name="T49" fmla="*/ 31 h 876"/>
                <a:gd name="T50" fmla="*/ 2 w 725"/>
                <a:gd name="T51" fmla="*/ 29 h 876"/>
                <a:gd name="T52" fmla="*/ 2 w 725"/>
                <a:gd name="T53" fmla="*/ 27 h 876"/>
                <a:gd name="T54" fmla="*/ 3 w 725"/>
                <a:gd name="T55" fmla="*/ 24 h 876"/>
                <a:gd name="T56" fmla="*/ 3 w 725"/>
                <a:gd name="T57" fmla="*/ 22 h 876"/>
                <a:gd name="T58" fmla="*/ 2 w 725"/>
                <a:gd name="T59" fmla="*/ 18 h 876"/>
                <a:gd name="T60" fmla="*/ 2 w 725"/>
                <a:gd name="T61" fmla="*/ 15 h 876"/>
                <a:gd name="T62" fmla="*/ 2 w 725"/>
                <a:gd name="T63" fmla="*/ 12 h 87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25" h="876">
                  <a:moveTo>
                    <a:pt x="609" y="278"/>
                  </a:moveTo>
                  <a:lnTo>
                    <a:pt x="580" y="237"/>
                  </a:lnTo>
                  <a:lnTo>
                    <a:pt x="550" y="200"/>
                  </a:lnTo>
                  <a:lnTo>
                    <a:pt x="519" y="164"/>
                  </a:lnTo>
                  <a:lnTo>
                    <a:pt x="486" y="132"/>
                  </a:lnTo>
                  <a:lnTo>
                    <a:pt x="453" y="104"/>
                  </a:lnTo>
                  <a:lnTo>
                    <a:pt x="418" y="77"/>
                  </a:lnTo>
                  <a:lnTo>
                    <a:pt x="384" y="56"/>
                  </a:lnTo>
                  <a:lnTo>
                    <a:pt x="350" y="38"/>
                  </a:lnTo>
                  <a:lnTo>
                    <a:pt x="314" y="22"/>
                  </a:lnTo>
                  <a:lnTo>
                    <a:pt x="280" y="11"/>
                  </a:lnTo>
                  <a:lnTo>
                    <a:pt x="246" y="4"/>
                  </a:lnTo>
                  <a:lnTo>
                    <a:pt x="214" y="0"/>
                  </a:lnTo>
                  <a:lnTo>
                    <a:pt x="182" y="0"/>
                  </a:lnTo>
                  <a:lnTo>
                    <a:pt x="152" y="6"/>
                  </a:lnTo>
                  <a:lnTo>
                    <a:pt x="123" y="17"/>
                  </a:lnTo>
                  <a:lnTo>
                    <a:pt x="96" y="31"/>
                  </a:lnTo>
                  <a:lnTo>
                    <a:pt x="73" y="49"/>
                  </a:lnTo>
                  <a:lnTo>
                    <a:pt x="52" y="72"/>
                  </a:lnTo>
                  <a:lnTo>
                    <a:pt x="36" y="97"/>
                  </a:lnTo>
                  <a:lnTo>
                    <a:pt x="21" y="125"/>
                  </a:lnTo>
                  <a:lnTo>
                    <a:pt x="11" y="157"/>
                  </a:lnTo>
                  <a:lnTo>
                    <a:pt x="4" y="189"/>
                  </a:lnTo>
                  <a:lnTo>
                    <a:pt x="0" y="227"/>
                  </a:lnTo>
                  <a:lnTo>
                    <a:pt x="0" y="264"/>
                  </a:lnTo>
                  <a:lnTo>
                    <a:pt x="4" y="303"/>
                  </a:lnTo>
                  <a:lnTo>
                    <a:pt x="9" y="342"/>
                  </a:lnTo>
                  <a:lnTo>
                    <a:pt x="18" y="385"/>
                  </a:lnTo>
                  <a:lnTo>
                    <a:pt x="32" y="428"/>
                  </a:lnTo>
                  <a:lnTo>
                    <a:pt x="48" y="470"/>
                  </a:lnTo>
                  <a:lnTo>
                    <a:pt x="68" y="513"/>
                  </a:lnTo>
                  <a:lnTo>
                    <a:pt x="89" y="556"/>
                  </a:lnTo>
                  <a:lnTo>
                    <a:pt x="116" y="598"/>
                  </a:lnTo>
                  <a:lnTo>
                    <a:pt x="145" y="639"/>
                  </a:lnTo>
                  <a:lnTo>
                    <a:pt x="175" y="677"/>
                  </a:lnTo>
                  <a:lnTo>
                    <a:pt x="205" y="712"/>
                  </a:lnTo>
                  <a:lnTo>
                    <a:pt x="239" y="744"/>
                  </a:lnTo>
                  <a:lnTo>
                    <a:pt x="271" y="773"/>
                  </a:lnTo>
                  <a:lnTo>
                    <a:pt x="307" y="800"/>
                  </a:lnTo>
                  <a:lnTo>
                    <a:pt x="341" y="821"/>
                  </a:lnTo>
                  <a:lnTo>
                    <a:pt x="375" y="841"/>
                  </a:lnTo>
                  <a:lnTo>
                    <a:pt x="411" y="855"/>
                  </a:lnTo>
                  <a:lnTo>
                    <a:pt x="444" y="865"/>
                  </a:lnTo>
                  <a:lnTo>
                    <a:pt x="478" y="873"/>
                  </a:lnTo>
                  <a:lnTo>
                    <a:pt x="510" y="876"/>
                  </a:lnTo>
                  <a:lnTo>
                    <a:pt x="543" y="876"/>
                  </a:lnTo>
                  <a:lnTo>
                    <a:pt x="573" y="871"/>
                  </a:lnTo>
                  <a:lnTo>
                    <a:pt x="602" y="860"/>
                  </a:lnTo>
                  <a:lnTo>
                    <a:pt x="628" y="846"/>
                  </a:lnTo>
                  <a:lnTo>
                    <a:pt x="652" y="828"/>
                  </a:lnTo>
                  <a:lnTo>
                    <a:pt x="673" y="805"/>
                  </a:lnTo>
                  <a:lnTo>
                    <a:pt x="689" y="780"/>
                  </a:lnTo>
                  <a:lnTo>
                    <a:pt x="703" y="752"/>
                  </a:lnTo>
                  <a:lnTo>
                    <a:pt x="714" y="720"/>
                  </a:lnTo>
                  <a:lnTo>
                    <a:pt x="721" y="687"/>
                  </a:lnTo>
                  <a:lnTo>
                    <a:pt x="725" y="652"/>
                  </a:lnTo>
                  <a:lnTo>
                    <a:pt x="725" y="613"/>
                  </a:lnTo>
                  <a:lnTo>
                    <a:pt x="723" y="574"/>
                  </a:lnTo>
                  <a:lnTo>
                    <a:pt x="716" y="534"/>
                  </a:lnTo>
                  <a:lnTo>
                    <a:pt x="707" y="492"/>
                  </a:lnTo>
                  <a:lnTo>
                    <a:pt x="693" y="449"/>
                  </a:lnTo>
                  <a:lnTo>
                    <a:pt x="677" y="406"/>
                  </a:lnTo>
                  <a:lnTo>
                    <a:pt x="657" y="364"/>
                  </a:lnTo>
                  <a:lnTo>
                    <a:pt x="635" y="321"/>
                  </a:lnTo>
                  <a:lnTo>
                    <a:pt x="609" y="278"/>
                  </a:lnTo>
                  <a:close/>
                </a:path>
              </a:pathLst>
            </a:custGeom>
            <a:solidFill>
              <a:schemeClr val="bg2"/>
            </a:solidFill>
            <a:ln w="11176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155" name="Freeform 81"/>
            <p:cNvSpPr>
              <a:spLocks/>
            </p:cNvSpPr>
            <p:nvPr/>
          </p:nvSpPr>
          <p:spPr bwMode="auto">
            <a:xfrm>
              <a:off x="2020460" y="2431789"/>
              <a:ext cx="607297" cy="494365"/>
            </a:xfrm>
            <a:custGeom>
              <a:avLst/>
              <a:gdLst>
                <a:gd name="T0" fmla="*/ 3 w 1142"/>
                <a:gd name="T1" fmla="*/ 1 h 857"/>
                <a:gd name="T2" fmla="*/ 3 w 1142"/>
                <a:gd name="T3" fmla="*/ 1 h 857"/>
                <a:gd name="T4" fmla="*/ 2 w 1142"/>
                <a:gd name="T5" fmla="*/ 0 h 857"/>
                <a:gd name="T6" fmla="*/ 2 w 1142"/>
                <a:gd name="T7" fmla="*/ 1 h 857"/>
                <a:gd name="T8" fmla="*/ 1 w 1142"/>
                <a:gd name="T9" fmla="*/ 1 h 857"/>
                <a:gd name="T10" fmla="*/ 1 w 1142"/>
                <a:gd name="T11" fmla="*/ 1 h 857"/>
                <a:gd name="T12" fmla="*/ 1 w 1142"/>
                <a:gd name="T13" fmla="*/ 1 h 857"/>
                <a:gd name="T14" fmla="*/ 1 w 1142"/>
                <a:gd name="T15" fmla="*/ 1 h 857"/>
                <a:gd name="T16" fmla="*/ 1 w 1142"/>
                <a:gd name="T17" fmla="*/ 2 h 857"/>
                <a:gd name="T18" fmla="*/ 0 w 1142"/>
                <a:gd name="T19" fmla="*/ 2 h 857"/>
                <a:gd name="T20" fmla="*/ 1 w 1142"/>
                <a:gd name="T21" fmla="*/ 3 h 857"/>
                <a:gd name="T22" fmla="*/ 1 w 1142"/>
                <a:gd name="T23" fmla="*/ 3 h 857"/>
                <a:gd name="T24" fmla="*/ 1 w 1142"/>
                <a:gd name="T25" fmla="*/ 4 h 857"/>
                <a:gd name="T26" fmla="*/ 1 w 1142"/>
                <a:gd name="T27" fmla="*/ 4 h 857"/>
                <a:gd name="T28" fmla="*/ 1 w 1142"/>
                <a:gd name="T29" fmla="*/ 5 h 857"/>
                <a:gd name="T30" fmla="*/ 2 w 1142"/>
                <a:gd name="T31" fmla="*/ 5 h 857"/>
                <a:gd name="T32" fmla="*/ 2 w 1142"/>
                <a:gd name="T33" fmla="*/ 5 h 857"/>
                <a:gd name="T34" fmla="*/ 3 w 1142"/>
                <a:gd name="T35" fmla="*/ 5 h 857"/>
                <a:gd name="T36" fmla="*/ 4 w 1142"/>
                <a:gd name="T37" fmla="*/ 5 h 857"/>
                <a:gd name="T38" fmla="*/ 4 w 1142"/>
                <a:gd name="T39" fmla="*/ 5 h 857"/>
                <a:gd name="T40" fmla="*/ 5 w 1142"/>
                <a:gd name="T41" fmla="*/ 5 h 857"/>
                <a:gd name="T42" fmla="*/ 5 w 1142"/>
                <a:gd name="T43" fmla="*/ 5 h 857"/>
                <a:gd name="T44" fmla="*/ 5 w 1142"/>
                <a:gd name="T45" fmla="*/ 5 h 857"/>
                <a:gd name="T46" fmla="*/ 5 w 1142"/>
                <a:gd name="T47" fmla="*/ 4 h 857"/>
                <a:gd name="T48" fmla="*/ 5 w 1142"/>
                <a:gd name="T49" fmla="*/ 4 h 857"/>
                <a:gd name="T50" fmla="*/ 5 w 1142"/>
                <a:gd name="T51" fmla="*/ 3 h 857"/>
                <a:gd name="T52" fmla="*/ 5 w 1142"/>
                <a:gd name="T53" fmla="*/ 3 h 857"/>
                <a:gd name="T54" fmla="*/ 5 w 1142"/>
                <a:gd name="T55" fmla="*/ 2 h 857"/>
                <a:gd name="T56" fmla="*/ 5 w 1142"/>
                <a:gd name="T57" fmla="*/ 2 h 857"/>
                <a:gd name="T58" fmla="*/ 5 w 1142"/>
                <a:gd name="T59" fmla="*/ 1 h 857"/>
                <a:gd name="T60" fmla="*/ 4 w 1142"/>
                <a:gd name="T61" fmla="*/ 1 h 857"/>
                <a:gd name="T62" fmla="*/ 4 w 1142"/>
                <a:gd name="T63" fmla="*/ 1 h 8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42" h="857">
                  <a:moveTo>
                    <a:pt x="714" y="57"/>
                  </a:moveTo>
                  <a:lnTo>
                    <a:pt x="657" y="38"/>
                  </a:lnTo>
                  <a:lnTo>
                    <a:pt x="600" y="22"/>
                  </a:lnTo>
                  <a:lnTo>
                    <a:pt x="543" y="11"/>
                  </a:lnTo>
                  <a:lnTo>
                    <a:pt x="487" y="4"/>
                  </a:lnTo>
                  <a:lnTo>
                    <a:pt x="434" y="0"/>
                  </a:lnTo>
                  <a:lnTo>
                    <a:pt x="380" y="2"/>
                  </a:lnTo>
                  <a:lnTo>
                    <a:pt x="330" y="8"/>
                  </a:lnTo>
                  <a:lnTo>
                    <a:pt x="280" y="16"/>
                  </a:lnTo>
                  <a:lnTo>
                    <a:pt x="236" y="29"/>
                  </a:lnTo>
                  <a:lnTo>
                    <a:pt x="193" y="45"/>
                  </a:lnTo>
                  <a:lnTo>
                    <a:pt x="153" y="65"/>
                  </a:lnTo>
                  <a:lnTo>
                    <a:pt x="116" y="89"/>
                  </a:lnTo>
                  <a:lnTo>
                    <a:pt x="86" y="116"/>
                  </a:lnTo>
                  <a:lnTo>
                    <a:pt x="57" y="146"/>
                  </a:lnTo>
                  <a:lnTo>
                    <a:pt x="36" y="180"/>
                  </a:lnTo>
                  <a:lnTo>
                    <a:pt x="18" y="218"/>
                  </a:lnTo>
                  <a:lnTo>
                    <a:pt x="5" y="257"/>
                  </a:lnTo>
                  <a:lnTo>
                    <a:pt x="0" y="296"/>
                  </a:lnTo>
                  <a:lnTo>
                    <a:pt x="0" y="337"/>
                  </a:lnTo>
                  <a:lnTo>
                    <a:pt x="5" y="378"/>
                  </a:lnTo>
                  <a:lnTo>
                    <a:pt x="16" y="420"/>
                  </a:lnTo>
                  <a:lnTo>
                    <a:pt x="32" y="461"/>
                  </a:lnTo>
                  <a:lnTo>
                    <a:pt x="53" y="501"/>
                  </a:lnTo>
                  <a:lnTo>
                    <a:pt x="78" y="542"/>
                  </a:lnTo>
                  <a:lnTo>
                    <a:pt x="109" y="581"/>
                  </a:lnTo>
                  <a:lnTo>
                    <a:pt x="145" y="618"/>
                  </a:lnTo>
                  <a:lnTo>
                    <a:pt x="182" y="654"/>
                  </a:lnTo>
                  <a:lnTo>
                    <a:pt x="225" y="687"/>
                  </a:lnTo>
                  <a:lnTo>
                    <a:pt x="271" y="719"/>
                  </a:lnTo>
                  <a:lnTo>
                    <a:pt x="319" y="750"/>
                  </a:lnTo>
                  <a:lnTo>
                    <a:pt x="373" y="776"/>
                  </a:lnTo>
                  <a:lnTo>
                    <a:pt x="428" y="800"/>
                  </a:lnTo>
                  <a:lnTo>
                    <a:pt x="485" y="819"/>
                  </a:lnTo>
                  <a:lnTo>
                    <a:pt x="543" y="835"/>
                  </a:lnTo>
                  <a:lnTo>
                    <a:pt x="600" y="846"/>
                  </a:lnTo>
                  <a:lnTo>
                    <a:pt x="655" y="853"/>
                  </a:lnTo>
                  <a:lnTo>
                    <a:pt x="709" y="857"/>
                  </a:lnTo>
                  <a:lnTo>
                    <a:pt x="762" y="855"/>
                  </a:lnTo>
                  <a:lnTo>
                    <a:pt x="812" y="849"/>
                  </a:lnTo>
                  <a:lnTo>
                    <a:pt x="862" y="841"/>
                  </a:lnTo>
                  <a:lnTo>
                    <a:pt x="907" y="828"/>
                  </a:lnTo>
                  <a:lnTo>
                    <a:pt x="950" y="812"/>
                  </a:lnTo>
                  <a:lnTo>
                    <a:pt x="991" y="792"/>
                  </a:lnTo>
                  <a:lnTo>
                    <a:pt x="1026" y="768"/>
                  </a:lnTo>
                  <a:lnTo>
                    <a:pt x="1057" y="741"/>
                  </a:lnTo>
                  <a:lnTo>
                    <a:pt x="1085" y="711"/>
                  </a:lnTo>
                  <a:lnTo>
                    <a:pt x="1107" y="677"/>
                  </a:lnTo>
                  <a:lnTo>
                    <a:pt x="1125" y="639"/>
                  </a:lnTo>
                  <a:lnTo>
                    <a:pt x="1137" y="600"/>
                  </a:lnTo>
                  <a:lnTo>
                    <a:pt x="1142" y="561"/>
                  </a:lnTo>
                  <a:lnTo>
                    <a:pt x="1142" y="520"/>
                  </a:lnTo>
                  <a:lnTo>
                    <a:pt x="1137" y="479"/>
                  </a:lnTo>
                  <a:lnTo>
                    <a:pt x="1126" y="438"/>
                  </a:lnTo>
                  <a:lnTo>
                    <a:pt x="1110" y="396"/>
                  </a:lnTo>
                  <a:lnTo>
                    <a:pt x="1089" y="356"/>
                  </a:lnTo>
                  <a:lnTo>
                    <a:pt x="1064" y="315"/>
                  </a:lnTo>
                  <a:lnTo>
                    <a:pt x="1034" y="276"/>
                  </a:lnTo>
                  <a:lnTo>
                    <a:pt x="1000" y="239"/>
                  </a:lnTo>
                  <a:lnTo>
                    <a:pt x="960" y="203"/>
                  </a:lnTo>
                  <a:lnTo>
                    <a:pt x="917" y="170"/>
                  </a:lnTo>
                  <a:lnTo>
                    <a:pt x="873" y="137"/>
                  </a:lnTo>
                  <a:lnTo>
                    <a:pt x="823" y="107"/>
                  </a:lnTo>
                  <a:lnTo>
                    <a:pt x="769" y="81"/>
                  </a:lnTo>
                  <a:lnTo>
                    <a:pt x="714" y="57"/>
                  </a:lnTo>
                  <a:close/>
                </a:path>
              </a:pathLst>
            </a:custGeom>
            <a:solidFill>
              <a:schemeClr val="bg2"/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156" name="Freeform 82"/>
            <p:cNvSpPr>
              <a:spLocks/>
            </p:cNvSpPr>
            <p:nvPr/>
          </p:nvSpPr>
          <p:spPr bwMode="auto">
            <a:xfrm>
              <a:off x="2143365" y="2340346"/>
              <a:ext cx="433783" cy="320051"/>
            </a:xfrm>
            <a:custGeom>
              <a:avLst/>
              <a:gdLst>
                <a:gd name="T0" fmla="*/ 0 w 1016"/>
                <a:gd name="T1" fmla="*/ 0 h 790"/>
                <a:gd name="T2" fmla="*/ 0 w 1016"/>
                <a:gd name="T3" fmla="*/ 0 h 790"/>
                <a:gd name="T4" fmla="*/ 0 w 1016"/>
                <a:gd name="T5" fmla="*/ 0 h 790"/>
                <a:gd name="T6" fmla="*/ 0 w 1016"/>
                <a:gd name="T7" fmla="*/ 0 h 790"/>
                <a:gd name="T8" fmla="*/ 0 w 1016"/>
                <a:gd name="T9" fmla="*/ 0 h 790"/>
                <a:gd name="T10" fmla="*/ 0 w 1016"/>
                <a:gd name="T11" fmla="*/ 0 h 790"/>
                <a:gd name="T12" fmla="*/ 0 w 1016"/>
                <a:gd name="T13" fmla="*/ 0 h 790"/>
                <a:gd name="T14" fmla="*/ 0 w 1016"/>
                <a:gd name="T15" fmla="*/ 0 h 790"/>
                <a:gd name="T16" fmla="*/ 0 w 1016"/>
                <a:gd name="T17" fmla="*/ 0 h 790"/>
                <a:gd name="T18" fmla="*/ 0 w 1016"/>
                <a:gd name="T19" fmla="*/ 0 h 790"/>
                <a:gd name="T20" fmla="*/ 0 w 1016"/>
                <a:gd name="T21" fmla="*/ 0 h 790"/>
                <a:gd name="T22" fmla="*/ 0 w 1016"/>
                <a:gd name="T23" fmla="*/ 0 h 790"/>
                <a:gd name="T24" fmla="*/ 0 w 1016"/>
                <a:gd name="T25" fmla="*/ 0 h 790"/>
                <a:gd name="T26" fmla="*/ 0 w 1016"/>
                <a:gd name="T27" fmla="*/ 0 h 790"/>
                <a:gd name="T28" fmla="*/ 0 w 1016"/>
                <a:gd name="T29" fmla="*/ 0 h 790"/>
                <a:gd name="T30" fmla="*/ 0 w 1016"/>
                <a:gd name="T31" fmla="*/ 0 h 790"/>
                <a:gd name="T32" fmla="*/ 0 w 1016"/>
                <a:gd name="T33" fmla="*/ 0 h 790"/>
                <a:gd name="T34" fmla="*/ 0 w 1016"/>
                <a:gd name="T35" fmla="*/ 0 h 790"/>
                <a:gd name="T36" fmla="*/ 0 w 1016"/>
                <a:gd name="T37" fmla="*/ 0 h 790"/>
                <a:gd name="T38" fmla="*/ 0 w 1016"/>
                <a:gd name="T39" fmla="*/ 0 h 790"/>
                <a:gd name="T40" fmla="*/ 0 w 1016"/>
                <a:gd name="T41" fmla="*/ 0 h 790"/>
                <a:gd name="T42" fmla="*/ 0 w 1016"/>
                <a:gd name="T43" fmla="*/ 0 h 790"/>
                <a:gd name="T44" fmla="*/ 0 w 1016"/>
                <a:gd name="T45" fmla="*/ 0 h 790"/>
                <a:gd name="T46" fmla="*/ 0 w 1016"/>
                <a:gd name="T47" fmla="*/ 0 h 790"/>
                <a:gd name="T48" fmla="*/ 0 w 1016"/>
                <a:gd name="T49" fmla="*/ 0 h 790"/>
                <a:gd name="T50" fmla="*/ 0 w 1016"/>
                <a:gd name="T51" fmla="*/ 0 h 790"/>
                <a:gd name="T52" fmla="*/ 0 w 1016"/>
                <a:gd name="T53" fmla="*/ 0 h 790"/>
                <a:gd name="T54" fmla="*/ 0 w 1016"/>
                <a:gd name="T55" fmla="*/ 0 h 790"/>
                <a:gd name="T56" fmla="*/ 0 w 1016"/>
                <a:gd name="T57" fmla="*/ 0 h 790"/>
                <a:gd name="T58" fmla="*/ 0 w 1016"/>
                <a:gd name="T59" fmla="*/ 0 h 790"/>
                <a:gd name="T60" fmla="*/ 0 w 1016"/>
                <a:gd name="T61" fmla="*/ 0 h 790"/>
                <a:gd name="T62" fmla="*/ 0 w 1016"/>
                <a:gd name="T63" fmla="*/ 0 h 79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16" h="790">
                  <a:moveTo>
                    <a:pt x="671" y="103"/>
                  </a:moveTo>
                  <a:lnTo>
                    <a:pt x="621" y="78"/>
                  </a:lnTo>
                  <a:lnTo>
                    <a:pt x="571" y="55"/>
                  </a:lnTo>
                  <a:lnTo>
                    <a:pt x="521" y="37"/>
                  </a:lnTo>
                  <a:lnTo>
                    <a:pt x="471" y="23"/>
                  </a:lnTo>
                  <a:lnTo>
                    <a:pt x="421" y="10"/>
                  </a:lnTo>
                  <a:lnTo>
                    <a:pt x="375" y="3"/>
                  </a:lnTo>
                  <a:lnTo>
                    <a:pt x="327" y="0"/>
                  </a:lnTo>
                  <a:lnTo>
                    <a:pt x="282" y="0"/>
                  </a:lnTo>
                  <a:lnTo>
                    <a:pt x="241" y="3"/>
                  </a:lnTo>
                  <a:lnTo>
                    <a:pt x="200" y="10"/>
                  </a:lnTo>
                  <a:lnTo>
                    <a:pt x="163" y="21"/>
                  </a:lnTo>
                  <a:lnTo>
                    <a:pt x="129" y="35"/>
                  </a:lnTo>
                  <a:lnTo>
                    <a:pt x="97" y="53"/>
                  </a:lnTo>
                  <a:lnTo>
                    <a:pt x="70" y="74"/>
                  </a:lnTo>
                  <a:lnTo>
                    <a:pt x="47" y="99"/>
                  </a:lnTo>
                  <a:lnTo>
                    <a:pt x="27" y="128"/>
                  </a:lnTo>
                  <a:lnTo>
                    <a:pt x="13" y="160"/>
                  </a:lnTo>
                  <a:lnTo>
                    <a:pt x="4" y="192"/>
                  </a:lnTo>
                  <a:lnTo>
                    <a:pt x="0" y="228"/>
                  </a:lnTo>
                  <a:lnTo>
                    <a:pt x="0" y="263"/>
                  </a:lnTo>
                  <a:lnTo>
                    <a:pt x="7" y="300"/>
                  </a:lnTo>
                  <a:lnTo>
                    <a:pt x="18" y="338"/>
                  </a:lnTo>
                  <a:lnTo>
                    <a:pt x="32" y="375"/>
                  </a:lnTo>
                  <a:lnTo>
                    <a:pt x="52" y="413"/>
                  </a:lnTo>
                  <a:lnTo>
                    <a:pt x="75" y="452"/>
                  </a:lnTo>
                  <a:lnTo>
                    <a:pt x="104" y="489"/>
                  </a:lnTo>
                  <a:lnTo>
                    <a:pt x="134" y="525"/>
                  </a:lnTo>
                  <a:lnTo>
                    <a:pt x="170" y="560"/>
                  </a:lnTo>
                  <a:lnTo>
                    <a:pt x="209" y="594"/>
                  </a:lnTo>
                  <a:lnTo>
                    <a:pt x="252" y="628"/>
                  </a:lnTo>
                  <a:lnTo>
                    <a:pt x="296" y="658"/>
                  </a:lnTo>
                  <a:lnTo>
                    <a:pt x="345" y="687"/>
                  </a:lnTo>
                  <a:lnTo>
                    <a:pt x="395" y="713"/>
                  </a:lnTo>
                  <a:lnTo>
                    <a:pt x="445" y="735"/>
                  </a:lnTo>
                  <a:lnTo>
                    <a:pt x="495" y="753"/>
                  </a:lnTo>
                  <a:lnTo>
                    <a:pt x="545" y="769"/>
                  </a:lnTo>
                  <a:lnTo>
                    <a:pt x="595" y="779"/>
                  </a:lnTo>
                  <a:lnTo>
                    <a:pt x="643" y="786"/>
                  </a:lnTo>
                  <a:lnTo>
                    <a:pt x="689" y="790"/>
                  </a:lnTo>
                  <a:lnTo>
                    <a:pt x="734" y="790"/>
                  </a:lnTo>
                  <a:lnTo>
                    <a:pt x="777" y="786"/>
                  </a:lnTo>
                  <a:lnTo>
                    <a:pt x="816" y="779"/>
                  </a:lnTo>
                  <a:lnTo>
                    <a:pt x="853" y="769"/>
                  </a:lnTo>
                  <a:lnTo>
                    <a:pt x="887" y="754"/>
                  </a:lnTo>
                  <a:lnTo>
                    <a:pt x="920" y="737"/>
                  </a:lnTo>
                  <a:lnTo>
                    <a:pt x="946" y="715"/>
                  </a:lnTo>
                  <a:lnTo>
                    <a:pt x="970" y="690"/>
                  </a:lnTo>
                  <a:lnTo>
                    <a:pt x="989" y="662"/>
                  </a:lnTo>
                  <a:lnTo>
                    <a:pt x="1003" y="630"/>
                  </a:lnTo>
                  <a:lnTo>
                    <a:pt x="1012" y="598"/>
                  </a:lnTo>
                  <a:lnTo>
                    <a:pt x="1016" y="562"/>
                  </a:lnTo>
                  <a:lnTo>
                    <a:pt x="1016" y="527"/>
                  </a:lnTo>
                  <a:lnTo>
                    <a:pt x="1009" y="489"/>
                  </a:lnTo>
                  <a:lnTo>
                    <a:pt x="998" y="452"/>
                  </a:lnTo>
                  <a:lnTo>
                    <a:pt x="984" y="414"/>
                  </a:lnTo>
                  <a:lnTo>
                    <a:pt x="964" y="377"/>
                  </a:lnTo>
                  <a:lnTo>
                    <a:pt x="941" y="338"/>
                  </a:lnTo>
                  <a:lnTo>
                    <a:pt x="912" y="300"/>
                  </a:lnTo>
                  <a:lnTo>
                    <a:pt x="882" y="265"/>
                  </a:lnTo>
                  <a:lnTo>
                    <a:pt x="846" y="229"/>
                  </a:lnTo>
                  <a:lnTo>
                    <a:pt x="807" y="195"/>
                  </a:lnTo>
                  <a:lnTo>
                    <a:pt x="766" y="162"/>
                  </a:lnTo>
                  <a:lnTo>
                    <a:pt x="720" y="131"/>
                  </a:lnTo>
                  <a:lnTo>
                    <a:pt x="671" y="103"/>
                  </a:lnTo>
                  <a:close/>
                </a:path>
              </a:pathLst>
            </a:custGeom>
            <a:solidFill>
              <a:schemeClr val="bg2"/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>
                <a:solidFill>
                  <a:schemeClr val="accent4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57" name="Freeform 83"/>
            <p:cNvSpPr>
              <a:spLocks/>
            </p:cNvSpPr>
            <p:nvPr/>
          </p:nvSpPr>
          <p:spPr bwMode="auto">
            <a:xfrm rot="1800000">
              <a:off x="1982504" y="2509897"/>
              <a:ext cx="469932" cy="274330"/>
            </a:xfrm>
            <a:custGeom>
              <a:avLst/>
              <a:gdLst>
                <a:gd name="T0" fmla="*/ 14 w 711"/>
                <a:gd name="T1" fmla="*/ 1 h 418"/>
                <a:gd name="T2" fmla="*/ 11 w 711"/>
                <a:gd name="T3" fmla="*/ 1 h 418"/>
                <a:gd name="T4" fmla="*/ 8 w 711"/>
                <a:gd name="T5" fmla="*/ 1 h 418"/>
                <a:gd name="T6" fmla="*/ 6 w 711"/>
                <a:gd name="T7" fmla="*/ 1 h 418"/>
                <a:gd name="T8" fmla="*/ 4 w 711"/>
                <a:gd name="T9" fmla="*/ 2 h 418"/>
                <a:gd name="T10" fmla="*/ 2 w 711"/>
                <a:gd name="T11" fmla="*/ 3 h 418"/>
                <a:gd name="T12" fmla="*/ 1 w 711"/>
                <a:gd name="T13" fmla="*/ 4 h 418"/>
                <a:gd name="T14" fmla="*/ 1 w 711"/>
                <a:gd name="T15" fmla="*/ 5 h 418"/>
                <a:gd name="T16" fmla="*/ 1 w 711"/>
                <a:gd name="T17" fmla="*/ 6 h 418"/>
                <a:gd name="T18" fmla="*/ 1 w 711"/>
                <a:gd name="T19" fmla="*/ 7 h 418"/>
                <a:gd name="T20" fmla="*/ 2 w 711"/>
                <a:gd name="T21" fmla="*/ 8 h 418"/>
                <a:gd name="T22" fmla="*/ 4 w 711"/>
                <a:gd name="T23" fmla="*/ 8 h 418"/>
                <a:gd name="T24" fmla="*/ 6 w 711"/>
                <a:gd name="T25" fmla="*/ 9 h 418"/>
                <a:gd name="T26" fmla="*/ 8 w 711"/>
                <a:gd name="T27" fmla="*/ 10 h 418"/>
                <a:gd name="T28" fmla="*/ 11 w 711"/>
                <a:gd name="T29" fmla="*/ 10 h 418"/>
                <a:gd name="T30" fmla="*/ 14 w 711"/>
                <a:gd name="T31" fmla="*/ 10 h 418"/>
                <a:gd name="T32" fmla="*/ 17 w 711"/>
                <a:gd name="T33" fmla="*/ 10 h 418"/>
                <a:gd name="T34" fmla="*/ 20 w 711"/>
                <a:gd name="T35" fmla="*/ 10 h 418"/>
                <a:gd name="T36" fmla="*/ 23 w 711"/>
                <a:gd name="T37" fmla="*/ 10 h 418"/>
                <a:gd name="T38" fmla="*/ 26 w 711"/>
                <a:gd name="T39" fmla="*/ 9 h 418"/>
                <a:gd name="T40" fmla="*/ 28 w 711"/>
                <a:gd name="T41" fmla="*/ 8 h 418"/>
                <a:gd name="T42" fmla="*/ 29 w 711"/>
                <a:gd name="T43" fmla="*/ 8 h 418"/>
                <a:gd name="T44" fmla="*/ 31 w 711"/>
                <a:gd name="T45" fmla="*/ 7 h 418"/>
                <a:gd name="T46" fmla="*/ 31 w 711"/>
                <a:gd name="T47" fmla="*/ 6 h 418"/>
                <a:gd name="T48" fmla="*/ 31 w 711"/>
                <a:gd name="T49" fmla="*/ 5 h 418"/>
                <a:gd name="T50" fmla="*/ 31 w 711"/>
                <a:gd name="T51" fmla="*/ 4 h 418"/>
                <a:gd name="T52" fmla="*/ 29 w 711"/>
                <a:gd name="T53" fmla="*/ 3 h 418"/>
                <a:gd name="T54" fmla="*/ 28 w 711"/>
                <a:gd name="T55" fmla="*/ 2 h 418"/>
                <a:gd name="T56" fmla="*/ 26 w 711"/>
                <a:gd name="T57" fmla="*/ 1 h 418"/>
                <a:gd name="T58" fmla="*/ 23 w 711"/>
                <a:gd name="T59" fmla="*/ 1 h 418"/>
                <a:gd name="T60" fmla="*/ 20 w 711"/>
                <a:gd name="T61" fmla="*/ 1 h 418"/>
                <a:gd name="T62" fmla="*/ 17 w 711"/>
                <a:gd name="T63" fmla="*/ 1 h 4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11" h="418">
                  <a:moveTo>
                    <a:pt x="355" y="0"/>
                  </a:moveTo>
                  <a:lnTo>
                    <a:pt x="320" y="2"/>
                  </a:lnTo>
                  <a:lnTo>
                    <a:pt x="284" y="3"/>
                  </a:lnTo>
                  <a:lnTo>
                    <a:pt x="250" y="9"/>
                  </a:lnTo>
                  <a:lnTo>
                    <a:pt x="218" y="16"/>
                  </a:lnTo>
                  <a:lnTo>
                    <a:pt x="186" y="25"/>
                  </a:lnTo>
                  <a:lnTo>
                    <a:pt x="157" y="36"/>
                  </a:lnTo>
                  <a:lnTo>
                    <a:pt x="129" y="48"/>
                  </a:lnTo>
                  <a:lnTo>
                    <a:pt x="104" y="62"/>
                  </a:lnTo>
                  <a:lnTo>
                    <a:pt x="80" y="76"/>
                  </a:lnTo>
                  <a:lnTo>
                    <a:pt x="61" y="92"/>
                  </a:lnTo>
                  <a:lnTo>
                    <a:pt x="43" y="110"/>
                  </a:lnTo>
                  <a:lnTo>
                    <a:pt x="29" y="128"/>
                  </a:lnTo>
                  <a:lnTo>
                    <a:pt x="16" y="148"/>
                  </a:lnTo>
                  <a:lnTo>
                    <a:pt x="7" y="167"/>
                  </a:lnTo>
                  <a:lnTo>
                    <a:pt x="2" y="189"/>
                  </a:lnTo>
                  <a:lnTo>
                    <a:pt x="0" y="210"/>
                  </a:lnTo>
                  <a:lnTo>
                    <a:pt x="2" y="231"/>
                  </a:lnTo>
                  <a:lnTo>
                    <a:pt x="7" y="251"/>
                  </a:lnTo>
                  <a:lnTo>
                    <a:pt x="16" y="272"/>
                  </a:lnTo>
                  <a:lnTo>
                    <a:pt x="29" y="290"/>
                  </a:lnTo>
                  <a:lnTo>
                    <a:pt x="43" y="310"/>
                  </a:lnTo>
                  <a:lnTo>
                    <a:pt x="61" y="326"/>
                  </a:lnTo>
                  <a:lnTo>
                    <a:pt x="80" y="342"/>
                  </a:lnTo>
                  <a:lnTo>
                    <a:pt x="104" y="358"/>
                  </a:lnTo>
                  <a:lnTo>
                    <a:pt x="129" y="370"/>
                  </a:lnTo>
                  <a:lnTo>
                    <a:pt x="157" y="383"/>
                  </a:lnTo>
                  <a:lnTo>
                    <a:pt x="186" y="393"/>
                  </a:lnTo>
                  <a:lnTo>
                    <a:pt x="218" y="402"/>
                  </a:lnTo>
                  <a:lnTo>
                    <a:pt x="250" y="409"/>
                  </a:lnTo>
                  <a:lnTo>
                    <a:pt x="284" y="415"/>
                  </a:lnTo>
                  <a:lnTo>
                    <a:pt x="320" y="416"/>
                  </a:lnTo>
                  <a:lnTo>
                    <a:pt x="355" y="418"/>
                  </a:lnTo>
                  <a:lnTo>
                    <a:pt x="391" y="416"/>
                  </a:lnTo>
                  <a:lnTo>
                    <a:pt x="427" y="415"/>
                  </a:lnTo>
                  <a:lnTo>
                    <a:pt x="461" y="409"/>
                  </a:lnTo>
                  <a:lnTo>
                    <a:pt x="495" y="402"/>
                  </a:lnTo>
                  <a:lnTo>
                    <a:pt x="525" y="393"/>
                  </a:lnTo>
                  <a:lnTo>
                    <a:pt x="554" y="383"/>
                  </a:lnTo>
                  <a:lnTo>
                    <a:pt x="582" y="370"/>
                  </a:lnTo>
                  <a:lnTo>
                    <a:pt x="607" y="356"/>
                  </a:lnTo>
                  <a:lnTo>
                    <a:pt x="630" y="342"/>
                  </a:lnTo>
                  <a:lnTo>
                    <a:pt x="650" y="326"/>
                  </a:lnTo>
                  <a:lnTo>
                    <a:pt x="668" y="308"/>
                  </a:lnTo>
                  <a:lnTo>
                    <a:pt x="682" y="290"/>
                  </a:lnTo>
                  <a:lnTo>
                    <a:pt x="695" y="270"/>
                  </a:lnTo>
                  <a:lnTo>
                    <a:pt x="704" y="251"/>
                  </a:lnTo>
                  <a:lnTo>
                    <a:pt x="709" y="230"/>
                  </a:lnTo>
                  <a:lnTo>
                    <a:pt x="711" y="208"/>
                  </a:lnTo>
                  <a:lnTo>
                    <a:pt x="709" y="187"/>
                  </a:lnTo>
                  <a:lnTo>
                    <a:pt x="704" y="167"/>
                  </a:lnTo>
                  <a:lnTo>
                    <a:pt x="695" y="146"/>
                  </a:lnTo>
                  <a:lnTo>
                    <a:pt x="682" y="128"/>
                  </a:lnTo>
                  <a:lnTo>
                    <a:pt x="668" y="110"/>
                  </a:lnTo>
                  <a:lnTo>
                    <a:pt x="650" y="92"/>
                  </a:lnTo>
                  <a:lnTo>
                    <a:pt x="630" y="76"/>
                  </a:lnTo>
                  <a:lnTo>
                    <a:pt x="607" y="62"/>
                  </a:lnTo>
                  <a:lnTo>
                    <a:pt x="582" y="48"/>
                  </a:lnTo>
                  <a:lnTo>
                    <a:pt x="554" y="36"/>
                  </a:lnTo>
                  <a:lnTo>
                    <a:pt x="525" y="25"/>
                  </a:lnTo>
                  <a:lnTo>
                    <a:pt x="495" y="16"/>
                  </a:lnTo>
                  <a:lnTo>
                    <a:pt x="461" y="9"/>
                  </a:lnTo>
                  <a:lnTo>
                    <a:pt x="427" y="3"/>
                  </a:lnTo>
                  <a:lnTo>
                    <a:pt x="391" y="2"/>
                  </a:lnTo>
                  <a:lnTo>
                    <a:pt x="355" y="0"/>
                  </a:lnTo>
                  <a:close/>
                </a:path>
              </a:pathLst>
            </a:custGeom>
            <a:solidFill>
              <a:schemeClr val="bg2"/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158" name="Freeform 84"/>
            <p:cNvSpPr>
              <a:spLocks/>
            </p:cNvSpPr>
            <p:nvPr/>
          </p:nvSpPr>
          <p:spPr bwMode="auto">
            <a:xfrm rot="21180000">
              <a:off x="2251811" y="2844236"/>
              <a:ext cx="780810" cy="548659"/>
            </a:xfrm>
            <a:custGeom>
              <a:avLst/>
              <a:gdLst>
                <a:gd name="T0" fmla="*/ 0 w 2626"/>
                <a:gd name="T1" fmla="*/ 2 h 884"/>
                <a:gd name="T2" fmla="*/ 0 w 2626"/>
                <a:gd name="T3" fmla="*/ 1 h 884"/>
                <a:gd name="T4" fmla="*/ 0 w 2626"/>
                <a:gd name="T5" fmla="*/ 1 h 884"/>
                <a:gd name="T6" fmla="*/ 0 w 2626"/>
                <a:gd name="T7" fmla="*/ 1 h 884"/>
                <a:gd name="T8" fmla="*/ 0 w 2626"/>
                <a:gd name="T9" fmla="*/ 1 h 884"/>
                <a:gd name="T10" fmla="*/ 0 w 2626"/>
                <a:gd name="T11" fmla="*/ 1 h 884"/>
                <a:gd name="T12" fmla="*/ 0 w 2626"/>
                <a:gd name="T13" fmla="*/ 0 h 884"/>
                <a:gd name="T14" fmla="*/ 0 w 2626"/>
                <a:gd name="T15" fmla="*/ 1 h 884"/>
                <a:gd name="T16" fmla="*/ 0 w 2626"/>
                <a:gd name="T17" fmla="*/ 1 h 884"/>
                <a:gd name="T18" fmla="*/ 0 w 2626"/>
                <a:gd name="T19" fmla="*/ 1 h 884"/>
                <a:gd name="T20" fmla="*/ 0 w 2626"/>
                <a:gd name="T21" fmla="*/ 1 h 884"/>
                <a:gd name="T22" fmla="*/ 0 w 2626"/>
                <a:gd name="T23" fmla="*/ 1 h 884"/>
                <a:gd name="T24" fmla="*/ 0 w 2626"/>
                <a:gd name="T25" fmla="*/ 1 h 884"/>
                <a:gd name="T26" fmla="*/ 0 w 2626"/>
                <a:gd name="T27" fmla="*/ 1 h 884"/>
                <a:gd name="T28" fmla="*/ 0 w 2626"/>
                <a:gd name="T29" fmla="*/ 2 h 884"/>
                <a:gd name="T30" fmla="*/ 0 w 2626"/>
                <a:gd name="T31" fmla="*/ 2 h 884"/>
                <a:gd name="T32" fmla="*/ 0 w 2626"/>
                <a:gd name="T33" fmla="*/ 3 h 884"/>
                <a:gd name="T34" fmla="*/ 0 w 2626"/>
                <a:gd name="T35" fmla="*/ 3 h 884"/>
                <a:gd name="T36" fmla="*/ 0 w 2626"/>
                <a:gd name="T37" fmla="*/ 4 h 884"/>
                <a:gd name="T38" fmla="*/ 0 w 2626"/>
                <a:gd name="T39" fmla="*/ 5 h 884"/>
                <a:gd name="T40" fmla="*/ 0 w 2626"/>
                <a:gd name="T41" fmla="*/ 5 h 884"/>
                <a:gd name="T42" fmla="*/ 0 w 2626"/>
                <a:gd name="T43" fmla="*/ 5 h 884"/>
                <a:gd name="T44" fmla="*/ 0 w 2626"/>
                <a:gd name="T45" fmla="*/ 7 h 884"/>
                <a:gd name="T46" fmla="*/ 0 w 2626"/>
                <a:gd name="T47" fmla="*/ 7 h 884"/>
                <a:gd name="T48" fmla="*/ 0 w 2626"/>
                <a:gd name="T49" fmla="*/ 8 h 884"/>
                <a:gd name="T50" fmla="*/ 0 w 2626"/>
                <a:gd name="T51" fmla="*/ 9 h 884"/>
                <a:gd name="T52" fmla="*/ 0 w 2626"/>
                <a:gd name="T53" fmla="*/ 10 h 884"/>
                <a:gd name="T54" fmla="*/ 0 w 2626"/>
                <a:gd name="T55" fmla="*/ 10 h 884"/>
                <a:gd name="T56" fmla="*/ 0 w 2626"/>
                <a:gd name="T57" fmla="*/ 12 h 884"/>
                <a:gd name="T58" fmla="*/ 0 w 2626"/>
                <a:gd name="T59" fmla="*/ 12 h 884"/>
                <a:gd name="T60" fmla="*/ 0 w 2626"/>
                <a:gd name="T61" fmla="*/ 12 h 884"/>
                <a:gd name="T62" fmla="*/ 0 w 2626"/>
                <a:gd name="T63" fmla="*/ 12 h 884"/>
                <a:gd name="T64" fmla="*/ 0 w 2626"/>
                <a:gd name="T65" fmla="*/ 12 h 884"/>
                <a:gd name="T66" fmla="*/ 0 w 2626"/>
                <a:gd name="T67" fmla="*/ 12 h 884"/>
                <a:gd name="T68" fmla="*/ 0 w 2626"/>
                <a:gd name="T69" fmla="*/ 12 h 884"/>
                <a:gd name="T70" fmla="*/ 0 w 2626"/>
                <a:gd name="T71" fmla="*/ 12 h 884"/>
                <a:gd name="T72" fmla="*/ 0 w 2626"/>
                <a:gd name="T73" fmla="*/ 12 h 884"/>
                <a:gd name="T74" fmla="*/ 0 w 2626"/>
                <a:gd name="T75" fmla="*/ 12 h 884"/>
                <a:gd name="T76" fmla="*/ 0 w 2626"/>
                <a:gd name="T77" fmla="*/ 12 h 884"/>
                <a:gd name="T78" fmla="*/ 0 w 2626"/>
                <a:gd name="T79" fmla="*/ 11 h 884"/>
                <a:gd name="T80" fmla="*/ 0 w 2626"/>
                <a:gd name="T81" fmla="*/ 10 h 884"/>
                <a:gd name="T82" fmla="*/ 0 w 2626"/>
                <a:gd name="T83" fmla="*/ 10 h 884"/>
                <a:gd name="T84" fmla="*/ 0 w 2626"/>
                <a:gd name="T85" fmla="*/ 10 h 884"/>
                <a:gd name="T86" fmla="*/ 0 w 2626"/>
                <a:gd name="T87" fmla="*/ 9 h 884"/>
                <a:gd name="T88" fmla="*/ 0 w 2626"/>
                <a:gd name="T89" fmla="*/ 8 h 884"/>
                <a:gd name="T90" fmla="*/ 0 w 2626"/>
                <a:gd name="T91" fmla="*/ 8 h 884"/>
                <a:gd name="T92" fmla="*/ 0 w 2626"/>
                <a:gd name="T93" fmla="*/ 8 h 884"/>
                <a:gd name="T94" fmla="*/ 0 w 2626"/>
                <a:gd name="T95" fmla="*/ 7 h 884"/>
                <a:gd name="T96" fmla="*/ 0 w 2626"/>
                <a:gd name="T97" fmla="*/ 7 h 884"/>
                <a:gd name="T98" fmla="*/ 0 w 2626"/>
                <a:gd name="T99" fmla="*/ 6 h 884"/>
                <a:gd name="T100" fmla="*/ 0 w 2626"/>
                <a:gd name="T101" fmla="*/ 5 h 884"/>
                <a:gd name="T102" fmla="*/ 0 w 2626"/>
                <a:gd name="T103" fmla="*/ 4 h 884"/>
                <a:gd name="T104" fmla="*/ 0 w 2626"/>
                <a:gd name="T105" fmla="*/ 3 h 88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626" h="884">
                  <a:moveTo>
                    <a:pt x="1385" y="172"/>
                  </a:moveTo>
                  <a:lnTo>
                    <a:pt x="1251" y="138"/>
                  </a:lnTo>
                  <a:lnTo>
                    <a:pt x="1119" y="108"/>
                  </a:lnTo>
                  <a:lnTo>
                    <a:pt x="992" y="81"/>
                  </a:lnTo>
                  <a:lnTo>
                    <a:pt x="869" y="58"/>
                  </a:lnTo>
                  <a:lnTo>
                    <a:pt x="751" y="39"/>
                  </a:lnTo>
                  <a:lnTo>
                    <a:pt x="639" y="23"/>
                  </a:lnTo>
                  <a:lnTo>
                    <a:pt x="585" y="17"/>
                  </a:lnTo>
                  <a:lnTo>
                    <a:pt x="533" y="12"/>
                  </a:lnTo>
                  <a:lnTo>
                    <a:pt x="483" y="7"/>
                  </a:lnTo>
                  <a:lnTo>
                    <a:pt x="437" y="5"/>
                  </a:lnTo>
                  <a:lnTo>
                    <a:pt x="391" y="1"/>
                  </a:lnTo>
                  <a:lnTo>
                    <a:pt x="346" y="1"/>
                  </a:lnTo>
                  <a:lnTo>
                    <a:pt x="305" y="0"/>
                  </a:lnTo>
                  <a:lnTo>
                    <a:pt x="266" y="1"/>
                  </a:lnTo>
                  <a:lnTo>
                    <a:pt x="228" y="3"/>
                  </a:lnTo>
                  <a:lnTo>
                    <a:pt x="194" y="5"/>
                  </a:lnTo>
                  <a:lnTo>
                    <a:pt x="162" y="10"/>
                  </a:lnTo>
                  <a:lnTo>
                    <a:pt x="132" y="14"/>
                  </a:lnTo>
                  <a:lnTo>
                    <a:pt x="105" y="21"/>
                  </a:lnTo>
                  <a:lnTo>
                    <a:pt x="82" y="28"/>
                  </a:lnTo>
                  <a:lnTo>
                    <a:pt x="60" y="35"/>
                  </a:lnTo>
                  <a:lnTo>
                    <a:pt x="42" y="44"/>
                  </a:lnTo>
                  <a:lnTo>
                    <a:pt x="28" y="55"/>
                  </a:lnTo>
                  <a:lnTo>
                    <a:pt x="16" y="67"/>
                  </a:lnTo>
                  <a:lnTo>
                    <a:pt x="7" y="78"/>
                  </a:lnTo>
                  <a:lnTo>
                    <a:pt x="1" y="92"/>
                  </a:lnTo>
                  <a:lnTo>
                    <a:pt x="0" y="106"/>
                  </a:lnTo>
                  <a:lnTo>
                    <a:pt x="1" y="121"/>
                  </a:lnTo>
                  <a:lnTo>
                    <a:pt x="5" y="137"/>
                  </a:lnTo>
                  <a:lnTo>
                    <a:pt x="14" y="153"/>
                  </a:lnTo>
                  <a:lnTo>
                    <a:pt x="25" y="170"/>
                  </a:lnTo>
                  <a:lnTo>
                    <a:pt x="39" y="188"/>
                  </a:lnTo>
                  <a:lnTo>
                    <a:pt x="57" y="206"/>
                  </a:lnTo>
                  <a:lnTo>
                    <a:pt x="76" y="224"/>
                  </a:lnTo>
                  <a:lnTo>
                    <a:pt x="100" y="243"/>
                  </a:lnTo>
                  <a:lnTo>
                    <a:pt x="125" y="263"/>
                  </a:lnTo>
                  <a:lnTo>
                    <a:pt x="153" y="283"/>
                  </a:lnTo>
                  <a:lnTo>
                    <a:pt x="185" y="302"/>
                  </a:lnTo>
                  <a:lnTo>
                    <a:pt x="219" y="322"/>
                  </a:lnTo>
                  <a:lnTo>
                    <a:pt x="255" y="343"/>
                  </a:lnTo>
                  <a:lnTo>
                    <a:pt x="294" y="364"/>
                  </a:lnTo>
                  <a:lnTo>
                    <a:pt x="335" y="384"/>
                  </a:lnTo>
                  <a:lnTo>
                    <a:pt x="378" y="405"/>
                  </a:lnTo>
                  <a:lnTo>
                    <a:pt x="423" y="427"/>
                  </a:lnTo>
                  <a:lnTo>
                    <a:pt x="471" y="448"/>
                  </a:lnTo>
                  <a:lnTo>
                    <a:pt x="519" y="469"/>
                  </a:lnTo>
                  <a:lnTo>
                    <a:pt x="571" y="491"/>
                  </a:lnTo>
                  <a:lnTo>
                    <a:pt x="624" y="512"/>
                  </a:lnTo>
                  <a:lnTo>
                    <a:pt x="735" y="553"/>
                  </a:lnTo>
                  <a:lnTo>
                    <a:pt x="853" y="596"/>
                  </a:lnTo>
                  <a:lnTo>
                    <a:pt x="978" y="635"/>
                  </a:lnTo>
                  <a:lnTo>
                    <a:pt x="1106" y="674"/>
                  </a:lnTo>
                  <a:lnTo>
                    <a:pt x="1240" y="712"/>
                  </a:lnTo>
                  <a:lnTo>
                    <a:pt x="1374" y="745"/>
                  </a:lnTo>
                  <a:lnTo>
                    <a:pt x="1506" y="776"/>
                  </a:lnTo>
                  <a:lnTo>
                    <a:pt x="1633" y="802"/>
                  </a:lnTo>
                  <a:lnTo>
                    <a:pt x="1756" y="825"/>
                  </a:lnTo>
                  <a:lnTo>
                    <a:pt x="1874" y="845"/>
                  </a:lnTo>
                  <a:lnTo>
                    <a:pt x="1986" y="861"/>
                  </a:lnTo>
                  <a:lnTo>
                    <a:pt x="2040" y="866"/>
                  </a:lnTo>
                  <a:lnTo>
                    <a:pt x="2092" y="872"/>
                  </a:lnTo>
                  <a:lnTo>
                    <a:pt x="2142" y="877"/>
                  </a:lnTo>
                  <a:lnTo>
                    <a:pt x="2190" y="881"/>
                  </a:lnTo>
                  <a:lnTo>
                    <a:pt x="2235" y="882"/>
                  </a:lnTo>
                  <a:lnTo>
                    <a:pt x="2279" y="882"/>
                  </a:lnTo>
                  <a:lnTo>
                    <a:pt x="2320" y="884"/>
                  </a:lnTo>
                  <a:lnTo>
                    <a:pt x="2360" y="882"/>
                  </a:lnTo>
                  <a:lnTo>
                    <a:pt x="2397" y="881"/>
                  </a:lnTo>
                  <a:lnTo>
                    <a:pt x="2431" y="879"/>
                  </a:lnTo>
                  <a:lnTo>
                    <a:pt x="2463" y="873"/>
                  </a:lnTo>
                  <a:lnTo>
                    <a:pt x="2493" y="870"/>
                  </a:lnTo>
                  <a:lnTo>
                    <a:pt x="2520" y="863"/>
                  </a:lnTo>
                  <a:lnTo>
                    <a:pt x="2543" y="856"/>
                  </a:lnTo>
                  <a:lnTo>
                    <a:pt x="2565" y="849"/>
                  </a:lnTo>
                  <a:lnTo>
                    <a:pt x="2583" y="840"/>
                  </a:lnTo>
                  <a:lnTo>
                    <a:pt x="2597" y="829"/>
                  </a:lnTo>
                  <a:lnTo>
                    <a:pt x="2610" y="818"/>
                  </a:lnTo>
                  <a:lnTo>
                    <a:pt x="2618" y="806"/>
                  </a:lnTo>
                  <a:lnTo>
                    <a:pt x="2624" y="792"/>
                  </a:lnTo>
                  <a:lnTo>
                    <a:pt x="2626" y="777"/>
                  </a:lnTo>
                  <a:lnTo>
                    <a:pt x="2624" y="763"/>
                  </a:lnTo>
                  <a:lnTo>
                    <a:pt x="2620" y="747"/>
                  </a:lnTo>
                  <a:lnTo>
                    <a:pt x="2611" y="731"/>
                  </a:lnTo>
                  <a:lnTo>
                    <a:pt x="2601" y="713"/>
                  </a:lnTo>
                  <a:lnTo>
                    <a:pt x="2586" y="696"/>
                  </a:lnTo>
                  <a:lnTo>
                    <a:pt x="2568" y="678"/>
                  </a:lnTo>
                  <a:lnTo>
                    <a:pt x="2549" y="660"/>
                  </a:lnTo>
                  <a:lnTo>
                    <a:pt x="2526" y="640"/>
                  </a:lnTo>
                  <a:lnTo>
                    <a:pt x="2501" y="621"/>
                  </a:lnTo>
                  <a:lnTo>
                    <a:pt x="2472" y="601"/>
                  </a:lnTo>
                  <a:lnTo>
                    <a:pt x="2440" y="582"/>
                  </a:lnTo>
                  <a:lnTo>
                    <a:pt x="2406" y="562"/>
                  </a:lnTo>
                  <a:lnTo>
                    <a:pt x="2370" y="541"/>
                  </a:lnTo>
                  <a:lnTo>
                    <a:pt x="2331" y="521"/>
                  </a:lnTo>
                  <a:lnTo>
                    <a:pt x="2292" y="500"/>
                  </a:lnTo>
                  <a:lnTo>
                    <a:pt x="2247" y="478"/>
                  </a:lnTo>
                  <a:lnTo>
                    <a:pt x="2202" y="457"/>
                  </a:lnTo>
                  <a:lnTo>
                    <a:pt x="2154" y="436"/>
                  </a:lnTo>
                  <a:lnTo>
                    <a:pt x="2106" y="414"/>
                  </a:lnTo>
                  <a:lnTo>
                    <a:pt x="2054" y="393"/>
                  </a:lnTo>
                  <a:lnTo>
                    <a:pt x="2001" y="372"/>
                  </a:lnTo>
                  <a:lnTo>
                    <a:pt x="1890" y="331"/>
                  </a:lnTo>
                  <a:lnTo>
                    <a:pt x="1772" y="290"/>
                  </a:lnTo>
                  <a:lnTo>
                    <a:pt x="1647" y="249"/>
                  </a:lnTo>
                  <a:lnTo>
                    <a:pt x="1519" y="210"/>
                  </a:lnTo>
                  <a:lnTo>
                    <a:pt x="1385" y="172"/>
                  </a:lnTo>
                  <a:close/>
                </a:path>
              </a:pathLst>
            </a:custGeom>
            <a:solidFill>
              <a:schemeClr val="bg2"/>
            </a:solidFill>
            <a:ln w="11176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AT" sz="1000"/>
            </a:p>
          </p:txBody>
        </p:sp>
        <p:sp>
          <p:nvSpPr>
            <p:cNvPr id="159" name="Rectangle 49"/>
            <p:cNvSpPr>
              <a:spLocks noChangeArrowheads="1"/>
            </p:cNvSpPr>
            <p:nvPr/>
          </p:nvSpPr>
          <p:spPr bwMode="auto">
            <a:xfrm>
              <a:off x="5248630" y="3985371"/>
              <a:ext cx="24520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>
                  <a:solidFill>
                    <a:srgbClr val="000000"/>
                  </a:solidFill>
                </a:rPr>
                <a:t>1400</a:t>
              </a:r>
              <a:endParaRPr lang="de-DE" altLang="de-DE" sz="1000" i="1">
                <a:solidFill>
                  <a:schemeClr val="tx1"/>
                </a:solidFill>
              </a:endParaRPr>
            </a:p>
          </p:txBody>
        </p:sp>
        <p:sp>
          <p:nvSpPr>
            <p:cNvPr id="160" name="Rectangle 61"/>
            <p:cNvSpPr>
              <a:spLocks noChangeArrowheads="1"/>
            </p:cNvSpPr>
            <p:nvPr/>
          </p:nvSpPr>
          <p:spPr bwMode="auto">
            <a:xfrm>
              <a:off x="5413109" y="3932982"/>
              <a:ext cx="13556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61" name="Rectangle 47"/>
            <p:cNvSpPr>
              <a:spLocks noChangeArrowheads="1"/>
            </p:cNvSpPr>
            <p:nvPr/>
          </p:nvSpPr>
          <p:spPr bwMode="auto">
            <a:xfrm>
              <a:off x="5119202" y="3934887"/>
              <a:ext cx="12652" cy="4095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de-DE" altLang="de-DE" sz="1000">
                <a:solidFill>
                  <a:schemeClr val="tx1"/>
                </a:solidFill>
              </a:endParaRPr>
            </a:p>
          </p:txBody>
        </p:sp>
        <p:sp>
          <p:nvSpPr>
            <p:cNvPr id="163" name="Rectangle 95"/>
            <p:cNvSpPr>
              <a:spLocks noChangeArrowheads="1"/>
            </p:cNvSpPr>
            <p:nvPr/>
          </p:nvSpPr>
          <p:spPr bwMode="auto">
            <a:xfrm>
              <a:off x="3818921" y="1365904"/>
              <a:ext cx="1192930" cy="1714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100" b="1" dirty="0" smtClean="0">
                  <a:solidFill>
                    <a:schemeClr val="bg2">
                      <a:lumMod val="90000"/>
                    </a:schemeClr>
                  </a:solidFill>
                </a:rPr>
                <a:t>2</a:t>
              </a:r>
              <a:r>
                <a:rPr lang="de-DE" altLang="de-DE" sz="1100" b="1" baseline="30000" dirty="0" smtClean="0">
                  <a:solidFill>
                    <a:schemeClr val="bg2">
                      <a:lumMod val="90000"/>
                    </a:schemeClr>
                  </a:solidFill>
                </a:rPr>
                <a:t>nd</a:t>
              </a:r>
              <a:r>
                <a:rPr lang="de-DE" altLang="de-DE" sz="1100" b="1" dirty="0" smtClean="0">
                  <a:solidFill>
                    <a:schemeClr val="bg2">
                      <a:lumMod val="90000"/>
                    </a:schemeClr>
                  </a:solidFill>
                </a:rPr>
                <a:t> </a:t>
              </a:r>
              <a:r>
                <a:rPr lang="de-DE" altLang="de-DE" sz="1100" b="1" dirty="0">
                  <a:solidFill>
                    <a:schemeClr val="bg2">
                      <a:lumMod val="90000"/>
                    </a:schemeClr>
                  </a:solidFill>
                </a:rPr>
                <a:t>Gen. </a:t>
              </a:r>
              <a:r>
                <a:rPr lang="de-DE" altLang="de-DE" sz="1100" b="1" dirty="0" smtClean="0">
                  <a:solidFill>
                    <a:schemeClr val="bg2">
                      <a:lumMod val="90000"/>
                    </a:schemeClr>
                  </a:solidFill>
                </a:rPr>
                <a:t>AHSS </a:t>
              </a:r>
              <a:r>
                <a:rPr lang="de-DE" altLang="de-DE" sz="1100" dirty="0" smtClean="0">
                  <a:solidFill>
                    <a:schemeClr val="bg2">
                      <a:lumMod val="90000"/>
                    </a:schemeClr>
                  </a:solidFill>
                </a:rPr>
                <a:t>(TWIP)</a:t>
              </a:r>
              <a:endParaRPr lang="de-DE" altLang="de-DE" sz="1100" dirty="0">
                <a:solidFill>
                  <a:schemeClr val="bg2">
                    <a:lumMod val="90000"/>
                  </a:schemeClr>
                </a:solidFill>
              </a:endParaRPr>
            </a:p>
          </p:txBody>
        </p:sp>
        <p:sp>
          <p:nvSpPr>
            <p:cNvPr id="164" name="Textfeld 6"/>
            <p:cNvSpPr txBox="1">
              <a:spLocks noChangeArrowheads="1"/>
            </p:cNvSpPr>
            <p:nvPr/>
          </p:nvSpPr>
          <p:spPr bwMode="auto">
            <a:xfrm>
              <a:off x="3747058" y="2529090"/>
              <a:ext cx="1741181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AT" altLang="de-DE" sz="1100" b="1" dirty="0">
                  <a:solidFill>
                    <a:srgbClr val="FF9933"/>
                  </a:solidFill>
                </a:rPr>
                <a:t>3</a:t>
              </a:r>
              <a:r>
                <a:rPr lang="de-AT" altLang="de-DE" sz="1100" b="1" baseline="30000" dirty="0">
                  <a:solidFill>
                    <a:srgbClr val="FF9933"/>
                  </a:solidFill>
                </a:rPr>
                <a:t>rd</a:t>
              </a:r>
              <a:r>
                <a:rPr lang="de-AT" altLang="de-DE" sz="1100" b="1" dirty="0">
                  <a:solidFill>
                    <a:srgbClr val="FF9933"/>
                  </a:solidFill>
                </a:rPr>
                <a:t> Gen. </a:t>
              </a:r>
              <a:r>
                <a:rPr lang="de-AT" altLang="de-DE" sz="1100" b="1" dirty="0" smtClean="0">
                  <a:solidFill>
                    <a:srgbClr val="FF9933"/>
                  </a:solidFill>
                </a:rPr>
                <a:t>AHSS</a:t>
              </a:r>
            </a:p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AT" altLang="de-DE" sz="1100" dirty="0" smtClean="0">
                  <a:solidFill>
                    <a:srgbClr val="FF9933"/>
                  </a:solidFill>
                </a:rPr>
                <a:t>(Medium-</a:t>
              </a:r>
              <a:r>
                <a:rPr lang="de-AT" altLang="de-DE" sz="1100" dirty="0" err="1" smtClean="0">
                  <a:solidFill>
                    <a:srgbClr val="FF9933"/>
                  </a:solidFill>
                </a:rPr>
                <a:t>Mn</a:t>
              </a:r>
              <a:r>
                <a:rPr lang="de-AT" altLang="de-DE" sz="1100" dirty="0" smtClean="0">
                  <a:solidFill>
                    <a:srgbClr val="FF9933"/>
                  </a:solidFill>
                </a:rPr>
                <a:t>, </a:t>
              </a:r>
              <a:r>
                <a:rPr lang="de-AT" altLang="de-DE" sz="1100" dirty="0" smtClean="0">
                  <a:solidFill>
                    <a:srgbClr val="FFC000"/>
                  </a:solidFill>
                </a:rPr>
                <a:t>TBF, Q&amp;P)</a:t>
              </a:r>
              <a:endParaRPr lang="de-AT" altLang="de-DE" sz="1100" dirty="0">
                <a:solidFill>
                  <a:srgbClr val="FFC000"/>
                </a:solidFill>
              </a:endParaRPr>
            </a:p>
          </p:txBody>
        </p:sp>
        <p:sp>
          <p:nvSpPr>
            <p:cNvPr id="165" name="Rectangle 65"/>
            <p:cNvSpPr>
              <a:spLocks noChangeArrowheads="1"/>
            </p:cNvSpPr>
            <p:nvPr/>
          </p:nvSpPr>
          <p:spPr bwMode="auto">
            <a:xfrm>
              <a:off x="3451633" y="3744830"/>
              <a:ext cx="146970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2"/>
                </a:buBlip>
                <a:defRPr sz="2400">
                  <a:solidFill>
                    <a:srgbClr val="1C1C1C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2000">
                  <a:solidFill>
                    <a:srgbClr val="1C1C1C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>
                  <a:solidFill>
                    <a:srgbClr val="1C1C1C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5607E"/>
                </a:buClr>
                <a:buFont typeface="Wingdings" panose="05000000000000000000" pitchFamily="2" charset="2"/>
                <a:buBlip>
                  <a:blip r:embed="rId3"/>
                </a:buBlip>
                <a:defRPr sz="1600">
                  <a:solidFill>
                    <a:srgbClr val="1C1C1C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000" b="1" dirty="0" smtClean="0">
                  <a:solidFill>
                    <a:schemeClr val="bg2">
                      <a:lumMod val="90000"/>
                    </a:schemeClr>
                  </a:solidFill>
                </a:rPr>
                <a:t>martensitic steel</a:t>
              </a:r>
              <a:endParaRPr lang="de-DE" altLang="de-DE" sz="1000" b="1" dirty="0">
                <a:solidFill>
                  <a:schemeClr val="bg2">
                    <a:lumMod val="90000"/>
                  </a:schemeClr>
                </a:solidFill>
              </a:endParaRPr>
            </a:p>
          </p:txBody>
        </p:sp>
      </p:grpSp>
      <p:sp>
        <p:nvSpPr>
          <p:cNvPr id="82" name="Freeform 93"/>
          <p:cNvSpPr>
            <a:spLocks/>
          </p:cNvSpPr>
          <p:nvPr/>
        </p:nvSpPr>
        <p:spPr bwMode="auto">
          <a:xfrm rot="504371">
            <a:off x="1894018" y="3137244"/>
            <a:ext cx="1468739" cy="403060"/>
          </a:xfrm>
          <a:custGeom>
            <a:avLst/>
            <a:gdLst>
              <a:gd name="T0" fmla="*/ 2147483646 w 1209"/>
              <a:gd name="T1" fmla="*/ 2147483646 h 791"/>
              <a:gd name="T2" fmla="*/ 2147483646 w 1209"/>
              <a:gd name="T3" fmla="*/ 2147483646 h 791"/>
              <a:gd name="T4" fmla="*/ 2147483646 w 1209"/>
              <a:gd name="T5" fmla="*/ 2147483646 h 791"/>
              <a:gd name="T6" fmla="*/ 2147483646 w 1209"/>
              <a:gd name="T7" fmla="*/ 0 h 791"/>
              <a:gd name="T8" fmla="*/ 2147483646 w 1209"/>
              <a:gd name="T9" fmla="*/ 2147483646 h 791"/>
              <a:gd name="T10" fmla="*/ 2147483646 w 1209"/>
              <a:gd name="T11" fmla="*/ 2147483646 h 791"/>
              <a:gd name="T12" fmla="*/ 2147483646 w 1209"/>
              <a:gd name="T13" fmla="*/ 2147483646 h 791"/>
              <a:gd name="T14" fmla="*/ 2147483646 w 1209"/>
              <a:gd name="T15" fmla="*/ 2147483646 h 791"/>
              <a:gd name="T16" fmla="*/ 2147483646 w 1209"/>
              <a:gd name="T17" fmla="*/ 2147483646 h 791"/>
              <a:gd name="T18" fmla="*/ 2147483646 w 1209"/>
              <a:gd name="T19" fmla="*/ 2147483646 h 791"/>
              <a:gd name="T20" fmla="*/ 2147483646 w 1209"/>
              <a:gd name="T21" fmla="*/ 2147483646 h 791"/>
              <a:gd name="T22" fmla="*/ 2147483646 w 1209"/>
              <a:gd name="T23" fmla="*/ 2147483646 h 791"/>
              <a:gd name="T24" fmla="*/ 2147483646 w 1209"/>
              <a:gd name="T25" fmla="*/ 2147483646 h 791"/>
              <a:gd name="T26" fmla="*/ 2147483646 w 1209"/>
              <a:gd name="T27" fmla="*/ 2147483646 h 791"/>
              <a:gd name="T28" fmla="*/ 2147483646 w 1209"/>
              <a:gd name="T29" fmla="*/ 2147483646 h 791"/>
              <a:gd name="T30" fmla="*/ 2147483646 w 1209"/>
              <a:gd name="T31" fmla="*/ 2147483646 h 791"/>
              <a:gd name="T32" fmla="*/ 2147483646 w 1209"/>
              <a:gd name="T33" fmla="*/ 2147483646 h 791"/>
              <a:gd name="T34" fmla="*/ 2147483646 w 1209"/>
              <a:gd name="T35" fmla="*/ 2147483646 h 791"/>
              <a:gd name="T36" fmla="*/ 2147483646 w 1209"/>
              <a:gd name="T37" fmla="*/ 2147483646 h 791"/>
              <a:gd name="T38" fmla="*/ 2147483646 w 1209"/>
              <a:gd name="T39" fmla="*/ 2147483646 h 791"/>
              <a:gd name="T40" fmla="*/ 2147483646 w 1209"/>
              <a:gd name="T41" fmla="*/ 2147483646 h 791"/>
              <a:gd name="T42" fmla="*/ 2147483646 w 1209"/>
              <a:gd name="T43" fmla="*/ 2147483646 h 791"/>
              <a:gd name="T44" fmla="*/ 2147483646 w 1209"/>
              <a:gd name="T45" fmla="*/ 2147483646 h 791"/>
              <a:gd name="T46" fmla="*/ 2147483646 w 1209"/>
              <a:gd name="T47" fmla="*/ 2147483646 h 791"/>
              <a:gd name="T48" fmla="*/ 2147483646 w 1209"/>
              <a:gd name="T49" fmla="*/ 2147483646 h 791"/>
              <a:gd name="T50" fmla="*/ 2147483646 w 1209"/>
              <a:gd name="T51" fmla="*/ 2147483646 h 791"/>
              <a:gd name="T52" fmla="*/ 2147483646 w 1209"/>
              <a:gd name="T53" fmla="*/ 2147483646 h 791"/>
              <a:gd name="T54" fmla="*/ 2147483646 w 1209"/>
              <a:gd name="T55" fmla="*/ 2147483646 h 791"/>
              <a:gd name="T56" fmla="*/ 2147483646 w 1209"/>
              <a:gd name="T57" fmla="*/ 2147483646 h 791"/>
              <a:gd name="T58" fmla="*/ 2147483646 w 1209"/>
              <a:gd name="T59" fmla="*/ 2147483646 h 791"/>
              <a:gd name="T60" fmla="*/ 2147483646 w 1209"/>
              <a:gd name="T61" fmla="*/ 2147483646 h 791"/>
              <a:gd name="T62" fmla="*/ 2147483646 w 1209"/>
              <a:gd name="T63" fmla="*/ 2147483646 h 79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209" h="791">
                <a:moveTo>
                  <a:pt x="735" y="96"/>
                </a:moveTo>
                <a:lnTo>
                  <a:pt x="674" y="71"/>
                </a:lnTo>
                <a:lnTo>
                  <a:pt x="614" y="51"/>
                </a:lnTo>
                <a:lnTo>
                  <a:pt x="554" y="32"/>
                </a:lnTo>
                <a:lnTo>
                  <a:pt x="495" y="19"/>
                </a:lnTo>
                <a:lnTo>
                  <a:pt x="438" y="9"/>
                </a:lnTo>
                <a:lnTo>
                  <a:pt x="383" y="2"/>
                </a:lnTo>
                <a:lnTo>
                  <a:pt x="329" y="0"/>
                </a:lnTo>
                <a:lnTo>
                  <a:pt x="279" y="2"/>
                </a:lnTo>
                <a:lnTo>
                  <a:pt x="232" y="5"/>
                </a:lnTo>
                <a:lnTo>
                  <a:pt x="188" y="14"/>
                </a:lnTo>
                <a:lnTo>
                  <a:pt x="148" y="25"/>
                </a:lnTo>
                <a:lnTo>
                  <a:pt x="111" y="41"/>
                </a:lnTo>
                <a:lnTo>
                  <a:pt x="79" y="61"/>
                </a:lnTo>
                <a:lnTo>
                  <a:pt x="52" y="82"/>
                </a:lnTo>
                <a:lnTo>
                  <a:pt x="30" y="109"/>
                </a:lnTo>
                <a:lnTo>
                  <a:pt x="14" y="138"/>
                </a:lnTo>
                <a:lnTo>
                  <a:pt x="4" y="170"/>
                </a:lnTo>
                <a:lnTo>
                  <a:pt x="0" y="203"/>
                </a:lnTo>
                <a:lnTo>
                  <a:pt x="2" y="238"/>
                </a:lnTo>
                <a:lnTo>
                  <a:pt x="9" y="275"/>
                </a:lnTo>
                <a:lnTo>
                  <a:pt x="22" y="312"/>
                </a:lnTo>
                <a:lnTo>
                  <a:pt x="42" y="349"/>
                </a:lnTo>
                <a:lnTo>
                  <a:pt x="66" y="387"/>
                </a:lnTo>
                <a:lnTo>
                  <a:pt x="94" y="426"/>
                </a:lnTo>
                <a:lnTo>
                  <a:pt x="128" y="463"/>
                </a:lnTo>
                <a:lnTo>
                  <a:pt x="166" y="500"/>
                </a:lnTo>
                <a:lnTo>
                  <a:pt x="208" y="537"/>
                </a:lnTo>
                <a:lnTo>
                  <a:pt x="253" y="572"/>
                </a:lnTo>
                <a:lnTo>
                  <a:pt x="304" y="605"/>
                </a:lnTo>
                <a:lnTo>
                  <a:pt x="357" y="637"/>
                </a:lnTo>
                <a:lnTo>
                  <a:pt x="414" y="667"/>
                </a:lnTo>
                <a:lnTo>
                  <a:pt x="473" y="696"/>
                </a:lnTo>
                <a:lnTo>
                  <a:pt x="533" y="721"/>
                </a:lnTo>
                <a:lnTo>
                  <a:pt x="594" y="741"/>
                </a:lnTo>
                <a:lnTo>
                  <a:pt x="654" y="760"/>
                </a:lnTo>
                <a:lnTo>
                  <a:pt x="713" y="773"/>
                </a:lnTo>
                <a:lnTo>
                  <a:pt x="770" y="783"/>
                </a:lnTo>
                <a:lnTo>
                  <a:pt x="825" y="790"/>
                </a:lnTo>
                <a:lnTo>
                  <a:pt x="879" y="791"/>
                </a:lnTo>
                <a:lnTo>
                  <a:pt x="929" y="791"/>
                </a:lnTo>
                <a:lnTo>
                  <a:pt x="976" y="786"/>
                </a:lnTo>
                <a:lnTo>
                  <a:pt x="1020" y="778"/>
                </a:lnTo>
                <a:lnTo>
                  <a:pt x="1060" y="766"/>
                </a:lnTo>
                <a:lnTo>
                  <a:pt x="1097" y="751"/>
                </a:lnTo>
                <a:lnTo>
                  <a:pt x="1129" y="731"/>
                </a:lnTo>
                <a:lnTo>
                  <a:pt x="1155" y="709"/>
                </a:lnTo>
                <a:lnTo>
                  <a:pt x="1177" y="684"/>
                </a:lnTo>
                <a:lnTo>
                  <a:pt x="1194" y="654"/>
                </a:lnTo>
                <a:lnTo>
                  <a:pt x="1204" y="622"/>
                </a:lnTo>
                <a:lnTo>
                  <a:pt x="1209" y="589"/>
                </a:lnTo>
                <a:lnTo>
                  <a:pt x="1206" y="553"/>
                </a:lnTo>
                <a:lnTo>
                  <a:pt x="1199" y="517"/>
                </a:lnTo>
                <a:lnTo>
                  <a:pt x="1186" y="480"/>
                </a:lnTo>
                <a:lnTo>
                  <a:pt x="1166" y="443"/>
                </a:lnTo>
                <a:lnTo>
                  <a:pt x="1142" y="404"/>
                </a:lnTo>
                <a:lnTo>
                  <a:pt x="1114" y="366"/>
                </a:lnTo>
                <a:lnTo>
                  <a:pt x="1080" y="329"/>
                </a:lnTo>
                <a:lnTo>
                  <a:pt x="1041" y="292"/>
                </a:lnTo>
                <a:lnTo>
                  <a:pt x="1000" y="255"/>
                </a:lnTo>
                <a:lnTo>
                  <a:pt x="954" y="220"/>
                </a:lnTo>
                <a:lnTo>
                  <a:pt x="904" y="186"/>
                </a:lnTo>
                <a:lnTo>
                  <a:pt x="850" y="154"/>
                </a:lnTo>
                <a:lnTo>
                  <a:pt x="795" y="124"/>
                </a:lnTo>
                <a:lnTo>
                  <a:pt x="735" y="96"/>
                </a:lnTo>
                <a:close/>
              </a:path>
            </a:pathLst>
          </a:custGeom>
          <a:solidFill>
            <a:srgbClr val="FF9933">
              <a:alpha val="70000"/>
            </a:srgbClr>
          </a:solidFill>
          <a:ln w="7938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AT" sz="1000"/>
          </a:p>
        </p:txBody>
      </p:sp>
      <p:sp>
        <p:nvSpPr>
          <p:cNvPr id="84" name="Freeform 93"/>
          <p:cNvSpPr>
            <a:spLocks/>
          </p:cNvSpPr>
          <p:nvPr/>
        </p:nvSpPr>
        <p:spPr bwMode="auto">
          <a:xfrm rot="610191">
            <a:off x="1921248" y="3225526"/>
            <a:ext cx="1519238" cy="387651"/>
          </a:xfrm>
          <a:custGeom>
            <a:avLst/>
            <a:gdLst>
              <a:gd name="T0" fmla="*/ 2147483646 w 1209"/>
              <a:gd name="T1" fmla="*/ 2147483646 h 791"/>
              <a:gd name="T2" fmla="*/ 2147483646 w 1209"/>
              <a:gd name="T3" fmla="*/ 2147483646 h 791"/>
              <a:gd name="T4" fmla="*/ 2147483646 w 1209"/>
              <a:gd name="T5" fmla="*/ 2147483646 h 791"/>
              <a:gd name="T6" fmla="*/ 2147483646 w 1209"/>
              <a:gd name="T7" fmla="*/ 0 h 791"/>
              <a:gd name="T8" fmla="*/ 2147483646 w 1209"/>
              <a:gd name="T9" fmla="*/ 2147483646 h 791"/>
              <a:gd name="T10" fmla="*/ 2147483646 w 1209"/>
              <a:gd name="T11" fmla="*/ 2147483646 h 791"/>
              <a:gd name="T12" fmla="*/ 2147483646 w 1209"/>
              <a:gd name="T13" fmla="*/ 2147483646 h 791"/>
              <a:gd name="T14" fmla="*/ 2147483646 w 1209"/>
              <a:gd name="T15" fmla="*/ 2147483646 h 791"/>
              <a:gd name="T16" fmla="*/ 2147483646 w 1209"/>
              <a:gd name="T17" fmla="*/ 2147483646 h 791"/>
              <a:gd name="T18" fmla="*/ 2147483646 w 1209"/>
              <a:gd name="T19" fmla="*/ 2147483646 h 791"/>
              <a:gd name="T20" fmla="*/ 2147483646 w 1209"/>
              <a:gd name="T21" fmla="*/ 2147483646 h 791"/>
              <a:gd name="T22" fmla="*/ 2147483646 w 1209"/>
              <a:gd name="T23" fmla="*/ 2147483646 h 791"/>
              <a:gd name="T24" fmla="*/ 2147483646 w 1209"/>
              <a:gd name="T25" fmla="*/ 2147483646 h 791"/>
              <a:gd name="T26" fmla="*/ 2147483646 w 1209"/>
              <a:gd name="T27" fmla="*/ 2147483646 h 791"/>
              <a:gd name="T28" fmla="*/ 2147483646 w 1209"/>
              <a:gd name="T29" fmla="*/ 2147483646 h 791"/>
              <a:gd name="T30" fmla="*/ 2147483646 w 1209"/>
              <a:gd name="T31" fmla="*/ 2147483646 h 791"/>
              <a:gd name="T32" fmla="*/ 2147483646 w 1209"/>
              <a:gd name="T33" fmla="*/ 2147483646 h 791"/>
              <a:gd name="T34" fmla="*/ 2147483646 w 1209"/>
              <a:gd name="T35" fmla="*/ 2147483646 h 791"/>
              <a:gd name="T36" fmla="*/ 2147483646 w 1209"/>
              <a:gd name="T37" fmla="*/ 2147483646 h 791"/>
              <a:gd name="T38" fmla="*/ 2147483646 w 1209"/>
              <a:gd name="T39" fmla="*/ 2147483646 h 791"/>
              <a:gd name="T40" fmla="*/ 2147483646 w 1209"/>
              <a:gd name="T41" fmla="*/ 2147483646 h 791"/>
              <a:gd name="T42" fmla="*/ 2147483646 w 1209"/>
              <a:gd name="T43" fmla="*/ 2147483646 h 791"/>
              <a:gd name="T44" fmla="*/ 2147483646 w 1209"/>
              <a:gd name="T45" fmla="*/ 2147483646 h 791"/>
              <a:gd name="T46" fmla="*/ 2147483646 w 1209"/>
              <a:gd name="T47" fmla="*/ 2147483646 h 791"/>
              <a:gd name="T48" fmla="*/ 2147483646 w 1209"/>
              <a:gd name="T49" fmla="*/ 2147483646 h 791"/>
              <a:gd name="T50" fmla="*/ 2147483646 w 1209"/>
              <a:gd name="T51" fmla="*/ 2147483646 h 791"/>
              <a:gd name="T52" fmla="*/ 2147483646 w 1209"/>
              <a:gd name="T53" fmla="*/ 2147483646 h 791"/>
              <a:gd name="T54" fmla="*/ 2147483646 w 1209"/>
              <a:gd name="T55" fmla="*/ 2147483646 h 791"/>
              <a:gd name="T56" fmla="*/ 2147483646 w 1209"/>
              <a:gd name="T57" fmla="*/ 2147483646 h 791"/>
              <a:gd name="T58" fmla="*/ 2147483646 w 1209"/>
              <a:gd name="T59" fmla="*/ 2147483646 h 791"/>
              <a:gd name="T60" fmla="*/ 2147483646 w 1209"/>
              <a:gd name="T61" fmla="*/ 2147483646 h 791"/>
              <a:gd name="T62" fmla="*/ 2147483646 w 1209"/>
              <a:gd name="T63" fmla="*/ 2147483646 h 79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209" h="791">
                <a:moveTo>
                  <a:pt x="735" y="96"/>
                </a:moveTo>
                <a:lnTo>
                  <a:pt x="674" y="71"/>
                </a:lnTo>
                <a:lnTo>
                  <a:pt x="614" y="51"/>
                </a:lnTo>
                <a:lnTo>
                  <a:pt x="554" y="32"/>
                </a:lnTo>
                <a:lnTo>
                  <a:pt x="495" y="19"/>
                </a:lnTo>
                <a:lnTo>
                  <a:pt x="438" y="9"/>
                </a:lnTo>
                <a:lnTo>
                  <a:pt x="383" y="2"/>
                </a:lnTo>
                <a:lnTo>
                  <a:pt x="329" y="0"/>
                </a:lnTo>
                <a:lnTo>
                  <a:pt x="279" y="2"/>
                </a:lnTo>
                <a:lnTo>
                  <a:pt x="232" y="5"/>
                </a:lnTo>
                <a:lnTo>
                  <a:pt x="188" y="14"/>
                </a:lnTo>
                <a:lnTo>
                  <a:pt x="148" y="25"/>
                </a:lnTo>
                <a:lnTo>
                  <a:pt x="111" y="41"/>
                </a:lnTo>
                <a:lnTo>
                  <a:pt x="79" y="61"/>
                </a:lnTo>
                <a:lnTo>
                  <a:pt x="52" y="82"/>
                </a:lnTo>
                <a:lnTo>
                  <a:pt x="30" y="109"/>
                </a:lnTo>
                <a:lnTo>
                  <a:pt x="14" y="138"/>
                </a:lnTo>
                <a:lnTo>
                  <a:pt x="4" y="170"/>
                </a:lnTo>
                <a:lnTo>
                  <a:pt x="0" y="203"/>
                </a:lnTo>
                <a:lnTo>
                  <a:pt x="2" y="238"/>
                </a:lnTo>
                <a:lnTo>
                  <a:pt x="9" y="275"/>
                </a:lnTo>
                <a:lnTo>
                  <a:pt x="22" y="312"/>
                </a:lnTo>
                <a:lnTo>
                  <a:pt x="42" y="349"/>
                </a:lnTo>
                <a:lnTo>
                  <a:pt x="66" y="387"/>
                </a:lnTo>
                <a:lnTo>
                  <a:pt x="94" y="426"/>
                </a:lnTo>
                <a:lnTo>
                  <a:pt x="128" y="463"/>
                </a:lnTo>
                <a:lnTo>
                  <a:pt x="166" y="500"/>
                </a:lnTo>
                <a:lnTo>
                  <a:pt x="208" y="537"/>
                </a:lnTo>
                <a:lnTo>
                  <a:pt x="253" y="572"/>
                </a:lnTo>
                <a:lnTo>
                  <a:pt x="304" y="605"/>
                </a:lnTo>
                <a:lnTo>
                  <a:pt x="357" y="637"/>
                </a:lnTo>
                <a:lnTo>
                  <a:pt x="414" y="667"/>
                </a:lnTo>
                <a:lnTo>
                  <a:pt x="473" y="696"/>
                </a:lnTo>
                <a:lnTo>
                  <a:pt x="533" y="721"/>
                </a:lnTo>
                <a:lnTo>
                  <a:pt x="594" y="741"/>
                </a:lnTo>
                <a:lnTo>
                  <a:pt x="654" y="760"/>
                </a:lnTo>
                <a:lnTo>
                  <a:pt x="713" y="773"/>
                </a:lnTo>
                <a:lnTo>
                  <a:pt x="770" y="783"/>
                </a:lnTo>
                <a:lnTo>
                  <a:pt x="825" y="790"/>
                </a:lnTo>
                <a:lnTo>
                  <a:pt x="879" y="791"/>
                </a:lnTo>
                <a:lnTo>
                  <a:pt x="929" y="791"/>
                </a:lnTo>
                <a:lnTo>
                  <a:pt x="976" y="786"/>
                </a:lnTo>
                <a:lnTo>
                  <a:pt x="1020" y="778"/>
                </a:lnTo>
                <a:lnTo>
                  <a:pt x="1060" y="766"/>
                </a:lnTo>
                <a:lnTo>
                  <a:pt x="1097" y="751"/>
                </a:lnTo>
                <a:lnTo>
                  <a:pt x="1129" y="731"/>
                </a:lnTo>
                <a:lnTo>
                  <a:pt x="1155" y="709"/>
                </a:lnTo>
                <a:lnTo>
                  <a:pt x="1177" y="684"/>
                </a:lnTo>
                <a:lnTo>
                  <a:pt x="1194" y="654"/>
                </a:lnTo>
                <a:lnTo>
                  <a:pt x="1204" y="622"/>
                </a:lnTo>
                <a:lnTo>
                  <a:pt x="1209" y="589"/>
                </a:lnTo>
                <a:lnTo>
                  <a:pt x="1206" y="553"/>
                </a:lnTo>
                <a:lnTo>
                  <a:pt x="1199" y="517"/>
                </a:lnTo>
                <a:lnTo>
                  <a:pt x="1186" y="480"/>
                </a:lnTo>
                <a:lnTo>
                  <a:pt x="1166" y="443"/>
                </a:lnTo>
                <a:lnTo>
                  <a:pt x="1142" y="404"/>
                </a:lnTo>
                <a:lnTo>
                  <a:pt x="1114" y="366"/>
                </a:lnTo>
                <a:lnTo>
                  <a:pt x="1080" y="329"/>
                </a:lnTo>
                <a:lnTo>
                  <a:pt x="1041" y="292"/>
                </a:lnTo>
                <a:lnTo>
                  <a:pt x="1000" y="255"/>
                </a:lnTo>
                <a:lnTo>
                  <a:pt x="954" y="220"/>
                </a:lnTo>
                <a:lnTo>
                  <a:pt x="904" y="186"/>
                </a:lnTo>
                <a:lnTo>
                  <a:pt x="850" y="154"/>
                </a:lnTo>
                <a:lnTo>
                  <a:pt x="795" y="124"/>
                </a:lnTo>
                <a:lnTo>
                  <a:pt x="735" y="96"/>
                </a:lnTo>
                <a:close/>
              </a:path>
            </a:pathLst>
          </a:custGeom>
          <a:solidFill>
            <a:srgbClr val="FFC000">
              <a:alpha val="81000"/>
            </a:srgbClr>
          </a:solidFill>
          <a:ln w="7938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AT" sz="1000"/>
          </a:p>
        </p:txBody>
      </p:sp>
      <p:sp>
        <p:nvSpPr>
          <p:cNvPr id="9" name="Textfeld 8"/>
          <p:cNvSpPr txBox="1"/>
          <p:nvPr/>
        </p:nvSpPr>
        <p:spPr>
          <a:xfrm>
            <a:off x="3652498" y="1061631"/>
            <a:ext cx="48264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b="1" dirty="0" smtClean="0">
                <a:solidFill>
                  <a:srgbClr val="00B050"/>
                </a:solidFill>
              </a:rPr>
              <a:t>+</a:t>
            </a:r>
            <a:r>
              <a:rPr lang="de-AT" sz="1600" dirty="0" smtClean="0"/>
              <a:t> high </a:t>
            </a:r>
            <a:r>
              <a:rPr lang="de-AT" sz="1600" dirty="0" err="1" smtClean="0"/>
              <a:t>product</a:t>
            </a:r>
            <a:r>
              <a:rPr lang="de-AT" sz="1600" dirty="0" smtClean="0"/>
              <a:t> </a:t>
            </a:r>
            <a:r>
              <a:rPr lang="de-AT" sz="1600" dirty="0" err="1" smtClean="0"/>
              <a:t>of</a:t>
            </a:r>
            <a:r>
              <a:rPr lang="de-AT" sz="1600" dirty="0" smtClean="0"/>
              <a:t> TS×TE</a:t>
            </a:r>
          </a:p>
          <a:p>
            <a:r>
              <a:rPr lang="de-AT" sz="1600" dirty="0" smtClean="0"/>
              <a:t>      (</a:t>
            </a:r>
            <a:r>
              <a:rPr lang="de-AT" sz="1600" dirty="0" err="1" smtClean="0"/>
              <a:t>crash</a:t>
            </a:r>
            <a:r>
              <a:rPr lang="de-AT" sz="1600" dirty="0" smtClean="0"/>
              <a:t> </a:t>
            </a:r>
            <a:r>
              <a:rPr lang="de-AT" sz="1600" dirty="0" err="1" smtClean="0"/>
              <a:t>safety</a:t>
            </a:r>
            <a:r>
              <a:rPr lang="de-AT" sz="1600" dirty="0"/>
              <a:t>)</a:t>
            </a:r>
            <a:endParaRPr lang="de-AT" sz="1600" dirty="0" smtClean="0"/>
          </a:p>
          <a:p>
            <a:r>
              <a:rPr lang="de-AT" sz="1600" b="1" dirty="0" smtClean="0">
                <a:solidFill>
                  <a:srgbClr val="00B050"/>
                </a:solidFill>
              </a:rPr>
              <a:t>+</a:t>
            </a:r>
            <a:r>
              <a:rPr lang="de-AT" sz="1600" dirty="0" smtClean="0"/>
              <a:t> </a:t>
            </a:r>
            <a:r>
              <a:rPr lang="de-AT" sz="1600" dirty="0" err="1" smtClean="0"/>
              <a:t>balance</a:t>
            </a:r>
            <a:r>
              <a:rPr lang="de-AT" sz="1600" dirty="0" smtClean="0"/>
              <a:t> global </a:t>
            </a:r>
            <a:r>
              <a:rPr lang="de-AT" sz="1600" dirty="0" err="1" smtClean="0"/>
              <a:t>to</a:t>
            </a:r>
            <a:r>
              <a:rPr lang="de-AT" sz="1600" dirty="0" smtClean="0"/>
              <a:t> </a:t>
            </a:r>
            <a:r>
              <a:rPr lang="de-AT" sz="1600" dirty="0" err="1" smtClean="0"/>
              <a:t>local</a:t>
            </a:r>
            <a:r>
              <a:rPr lang="de-AT" sz="1600" dirty="0" smtClean="0"/>
              <a:t> </a:t>
            </a:r>
            <a:r>
              <a:rPr lang="de-AT" sz="1600" dirty="0" err="1" smtClean="0"/>
              <a:t>ductility</a:t>
            </a:r>
            <a:endParaRPr lang="de-AT" sz="1600" dirty="0" smtClean="0"/>
          </a:p>
          <a:p>
            <a:r>
              <a:rPr lang="de-AT" sz="1600" dirty="0" smtClean="0"/>
              <a:t>      (</a:t>
            </a:r>
            <a:r>
              <a:rPr lang="de-AT" sz="1600" dirty="0" err="1" smtClean="0"/>
              <a:t>deep</a:t>
            </a:r>
            <a:r>
              <a:rPr lang="de-AT" sz="1600" dirty="0" smtClean="0"/>
              <a:t> </a:t>
            </a:r>
            <a:r>
              <a:rPr lang="de-AT" sz="1600" dirty="0" err="1" smtClean="0"/>
              <a:t>drawing</a:t>
            </a:r>
            <a:r>
              <a:rPr lang="de-AT" sz="1600" dirty="0" smtClean="0"/>
              <a:t> </a:t>
            </a:r>
            <a:r>
              <a:rPr lang="de-AT" sz="1600" dirty="0" err="1" smtClean="0"/>
              <a:t>to</a:t>
            </a:r>
            <a:r>
              <a:rPr lang="de-AT" sz="1600" dirty="0" smtClean="0"/>
              <a:t> </a:t>
            </a:r>
            <a:r>
              <a:rPr lang="de-AT" sz="1600" dirty="0" err="1" smtClean="0"/>
              <a:t>bending</a:t>
            </a:r>
            <a:r>
              <a:rPr lang="de-AT" sz="1600" dirty="0" smtClean="0"/>
              <a:t>)</a:t>
            </a:r>
          </a:p>
          <a:p>
            <a:endParaRPr lang="de-AT" sz="1600" dirty="0"/>
          </a:p>
          <a:p>
            <a:r>
              <a:rPr lang="de-AT" sz="1600" b="1" dirty="0" smtClean="0">
                <a:solidFill>
                  <a:srgbClr val="C00000"/>
                </a:solidFill>
              </a:rPr>
              <a:t>-</a:t>
            </a:r>
            <a:r>
              <a:rPr lang="de-AT" sz="1600" dirty="0" smtClean="0">
                <a:solidFill>
                  <a:srgbClr val="C00000"/>
                </a:solidFill>
              </a:rPr>
              <a:t> </a:t>
            </a:r>
            <a:r>
              <a:rPr lang="de-AT" sz="1600" dirty="0" err="1" smtClean="0"/>
              <a:t>galvanizeability</a:t>
            </a:r>
            <a:r>
              <a:rPr lang="de-AT" sz="1600" dirty="0" smtClean="0"/>
              <a:t> (</a:t>
            </a:r>
            <a:r>
              <a:rPr lang="de-AT" sz="1600" dirty="0" err="1" smtClean="0"/>
              <a:t>selective</a:t>
            </a:r>
            <a:r>
              <a:rPr lang="de-AT" sz="1600" dirty="0" smtClean="0"/>
              <a:t> </a:t>
            </a:r>
            <a:r>
              <a:rPr lang="de-AT" sz="1600" dirty="0" err="1" smtClean="0"/>
              <a:t>surface</a:t>
            </a:r>
            <a:r>
              <a:rPr lang="de-AT" sz="1600" dirty="0" smtClean="0"/>
              <a:t> </a:t>
            </a:r>
            <a:r>
              <a:rPr lang="de-AT" sz="1600" dirty="0" err="1" smtClean="0"/>
              <a:t>oxides</a:t>
            </a:r>
            <a:r>
              <a:rPr lang="de-AT" sz="1600" dirty="0" smtClean="0"/>
              <a:t>)</a:t>
            </a:r>
            <a:endParaRPr lang="de-AT" sz="1600" dirty="0"/>
          </a:p>
          <a:p>
            <a:r>
              <a:rPr lang="de-AT" sz="1600" b="1" dirty="0" smtClean="0">
                <a:solidFill>
                  <a:srgbClr val="C00000"/>
                </a:solidFill>
              </a:rPr>
              <a:t>-</a:t>
            </a:r>
            <a:r>
              <a:rPr lang="de-AT" sz="1600" dirty="0" smtClean="0"/>
              <a:t> </a:t>
            </a:r>
            <a:r>
              <a:rPr lang="de-AT" sz="1600" dirty="0" err="1" smtClean="0"/>
              <a:t>slow</a:t>
            </a:r>
            <a:r>
              <a:rPr lang="de-AT" sz="1600" dirty="0" smtClean="0"/>
              <a:t> galvannealing (</a:t>
            </a:r>
            <a:r>
              <a:rPr lang="de-AT" sz="1600" dirty="0" err="1" smtClean="0"/>
              <a:t>Fe-Zn</a:t>
            </a:r>
            <a:r>
              <a:rPr lang="de-AT" sz="1600" dirty="0" smtClean="0"/>
              <a:t>) </a:t>
            </a:r>
            <a:r>
              <a:rPr lang="de-AT" sz="1600" dirty="0" err="1" smtClean="0"/>
              <a:t>reactions</a:t>
            </a:r>
            <a:endParaRPr lang="de-AT" sz="1600" dirty="0" smtClean="0"/>
          </a:p>
          <a:p>
            <a:r>
              <a:rPr lang="de-AT" sz="1600" b="1" dirty="0" smtClean="0">
                <a:solidFill>
                  <a:srgbClr val="C00000"/>
                </a:solidFill>
              </a:rPr>
              <a:t>-</a:t>
            </a:r>
            <a:r>
              <a:rPr lang="de-AT" sz="1600" dirty="0" smtClean="0"/>
              <a:t> </a:t>
            </a:r>
            <a:r>
              <a:rPr lang="de-AT" sz="1600" dirty="0" err="1" smtClean="0"/>
              <a:t>poor</a:t>
            </a:r>
            <a:r>
              <a:rPr lang="de-AT" sz="1600" dirty="0" smtClean="0"/>
              <a:t> </a:t>
            </a:r>
            <a:r>
              <a:rPr lang="de-AT" sz="1600" dirty="0" err="1" smtClean="0"/>
              <a:t>weldability</a:t>
            </a:r>
            <a:r>
              <a:rPr lang="de-AT" sz="1600" dirty="0" smtClean="0"/>
              <a:t> due </a:t>
            </a:r>
            <a:r>
              <a:rPr lang="de-AT" sz="1600" dirty="0" err="1" smtClean="0"/>
              <a:t>to</a:t>
            </a:r>
            <a:r>
              <a:rPr lang="de-AT" sz="1600" dirty="0" smtClean="0"/>
              <a:t> LME </a:t>
            </a:r>
            <a:endParaRPr lang="de-AT" sz="1600" dirty="0"/>
          </a:p>
        </p:txBody>
      </p:sp>
      <p:pic>
        <p:nvPicPr>
          <p:cNvPr id="181" name="Grafik 180"/>
          <p:cNvPicPr>
            <a:picLocks noChangeAspect="1"/>
          </p:cNvPicPr>
          <p:nvPr/>
        </p:nvPicPr>
        <p:blipFill rotWithShape="1">
          <a:blip r:embed="rId4"/>
          <a:srcRect l="12859" t="29499" r="68733" b="16479"/>
          <a:stretch/>
        </p:blipFill>
        <p:spPr>
          <a:xfrm>
            <a:off x="3755230" y="3443083"/>
            <a:ext cx="1152990" cy="951623"/>
          </a:xfrm>
          <a:prstGeom prst="roundRect">
            <a:avLst/>
          </a:prstGeom>
        </p:spPr>
      </p:pic>
      <p:pic>
        <p:nvPicPr>
          <p:cNvPr id="182" name="Grafik 181"/>
          <p:cNvPicPr>
            <a:picLocks noChangeAspect="1"/>
          </p:cNvPicPr>
          <p:nvPr/>
        </p:nvPicPr>
        <p:blipFill rotWithShape="1">
          <a:blip r:embed="rId5"/>
          <a:srcRect r="36119"/>
          <a:stretch/>
        </p:blipFill>
        <p:spPr>
          <a:xfrm>
            <a:off x="6469121" y="3435962"/>
            <a:ext cx="1142155" cy="958744"/>
          </a:xfrm>
          <a:prstGeom prst="roundRect">
            <a:avLst/>
          </a:prstGeom>
        </p:spPr>
      </p:pic>
      <p:pic>
        <p:nvPicPr>
          <p:cNvPr id="183" name="Grafik 182"/>
          <p:cNvPicPr>
            <a:picLocks noChangeAspect="1"/>
          </p:cNvPicPr>
          <p:nvPr/>
        </p:nvPicPr>
        <p:blipFill rotWithShape="1">
          <a:blip r:embed="rId6"/>
          <a:srcRect l="28740" t="5052" r="1169" b="7958"/>
          <a:stretch/>
        </p:blipFill>
        <p:spPr>
          <a:xfrm>
            <a:off x="5001642" y="3435962"/>
            <a:ext cx="1360473" cy="958744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sp>
        <p:nvSpPr>
          <p:cNvPr id="10" name="Geschweifte Klammer rechts 9"/>
          <p:cNvSpPr/>
          <p:nvPr/>
        </p:nvSpPr>
        <p:spPr>
          <a:xfrm>
            <a:off x="7693306" y="3435962"/>
            <a:ext cx="166977" cy="954615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Textfeld 10"/>
          <p:cNvSpPr txBox="1"/>
          <p:nvPr/>
        </p:nvSpPr>
        <p:spPr>
          <a:xfrm>
            <a:off x="7874898" y="3714705"/>
            <a:ext cx="1297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Due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b="1" dirty="0" smtClean="0"/>
              <a:t>Si</a:t>
            </a:r>
            <a:r>
              <a:rPr lang="de-AT" b="1" dirty="0"/>
              <a:t>↑</a:t>
            </a:r>
          </a:p>
        </p:txBody>
      </p:sp>
    </p:spTree>
    <p:extLst>
      <p:ext uri="{BB962C8B-B14F-4D97-AF65-F5344CB8AC3E}">
        <p14:creationId xmlns:p14="http://schemas.microsoft.com/office/powerpoint/2010/main" val="147725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hteck 97"/>
          <p:cNvSpPr/>
          <p:nvPr/>
        </p:nvSpPr>
        <p:spPr>
          <a:xfrm>
            <a:off x="456705" y="3584549"/>
            <a:ext cx="418408" cy="854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2" name="Rechteck 91"/>
          <p:cNvSpPr/>
          <p:nvPr/>
        </p:nvSpPr>
        <p:spPr>
          <a:xfrm>
            <a:off x="842351" y="3583279"/>
            <a:ext cx="768493" cy="8545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4" name="Gleichschenkliges Dreieck 93"/>
          <p:cNvSpPr/>
          <p:nvPr/>
        </p:nvSpPr>
        <p:spPr>
          <a:xfrm>
            <a:off x="681060" y="3589393"/>
            <a:ext cx="163109" cy="844851"/>
          </a:xfrm>
          <a:prstGeom prst="triangle">
            <a:avLst>
              <a:gd name="adj" fmla="val 10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9" name="Gruppieren 28"/>
          <p:cNvGrpSpPr/>
          <p:nvPr/>
        </p:nvGrpSpPr>
        <p:grpSpPr>
          <a:xfrm>
            <a:off x="680537" y="3581364"/>
            <a:ext cx="2412584" cy="855786"/>
            <a:chOff x="5349790" y="2530897"/>
            <a:chExt cx="2412584" cy="404224"/>
          </a:xfrm>
          <a:gradFill>
            <a:gsLst>
              <a:gs pos="36000">
                <a:schemeClr val="accent2">
                  <a:lumMod val="60000"/>
                  <a:lumOff val="40000"/>
                </a:schemeClr>
              </a:gs>
              <a:gs pos="46000">
                <a:schemeClr val="accent2">
                  <a:lumMod val="75000"/>
                </a:schemeClr>
              </a:gs>
              <a:gs pos="97000">
                <a:schemeClr val="accent2">
                  <a:lumMod val="50000"/>
                </a:schemeClr>
              </a:gs>
              <a:gs pos="2000">
                <a:schemeClr val="accent2">
                  <a:lumMod val="60000"/>
                  <a:lumOff val="40000"/>
                </a:schemeClr>
              </a:gs>
            </a:gsLst>
            <a:lin ang="0" scaled="0"/>
          </a:gradFill>
        </p:grpSpPr>
        <p:sp>
          <p:nvSpPr>
            <p:cNvPr id="13" name="Rechteck 12"/>
            <p:cNvSpPr/>
            <p:nvPr/>
          </p:nvSpPr>
          <p:spPr>
            <a:xfrm>
              <a:off x="5512899" y="2530897"/>
              <a:ext cx="2249475" cy="4036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4" name="Gleichschenkliges Dreieck 13"/>
            <p:cNvSpPr/>
            <p:nvPr/>
          </p:nvSpPr>
          <p:spPr>
            <a:xfrm>
              <a:off x="5349790" y="2536062"/>
              <a:ext cx="163109" cy="399059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cxnSp>
        <p:nvCxnSpPr>
          <p:cNvPr id="25" name="Gerade Verbindung mit Pfeil 24"/>
          <p:cNvCxnSpPr/>
          <p:nvPr/>
        </p:nvCxnSpPr>
        <p:spPr>
          <a:xfrm flipV="1">
            <a:off x="3109770" y="3738744"/>
            <a:ext cx="468930" cy="2471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mit Pfeil 70"/>
          <p:cNvCxnSpPr/>
          <p:nvPr/>
        </p:nvCxnSpPr>
        <p:spPr>
          <a:xfrm>
            <a:off x="3077953" y="3914922"/>
            <a:ext cx="159183" cy="0"/>
          </a:xfrm>
          <a:prstGeom prst="straightConnector1">
            <a:avLst/>
          </a:prstGeom>
          <a:ln w="6350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mit Pfeil 71"/>
          <p:cNvCxnSpPr/>
          <p:nvPr/>
        </p:nvCxnSpPr>
        <p:spPr>
          <a:xfrm>
            <a:off x="3091281" y="4064241"/>
            <a:ext cx="159183" cy="0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mit Pfeil 72"/>
          <p:cNvCxnSpPr/>
          <p:nvPr/>
        </p:nvCxnSpPr>
        <p:spPr>
          <a:xfrm>
            <a:off x="3091281" y="4299954"/>
            <a:ext cx="469159" cy="0"/>
          </a:xfrm>
          <a:prstGeom prst="straightConnector1">
            <a:avLst/>
          </a:prstGeom>
          <a:ln w="6350">
            <a:solidFill>
              <a:schemeClr val="accent5">
                <a:lumMod val="75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uppieren 55"/>
          <p:cNvGrpSpPr/>
          <p:nvPr/>
        </p:nvGrpSpPr>
        <p:grpSpPr>
          <a:xfrm>
            <a:off x="1689823" y="4081525"/>
            <a:ext cx="1405028" cy="354258"/>
            <a:chOff x="6359076" y="2786939"/>
            <a:chExt cx="1405028" cy="139590"/>
          </a:xfrm>
          <a:gradFill>
            <a:gsLst>
              <a:gs pos="10000">
                <a:schemeClr val="accent5"/>
              </a:gs>
              <a:gs pos="95000">
                <a:schemeClr val="accent5"/>
              </a:gs>
              <a:gs pos="2000">
                <a:srgbClr val="CC9900"/>
              </a:gs>
            </a:gsLst>
            <a:lin ang="0" scaled="0"/>
          </a:gradFill>
        </p:grpSpPr>
        <p:sp>
          <p:nvSpPr>
            <p:cNvPr id="63" name="Rechteck 62"/>
            <p:cNvSpPr/>
            <p:nvPr/>
          </p:nvSpPr>
          <p:spPr>
            <a:xfrm>
              <a:off x="6430799" y="2786939"/>
              <a:ext cx="1333305" cy="1395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4" name="Gleichschenkliges Dreieck 63"/>
            <p:cNvSpPr/>
            <p:nvPr/>
          </p:nvSpPr>
          <p:spPr>
            <a:xfrm>
              <a:off x="6359076" y="2788829"/>
              <a:ext cx="71723" cy="137674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66" name="Gleichschenkliges Dreieck 65"/>
          <p:cNvSpPr/>
          <p:nvPr/>
        </p:nvSpPr>
        <p:spPr>
          <a:xfrm>
            <a:off x="1803234" y="3960515"/>
            <a:ext cx="1128292" cy="121192"/>
          </a:xfrm>
          <a:prstGeom prst="triangle">
            <a:avLst>
              <a:gd name="adj" fmla="val 10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7" name="Rechteck 66"/>
          <p:cNvSpPr/>
          <p:nvPr/>
        </p:nvSpPr>
        <p:spPr>
          <a:xfrm>
            <a:off x="2917786" y="3960221"/>
            <a:ext cx="175995" cy="12149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8" name="Gleichschenkliges Dreieck 67"/>
          <p:cNvSpPr/>
          <p:nvPr/>
        </p:nvSpPr>
        <p:spPr>
          <a:xfrm>
            <a:off x="2816064" y="3869526"/>
            <a:ext cx="275217" cy="96791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cxnSp>
        <p:nvCxnSpPr>
          <p:cNvPr id="24" name="Gerade Verbindung mit Pfeil 23"/>
          <p:cNvCxnSpPr/>
          <p:nvPr/>
        </p:nvCxnSpPr>
        <p:spPr>
          <a:xfrm flipV="1">
            <a:off x="1790924" y="3851542"/>
            <a:ext cx="37351" cy="229575"/>
          </a:xfrm>
          <a:prstGeom prst="straightConnector1">
            <a:avLst/>
          </a:prstGeom>
          <a:ln>
            <a:solidFill>
              <a:schemeClr val="bg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mit Pfeil 85"/>
          <p:cNvCxnSpPr/>
          <p:nvPr/>
        </p:nvCxnSpPr>
        <p:spPr>
          <a:xfrm flipV="1">
            <a:off x="1850422" y="3875836"/>
            <a:ext cx="44846" cy="225214"/>
          </a:xfrm>
          <a:prstGeom prst="straightConnector1">
            <a:avLst/>
          </a:prstGeom>
          <a:ln>
            <a:solidFill>
              <a:schemeClr val="bg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1721096" y="3651642"/>
            <a:ext cx="287258" cy="2408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solidFill>
                  <a:schemeClr val="bg1"/>
                </a:solidFill>
              </a:rPr>
              <a:t>C</a:t>
            </a:r>
            <a:endParaRPr lang="de-AT" sz="1200" dirty="0">
              <a:solidFill>
                <a:schemeClr val="bg1"/>
              </a:solidFill>
            </a:endParaRPr>
          </a:p>
        </p:txBody>
      </p:sp>
      <p:sp>
        <p:nvSpPr>
          <p:cNvPr id="88" name="Textfeld 87"/>
          <p:cNvSpPr txBox="1"/>
          <p:nvPr/>
        </p:nvSpPr>
        <p:spPr>
          <a:xfrm>
            <a:off x="1098270" y="3847314"/>
            <a:ext cx="264816" cy="267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γ</a:t>
            </a:r>
            <a:endParaRPr lang="de-AT" sz="900" dirty="0">
              <a:solidFill>
                <a:schemeClr val="bg1"/>
              </a:solidFill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1729651" y="4175576"/>
            <a:ext cx="533159" cy="276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/>
              <a:t>α</a:t>
            </a:r>
            <a:r>
              <a:rPr lang="de-DE" sz="1200" dirty="0" smtClean="0"/>
              <a:t>‘</a:t>
            </a:r>
            <a:r>
              <a:rPr lang="de-DE" sz="1200" baseline="-25000" dirty="0" smtClean="0"/>
              <a:t>1(</a:t>
            </a:r>
            <a:r>
              <a:rPr lang="de-DE" sz="1200" baseline="-25000" dirty="0" err="1" smtClean="0"/>
              <a:t>Tq</a:t>
            </a:r>
            <a:r>
              <a:rPr lang="de-DE" sz="1200" baseline="-25000" dirty="0" smtClean="0"/>
              <a:t>)</a:t>
            </a:r>
            <a:endParaRPr lang="de-AT" sz="1200" baseline="-25000" dirty="0"/>
          </a:p>
        </p:txBody>
      </p:sp>
      <p:sp>
        <p:nvSpPr>
          <p:cNvPr id="101" name="Textfeld 100"/>
          <p:cNvSpPr txBox="1"/>
          <p:nvPr/>
        </p:nvSpPr>
        <p:spPr>
          <a:xfrm>
            <a:off x="391389" y="3741977"/>
            <a:ext cx="413896" cy="267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CR</a:t>
            </a:r>
            <a:endParaRPr lang="de-AT" sz="800" dirty="0">
              <a:solidFill>
                <a:schemeClr val="bg1"/>
              </a:solidFill>
            </a:endParaRPr>
          </a:p>
        </p:txBody>
      </p:sp>
      <p:sp>
        <p:nvSpPr>
          <p:cNvPr id="103" name="Rechteck 102"/>
          <p:cNvSpPr/>
          <p:nvPr/>
        </p:nvSpPr>
        <p:spPr>
          <a:xfrm>
            <a:off x="3516111" y="4088535"/>
            <a:ext cx="401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400" dirty="0" smtClean="0">
                <a:solidFill>
                  <a:schemeClr val="accent5">
                    <a:lumMod val="75000"/>
                  </a:schemeClr>
                </a:solidFill>
              </a:rPr>
              <a:t>α</a:t>
            </a:r>
            <a:r>
              <a:rPr lang="de-DE" sz="1400" dirty="0" smtClean="0">
                <a:solidFill>
                  <a:schemeClr val="accent5">
                    <a:lumMod val="75000"/>
                  </a:schemeClr>
                </a:solidFill>
              </a:rPr>
              <a:t>‘</a:t>
            </a:r>
            <a:r>
              <a:rPr lang="de-DE" sz="1400" baseline="-25000" dirty="0" smtClean="0">
                <a:solidFill>
                  <a:schemeClr val="accent5">
                    <a:lumMod val="75000"/>
                  </a:schemeClr>
                </a:solidFill>
              </a:rPr>
              <a:t>1</a:t>
            </a:r>
            <a:endParaRPr lang="de-AT" sz="1400" baseline="-25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7" name="Rechteck 106"/>
          <p:cNvSpPr/>
          <p:nvPr/>
        </p:nvSpPr>
        <p:spPr>
          <a:xfrm>
            <a:off x="3208714" y="3905026"/>
            <a:ext cx="362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400" dirty="0" smtClean="0">
                <a:solidFill>
                  <a:schemeClr val="accent4">
                    <a:lumMod val="75000"/>
                  </a:schemeClr>
                </a:solidFill>
              </a:rPr>
              <a:t>α</a:t>
            </a:r>
            <a:r>
              <a:rPr lang="de-DE" sz="1400" baseline="-25000" dirty="0" smtClean="0">
                <a:solidFill>
                  <a:schemeClr val="accent4">
                    <a:lumMod val="75000"/>
                  </a:schemeClr>
                </a:solidFill>
              </a:rPr>
              <a:t>B</a:t>
            </a:r>
            <a:endParaRPr lang="de-AT" sz="1400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8" name="Rechteck 107"/>
          <p:cNvSpPr/>
          <p:nvPr/>
        </p:nvSpPr>
        <p:spPr>
          <a:xfrm>
            <a:off x="3174998" y="3730428"/>
            <a:ext cx="401072" cy="2675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400" dirty="0" smtClean="0"/>
              <a:t>α</a:t>
            </a:r>
            <a:r>
              <a:rPr lang="de-AT" sz="1400" dirty="0" smtClean="0"/>
              <a:t>‘</a:t>
            </a:r>
            <a:r>
              <a:rPr lang="de-AT" sz="1400" baseline="-25000" dirty="0" smtClean="0"/>
              <a:t>2</a:t>
            </a:r>
            <a:endParaRPr lang="de-AT" sz="1400" baseline="-25000" dirty="0"/>
          </a:p>
        </p:txBody>
      </p:sp>
      <p:sp>
        <p:nvSpPr>
          <p:cNvPr id="114" name="Rechteck 113"/>
          <p:cNvSpPr/>
          <p:nvPr/>
        </p:nvSpPr>
        <p:spPr>
          <a:xfrm>
            <a:off x="3540472" y="3574351"/>
            <a:ext cx="417102" cy="6515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1400" dirty="0" smtClean="0">
                <a:solidFill>
                  <a:schemeClr val="accent2">
                    <a:lumMod val="50000"/>
                  </a:schemeClr>
                </a:solidFill>
              </a:rPr>
              <a:t>RA</a:t>
            </a:r>
            <a:endParaRPr lang="de-AT" sz="1400" baseline="-25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2800" dirty="0">
                <a:latin typeface="Arial" panose="020B0604020202020204" pitchFamily="34" charset="0"/>
                <a:cs typeface="Arial" panose="020B0604020202020204" pitchFamily="34" charset="0"/>
              </a:rPr>
              <a:t>Experimental </a:t>
            </a:r>
            <a:r>
              <a:rPr lang="de-AT" sz="2800" dirty="0" err="1">
                <a:latin typeface="Arial" panose="020B0604020202020204" pitchFamily="34" charset="0"/>
                <a:cs typeface="Arial" panose="020B0604020202020204" pitchFamily="34" charset="0"/>
              </a:rPr>
              <a:t>procedure</a:t>
            </a:r>
            <a:endParaRPr lang="de-AT" sz="2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AT"/>
              <a:t>24.05.2022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HMnS 2022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A56679-8F09-476C-9F16-4FBB638DA6BB}" type="slidenum">
              <a:rPr lang="de-AT" smtClean="0"/>
              <a:pPr/>
              <a:t>4</a:t>
            </a:fld>
            <a:endParaRPr lang="de-AT" dirty="0"/>
          </a:p>
        </p:txBody>
      </p:sp>
      <p:sp>
        <p:nvSpPr>
          <p:cNvPr id="109" name="Inhaltsplatzhalter 2"/>
          <p:cNvSpPr txBox="1">
            <a:spLocks/>
          </p:cNvSpPr>
          <p:nvPr/>
        </p:nvSpPr>
        <p:spPr>
          <a:xfrm>
            <a:off x="2433784" y="4754615"/>
            <a:ext cx="2923235" cy="7417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voestalpine" panose="020B0500030000000000" pitchFamily="34" charset="0"/>
              <a:buChar char="»"/>
              <a:defRPr sz="20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1pPr>
            <a:lvl2pPr marL="27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tabLst>
                <a:tab pos="360000" algn="l"/>
              </a:tabLst>
              <a:defRPr sz="20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tabLst>
                <a:tab pos="720000" algn="l"/>
              </a:tabLst>
              <a:defRPr lang="de-DE" sz="18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3pPr>
            <a:lvl4pPr marL="810000" marR="0" indent="-270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tabLst>
                <a:tab pos="1080000" algn="l"/>
              </a:tabLst>
              <a:defRPr lang="en-US" sz="1600" kern="1200" noProof="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4pPr>
            <a:lvl5pPr marL="108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defRPr sz="14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5pPr>
            <a:lvl6pPr marL="1350000" indent="-270000" algn="l" defTabSz="914400" rtl="0" eaLnBrk="1" latinLnBrk="0" hangingPunct="1">
              <a:spcBef>
                <a:spcPts val="0"/>
              </a:spcBef>
              <a:buClr>
                <a:schemeClr val="tx2"/>
              </a:buClr>
              <a:buSzPct val="100000"/>
              <a:buFont typeface="voestalpine" panose="020B0500030000000000" pitchFamily="34" charset="0"/>
              <a:buChar char="»"/>
              <a:tabLst>
                <a:tab pos="1440000" algn="l"/>
              </a:tabLst>
              <a:defRPr sz="12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6pPr>
            <a:lvl7pPr marL="1258888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tabLst>
                <a:tab pos="1790700" algn="l"/>
              </a:tabLst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voestalpine" panose="020B0500030000000000" pitchFamily="34" charset="0"/>
              <a:buNone/>
            </a:pPr>
            <a:r>
              <a:rPr lang="de-AT" sz="1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RA…</a:t>
            </a:r>
            <a:r>
              <a:rPr lang="de-AT" sz="1000" dirty="0" err="1">
                <a:solidFill>
                  <a:schemeClr val="accent2">
                    <a:lumMod val="50000"/>
                  </a:schemeClr>
                </a:solidFill>
                <a:latin typeface="+mn-lt"/>
              </a:rPr>
              <a:t>retained</a:t>
            </a:r>
            <a:r>
              <a:rPr lang="de-AT" sz="1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de-AT" sz="1000" dirty="0" err="1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austenite</a:t>
            </a:r>
            <a:r>
              <a:rPr lang="de-AT" sz="10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de-AT" sz="10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; </a:t>
            </a:r>
            <a:r>
              <a:rPr lang="el-GR" sz="10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α</a:t>
            </a:r>
            <a:r>
              <a:rPr lang="de-DE" sz="10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‘</a:t>
            </a:r>
            <a:r>
              <a:rPr lang="de-DE" sz="1000" baseline="-250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1</a:t>
            </a:r>
            <a:r>
              <a:rPr lang="de-DE" sz="10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…</a:t>
            </a:r>
            <a:r>
              <a:rPr lang="de-DE" sz="1000" dirty="0" err="1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tempered</a:t>
            </a:r>
            <a:r>
              <a:rPr lang="de-DE" sz="10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martensite</a:t>
            </a:r>
            <a:endParaRPr lang="de-AT" sz="10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el-GR" sz="1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α</a:t>
            </a:r>
            <a:r>
              <a:rPr lang="de-DE" sz="1000" baseline="-250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B</a:t>
            </a:r>
            <a:r>
              <a:rPr lang="de-DE" sz="10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…bainitic </a:t>
            </a:r>
            <a:r>
              <a:rPr lang="de-DE" sz="1000" dirty="0" err="1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ferrite</a:t>
            </a:r>
            <a:r>
              <a:rPr lang="de-AT" sz="1000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; </a:t>
            </a:r>
            <a:r>
              <a:rPr lang="el-GR" sz="1000" dirty="0" smtClean="0">
                <a:latin typeface="+mn-lt"/>
              </a:rPr>
              <a:t>α</a:t>
            </a:r>
            <a:r>
              <a:rPr lang="de-DE" sz="1000" dirty="0" smtClean="0">
                <a:latin typeface="+mn-lt"/>
              </a:rPr>
              <a:t>‘</a:t>
            </a:r>
            <a:r>
              <a:rPr lang="de-DE" sz="1000" baseline="-25000" dirty="0" smtClean="0">
                <a:latin typeface="+mn-lt"/>
              </a:rPr>
              <a:t>2</a:t>
            </a:r>
            <a:r>
              <a:rPr lang="de-DE" sz="1000" dirty="0" smtClean="0">
                <a:latin typeface="+mn-lt"/>
              </a:rPr>
              <a:t>…</a:t>
            </a:r>
            <a:r>
              <a:rPr lang="de-DE" sz="1000" dirty="0" err="1" smtClean="0">
                <a:latin typeface="+mn-lt"/>
              </a:rPr>
              <a:t>fresh</a:t>
            </a:r>
            <a:r>
              <a:rPr lang="de-DE" sz="1000" dirty="0" smtClean="0">
                <a:latin typeface="+mn-lt"/>
              </a:rPr>
              <a:t> martensite</a:t>
            </a:r>
            <a:endParaRPr lang="de-AT" sz="1200" dirty="0" smtClean="0"/>
          </a:p>
        </p:txBody>
      </p:sp>
      <p:grpSp>
        <p:nvGrpSpPr>
          <p:cNvPr id="47" name="Gruppieren 46"/>
          <p:cNvGrpSpPr/>
          <p:nvPr/>
        </p:nvGrpSpPr>
        <p:grpSpPr>
          <a:xfrm>
            <a:off x="2870411" y="2201938"/>
            <a:ext cx="578610" cy="1169600"/>
            <a:chOff x="7126458" y="2212112"/>
            <a:chExt cx="578610" cy="1169600"/>
          </a:xfrm>
        </p:grpSpPr>
        <p:cxnSp>
          <p:nvCxnSpPr>
            <p:cNvPr id="136" name="Gerader Verbinder 135"/>
            <p:cNvCxnSpPr/>
            <p:nvPr/>
          </p:nvCxnSpPr>
          <p:spPr>
            <a:xfrm flipH="1">
              <a:off x="7126458" y="2363497"/>
              <a:ext cx="16467" cy="162096"/>
            </a:xfrm>
            <a:prstGeom prst="line">
              <a:avLst/>
            </a:prstGeom>
            <a:ln w="15240" cap="rnd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r Verbinder 136"/>
            <p:cNvCxnSpPr/>
            <p:nvPr/>
          </p:nvCxnSpPr>
          <p:spPr>
            <a:xfrm>
              <a:off x="7142041" y="2362874"/>
              <a:ext cx="62048" cy="0"/>
            </a:xfrm>
            <a:prstGeom prst="line">
              <a:avLst/>
            </a:prstGeom>
            <a:ln w="15240" cap="rnd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r Verbinder 137"/>
            <p:cNvCxnSpPr/>
            <p:nvPr/>
          </p:nvCxnSpPr>
          <p:spPr>
            <a:xfrm flipV="1">
              <a:off x="7204231" y="2212112"/>
              <a:ext cx="58810" cy="144903"/>
            </a:xfrm>
            <a:prstGeom prst="line">
              <a:avLst/>
            </a:prstGeom>
            <a:ln w="15240" cap="rnd" cmpd="sng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r Verbinder 138"/>
            <p:cNvCxnSpPr/>
            <p:nvPr/>
          </p:nvCxnSpPr>
          <p:spPr>
            <a:xfrm flipH="1">
              <a:off x="7263041" y="2212112"/>
              <a:ext cx="239922" cy="0"/>
            </a:xfrm>
            <a:prstGeom prst="line">
              <a:avLst/>
            </a:prstGeom>
            <a:ln w="15240" cap="rnd" cmpd="sng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rade Verbindung mit Pfeil 139"/>
            <p:cNvCxnSpPr/>
            <p:nvPr/>
          </p:nvCxnSpPr>
          <p:spPr>
            <a:xfrm>
              <a:off x="7507913" y="2212112"/>
              <a:ext cx="197155" cy="1169600"/>
            </a:xfrm>
            <a:prstGeom prst="straightConnector1">
              <a:avLst/>
            </a:prstGeom>
            <a:ln w="15240" cap="rnd" cmpd="sng">
              <a:solidFill>
                <a:srgbClr val="C0000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Textfeld 152"/>
          <p:cNvSpPr txBox="1"/>
          <p:nvPr/>
        </p:nvSpPr>
        <p:spPr>
          <a:xfrm>
            <a:off x="2901813" y="1903902"/>
            <a:ext cx="435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solidFill>
                  <a:srgbClr val="C00000"/>
                </a:solidFill>
              </a:rPr>
              <a:t>GA</a:t>
            </a:r>
            <a:endParaRPr lang="de-AT" sz="1200" dirty="0">
              <a:solidFill>
                <a:srgbClr val="C00000"/>
              </a:solidFill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-51134" y="1344537"/>
            <a:ext cx="4234469" cy="2133334"/>
            <a:chOff x="-51134" y="1344537"/>
            <a:chExt cx="4234469" cy="2133334"/>
          </a:xfrm>
        </p:grpSpPr>
        <p:grpSp>
          <p:nvGrpSpPr>
            <p:cNvPr id="41" name="Gruppieren 40"/>
            <p:cNvGrpSpPr/>
            <p:nvPr/>
          </p:nvGrpSpPr>
          <p:grpSpPr>
            <a:xfrm>
              <a:off x="-51134" y="1344537"/>
              <a:ext cx="4234469" cy="2133334"/>
              <a:chOff x="0" y="1171003"/>
              <a:chExt cx="4234469" cy="2029279"/>
            </a:xfrm>
          </p:grpSpPr>
          <p:grpSp>
            <p:nvGrpSpPr>
              <p:cNvPr id="7" name="Gruppieren 6"/>
              <p:cNvGrpSpPr/>
              <p:nvPr/>
            </p:nvGrpSpPr>
            <p:grpSpPr>
              <a:xfrm>
                <a:off x="0" y="1171003"/>
                <a:ext cx="4234469" cy="2029279"/>
                <a:chOff x="0" y="1174601"/>
                <a:chExt cx="3884685" cy="2761981"/>
              </a:xfrm>
            </p:grpSpPr>
            <p:grpSp>
              <p:nvGrpSpPr>
                <p:cNvPr id="12" name="Gruppieren 11"/>
                <p:cNvGrpSpPr/>
                <p:nvPr/>
              </p:nvGrpSpPr>
              <p:grpSpPr>
                <a:xfrm>
                  <a:off x="0" y="1174601"/>
                  <a:ext cx="3884685" cy="2761981"/>
                  <a:chOff x="-35872" y="932972"/>
                  <a:chExt cx="3884685" cy="2761981"/>
                </a:xfrm>
              </p:grpSpPr>
              <p:sp>
                <p:nvSpPr>
                  <p:cNvPr id="15" name="Textfeld 14"/>
                  <p:cNvSpPr txBox="1"/>
                  <p:nvPr/>
                </p:nvSpPr>
                <p:spPr>
                  <a:xfrm>
                    <a:off x="-35872" y="932972"/>
                    <a:ext cx="522708" cy="24889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400" dirty="0" smtClean="0"/>
                      <a:t>T[°C]</a:t>
                    </a:r>
                    <a:endParaRPr lang="de-AT" sz="1400" baseline="-25000" dirty="0"/>
                  </a:p>
                </p:txBody>
              </p:sp>
              <p:sp>
                <p:nvSpPr>
                  <p:cNvPr id="16" name="Textfeld 15"/>
                  <p:cNvSpPr txBox="1"/>
                  <p:nvPr/>
                </p:nvSpPr>
                <p:spPr>
                  <a:xfrm>
                    <a:off x="3447459" y="3446055"/>
                    <a:ext cx="401354" cy="24889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400" dirty="0" smtClean="0"/>
                      <a:t>t[s]</a:t>
                    </a:r>
                    <a:endParaRPr lang="de-AT" sz="1400" baseline="-25000" dirty="0"/>
                  </a:p>
                </p:txBody>
              </p:sp>
              <p:grpSp>
                <p:nvGrpSpPr>
                  <p:cNvPr id="17" name="Gruppieren 16"/>
                  <p:cNvGrpSpPr/>
                  <p:nvPr/>
                </p:nvGrpSpPr>
                <p:grpSpPr>
                  <a:xfrm>
                    <a:off x="36956" y="1169745"/>
                    <a:ext cx="3456660" cy="2381145"/>
                    <a:chOff x="36956" y="1169745"/>
                    <a:chExt cx="3456660" cy="2381145"/>
                  </a:xfrm>
                </p:grpSpPr>
                <p:cxnSp>
                  <p:nvCxnSpPr>
                    <p:cNvPr id="18" name="Gerader Verbinder 17"/>
                    <p:cNvCxnSpPr/>
                    <p:nvPr/>
                  </p:nvCxnSpPr>
                  <p:spPr>
                    <a:xfrm flipV="1">
                      <a:off x="461871" y="1376363"/>
                      <a:ext cx="257267" cy="2170714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" name="Gerader Verbinder 18"/>
                    <p:cNvCxnSpPr/>
                    <p:nvPr/>
                  </p:nvCxnSpPr>
                  <p:spPr>
                    <a:xfrm flipH="1">
                      <a:off x="724328" y="1373325"/>
                      <a:ext cx="763255" cy="3484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" name="Gerader Verbinder 19"/>
                    <p:cNvCxnSpPr/>
                    <p:nvPr/>
                  </p:nvCxnSpPr>
                  <p:spPr>
                    <a:xfrm flipH="1" flipV="1">
                      <a:off x="1491661" y="1375794"/>
                      <a:ext cx="118870" cy="1528498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" name="Gerader Verbinder 20"/>
                    <p:cNvCxnSpPr/>
                    <p:nvPr/>
                  </p:nvCxnSpPr>
                  <p:spPr>
                    <a:xfrm flipV="1">
                      <a:off x="1690070" y="2456796"/>
                      <a:ext cx="42516" cy="444838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Gerader Verbinder 21"/>
                    <p:cNvCxnSpPr/>
                    <p:nvPr/>
                  </p:nvCxnSpPr>
                  <p:spPr>
                    <a:xfrm flipH="1">
                      <a:off x="1738381" y="2457059"/>
                      <a:ext cx="903795" cy="0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Gerader Verbinder 30"/>
                    <p:cNvCxnSpPr/>
                    <p:nvPr/>
                  </p:nvCxnSpPr>
                  <p:spPr>
                    <a:xfrm flipH="1">
                      <a:off x="1612084" y="2906760"/>
                      <a:ext cx="78310" cy="0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3" name="Gerade Verbindung mit Pfeil 32"/>
                    <p:cNvCxnSpPr/>
                    <p:nvPr/>
                  </p:nvCxnSpPr>
                  <p:spPr>
                    <a:xfrm flipV="1">
                      <a:off x="442784" y="1169745"/>
                      <a:ext cx="1" cy="2377330"/>
                    </a:xfrm>
                    <a:prstGeom prst="straightConnector1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Gerade Verbindung mit Pfeil 33"/>
                    <p:cNvCxnSpPr/>
                    <p:nvPr/>
                  </p:nvCxnSpPr>
                  <p:spPr>
                    <a:xfrm flipV="1">
                      <a:off x="461871" y="3550889"/>
                      <a:ext cx="3031745" cy="1"/>
                    </a:xfrm>
                    <a:prstGeom prst="straightConnector1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" name="Gerader Verbinder 34"/>
                    <p:cNvCxnSpPr/>
                    <p:nvPr/>
                  </p:nvCxnSpPr>
                  <p:spPr>
                    <a:xfrm flipV="1">
                      <a:off x="377457" y="1479595"/>
                      <a:ext cx="1233074" cy="5807"/>
                    </a:xfrm>
                    <a:prstGeom prst="line">
                      <a:avLst/>
                    </a:prstGeom>
                    <a:ln>
                      <a:prstDash val="sysDash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6" name="Textfeld 35"/>
                    <p:cNvSpPr txBox="1"/>
                    <p:nvPr/>
                  </p:nvSpPr>
                  <p:spPr>
                    <a:xfrm>
                      <a:off x="36956" y="1187801"/>
                      <a:ext cx="404965" cy="24889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de-AT" sz="1400" dirty="0" smtClean="0"/>
                        <a:t>A</a:t>
                      </a:r>
                      <a:r>
                        <a:rPr lang="de-AT" sz="1400" baseline="-25000" dirty="0" smtClean="0"/>
                        <a:t>c3</a:t>
                      </a:r>
                      <a:endParaRPr lang="de-AT" sz="1400" baseline="-25000" dirty="0"/>
                    </a:p>
                  </p:txBody>
                </p:sp>
                <p:cxnSp>
                  <p:nvCxnSpPr>
                    <p:cNvPr id="37" name="Gerader Verbinder 36"/>
                    <p:cNvCxnSpPr/>
                    <p:nvPr/>
                  </p:nvCxnSpPr>
                  <p:spPr>
                    <a:xfrm flipV="1">
                      <a:off x="380435" y="2690000"/>
                      <a:ext cx="1330893" cy="8401"/>
                    </a:xfrm>
                    <a:prstGeom prst="line">
                      <a:avLst/>
                    </a:prstGeom>
                    <a:ln>
                      <a:prstDash val="sysDash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8" name="Textfeld 37"/>
                    <p:cNvSpPr txBox="1"/>
                    <p:nvPr/>
                  </p:nvSpPr>
                  <p:spPr>
                    <a:xfrm>
                      <a:off x="71912" y="2552005"/>
                      <a:ext cx="374715" cy="24889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de-AT" sz="1400" dirty="0" smtClean="0"/>
                        <a:t>M</a:t>
                      </a:r>
                      <a:r>
                        <a:rPr lang="de-AT" sz="1400" baseline="-25000" dirty="0" smtClean="0"/>
                        <a:t>S</a:t>
                      </a:r>
                      <a:endParaRPr lang="de-AT" sz="1400" baseline="-25000" dirty="0"/>
                    </a:p>
                  </p:txBody>
                </p:sp>
              </p:grpSp>
            </p:grpSp>
            <p:cxnSp>
              <p:nvCxnSpPr>
                <p:cNvPr id="9" name="Gerader Verbinder 8"/>
                <p:cNvCxnSpPr/>
                <p:nvPr/>
              </p:nvCxnSpPr>
              <p:spPr>
                <a:xfrm>
                  <a:off x="1753793" y="2932985"/>
                  <a:ext cx="1051721" cy="754699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1" name="Gerader Verbinder 50"/>
              <p:cNvCxnSpPr/>
              <p:nvPr/>
            </p:nvCxnSpPr>
            <p:spPr>
              <a:xfrm flipV="1">
                <a:off x="450546" y="1742605"/>
                <a:ext cx="1344102" cy="4267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2" name="Textfeld 51"/>
              <p:cNvSpPr txBox="1"/>
              <p:nvPr/>
            </p:nvSpPr>
            <p:spPr>
              <a:xfrm>
                <a:off x="84515" y="1601432"/>
                <a:ext cx="4386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sz="1400" dirty="0" smtClean="0"/>
                  <a:t>A</a:t>
                </a:r>
                <a:r>
                  <a:rPr lang="de-AT" sz="1400" baseline="-25000" dirty="0" smtClean="0"/>
                  <a:t>c1</a:t>
                </a:r>
                <a:endParaRPr lang="de-AT" sz="1400" baseline="-25000" dirty="0"/>
              </a:p>
            </p:txBody>
          </p:sp>
        </p:grpSp>
        <p:cxnSp>
          <p:nvCxnSpPr>
            <p:cNvPr id="96" name="Gerade Verbindung mit Pfeil 95"/>
            <p:cNvCxnSpPr/>
            <p:nvPr/>
          </p:nvCxnSpPr>
          <p:spPr>
            <a:xfrm>
              <a:off x="2867796" y="2523052"/>
              <a:ext cx="190665" cy="842123"/>
            </a:xfrm>
            <a:prstGeom prst="straightConnector1">
              <a:avLst/>
            </a:prstGeom>
            <a:ln w="15240" cap="rnd" cmpd="sng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Gerader Verbinder 9"/>
          <p:cNvCxnSpPr/>
          <p:nvPr/>
        </p:nvCxnSpPr>
        <p:spPr>
          <a:xfrm>
            <a:off x="1715048" y="2739512"/>
            <a:ext cx="0" cy="1827459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r Verbinder 96"/>
          <p:cNvCxnSpPr/>
          <p:nvPr/>
        </p:nvCxnSpPr>
        <p:spPr>
          <a:xfrm>
            <a:off x="762091" y="1797037"/>
            <a:ext cx="0" cy="2794844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r Verbinder 99"/>
          <p:cNvCxnSpPr/>
          <p:nvPr/>
        </p:nvCxnSpPr>
        <p:spPr>
          <a:xfrm>
            <a:off x="2860631" y="2494184"/>
            <a:ext cx="0" cy="2003877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mit Pfeil 60"/>
          <p:cNvCxnSpPr/>
          <p:nvPr/>
        </p:nvCxnSpPr>
        <p:spPr>
          <a:xfrm>
            <a:off x="1609496" y="2760007"/>
            <a:ext cx="0" cy="275971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2" name="Textfeld 61"/>
          <p:cNvSpPr txBox="1"/>
          <p:nvPr/>
        </p:nvSpPr>
        <p:spPr>
          <a:xfrm>
            <a:off x="1221647" y="2685049"/>
            <a:ext cx="384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>
                <a:solidFill>
                  <a:schemeClr val="accent5">
                    <a:lumMod val="75000"/>
                  </a:schemeClr>
                </a:solidFill>
              </a:rPr>
              <a:t>T</a:t>
            </a:r>
            <a:r>
              <a:rPr lang="de-AT" baseline="-25000" dirty="0" err="1" smtClean="0">
                <a:solidFill>
                  <a:schemeClr val="accent5">
                    <a:lumMod val="75000"/>
                  </a:schemeClr>
                </a:solidFill>
              </a:rPr>
              <a:t>q</a:t>
            </a:r>
            <a:endParaRPr lang="de-AT" baseline="-250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93" name="Tabelle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057381"/>
              </p:ext>
            </p:extLst>
          </p:nvPr>
        </p:nvGraphicFramePr>
        <p:xfrm>
          <a:off x="4549274" y="2436944"/>
          <a:ext cx="4463811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6215">
                  <a:extLst>
                    <a:ext uri="{9D8B030D-6E8A-4147-A177-3AD203B41FA5}">
                      <a16:colId xmlns:a16="http://schemas.microsoft.com/office/drawing/2014/main" val="502658863"/>
                    </a:ext>
                  </a:extLst>
                </a:gridCol>
                <a:gridCol w="501967">
                  <a:extLst>
                    <a:ext uri="{9D8B030D-6E8A-4147-A177-3AD203B41FA5}">
                      <a16:colId xmlns:a16="http://schemas.microsoft.com/office/drawing/2014/main" val="1704178141"/>
                    </a:ext>
                  </a:extLst>
                </a:gridCol>
                <a:gridCol w="501967">
                  <a:extLst>
                    <a:ext uri="{9D8B030D-6E8A-4147-A177-3AD203B41FA5}">
                      <a16:colId xmlns:a16="http://schemas.microsoft.com/office/drawing/2014/main" val="3038839813"/>
                    </a:ext>
                  </a:extLst>
                </a:gridCol>
                <a:gridCol w="465455">
                  <a:extLst>
                    <a:ext uri="{9D8B030D-6E8A-4147-A177-3AD203B41FA5}">
                      <a16:colId xmlns:a16="http://schemas.microsoft.com/office/drawing/2014/main" val="345624566"/>
                    </a:ext>
                  </a:extLst>
                </a:gridCol>
                <a:gridCol w="501967">
                  <a:extLst>
                    <a:ext uri="{9D8B030D-6E8A-4147-A177-3AD203B41FA5}">
                      <a16:colId xmlns:a16="http://schemas.microsoft.com/office/drawing/2014/main" val="460576401"/>
                    </a:ext>
                  </a:extLst>
                </a:gridCol>
                <a:gridCol w="342080">
                  <a:extLst>
                    <a:ext uri="{9D8B030D-6E8A-4147-A177-3AD203B41FA5}">
                      <a16:colId xmlns:a16="http://schemas.microsoft.com/office/drawing/2014/main" val="747545554"/>
                    </a:ext>
                  </a:extLst>
                </a:gridCol>
                <a:gridCol w="342080">
                  <a:extLst>
                    <a:ext uri="{9D8B030D-6E8A-4147-A177-3AD203B41FA5}">
                      <a16:colId xmlns:a16="http://schemas.microsoft.com/office/drawing/2014/main" val="2911419096"/>
                    </a:ext>
                  </a:extLst>
                </a:gridCol>
                <a:gridCol w="342080">
                  <a:extLst>
                    <a:ext uri="{9D8B030D-6E8A-4147-A177-3AD203B41FA5}">
                      <a16:colId xmlns:a16="http://schemas.microsoft.com/office/drawing/2014/main" val="3335433974"/>
                    </a:ext>
                  </a:extLst>
                </a:gridCol>
              </a:tblGrid>
              <a:tr h="392043">
                <a:tc>
                  <a:txBody>
                    <a:bodyPr/>
                    <a:lstStyle/>
                    <a:p>
                      <a:pPr algn="l"/>
                      <a:r>
                        <a:rPr lang="de-AT" sz="1100" b="0" dirty="0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Small</a:t>
                      </a:r>
                      <a:r>
                        <a:rPr lang="de-AT" sz="1100" b="0" baseline="0" dirty="0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100" b="0" baseline="0" dirty="0" err="1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scaled</a:t>
                      </a:r>
                      <a:r>
                        <a:rPr lang="de-AT" sz="1100" b="0" baseline="0" dirty="0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AT" sz="1100" b="0" baseline="0" dirty="0" err="1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steels</a:t>
                      </a:r>
                      <a:endParaRPr lang="de-AT" sz="1100" b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100" b="0" dirty="0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de-AT" sz="1100" b="0" dirty="0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[%]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100" b="0" dirty="0" err="1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Mn</a:t>
                      </a:r>
                      <a:endParaRPr lang="de-AT" sz="1100" b="0" dirty="0" smtClean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AT" sz="1100" b="0" dirty="0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[%] 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100" b="0" dirty="0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Si </a:t>
                      </a:r>
                    </a:p>
                    <a:p>
                      <a:pPr algn="ctr"/>
                      <a:r>
                        <a:rPr lang="de-AT" sz="1100" b="0" dirty="0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[%]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AT" sz="11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Al</a:t>
                      </a:r>
                    </a:p>
                    <a:p>
                      <a:pPr marL="0" algn="ctr" defTabSz="914400" rtl="0" eaLnBrk="1" latinLnBrk="0" hangingPunct="1"/>
                      <a:r>
                        <a:rPr lang="de-AT" sz="11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[%] 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100" b="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A</a:t>
                      </a:r>
                      <a:r>
                        <a:rPr lang="de-AT" sz="1100" b="0" u="none" strike="noStrike" baseline="-25000" dirty="0" smtClean="0">
                          <a:solidFill>
                            <a:srgbClr val="C00000"/>
                          </a:solidFill>
                          <a:effectLst/>
                        </a:rPr>
                        <a:t>c1</a:t>
                      </a:r>
                      <a:r>
                        <a:rPr lang="de-AT" sz="1100" b="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 [°C]</a:t>
                      </a:r>
                      <a:endParaRPr lang="de-A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100" b="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A</a:t>
                      </a:r>
                      <a:r>
                        <a:rPr lang="de-AT" sz="1100" b="0" u="none" strike="noStrike" baseline="-25000" dirty="0" smtClean="0">
                          <a:solidFill>
                            <a:srgbClr val="C00000"/>
                          </a:solidFill>
                          <a:effectLst/>
                        </a:rPr>
                        <a:t>c3</a:t>
                      </a:r>
                    </a:p>
                    <a:p>
                      <a:pPr algn="ctr" fontAlgn="b"/>
                      <a:r>
                        <a:rPr lang="de-AT" sz="1100" b="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[°C]</a:t>
                      </a:r>
                      <a:endParaRPr lang="de-A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de-AT" sz="1100" b="0" i="0" u="none" strike="noStrike" baseline="-250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</a:p>
                    <a:p>
                      <a:pPr algn="ctr" fontAlgn="b"/>
                      <a:r>
                        <a:rPr lang="de-AT" sz="1100" b="0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[°C]</a:t>
                      </a:r>
                      <a:endParaRPr lang="de-AT" sz="11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1905746"/>
                  </a:ext>
                </a:extLst>
              </a:tr>
              <a:tr h="238026">
                <a:tc>
                  <a:txBody>
                    <a:bodyPr/>
                    <a:lstStyle/>
                    <a:p>
                      <a:pPr algn="l"/>
                      <a:r>
                        <a:rPr lang="de-AT" sz="11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0.2C-4Mn-1.5Si</a:t>
                      </a:r>
                      <a:endParaRPr lang="de-AT" sz="11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0.2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</a:t>
                      </a:r>
                      <a:endParaRPr lang="de-AT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1.5</a:t>
                      </a:r>
                      <a:endParaRPr lang="de-AT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  <a:endParaRPr lang="de-AT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722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820</a:t>
                      </a:r>
                      <a:endParaRPr lang="de-AT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314</a:t>
                      </a:r>
                      <a:endParaRPr lang="de-AT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356589"/>
                  </a:ext>
                </a:extLst>
              </a:tr>
              <a:tr h="238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1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0.2C-4Mn-</a:t>
                      </a:r>
                      <a:r>
                        <a:rPr lang="de-AT" sz="1100" b="1" kern="1200" dirty="0" smtClean="0">
                          <a:solidFill>
                            <a:srgbClr val="C00000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1.5Al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0.2</a:t>
                      </a:r>
                      <a:endParaRPr lang="de-AT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</a:t>
                      </a:r>
                      <a:endParaRPr lang="de-AT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  <a:endParaRPr lang="de-AT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1.5</a:t>
                      </a:r>
                      <a:endParaRPr lang="de-AT" sz="11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738</a:t>
                      </a:r>
                      <a:endParaRPr lang="de-AT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885</a:t>
                      </a:r>
                      <a:endParaRPr lang="de-AT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AT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334</a:t>
                      </a:r>
                      <a:endParaRPr lang="de-AT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144583"/>
                  </a:ext>
                </a:extLst>
              </a:tr>
            </a:tbl>
          </a:graphicData>
        </a:graphic>
      </p:graphicFrame>
      <p:cxnSp>
        <p:nvCxnSpPr>
          <p:cNvPr id="102" name="Gerade Verbindung mit Pfeil 101"/>
          <p:cNvCxnSpPr/>
          <p:nvPr/>
        </p:nvCxnSpPr>
        <p:spPr>
          <a:xfrm flipH="1" flipV="1">
            <a:off x="2593131" y="2112361"/>
            <a:ext cx="252782" cy="193534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mit Pfeil 110"/>
          <p:cNvCxnSpPr/>
          <p:nvPr/>
        </p:nvCxnSpPr>
        <p:spPr>
          <a:xfrm flipH="1" flipV="1">
            <a:off x="2552300" y="1545723"/>
            <a:ext cx="425291" cy="397612"/>
          </a:xfrm>
          <a:prstGeom prst="straightConnector1">
            <a:avLst/>
          </a:prstGeom>
          <a:ln w="15875"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feld 111"/>
          <p:cNvSpPr txBox="1"/>
          <p:nvPr/>
        </p:nvSpPr>
        <p:spPr>
          <a:xfrm>
            <a:off x="1115813" y="2191339"/>
            <a:ext cx="5806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 smtClean="0"/>
              <a:t>-50K/s</a:t>
            </a:r>
            <a:endParaRPr lang="de-AT" sz="900" dirty="0"/>
          </a:p>
        </p:txBody>
      </p:sp>
      <p:sp>
        <p:nvSpPr>
          <p:cNvPr id="120" name="Textfeld 119"/>
          <p:cNvSpPr txBox="1"/>
          <p:nvPr/>
        </p:nvSpPr>
        <p:spPr>
          <a:xfrm>
            <a:off x="1919328" y="2296116"/>
            <a:ext cx="8771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 smtClean="0"/>
              <a:t>400°C – 40s</a:t>
            </a:r>
            <a:endParaRPr lang="de-AT" sz="900" dirty="0"/>
          </a:p>
        </p:txBody>
      </p:sp>
      <p:sp>
        <p:nvSpPr>
          <p:cNvPr id="121" name="Textfeld 120"/>
          <p:cNvSpPr txBox="1"/>
          <p:nvPr/>
        </p:nvSpPr>
        <p:spPr>
          <a:xfrm>
            <a:off x="3224396" y="1905784"/>
            <a:ext cx="811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1000" dirty="0" smtClean="0">
                <a:solidFill>
                  <a:srgbClr val="C00000"/>
                </a:solidFill>
              </a:rPr>
              <a:t>480-560°C</a:t>
            </a:r>
          </a:p>
          <a:p>
            <a:pPr algn="ctr"/>
            <a:r>
              <a:rPr lang="de-AT" sz="1000" dirty="0" smtClean="0">
                <a:solidFill>
                  <a:srgbClr val="C00000"/>
                </a:solidFill>
              </a:rPr>
              <a:t>(20s)</a:t>
            </a:r>
            <a:endParaRPr lang="de-AT" sz="1000" dirty="0">
              <a:solidFill>
                <a:srgbClr val="C00000"/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4284823" y="1134431"/>
            <a:ext cx="332674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b="1" dirty="0" err="1" smtClean="0"/>
              <a:t>Aim</a:t>
            </a:r>
            <a:r>
              <a:rPr lang="de-AT" sz="1200" b="1" dirty="0" smtClean="0"/>
              <a:t>: </a:t>
            </a:r>
          </a:p>
          <a:p>
            <a:r>
              <a:rPr lang="de-AT" sz="1200" dirty="0" err="1" smtClean="0"/>
              <a:t>Influence</a:t>
            </a:r>
            <a:r>
              <a:rPr lang="de-AT" sz="1200" dirty="0" smtClean="0"/>
              <a:t> </a:t>
            </a:r>
            <a:r>
              <a:rPr lang="de-AT" sz="1200" dirty="0" err="1" smtClean="0"/>
              <a:t>of</a:t>
            </a:r>
            <a:r>
              <a:rPr lang="de-AT" sz="1200" dirty="0" smtClean="0"/>
              <a:t> a </a:t>
            </a:r>
            <a:r>
              <a:rPr lang="de-AT" sz="1200" dirty="0" err="1" smtClean="0"/>
              <a:t>fully</a:t>
            </a:r>
            <a:r>
              <a:rPr lang="de-AT" sz="1200" dirty="0" smtClean="0"/>
              <a:t> </a:t>
            </a:r>
            <a:r>
              <a:rPr lang="de-AT" sz="1200" dirty="0" err="1" smtClean="0"/>
              <a:t>substitiution</a:t>
            </a:r>
            <a:r>
              <a:rPr lang="de-AT" sz="1200" dirty="0" smtClean="0"/>
              <a:t> </a:t>
            </a:r>
            <a:r>
              <a:rPr lang="de-AT" sz="1200" dirty="0" err="1" smtClean="0"/>
              <a:t>of</a:t>
            </a:r>
            <a:r>
              <a:rPr lang="de-AT" sz="1200" dirty="0" smtClean="0"/>
              <a:t> Si </a:t>
            </a:r>
            <a:r>
              <a:rPr lang="de-AT" sz="1200" dirty="0" err="1" smtClean="0"/>
              <a:t>by</a:t>
            </a:r>
            <a:r>
              <a:rPr lang="de-AT" sz="1200" dirty="0" smtClean="0"/>
              <a:t> </a:t>
            </a:r>
            <a:r>
              <a:rPr lang="de-AT" sz="1200" dirty="0" smtClean="0">
                <a:solidFill>
                  <a:srgbClr val="C00000"/>
                </a:solidFill>
              </a:rPr>
              <a:t>Al</a:t>
            </a:r>
            <a:r>
              <a:rPr lang="de-AT" sz="1200" dirty="0" smtClean="0"/>
              <a:t> on</a:t>
            </a:r>
          </a:p>
          <a:p>
            <a:pPr marL="285750" indent="-285750">
              <a:buFontTx/>
              <a:buChar char="-"/>
            </a:pPr>
            <a:r>
              <a:rPr lang="de-AT" sz="1200" dirty="0" smtClean="0"/>
              <a:t>Carbide </a:t>
            </a:r>
            <a:r>
              <a:rPr lang="de-AT" sz="1200" dirty="0" err="1" smtClean="0"/>
              <a:t>precipitation</a:t>
            </a:r>
            <a:r>
              <a:rPr lang="de-AT" sz="1200" dirty="0" smtClean="0"/>
              <a:t> </a:t>
            </a:r>
            <a:r>
              <a:rPr lang="de-AT" sz="1200" dirty="0"/>
              <a:t>in </a:t>
            </a:r>
            <a:r>
              <a:rPr lang="el-GR" sz="1200" dirty="0"/>
              <a:t>α</a:t>
            </a:r>
            <a:r>
              <a:rPr lang="de-DE" sz="1200" dirty="0" smtClean="0"/>
              <a:t>‘</a:t>
            </a:r>
            <a:r>
              <a:rPr lang="de-DE" sz="1200" baseline="-25000" dirty="0" smtClean="0"/>
              <a:t>1</a:t>
            </a:r>
          </a:p>
          <a:p>
            <a:pPr marL="285750" indent="-285750">
              <a:buFontTx/>
              <a:buChar char="-"/>
            </a:pPr>
            <a:r>
              <a:rPr lang="de-DE" sz="1200" dirty="0" smtClean="0"/>
              <a:t>RA </a:t>
            </a:r>
            <a:r>
              <a:rPr lang="de-DE" sz="1200" dirty="0" err="1" smtClean="0"/>
              <a:t>stabilisation</a:t>
            </a:r>
            <a:r>
              <a:rPr lang="de-DE" sz="1200" dirty="0" smtClean="0"/>
              <a:t> </a:t>
            </a:r>
            <a:r>
              <a:rPr lang="de-DE" sz="1200" dirty="0" err="1" smtClean="0"/>
              <a:t>to</a:t>
            </a:r>
            <a:r>
              <a:rPr lang="de-DE" sz="1200" dirty="0" smtClean="0"/>
              <a:t> </a:t>
            </a:r>
            <a:r>
              <a:rPr lang="de-DE" sz="1200" dirty="0" err="1" smtClean="0"/>
              <a:t>room</a:t>
            </a:r>
            <a:r>
              <a:rPr lang="de-DE" sz="1200" dirty="0" smtClean="0"/>
              <a:t> </a:t>
            </a:r>
            <a:r>
              <a:rPr lang="de-DE" sz="1200" dirty="0" err="1" smtClean="0"/>
              <a:t>temperature</a:t>
            </a:r>
            <a:endParaRPr lang="de-DE" sz="1200" dirty="0" smtClean="0"/>
          </a:p>
          <a:p>
            <a:pPr marL="285750" indent="-285750">
              <a:buFontTx/>
              <a:buChar char="-"/>
            </a:pPr>
            <a:r>
              <a:rPr lang="de-DE" sz="1200" dirty="0" smtClean="0"/>
              <a:t>RA </a:t>
            </a:r>
            <a:r>
              <a:rPr lang="de-DE" sz="1200" dirty="0" err="1" smtClean="0"/>
              <a:t>stabilisation</a:t>
            </a:r>
            <a:r>
              <a:rPr lang="de-DE" sz="1200" dirty="0" smtClean="0"/>
              <a:t> </a:t>
            </a:r>
            <a:r>
              <a:rPr lang="de-DE" sz="1200" dirty="0" err="1" smtClean="0"/>
              <a:t>during</a:t>
            </a:r>
            <a:r>
              <a:rPr lang="de-DE" sz="1200" dirty="0" smtClean="0"/>
              <a:t> GA</a:t>
            </a:r>
          </a:p>
          <a:p>
            <a:r>
              <a:rPr lang="de-DE" sz="1200" dirty="0" err="1" smtClean="0"/>
              <a:t>during</a:t>
            </a:r>
            <a:r>
              <a:rPr lang="de-DE" sz="1200" dirty="0" smtClean="0"/>
              <a:t> Q&amp;P </a:t>
            </a:r>
            <a:r>
              <a:rPr lang="de-DE" sz="1200" dirty="0" err="1" smtClean="0"/>
              <a:t>with</a:t>
            </a:r>
            <a:r>
              <a:rPr lang="de-DE" sz="1200" dirty="0"/>
              <a:t> </a:t>
            </a:r>
            <a:r>
              <a:rPr lang="de-DE" sz="1200" dirty="0" smtClean="0"/>
              <a:t>subsequent </a:t>
            </a:r>
            <a:r>
              <a:rPr lang="de-DE" sz="1200" dirty="0" err="1" smtClean="0">
                <a:solidFill>
                  <a:srgbClr val="C00000"/>
                </a:solidFill>
              </a:rPr>
              <a:t>GA</a:t>
            </a:r>
            <a:r>
              <a:rPr lang="de-DE" sz="1200" dirty="0" err="1" smtClean="0"/>
              <a:t>lvannealing</a:t>
            </a:r>
            <a:endParaRPr lang="de-AT" sz="1200" dirty="0"/>
          </a:p>
          <a:p>
            <a:r>
              <a:rPr lang="de-AT" sz="1600" dirty="0" smtClean="0"/>
              <a:t> </a:t>
            </a:r>
            <a:endParaRPr lang="de-AT" sz="1600" dirty="0"/>
          </a:p>
        </p:txBody>
      </p:sp>
      <p:sp>
        <p:nvSpPr>
          <p:cNvPr id="95" name="Textfeld 94"/>
          <p:cNvSpPr txBox="1"/>
          <p:nvPr/>
        </p:nvSpPr>
        <p:spPr>
          <a:xfrm>
            <a:off x="4274315" y="3406845"/>
            <a:ext cx="4773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b="1" dirty="0" err="1" smtClean="0"/>
              <a:t>Methods</a:t>
            </a:r>
            <a:r>
              <a:rPr lang="de-AT" sz="1200" b="1" dirty="0" smtClean="0"/>
              <a:t>:</a:t>
            </a:r>
          </a:p>
          <a:p>
            <a:r>
              <a:rPr lang="de-AT" sz="1200" dirty="0" smtClean="0"/>
              <a:t>- </a:t>
            </a:r>
            <a:r>
              <a:rPr lang="de-AT" sz="1200" u="sng" dirty="0" err="1" smtClean="0"/>
              <a:t>Microstructure</a:t>
            </a:r>
            <a:r>
              <a:rPr lang="de-AT" sz="1200" dirty="0" smtClean="0"/>
              <a:t> – SEM/EBSD</a:t>
            </a:r>
          </a:p>
          <a:p>
            <a:endParaRPr lang="de-AT" sz="1200" dirty="0" smtClean="0"/>
          </a:p>
          <a:p>
            <a:r>
              <a:rPr lang="de-AT" sz="1200" dirty="0" smtClean="0"/>
              <a:t>- </a:t>
            </a:r>
            <a:r>
              <a:rPr lang="de-AT" sz="1200" u="sng" dirty="0" err="1" smtClean="0"/>
              <a:t>Tempering</a:t>
            </a:r>
            <a:r>
              <a:rPr lang="de-AT" sz="1200" u="sng" dirty="0" smtClean="0"/>
              <a:t> </a:t>
            </a:r>
            <a:r>
              <a:rPr lang="de-AT" sz="1200" u="sng" dirty="0" err="1" smtClean="0"/>
              <a:t>behavior</a:t>
            </a:r>
            <a:r>
              <a:rPr lang="de-AT" sz="1200" u="sng" dirty="0" smtClean="0"/>
              <a:t> </a:t>
            </a:r>
            <a:r>
              <a:rPr lang="de-AT" sz="1200" u="sng" dirty="0" err="1" smtClean="0"/>
              <a:t>of</a:t>
            </a:r>
            <a:r>
              <a:rPr lang="de-AT" sz="1200" u="sng" dirty="0" smtClean="0"/>
              <a:t> martensite </a:t>
            </a:r>
            <a:r>
              <a:rPr lang="de-AT" sz="1200" dirty="0" smtClean="0"/>
              <a:t>– </a:t>
            </a:r>
            <a:r>
              <a:rPr lang="de-AT" sz="1200" dirty="0" err="1" smtClean="0"/>
              <a:t>derivation</a:t>
            </a:r>
            <a:r>
              <a:rPr lang="de-AT" sz="1200" dirty="0" smtClean="0"/>
              <a:t> </a:t>
            </a:r>
            <a:r>
              <a:rPr lang="de-AT" sz="1200" dirty="0" err="1" smtClean="0"/>
              <a:t>of</a:t>
            </a:r>
            <a:r>
              <a:rPr lang="de-AT" sz="1200" dirty="0" smtClean="0"/>
              <a:t> rel. </a:t>
            </a:r>
            <a:r>
              <a:rPr lang="de-AT" sz="1200" dirty="0" err="1" smtClean="0"/>
              <a:t>length</a:t>
            </a:r>
            <a:r>
              <a:rPr lang="de-AT" sz="1200" dirty="0" smtClean="0"/>
              <a:t> </a:t>
            </a:r>
            <a:r>
              <a:rPr lang="de-AT" sz="1200" dirty="0" err="1" smtClean="0"/>
              <a:t>change</a:t>
            </a:r>
            <a:r>
              <a:rPr lang="de-AT" sz="1200" dirty="0" smtClean="0"/>
              <a:t> (</a:t>
            </a:r>
            <a:r>
              <a:rPr lang="de-AT" sz="1200" dirty="0" err="1" smtClean="0"/>
              <a:t>dilatometer</a:t>
            </a:r>
            <a:r>
              <a:rPr lang="de-AT" sz="1200" dirty="0" smtClean="0"/>
              <a:t>) &amp; </a:t>
            </a:r>
            <a:r>
              <a:rPr lang="de-AT" sz="1200" dirty="0" err="1" smtClean="0"/>
              <a:t>heat</a:t>
            </a:r>
            <a:r>
              <a:rPr lang="de-AT" sz="1200" dirty="0" smtClean="0"/>
              <a:t> </a:t>
            </a:r>
            <a:r>
              <a:rPr lang="de-AT" sz="1200" dirty="0" err="1" smtClean="0"/>
              <a:t>flow</a:t>
            </a:r>
            <a:r>
              <a:rPr lang="de-AT" sz="1200" dirty="0" smtClean="0"/>
              <a:t> (DSC)</a:t>
            </a:r>
          </a:p>
          <a:p>
            <a:endParaRPr lang="de-AT" sz="1200" dirty="0"/>
          </a:p>
        </p:txBody>
      </p:sp>
      <p:cxnSp>
        <p:nvCxnSpPr>
          <p:cNvPr id="125" name="Gerade Verbindung mit Pfeil 124"/>
          <p:cNvCxnSpPr/>
          <p:nvPr/>
        </p:nvCxnSpPr>
        <p:spPr>
          <a:xfrm flipV="1">
            <a:off x="2133667" y="3976897"/>
            <a:ext cx="14382" cy="88399"/>
          </a:xfrm>
          <a:prstGeom prst="straightConnector1">
            <a:avLst/>
          </a:prstGeom>
          <a:ln>
            <a:solidFill>
              <a:schemeClr val="bg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Gerade Verbindung mit Pfeil 125"/>
          <p:cNvCxnSpPr/>
          <p:nvPr/>
        </p:nvCxnSpPr>
        <p:spPr>
          <a:xfrm flipV="1">
            <a:off x="2559422" y="3931923"/>
            <a:ext cx="15686" cy="78774"/>
          </a:xfrm>
          <a:prstGeom prst="straightConnector1">
            <a:avLst/>
          </a:prstGeom>
          <a:ln>
            <a:solidFill>
              <a:schemeClr val="bg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Gerade Verbindung mit Pfeil 126"/>
          <p:cNvCxnSpPr/>
          <p:nvPr/>
        </p:nvCxnSpPr>
        <p:spPr>
          <a:xfrm flipV="1">
            <a:off x="2334910" y="3948629"/>
            <a:ext cx="14382" cy="88399"/>
          </a:xfrm>
          <a:prstGeom prst="straightConnector1">
            <a:avLst/>
          </a:prstGeom>
          <a:ln>
            <a:solidFill>
              <a:schemeClr val="bg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feld 127"/>
          <p:cNvSpPr txBox="1"/>
          <p:nvPr/>
        </p:nvSpPr>
        <p:spPr>
          <a:xfrm>
            <a:off x="2196802" y="3711036"/>
            <a:ext cx="287258" cy="2408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solidFill>
                  <a:schemeClr val="bg1"/>
                </a:solidFill>
              </a:rPr>
              <a:t>C</a:t>
            </a:r>
            <a:endParaRPr lang="de-AT" sz="1200" dirty="0">
              <a:solidFill>
                <a:schemeClr val="bg1"/>
              </a:solidFill>
            </a:endParaRPr>
          </a:p>
        </p:txBody>
      </p:sp>
      <p:cxnSp>
        <p:nvCxnSpPr>
          <p:cNvPr id="129" name="Gerade Verbindung mit Pfeil 128"/>
          <p:cNvCxnSpPr/>
          <p:nvPr/>
        </p:nvCxnSpPr>
        <p:spPr>
          <a:xfrm flipV="1">
            <a:off x="446429" y="4440894"/>
            <a:ext cx="3304729" cy="1"/>
          </a:xfrm>
          <a:prstGeom prst="straightConnector1">
            <a:avLst/>
          </a:prstGeom>
          <a:ln w="15240" cap="rnd" cmpd="sng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feld 129"/>
          <p:cNvSpPr txBox="1"/>
          <p:nvPr/>
        </p:nvSpPr>
        <p:spPr>
          <a:xfrm>
            <a:off x="3704388" y="4260327"/>
            <a:ext cx="437493" cy="192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t[s]</a:t>
            </a:r>
            <a:endParaRPr lang="de-AT" sz="1400" baseline="-25000" dirty="0"/>
          </a:p>
        </p:txBody>
      </p:sp>
      <p:cxnSp>
        <p:nvCxnSpPr>
          <p:cNvPr id="131" name="Gerade Verbindung mit Pfeil 130"/>
          <p:cNvCxnSpPr/>
          <p:nvPr/>
        </p:nvCxnSpPr>
        <p:spPr>
          <a:xfrm flipV="1">
            <a:off x="469381" y="3440669"/>
            <a:ext cx="0" cy="997670"/>
          </a:xfrm>
          <a:prstGeom prst="straightConnector1">
            <a:avLst/>
          </a:prstGeom>
          <a:ln w="15240" cap="rnd" cmpd="sng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feld 131"/>
          <p:cNvSpPr txBox="1"/>
          <p:nvPr/>
        </p:nvSpPr>
        <p:spPr>
          <a:xfrm>
            <a:off x="-40792" y="3347744"/>
            <a:ext cx="55545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dirty="0" err="1" smtClean="0"/>
              <a:t>X</a:t>
            </a:r>
            <a:r>
              <a:rPr lang="de-AT" sz="1000" baseline="-25000" dirty="0" err="1" smtClean="0"/>
              <a:t>phase</a:t>
            </a:r>
            <a:endParaRPr lang="de-AT" sz="1000" baseline="-25000" dirty="0" smtClean="0"/>
          </a:p>
          <a:p>
            <a:r>
              <a:rPr lang="de-AT" sz="900" dirty="0" smtClean="0"/>
              <a:t>[vol</a:t>
            </a:r>
            <a:r>
              <a:rPr lang="de-AT" sz="900" dirty="0"/>
              <a:t>.%]</a:t>
            </a:r>
          </a:p>
        </p:txBody>
      </p:sp>
      <p:sp>
        <p:nvSpPr>
          <p:cNvPr id="40" name="Textfeld 39"/>
          <p:cNvSpPr txBox="1"/>
          <p:nvPr/>
        </p:nvSpPr>
        <p:spPr>
          <a:xfrm>
            <a:off x="2892812" y="3316501"/>
            <a:ext cx="766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smtClean="0"/>
              <a:t>Q</a:t>
            </a:r>
            <a:r>
              <a:rPr lang="de-AT" sz="1100" baseline="-25000" dirty="0" smtClean="0"/>
              <a:t>1</a:t>
            </a:r>
            <a:r>
              <a:rPr lang="de-AT" sz="1100" dirty="0" smtClean="0"/>
              <a:t> vs. </a:t>
            </a:r>
            <a:r>
              <a:rPr lang="de-AT" sz="1100" dirty="0" smtClean="0">
                <a:solidFill>
                  <a:srgbClr val="C00000"/>
                </a:solidFill>
              </a:rPr>
              <a:t>Q</a:t>
            </a:r>
            <a:r>
              <a:rPr lang="de-AT" sz="1100" baseline="-25000" dirty="0" smtClean="0">
                <a:solidFill>
                  <a:srgbClr val="C00000"/>
                </a:solidFill>
              </a:rPr>
              <a:t>2</a:t>
            </a:r>
            <a:endParaRPr lang="de-AT" sz="1100" baseline="-25000" dirty="0">
              <a:solidFill>
                <a:srgbClr val="C00000"/>
              </a:solidFill>
            </a:endParaRPr>
          </a:p>
        </p:txBody>
      </p:sp>
      <p:grpSp>
        <p:nvGrpSpPr>
          <p:cNvPr id="149" name="Gruppieren 148"/>
          <p:cNvGrpSpPr/>
          <p:nvPr/>
        </p:nvGrpSpPr>
        <p:grpSpPr>
          <a:xfrm>
            <a:off x="1793495" y="1070641"/>
            <a:ext cx="1368297" cy="1233861"/>
            <a:chOff x="1793495" y="1070641"/>
            <a:chExt cx="1368297" cy="1233861"/>
          </a:xfrm>
        </p:grpSpPr>
        <p:sp>
          <p:nvSpPr>
            <p:cNvPr id="113" name="Trapezoid 112"/>
            <p:cNvSpPr/>
            <p:nvPr/>
          </p:nvSpPr>
          <p:spPr>
            <a:xfrm flipV="1">
              <a:off x="1960916" y="1701556"/>
              <a:ext cx="656715" cy="413592"/>
            </a:xfrm>
            <a:prstGeom prst="trapezoid">
              <a:avLst/>
            </a:prstGeom>
            <a:solidFill>
              <a:schemeClr val="tx1">
                <a:lumMod val="20000"/>
                <a:lumOff val="80000"/>
                <a:alpha val="44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Ellipse 7"/>
            <p:cNvSpPr/>
            <p:nvPr/>
          </p:nvSpPr>
          <p:spPr>
            <a:xfrm>
              <a:off x="2156205" y="1748506"/>
              <a:ext cx="268738" cy="266013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2372781" y="1241648"/>
              <a:ext cx="101339" cy="345876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Gerader Verbinder 25"/>
            <p:cNvCxnSpPr>
              <a:stCxn id="8" idx="2"/>
              <a:endCxn id="8" idx="6"/>
            </p:cNvCxnSpPr>
            <p:nvPr/>
          </p:nvCxnSpPr>
          <p:spPr>
            <a:xfrm>
              <a:off x="2156205" y="1881513"/>
              <a:ext cx="268738" cy="0"/>
            </a:xfrm>
            <a:prstGeom prst="line">
              <a:avLst/>
            </a:prstGeom>
            <a:ln w="317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Gerader Verbinder 90"/>
            <p:cNvCxnSpPr>
              <a:stCxn id="8" idx="4"/>
              <a:endCxn id="8" idx="0"/>
            </p:cNvCxnSpPr>
            <p:nvPr/>
          </p:nvCxnSpPr>
          <p:spPr>
            <a:xfrm flipV="1">
              <a:off x="2290574" y="1748506"/>
              <a:ext cx="0" cy="266013"/>
            </a:xfrm>
            <a:prstGeom prst="line">
              <a:avLst/>
            </a:prstGeom>
            <a:ln w="317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Gerader Verbinder 98"/>
            <p:cNvCxnSpPr>
              <a:stCxn id="75" idx="2"/>
            </p:cNvCxnSpPr>
            <p:nvPr/>
          </p:nvCxnSpPr>
          <p:spPr>
            <a:xfrm flipH="1" flipV="1">
              <a:off x="1935533" y="1389462"/>
              <a:ext cx="235024" cy="54915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69" name="Trapezoid 68"/>
            <p:cNvSpPr/>
            <p:nvPr/>
          </p:nvSpPr>
          <p:spPr>
            <a:xfrm flipV="1">
              <a:off x="1953859" y="1663810"/>
              <a:ext cx="668628" cy="451338"/>
            </a:xfrm>
            <a:prstGeom prst="trapezoid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Bogen 74"/>
            <p:cNvSpPr/>
            <p:nvPr/>
          </p:nvSpPr>
          <p:spPr>
            <a:xfrm flipH="1" flipV="1">
              <a:off x="2162060" y="1779623"/>
              <a:ext cx="262882" cy="234896"/>
            </a:xfrm>
            <a:prstGeom prst="arc">
              <a:avLst>
                <a:gd name="adj1" fmla="val 10604712"/>
                <a:gd name="adj2" fmla="val 20479832"/>
              </a:avLst>
            </a:prstGeom>
            <a:ln w="127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cxnSp>
          <p:nvCxnSpPr>
            <p:cNvPr id="123" name="Gerader Verbinder 122"/>
            <p:cNvCxnSpPr/>
            <p:nvPr/>
          </p:nvCxnSpPr>
          <p:spPr>
            <a:xfrm flipV="1">
              <a:off x="2424942" y="1117158"/>
              <a:ext cx="0" cy="786745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87" name="Textfeld 86"/>
            <p:cNvSpPr txBox="1"/>
            <p:nvPr/>
          </p:nvSpPr>
          <p:spPr>
            <a:xfrm>
              <a:off x="1793495" y="2042892"/>
              <a:ext cx="3497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050" dirty="0" err="1" smtClean="0"/>
                <a:t>Zn</a:t>
              </a:r>
              <a:endParaRPr lang="en-US" dirty="0"/>
            </a:p>
          </p:txBody>
        </p:sp>
        <p:cxnSp>
          <p:nvCxnSpPr>
            <p:cNvPr id="90" name="Gerade Verbindung mit Pfeil 89"/>
            <p:cNvCxnSpPr/>
            <p:nvPr/>
          </p:nvCxnSpPr>
          <p:spPr>
            <a:xfrm flipV="1">
              <a:off x="2021865" y="2009483"/>
              <a:ext cx="89489" cy="102878"/>
            </a:xfrm>
            <a:prstGeom prst="straightConnector1">
              <a:avLst/>
            </a:prstGeom>
            <a:ln>
              <a:solidFill>
                <a:schemeClr val="tx1"/>
              </a:solidFill>
              <a:headEnd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feld 109"/>
            <p:cNvSpPr txBox="1"/>
            <p:nvPr/>
          </p:nvSpPr>
          <p:spPr>
            <a:xfrm>
              <a:off x="2427296" y="1167269"/>
              <a:ext cx="73449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100" dirty="0" err="1" smtClean="0">
                  <a:solidFill>
                    <a:schemeClr val="accent5">
                      <a:lumMod val="75000"/>
                    </a:schemeClr>
                  </a:solidFill>
                </a:rPr>
                <a:t>Inductor</a:t>
              </a:r>
              <a:endParaRPr lang="de-AT" sz="11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118" name="Rechteck 117"/>
            <p:cNvSpPr/>
            <p:nvPr/>
          </p:nvSpPr>
          <p:spPr>
            <a:xfrm>
              <a:off x="2078112" y="1070641"/>
              <a:ext cx="37221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AT" sz="1200" dirty="0">
                  <a:solidFill>
                    <a:srgbClr val="C00000"/>
                  </a:solidFill>
                </a:rPr>
                <a:t>T</a:t>
              </a:r>
              <a:r>
                <a:rPr lang="en-US" sz="1200" dirty="0">
                  <a:solidFill>
                    <a:srgbClr val="C00000"/>
                  </a:solidFill>
                </a:rPr>
                <a:t>↑</a:t>
              </a:r>
            </a:p>
          </p:txBody>
        </p:sp>
        <p:cxnSp>
          <p:nvCxnSpPr>
            <p:cNvPr id="141" name="Gekrümmter Verbinder 140"/>
            <p:cNvCxnSpPr/>
            <p:nvPr/>
          </p:nvCxnSpPr>
          <p:spPr>
            <a:xfrm flipV="1">
              <a:off x="1874659" y="1350558"/>
              <a:ext cx="119440" cy="67586"/>
            </a:xfrm>
            <a:prstGeom prst="curvedConnector3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Gekrümmter Verbinder 143"/>
            <p:cNvCxnSpPr/>
            <p:nvPr/>
          </p:nvCxnSpPr>
          <p:spPr>
            <a:xfrm>
              <a:off x="2371707" y="1101771"/>
              <a:ext cx="107713" cy="27075"/>
            </a:xfrm>
            <a:prstGeom prst="curvedConnector3">
              <a:avLst>
                <a:gd name="adj1" fmla="val 42619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196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2" grpId="0" animBg="1"/>
      <p:bldP spid="94" grpId="0" animBg="1"/>
      <p:bldP spid="66" grpId="0" animBg="1"/>
      <p:bldP spid="67" grpId="0" animBg="1"/>
      <p:bldP spid="68" grpId="0" animBg="1"/>
      <p:bldP spid="28" grpId="0"/>
      <p:bldP spid="88" grpId="0"/>
      <p:bldP spid="43" grpId="0"/>
      <p:bldP spid="101" grpId="0"/>
      <p:bldP spid="103" grpId="0"/>
      <p:bldP spid="107" grpId="0"/>
      <p:bldP spid="108" grpId="0"/>
      <p:bldP spid="114" grpId="0"/>
      <p:bldP spid="153" grpId="0"/>
      <p:bldP spid="62" grpId="0"/>
      <p:bldP spid="121" grpId="0"/>
      <p:bldP spid="128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rafik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917" y="1173813"/>
            <a:ext cx="2002151" cy="200525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7" y="1130985"/>
            <a:ext cx="2638754" cy="202010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47" y="1130985"/>
            <a:ext cx="2638754" cy="202010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400" dirty="0" smtClean="0"/>
              <a:t>RA-Austenite </a:t>
            </a:r>
            <a:r>
              <a:rPr lang="de-AT" sz="2400" dirty="0" err="1" smtClean="0"/>
              <a:t>stabilization</a:t>
            </a:r>
            <a:r>
              <a:rPr lang="de-AT" sz="2400" dirty="0" smtClean="0"/>
              <a:t> </a:t>
            </a:r>
            <a:r>
              <a:rPr lang="de-AT" sz="2400" dirty="0" err="1" smtClean="0"/>
              <a:t>during</a:t>
            </a:r>
            <a:r>
              <a:rPr lang="de-AT" sz="2400" dirty="0" smtClean="0"/>
              <a:t> Q&amp;P</a:t>
            </a:r>
            <a:endParaRPr lang="de-AT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AT"/>
              <a:t>24.05.2022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HMnS 2022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A56679-8F09-476C-9F16-4FBB638DA6BB}" type="slidenum">
              <a:rPr lang="de-AT" smtClean="0"/>
              <a:pPr/>
              <a:t>5</a:t>
            </a:fld>
            <a:endParaRPr lang="de-AT" dirty="0"/>
          </a:p>
        </p:txBody>
      </p:sp>
      <p:grpSp>
        <p:nvGrpSpPr>
          <p:cNvPr id="30" name="Gruppieren 29"/>
          <p:cNvGrpSpPr/>
          <p:nvPr/>
        </p:nvGrpSpPr>
        <p:grpSpPr>
          <a:xfrm>
            <a:off x="7219723" y="-60736"/>
            <a:ext cx="1943951" cy="1153844"/>
            <a:chOff x="-322383" y="1088608"/>
            <a:chExt cx="4734202" cy="2537082"/>
          </a:xfrm>
        </p:grpSpPr>
        <p:grpSp>
          <p:nvGrpSpPr>
            <p:cNvPr id="33" name="Gruppieren 32"/>
            <p:cNvGrpSpPr/>
            <p:nvPr/>
          </p:nvGrpSpPr>
          <p:grpSpPr>
            <a:xfrm>
              <a:off x="-322383" y="1088608"/>
              <a:ext cx="4734202" cy="2537082"/>
              <a:chOff x="-248843" y="843256"/>
              <a:chExt cx="4343140" cy="3284704"/>
            </a:xfrm>
          </p:grpSpPr>
          <p:grpSp>
            <p:nvGrpSpPr>
              <p:cNvPr id="36" name="Gruppieren 35"/>
              <p:cNvGrpSpPr/>
              <p:nvPr/>
            </p:nvGrpSpPr>
            <p:grpSpPr>
              <a:xfrm>
                <a:off x="-248843" y="843256"/>
                <a:ext cx="4343140" cy="3284704"/>
                <a:chOff x="-284715" y="601627"/>
                <a:chExt cx="4343140" cy="3284704"/>
              </a:xfrm>
            </p:grpSpPr>
            <p:sp>
              <p:nvSpPr>
                <p:cNvPr id="38" name="Textfeld 37"/>
                <p:cNvSpPr txBox="1"/>
                <p:nvPr/>
              </p:nvSpPr>
              <p:spPr>
                <a:xfrm>
                  <a:off x="-16539" y="601627"/>
                  <a:ext cx="1057228" cy="7228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000" dirty="0" smtClean="0"/>
                    <a:t>T[°C]</a:t>
                  </a:r>
                  <a:endParaRPr lang="de-AT" sz="1000" baseline="-25000" dirty="0"/>
                </a:p>
              </p:txBody>
            </p:sp>
            <p:sp>
              <p:nvSpPr>
                <p:cNvPr id="39" name="Textfeld 38"/>
                <p:cNvSpPr txBox="1"/>
                <p:nvPr/>
              </p:nvSpPr>
              <p:spPr>
                <a:xfrm>
                  <a:off x="3223243" y="3163496"/>
                  <a:ext cx="835182" cy="7228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000" dirty="0" smtClean="0"/>
                    <a:t>t[s]</a:t>
                  </a:r>
                  <a:endParaRPr lang="de-AT" sz="1000" baseline="-25000" dirty="0"/>
                </a:p>
              </p:txBody>
            </p:sp>
            <p:grpSp>
              <p:nvGrpSpPr>
                <p:cNvPr id="40" name="Gruppieren 39"/>
                <p:cNvGrpSpPr/>
                <p:nvPr/>
              </p:nvGrpSpPr>
              <p:grpSpPr>
                <a:xfrm>
                  <a:off x="-284715" y="1008938"/>
                  <a:ext cx="3617666" cy="2541953"/>
                  <a:chOff x="-284715" y="1008938"/>
                  <a:chExt cx="3617666" cy="2541953"/>
                </a:xfrm>
              </p:grpSpPr>
              <p:cxnSp>
                <p:nvCxnSpPr>
                  <p:cNvPr id="41" name="Gerader Verbinder 40"/>
                  <p:cNvCxnSpPr/>
                  <p:nvPr/>
                </p:nvCxnSpPr>
                <p:spPr>
                  <a:xfrm flipV="1">
                    <a:off x="461871" y="1376363"/>
                    <a:ext cx="257267" cy="2170714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Gerader Verbinder 41"/>
                  <p:cNvCxnSpPr/>
                  <p:nvPr/>
                </p:nvCxnSpPr>
                <p:spPr>
                  <a:xfrm flipH="1">
                    <a:off x="724328" y="1373325"/>
                    <a:ext cx="763255" cy="3484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Gerader Verbinder 42"/>
                  <p:cNvCxnSpPr/>
                  <p:nvPr/>
                </p:nvCxnSpPr>
                <p:spPr>
                  <a:xfrm flipH="1" flipV="1">
                    <a:off x="1491661" y="1375794"/>
                    <a:ext cx="118870" cy="1528498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Gerader Verbinder 43"/>
                  <p:cNvCxnSpPr/>
                  <p:nvPr/>
                </p:nvCxnSpPr>
                <p:spPr>
                  <a:xfrm flipV="1">
                    <a:off x="1690070" y="2456796"/>
                    <a:ext cx="42516" cy="444838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Gerader Verbinder 44"/>
                  <p:cNvCxnSpPr/>
                  <p:nvPr/>
                </p:nvCxnSpPr>
                <p:spPr>
                  <a:xfrm flipH="1">
                    <a:off x="1738381" y="2457059"/>
                    <a:ext cx="903795" cy="0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Gerader Verbinder 45"/>
                  <p:cNvCxnSpPr/>
                  <p:nvPr/>
                </p:nvCxnSpPr>
                <p:spPr>
                  <a:xfrm flipH="1">
                    <a:off x="1612084" y="2906760"/>
                    <a:ext cx="78310" cy="0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Gerade Verbindung mit Pfeil 46"/>
                  <p:cNvCxnSpPr/>
                  <p:nvPr/>
                </p:nvCxnSpPr>
                <p:spPr>
                  <a:xfrm flipV="1">
                    <a:off x="462291" y="1169745"/>
                    <a:ext cx="1" cy="2377330"/>
                  </a:xfrm>
                  <a:prstGeom prst="straightConnector1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Gerade Verbindung mit Pfeil 47"/>
                  <p:cNvCxnSpPr/>
                  <p:nvPr/>
                </p:nvCxnSpPr>
                <p:spPr>
                  <a:xfrm flipV="1">
                    <a:off x="461871" y="3550890"/>
                    <a:ext cx="2871080" cy="1"/>
                  </a:xfrm>
                  <a:prstGeom prst="straightConnector1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Gerader Verbinder 48"/>
                  <p:cNvCxnSpPr/>
                  <p:nvPr/>
                </p:nvCxnSpPr>
                <p:spPr>
                  <a:xfrm flipV="1">
                    <a:off x="377457" y="1479595"/>
                    <a:ext cx="1233074" cy="5807"/>
                  </a:xfrm>
                  <a:prstGeom prst="line">
                    <a:avLst/>
                  </a:prstGeom>
                  <a:ln>
                    <a:prstDash val="sysDash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0" name="Textfeld 49"/>
                  <p:cNvSpPr txBox="1"/>
                  <p:nvPr/>
                </p:nvSpPr>
                <p:spPr>
                  <a:xfrm>
                    <a:off x="-284715" y="1008938"/>
                    <a:ext cx="838766" cy="7228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000" dirty="0" smtClean="0"/>
                      <a:t>A</a:t>
                    </a:r>
                    <a:r>
                      <a:rPr lang="de-AT" sz="1000" baseline="-25000" dirty="0" smtClean="0"/>
                      <a:t>c3</a:t>
                    </a:r>
                    <a:endParaRPr lang="de-AT" sz="1000" baseline="-25000" dirty="0"/>
                  </a:p>
                </p:txBody>
              </p:sp>
              <p:cxnSp>
                <p:nvCxnSpPr>
                  <p:cNvPr id="51" name="Gerader Verbinder 50"/>
                  <p:cNvCxnSpPr/>
                  <p:nvPr/>
                </p:nvCxnSpPr>
                <p:spPr>
                  <a:xfrm flipV="1">
                    <a:off x="380435" y="2690000"/>
                    <a:ext cx="1330893" cy="8401"/>
                  </a:xfrm>
                  <a:prstGeom prst="line">
                    <a:avLst/>
                  </a:prstGeom>
                  <a:ln>
                    <a:prstDash val="sysDash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2" name="Textfeld 51"/>
                  <p:cNvSpPr txBox="1"/>
                  <p:nvPr/>
                </p:nvSpPr>
                <p:spPr>
                  <a:xfrm>
                    <a:off x="-253242" y="2252347"/>
                    <a:ext cx="785043" cy="7228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000" dirty="0" smtClean="0"/>
                      <a:t>M</a:t>
                    </a:r>
                    <a:r>
                      <a:rPr lang="de-AT" sz="1000" baseline="-25000" dirty="0" smtClean="0"/>
                      <a:t>S</a:t>
                    </a:r>
                    <a:endParaRPr lang="de-AT" sz="1000" baseline="-25000" dirty="0"/>
                  </a:p>
                </p:txBody>
              </p:sp>
            </p:grpSp>
          </p:grpSp>
          <p:cxnSp>
            <p:nvCxnSpPr>
              <p:cNvPr id="37" name="Gerader Verbinder 36"/>
              <p:cNvCxnSpPr/>
              <p:nvPr/>
            </p:nvCxnSpPr>
            <p:spPr>
              <a:xfrm>
                <a:off x="1753793" y="2932985"/>
                <a:ext cx="1410274" cy="695909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Gerade Verbindung mit Pfeil 31"/>
            <p:cNvCxnSpPr/>
            <p:nvPr/>
          </p:nvCxnSpPr>
          <p:spPr>
            <a:xfrm>
              <a:off x="2867796" y="2523052"/>
              <a:ext cx="190665" cy="842123"/>
            </a:xfrm>
            <a:prstGeom prst="straightConnector1">
              <a:avLst/>
            </a:prstGeom>
            <a:ln w="15240" cap="rnd" cmpd="sng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Gerade Verbindung mit Pfeil 52"/>
          <p:cNvCxnSpPr/>
          <p:nvPr/>
        </p:nvCxnSpPr>
        <p:spPr>
          <a:xfrm>
            <a:off x="8023041" y="698986"/>
            <a:ext cx="0" cy="148109"/>
          </a:xfrm>
          <a:prstGeom prst="straightConnector1">
            <a:avLst/>
          </a:prstGeom>
          <a:ln w="6350">
            <a:solidFill>
              <a:srgbClr val="C00000"/>
            </a:solidFill>
            <a:headEnd type="triangle" w="sm" len="sm"/>
            <a:tailEnd type="triangle" w="sm" len="sm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7749615" y="666158"/>
            <a:ext cx="34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err="1" smtClean="0">
                <a:solidFill>
                  <a:srgbClr val="C00000"/>
                </a:solidFill>
              </a:rPr>
              <a:t>T</a:t>
            </a:r>
            <a:r>
              <a:rPr lang="de-AT" sz="1400" baseline="-25000" dirty="0" err="1" smtClean="0">
                <a:solidFill>
                  <a:srgbClr val="C00000"/>
                </a:solidFill>
              </a:rPr>
              <a:t>q</a:t>
            </a:r>
            <a:endParaRPr lang="de-AT" sz="1400" baseline="-25000" dirty="0">
              <a:solidFill>
                <a:srgbClr val="C00000"/>
              </a:solidFill>
            </a:endParaRPr>
          </a:p>
        </p:txBody>
      </p:sp>
      <p:graphicFrame>
        <p:nvGraphicFramePr>
          <p:cNvPr id="54" name="Tabel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008880"/>
              </p:ext>
            </p:extLst>
          </p:nvPr>
        </p:nvGraphicFramePr>
        <p:xfrm>
          <a:off x="172678" y="3412162"/>
          <a:ext cx="419322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55">
                  <a:extLst>
                    <a:ext uri="{9D8B030D-6E8A-4147-A177-3AD203B41FA5}">
                      <a16:colId xmlns:a16="http://schemas.microsoft.com/office/drawing/2014/main" val="502658863"/>
                    </a:ext>
                  </a:extLst>
                </a:gridCol>
                <a:gridCol w="463867">
                  <a:extLst>
                    <a:ext uri="{9D8B030D-6E8A-4147-A177-3AD203B41FA5}">
                      <a16:colId xmlns:a16="http://schemas.microsoft.com/office/drawing/2014/main" val="1704178141"/>
                    </a:ext>
                  </a:extLst>
                </a:gridCol>
                <a:gridCol w="463867">
                  <a:extLst>
                    <a:ext uri="{9D8B030D-6E8A-4147-A177-3AD203B41FA5}">
                      <a16:colId xmlns:a16="http://schemas.microsoft.com/office/drawing/2014/main" val="3038839813"/>
                    </a:ext>
                  </a:extLst>
                </a:gridCol>
                <a:gridCol w="432117">
                  <a:extLst>
                    <a:ext uri="{9D8B030D-6E8A-4147-A177-3AD203B41FA5}">
                      <a16:colId xmlns:a16="http://schemas.microsoft.com/office/drawing/2014/main" val="345624566"/>
                    </a:ext>
                  </a:extLst>
                </a:gridCol>
                <a:gridCol w="463867">
                  <a:extLst>
                    <a:ext uri="{9D8B030D-6E8A-4147-A177-3AD203B41FA5}">
                      <a16:colId xmlns:a16="http://schemas.microsoft.com/office/drawing/2014/main" val="460576401"/>
                    </a:ext>
                  </a:extLst>
                </a:gridCol>
                <a:gridCol w="567055">
                  <a:extLst>
                    <a:ext uri="{9D8B030D-6E8A-4147-A177-3AD203B41FA5}">
                      <a16:colId xmlns:a16="http://schemas.microsoft.com/office/drawing/2014/main" val="1033760148"/>
                    </a:ext>
                  </a:extLst>
                </a:gridCol>
                <a:gridCol w="549592">
                  <a:extLst>
                    <a:ext uri="{9D8B030D-6E8A-4147-A177-3AD203B41FA5}">
                      <a16:colId xmlns:a16="http://schemas.microsoft.com/office/drawing/2014/main" val="2945336431"/>
                    </a:ext>
                  </a:extLst>
                </a:gridCol>
              </a:tblGrid>
              <a:tr h="392043">
                <a:tc>
                  <a:txBody>
                    <a:bodyPr/>
                    <a:lstStyle/>
                    <a:p>
                      <a:pPr algn="l"/>
                      <a:endParaRPr lang="de-AT" sz="1050" b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α‘</a:t>
                      </a:r>
                      <a:r>
                        <a:rPr lang="el-GR" sz="1050" b="1" kern="1200" baseline="-250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el-GR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de-AT" sz="1050" b="1" kern="1200" dirty="0" smtClean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de-AT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[%]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α</a:t>
                      </a:r>
                      <a:r>
                        <a:rPr lang="de-AT" sz="1050" b="1" kern="1200" baseline="-250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B</a:t>
                      </a:r>
                    </a:p>
                    <a:p>
                      <a:pPr algn="ctr"/>
                      <a:r>
                        <a:rPr lang="de-AT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[%] 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α‘</a:t>
                      </a:r>
                      <a:r>
                        <a:rPr lang="el-GR" sz="1050" b="1" kern="1200" baseline="-250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de-AT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de-AT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[%]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AT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RA</a:t>
                      </a:r>
                    </a:p>
                    <a:p>
                      <a:pPr marL="0" algn="ctr" defTabSz="914400" rtl="0" eaLnBrk="1" latinLnBrk="0" hangingPunct="1"/>
                      <a:r>
                        <a:rPr lang="de-AT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[%] 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AT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C</a:t>
                      </a:r>
                      <a:r>
                        <a:rPr lang="de-AT" sz="1050" b="1" kern="1200" baseline="-250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RA</a:t>
                      </a:r>
                      <a:r>
                        <a:rPr lang="de-AT" sz="1050" b="1" kern="1200" baseline="300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[1]</a:t>
                      </a:r>
                    </a:p>
                    <a:p>
                      <a:pPr marL="0" algn="ctr" defTabSz="914400" rtl="0" eaLnBrk="1" latinLnBrk="0" hangingPunct="1"/>
                      <a:r>
                        <a:rPr lang="de-AT" sz="10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[</a:t>
                      </a:r>
                      <a:r>
                        <a:rPr lang="de-AT" sz="1000" b="0" kern="1200" dirty="0" err="1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wt</a:t>
                      </a:r>
                      <a:r>
                        <a:rPr lang="de-AT" sz="10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.%]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AT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PAGS</a:t>
                      </a:r>
                    </a:p>
                    <a:p>
                      <a:pPr marL="0" algn="ctr" defTabSz="914400" rtl="0" eaLnBrk="1" latinLnBrk="0" hangingPunct="1"/>
                      <a:r>
                        <a:rPr lang="de-AT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[µm]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1905746"/>
                  </a:ext>
                </a:extLst>
              </a:tr>
              <a:tr h="238026">
                <a:tc>
                  <a:txBody>
                    <a:bodyPr/>
                    <a:lstStyle/>
                    <a:p>
                      <a:pPr algn="l"/>
                      <a:r>
                        <a:rPr lang="de-AT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0.2C-4Mn-1.5Si</a:t>
                      </a:r>
                      <a:endParaRPr lang="de-AT" sz="105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60</a:t>
                      </a:r>
                      <a:endParaRPr lang="de-AT" sz="1050" b="0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lang="de-AT" sz="105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  <a:endParaRPr lang="de-AT" sz="105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  <a:endParaRPr lang="de-AT" sz="105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AT" sz="105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0.79</a:t>
                      </a:r>
                      <a:endParaRPr lang="de-AT" sz="105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AT" sz="105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5.5</a:t>
                      </a:r>
                      <a:endParaRPr lang="de-AT" sz="105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356589"/>
                  </a:ext>
                </a:extLst>
              </a:tr>
              <a:tr h="238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05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0.2C-4Mn-</a:t>
                      </a:r>
                      <a:r>
                        <a:rPr lang="de-AT" sz="1050" b="1" kern="1200" dirty="0" smtClean="0">
                          <a:solidFill>
                            <a:srgbClr val="C00000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1.5Al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63</a:t>
                      </a:r>
                      <a:endParaRPr lang="de-AT" sz="1050" b="0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  <a:endParaRPr lang="de-AT" sz="105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lang="de-AT" sz="105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  <a:endParaRPr lang="de-AT" sz="105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AT" sz="105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0.88</a:t>
                      </a:r>
                      <a:endParaRPr lang="de-AT" sz="105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AT" sz="105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12.3</a:t>
                      </a:r>
                      <a:endParaRPr lang="de-AT" sz="105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144583"/>
                  </a:ext>
                </a:extLst>
              </a:tr>
            </a:tbl>
          </a:graphicData>
        </a:graphic>
      </p:graphicFrame>
      <p:sp>
        <p:nvSpPr>
          <p:cNvPr id="23" name="Textfeld 22"/>
          <p:cNvSpPr txBox="1"/>
          <p:nvPr/>
        </p:nvSpPr>
        <p:spPr>
          <a:xfrm>
            <a:off x="6154940" y="1107976"/>
            <a:ext cx="9555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b="1" dirty="0" smtClean="0"/>
              <a:t>(</a:t>
            </a:r>
            <a:r>
              <a:rPr lang="de-AT" sz="1000" b="1" dirty="0" smtClean="0">
                <a:solidFill>
                  <a:srgbClr val="C00000"/>
                </a:solidFill>
              </a:rPr>
              <a:t>RA</a:t>
            </a:r>
            <a:r>
              <a:rPr lang="de-AT" sz="1000" b="1" dirty="0" smtClean="0"/>
              <a:t>; </a:t>
            </a:r>
            <a:r>
              <a:rPr lang="el-GR" sz="1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α‘</a:t>
            </a:r>
            <a:r>
              <a:rPr lang="el-GR" sz="1000" b="1" baseline="-25000" dirty="0" smtClean="0">
                <a:solidFill>
                  <a:srgbClr val="0070C0"/>
                </a:solidFill>
                <a:cs typeface="Arial" panose="020B0604020202020204" pitchFamily="34" charset="0"/>
              </a:rPr>
              <a:t>1</a:t>
            </a:r>
            <a:r>
              <a:rPr lang="de-AT" sz="1000" b="1" dirty="0" smtClean="0">
                <a:cs typeface="Arial" panose="020B0604020202020204" pitchFamily="34" charset="0"/>
              </a:rPr>
              <a:t>;</a:t>
            </a:r>
            <a:r>
              <a:rPr lang="de-AT" sz="1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l-GR" sz="1000" b="1" dirty="0" smtClean="0">
                <a:cs typeface="Arial" panose="020B0604020202020204" pitchFamily="34" charset="0"/>
              </a:rPr>
              <a:t>α‘</a:t>
            </a:r>
            <a:r>
              <a:rPr lang="el-GR" sz="1000" b="1" baseline="-25000" dirty="0" smtClean="0">
                <a:cs typeface="Arial" panose="020B0604020202020204" pitchFamily="34" charset="0"/>
              </a:rPr>
              <a:t>2</a:t>
            </a:r>
            <a:r>
              <a:rPr lang="de-AT" sz="1000" b="1" dirty="0">
                <a:cs typeface="Arial" panose="020B0604020202020204" pitchFamily="34" charset="0"/>
              </a:rPr>
              <a:t>)</a:t>
            </a:r>
            <a:endParaRPr lang="de-AT" sz="1000" b="1" dirty="0" smtClean="0"/>
          </a:p>
        </p:txBody>
      </p:sp>
      <p:cxnSp>
        <p:nvCxnSpPr>
          <p:cNvPr id="25" name="Gerader Verbinder 24"/>
          <p:cNvCxnSpPr/>
          <p:nvPr/>
        </p:nvCxnSpPr>
        <p:spPr>
          <a:xfrm>
            <a:off x="1387682" y="1278323"/>
            <a:ext cx="0" cy="3089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r Verbinder 74"/>
          <p:cNvCxnSpPr/>
          <p:nvPr/>
        </p:nvCxnSpPr>
        <p:spPr>
          <a:xfrm>
            <a:off x="1684218" y="1278323"/>
            <a:ext cx="0" cy="49850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1084002" y="1062000"/>
            <a:ext cx="5373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b="1" dirty="0" smtClean="0"/>
              <a:t>230°C</a:t>
            </a:r>
            <a:endParaRPr lang="de-AT" sz="1000" b="1" dirty="0"/>
          </a:p>
        </p:txBody>
      </p:sp>
      <p:sp>
        <p:nvSpPr>
          <p:cNvPr id="76" name="Textfeld 75"/>
          <p:cNvSpPr txBox="1"/>
          <p:nvPr/>
        </p:nvSpPr>
        <p:spPr>
          <a:xfrm>
            <a:off x="1549153" y="1053443"/>
            <a:ext cx="5373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b="1" dirty="0" smtClean="0">
                <a:solidFill>
                  <a:srgbClr val="C00000"/>
                </a:solidFill>
              </a:rPr>
              <a:t>270°C</a:t>
            </a:r>
            <a:endParaRPr lang="de-AT" sz="1000" b="1" dirty="0">
              <a:solidFill>
                <a:srgbClr val="C00000"/>
              </a:solidFill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1403405" y="4307202"/>
            <a:ext cx="8306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 smtClean="0"/>
              <a:t>(</a:t>
            </a:r>
            <a:r>
              <a:rPr lang="de-AT" sz="1000" dirty="0" err="1" smtClean="0"/>
              <a:t>LeverRule</a:t>
            </a:r>
            <a:r>
              <a:rPr lang="de-AT" sz="1000" dirty="0" smtClean="0"/>
              <a:t>)</a:t>
            </a:r>
            <a:endParaRPr lang="de-AT" sz="1000" dirty="0"/>
          </a:p>
        </p:txBody>
      </p:sp>
      <p:sp>
        <p:nvSpPr>
          <p:cNvPr id="9" name="Textfeld 8"/>
          <p:cNvSpPr txBox="1"/>
          <p:nvPr/>
        </p:nvSpPr>
        <p:spPr>
          <a:xfrm>
            <a:off x="398989" y="2372629"/>
            <a:ext cx="6767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smtClean="0"/>
              <a:t>400°C </a:t>
            </a:r>
          </a:p>
          <a:p>
            <a:r>
              <a:rPr lang="de-AT" sz="1100" dirty="0" smtClean="0"/>
              <a:t>40s</a:t>
            </a:r>
          </a:p>
        </p:txBody>
      </p:sp>
      <p:grpSp>
        <p:nvGrpSpPr>
          <p:cNvPr id="14" name="Gruppieren 13"/>
          <p:cNvGrpSpPr/>
          <p:nvPr/>
        </p:nvGrpSpPr>
        <p:grpSpPr>
          <a:xfrm>
            <a:off x="4892697" y="1130985"/>
            <a:ext cx="1236351" cy="2015881"/>
            <a:chOff x="3937687" y="1104649"/>
            <a:chExt cx="1236351" cy="2015881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37687" y="1104649"/>
              <a:ext cx="1236351" cy="2015881"/>
            </a:xfrm>
            <a:prstGeom prst="rect">
              <a:avLst/>
            </a:prstGeom>
          </p:spPr>
        </p:pic>
        <p:sp>
          <p:nvSpPr>
            <p:cNvPr id="59" name="Textfeld 58"/>
            <p:cNvSpPr txBox="1"/>
            <p:nvPr/>
          </p:nvSpPr>
          <p:spPr>
            <a:xfrm>
              <a:off x="4573588" y="2945085"/>
              <a:ext cx="584674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de-AT" sz="1000" b="1" dirty="0"/>
                <a:t>~60% </a:t>
              </a:r>
              <a:r>
                <a:rPr lang="el-GR" sz="1000" b="1" dirty="0">
                  <a:solidFill>
                    <a:schemeClr val="tx2">
                      <a:lumMod val="75000"/>
                    </a:schemeClr>
                  </a:solidFill>
                  <a:cs typeface="Arial" panose="020B0604020202020204" pitchFamily="34" charset="0"/>
                </a:rPr>
                <a:t>α‘</a:t>
              </a:r>
              <a:r>
                <a:rPr lang="el-GR" sz="1000" b="1" baseline="-25000" dirty="0">
                  <a:solidFill>
                    <a:schemeClr val="tx2">
                      <a:lumMod val="75000"/>
                    </a:schemeClr>
                  </a:solidFill>
                  <a:cs typeface="Arial" panose="020B0604020202020204" pitchFamily="34" charset="0"/>
                </a:rPr>
                <a:t>1</a:t>
              </a:r>
              <a:endParaRPr lang="de-AT" sz="1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7050862" y="1136690"/>
            <a:ext cx="1236351" cy="2015881"/>
            <a:chOff x="5815880" y="1104649"/>
            <a:chExt cx="1236351" cy="2015881"/>
          </a:xfrm>
        </p:grpSpPr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15880" y="1104649"/>
              <a:ext cx="1236351" cy="2015881"/>
            </a:xfrm>
            <a:prstGeom prst="rect">
              <a:avLst/>
            </a:prstGeom>
          </p:spPr>
        </p:pic>
        <p:sp>
          <p:nvSpPr>
            <p:cNvPr id="60" name="Textfeld 59"/>
            <p:cNvSpPr txBox="1"/>
            <p:nvPr/>
          </p:nvSpPr>
          <p:spPr>
            <a:xfrm>
              <a:off x="6443704" y="2945085"/>
              <a:ext cx="584674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de-AT" sz="1000" b="1" dirty="0"/>
                <a:t>~60% </a:t>
              </a:r>
              <a:r>
                <a:rPr lang="el-GR" sz="1000" b="1" dirty="0">
                  <a:solidFill>
                    <a:schemeClr val="tx2">
                      <a:lumMod val="75000"/>
                    </a:schemeClr>
                  </a:solidFill>
                  <a:cs typeface="Arial" panose="020B0604020202020204" pitchFamily="34" charset="0"/>
                </a:rPr>
                <a:t>α‘</a:t>
              </a:r>
              <a:r>
                <a:rPr lang="el-GR" sz="1000" b="1" baseline="-25000" dirty="0">
                  <a:solidFill>
                    <a:schemeClr val="tx2">
                      <a:lumMod val="75000"/>
                    </a:schemeClr>
                  </a:solidFill>
                  <a:cs typeface="Arial" panose="020B0604020202020204" pitchFamily="34" charset="0"/>
                </a:rPr>
                <a:t>1</a:t>
              </a:r>
              <a:endParaRPr lang="de-AT" sz="1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cxnSp>
        <p:nvCxnSpPr>
          <p:cNvPr id="66" name="Gerade Verbindung mit Pfeil 65"/>
          <p:cNvCxnSpPr/>
          <p:nvPr/>
        </p:nvCxnSpPr>
        <p:spPr>
          <a:xfrm flipV="1">
            <a:off x="3399862" y="2620286"/>
            <a:ext cx="907159" cy="1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/>
          <p:cNvCxnSpPr/>
          <p:nvPr/>
        </p:nvCxnSpPr>
        <p:spPr>
          <a:xfrm flipV="1">
            <a:off x="3383847" y="1612893"/>
            <a:ext cx="0" cy="1007393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3374951" y="1702779"/>
            <a:ext cx="447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err="1" smtClean="0">
                <a:solidFill>
                  <a:schemeClr val="accent1">
                    <a:lumMod val="75000"/>
                  </a:schemeClr>
                </a:solidFill>
              </a:rPr>
              <a:t>size</a:t>
            </a:r>
            <a:endParaRPr lang="de-AT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8" name="Textfeld 77"/>
          <p:cNvSpPr txBox="1"/>
          <p:nvPr/>
        </p:nvSpPr>
        <p:spPr>
          <a:xfrm>
            <a:off x="3460286" y="2160593"/>
            <a:ext cx="750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1200" dirty="0" err="1" smtClean="0">
                <a:solidFill>
                  <a:schemeClr val="accent4">
                    <a:lumMod val="75000"/>
                  </a:schemeClr>
                </a:solidFill>
              </a:rPr>
              <a:t>lath</a:t>
            </a:r>
            <a:r>
              <a:rPr lang="de-AT" sz="1200" dirty="0" smtClean="0">
                <a:solidFill>
                  <a:schemeClr val="accent4">
                    <a:lumMod val="75000"/>
                  </a:schemeClr>
                </a:solidFill>
              </a:rPr>
              <a:t>-like </a:t>
            </a:r>
            <a:r>
              <a:rPr lang="de-AT" sz="1200" dirty="0" err="1" smtClean="0">
                <a:solidFill>
                  <a:schemeClr val="accent4">
                    <a:lumMod val="75000"/>
                  </a:schemeClr>
                </a:solidFill>
              </a:rPr>
              <a:t>shape</a:t>
            </a:r>
            <a:endParaRPr lang="de-AT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64" name="Gruppieren 63"/>
          <p:cNvGrpSpPr/>
          <p:nvPr/>
        </p:nvGrpSpPr>
        <p:grpSpPr>
          <a:xfrm>
            <a:off x="6154940" y="131156"/>
            <a:ext cx="1127958" cy="747590"/>
            <a:chOff x="8093403" y="2910002"/>
            <a:chExt cx="1127958" cy="747590"/>
          </a:xfrm>
        </p:grpSpPr>
        <p:grpSp>
          <p:nvGrpSpPr>
            <p:cNvPr id="94" name="Gruppieren 93"/>
            <p:cNvGrpSpPr/>
            <p:nvPr/>
          </p:nvGrpSpPr>
          <p:grpSpPr>
            <a:xfrm>
              <a:off x="8093403" y="2910002"/>
              <a:ext cx="1127958" cy="747590"/>
              <a:chOff x="8045051" y="198350"/>
              <a:chExt cx="1127958" cy="747590"/>
            </a:xfrm>
          </p:grpSpPr>
          <p:grpSp>
            <p:nvGrpSpPr>
              <p:cNvPr id="97" name="Gruppieren 96"/>
              <p:cNvGrpSpPr/>
              <p:nvPr/>
            </p:nvGrpSpPr>
            <p:grpSpPr>
              <a:xfrm>
                <a:off x="8045051" y="198350"/>
                <a:ext cx="1028378" cy="747590"/>
                <a:chOff x="8053002" y="192387"/>
                <a:chExt cx="1028378" cy="747590"/>
              </a:xfrm>
            </p:grpSpPr>
            <p:sp>
              <p:nvSpPr>
                <p:cNvPr id="99" name="Freihandform 98"/>
                <p:cNvSpPr/>
                <p:nvPr/>
              </p:nvSpPr>
              <p:spPr>
                <a:xfrm>
                  <a:off x="8284078" y="442103"/>
                  <a:ext cx="536435" cy="497874"/>
                </a:xfrm>
                <a:custGeom>
                  <a:avLst/>
                  <a:gdLst>
                    <a:gd name="connsiteX0" fmla="*/ 242515 w 874644"/>
                    <a:gd name="connsiteY0" fmla="*/ 274320 h 779228"/>
                    <a:gd name="connsiteX1" fmla="*/ 198783 w 874644"/>
                    <a:gd name="connsiteY1" fmla="*/ 286247 h 779228"/>
                    <a:gd name="connsiteX2" fmla="*/ 186856 w 874644"/>
                    <a:gd name="connsiteY2" fmla="*/ 290223 h 779228"/>
                    <a:gd name="connsiteX3" fmla="*/ 155051 w 874644"/>
                    <a:gd name="connsiteY3" fmla="*/ 298174 h 779228"/>
                    <a:gd name="connsiteX4" fmla="*/ 143124 w 874644"/>
                    <a:gd name="connsiteY4" fmla="*/ 302150 h 779228"/>
                    <a:gd name="connsiteX5" fmla="*/ 127221 w 874644"/>
                    <a:gd name="connsiteY5" fmla="*/ 306125 h 779228"/>
                    <a:gd name="connsiteX6" fmla="*/ 111319 w 874644"/>
                    <a:gd name="connsiteY6" fmla="*/ 314077 h 779228"/>
                    <a:gd name="connsiteX7" fmla="*/ 99392 w 874644"/>
                    <a:gd name="connsiteY7" fmla="*/ 318052 h 779228"/>
                    <a:gd name="connsiteX8" fmla="*/ 91440 w 874644"/>
                    <a:gd name="connsiteY8" fmla="*/ 329979 h 779228"/>
                    <a:gd name="connsiteX9" fmla="*/ 63611 w 874644"/>
                    <a:gd name="connsiteY9" fmla="*/ 337931 h 779228"/>
                    <a:gd name="connsiteX10" fmla="*/ 39757 w 874644"/>
                    <a:gd name="connsiteY10" fmla="*/ 373711 h 779228"/>
                    <a:gd name="connsiteX11" fmla="*/ 35781 w 874644"/>
                    <a:gd name="connsiteY11" fmla="*/ 489005 h 779228"/>
                    <a:gd name="connsiteX12" fmla="*/ 31805 w 874644"/>
                    <a:gd name="connsiteY12" fmla="*/ 504908 h 779228"/>
                    <a:gd name="connsiteX13" fmla="*/ 19879 w 874644"/>
                    <a:gd name="connsiteY13" fmla="*/ 520811 h 779228"/>
                    <a:gd name="connsiteX14" fmla="*/ 3976 w 874644"/>
                    <a:gd name="connsiteY14" fmla="*/ 544665 h 779228"/>
                    <a:gd name="connsiteX15" fmla="*/ 0 w 874644"/>
                    <a:gd name="connsiteY15" fmla="*/ 560567 h 779228"/>
                    <a:gd name="connsiteX16" fmla="*/ 3976 w 874644"/>
                    <a:gd name="connsiteY16" fmla="*/ 612251 h 779228"/>
                    <a:gd name="connsiteX17" fmla="*/ 15903 w 874644"/>
                    <a:gd name="connsiteY17" fmla="*/ 640080 h 779228"/>
                    <a:gd name="connsiteX18" fmla="*/ 23854 w 874644"/>
                    <a:gd name="connsiteY18" fmla="*/ 652007 h 779228"/>
                    <a:gd name="connsiteX19" fmla="*/ 27830 w 874644"/>
                    <a:gd name="connsiteY19" fmla="*/ 663934 h 779228"/>
                    <a:gd name="connsiteX20" fmla="*/ 35781 w 874644"/>
                    <a:gd name="connsiteY20" fmla="*/ 675861 h 779228"/>
                    <a:gd name="connsiteX21" fmla="*/ 43732 w 874644"/>
                    <a:gd name="connsiteY21" fmla="*/ 695739 h 779228"/>
                    <a:gd name="connsiteX22" fmla="*/ 47708 w 874644"/>
                    <a:gd name="connsiteY22" fmla="*/ 707666 h 779228"/>
                    <a:gd name="connsiteX23" fmla="*/ 75538 w 874644"/>
                    <a:gd name="connsiteY23" fmla="*/ 727545 h 779228"/>
                    <a:gd name="connsiteX24" fmla="*/ 103367 w 874644"/>
                    <a:gd name="connsiteY24" fmla="*/ 743447 h 779228"/>
                    <a:gd name="connsiteX25" fmla="*/ 115294 w 874644"/>
                    <a:gd name="connsiteY25" fmla="*/ 755374 h 779228"/>
                    <a:gd name="connsiteX26" fmla="*/ 143124 w 874644"/>
                    <a:gd name="connsiteY26" fmla="*/ 771277 h 779228"/>
                    <a:gd name="connsiteX27" fmla="*/ 178905 w 874644"/>
                    <a:gd name="connsiteY27" fmla="*/ 779228 h 779228"/>
                    <a:gd name="connsiteX28" fmla="*/ 425395 w 874644"/>
                    <a:gd name="connsiteY28" fmla="*/ 775252 h 779228"/>
                    <a:gd name="connsiteX29" fmla="*/ 437322 w 874644"/>
                    <a:gd name="connsiteY29" fmla="*/ 771277 h 779228"/>
                    <a:gd name="connsiteX30" fmla="*/ 453225 w 874644"/>
                    <a:gd name="connsiteY30" fmla="*/ 759350 h 779228"/>
                    <a:gd name="connsiteX31" fmla="*/ 485030 w 874644"/>
                    <a:gd name="connsiteY31" fmla="*/ 731520 h 779228"/>
                    <a:gd name="connsiteX32" fmla="*/ 500932 w 874644"/>
                    <a:gd name="connsiteY32" fmla="*/ 699715 h 779228"/>
                    <a:gd name="connsiteX33" fmla="*/ 504908 w 874644"/>
                    <a:gd name="connsiteY33" fmla="*/ 687788 h 779228"/>
                    <a:gd name="connsiteX34" fmla="*/ 516835 w 874644"/>
                    <a:gd name="connsiteY34" fmla="*/ 675861 h 779228"/>
                    <a:gd name="connsiteX35" fmla="*/ 540689 w 874644"/>
                    <a:gd name="connsiteY35" fmla="*/ 640080 h 779228"/>
                    <a:gd name="connsiteX36" fmla="*/ 552616 w 874644"/>
                    <a:gd name="connsiteY36" fmla="*/ 628153 h 779228"/>
                    <a:gd name="connsiteX37" fmla="*/ 576470 w 874644"/>
                    <a:gd name="connsiteY37" fmla="*/ 608275 h 779228"/>
                    <a:gd name="connsiteX38" fmla="*/ 600324 w 874644"/>
                    <a:gd name="connsiteY38" fmla="*/ 592372 h 779228"/>
                    <a:gd name="connsiteX39" fmla="*/ 624178 w 874644"/>
                    <a:gd name="connsiteY39" fmla="*/ 580445 h 779228"/>
                    <a:gd name="connsiteX40" fmla="*/ 655983 w 874644"/>
                    <a:gd name="connsiteY40" fmla="*/ 572494 h 779228"/>
                    <a:gd name="connsiteX41" fmla="*/ 699715 w 874644"/>
                    <a:gd name="connsiteY41" fmla="*/ 556591 h 779228"/>
                    <a:gd name="connsiteX42" fmla="*/ 727545 w 874644"/>
                    <a:gd name="connsiteY42" fmla="*/ 548640 h 779228"/>
                    <a:gd name="connsiteX43" fmla="*/ 739472 w 874644"/>
                    <a:gd name="connsiteY43" fmla="*/ 544665 h 779228"/>
                    <a:gd name="connsiteX44" fmla="*/ 755374 w 874644"/>
                    <a:gd name="connsiteY44" fmla="*/ 536713 h 779228"/>
                    <a:gd name="connsiteX45" fmla="*/ 775252 w 874644"/>
                    <a:gd name="connsiteY45" fmla="*/ 528762 h 779228"/>
                    <a:gd name="connsiteX46" fmla="*/ 795131 w 874644"/>
                    <a:gd name="connsiteY46" fmla="*/ 508884 h 779228"/>
                    <a:gd name="connsiteX47" fmla="*/ 803082 w 874644"/>
                    <a:gd name="connsiteY47" fmla="*/ 500932 h 779228"/>
                    <a:gd name="connsiteX48" fmla="*/ 818985 w 874644"/>
                    <a:gd name="connsiteY48" fmla="*/ 489005 h 779228"/>
                    <a:gd name="connsiteX49" fmla="*/ 830912 w 874644"/>
                    <a:gd name="connsiteY49" fmla="*/ 461176 h 779228"/>
                    <a:gd name="connsiteX50" fmla="*/ 846814 w 874644"/>
                    <a:gd name="connsiteY50" fmla="*/ 433346 h 779228"/>
                    <a:gd name="connsiteX51" fmla="*/ 858741 w 874644"/>
                    <a:gd name="connsiteY51" fmla="*/ 409492 h 779228"/>
                    <a:gd name="connsiteX52" fmla="*/ 862717 w 874644"/>
                    <a:gd name="connsiteY52" fmla="*/ 393590 h 779228"/>
                    <a:gd name="connsiteX53" fmla="*/ 854765 w 874644"/>
                    <a:gd name="connsiteY53" fmla="*/ 282271 h 779228"/>
                    <a:gd name="connsiteX54" fmla="*/ 858741 w 874644"/>
                    <a:gd name="connsiteY54" fmla="*/ 186856 h 779228"/>
                    <a:gd name="connsiteX55" fmla="*/ 866692 w 874644"/>
                    <a:gd name="connsiteY55" fmla="*/ 163002 h 779228"/>
                    <a:gd name="connsiteX56" fmla="*/ 874644 w 874644"/>
                    <a:gd name="connsiteY56" fmla="*/ 135172 h 779228"/>
                    <a:gd name="connsiteX57" fmla="*/ 866692 w 874644"/>
                    <a:gd name="connsiteY57" fmla="*/ 67586 h 779228"/>
                    <a:gd name="connsiteX58" fmla="*/ 862717 w 874644"/>
                    <a:gd name="connsiteY58" fmla="*/ 55659 h 779228"/>
                    <a:gd name="connsiteX59" fmla="*/ 850790 w 874644"/>
                    <a:gd name="connsiteY59" fmla="*/ 51684 h 779228"/>
                    <a:gd name="connsiteX60" fmla="*/ 842839 w 874644"/>
                    <a:gd name="connsiteY60" fmla="*/ 35781 h 779228"/>
                    <a:gd name="connsiteX61" fmla="*/ 830912 w 874644"/>
                    <a:gd name="connsiteY61" fmla="*/ 31805 h 779228"/>
                    <a:gd name="connsiteX62" fmla="*/ 818985 w 874644"/>
                    <a:gd name="connsiteY62" fmla="*/ 23854 h 779228"/>
                    <a:gd name="connsiteX63" fmla="*/ 795131 w 874644"/>
                    <a:gd name="connsiteY63" fmla="*/ 19878 h 779228"/>
                    <a:gd name="connsiteX64" fmla="*/ 779228 w 874644"/>
                    <a:gd name="connsiteY64" fmla="*/ 15903 h 779228"/>
                    <a:gd name="connsiteX65" fmla="*/ 767301 w 874644"/>
                    <a:gd name="connsiteY65" fmla="*/ 7951 h 779228"/>
                    <a:gd name="connsiteX66" fmla="*/ 735496 w 874644"/>
                    <a:gd name="connsiteY66" fmla="*/ 0 h 779228"/>
                    <a:gd name="connsiteX67" fmla="*/ 659959 w 874644"/>
                    <a:gd name="connsiteY67" fmla="*/ 3976 h 779228"/>
                    <a:gd name="connsiteX68" fmla="*/ 624178 w 874644"/>
                    <a:gd name="connsiteY68" fmla="*/ 19878 h 779228"/>
                    <a:gd name="connsiteX69" fmla="*/ 596348 w 874644"/>
                    <a:gd name="connsiteY69" fmla="*/ 23854 h 779228"/>
                    <a:gd name="connsiteX70" fmla="*/ 552616 w 874644"/>
                    <a:gd name="connsiteY70" fmla="*/ 43732 h 779228"/>
                    <a:gd name="connsiteX71" fmla="*/ 520811 w 874644"/>
                    <a:gd name="connsiteY71" fmla="*/ 47708 h 779228"/>
                    <a:gd name="connsiteX72" fmla="*/ 485030 w 874644"/>
                    <a:gd name="connsiteY72" fmla="*/ 59635 h 779228"/>
                    <a:gd name="connsiteX73" fmla="*/ 457200 w 874644"/>
                    <a:gd name="connsiteY73" fmla="*/ 75538 h 779228"/>
                    <a:gd name="connsiteX74" fmla="*/ 441298 w 874644"/>
                    <a:gd name="connsiteY74" fmla="*/ 83489 h 779228"/>
                    <a:gd name="connsiteX75" fmla="*/ 421419 w 874644"/>
                    <a:gd name="connsiteY75" fmla="*/ 103367 h 779228"/>
                    <a:gd name="connsiteX76" fmla="*/ 413468 w 874644"/>
                    <a:gd name="connsiteY76" fmla="*/ 119270 h 779228"/>
                    <a:gd name="connsiteX77" fmla="*/ 409492 w 874644"/>
                    <a:gd name="connsiteY77" fmla="*/ 131197 h 779228"/>
                    <a:gd name="connsiteX78" fmla="*/ 397565 w 874644"/>
                    <a:gd name="connsiteY78" fmla="*/ 147099 h 779228"/>
                    <a:gd name="connsiteX79" fmla="*/ 377687 w 874644"/>
                    <a:gd name="connsiteY79" fmla="*/ 166978 h 779228"/>
                    <a:gd name="connsiteX80" fmla="*/ 278296 w 874644"/>
                    <a:gd name="connsiteY80" fmla="*/ 178905 h 779228"/>
                    <a:gd name="connsiteX81" fmla="*/ 262393 w 874644"/>
                    <a:gd name="connsiteY81" fmla="*/ 202758 h 779228"/>
                    <a:gd name="connsiteX82" fmla="*/ 246491 w 874644"/>
                    <a:gd name="connsiteY82" fmla="*/ 222637 h 779228"/>
                    <a:gd name="connsiteX83" fmla="*/ 242515 w 874644"/>
                    <a:gd name="connsiteY83" fmla="*/ 234564 h 779228"/>
                    <a:gd name="connsiteX84" fmla="*/ 226612 w 874644"/>
                    <a:gd name="connsiteY84" fmla="*/ 254442 h 779228"/>
                    <a:gd name="connsiteX85" fmla="*/ 242515 w 874644"/>
                    <a:gd name="connsiteY85" fmla="*/ 274320 h 779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874644" h="779228">
                      <a:moveTo>
                        <a:pt x="242515" y="274320"/>
                      </a:moveTo>
                      <a:cubicBezTo>
                        <a:pt x="206604" y="288684"/>
                        <a:pt x="239333" y="277235"/>
                        <a:pt x="198783" y="286247"/>
                      </a:cubicBezTo>
                      <a:cubicBezTo>
                        <a:pt x="194692" y="287156"/>
                        <a:pt x="190899" y="289120"/>
                        <a:pt x="186856" y="290223"/>
                      </a:cubicBezTo>
                      <a:cubicBezTo>
                        <a:pt x="176313" y="293098"/>
                        <a:pt x="165594" y="295299"/>
                        <a:pt x="155051" y="298174"/>
                      </a:cubicBezTo>
                      <a:cubicBezTo>
                        <a:pt x="151008" y="299277"/>
                        <a:pt x="147154" y="300999"/>
                        <a:pt x="143124" y="302150"/>
                      </a:cubicBezTo>
                      <a:cubicBezTo>
                        <a:pt x="137870" y="303651"/>
                        <a:pt x="132522" y="304800"/>
                        <a:pt x="127221" y="306125"/>
                      </a:cubicBezTo>
                      <a:cubicBezTo>
                        <a:pt x="121920" y="308776"/>
                        <a:pt x="116766" y="311742"/>
                        <a:pt x="111319" y="314077"/>
                      </a:cubicBezTo>
                      <a:cubicBezTo>
                        <a:pt x="107467" y="315728"/>
                        <a:pt x="102664" y="315434"/>
                        <a:pt x="99392" y="318052"/>
                      </a:cubicBezTo>
                      <a:cubicBezTo>
                        <a:pt x="95661" y="321037"/>
                        <a:pt x="95171" y="326994"/>
                        <a:pt x="91440" y="329979"/>
                      </a:cubicBezTo>
                      <a:cubicBezTo>
                        <a:pt x="88847" y="332053"/>
                        <a:pt x="64650" y="337671"/>
                        <a:pt x="63611" y="337931"/>
                      </a:cubicBezTo>
                      <a:cubicBezTo>
                        <a:pt x="39868" y="361672"/>
                        <a:pt x="46004" y="348718"/>
                        <a:pt x="39757" y="373711"/>
                      </a:cubicBezTo>
                      <a:cubicBezTo>
                        <a:pt x="38432" y="412142"/>
                        <a:pt x="38107" y="450621"/>
                        <a:pt x="35781" y="489005"/>
                      </a:cubicBezTo>
                      <a:cubicBezTo>
                        <a:pt x="35450" y="494459"/>
                        <a:pt x="34249" y="500021"/>
                        <a:pt x="31805" y="504908"/>
                      </a:cubicBezTo>
                      <a:cubicBezTo>
                        <a:pt x="28842" y="510835"/>
                        <a:pt x="23854" y="515510"/>
                        <a:pt x="19879" y="520811"/>
                      </a:cubicBezTo>
                      <a:cubicBezTo>
                        <a:pt x="7465" y="558048"/>
                        <a:pt x="27801" y="502973"/>
                        <a:pt x="3976" y="544665"/>
                      </a:cubicBezTo>
                      <a:cubicBezTo>
                        <a:pt x="1265" y="549409"/>
                        <a:pt x="1325" y="555266"/>
                        <a:pt x="0" y="560567"/>
                      </a:cubicBezTo>
                      <a:cubicBezTo>
                        <a:pt x="1325" y="577795"/>
                        <a:pt x="1833" y="595106"/>
                        <a:pt x="3976" y="612251"/>
                      </a:cubicBezTo>
                      <a:cubicBezTo>
                        <a:pt x="4868" y="619386"/>
                        <a:pt x="13089" y="635156"/>
                        <a:pt x="15903" y="640080"/>
                      </a:cubicBezTo>
                      <a:cubicBezTo>
                        <a:pt x="18274" y="644229"/>
                        <a:pt x="21717" y="647733"/>
                        <a:pt x="23854" y="652007"/>
                      </a:cubicBezTo>
                      <a:cubicBezTo>
                        <a:pt x="25728" y="655755"/>
                        <a:pt x="25956" y="660186"/>
                        <a:pt x="27830" y="663934"/>
                      </a:cubicBezTo>
                      <a:cubicBezTo>
                        <a:pt x="29967" y="668208"/>
                        <a:pt x="33644" y="671587"/>
                        <a:pt x="35781" y="675861"/>
                      </a:cubicBezTo>
                      <a:cubicBezTo>
                        <a:pt x="38972" y="682244"/>
                        <a:pt x="41226" y="689057"/>
                        <a:pt x="43732" y="695739"/>
                      </a:cubicBezTo>
                      <a:cubicBezTo>
                        <a:pt x="45203" y="699663"/>
                        <a:pt x="45272" y="704256"/>
                        <a:pt x="47708" y="707666"/>
                      </a:cubicBezTo>
                      <a:cubicBezTo>
                        <a:pt x="59500" y="724174"/>
                        <a:pt x="60454" y="722517"/>
                        <a:pt x="75538" y="727545"/>
                      </a:cubicBezTo>
                      <a:cubicBezTo>
                        <a:pt x="107814" y="759818"/>
                        <a:pt x="65990" y="722088"/>
                        <a:pt x="103367" y="743447"/>
                      </a:cubicBezTo>
                      <a:cubicBezTo>
                        <a:pt x="108249" y="746237"/>
                        <a:pt x="110975" y="751775"/>
                        <a:pt x="115294" y="755374"/>
                      </a:cubicBezTo>
                      <a:cubicBezTo>
                        <a:pt x="120854" y="760008"/>
                        <a:pt x="136962" y="769381"/>
                        <a:pt x="143124" y="771277"/>
                      </a:cubicBezTo>
                      <a:cubicBezTo>
                        <a:pt x="154802" y="774870"/>
                        <a:pt x="166978" y="776578"/>
                        <a:pt x="178905" y="779228"/>
                      </a:cubicBezTo>
                      <a:lnTo>
                        <a:pt x="425395" y="775252"/>
                      </a:lnTo>
                      <a:cubicBezTo>
                        <a:pt x="429584" y="775123"/>
                        <a:pt x="433683" y="773356"/>
                        <a:pt x="437322" y="771277"/>
                      </a:cubicBezTo>
                      <a:cubicBezTo>
                        <a:pt x="443075" y="767990"/>
                        <a:pt x="448273" y="763752"/>
                        <a:pt x="453225" y="759350"/>
                      </a:cubicBezTo>
                      <a:cubicBezTo>
                        <a:pt x="488111" y="728340"/>
                        <a:pt x="459376" y="748622"/>
                        <a:pt x="485030" y="731520"/>
                      </a:cubicBezTo>
                      <a:cubicBezTo>
                        <a:pt x="492933" y="699904"/>
                        <a:pt x="482912" y="731250"/>
                        <a:pt x="500932" y="699715"/>
                      </a:cubicBezTo>
                      <a:cubicBezTo>
                        <a:pt x="503011" y="696076"/>
                        <a:pt x="502583" y="691275"/>
                        <a:pt x="504908" y="687788"/>
                      </a:cubicBezTo>
                      <a:cubicBezTo>
                        <a:pt x="508027" y="683110"/>
                        <a:pt x="513462" y="680359"/>
                        <a:pt x="516835" y="675861"/>
                      </a:cubicBezTo>
                      <a:cubicBezTo>
                        <a:pt x="525436" y="664393"/>
                        <a:pt x="530553" y="650216"/>
                        <a:pt x="540689" y="640080"/>
                      </a:cubicBezTo>
                      <a:cubicBezTo>
                        <a:pt x="544665" y="636104"/>
                        <a:pt x="548957" y="632422"/>
                        <a:pt x="552616" y="628153"/>
                      </a:cubicBezTo>
                      <a:cubicBezTo>
                        <a:pt x="569946" y="607936"/>
                        <a:pt x="556431" y="614955"/>
                        <a:pt x="576470" y="608275"/>
                      </a:cubicBezTo>
                      <a:cubicBezTo>
                        <a:pt x="599078" y="585667"/>
                        <a:pt x="577310" y="603879"/>
                        <a:pt x="600324" y="592372"/>
                      </a:cubicBezTo>
                      <a:cubicBezTo>
                        <a:pt x="622033" y="581517"/>
                        <a:pt x="602197" y="586440"/>
                        <a:pt x="624178" y="580445"/>
                      </a:cubicBezTo>
                      <a:cubicBezTo>
                        <a:pt x="634721" y="577570"/>
                        <a:pt x="645837" y="576552"/>
                        <a:pt x="655983" y="572494"/>
                      </a:cubicBezTo>
                      <a:cubicBezTo>
                        <a:pt x="676392" y="564330"/>
                        <a:pt x="677607" y="563394"/>
                        <a:pt x="699715" y="556591"/>
                      </a:cubicBezTo>
                      <a:cubicBezTo>
                        <a:pt x="708936" y="553754"/>
                        <a:pt x="718304" y="551412"/>
                        <a:pt x="727545" y="548640"/>
                      </a:cubicBezTo>
                      <a:cubicBezTo>
                        <a:pt x="731559" y="547436"/>
                        <a:pt x="735620" y="546316"/>
                        <a:pt x="739472" y="544665"/>
                      </a:cubicBezTo>
                      <a:cubicBezTo>
                        <a:pt x="744919" y="542330"/>
                        <a:pt x="749958" y="539120"/>
                        <a:pt x="755374" y="536713"/>
                      </a:cubicBezTo>
                      <a:cubicBezTo>
                        <a:pt x="761895" y="533815"/>
                        <a:pt x="768626" y="531412"/>
                        <a:pt x="775252" y="528762"/>
                      </a:cubicBezTo>
                      <a:lnTo>
                        <a:pt x="795131" y="508884"/>
                      </a:lnTo>
                      <a:cubicBezTo>
                        <a:pt x="797782" y="506233"/>
                        <a:pt x="800083" y="503181"/>
                        <a:pt x="803082" y="500932"/>
                      </a:cubicBezTo>
                      <a:lnTo>
                        <a:pt x="818985" y="489005"/>
                      </a:lnTo>
                      <a:cubicBezTo>
                        <a:pt x="835097" y="464836"/>
                        <a:pt x="819910" y="490514"/>
                        <a:pt x="830912" y="461176"/>
                      </a:cubicBezTo>
                      <a:cubicBezTo>
                        <a:pt x="841368" y="433294"/>
                        <a:pt x="835279" y="456416"/>
                        <a:pt x="846814" y="433346"/>
                      </a:cubicBezTo>
                      <a:cubicBezTo>
                        <a:pt x="863274" y="400426"/>
                        <a:pt x="835955" y="443673"/>
                        <a:pt x="858741" y="409492"/>
                      </a:cubicBezTo>
                      <a:cubicBezTo>
                        <a:pt x="860066" y="404191"/>
                        <a:pt x="862717" y="399054"/>
                        <a:pt x="862717" y="393590"/>
                      </a:cubicBezTo>
                      <a:cubicBezTo>
                        <a:pt x="862717" y="302440"/>
                        <a:pt x="868703" y="324082"/>
                        <a:pt x="854765" y="282271"/>
                      </a:cubicBezTo>
                      <a:cubicBezTo>
                        <a:pt x="856090" y="250466"/>
                        <a:pt x="855574" y="218531"/>
                        <a:pt x="858741" y="186856"/>
                      </a:cubicBezTo>
                      <a:cubicBezTo>
                        <a:pt x="859575" y="178516"/>
                        <a:pt x="864389" y="171061"/>
                        <a:pt x="866692" y="163002"/>
                      </a:cubicBezTo>
                      <a:lnTo>
                        <a:pt x="874644" y="135172"/>
                      </a:lnTo>
                      <a:cubicBezTo>
                        <a:pt x="871993" y="112643"/>
                        <a:pt x="870057" y="90019"/>
                        <a:pt x="866692" y="67586"/>
                      </a:cubicBezTo>
                      <a:cubicBezTo>
                        <a:pt x="866070" y="63442"/>
                        <a:pt x="865680" y="58622"/>
                        <a:pt x="862717" y="55659"/>
                      </a:cubicBezTo>
                      <a:cubicBezTo>
                        <a:pt x="859754" y="52696"/>
                        <a:pt x="854766" y="53009"/>
                        <a:pt x="850790" y="51684"/>
                      </a:cubicBezTo>
                      <a:cubicBezTo>
                        <a:pt x="848140" y="46383"/>
                        <a:pt x="847030" y="39972"/>
                        <a:pt x="842839" y="35781"/>
                      </a:cubicBezTo>
                      <a:cubicBezTo>
                        <a:pt x="839876" y="32818"/>
                        <a:pt x="834660" y="33679"/>
                        <a:pt x="830912" y="31805"/>
                      </a:cubicBezTo>
                      <a:cubicBezTo>
                        <a:pt x="826638" y="29668"/>
                        <a:pt x="823518" y="25365"/>
                        <a:pt x="818985" y="23854"/>
                      </a:cubicBezTo>
                      <a:cubicBezTo>
                        <a:pt x="811338" y="21305"/>
                        <a:pt x="803036" y="21459"/>
                        <a:pt x="795131" y="19878"/>
                      </a:cubicBezTo>
                      <a:cubicBezTo>
                        <a:pt x="789773" y="18806"/>
                        <a:pt x="784529" y="17228"/>
                        <a:pt x="779228" y="15903"/>
                      </a:cubicBezTo>
                      <a:cubicBezTo>
                        <a:pt x="775252" y="13252"/>
                        <a:pt x="771792" y="9584"/>
                        <a:pt x="767301" y="7951"/>
                      </a:cubicBezTo>
                      <a:cubicBezTo>
                        <a:pt x="757031" y="4216"/>
                        <a:pt x="735496" y="0"/>
                        <a:pt x="735496" y="0"/>
                      </a:cubicBezTo>
                      <a:cubicBezTo>
                        <a:pt x="710317" y="1325"/>
                        <a:pt x="685078" y="1792"/>
                        <a:pt x="659959" y="3976"/>
                      </a:cubicBezTo>
                      <a:cubicBezTo>
                        <a:pt x="633240" y="6299"/>
                        <a:pt x="653435" y="10125"/>
                        <a:pt x="624178" y="19878"/>
                      </a:cubicBezTo>
                      <a:cubicBezTo>
                        <a:pt x="615288" y="22841"/>
                        <a:pt x="605625" y="22529"/>
                        <a:pt x="596348" y="23854"/>
                      </a:cubicBezTo>
                      <a:cubicBezTo>
                        <a:pt x="588137" y="27959"/>
                        <a:pt x="563066" y="41320"/>
                        <a:pt x="552616" y="43732"/>
                      </a:cubicBezTo>
                      <a:cubicBezTo>
                        <a:pt x="542205" y="46134"/>
                        <a:pt x="531413" y="46383"/>
                        <a:pt x="520811" y="47708"/>
                      </a:cubicBezTo>
                      <a:cubicBezTo>
                        <a:pt x="503980" y="64537"/>
                        <a:pt x="522202" y="49497"/>
                        <a:pt x="485030" y="59635"/>
                      </a:cubicBezTo>
                      <a:cubicBezTo>
                        <a:pt x="473533" y="62771"/>
                        <a:pt x="467060" y="69904"/>
                        <a:pt x="457200" y="75538"/>
                      </a:cubicBezTo>
                      <a:cubicBezTo>
                        <a:pt x="452055" y="78478"/>
                        <a:pt x="445976" y="79851"/>
                        <a:pt x="441298" y="83489"/>
                      </a:cubicBezTo>
                      <a:cubicBezTo>
                        <a:pt x="433901" y="89242"/>
                        <a:pt x="421419" y="103367"/>
                        <a:pt x="421419" y="103367"/>
                      </a:cubicBezTo>
                      <a:cubicBezTo>
                        <a:pt x="418769" y="108668"/>
                        <a:pt x="415803" y="113823"/>
                        <a:pt x="413468" y="119270"/>
                      </a:cubicBezTo>
                      <a:cubicBezTo>
                        <a:pt x="411817" y="123122"/>
                        <a:pt x="411571" y="127558"/>
                        <a:pt x="409492" y="131197"/>
                      </a:cubicBezTo>
                      <a:cubicBezTo>
                        <a:pt x="406205" y="136950"/>
                        <a:pt x="401967" y="142147"/>
                        <a:pt x="397565" y="147099"/>
                      </a:cubicBezTo>
                      <a:cubicBezTo>
                        <a:pt x="391339" y="154103"/>
                        <a:pt x="386577" y="164015"/>
                        <a:pt x="377687" y="166978"/>
                      </a:cubicBezTo>
                      <a:cubicBezTo>
                        <a:pt x="329913" y="182902"/>
                        <a:pt x="362203" y="174488"/>
                        <a:pt x="278296" y="178905"/>
                      </a:cubicBezTo>
                      <a:cubicBezTo>
                        <a:pt x="272995" y="186856"/>
                        <a:pt x="269150" y="196000"/>
                        <a:pt x="262393" y="202758"/>
                      </a:cubicBezTo>
                      <a:cubicBezTo>
                        <a:pt x="254998" y="210154"/>
                        <a:pt x="251506" y="212607"/>
                        <a:pt x="246491" y="222637"/>
                      </a:cubicBezTo>
                      <a:cubicBezTo>
                        <a:pt x="244617" y="226385"/>
                        <a:pt x="244389" y="230816"/>
                        <a:pt x="242515" y="234564"/>
                      </a:cubicBezTo>
                      <a:cubicBezTo>
                        <a:pt x="237498" y="244598"/>
                        <a:pt x="234010" y="247044"/>
                        <a:pt x="226612" y="254442"/>
                      </a:cubicBezTo>
                      <a:lnTo>
                        <a:pt x="242515" y="27432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00" name="Ellipse 99"/>
                <p:cNvSpPr/>
                <p:nvPr/>
              </p:nvSpPr>
              <p:spPr>
                <a:xfrm rot="3072157">
                  <a:off x="8380779" y="349637"/>
                  <a:ext cx="360552" cy="688697"/>
                </a:xfrm>
                <a:prstGeom prst="ellipse">
                  <a:avLst/>
                </a:prstGeom>
                <a:noFill/>
                <a:ln w="9525">
                  <a:solidFill>
                    <a:srgbClr val="C0000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cxnSp>
              <p:nvCxnSpPr>
                <p:cNvPr id="102" name="Gerader Verbinder 101"/>
                <p:cNvCxnSpPr/>
                <p:nvPr/>
              </p:nvCxnSpPr>
              <p:spPr>
                <a:xfrm flipH="1" flipV="1">
                  <a:off x="8420432" y="541333"/>
                  <a:ext cx="272616" cy="300383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Gerader Verbinder 102"/>
                <p:cNvCxnSpPr/>
                <p:nvPr/>
              </p:nvCxnSpPr>
              <p:spPr>
                <a:xfrm flipH="1" flipV="1">
                  <a:off x="8053002" y="646043"/>
                  <a:ext cx="263808" cy="290678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Gerader Verbinder 103"/>
                <p:cNvCxnSpPr/>
                <p:nvPr/>
              </p:nvCxnSpPr>
              <p:spPr>
                <a:xfrm flipH="1" flipV="1">
                  <a:off x="8572179" y="192387"/>
                  <a:ext cx="263808" cy="290678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Gerader Verbinder 104"/>
                <p:cNvCxnSpPr>
                  <a:stCxn id="100" idx="6"/>
                </p:cNvCxnSpPr>
                <p:nvPr/>
              </p:nvCxnSpPr>
              <p:spPr>
                <a:xfrm flipV="1">
                  <a:off x="8674010" y="515482"/>
                  <a:ext cx="407370" cy="319005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Gerader Verbinder 105"/>
                <p:cNvCxnSpPr/>
                <p:nvPr/>
              </p:nvCxnSpPr>
              <p:spPr>
                <a:xfrm flipV="1">
                  <a:off x="8438541" y="250489"/>
                  <a:ext cx="407370" cy="319005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Gerade Verbindung mit Pfeil 106"/>
                <p:cNvCxnSpPr/>
                <p:nvPr/>
              </p:nvCxnSpPr>
              <p:spPr>
                <a:xfrm flipV="1">
                  <a:off x="8053002" y="204540"/>
                  <a:ext cx="519177" cy="441504"/>
                </a:xfrm>
                <a:prstGeom prst="straightConnector1">
                  <a:avLst/>
                </a:prstGeom>
                <a:ln w="3175">
                  <a:solidFill>
                    <a:srgbClr val="C00000"/>
                  </a:solidFill>
                  <a:headEnd type="triangle" w="sm" len="sm"/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Gerade Verbindung mit Pfeil 107"/>
                <p:cNvCxnSpPr/>
                <p:nvPr/>
              </p:nvCxnSpPr>
              <p:spPr>
                <a:xfrm>
                  <a:off x="8849442" y="244019"/>
                  <a:ext cx="219666" cy="271463"/>
                </a:xfrm>
                <a:prstGeom prst="straightConnector1">
                  <a:avLst/>
                </a:prstGeom>
                <a:ln w="3175">
                  <a:solidFill>
                    <a:srgbClr val="C00000"/>
                  </a:solidFill>
                  <a:headEnd type="triangle" w="sm" len="sm"/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9" name="Textfeld 108"/>
                <p:cNvSpPr txBox="1"/>
                <p:nvPr/>
              </p:nvSpPr>
              <p:spPr>
                <a:xfrm rot="19122515">
                  <a:off x="8122901" y="235415"/>
                  <a:ext cx="27443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050" dirty="0" smtClean="0">
                      <a:solidFill>
                        <a:srgbClr val="C00000"/>
                      </a:solidFill>
                    </a:rPr>
                    <a:t>X</a:t>
                  </a:r>
                  <a:endParaRPr lang="de-AT" sz="1050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8" name="Textfeld 97"/>
              <p:cNvSpPr txBox="1"/>
              <p:nvPr/>
            </p:nvSpPr>
            <p:spPr>
              <a:xfrm rot="2912118">
                <a:off x="8919253" y="201159"/>
                <a:ext cx="253596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sz="1050" dirty="0" smtClean="0">
                    <a:solidFill>
                      <a:srgbClr val="C00000"/>
                    </a:solidFill>
                  </a:rPr>
                  <a:t>y</a:t>
                </a:r>
                <a:endParaRPr lang="de-AT" sz="1050" dirty="0">
                  <a:solidFill>
                    <a:srgbClr val="C00000"/>
                  </a:solidFill>
                </a:endParaRPr>
              </a:p>
            </p:txBody>
          </p:sp>
        </p:grpSp>
        <p:cxnSp>
          <p:nvCxnSpPr>
            <p:cNvPr id="110" name="Gerader Verbinder 109"/>
            <p:cNvCxnSpPr>
              <a:endCxn id="100" idx="4"/>
            </p:cNvCxnSpPr>
            <p:nvPr/>
          </p:nvCxnSpPr>
          <p:spPr>
            <a:xfrm flipH="1">
              <a:off x="8333082" y="3200244"/>
              <a:ext cx="531363" cy="427114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Grafik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7390" y="1427670"/>
            <a:ext cx="1788631" cy="1440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9613" y="1432465"/>
            <a:ext cx="1797151" cy="14400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2" name="Textfeld 71"/>
          <p:cNvSpPr txBox="1"/>
          <p:nvPr/>
        </p:nvSpPr>
        <p:spPr>
          <a:xfrm>
            <a:off x="4563909" y="3450409"/>
            <a:ext cx="4531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 smtClean="0"/>
              <a:t>→ Carbide </a:t>
            </a:r>
            <a:r>
              <a:rPr lang="de-AT" sz="1400" dirty="0" err="1" smtClean="0"/>
              <a:t>precipitation</a:t>
            </a:r>
            <a:r>
              <a:rPr lang="de-AT" sz="1400" dirty="0" smtClean="0"/>
              <a:t> </a:t>
            </a:r>
            <a:r>
              <a:rPr lang="de-AT" sz="1400" dirty="0" err="1" smtClean="0"/>
              <a:t>during</a:t>
            </a:r>
            <a:r>
              <a:rPr lang="de-AT" sz="1400" dirty="0" smtClean="0"/>
              <a:t> </a:t>
            </a:r>
            <a:r>
              <a:rPr lang="el-GR" sz="1400" dirty="0" smtClean="0">
                <a:cs typeface="Arial" panose="020B0604020202020204" pitchFamily="34" charset="0"/>
              </a:rPr>
              <a:t>α‘</a:t>
            </a:r>
            <a:r>
              <a:rPr lang="el-GR" sz="1400" baseline="-25000" dirty="0" smtClean="0">
                <a:cs typeface="Arial" panose="020B0604020202020204" pitchFamily="34" charset="0"/>
              </a:rPr>
              <a:t>1</a:t>
            </a:r>
            <a:r>
              <a:rPr lang="de-AT" sz="1400" dirty="0" smtClean="0">
                <a:cs typeface="Arial" panose="020B0604020202020204" pitchFamily="34" charset="0"/>
              </a:rPr>
              <a:t>-</a:t>
            </a:r>
            <a:r>
              <a:rPr lang="de-AT" sz="1400" dirty="0" err="1" smtClean="0">
                <a:cs typeface="Arial" panose="020B0604020202020204" pitchFamily="34" charset="0"/>
              </a:rPr>
              <a:t>tempering</a:t>
            </a:r>
            <a:r>
              <a:rPr lang="de-AT" sz="1400" dirty="0" smtClean="0">
                <a:cs typeface="Arial" panose="020B0604020202020204" pitchFamily="34" charset="0"/>
              </a:rPr>
              <a:t> </a:t>
            </a:r>
            <a:r>
              <a:rPr lang="de-AT" sz="1400" dirty="0" err="1" smtClean="0">
                <a:cs typeface="Arial" panose="020B0604020202020204" pitchFamily="34" charset="0"/>
              </a:rPr>
              <a:t>reduces</a:t>
            </a:r>
            <a:r>
              <a:rPr lang="de-AT" sz="1400" dirty="0" smtClean="0">
                <a:cs typeface="Arial" panose="020B0604020202020204" pitchFamily="34" charset="0"/>
              </a:rPr>
              <a:t> C-</a:t>
            </a:r>
            <a:r>
              <a:rPr lang="de-AT" sz="1400" dirty="0" err="1" smtClean="0">
                <a:cs typeface="Arial" panose="020B0604020202020204" pitchFamily="34" charset="0"/>
              </a:rPr>
              <a:t>partitioning</a:t>
            </a:r>
            <a:r>
              <a:rPr lang="de-AT" sz="1400" dirty="0" smtClean="0">
                <a:cs typeface="Arial" panose="020B0604020202020204" pitchFamily="34" charset="0"/>
              </a:rPr>
              <a:t> </a:t>
            </a:r>
            <a:r>
              <a:rPr lang="de-AT" sz="1400" b="1" dirty="0"/>
              <a:t>→ RA ↓</a:t>
            </a:r>
            <a:endParaRPr lang="de-AT" sz="1400" dirty="0" smtClean="0">
              <a:cs typeface="Arial" panose="020B0604020202020204" pitchFamily="34" charset="0"/>
            </a:endParaRPr>
          </a:p>
          <a:p>
            <a:endParaRPr lang="de-AT" sz="1400" dirty="0" smtClean="0">
              <a:cs typeface="Arial" panose="020B0604020202020204" pitchFamily="34" charset="0"/>
            </a:endParaRPr>
          </a:p>
          <a:p>
            <a:r>
              <a:rPr lang="de-AT" sz="1400" b="1" dirty="0" smtClean="0"/>
              <a:t>→ </a:t>
            </a:r>
            <a:r>
              <a:rPr lang="de-AT" sz="1400" b="1" dirty="0" err="1" smtClean="0"/>
              <a:t>Influence</a:t>
            </a:r>
            <a:r>
              <a:rPr lang="de-AT" sz="1400" b="1" dirty="0" smtClean="0"/>
              <a:t> </a:t>
            </a:r>
            <a:r>
              <a:rPr lang="de-AT" sz="1400" b="1" dirty="0" err="1" smtClean="0"/>
              <a:t>of</a:t>
            </a:r>
            <a:r>
              <a:rPr lang="de-AT" sz="1400" b="1" dirty="0" smtClean="0"/>
              <a:t> Si &amp; </a:t>
            </a:r>
            <a:r>
              <a:rPr lang="de-AT" sz="1400" b="1" dirty="0" smtClean="0">
                <a:solidFill>
                  <a:srgbClr val="C00000"/>
                </a:solidFill>
              </a:rPr>
              <a:t>Al</a:t>
            </a:r>
            <a:r>
              <a:rPr lang="de-AT" sz="1400" b="1" dirty="0" smtClean="0"/>
              <a:t> on </a:t>
            </a:r>
            <a:r>
              <a:rPr lang="de-AT" sz="1400" b="1" dirty="0" err="1" smtClean="0"/>
              <a:t>tempering</a:t>
            </a:r>
            <a:r>
              <a:rPr lang="de-AT" sz="1400" b="1" dirty="0" smtClean="0"/>
              <a:t> </a:t>
            </a:r>
            <a:r>
              <a:rPr lang="de-AT" sz="1400" b="1" dirty="0" err="1" smtClean="0"/>
              <a:t>behavior</a:t>
            </a:r>
            <a:r>
              <a:rPr lang="de-AT" sz="1400" b="1" dirty="0" smtClean="0"/>
              <a:t> </a:t>
            </a:r>
            <a:r>
              <a:rPr lang="de-AT" sz="1400" b="1" dirty="0" err="1" smtClean="0"/>
              <a:t>of</a:t>
            </a:r>
            <a:r>
              <a:rPr lang="de-AT" sz="1400" b="1" dirty="0" smtClean="0"/>
              <a:t> </a:t>
            </a:r>
            <a:r>
              <a:rPr lang="el-GR" sz="1400" b="1" dirty="0"/>
              <a:t>α‘</a:t>
            </a:r>
            <a:r>
              <a:rPr lang="el-GR" sz="1400" b="1" baseline="-25000" dirty="0"/>
              <a:t>1</a:t>
            </a:r>
            <a:r>
              <a:rPr lang="de-AT" sz="1400" b="1" dirty="0"/>
              <a:t>? </a:t>
            </a:r>
          </a:p>
        </p:txBody>
      </p:sp>
      <p:grpSp>
        <p:nvGrpSpPr>
          <p:cNvPr id="116" name="Gruppieren 115"/>
          <p:cNvGrpSpPr/>
          <p:nvPr/>
        </p:nvGrpSpPr>
        <p:grpSpPr>
          <a:xfrm>
            <a:off x="5561683" y="1702779"/>
            <a:ext cx="1050902" cy="1548000"/>
            <a:chOff x="5561683" y="1702779"/>
            <a:chExt cx="1050902" cy="1548000"/>
          </a:xfrm>
        </p:grpSpPr>
        <p:grpSp>
          <p:nvGrpSpPr>
            <p:cNvPr id="90" name="Gruppieren 89"/>
            <p:cNvGrpSpPr>
              <a:grpSpLocks noChangeAspect="1"/>
            </p:cNvGrpSpPr>
            <p:nvPr/>
          </p:nvGrpSpPr>
          <p:grpSpPr>
            <a:xfrm>
              <a:off x="5561683" y="1702779"/>
              <a:ext cx="1050902" cy="1548000"/>
              <a:chOff x="4611166" y="2377302"/>
              <a:chExt cx="1478945" cy="2178518"/>
            </a:xfrm>
          </p:grpSpPr>
          <p:pic>
            <p:nvPicPr>
              <p:cNvPr id="84" name="Grafik 83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498" t="53087" r="35764" b="25301"/>
              <a:stretch/>
            </p:blipFill>
            <p:spPr>
              <a:xfrm>
                <a:off x="4611166" y="2377302"/>
                <a:ext cx="1478945" cy="217851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grpSp>
            <p:nvGrpSpPr>
              <p:cNvPr id="86" name="Gruppieren 85"/>
              <p:cNvGrpSpPr/>
              <p:nvPr/>
            </p:nvGrpSpPr>
            <p:grpSpPr>
              <a:xfrm>
                <a:off x="4664379" y="4182729"/>
                <a:ext cx="646936" cy="343589"/>
                <a:chOff x="6049992" y="3939747"/>
                <a:chExt cx="646936" cy="343589"/>
              </a:xfrm>
            </p:grpSpPr>
            <p:sp>
              <p:nvSpPr>
                <p:cNvPr id="87" name="Textfeld 86"/>
                <p:cNvSpPr txBox="1"/>
                <p:nvPr/>
              </p:nvSpPr>
              <p:spPr>
                <a:xfrm>
                  <a:off x="6049992" y="3939747"/>
                  <a:ext cx="646936" cy="34358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90000" rtlCol="0">
                  <a:spAutoFit/>
                </a:bodyPr>
                <a:lstStyle/>
                <a:p>
                  <a:pPr algn="ctr"/>
                  <a:r>
                    <a:rPr lang="de-AT" sz="1000" b="1" dirty="0" smtClean="0">
                      <a:cs typeface="Arial" panose="020B0604020202020204" pitchFamily="34" charset="0"/>
                    </a:rPr>
                    <a:t>1µm</a:t>
                  </a:r>
                  <a:endParaRPr lang="de-AT" sz="1000" b="1" dirty="0"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8" name="Gerader Verbinder 87"/>
                <p:cNvCxnSpPr/>
                <p:nvPr/>
              </p:nvCxnSpPr>
              <p:spPr>
                <a:xfrm>
                  <a:off x="6114244" y="4217590"/>
                  <a:ext cx="5184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1" name="Textfeld 110"/>
            <p:cNvSpPr txBox="1"/>
            <p:nvPr/>
          </p:nvSpPr>
          <p:spPr>
            <a:xfrm>
              <a:off x="5607528" y="1753159"/>
              <a:ext cx="296807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de-AT" sz="700" b="1" dirty="0" smtClean="0">
                  <a:cs typeface="Arial" panose="020B0604020202020204" pitchFamily="34" charset="0"/>
                </a:rPr>
                <a:t>1.5Si</a:t>
              </a:r>
              <a:endParaRPr lang="de-AT" sz="700" b="1" dirty="0">
                <a:cs typeface="Arial" panose="020B0604020202020204" pitchFamily="34" charset="0"/>
              </a:endParaRPr>
            </a:p>
          </p:txBody>
        </p:sp>
      </p:grpSp>
      <p:grpSp>
        <p:nvGrpSpPr>
          <p:cNvPr id="74" name="Gruppieren 73"/>
          <p:cNvGrpSpPr/>
          <p:nvPr/>
        </p:nvGrpSpPr>
        <p:grpSpPr>
          <a:xfrm>
            <a:off x="7744323" y="1702779"/>
            <a:ext cx="1056482" cy="1548000"/>
            <a:chOff x="7932209" y="1723148"/>
            <a:chExt cx="1056482" cy="1548000"/>
          </a:xfrm>
        </p:grpSpPr>
        <p:pic>
          <p:nvPicPr>
            <p:cNvPr id="77" name="Grafik 76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78" t="25999" r="30121" b="52387"/>
            <a:stretch/>
          </p:blipFill>
          <p:spPr>
            <a:xfrm>
              <a:off x="7932209" y="1723148"/>
              <a:ext cx="1056482" cy="1548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13" name="Textfeld 112"/>
            <p:cNvSpPr txBox="1"/>
            <p:nvPr/>
          </p:nvSpPr>
          <p:spPr>
            <a:xfrm>
              <a:off x="7972001" y="2998784"/>
              <a:ext cx="459697" cy="2441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90000" rtlCol="0">
              <a:spAutoFit/>
            </a:bodyPr>
            <a:lstStyle/>
            <a:p>
              <a:pPr algn="ctr"/>
              <a:r>
                <a:rPr lang="de-AT" sz="1000" b="1" dirty="0" smtClean="0">
                  <a:cs typeface="Arial" panose="020B0604020202020204" pitchFamily="34" charset="0"/>
                </a:rPr>
                <a:t>1µm</a:t>
              </a:r>
              <a:endParaRPr lang="de-AT" sz="1000" b="1" dirty="0">
                <a:cs typeface="Arial" panose="020B0604020202020204" pitchFamily="34" charset="0"/>
              </a:endParaRPr>
            </a:p>
          </p:txBody>
        </p:sp>
        <p:cxnSp>
          <p:nvCxnSpPr>
            <p:cNvPr id="114" name="Gerader Verbinder 113"/>
            <p:cNvCxnSpPr/>
            <p:nvPr/>
          </p:nvCxnSpPr>
          <p:spPr>
            <a:xfrm>
              <a:off x="8012242" y="3192506"/>
              <a:ext cx="368362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feld 114"/>
            <p:cNvSpPr txBox="1"/>
            <p:nvPr/>
          </p:nvSpPr>
          <p:spPr>
            <a:xfrm>
              <a:off x="7964730" y="1766273"/>
              <a:ext cx="296807" cy="1077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de-AT" sz="700" b="1" dirty="0" smtClean="0">
                  <a:solidFill>
                    <a:srgbClr val="C00000"/>
                  </a:solidFill>
                  <a:cs typeface="Arial" panose="020B0604020202020204" pitchFamily="34" charset="0"/>
                </a:rPr>
                <a:t>1.5Al</a:t>
              </a:r>
              <a:endParaRPr lang="de-AT" sz="7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7" name="Rechteck 6"/>
          <p:cNvSpPr/>
          <p:nvPr/>
        </p:nvSpPr>
        <p:spPr>
          <a:xfrm>
            <a:off x="2583940" y="4724210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haris SIL"/>
              </a:rPr>
              <a:t>[1] N.H</a:t>
            </a:r>
            <a:r>
              <a:rPr lang="en-US" sz="800" dirty="0">
                <a:solidFill>
                  <a:srgbClr val="000000"/>
                </a:solidFill>
                <a:latin typeface="Charis SIL"/>
              </a:rPr>
              <a:t>. van </a:t>
            </a:r>
            <a:r>
              <a:rPr lang="en-US" sz="800" dirty="0" err="1" smtClean="0">
                <a:solidFill>
                  <a:srgbClr val="000000"/>
                </a:solidFill>
                <a:latin typeface="Charis SIL"/>
              </a:rPr>
              <a:t>Dijk</a:t>
            </a:r>
            <a:r>
              <a:rPr lang="en-US" sz="800" dirty="0" smtClean="0">
                <a:solidFill>
                  <a:srgbClr val="000000"/>
                </a:solidFill>
                <a:latin typeface="Charis SIL"/>
              </a:rPr>
              <a:t>; </a:t>
            </a:r>
            <a:r>
              <a:rPr lang="en-US" sz="800" dirty="0" err="1">
                <a:solidFill>
                  <a:srgbClr val="000000"/>
                </a:solidFill>
                <a:latin typeface="Charis SIL"/>
              </a:rPr>
              <a:t>Acta</a:t>
            </a:r>
            <a:r>
              <a:rPr lang="en-US" sz="800" dirty="0">
                <a:solidFill>
                  <a:srgbClr val="000000"/>
                </a:solidFill>
                <a:latin typeface="Charis SIL"/>
              </a:rPr>
              <a:t> Mater. 53 (2005) </a:t>
            </a:r>
            <a:r>
              <a:rPr lang="en-US" sz="800" dirty="0" smtClean="0">
                <a:solidFill>
                  <a:srgbClr val="000000"/>
                </a:solidFill>
                <a:latin typeface="Charis SIL"/>
              </a:rPr>
              <a:t>5439</a:t>
            </a:r>
            <a:r>
              <a:rPr lang="en-US" sz="800" dirty="0" smtClean="0">
                <a:solidFill>
                  <a:srgbClr val="000000"/>
                </a:solidFill>
                <a:latin typeface="STIX"/>
              </a:rPr>
              <a:t>–</a:t>
            </a:r>
            <a:r>
              <a:rPr lang="en-US" sz="800" dirty="0" smtClean="0">
                <a:solidFill>
                  <a:srgbClr val="000000"/>
                </a:solidFill>
                <a:latin typeface="Charis SIL"/>
              </a:rPr>
              <a:t>5447</a:t>
            </a:r>
          </a:p>
        </p:txBody>
      </p:sp>
      <p:sp>
        <p:nvSpPr>
          <p:cNvPr id="12" name="Rechteck 11"/>
          <p:cNvSpPr/>
          <p:nvPr/>
        </p:nvSpPr>
        <p:spPr>
          <a:xfrm>
            <a:off x="2583940" y="4529526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haris SIL"/>
              </a:rPr>
              <a:t>M</a:t>
            </a:r>
            <a:r>
              <a:rPr lang="en-US" sz="800" dirty="0">
                <a:solidFill>
                  <a:srgbClr val="000000"/>
                </a:solidFill>
                <a:latin typeface="Charis SIL"/>
              </a:rPr>
              <a:t>. Wallner, et. al., Mater. Sci. Tech. 37 (2021) 182-189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01766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76" grpId="0"/>
      <p:bldP spid="55" grpId="0"/>
      <p:bldP spid="35" grpId="0"/>
      <p:bldP spid="7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5499824" y="1873541"/>
            <a:ext cx="20633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smtClean="0">
                <a:solidFill>
                  <a:srgbClr val="FF0000"/>
                </a:solidFill>
              </a:rPr>
              <a:t>Start </a:t>
            </a:r>
            <a:r>
              <a:rPr lang="de-AT" sz="1100" dirty="0" err="1" smtClean="0">
                <a:solidFill>
                  <a:srgbClr val="FF0000"/>
                </a:solidFill>
              </a:rPr>
              <a:t>of</a:t>
            </a:r>
            <a:r>
              <a:rPr lang="de-AT" sz="1100" dirty="0" smtClean="0">
                <a:solidFill>
                  <a:srgbClr val="FF0000"/>
                </a:solidFill>
              </a:rPr>
              <a:t> </a:t>
            </a:r>
            <a:r>
              <a:rPr lang="de-AT" sz="1100" dirty="0" err="1" smtClean="0">
                <a:solidFill>
                  <a:srgbClr val="FF0000"/>
                </a:solidFill>
              </a:rPr>
              <a:t>carbide</a:t>
            </a:r>
            <a:r>
              <a:rPr lang="de-AT" sz="1100" dirty="0" smtClean="0">
                <a:solidFill>
                  <a:srgbClr val="FF0000"/>
                </a:solidFill>
              </a:rPr>
              <a:t> </a:t>
            </a:r>
            <a:r>
              <a:rPr lang="de-AT" sz="1100" dirty="0" err="1" smtClean="0">
                <a:solidFill>
                  <a:srgbClr val="FF0000"/>
                </a:solidFill>
              </a:rPr>
              <a:t>precipitation</a:t>
            </a:r>
            <a:endParaRPr lang="de-AT" sz="1100" dirty="0">
              <a:solidFill>
                <a:srgbClr val="FF0000"/>
              </a:solidFill>
            </a:endParaRP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7101" y="2096607"/>
            <a:ext cx="3201693" cy="2340000"/>
          </a:xfrm>
          <a:prstGeom prst="rect">
            <a:avLst/>
          </a:prstGeom>
        </p:spPr>
      </p:pic>
      <p:pic>
        <p:nvPicPr>
          <p:cNvPr id="195" name="Grafik 1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101" y="2096607"/>
            <a:ext cx="3201693" cy="234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400" dirty="0" err="1" smtClean="0"/>
              <a:t>Influence</a:t>
            </a:r>
            <a:r>
              <a:rPr lang="de-AT" sz="2400" dirty="0" smtClean="0"/>
              <a:t> </a:t>
            </a:r>
            <a:r>
              <a:rPr lang="de-AT" sz="2400" dirty="0" err="1" smtClean="0"/>
              <a:t>of</a:t>
            </a:r>
            <a:r>
              <a:rPr lang="de-AT" sz="2400" dirty="0" smtClean="0"/>
              <a:t> Si vs. </a:t>
            </a:r>
            <a:r>
              <a:rPr lang="de-AT" sz="2400" dirty="0" smtClean="0">
                <a:solidFill>
                  <a:srgbClr val="C00000"/>
                </a:solidFill>
              </a:rPr>
              <a:t>Al</a:t>
            </a:r>
            <a:r>
              <a:rPr lang="de-AT" sz="2400" dirty="0" smtClean="0"/>
              <a:t> on </a:t>
            </a:r>
            <a:r>
              <a:rPr lang="de-AT" sz="2400" dirty="0" err="1" smtClean="0"/>
              <a:t>carbide</a:t>
            </a:r>
            <a:r>
              <a:rPr lang="de-AT" sz="2400" dirty="0" smtClean="0"/>
              <a:t> </a:t>
            </a:r>
            <a:r>
              <a:rPr lang="de-AT" sz="2400" dirty="0" err="1" smtClean="0"/>
              <a:t>precipitaton</a:t>
            </a:r>
            <a:r>
              <a:rPr lang="de-AT" sz="2400" dirty="0" smtClean="0"/>
              <a:t> in </a:t>
            </a:r>
            <a:r>
              <a:rPr lang="el-GR" sz="2400" dirty="0">
                <a:cs typeface="Arial" panose="020B0604020202020204" pitchFamily="34" charset="0"/>
              </a:rPr>
              <a:t>α‘</a:t>
            </a:r>
            <a:r>
              <a:rPr lang="el-GR" sz="2400" baseline="-25000" dirty="0">
                <a:cs typeface="Arial" panose="020B0604020202020204" pitchFamily="34" charset="0"/>
              </a:rPr>
              <a:t>1</a:t>
            </a:r>
            <a:r>
              <a:rPr lang="el-GR" sz="2400" dirty="0">
                <a:cs typeface="Arial" panose="020B0604020202020204" pitchFamily="34" charset="0"/>
              </a:rPr>
              <a:t> </a:t>
            </a:r>
            <a:r>
              <a:rPr lang="de-AT" sz="2400" dirty="0" smtClean="0"/>
              <a:t> </a:t>
            </a:r>
            <a:endParaRPr lang="de-AT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AT"/>
              <a:t>24.05.2022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HMnS 2022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A56679-8F09-476C-9F16-4FBB638DA6BB}" type="slidenum">
              <a:rPr lang="de-AT" smtClean="0"/>
              <a:pPr/>
              <a:t>6</a:t>
            </a:fld>
            <a:endParaRPr lang="de-AT" dirty="0"/>
          </a:p>
        </p:txBody>
      </p:sp>
      <p:cxnSp>
        <p:nvCxnSpPr>
          <p:cNvPr id="55" name="Gerade Verbindung mit Pfeil 54"/>
          <p:cNvCxnSpPr/>
          <p:nvPr/>
        </p:nvCxnSpPr>
        <p:spPr>
          <a:xfrm>
            <a:off x="7142696" y="3497470"/>
            <a:ext cx="3268" cy="106846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mit Pfeil 56"/>
          <p:cNvCxnSpPr/>
          <p:nvPr/>
        </p:nvCxnSpPr>
        <p:spPr>
          <a:xfrm flipH="1">
            <a:off x="7153045" y="3562077"/>
            <a:ext cx="43463" cy="259468"/>
          </a:xfrm>
          <a:prstGeom prst="straightConnector1">
            <a:avLst/>
          </a:prstGeom>
          <a:ln w="15875">
            <a:headEnd w="sm" len="lg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Gerade Verbindung mit Pfeil 61"/>
          <p:cNvCxnSpPr/>
          <p:nvPr/>
        </p:nvCxnSpPr>
        <p:spPr>
          <a:xfrm flipV="1">
            <a:off x="7272362" y="2561534"/>
            <a:ext cx="81658" cy="193583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mit Pfeil 63"/>
          <p:cNvCxnSpPr/>
          <p:nvPr/>
        </p:nvCxnSpPr>
        <p:spPr>
          <a:xfrm flipV="1">
            <a:off x="6826450" y="2487197"/>
            <a:ext cx="81658" cy="193583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mit Pfeil 64"/>
          <p:cNvCxnSpPr/>
          <p:nvPr/>
        </p:nvCxnSpPr>
        <p:spPr>
          <a:xfrm flipV="1">
            <a:off x="6963467" y="2367257"/>
            <a:ext cx="257297" cy="343327"/>
          </a:xfrm>
          <a:prstGeom prst="straightConnector1">
            <a:avLst/>
          </a:prstGeom>
          <a:ln w="15875">
            <a:solidFill>
              <a:schemeClr val="tx1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 Verbindung mit Pfeil 66"/>
          <p:cNvCxnSpPr/>
          <p:nvPr/>
        </p:nvCxnSpPr>
        <p:spPr>
          <a:xfrm flipH="1" flipV="1">
            <a:off x="7648483" y="2740927"/>
            <a:ext cx="222022" cy="106951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mit Pfeil 68"/>
          <p:cNvCxnSpPr/>
          <p:nvPr/>
        </p:nvCxnSpPr>
        <p:spPr>
          <a:xfrm flipH="1">
            <a:off x="7685554" y="3211687"/>
            <a:ext cx="177162" cy="224972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mit Pfeil 70"/>
          <p:cNvCxnSpPr/>
          <p:nvPr/>
        </p:nvCxnSpPr>
        <p:spPr>
          <a:xfrm flipH="1" flipV="1">
            <a:off x="7626267" y="3125958"/>
            <a:ext cx="241549" cy="87233"/>
          </a:xfrm>
          <a:prstGeom prst="straightConnector1">
            <a:avLst/>
          </a:prstGeom>
          <a:ln w="15875">
            <a:solidFill>
              <a:schemeClr val="tx1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mit Pfeil 72"/>
          <p:cNvCxnSpPr/>
          <p:nvPr/>
        </p:nvCxnSpPr>
        <p:spPr>
          <a:xfrm flipH="1">
            <a:off x="7616101" y="2852714"/>
            <a:ext cx="251715" cy="119445"/>
          </a:xfrm>
          <a:prstGeom prst="straightConnector1">
            <a:avLst/>
          </a:prstGeom>
          <a:ln w="15875">
            <a:solidFill>
              <a:schemeClr val="tx1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Ellipse 88"/>
          <p:cNvSpPr/>
          <p:nvPr/>
        </p:nvSpPr>
        <p:spPr>
          <a:xfrm rot="2952184">
            <a:off x="7848027" y="3593777"/>
            <a:ext cx="429447" cy="249722"/>
          </a:xfrm>
          <a:prstGeom prst="ellipse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0" name="Textfeld 89"/>
          <p:cNvSpPr txBox="1"/>
          <p:nvPr/>
        </p:nvSpPr>
        <p:spPr>
          <a:xfrm>
            <a:off x="7626267" y="3623500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solidFill>
                  <a:schemeClr val="bg1">
                    <a:lumMod val="65000"/>
                  </a:schemeClr>
                </a:solidFill>
              </a:rPr>
              <a:t>RX</a:t>
            </a:r>
            <a:endParaRPr lang="de-AT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1" name="Textfeld 90"/>
          <p:cNvSpPr txBox="1"/>
          <p:nvPr/>
        </p:nvSpPr>
        <p:spPr>
          <a:xfrm>
            <a:off x="7787689" y="3052447"/>
            <a:ext cx="547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 smtClean="0"/>
              <a:t>Fe</a:t>
            </a:r>
            <a:r>
              <a:rPr lang="de-AT" sz="1200" baseline="-25000" dirty="0" smtClean="0"/>
              <a:t>3</a:t>
            </a:r>
            <a:r>
              <a:rPr lang="de-AT" sz="1200" dirty="0" smtClean="0"/>
              <a:t>C</a:t>
            </a:r>
            <a:endParaRPr lang="de-AT" sz="1200" dirty="0"/>
          </a:p>
        </p:txBody>
      </p:sp>
      <p:sp>
        <p:nvSpPr>
          <p:cNvPr id="98" name="Textfeld 97"/>
          <p:cNvSpPr txBox="1"/>
          <p:nvPr/>
        </p:nvSpPr>
        <p:spPr>
          <a:xfrm>
            <a:off x="7787689" y="2694585"/>
            <a:ext cx="547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 smtClean="0"/>
              <a:t>Fe</a:t>
            </a:r>
            <a:r>
              <a:rPr lang="de-AT" sz="1200" baseline="-25000" dirty="0" smtClean="0"/>
              <a:t>3</a:t>
            </a:r>
            <a:r>
              <a:rPr lang="de-AT" sz="1200" dirty="0" smtClean="0"/>
              <a:t>C</a:t>
            </a:r>
            <a:endParaRPr lang="de-AT" sz="1200" dirty="0"/>
          </a:p>
        </p:txBody>
      </p:sp>
      <p:sp>
        <p:nvSpPr>
          <p:cNvPr id="99" name="Textfeld 98"/>
          <p:cNvSpPr txBox="1"/>
          <p:nvPr/>
        </p:nvSpPr>
        <p:spPr>
          <a:xfrm>
            <a:off x="7054642" y="2694035"/>
            <a:ext cx="5614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err="1" smtClean="0"/>
              <a:t>RA</a:t>
            </a:r>
            <a:r>
              <a:rPr lang="de-AT" sz="1100" baseline="-25000" dirty="0" err="1" smtClean="0"/>
              <a:t>dec</a:t>
            </a:r>
            <a:endParaRPr lang="de-AT" sz="1100" baseline="-25000" dirty="0"/>
          </a:p>
        </p:txBody>
      </p:sp>
      <p:cxnSp>
        <p:nvCxnSpPr>
          <p:cNvPr id="80" name="Gerade Verbindung mit Pfeil 79"/>
          <p:cNvCxnSpPr/>
          <p:nvPr/>
        </p:nvCxnSpPr>
        <p:spPr>
          <a:xfrm flipH="1">
            <a:off x="6341173" y="3626573"/>
            <a:ext cx="94359" cy="234661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mit Pfeil 80"/>
          <p:cNvCxnSpPr/>
          <p:nvPr/>
        </p:nvCxnSpPr>
        <p:spPr>
          <a:xfrm flipH="1">
            <a:off x="6314479" y="3639823"/>
            <a:ext cx="73873" cy="221533"/>
          </a:xfrm>
          <a:prstGeom prst="straightConnector1">
            <a:avLst/>
          </a:prstGeom>
          <a:ln w="15875">
            <a:solidFill>
              <a:schemeClr val="tx1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feld 100"/>
          <p:cNvSpPr txBox="1"/>
          <p:nvPr/>
        </p:nvSpPr>
        <p:spPr>
          <a:xfrm>
            <a:off x="6250015" y="3226471"/>
            <a:ext cx="815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smtClean="0"/>
              <a:t>C-</a:t>
            </a:r>
            <a:r>
              <a:rPr lang="de-AT" sz="1100" dirty="0" err="1" smtClean="0"/>
              <a:t>seg</a:t>
            </a:r>
            <a:r>
              <a:rPr lang="de-AT" sz="1100" dirty="0" smtClean="0"/>
              <a:t>/</a:t>
            </a:r>
          </a:p>
          <a:p>
            <a:r>
              <a:rPr lang="de-AT" sz="1100" dirty="0" err="1" smtClean="0"/>
              <a:t>clust</a:t>
            </a:r>
            <a:r>
              <a:rPr lang="de-AT" sz="1100" dirty="0" smtClean="0"/>
              <a:t>.</a:t>
            </a:r>
            <a:endParaRPr lang="de-AT" sz="1100" baseline="-25000" dirty="0"/>
          </a:p>
        </p:txBody>
      </p:sp>
      <p:sp>
        <p:nvSpPr>
          <p:cNvPr id="102" name="Textfeld 101"/>
          <p:cNvSpPr txBox="1"/>
          <p:nvPr/>
        </p:nvSpPr>
        <p:spPr>
          <a:xfrm>
            <a:off x="6908322" y="3245035"/>
            <a:ext cx="5281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err="1" smtClean="0"/>
              <a:t>RA</a:t>
            </a:r>
            <a:r>
              <a:rPr lang="de-AT" sz="1100" baseline="-25000" dirty="0" err="1" smtClean="0"/>
              <a:t>dec</a:t>
            </a:r>
            <a:endParaRPr lang="de-AT" sz="1100" baseline="-25000" dirty="0"/>
          </a:p>
        </p:txBody>
      </p:sp>
      <p:sp>
        <p:nvSpPr>
          <p:cNvPr id="107" name="Textfeld 106"/>
          <p:cNvSpPr txBox="1"/>
          <p:nvPr/>
        </p:nvSpPr>
        <p:spPr>
          <a:xfrm>
            <a:off x="6639382" y="2584233"/>
            <a:ext cx="5614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/>
              <a:t>ε</a:t>
            </a:r>
            <a:r>
              <a:rPr lang="de-AT" sz="1100" baseline="-25000" dirty="0" err="1"/>
              <a:t>p</a:t>
            </a:r>
            <a:r>
              <a:rPr lang="de-AT" sz="1100" baseline="-25000" dirty="0" err="1" smtClean="0"/>
              <a:t>rec</a:t>
            </a:r>
            <a:endParaRPr lang="de-AT" sz="1100" baseline="-25000" dirty="0"/>
          </a:p>
        </p:txBody>
      </p:sp>
      <p:sp>
        <p:nvSpPr>
          <p:cNvPr id="109" name="Textfeld 108"/>
          <p:cNvSpPr txBox="1"/>
          <p:nvPr/>
        </p:nvSpPr>
        <p:spPr>
          <a:xfrm>
            <a:off x="46474" y="1081764"/>
            <a:ext cx="774404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u="sng" dirty="0" err="1" smtClean="0"/>
              <a:t>Tempering</a:t>
            </a:r>
            <a:r>
              <a:rPr lang="de-AT" sz="1400" u="sng" dirty="0" smtClean="0"/>
              <a:t> </a:t>
            </a:r>
            <a:r>
              <a:rPr lang="de-AT" sz="1400" u="sng" dirty="0" err="1" smtClean="0"/>
              <a:t>of</a:t>
            </a:r>
            <a:r>
              <a:rPr lang="de-AT" sz="1400" u="sng" dirty="0" smtClean="0"/>
              <a:t> </a:t>
            </a:r>
            <a:r>
              <a:rPr lang="de-AT" sz="1400" u="sng" dirty="0" err="1" smtClean="0"/>
              <a:t>full</a:t>
            </a:r>
            <a:r>
              <a:rPr lang="de-AT" sz="1400" u="sng" dirty="0" err="1"/>
              <a:t>y</a:t>
            </a:r>
            <a:r>
              <a:rPr lang="de-AT" sz="1400" u="sng" dirty="0" smtClean="0"/>
              <a:t> </a:t>
            </a:r>
            <a:r>
              <a:rPr lang="de-AT" sz="1400" u="sng" dirty="0" err="1" smtClean="0"/>
              <a:t>martensitic</a:t>
            </a:r>
            <a:r>
              <a:rPr lang="de-AT" sz="1400" u="sng" dirty="0" smtClean="0"/>
              <a:t> </a:t>
            </a:r>
            <a:r>
              <a:rPr lang="de-AT" sz="1400" u="sng" dirty="0" err="1" smtClean="0"/>
              <a:t>microstructure</a:t>
            </a:r>
            <a:r>
              <a:rPr lang="de-AT" sz="1400" u="sng" dirty="0" smtClean="0"/>
              <a:t> 10K/min</a:t>
            </a:r>
          </a:p>
          <a:p>
            <a:r>
              <a:rPr lang="de-AT" sz="1400" dirty="0" smtClean="0"/>
              <a:t>- </a:t>
            </a:r>
            <a:r>
              <a:rPr lang="de-AT" sz="1400" b="1" dirty="0" smtClean="0"/>
              <a:t>Dil</a:t>
            </a:r>
            <a:r>
              <a:rPr lang="de-AT" sz="1400" dirty="0" smtClean="0"/>
              <a:t>atometer – dl/</a:t>
            </a:r>
            <a:r>
              <a:rPr lang="de-AT" sz="1400" dirty="0" err="1" smtClean="0"/>
              <a:t>dT</a:t>
            </a:r>
            <a:r>
              <a:rPr lang="de-AT" sz="1400" dirty="0" smtClean="0"/>
              <a:t> (H</a:t>
            </a:r>
            <a:r>
              <a:rPr lang="de-AT" sz="1400" baseline="-25000" dirty="0" smtClean="0"/>
              <a:t>1</a:t>
            </a:r>
            <a:r>
              <a:rPr lang="de-AT" sz="1400" dirty="0" smtClean="0"/>
              <a:t>-H</a:t>
            </a:r>
            <a:r>
              <a:rPr lang="de-AT" sz="1400" baseline="-25000" dirty="0" smtClean="0"/>
              <a:t>2</a:t>
            </a:r>
            <a:r>
              <a:rPr lang="de-AT" sz="1400" dirty="0" smtClean="0"/>
              <a:t>) – </a:t>
            </a:r>
            <a:r>
              <a:rPr lang="de-AT" sz="1400" dirty="0" err="1" smtClean="0"/>
              <a:t>carbide</a:t>
            </a:r>
            <a:r>
              <a:rPr lang="de-AT" sz="1400" dirty="0" smtClean="0"/>
              <a:t> </a:t>
            </a:r>
            <a:r>
              <a:rPr lang="de-AT" sz="1400" dirty="0" err="1" smtClean="0"/>
              <a:t>prec</a:t>
            </a:r>
            <a:r>
              <a:rPr lang="de-AT" sz="1400" dirty="0" smtClean="0"/>
              <a:t>. = </a:t>
            </a:r>
            <a:r>
              <a:rPr lang="de-AT" sz="1400" dirty="0" err="1" smtClean="0"/>
              <a:t>contraction</a:t>
            </a:r>
            <a:r>
              <a:rPr lang="de-AT" sz="1400" dirty="0" smtClean="0"/>
              <a:t> &amp; RA-</a:t>
            </a:r>
            <a:r>
              <a:rPr lang="de-AT" sz="1400" dirty="0" err="1" smtClean="0"/>
              <a:t>decomposition</a:t>
            </a:r>
            <a:r>
              <a:rPr lang="de-AT" sz="1400" dirty="0" smtClean="0"/>
              <a:t> = </a:t>
            </a:r>
            <a:r>
              <a:rPr lang="de-AT" sz="1400" dirty="0" err="1" smtClean="0"/>
              <a:t>expansion</a:t>
            </a:r>
            <a:endParaRPr lang="de-AT" sz="1400" dirty="0" smtClean="0"/>
          </a:p>
          <a:p>
            <a:r>
              <a:rPr lang="de-AT" sz="1400" dirty="0" smtClean="0"/>
              <a:t>- </a:t>
            </a:r>
            <a:r>
              <a:rPr lang="de-AT" sz="1400" b="1" dirty="0" smtClean="0"/>
              <a:t>D</a:t>
            </a:r>
            <a:r>
              <a:rPr lang="de-AT" sz="1400" dirty="0" smtClean="0"/>
              <a:t>ifferential </a:t>
            </a:r>
            <a:r>
              <a:rPr lang="de-AT" sz="1400" b="1" dirty="0" smtClean="0"/>
              <a:t>S</a:t>
            </a:r>
            <a:r>
              <a:rPr lang="de-AT" sz="1400" dirty="0" smtClean="0"/>
              <a:t>canning </a:t>
            </a:r>
            <a:r>
              <a:rPr lang="de-AT" sz="1400" b="1" dirty="0" err="1" smtClean="0"/>
              <a:t>C</a:t>
            </a:r>
            <a:r>
              <a:rPr lang="de-AT" sz="1400" dirty="0" err="1" smtClean="0"/>
              <a:t>alorimetry</a:t>
            </a:r>
            <a:r>
              <a:rPr lang="de-AT" sz="1400" dirty="0" smtClean="0"/>
              <a:t> – </a:t>
            </a:r>
            <a:r>
              <a:rPr lang="de-AT" sz="1400" dirty="0" err="1" smtClean="0"/>
              <a:t>heat</a:t>
            </a:r>
            <a:r>
              <a:rPr lang="de-AT" sz="1400" dirty="0" smtClean="0"/>
              <a:t> </a:t>
            </a:r>
            <a:r>
              <a:rPr lang="de-AT" sz="1400" dirty="0" err="1" smtClean="0"/>
              <a:t>flow</a:t>
            </a:r>
            <a:r>
              <a:rPr lang="de-AT" sz="1400" dirty="0" smtClean="0"/>
              <a:t> (H</a:t>
            </a:r>
            <a:r>
              <a:rPr lang="de-AT" sz="1400" baseline="-25000" dirty="0" smtClean="0"/>
              <a:t>1</a:t>
            </a:r>
            <a:r>
              <a:rPr lang="de-AT" sz="1400" dirty="0" smtClean="0"/>
              <a:t>-H</a:t>
            </a:r>
            <a:r>
              <a:rPr lang="de-AT" sz="1400" baseline="-25000" dirty="0" smtClean="0"/>
              <a:t>2</a:t>
            </a:r>
            <a:r>
              <a:rPr lang="de-AT" sz="1400" dirty="0" smtClean="0"/>
              <a:t>)</a:t>
            </a:r>
            <a:endParaRPr lang="de-AT" sz="1400" dirty="0"/>
          </a:p>
        </p:txBody>
      </p:sp>
      <p:sp>
        <p:nvSpPr>
          <p:cNvPr id="112" name="Gleichschenkliges Dreieck 111"/>
          <p:cNvSpPr/>
          <p:nvPr/>
        </p:nvSpPr>
        <p:spPr>
          <a:xfrm flipV="1">
            <a:off x="6783313" y="2169992"/>
            <a:ext cx="102043" cy="27180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3" name="Gleichschenkliges Dreieck 112"/>
          <p:cNvSpPr/>
          <p:nvPr/>
        </p:nvSpPr>
        <p:spPr>
          <a:xfrm flipV="1">
            <a:off x="7136755" y="2140025"/>
            <a:ext cx="102043" cy="23177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86" name="Gerade Verbindung mit Pfeil 185"/>
          <p:cNvCxnSpPr/>
          <p:nvPr/>
        </p:nvCxnSpPr>
        <p:spPr>
          <a:xfrm>
            <a:off x="6512570" y="3623500"/>
            <a:ext cx="205744" cy="159988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Gerade Verbindung mit Pfeil 186"/>
          <p:cNvCxnSpPr/>
          <p:nvPr/>
        </p:nvCxnSpPr>
        <p:spPr>
          <a:xfrm>
            <a:off x="6486281" y="3648530"/>
            <a:ext cx="301770" cy="221533"/>
          </a:xfrm>
          <a:prstGeom prst="straightConnector1">
            <a:avLst/>
          </a:prstGeom>
          <a:ln w="15875">
            <a:solidFill>
              <a:schemeClr val="tx1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feld 110"/>
          <p:cNvSpPr txBox="1"/>
          <p:nvPr/>
        </p:nvSpPr>
        <p:spPr>
          <a:xfrm>
            <a:off x="1956072" y="1971672"/>
            <a:ext cx="2253155" cy="85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/>
              <a:t> </a:t>
            </a:r>
            <a:r>
              <a:rPr lang="de-AT" sz="1600" dirty="0" smtClean="0"/>
              <a:t>              </a:t>
            </a:r>
            <a:r>
              <a:rPr lang="de-AT" sz="1600" dirty="0" smtClean="0">
                <a:solidFill>
                  <a:srgbClr val="C00000"/>
                </a:solidFill>
              </a:rPr>
              <a:t>H</a:t>
            </a:r>
            <a:r>
              <a:rPr lang="de-AT" sz="1600" baseline="-25000" dirty="0" smtClean="0">
                <a:solidFill>
                  <a:srgbClr val="C00000"/>
                </a:solidFill>
              </a:rPr>
              <a:t>1</a:t>
            </a:r>
            <a:r>
              <a:rPr lang="de-AT" sz="1600" dirty="0" smtClean="0"/>
              <a:t>   -   </a:t>
            </a:r>
            <a:r>
              <a:rPr lang="de-AT" sz="1600" dirty="0" smtClean="0">
                <a:solidFill>
                  <a:srgbClr val="00B0F0"/>
                </a:solidFill>
              </a:rPr>
              <a:t>H</a:t>
            </a:r>
            <a:r>
              <a:rPr lang="de-AT" sz="1600" baseline="-25000" dirty="0" smtClean="0">
                <a:solidFill>
                  <a:srgbClr val="00B0F0"/>
                </a:solidFill>
              </a:rPr>
              <a:t>2</a:t>
            </a:r>
          </a:p>
          <a:p>
            <a:endParaRPr lang="de-AT" sz="1400" baseline="-25000" dirty="0" smtClean="0">
              <a:solidFill>
                <a:srgbClr val="00B0F0"/>
              </a:solidFill>
            </a:endParaRPr>
          </a:p>
          <a:p>
            <a:r>
              <a:rPr lang="de-AT" sz="1200" dirty="0"/>
              <a:t>DIL</a:t>
            </a:r>
            <a:r>
              <a:rPr lang="de-AT" sz="1200" dirty="0" smtClean="0"/>
              <a:t>:         </a:t>
            </a:r>
            <a:r>
              <a:rPr lang="de-AT" sz="1200" dirty="0" smtClean="0">
                <a:solidFill>
                  <a:srgbClr val="C00000"/>
                </a:solidFill>
              </a:rPr>
              <a:t>dl</a:t>
            </a:r>
            <a:r>
              <a:rPr lang="de-AT" sz="1200" baseline="-25000" dirty="0" smtClean="0">
                <a:solidFill>
                  <a:srgbClr val="C00000"/>
                </a:solidFill>
              </a:rPr>
              <a:t>1</a:t>
            </a:r>
            <a:r>
              <a:rPr lang="de-AT" sz="1200" dirty="0" smtClean="0">
                <a:solidFill>
                  <a:srgbClr val="C00000"/>
                </a:solidFill>
              </a:rPr>
              <a:t>/</a:t>
            </a:r>
            <a:r>
              <a:rPr lang="de-AT" sz="1200" dirty="0" err="1" smtClean="0">
                <a:solidFill>
                  <a:srgbClr val="C00000"/>
                </a:solidFill>
              </a:rPr>
              <a:t>dT</a:t>
            </a:r>
            <a:r>
              <a:rPr lang="de-AT" sz="1200" dirty="0" smtClean="0"/>
              <a:t>  - </a:t>
            </a:r>
            <a:r>
              <a:rPr lang="de-AT" sz="1200" dirty="0" smtClean="0">
                <a:solidFill>
                  <a:srgbClr val="00B0F0"/>
                </a:solidFill>
              </a:rPr>
              <a:t>dl</a:t>
            </a:r>
            <a:r>
              <a:rPr lang="de-AT" sz="1200" baseline="-25000" dirty="0" smtClean="0">
                <a:solidFill>
                  <a:srgbClr val="00B0F0"/>
                </a:solidFill>
              </a:rPr>
              <a:t>2</a:t>
            </a:r>
            <a:r>
              <a:rPr lang="de-AT" sz="1200" dirty="0" smtClean="0">
                <a:solidFill>
                  <a:srgbClr val="00B0F0"/>
                </a:solidFill>
              </a:rPr>
              <a:t>/</a:t>
            </a:r>
            <a:r>
              <a:rPr lang="de-AT" sz="1200" dirty="0" err="1" smtClean="0">
                <a:solidFill>
                  <a:srgbClr val="00B0F0"/>
                </a:solidFill>
              </a:rPr>
              <a:t>dT</a:t>
            </a:r>
            <a:endParaRPr lang="de-AT" sz="1200" dirty="0" smtClean="0">
              <a:solidFill>
                <a:srgbClr val="00B0F0"/>
              </a:solidFill>
            </a:endParaRPr>
          </a:p>
          <a:p>
            <a:r>
              <a:rPr lang="de-AT" sz="1200" dirty="0" smtClean="0"/>
              <a:t>DSC: </a:t>
            </a:r>
            <a:r>
              <a:rPr lang="de-AT" sz="1200" dirty="0" err="1" smtClean="0">
                <a:solidFill>
                  <a:srgbClr val="C00000"/>
                </a:solidFill>
              </a:rPr>
              <a:t>heat</a:t>
            </a:r>
            <a:r>
              <a:rPr lang="de-AT" sz="1200" dirty="0" smtClean="0">
                <a:solidFill>
                  <a:srgbClr val="C00000"/>
                </a:solidFill>
              </a:rPr>
              <a:t> flow</a:t>
            </a:r>
            <a:r>
              <a:rPr lang="de-AT" sz="1200" baseline="-25000" dirty="0" smtClean="0">
                <a:solidFill>
                  <a:srgbClr val="C00000"/>
                </a:solidFill>
              </a:rPr>
              <a:t>1</a:t>
            </a:r>
            <a:r>
              <a:rPr lang="de-AT" sz="1200" dirty="0" smtClean="0">
                <a:solidFill>
                  <a:srgbClr val="C00000"/>
                </a:solidFill>
              </a:rPr>
              <a:t> </a:t>
            </a:r>
            <a:r>
              <a:rPr lang="de-AT" sz="1200" dirty="0" smtClean="0"/>
              <a:t>- </a:t>
            </a:r>
            <a:r>
              <a:rPr lang="de-AT" sz="1200" dirty="0" err="1" smtClean="0">
                <a:solidFill>
                  <a:srgbClr val="00B0F0"/>
                </a:solidFill>
              </a:rPr>
              <a:t>heat</a:t>
            </a:r>
            <a:r>
              <a:rPr lang="de-AT" sz="1200" dirty="0" smtClean="0">
                <a:solidFill>
                  <a:srgbClr val="00B0F0"/>
                </a:solidFill>
              </a:rPr>
              <a:t> flow</a:t>
            </a:r>
            <a:r>
              <a:rPr lang="de-AT" sz="1200" baseline="-25000" dirty="0" smtClean="0">
                <a:solidFill>
                  <a:srgbClr val="00B0F0"/>
                </a:solidFill>
              </a:rPr>
              <a:t>2</a:t>
            </a:r>
            <a:endParaRPr lang="de-AT" sz="1200" baseline="-25000" dirty="0">
              <a:solidFill>
                <a:srgbClr val="00B0F0"/>
              </a:solidFill>
            </a:endParaRPr>
          </a:p>
        </p:txBody>
      </p:sp>
      <p:grpSp>
        <p:nvGrpSpPr>
          <p:cNvPr id="30" name="Gruppieren 29"/>
          <p:cNvGrpSpPr/>
          <p:nvPr/>
        </p:nvGrpSpPr>
        <p:grpSpPr>
          <a:xfrm>
            <a:off x="461560" y="2001371"/>
            <a:ext cx="4028118" cy="2840407"/>
            <a:chOff x="795418" y="1998293"/>
            <a:chExt cx="3268152" cy="2569290"/>
          </a:xfrm>
        </p:grpSpPr>
        <p:grpSp>
          <p:nvGrpSpPr>
            <p:cNvPr id="29" name="Gruppieren 28"/>
            <p:cNvGrpSpPr/>
            <p:nvPr/>
          </p:nvGrpSpPr>
          <p:grpSpPr>
            <a:xfrm>
              <a:off x="795418" y="1998293"/>
              <a:ext cx="3268152" cy="2347889"/>
              <a:chOff x="795418" y="1998293"/>
              <a:chExt cx="3268152" cy="2347889"/>
            </a:xfrm>
          </p:grpSpPr>
          <p:grpSp>
            <p:nvGrpSpPr>
              <p:cNvPr id="100" name="Gruppieren 99"/>
              <p:cNvGrpSpPr/>
              <p:nvPr/>
            </p:nvGrpSpPr>
            <p:grpSpPr>
              <a:xfrm>
                <a:off x="795418" y="1998293"/>
                <a:ext cx="3268152" cy="2170589"/>
                <a:chOff x="-96606" y="601627"/>
                <a:chExt cx="3949385" cy="3403075"/>
              </a:xfrm>
            </p:grpSpPr>
            <p:sp>
              <p:nvSpPr>
                <p:cNvPr id="117" name="Textfeld 116"/>
                <p:cNvSpPr txBox="1"/>
                <p:nvPr/>
              </p:nvSpPr>
              <p:spPr>
                <a:xfrm>
                  <a:off x="-16539" y="601627"/>
                  <a:ext cx="684199" cy="4825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400" dirty="0" smtClean="0"/>
                    <a:t>T[°C]</a:t>
                  </a:r>
                  <a:endParaRPr lang="de-AT" sz="1400" baseline="-25000" dirty="0"/>
                </a:p>
              </p:txBody>
            </p:sp>
            <p:sp>
              <p:nvSpPr>
                <p:cNvPr id="118" name="Textfeld 117"/>
                <p:cNvSpPr txBox="1"/>
                <p:nvPr/>
              </p:nvSpPr>
              <p:spPr>
                <a:xfrm>
                  <a:off x="3327426" y="3522166"/>
                  <a:ext cx="525353" cy="4825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400" dirty="0" smtClean="0"/>
                    <a:t>t[s]</a:t>
                  </a:r>
                  <a:endParaRPr lang="de-AT" sz="1400" baseline="-25000" dirty="0"/>
                </a:p>
              </p:txBody>
            </p:sp>
            <p:grpSp>
              <p:nvGrpSpPr>
                <p:cNvPr id="119" name="Gruppieren 118"/>
                <p:cNvGrpSpPr/>
                <p:nvPr/>
              </p:nvGrpSpPr>
              <p:grpSpPr>
                <a:xfrm>
                  <a:off x="-96606" y="1049511"/>
                  <a:ext cx="3906781" cy="2501385"/>
                  <a:chOff x="-96606" y="1049511"/>
                  <a:chExt cx="3906781" cy="2501385"/>
                </a:xfrm>
              </p:grpSpPr>
              <p:cxnSp>
                <p:nvCxnSpPr>
                  <p:cNvPr id="120" name="Gerader Verbinder 119"/>
                  <p:cNvCxnSpPr/>
                  <p:nvPr/>
                </p:nvCxnSpPr>
                <p:spPr>
                  <a:xfrm flipV="1">
                    <a:off x="461871" y="1376363"/>
                    <a:ext cx="257267" cy="2170714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Gerader Verbinder 120"/>
                  <p:cNvCxnSpPr/>
                  <p:nvPr/>
                </p:nvCxnSpPr>
                <p:spPr>
                  <a:xfrm flipH="1">
                    <a:off x="724329" y="1376809"/>
                    <a:ext cx="207973" cy="0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Gerader Verbinder 121"/>
                  <p:cNvCxnSpPr/>
                  <p:nvPr/>
                </p:nvCxnSpPr>
                <p:spPr>
                  <a:xfrm flipH="1" flipV="1">
                    <a:off x="951320" y="1375793"/>
                    <a:ext cx="168855" cy="2171283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Gerader Verbinder 122"/>
                  <p:cNvCxnSpPr/>
                  <p:nvPr/>
                </p:nvCxnSpPr>
                <p:spPr>
                  <a:xfrm flipV="1">
                    <a:off x="1122554" y="1962377"/>
                    <a:ext cx="1167852" cy="1553539"/>
                  </a:xfrm>
                  <a:prstGeom prst="line">
                    <a:avLst/>
                  </a:prstGeom>
                  <a:ln w="15240" cap="rnd" cmpd="sng">
                    <a:solidFill>
                      <a:srgbClr val="C0000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Gerader Verbinder 123"/>
                  <p:cNvCxnSpPr/>
                  <p:nvPr/>
                </p:nvCxnSpPr>
                <p:spPr>
                  <a:xfrm flipH="1" flipV="1">
                    <a:off x="2301333" y="1962377"/>
                    <a:ext cx="36214" cy="1562031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" name="Gerade Verbindung mit Pfeil 124"/>
                  <p:cNvCxnSpPr/>
                  <p:nvPr/>
                </p:nvCxnSpPr>
                <p:spPr>
                  <a:xfrm flipV="1">
                    <a:off x="462291" y="1169745"/>
                    <a:ext cx="1" cy="2377330"/>
                  </a:xfrm>
                  <a:prstGeom prst="straightConnector1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Gerade Verbindung mit Pfeil 125"/>
                  <p:cNvCxnSpPr/>
                  <p:nvPr/>
                </p:nvCxnSpPr>
                <p:spPr>
                  <a:xfrm flipV="1">
                    <a:off x="461870" y="3547076"/>
                    <a:ext cx="3348305" cy="3820"/>
                  </a:xfrm>
                  <a:prstGeom prst="straightConnector1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Gerader Verbinder 126"/>
                  <p:cNvCxnSpPr/>
                  <p:nvPr/>
                </p:nvCxnSpPr>
                <p:spPr>
                  <a:xfrm>
                    <a:off x="377456" y="1485401"/>
                    <a:ext cx="658291" cy="0"/>
                  </a:xfrm>
                  <a:prstGeom prst="line">
                    <a:avLst/>
                  </a:prstGeom>
                  <a:ln>
                    <a:prstDash val="sysDash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8" name="Textfeld 127"/>
                  <p:cNvSpPr txBox="1"/>
                  <p:nvPr/>
                </p:nvSpPr>
                <p:spPr>
                  <a:xfrm>
                    <a:off x="-83437" y="1049511"/>
                    <a:ext cx="530080" cy="48253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400" dirty="0" smtClean="0"/>
                      <a:t>A</a:t>
                    </a:r>
                    <a:r>
                      <a:rPr lang="de-AT" sz="1400" baseline="-25000" dirty="0" smtClean="0"/>
                      <a:t>c3</a:t>
                    </a:r>
                    <a:endParaRPr lang="de-AT" sz="1400" baseline="-25000" dirty="0"/>
                  </a:p>
                </p:txBody>
              </p:sp>
              <p:cxnSp>
                <p:nvCxnSpPr>
                  <p:cNvPr id="129" name="Gerader Verbinder 128"/>
                  <p:cNvCxnSpPr/>
                  <p:nvPr/>
                </p:nvCxnSpPr>
                <p:spPr>
                  <a:xfrm flipV="1">
                    <a:off x="380435" y="2698400"/>
                    <a:ext cx="807909" cy="3"/>
                  </a:xfrm>
                  <a:prstGeom prst="line">
                    <a:avLst/>
                  </a:prstGeom>
                  <a:ln>
                    <a:prstDash val="sysDash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0" name="Textfeld 129"/>
                  <p:cNvSpPr txBox="1"/>
                  <p:nvPr/>
                </p:nvSpPr>
                <p:spPr>
                  <a:xfrm>
                    <a:off x="-96606" y="2263297"/>
                    <a:ext cx="490484" cy="4825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400" dirty="0" smtClean="0"/>
                      <a:t>M</a:t>
                    </a:r>
                    <a:r>
                      <a:rPr lang="de-AT" sz="1400" baseline="-25000" dirty="0" smtClean="0"/>
                      <a:t>S</a:t>
                    </a:r>
                    <a:endParaRPr lang="de-AT" sz="1400" baseline="-25000" dirty="0"/>
                  </a:p>
                </p:txBody>
              </p:sp>
            </p:grpSp>
          </p:grpSp>
          <p:cxnSp>
            <p:nvCxnSpPr>
              <p:cNvPr id="104" name="Gerader Verbinder 103"/>
              <p:cNvCxnSpPr/>
              <p:nvPr/>
            </p:nvCxnSpPr>
            <p:spPr>
              <a:xfrm flipV="1">
                <a:off x="2792560" y="2881541"/>
                <a:ext cx="966408" cy="990896"/>
              </a:xfrm>
              <a:prstGeom prst="line">
                <a:avLst/>
              </a:prstGeom>
              <a:ln w="15240" cap="rnd" cmpd="sng">
                <a:solidFill>
                  <a:srgbClr val="00B0F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Gerader Verbinder 104"/>
              <p:cNvCxnSpPr/>
              <p:nvPr/>
            </p:nvCxnSpPr>
            <p:spPr>
              <a:xfrm flipH="1" flipV="1">
                <a:off x="3768010" y="2881541"/>
                <a:ext cx="29967" cy="996313"/>
              </a:xfrm>
              <a:prstGeom prst="line">
                <a:avLst/>
              </a:prstGeom>
              <a:ln w="15240" cap="rnd" cmpd="sng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Textfeld 105"/>
              <p:cNvSpPr txBox="1"/>
              <p:nvPr/>
            </p:nvSpPr>
            <p:spPr>
              <a:xfrm>
                <a:off x="2787093" y="3080062"/>
                <a:ext cx="69442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sz="1000" dirty="0" smtClean="0"/>
                  <a:t>10K/min</a:t>
                </a:r>
                <a:endParaRPr lang="de-AT" sz="1000" baseline="-25000" dirty="0"/>
              </a:p>
            </p:txBody>
          </p:sp>
          <p:sp>
            <p:nvSpPr>
              <p:cNvPr id="114" name="Textfeld 113"/>
              <p:cNvSpPr txBox="1"/>
              <p:nvPr/>
            </p:nvSpPr>
            <p:spPr>
              <a:xfrm>
                <a:off x="1729696" y="3081242"/>
                <a:ext cx="747321" cy="2616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sz="1050" dirty="0" smtClean="0"/>
                  <a:t>10K/min</a:t>
                </a:r>
                <a:endParaRPr lang="de-AT" sz="1050" baseline="-25000" dirty="0"/>
              </a:p>
            </p:txBody>
          </p:sp>
          <p:cxnSp>
            <p:nvCxnSpPr>
              <p:cNvPr id="115" name="Gerade Verbindung mit Pfeil 114"/>
              <p:cNvCxnSpPr/>
              <p:nvPr/>
            </p:nvCxnSpPr>
            <p:spPr>
              <a:xfrm flipV="1">
                <a:off x="1802315" y="3896467"/>
                <a:ext cx="0" cy="449715"/>
              </a:xfrm>
              <a:prstGeom prst="straightConnector1">
                <a:avLst/>
              </a:prstGeom>
              <a:ln w="158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6" name="Rechteck 115"/>
            <p:cNvSpPr/>
            <p:nvPr/>
          </p:nvSpPr>
          <p:spPr>
            <a:xfrm>
              <a:off x="1789614" y="4008738"/>
              <a:ext cx="1600961" cy="5588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1400" b="1" dirty="0" smtClean="0">
                  <a:solidFill>
                    <a:srgbClr val="C00000"/>
                  </a:solidFill>
                  <a:cs typeface="Arial" panose="020B0604020202020204" pitchFamily="34" charset="0"/>
                </a:rPr>
                <a:t>α</a:t>
              </a:r>
              <a:r>
                <a:rPr lang="de-AT" sz="1400" b="1" dirty="0" smtClean="0">
                  <a:solidFill>
                    <a:srgbClr val="C00000"/>
                  </a:solidFill>
                  <a:cs typeface="Arial" panose="020B0604020202020204" pitchFamily="34" charset="0"/>
                </a:rPr>
                <a:t>‘ ~98%</a:t>
              </a:r>
              <a:endParaRPr lang="de-AT" sz="1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58" name="Textfeld 57"/>
          <p:cNvSpPr txBox="1"/>
          <p:nvPr/>
        </p:nvSpPr>
        <p:spPr>
          <a:xfrm>
            <a:off x="2877048" y="2805431"/>
            <a:ext cx="5597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50" dirty="0" smtClean="0"/>
              <a:t>600°C</a:t>
            </a:r>
            <a:endParaRPr lang="de-AT" sz="1050" baseline="-25000" dirty="0"/>
          </a:p>
        </p:txBody>
      </p:sp>
      <p:sp>
        <p:nvSpPr>
          <p:cNvPr id="59" name="Textfeld 58"/>
          <p:cNvSpPr txBox="1"/>
          <p:nvPr/>
        </p:nvSpPr>
        <p:spPr>
          <a:xfrm>
            <a:off x="4126911" y="2805431"/>
            <a:ext cx="5597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50" dirty="0" smtClean="0"/>
              <a:t>600°C</a:t>
            </a:r>
            <a:endParaRPr lang="de-AT" sz="1050" baseline="-25000" dirty="0"/>
          </a:p>
        </p:txBody>
      </p:sp>
    </p:spTree>
    <p:extLst>
      <p:ext uri="{BB962C8B-B14F-4D97-AF65-F5344CB8AC3E}">
        <p14:creationId xmlns:p14="http://schemas.microsoft.com/office/powerpoint/2010/main" val="33229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9" grpId="0" animBg="1"/>
      <p:bldP spid="90" grpId="0"/>
      <p:bldP spid="91" grpId="0"/>
      <p:bldP spid="98" grpId="0"/>
      <p:bldP spid="99" grpId="0"/>
      <p:bldP spid="101" grpId="0"/>
      <p:bldP spid="102" grpId="0"/>
      <p:bldP spid="107" grpId="0"/>
      <p:bldP spid="112" grpId="0" animBg="1"/>
      <p:bldP spid="113" grpId="0" animBg="1"/>
      <p:bldP spid="111" grpId="0"/>
      <p:bldP spid="58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400" dirty="0" err="1" smtClean="0"/>
              <a:t>Influence</a:t>
            </a:r>
            <a:r>
              <a:rPr lang="de-AT" sz="2400" dirty="0" smtClean="0"/>
              <a:t> </a:t>
            </a:r>
            <a:r>
              <a:rPr lang="de-AT" sz="2400" dirty="0" err="1" smtClean="0"/>
              <a:t>of</a:t>
            </a:r>
            <a:r>
              <a:rPr lang="de-AT" sz="2400" dirty="0" smtClean="0"/>
              <a:t> Si vs. </a:t>
            </a:r>
            <a:r>
              <a:rPr lang="de-AT" sz="2400" dirty="0" smtClean="0">
                <a:solidFill>
                  <a:srgbClr val="C00000"/>
                </a:solidFill>
              </a:rPr>
              <a:t>Al</a:t>
            </a:r>
            <a:r>
              <a:rPr lang="de-AT" sz="2400" dirty="0" smtClean="0"/>
              <a:t> on </a:t>
            </a:r>
            <a:r>
              <a:rPr lang="de-AT" sz="2400" dirty="0" err="1" smtClean="0"/>
              <a:t>carbide</a:t>
            </a:r>
            <a:r>
              <a:rPr lang="de-AT" sz="2400" dirty="0" smtClean="0"/>
              <a:t> </a:t>
            </a:r>
            <a:r>
              <a:rPr lang="de-AT" sz="2400" dirty="0" err="1" smtClean="0"/>
              <a:t>precipitaton</a:t>
            </a:r>
            <a:r>
              <a:rPr lang="de-AT" sz="2400" dirty="0" smtClean="0"/>
              <a:t> in </a:t>
            </a:r>
            <a:r>
              <a:rPr lang="el-GR" sz="2400" dirty="0">
                <a:cs typeface="Arial" panose="020B0604020202020204" pitchFamily="34" charset="0"/>
              </a:rPr>
              <a:t>α‘</a:t>
            </a:r>
            <a:r>
              <a:rPr lang="el-GR" sz="2400" baseline="-25000" dirty="0">
                <a:cs typeface="Arial" panose="020B0604020202020204" pitchFamily="34" charset="0"/>
              </a:rPr>
              <a:t>1</a:t>
            </a:r>
            <a:r>
              <a:rPr lang="el-GR" sz="2400" dirty="0">
                <a:cs typeface="Arial" panose="020B0604020202020204" pitchFamily="34" charset="0"/>
              </a:rPr>
              <a:t> </a:t>
            </a:r>
            <a:r>
              <a:rPr lang="de-AT" sz="2400" dirty="0" smtClean="0"/>
              <a:t> </a:t>
            </a:r>
            <a:endParaRPr lang="de-AT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AT"/>
              <a:t>24.05.2022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HMnS 2022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A56679-8F09-476C-9F16-4FBB638DA6BB}" type="slidenum">
              <a:rPr lang="de-AT" smtClean="0"/>
              <a:pPr/>
              <a:t>7</a:t>
            </a:fld>
            <a:endParaRPr lang="de-AT" dirty="0"/>
          </a:p>
        </p:txBody>
      </p:sp>
      <p:grpSp>
        <p:nvGrpSpPr>
          <p:cNvPr id="27" name="Gruppieren 26"/>
          <p:cNvGrpSpPr/>
          <p:nvPr/>
        </p:nvGrpSpPr>
        <p:grpSpPr>
          <a:xfrm>
            <a:off x="7219723" y="-60736"/>
            <a:ext cx="1990582" cy="1279837"/>
            <a:chOff x="7219723" y="-60736"/>
            <a:chExt cx="1990582" cy="1279837"/>
          </a:xfrm>
        </p:grpSpPr>
        <p:grpSp>
          <p:nvGrpSpPr>
            <p:cNvPr id="10" name="Gruppieren 9"/>
            <p:cNvGrpSpPr/>
            <p:nvPr/>
          </p:nvGrpSpPr>
          <p:grpSpPr>
            <a:xfrm>
              <a:off x="7219723" y="-60736"/>
              <a:ext cx="1990582" cy="1279837"/>
              <a:chOff x="-284715" y="601627"/>
              <a:chExt cx="4447323" cy="3643374"/>
            </a:xfrm>
          </p:grpSpPr>
          <p:sp>
            <p:nvSpPr>
              <p:cNvPr id="12" name="Textfeld 11"/>
              <p:cNvSpPr txBox="1"/>
              <p:nvPr/>
            </p:nvSpPr>
            <p:spPr>
              <a:xfrm>
                <a:off x="-16539" y="601627"/>
                <a:ext cx="1057228" cy="7228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sz="1000" dirty="0" smtClean="0"/>
                  <a:t>T[°C]</a:t>
                </a:r>
                <a:endParaRPr lang="de-AT" sz="1000" baseline="-25000" dirty="0"/>
              </a:p>
            </p:txBody>
          </p:sp>
          <p:sp>
            <p:nvSpPr>
              <p:cNvPr id="13" name="Textfeld 12"/>
              <p:cNvSpPr txBox="1"/>
              <p:nvPr/>
            </p:nvSpPr>
            <p:spPr>
              <a:xfrm>
                <a:off x="3327426" y="3522166"/>
                <a:ext cx="835182" cy="7228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sz="1000" dirty="0" smtClean="0"/>
                  <a:t>t[s]</a:t>
                </a:r>
                <a:endParaRPr lang="de-AT" sz="1000" baseline="-25000" dirty="0"/>
              </a:p>
            </p:txBody>
          </p:sp>
          <p:grpSp>
            <p:nvGrpSpPr>
              <p:cNvPr id="14" name="Gruppieren 13"/>
              <p:cNvGrpSpPr/>
              <p:nvPr/>
            </p:nvGrpSpPr>
            <p:grpSpPr>
              <a:xfrm>
                <a:off x="-284715" y="1008938"/>
                <a:ext cx="4094890" cy="2541958"/>
                <a:chOff x="-284715" y="1008938"/>
                <a:chExt cx="4094890" cy="2541958"/>
              </a:xfrm>
            </p:grpSpPr>
            <p:cxnSp>
              <p:nvCxnSpPr>
                <p:cNvPr id="15" name="Gerader Verbinder 14"/>
                <p:cNvCxnSpPr/>
                <p:nvPr/>
              </p:nvCxnSpPr>
              <p:spPr>
                <a:xfrm flipV="1">
                  <a:off x="461871" y="1376363"/>
                  <a:ext cx="257267" cy="2170714"/>
                </a:xfrm>
                <a:prstGeom prst="line">
                  <a:avLst/>
                </a:prstGeom>
                <a:ln w="15240" cap="rnd" cmpd="sng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Gerader Verbinder 15"/>
                <p:cNvCxnSpPr/>
                <p:nvPr/>
              </p:nvCxnSpPr>
              <p:spPr>
                <a:xfrm flipH="1">
                  <a:off x="724329" y="1376809"/>
                  <a:ext cx="207973" cy="0"/>
                </a:xfrm>
                <a:prstGeom prst="line">
                  <a:avLst/>
                </a:prstGeom>
                <a:ln w="15240" cap="rnd" cmpd="sng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Gerader Verbinder 16"/>
                <p:cNvCxnSpPr/>
                <p:nvPr/>
              </p:nvCxnSpPr>
              <p:spPr>
                <a:xfrm flipH="1" flipV="1">
                  <a:off x="951320" y="1375793"/>
                  <a:ext cx="168855" cy="2171283"/>
                </a:xfrm>
                <a:prstGeom prst="line">
                  <a:avLst/>
                </a:prstGeom>
                <a:ln w="15240" cap="rnd" cmpd="sng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Gerader Verbinder 17"/>
                <p:cNvCxnSpPr/>
                <p:nvPr/>
              </p:nvCxnSpPr>
              <p:spPr>
                <a:xfrm flipV="1">
                  <a:off x="1122554" y="1962377"/>
                  <a:ext cx="1167852" cy="1553539"/>
                </a:xfrm>
                <a:prstGeom prst="line">
                  <a:avLst/>
                </a:prstGeom>
                <a:ln w="15240" cap="rnd" cmpd="sng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Gerader Verbinder 18"/>
                <p:cNvCxnSpPr/>
                <p:nvPr/>
              </p:nvCxnSpPr>
              <p:spPr>
                <a:xfrm flipH="1" flipV="1">
                  <a:off x="2301333" y="1962377"/>
                  <a:ext cx="36214" cy="1562031"/>
                </a:xfrm>
                <a:prstGeom prst="line">
                  <a:avLst/>
                </a:prstGeom>
                <a:ln w="15240" cap="rnd" cmpd="sng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Gerade Verbindung mit Pfeil 20"/>
                <p:cNvCxnSpPr/>
                <p:nvPr/>
              </p:nvCxnSpPr>
              <p:spPr>
                <a:xfrm flipV="1">
                  <a:off x="462291" y="1169745"/>
                  <a:ext cx="1" cy="2377330"/>
                </a:xfrm>
                <a:prstGeom prst="straightConnector1">
                  <a:avLst/>
                </a:prstGeom>
                <a:ln w="15240" cap="rnd" cmpd="sng">
                  <a:solidFill>
                    <a:schemeClr val="tx1"/>
                  </a:solidFill>
                  <a:prstDash val="solid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Gerade Verbindung mit Pfeil 21"/>
                <p:cNvCxnSpPr/>
                <p:nvPr/>
              </p:nvCxnSpPr>
              <p:spPr>
                <a:xfrm flipV="1">
                  <a:off x="461870" y="3547076"/>
                  <a:ext cx="3348305" cy="3820"/>
                </a:xfrm>
                <a:prstGeom prst="straightConnector1">
                  <a:avLst/>
                </a:prstGeom>
                <a:ln w="15240" cap="rnd" cmpd="sng">
                  <a:solidFill>
                    <a:schemeClr val="tx1"/>
                  </a:solidFill>
                  <a:prstDash val="solid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Gerader Verbinder 22"/>
                <p:cNvCxnSpPr/>
                <p:nvPr/>
              </p:nvCxnSpPr>
              <p:spPr>
                <a:xfrm>
                  <a:off x="377456" y="1485401"/>
                  <a:ext cx="658291" cy="0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4" name="Textfeld 23"/>
                <p:cNvSpPr txBox="1"/>
                <p:nvPr/>
              </p:nvSpPr>
              <p:spPr>
                <a:xfrm>
                  <a:off x="-284715" y="1008938"/>
                  <a:ext cx="838766" cy="7228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000" dirty="0" smtClean="0"/>
                    <a:t>A</a:t>
                  </a:r>
                  <a:r>
                    <a:rPr lang="de-AT" sz="1000" baseline="-25000" dirty="0" smtClean="0"/>
                    <a:t>c3</a:t>
                  </a:r>
                  <a:endParaRPr lang="de-AT" sz="1000" baseline="-25000" dirty="0"/>
                </a:p>
              </p:txBody>
            </p:sp>
            <p:cxnSp>
              <p:nvCxnSpPr>
                <p:cNvPr id="25" name="Gerader Verbinder 24"/>
                <p:cNvCxnSpPr/>
                <p:nvPr/>
              </p:nvCxnSpPr>
              <p:spPr>
                <a:xfrm flipV="1">
                  <a:off x="380435" y="2698400"/>
                  <a:ext cx="807909" cy="3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6" name="Textfeld 25"/>
                <p:cNvSpPr txBox="1"/>
                <p:nvPr/>
              </p:nvSpPr>
              <p:spPr>
                <a:xfrm>
                  <a:off x="-253242" y="2252347"/>
                  <a:ext cx="785043" cy="7228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000" dirty="0" smtClean="0"/>
                    <a:t>M</a:t>
                  </a:r>
                  <a:r>
                    <a:rPr lang="de-AT" sz="1000" baseline="-25000" dirty="0" smtClean="0"/>
                    <a:t>S</a:t>
                  </a:r>
                  <a:endParaRPr lang="de-AT" sz="1000" baseline="-25000" dirty="0"/>
                </a:p>
              </p:txBody>
            </p:sp>
          </p:grpSp>
        </p:grpSp>
        <p:cxnSp>
          <p:nvCxnSpPr>
            <p:cNvPr id="43" name="Gerader Verbinder 42"/>
            <p:cNvCxnSpPr/>
            <p:nvPr/>
          </p:nvCxnSpPr>
          <p:spPr>
            <a:xfrm flipV="1">
              <a:off x="8384152" y="425702"/>
              <a:ext cx="522720" cy="545724"/>
            </a:xfrm>
            <a:prstGeom prst="line">
              <a:avLst/>
            </a:prstGeom>
            <a:ln w="15240" cap="rnd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r Verbinder 43"/>
            <p:cNvCxnSpPr/>
            <p:nvPr/>
          </p:nvCxnSpPr>
          <p:spPr>
            <a:xfrm flipH="1" flipV="1">
              <a:off x="8911763" y="425702"/>
              <a:ext cx="16209" cy="548707"/>
            </a:xfrm>
            <a:prstGeom prst="line">
              <a:avLst/>
            </a:prstGeom>
            <a:ln w="15240" cap="rnd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feld 76"/>
          <p:cNvSpPr txBox="1"/>
          <p:nvPr/>
        </p:nvSpPr>
        <p:spPr>
          <a:xfrm>
            <a:off x="2812888" y="3497470"/>
            <a:ext cx="26112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 smtClean="0"/>
              <a:t>Carbides </a:t>
            </a:r>
            <a:r>
              <a:rPr lang="de-AT" sz="1400" dirty="0" err="1" smtClean="0"/>
              <a:t>spherolize</a:t>
            </a:r>
            <a:r>
              <a:rPr lang="de-AT" sz="1400" dirty="0" smtClean="0"/>
              <a:t>, but </a:t>
            </a:r>
            <a:r>
              <a:rPr lang="de-AT" sz="1400" dirty="0" err="1" smtClean="0"/>
              <a:t>most</a:t>
            </a:r>
            <a:r>
              <a:rPr lang="de-AT" sz="1400" dirty="0" smtClean="0"/>
              <a:t> </a:t>
            </a:r>
            <a:r>
              <a:rPr lang="de-AT" sz="1400" dirty="0" err="1" smtClean="0"/>
              <a:t>maintain</a:t>
            </a:r>
            <a:r>
              <a:rPr lang="de-AT" sz="1400" dirty="0" smtClean="0"/>
              <a:t> </a:t>
            </a:r>
            <a:r>
              <a:rPr lang="de-AT" sz="1400" dirty="0" err="1" smtClean="0"/>
              <a:t>needle</a:t>
            </a:r>
            <a:r>
              <a:rPr lang="de-AT" sz="1400" dirty="0" smtClean="0"/>
              <a:t> </a:t>
            </a:r>
            <a:r>
              <a:rPr lang="de-AT" sz="1400" dirty="0" err="1" smtClean="0"/>
              <a:t>shaped</a:t>
            </a:r>
            <a:r>
              <a:rPr lang="de-AT" sz="1400" dirty="0" smtClean="0"/>
              <a:t> </a:t>
            </a:r>
            <a:r>
              <a:rPr lang="de-AT" sz="1400" dirty="0" err="1" smtClean="0"/>
              <a:t>and</a:t>
            </a:r>
            <a:r>
              <a:rPr lang="de-AT" sz="1400" dirty="0" smtClean="0"/>
              <a:t> </a:t>
            </a:r>
            <a:r>
              <a:rPr lang="de-AT" sz="1400" dirty="0" err="1" smtClean="0"/>
              <a:t>coarse</a:t>
            </a:r>
            <a:r>
              <a:rPr lang="de-AT" sz="1400" dirty="0" smtClean="0"/>
              <a:t> </a:t>
            </a:r>
            <a:endParaRPr lang="de-AT" sz="1400" dirty="0"/>
          </a:p>
        </p:txBody>
      </p:sp>
      <p:sp>
        <p:nvSpPr>
          <p:cNvPr id="78" name="Textfeld 77"/>
          <p:cNvSpPr txBox="1"/>
          <p:nvPr/>
        </p:nvSpPr>
        <p:spPr>
          <a:xfrm>
            <a:off x="66955" y="3516102"/>
            <a:ext cx="25050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 err="1"/>
              <a:t>Needle</a:t>
            </a:r>
            <a:r>
              <a:rPr lang="de-AT" sz="1400" dirty="0"/>
              <a:t> </a:t>
            </a:r>
            <a:r>
              <a:rPr lang="de-AT" sz="1400" dirty="0" err="1" smtClean="0"/>
              <a:t>shaped</a:t>
            </a:r>
            <a:r>
              <a:rPr lang="de-AT" sz="1400" dirty="0" smtClean="0"/>
              <a:t> </a:t>
            </a:r>
            <a:r>
              <a:rPr lang="de-AT" sz="1400" dirty="0" err="1"/>
              <a:t>carbides</a:t>
            </a:r>
            <a:r>
              <a:rPr lang="de-AT" sz="1400" dirty="0"/>
              <a:t> </a:t>
            </a:r>
            <a:r>
              <a:rPr lang="de-AT" sz="1400" dirty="0" err="1"/>
              <a:t>spherolize</a:t>
            </a:r>
            <a:r>
              <a:rPr lang="de-AT" sz="1400" dirty="0"/>
              <a:t> &amp; </a:t>
            </a:r>
            <a:r>
              <a:rPr lang="de-AT" sz="1400" dirty="0" err="1"/>
              <a:t>accumulate</a:t>
            </a:r>
            <a:r>
              <a:rPr lang="de-AT" sz="1400" dirty="0"/>
              <a:t> at </a:t>
            </a:r>
            <a:r>
              <a:rPr lang="el-GR" sz="1400" dirty="0"/>
              <a:t>α</a:t>
            </a:r>
            <a:r>
              <a:rPr lang="de-AT" sz="1400" dirty="0"/>
              <a:t>‘</a:t>
            </a:r>
            <a:r>
              <a:rPr lang="de-AT" sz="1400" baseline="-25000" dirty="0"/>
              <a:t>1</a:t>
            </a:r>
            <a:r>
              <a:rPr lang="de-AT" sz="1400" dirty="0"/>
              <a:t> </a:t>
            </a:r>
            <a:r>
              <a:rPr lang="de-AT" sz="1400" dirty="0" err="1"/>
              <a:t>lath</a:t>
            </a:r>
            <a:r>
              <a:rPr lang="de-AT" sz="1400" dirty="0"/>
              <a:t> </a:t>
            </a:r>
            <a:r>
              <a:rPr lang="de-AT" sz="1400" dirty="0" smtClean="0"/>
              <a:t>&amp; at </a:t>
            </a:r>
            <a:r>
              <a:rPr lang="de-AT" sz="1400" dirty="0"/>
              <a:t>PAG-</a:t>
            </a:r>
            <a:r>
              <a:rPr lang="de-AT" sz="1400" dirty="0" err="1"/>
              <a:t>boundarys</a:t>
            </a:r>
            <a:r>
              <a:rPr lang="de-AT" sz="1400" dirty="0"/>
              <a:t> </a:t>
            </a:r>
          </a:p>
        </p:txBody>
      </p:sp>
      <p:grpSp>
        <p:nvGrpSpPr>
          <p:cNvPr id="29" name="Gruppieren 28"/>
          <p:cNvGrpSpPr/>
          <p:nvPr/>
        </p:nvGrpSpPr>
        <p:grpSpPr>
          <a:xfrm>
            <a:off x="4281397" y="1577466"/>
            <a:ext cx="1288934" cy="1903319"/>
            <a:chOff x="4281397" y="1577466"/>
            <a:chExt cx="1288934" cy="1903319"/>
          </a:xfrm>
        </p:grpSpPr>
        <p:pic>
          <p:nvPicPr>
            <p:cNvPr id="28" name="Grafik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26040" y="2005425"/>
              <a:ext cx="1182727" cy="1475360"/>
            </a:xfrm>
            <a:prstGeom prst="rect">
              <a:avLst/>
            </a:prstGeom>
          </p:spPr>
        </p:pic>
        <p:grpSp>
          <p:nvGrpSpPr>
            <p:cNvPr id="79" name="Gruppieren 78"/>
            <p:cNvGrpSpPr/>
            <p:nvPr/>
          </p:nvGrpSpPr>
          <p:grpSpPr>
            <a:xfrm>
              <a:off x="4281397" y="1577466"/>
              <a:ext cx="1288934" cy="1840048"/>
              <a:chOff x="7855065" y="1811612"/>
              <a:chExt cx="1288934" cy="1840048"/>
            </a:xfrm>
          </p:grpSpPr>
          <p:grpSp>
            <p:nvGrpSpPr>
              <p:cNvPr id="82" name="Gruppieren 81"/>
              <p:cNvGrpSpPr/>
              <p:nvPr/>
            </p:nvGrpSpPr>
            <p:grpSpPr>
              <a:xfrm>
                <a:off x="7943474" y="1811612"/>
                <a:ext cx="1200525" cy="1832545"/>
                <a:chOff x="7943474" y="1811612"/>
                <a:chExt cx="1200525" cy="1832545"/>
              </a:xfrm>
            </p:grpSpPr>
            <p:cxnSp>
              <p:nvCxnSpPr>
                <p:cNvPr id="85" name="Gerade Verbindung mit Pfeil 84"/>
                <p:cNvCxnSpPr/>
                <p:nvPr/>
              </p:nvCxnSpPr>
              <p:spPr>
                <a:xfrm>
                  <a:off x="7943474" y="3644157"/>
                  <a:ext cx="381600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5"/>
                </a:lnRef>
                <a:fillRef idx="0">
                  <a:schemeClr val="accent5"/>
                </a:fillRef>
                <a:effectRef idx="0">
                  <a:schemeClr val="accent5"/>
                </a:effectRef>
                <a:fontRef idx="minor">
                  <a:schemeClr val="tx1"/>
                </a:fontRef>
              </p:style>
            </p:cxnSp>
            <p:sp>
              <p:nvSpPr>
                <p:cNvPr id="86" name="Textfeld 85"/>
                <p:cNvSpPr txBox="1"/>
                <p:nvPr/>
              </p:nvSpPr>
              <p:spPr>
                <a:xfrm>
                  <a:off x="7982747" y="1811612"/>
                  <a:ext cx="101502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e-AT" sz="1200" b="1" dirty="0" smtClean="0">
                      <a:solidFill>
                        <a:srgbClr val="C00000"/>
                      </a:solidFill>
                    </a:rPr>
                    <a:t>1.5Al</a:t>
                  </a:r>
                  <a:r>
                    <a:rPr lang="de-AT" sz="1200" dirty="0" smtClean="0"/>
                    <a:t> </a:t>
                  </a:r>
                  <a:r>
                    <a:rPr lang="de-AT" sz="1200" dirty="0" smtClean="0">
                      <a:solidFill>
                        <a:srgbClr val="FF9933"/>
                      </a:solidFill>
                    </a:rPr>
                    <a:t>Q&amp;P</a:t>
                  </a:r>
                  <a:r>
                    <a:rPr lang="de-AT" sz="1200" dirty="0" smtClean="0"/>
                    <a:t>+</a:t>
                  </a:r>
                </a:p>
                <a:p>
                  <a:pPr algn="ctr"/>
                  <a:r>
                    <a:rPr lang="de-AT" sz="1200" dirty="0" smtClean="0">
                      <a:solidFill>
                        <a:srgbClr val="7030A0"/>
                      </a:solidFill>
                    </a:rPr>
                    <a:t>GA560</a:t>
                  </a:r>
                  <a:endParaRPr lang="de-AT" sz="1200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87" name="Rechteck 86"/>
                <p:cNvSpPr/>
                <p:nvPr/>
              </p:nvSpPr>
              <p:spPr>
                <a:xfrm>
                  <a:off x="8299584" y="2346526"/>
                  <a:ext cx="351378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l-GR" sz="1400" dirty="0" smtClean="0">
                      <a:solidFill>
                        <a:schemeClr val="accent5"/>
                      </a:solidFill>
                      <a:latin typeface="arial" panose="020B0604020202020204" pitchFamily="34" charset="0"/>
                    </a:rPr>
                    <a:t>θ</a:t>
                  </a:r>
                  <a:r>
                    <a:rPr lang="de-AT" sz="1400" baseline="-25000" dirty="0" smtClean="0">
                      <a:solidFill>
                        <a:schemeClr val="accent5"/>
                      </a:solidFill>
                      <a:latin typeface="arial" panose="020B0604020202020204" pitchFamily="34" charset="0"/>
                    </a:rPr>
                    <a:t>n</a:t>
                  </a:r>
                  <a:endParaRPr lang="de-AT" sz="1400" baseline="-25000" dirty="0">
                    <a:solidFill>
                      <a:schemeClr val="accent5"/>
                    </a:solidFill>
                  </a:endParaRPr>
                </a:p>
              </p:txBody>
            </p:sp>
            <p:cxnSp>
              <p:nvCxnSpPr>
                <p:cNvPr id="88" name="Gerade Verbindung mit Pfeil 87"/>
                <p:cNvCxnSpPr/>
                <p:nvPr/>
              </p:nvCxnSpPr>
              <p:spPr>
                <a:xfrm flipH="1">
                  <a:off x="8185812" y="2485191"/>
                  <a:ext cx="183897" cy="57274"/>
                </a:xfrm>
                <a:prstGeom prst="straightConnector1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Rechteck 91"/>
                <p:cNvSpPr/>
                <p:nvPr/>
              </p:nvSpPr>
              <p:spPr>
                <a:xfrm>
                  <a:off x="8726556" y="3268307"/>
                  <a:ext cx="417443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l-GR" sz="1400" dirty="0" smtClean="0">
                      <a:solidFill>
                        <a:schemeClr val="accent5"/>
                      </a:solidFill>
                      <a:latin typeface="arial" panose="020B0604020202020204" pitchFamily="34" charset="0"/>
                    </a:rPr>
                    <a:t>θ</a:t>
                  </a:r>
                  <a:r>
                    <a:rPr lang="de-AT" sz="1400" baseline="-25000" dirty="0" smtClean="0">
                      <a:solidFill>
                        <a:schemeClr val="accent5"/>
                      </a:solidFill>
                      <a:latin typeface="arial" panose="020B0604020202020204" pitchFamily="34" charset="0"/>
                    </a:rPr>
                    <a:t>sp</a:t>
                  </a:r>
                  <a:endParaRPr lang="de-AT" sz="1400" baseline="-25000" dirty="0">
                    <a:solidFill>
                      <a:schemeClr val="accent5"/>
                    </a:solidFill>
                  </a:endParaRPr>
                </a:p>
              </p:txBody>
            </p:sp>
            <p:cxnSp>
              <p:nvCxnSpPr>
                <p:cNvPr id="93" name="Gerade Verbindung mit Pfeil 92"/>
                <p:cNvCxnSpPr/>
                <p:nvPr/>
              </p:nvCxnSpPr>
              <p:spPr>
                <a:xfrm flipH="1">
                  <a:off x="8650962" y="3423037"/>
                  <a:ext cx="139617" cy="59634"/>
                </a:xfrm>
                <a:prstGeom prst="straightConnector1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3" name="Rechteck 82"/>
              <p:cNvSpPr/>
              <p:nvPr/>
            </p:nvSpPr>
            <p:spPr>
              <a:xfrm>
                <a:off x="7855065" y="3343883"/>
                <a:ext cx="53732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e-AT" sz="1400" dirty="0" smtClean="0">
                    <a:solidFill>
                      <a:schemeClr val="accent5"/>
                    </a:solidFill>
                    <a:latin typeface="arial" panose="020B0604020202020204" pitchFamily="34" charset="0"/>
                  </a:rPr>
                  <a:t>1µm</a:t>
                </a:r>
                <a:endParaRPr lang="de-AT" sz="1400" dirty="0">
                  <a:solidFill>
                    <a:schemeClr val="accent5"/>
                  </a:solidFill>
                </a:endParaRPr>
              </a:p>
            </p:txBody>
          </p:sp>
        </p:grpSp>
      </p:grpSp>
      <p:cxnSp>
        <p:nvCxnSpPr>
          <p:cNvPr id="94" name="Gerade Verbindung mit Pfeil 93"/>
          <p:cNvCxnSpPr/>
          <p:nvPr/>
        </p:nvCxnSpPr>
        <p:spPr>
          <a:xfrm>
            <a:off x="341180" y="3537131"/>
            <a:ext cx="2036956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 Verbindung mit Pfeil 94"/>
          <p:cNvCxnSpPr/>
          <p:nvPr/>
        </p:nvCxnSpPr>
        <p:spPr>
          <a:xfrm>
            <a:off x="3081173" y="3544565"/>
            <a:ext cx="2036956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uppieren 31"/>
          <p:cNvGrpSpPr/>
          <p:nvPr/>
        </p:nvGrpSpPr>
        <p:grpSpPr>
          <a:xfrm>
            <a:off x="149577" y="1571461"/>
            <a:ext cx="1216846" cy="1901855"/>
            <a:chOff x="149577" y="1571461"/>
            <a:chExt cx="1216846" cy="1901855"/>
          </a:xfrm>
        </p:grpSpPr>
        <p:pic>
          <p:nvPicPr>
            <p:cNvPr id="30" name="Grafik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3696" y="1997956"/>
              <a:ext cx="1182727" cy="1475360"/>
            </a:xfrm>
            <a:prstGeom prst="rect">
              <a:avLst/>
            </a:prstGeom>
          </p:spPr>
        </p:pic>
        <p:grpSp>
          <p:nvGrpSpPr>
            <p:cNvPr id="96" name="Gruppieren 95"/>
            <p:cNvGrpSpPr/>
            <p:nvPr/>
          </p:nvGrpSpPr>
          <p:grpSpPr>
            <a:xfrm>
              <a:off x="149577" y="1571461"/>
              <a:ext cx="1002438" cy="1846053"/>
              <a:chOff x="3723245" y="1805607"/>
              <a:chExt cx="1002438" cy="1846053"/>
            </a:xfrm>
          </p:grpSpPr>
          <p:grpSp>
            <p:nvGrpSpPr>
              <p:cNvPr id="97" name="Gruppieren 96"/>
              <p:cNvGrpSpPr/>
              <p:nvPr/>
            </p:nvGrpSpPr>
            <p:grpSpPr>
              <a:xfrm>
                <a:off x="3723245" y="1805607"/>
                <a:ext cx="1002438" cy="1846053"/>
                <a:chOff x="3723245" y="1805607"/>
                <a:chExt cx="1002438" cy="1846053"/>
              </a:xfrm>
            </p:grpSpPr>
            <p:cxnSp>
              <p:nvCxnSpPr>
                <p:cNvPr id="133" name="Gerade Verbindung mit Pfeil 132"/>
                <p:cNvCxnSpPr/>
                <p:nvPr/>
              </p:nvCxnSpPr>
              <p:spPr>
                <a:xfrm>
                  <a:off x="3811654" y="3644157"/>
                  <a:ext cx="381600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5"/>
                </a:lnRef>
                <a:fillRef idx="0">
                  <a:schemeClr val="accent5"/>
                </a:fillRef>
                <a:effectRef idx="0">
                  <a:schemeClr val="accent5"/>
                </a:effectRef>
                <a:fontRef idx="minor">
                  <a:schemeClr val="tx1"/>
                </a:fontRef>
              </p:style>
            </p:cxnSp>
            <p:sp>
              <p:nvSpPr>
                <p:cNvPr id="134" name="Rechteck 133"/>
                <p:cNvSpPr/>
                <p:nvPr/>
              </p:nvSpPr>
              <p:spPr>
                <a:xfrm>
                  <a:off x="3723245" y="3343883"/>
                  <a:ext cx="537327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de-AT" sz="1400" dirty="0" smtClean="0">
                      <a:solidFill>
                        <a:schemeClr val="accent5"/>
                      </a:solidFill>
                      <a:latin typeface="arial" panose="020B0604020202020204" pitchFamily="34" charset="0"/>
                    </a:rPr>
                    <a:t>1µm</a:t>
                  </a:r>
                  <a:endParaRPr lang="de-AT" sz="1400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135" name="Textfeld 134"/>
                <p:cNvSpPr txBox="1"/>
                <p:nvPr/>
              </p:nvSpPr>
              <p:spPr>
                <a:xfrm>
                  <a:off x="3822166" y="1805607"/>
                  <a:ext cx="90351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200" b="1" dirty="0" smtClean="0"/>
                    <a:t>1.5Si</a:t>
                  </a:r>
                  <a:r>
                    <a:rPr lang="de-AT" sz="1200" dirty="0" smtClean="0"/>
                    <a:t> </a:t>
                  </a:r>
                  <a:r>
                    <a:rPr lang="de-AT" sz="1200" dirty="0" smtClean="0">
                      <a:solidFill>
                        <a:srgbClr val="FF9933"/>
                      </a:solidFill>
                    </a:rPr>
                    <a:t>Q&amp;P</a:t>
                  </a:r>
                  <a:endParaRPr lang="de-AT" sz="1200" dirty="0">
                    <a:solidFill>
                      <a:srgbClr val="FF9933"/>
                    </a:solidFill>
                  </a:endParaRPr>
                </a:p>
              </p:txBody>
            </p:sp>
          </p:grpSp>
          <p:sp>
            <p:nvSpPr>
              <p:cNvPr id="110" name="Rechteck 109"/>
              <p:cNvSpPr/>
              <p:nvPr/>
            </p:nvSpPr>
            <p:spPr>
              <a:xfrm>
                <a:off x="3786690" y="2668287"/>
                <a:ext cx="35137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400" dirty="0" smtClean="0">
                    <a:solidFill>
                      <a:schemeClr val="accent5"/>
                    </a:solidFill>
                    <a:latin typeface="arial" panose="020B0604020202020204" pitchFamily="34" charset="0"/>
                  </a:rPr>
                  <a:t>θ</a:t>
                </a:r>
                <a:r>
                  <a:rPr lang="de-AT" sz="1400" baseline="-25000" dirty="0" smtClean="0">
                    <a:solidFill>
                      <a:schemeClr val="accent5"/>
                    </a:solidFill>
                    <a:latin typeface="arial" panose="020B0604020202020204" pitchFamily="34" charset="0"/>
                  </a:rPr>
                  <a:t>n</a:t>
                </a:r>
                <a:endParaRPr lang="de-AT" sz="1400" baseline="-25000" dirty="0">
                  <a:solidFill>
                    <a:schemeClr val="accent5"/>
                  </a:solidFill>
                </a:endParaRPr>
              </a:p>
            </p:txBody>
          </p:sp>
          <p:cxnSp>
            <p:nvCxnSpPr>
              <p:cNvPr id="131" name="Gerade Verbindung mit Pfeil 130"/>
              <p:cNvCxnSpPr/>
              <p:nvPr/>
            </p:nvCxnSpPr>
            <p:spPr>
              <a:xfrm>
                <a:off x="4060344" y="2861206"/>
                <a:ext cx="180900" cy="64558"/>
              </a:xfrm>
              <a:prstGeom prst="straightConnector1">
                <a:avLst/>
              </a:prstGeom>
              <a:ln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uppieren 8"/>
          <p:cNvGrpSpPr/>
          <p:nvPr/>
        </p:nvGrpSpPr>
        <p:grpSpPr>
          <a:xfrm>
            <a:off x="1492155" y="1558334"/>
            <a:ext cx="1182727" cy="1915617"/>
            <a:chOff x="1492155" y="1558334"/>
            <a:chExt cx="1182727" cy="1915617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92155" y="1998591"/>
              <a:ext cx="1182727" cy="1475360"/>
            </a:xfrm>
            <a:prstGeom prst="rect">
              <a:avLst/>
            </a:prstGeom>
          </p:spPr>
        </p:pic>
        <p:grpSp>
          <p:nvGrpSpPr>
            <p:cNvPr id="136" name="Gruppieren 135"/>
            <p:cNvGrpSpPr/>
            <p:nvPr/>
          </p:nvGrpSpPr>
          <p:grpSpPr>
            <a:xfrm>
              <a:off x="1511683" y="1558334"/>
              <a:ext cx="1124584" cy="1859180"/>
              <a:chOff x="5085351" y="1792480"/>
              <a:chExt cx="1124584" cy="1859180"/>
            </a:xfrm>
          </p:grpSpPr>
          <p:grpSp>
            <p:nvGrpSpPr>
              <p:cNvPr id="137" name="Gruppieren 136"/>
              <p:cNvGrpSpPr/>
              <p:nvPr/>
            </p:nvGrpSpPr>
            <p:grpSpPr>
              <a:xfrm>
                <a:off x="5085351" y="1792480"/>
                <a:ext cx="1106880" cy="1859180"/>
                <a:chOff x="5085351" y="1792480"/>
                <a:chExt cx="1106880" cy="1859180"/>
              </a:xfrm>
            </p:grpSpPr>
            <p:cxnSp>
              <p:nvCxnSpPr>
                <p:cNvPr id="143" name="Gerade Verbindung mit Pfeil 142"/>
                <p:cNvCxnSpPr/>
                <p:nvPr/>
              </p:nvCxnSpPr>
              <p:spPr>
                <a:xfrm>
                  <a:off x="5173760" y="3644157"/>
                  <a:ext cx="381600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5"/>
                </a:lnRef>
                <a:fillRef idx="0">
                  <a:schemeClr val="accent5"/>
                </a:fillRef>
                <a:effectRef idx="0">
                  <a:schemeClr val="accent5"/>
                </a:effectRef>
                <a:fontRef idx="minor">
                  <a:schemeClr val="tx1"/>
                </a:fontRef>
              </p:style>
            </p:cxnSp>
            <p:sp>
              <p:nvSpPr>
                <p:cNvPr id="144" name="Rechteck 143"/>
                <p:cNvSpPr/>
                <p:nvPr/>
              </p:nvSpPr>
              <p:spPr>
                <a:xfrm>
                  <a:off x="5085351" y="3343883"/>
                  <a:ext cx="537327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de-AT" sz="1400" dirty="0" smtClean="0">
                      <a:solidFill>
                        <a:schemeClr val="accent5"/>
                      </a:solidFill>
                      <a:latin typeface="arial" panose="020B0604020202020204" pitchFamily="34" charset="0"/>
                    </a:rPr>
                    <a:t>1µm</a:t>
                  </a:r>
                  <a:endParaRPr lang="de-AT" sz="1400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145" name="Textfeld 144"/>
                <p:cNvSpPr txBox="1"/>
                <p:nvPr/>
              </p:nvSpPr>
              <p:spPr>
                <a:xfrm>
                  <a:off x="5197343" y="1792480"/>
                  <a:ext cx="99488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e-AT" sz="1200" b="1" dirty="0" smtClean="0"/>
                    <a:t>1.5Si</a:t>
                  </a:r>
                  <a:r>
                    <a:rPr lang="de-AT" sz="1200" dirty="0" smtClean="0"/>
                    <a:t> </a:t>
                  </a:r>
                  <a:r>
                    <a:rPr lang="de-AT" sz="1200" dirty="0" smtClean="0">
                      <a:solidFill>
                        <a:srgbClr val="FF9933"/>
                      </a:solidFill>
                    </a:rPr>
                    <a:t>Q&amp;P</a:t>
                  </a:r>
                  <a:r>
                    <a:rPr lang="de-AT" sz="1200" dirty="0" smtClean="0"/>
                    <a:t>+</a:t>
                  </a:r>
                </a:p>
                <a:p>
                  <a:pPr algn="ctr"/>
                  <a:r>
                    <a:rPr lang="de-AT" sz="1200" dirty="0" smtClean="0">
                      <a:solidFill>
                        <a:srgbClr val="7030A0"/>
                      </a:solidFill>
                    </a:rPr>
                    <a:t>GA560</a:t>
                  </a:r>
                  <a:endParaRPr lang="de-AT" sz="1200" dirty="0">
                    <a:solidFill>
                      <a:srgbClr val="7030A0"/>
                    </a:solidFill>
                  </a:endParaRPr>
                </a:p>
              </p:txBody>
            </p:sp>
          </p:grpSp>
          <p:sp>
            <p:nvSpPr>
              <p:cNvPr id="138" name="Rechteck 137"/>
              <p:cNvSpPr/>
              <p:nvPr/>
            </p:nvSpPr>
            <p:spPr>
              <a:xfrm>
                <a:off x="5475274" y="3142339"/>
                <a:ext cx="47000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400" dirty="0" smtClean="0">
                    <a:solidFill>
                      <a:schemeClr val="accent5"/>
                    </a:solidFill>
                    <a:latin typeface="arial" panose="020B0604020202020204" pitchFamily="34" charset="0"/>
                  </a:rPr>
                  <a:t>θ</a:t>
                </a:r>
                <a:r>
                  <a:rPr lang="de-AT" sz="1400" baseline="-25000" dirty="0" err="1" smtClean="0">
                    <a:solidFill>
                      <a:schemeClr val="accent5"/>
                    </a:solidFill>
                    <a:latin typeface="arial" panose="020B0604020202020204" pitchFamily="34" charset="0"/>
                  </a:rPr>
                  <a:t>acc</a:t>
                </a:r>
                <a:endParaRPr lang="de-AT" sz="1400" baseline="-25000" dirty="0">
                  <a:solidFill>
                    <a:schemeClr val="accent5"/>
                  </a:solidFill>
                </a:endParaRPr>
              </a:p>
            </p:txBody>
          </p:sp>
          <p:cxnSp>
            <p:nvCxnSpPr>
              <p:cNvPr id="139" name="Gerade Verbindung mit Pfeil 138"/>
              <p:cNvCxnSpPr/>
              <p:nvPr/>
            </p:nvCxnSpPr>
            <p:spPr>
              <a:xfrm>
                <a:off x="5869683" y="3338278"/>
                <a:ext cx="180900" cy="64558"/>
              </a:xfrm>
              <a:prstGeom prst="straightConnector1">
                <a:avLst/>
              </a:prstGeom>
              <a:ln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Rechteck 139"/>
              <p:cNvSpPr/>
              <p:nvPr/>
            </p:nvSpPr>
            <p:spPr>
              <a:xfrm>
                <a:off x="5799245" y="2785268"/>
                <a:ext cx="41069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400" dirty="0" smtClean="0">
                    <a:solidFill>
                      <a:schemeClr val="accent5"/>
                    </a:solidFill>
                    <a:latin typeface="arial" panose="020B0604020202020204" pitchFamily="34" charset="0"/>
                  </a:rPr>
                  <a:t>θ</a:t>
                </a:r>
                <a:r>
                  <a:rPr lang="de-AT" sz="1400" baseline="-25000" dirty="0" smtClean="0">
                    <a:solidFill>
                      <a:schemeClr val="accent5"/>
                    </a:solidFill>
                    <a:latin typeface="arial" panose="020B0604020202020204" pitchFamily="34" charset="0"/>
                  </a:rPr>
                  <a:t>sp</a:t>
                </a:r>
                <a:endParaRPr lang="de-AT" sz="1400" baseline="-25000" dirty="0">
                  <a:solidFill>
                    <a:schemeClr val="accent5"/>
                  </a:solidFill>
                </a:endParaRPr>
              </a:p>
            </p:txBody>
          </p:sp>
          <p:cxnSp>
            <p:nvCxnSpPr>
              <p:cNvPr id="141" name="Gerade Verbindung mit Pfeil 140"/>
              <p:cNvCxnSpPr/>
              <p:nvPr/>
            </p:nvCxnSpPr>
            <p:spPr>
              <a:xfrm flipH="1" flipV="1">
                <a:off x="5643601" y="2951802"/>
                <a:ext cx="205037" cy="1003"/>
              </a:xfrm>
              <a:prstGeom prst="straightConnector1">
                <a:avLst/>
              </a:prstGeom>
              <a:ln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uppieren 19"/>
          <p:cNvGrpSpPr/>
          <p:nvPr/>
        </p:nvGrpSpPr>
        <p:grpSpPr>
          <a:xfrm>
            <a:off x="2992764" y="1590593"/>
            <a:ext cx="1231539" cy="1882723"/>
            <a:chOff x="2992764" y="1590593"/>
            <a:chExt cx="1231539" cy="1882723"/>
          </a:xfrm>
        </p:grpSpPr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41576" y="1997956"/>
              <a:ext cx="1182727" cy="1475360"/>
            </a:xfrm>
            <a:prstGeom prst="rect">
              <a:avLst/>
            </a:prstGeom>
          </p:spPr>
        </p:pic>
        <p:grpSp>
          <p:nvGrpSpPr>
            <p:cNvPr id="146" name="Gruppieren 145"/>
            <p:cNvGrpSpPr/>
            <p:nvPr/>
          </p:nvGrpSpPr>
          <p:grpSpPr>
            <a:xfrm>
              <a:off x="2992764" y="1590593"/>
              <a:ext cx="974855" cy="1826921"/>
              <a:chOff x="6566432" y="1824739"/>
              <a:chExt cx="974855" cy="1826921"/>
            </a:xfrm>
          </p:grpSpPr>
          <p:grpSp>
            <p:nvGrpSpPr>
              <p:cNvPr id="147" name="Gruppieren 146"/>
              <p:cNvGrpSpPr/>
              <p:nvPr/>
            </p:nvGrpSpPr>
            <p:grpSpPr>
              <a:xfrm>
                <a:off x="6566432" y="1824739"/>
                <a:ext cx="974855" cy="1826921"/>
                <a:chOff x="6566432" y="1824739"/>
                <a:chExt cx="974855" cy="1826921"/>
              </a:xfrm>
            </p:grpSpPr>
            <p:cxnSp>
              <p:nvCxnSpPr>
                <p:cNvPr id="151" name="Gerade Verbindung mit Pfeil 150"/>
                <p:cNvCxnSpPr/>
                <p:nvPr/>
              </p:nvCxnSpPr>
              <p:spPr>
                <a:xfrm>
                  <a:off x="6654841" y="3644157"/>
                  <a:ext cx="381600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5"/>
                </a:lnRef>
                <a:fillRef idx="0">
                  <a:schemeClr val="accent5"/>
                </a:fillRef>
                <a:effectRef idx="0">
                  <a:schemeClr val="accent5"/>
                </a:effectRef>
                <a:fontRef idx="minor">
                  <a:schemeClr val="tx1"/>
                </a:fontRef>
              </p:style>
            </p:cxnSp>
            <p:sp>
              <p:nvSpPr>
                <p:cNvPr id="152" name="Rechteck 151"/>
                <p:cNvSpPr/>
                <p:nvPr/>
              </p:nvSpPr>
              <p:spPr>
                <a:xfrm>
                  <a:off x="6566432" y="3343883"/>
                  <a:ext cx="537327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de-AT" sz="1400" dirty="0" smtClean="0">
                      <a:solidFill>
                        <a:schemeClr val="accent5"/>
                      </a:solidFill>
                      <a:latin typeface="arial" panose="020B0604020202020204" pitchFamily="34" charset="0"/>
                    </a:rPr>
                    <a:t>1µm</a:t>
                  </a:r>
                  <a:endParaRPr lang="de-AT" sz="1400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153" name="Textfeld 152"/>
                <p:cNvSpPr txBox="1"/>
                <p:nvPr/>
              </p:nvSpPr>
              <p:spPr>
                <a:xfrm>
                  <a:off x="6617636" y="1824739"/>
                  <a:ext cx="92365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200" b="1" dirty="0" smtClean="0">
                      <a:solidFill>
                        <a:srgbClr val="C00000"/>
                      </a:solidFill>
                    </a:rPr>
                    <a:t>1.5Al</a:t>
                  </a:r>
                  <a:r>
                    <a:rPr lang="de-AT" sz="1200" dirty="0" smtClean="0"/>
                    <a:t> </a:t>
                  </a:r>
                  <a:r>
                    <a:rPr lang="de-AT" sz="1200" dirty="0" smtClean="0">
                      <a:solidFill>
                        <a:srgbClr val="FF9933"/>
                      </a:solidFill>
                    </a:rPr>
                    <a:t>Q&amp;P</a:t>
                  </a:r>
                  <a:endParaRPr lang="de-AT" sz="1200" dirty="0">
                    <a:solidFill>
                      <a:srgbClr val="FF9933"/>
                    </a:solidFill>
                  </a:endParaRPr>
                </a:p>
              </p:txBody>
            </p:sp>
          </p:grpSp>
          <p:sp>
            <p:nvSpPr>
              <p:cNvPr id="148" name="Rechteck 147"/>
              <p:cNvSpPr/>
              <p:nvPr/>
            </p:nvSpPr>
            <p:spPr>
              <a:xfrm>
                <a:off x="7184080" y="2797913"/>
                <a:ext cx="35137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400" dirty="0" smtClean="0">
                    <a:solidFill>
                      <a:schemeClr val="accent5"/>
                    </a:solidFill>
                    <a:latin typeface="arial" panose="020B0604020202020204" pitchFamily="34" charset="0"/>
                  </a:rPr>
                  <a:t>θ</a:t>
                </a:r>
                <a:r>
                  <a:rPr lang="de-AT" sz="1400" baseline="-25000" dirty="0" smtClean="0">
                    <a:solidFill>
                      <a:schemeClr val="accent5"/>
                    </a:solidFill>
                    <a:latin typeface="arial" panose="020B0604020202020204" pitchFamily="34" charset="0"/>
                  </a:rPr>
                  <a:t>n</a:t>
                </a:r>
                <a:endParaRPr lang="de-AT" sz="1400" baseline="-25000" dirty="0">
                  <a:solidFill>
                    <a:schemeClr val="accent5"/>
                  </a:solidFill>
                </a:endParaRPr>
              </a:p>
            </p:txBody>
          </p:sp>
          <p:cxnSp>
            <p:nvCxnSpPr>
              <p:cNvPr id="149" name="Gerade Verbindung mit Pfeil 148"/>
              <p:cNvCxnSpPr/>
              <p:nvPr/>
            </p:nvCxnSpPr>
            <p:spPr>
              <a:xfrm flipH="1" flipV="1">
                <a:off x="7049167" y="2935574"/>
                <a:ext cx="205037" cy="1003"/>
              </a:xfrm>
              <a:prstGeom prst="straightConnector1">
                <a:avLst/>
              </a:prstGeom>
              <a:ln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54" name="Gerader Verbinder 153"/>
          <p:cNvCxnSpPr/>
          <p:nvPr/>
        </p:nvCxnSpPr>
        <p:spPr>
          <a:xfrm>
            <a:off x="2830616" y="1482887"/>
            <a:ext cx="0" cy="26673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6" name="Textfeld 155"/>
          <p:cNvSpPr txBox="1"/>
          <p:nvPr/>
        </p:nvSpPr>
        <p:spPr>
          <a:xfrm>
            <a:off x="6806649" y="1468793"/>
            <a:ext cx="2008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>
                <a:solidFill>
                  <a:srgbClr val="00B050"/>
                </a:solidFill>
              </a:rPr>
              <a:t>ε</a:t>
            </a:r>
            <a:r>
              <a:rPr lang="de-AT" sz="1400" baseline="-25000" dirty="0" err="1" smtClean="0">
                <a:solidFill>
                  <a:srgbClr val="00B050"/>
                </a:solidFill>
              </a:rPr>
              <a:t>prec</a:t>
            </a:r>
            <a:r>
              <a:rPr lang="de-AT" sz="1400" dirty="0" smtClean="0">
                <a:solidFill>
                  <a:srgbClr val="00B050"/>
                </a:solidFill>
              </a:rPr>
              <a:t> </a:t>
            </a:r>
            <a:r>
              <a:rPr lang="de-AT" sz="1100" dirty="0" smtClean="0">
                <a:solidFill>
                  <a:srgbClr val="00B050"/>
                </a:solidFill>
              </a:rPr>
              <a:t>→ Fe</a:t>
            </a:r>
            <a:r>
              <a:rPr lang="de-AT" sz="1100" baseline="-25000" dirty="0" smtClean="0">
                <a:solidFill>
                  <a:srgbClr val="00B050"/>
                </a:solidFill>
              </a:rPr>
              <a:t>3</a:t>
            </a:r>
            <a:r>
              <a:rPr lang="de-AT" sz="1100" dirty="0" smtClean="0">
                <a:solidFill>
                  <a:srgbClr val="00B050"/>
                </a:solidFill>
              </a:rPr>
              <a:t>C &amp; </a:t>
            </a:r>
            <a:r>
              <a:rPr lang="de-AT" sz="1100" dirty="0" err="1" smtClean="0">
                <a:solidFill>
                  <a:srgbClr val="00B050"/>
                </a:solidFill>
              </a:rPr>
              <a:t>coarsening</a:t>
            </a:r>
            <a:endParaRPr lang="de-AT" sz="800" baseline="-25000" dirty="0">
              <a:solidFill>
                <a:srgbClr val="00B050"/>
              </a:solidFill>
            </a:endParaRPr>
          </a:p>
        </p:txBody>
      </p:sp>
      <p:sp>
        <p:nvSpPr>
          <p:cNvPr id="157" name="Textfeld 156"/>
          <p:cNvSpPr txBox="1"/>
          <p:nvPr/>
        </p:nvSpPr>
        <p:spPr>
          <a:xfrm>
            <a:off x="5499824" y="1873541"/>
            <a:ext cx="20633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smtClean="0">
                <a:solidFill>
                  <a:srgbClr val="FF0000"/>
                </a:solidFill>
              </a:rPr>
              <a:t>Start </a:t>
            </a:r>
            <a:r>
              <a:rPr lang="de-AT" sz="1100" dirty="0" err="1" smtClean="0">
                <a:solidFill>
                  <a:srgbClr val="FF0000"/>
                </a:solidFill>
              </a:rPr>
              <a:t>of</a:t>
            </a:r>
            <a:r>
              <a:rPr lang="de-AT" sz="1100" dirty="0" smtClean="0">
                <a:solidFill>
                  <a:srgbClr val="FF0000"/>
                </a:solidFill>
              </a:rPr>
              <a:t> </a:t>
            </a:r>
            <a:r>
              <a:rPr lang="de-AT" sz="1100" dirty="0" err="1" smtClean="0">
                <a:solidFill>
                  <a:srgbClr val="FF0000"/>
                </a:solidFill>
              </a:rPr>
              <a:t>carbide</a:t>
            </a:r>
            <a:r>
              <a:rPr lang="de-AT" sz="1100" dirty="0" smtClean="0">
                <a:solidFill>
                  <a:srgbClr val="FF0000"/>
                </a:solidFill>
              </a:rPr>
              <a:t> </a:t>
            </a:r>
            <a:r>
              <a:rPr lang="de-AT" sz="1100" dirty="0" err="1" smtClean="0">
                <a:solidFill>
                  <a:srgbClr val="FF0000"/>
                </a:solidFill>
              </a:rPr>
              <a:t>precipitation</a:t>
            </a:r>
            <a:endParaRPr lang="de-AT" sz="1100" dirty="0">
              <a:solidFill>
                <a:srgbClr val="FF0000"/>
              </a:solidFill>
            </a:endParaRPr>
          </a:p>
        </p:txBody>
      </p:sp>
      <p:pic>
        <p:nvPicPr>
          <p:cNvPr id="158" name="Grafik 1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101" y="2096607"/>
            <a:ext cx="3201693" cy="2340000"/>
          </a:xfrm>
          <a:prstGeom prst="rect">
            <a:avLst/>
          </a:prstGeom>
        </p:spPr>
      </p:pic>
      <p:pic>
        <p:nvPicPr>
          <p:cNvPr id="159" name="Grafik 1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7101" y="2096607"/>
            <a:ext cx="3201693" cy="2340000"/>
          </a:xfrm>
          <a:prstGeom prst="rect">
            <a:avLst/>
          </a:prstGeom>
        </p:spPr>
      </p:pic>
      <p:cxnSp>
        <p:nvCxnSpPr>
          <p:cNvPr id="160" name="Gerade Verbindung mit Pfeil 159"/>
          <p:cNvCxnSpPr/>
          <p:nvPr/>
        </p:nvCxnSpPr>
        <p:spPr>
          <a:xfrm>
            <a:off x="7142696" y="3497470"/>
            <a:ext cx="3268" cy="106846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Gerade Verbindung mit Pfeil 160"/>
          <p:cNvCxnSpPr/>
          <p:nvPr/>
        </p:nvCxnSpPr>
        <p:spPr>
          <a:xfrm flipH="1">
            <a:off x="7153045" y="3562077"/>
            <a:ext cx="43463" cy="259468"/>
          </a:xfrm>
          <a:prstGeom prst="straightConnector1">
            <a:avLst/>
          </a:prstGeom>
          <a:ln w="15875">
            <a:headEnd w="sm" len="lg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Gerade Verbindung mit Pfeil 161"/>
          <p:cNvCxnSpPr/>
          <p:nvPr/>
        </p:nvCxnSpPr>
        <p:spPr>
          <a:xfrm flipV="1">
            <a:off x="7272362" y="2561534"/>
            <a:ext cx="81658" cy="193583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Gerade Verbindung mit Pfeil 162"/>
          <p:cNvCxnSpPr/>
          <p:nvPr/>
        </p:nvCxnSpPr>
        <p:spPr>
          <a:xfrm flipV="1">
            <a:off x="6826450" y="2487197"/>
            <a:ext cx="81658" cy="193583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Gerade Verbindung mit Pfeil 163"/>
          <p:cNvCxnSpPr/>
          <p:nvPr/>
        </p:nvCxnSpPr>
        <p:spPr>
          <a:xfrm flipV="1">
            <a:off x="6963467" y="2367257"/>
            <a:ext cx="257297" cy="343327"/>
          </a:xfrm>
          <a:prstGeom prst="straightConnector1">
            <a:avLst/>
          </a:prstGeom>
          <a:ln w="15875">
            <a:solidFill>
              <a:schemeClr val="tx1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Gerade Verbindung mit Pfeil 164"/>
          <p:cNvCxnSpPr/>
          <p:nvPr/>
        </p:nvCxnSpPr>
        <p:spPr>
          <a:xfrm flipH="1" flipV="1">
            <a:off x="7648483" y="2740927"/>
            <a:ext cx="222022" cy="106951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Gerade Verbindung mit Pfeil 165"/>
          <p:cNvCxnSpPr/>
          <p:nvPr/>
        </p:nvCxnSpPr>
        <p:spPr>
          <a:xfrm flipH="1">
            <a:off x="7685554" y="3211687"/>
            <a:ext cx="177162" cy="224972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Gerade Verbindung mit Pfeil 166"/>
          <p:cNvCxnSpPr/>
          <p:nvPr/>
        </p:nvCxnSpPr>
        <p:spPr>
          <a:xfrm flipH="1" flipV="1">
            <a:off x="7626267" y="3125958"/>
            <a:ext cx="241549" cy="87233"/>
          </a:xfrm>
          <a:prstGeom prst="straightConnector1">
            <a:avLst/>
          </a:prstGeom>
          <a:ln w="15875">
            <a:solidFill>
              <a:schemeClr val="tx1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Gerade Verbindung mit Pfeil 167"/>
          <p:cNvCxnSpPr/>
          <p:nvPr/>
        </p:nvCxnSpPr>
        <p:spPr>
          <a:xfrm flipH="1">
            <a:off x="7616101" y="2852714"/>
            <a:ext cx="251715" cy="119445"/>
          </a:xfrm>
          <a:prstGeom prst="straightConnector1">
            <a:avLst/>
          </a:prstGeom>
          <a:ln w="15875">
            <a:solidFill>
              <a:schemeClr val="tx1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Ellipse 168"/>
          <p:cNvSpPr/>
          <p:nvPr/>
        </p:nvSpPr>
        <p:spPr>
          <a:xfrm rot="2952184">
            <a:off x="7848027" y="3593777"/>
            <a:ext cx="429447" cy="249722"/>
          </a:xfrm>
          <a:prstGeom prst="ellipse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0" name="Textfeld 169"/>
          <p:cNvSpPr txBox="1"/>
          <p:nvPr/>
        </p:nvSpPr>
        <p:spPr>
          <a:xfrm>
            <a:off x="7626267" y="3623500"/>
            <a:ext cx="3786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>
                <a:solidFill>
                  <a:schemeClr val="bg1">
                    <a:lumMod val="65000"/>
                  </a:schemeClr>
                </a:solidFill>
              </a:rPr>
              <a:t>RK</a:t>
            </a:r>
            <a:endParaRPr lang="de-AT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1" name="Textfeld 170"/>
          <p:cNvSpPr txBox="1"/>
          <p:nvPr/>
        </p:nvSpPr>
        <p:spPr>
          <a:xfrm>
            <a:off x="7787689" y="3052447"/>
            <a:ext cx="547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 smtClean="0"/>
              <a:t>Fe</a:t>
            </a:r>
            <a:r>
              <a:rPr lang="de-AT" sz="1200" baseline="-25000" dirty="0" smtClean="0"/>
              <a:t>3</a:t>
            </a:r>
            <a:r>
              <a:rPr lang="de-AT" sz="1200" dirty="0" smtClean="0"/>
              <a:t>C</a:t>
            </a:r>
            <a:endParaRPr lang="de-AT" sz="1200" dirty="0"/>
          </a:p>
        </p:txBody>
      </p:sp>
      <p:sp>
        <p:nvSpPr>
          <p:cNvPr id="172" name="Textfeld 171"/>
          <p:cNvSpPr txBox="1"/>
          <p:nvPr/>
        </p:nvSpPr>
        <p:spPr>
          <a:xfrm>
            <a:off x="7787689" y="2694585"/>
            <a:ext cx="547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 smtClean="0"/>
              <a:t>Fe</a:t>
            </a:r>
            <a:r>
              <a:rPr lang="de-AT" sz="1200" baseline="-25000" dirty="0" smtClean="0"/>
              <a:t>3</a:t>
            </a:r>
            <a:r>
              <a:rPr lang="de-AT" sz="1200" dirty="0" smtClean="0"/>
              <a:t>C</a:t>
            </a:r>
            <a:endParaRPr lang="de-AT" sz="1200" dirty="0"/>
          </a:p>
        </p:txBody>
      </p:sp>
      <p:sp>
        <p:nvSpPr>
          <p:cNvPr id="173" name="Textfeld 172"/>
          <p:cNvSpPr txBox="1"/>
          <p:nvPr/>
        </p:nvSpPr>
        <p:spPr>
          <a:xfrm>
            <a:off x="7054642" y="2694035"/>
            <a:ext cx="5614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err="1" smtClean="0"/>
              <a:t>RA</a:t>
            </a:r>
            <a:r>
              <a:rPr lang="de-AT" sz="1100" baseline="-25000" dirty="0" err="1" smtClean="0"/>
              <a:t>dec</a:t>
            </a:r>
            <a:endParaRPr lang="de-AT" sz="1100" baseline="-25000" dirty="0"/>
          </a:p>
        </p:txBody>
      </p:sp>
      <p:cxnSp>
        <p:nvCxnSpPr>
          <p:cNvPr id="174" name="Gerade Verbindung mit Pfeil 173"/>
          <p:cNvCxnSpPr/>
          <p:nvPr/>
        </p:nvCxnSpPr>
        <p:spPr>
          <a:xfrm flipH="1">
            <a:off x="6341173" y="3626573"/>
            <a:ext cx="94359" cy="234661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Gerade Verbindung mit Pfeil 174"/>
          <p:cNvCxnSpPr/>
          <p:nvPr/>
        </p:nvCxnSpPr>
        <p:spPr>
          <a:xfrm flipH="1">
            <a:off x="6314479" y="3639823"/>
            <a:ext cx="73873" cy="221533"/>
          </a:xfrm>
          <a:prstGeom prst="straightConnector1">
            <a:avLst/>
          </a:prstGeom>
          <a:ln w="15875">
            <a:solidFill>
              <a:schemeClr val="tx1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feld 175"/>
          <p:cNvSpPr txBox="1"/>
          <p:nvPr/>
        </p:nvSpPr>
        <p:spPr>
          <a:xfrm>
            <a:off x="6250015" y="3226471"/>
            <a:ext cx="815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smtClean="0"/>
              <a:t>C-</a:t>
            </a:r>
            <a:r>
              <a:rPr lang="de-AT" sz="1100" dirty="0" err="1" smtClean="0"/>
              <a:t>seg</a:t>
            </a:r>
            <a:r>
              <a:rPr lang="de-AT" sz="1100" dirty="0" smtClean="0"/>
              <a:t>/</a:t>
            </a:r>
          </a:p>
          <a:p>
            <a:r>
              <a:rPr lang="de-AT" sz="1100" dirty="0" err="1" smtClean="0"/>
              <a:t>clust</a:t>
            </a:r>
            <a:r>
              <a:rPr lang="de-AT" sz="1100" dirty="0" smtClean="0"/>
              <a:t>.</a:t>
            </a:r>
            <a:endParaRPr lang="de-AT" sz="1100" baseline="-25000" dirty="0"/>
          </a:p>
        </p:txBody>
      </p:sp>
      <p:sp>
        <p:nvSpPr>
          <p:cNvPr id="177" name="Textfeld 176"/>
          <p:cNvSpPr txBox="1"/>
          <p:nvPr/>
        </p:nvSpPr>
        <p:spPr>
          <a:xfrm>
            <a:off x="6908322" y="3245035"/>
            <a:ext cx="5281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err="1" smtClean="0"/>
              <a:t>RA</a:t>
            </a:r>
            <a:r>
              <a:rPr lang="de-AT" sz="1100" baseline="-25000" dirty="0" err="1" smtClean="0"/>
              <a:t>dec</a:t>
            </a:r>
            <a:endParaRPr lang="de-AT" sz="1100" baseline="-25000" dirty="0"/>
          </a:p>
        </p:txBody>
      </p:sp>
      <p:cxnSp>
        <p:nvCxnSpPr>
          <p:cNvPr id="178" name="Gerade Verbindung mit Pfeil 177"/>
          <p:cNvCxnSpPr/>
          <p:nvPr/>
        </p:nvCxnSpPr>
        <p:spPr>
          <a:xfrm>
            <a:off x="7102187" y="1868353"/>
            <a:ext cx="753829" cy="3865"/>
          </a:xfrm>
          <a:prstGeom prst="straightConnector1">
            <a:avLst/>
          </a:prstGeom>
          <a:ln w="15875">
            <a:solidFill>
              <a:srgbClr val="00B05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feld 178"/>
          <p:cNvSpPr txBox="1"/>
          <p:nvPr/>
        </p:nvSpPr>
        <p:spPr>
          <a:xfrm>
            <a:off x="6639382" y="2584233"/>
            <a:ext cx="5614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/>
              <a:t>ε</a:t>
            </a:r>
            <a:r>
              <a:rPr lang="de-AT" sz="1100" baseline="-25000" dirty="0" err="1"/>
              <a:t>p</a:t>
            </a:r>
            <a:r>
              <a:rPr lang="de-AT" sz="1100" baseline="-25000" dirty="0" err="1" smtClean="0"/>
              <a:t>rec</a:t>
            </a:r>
            <a:endParaRPr lang="de-AT" sz="1100" baseline="-25000" dirty="0"/>
          </a:p>
        </p:txBody>
      </p:sp>
      <p:sp>
        <p:nvSpPr>
          <p:cNvPr id="180" name="Gleichschenkliges Dreieck 179"/>
          <p:cNvSpPr/>
          <p:nvPr/>
        </p:nvSpPr>
        <p:spPr>
          <a:xfrm flipV="1">
            <a:off x="6783313" y="2169992"/>
            <a:ext cx="102043" cy="27180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1" name="Gleichschenkliges Dreieck 180"/>
          <p:cNvSpPr/>
          <p:nvPr/>
        </p:nvSpPr>
        <p:spPr>
          <a:xfrm flipV="1">
            <a:off x="7136755" y="2140025"/>
            <a:ext cx="102043" cy="23177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82" name="Gerade Verbindung mit Pfeil 181"/>
          <p:cNvCxnSpPr/>
          <p:nvPr/>
        </p:nvCxnSpPr>
        <p:spPr>
          <a:xfrm>
            <a:off x="6512570" y="3623500"/>
            <a:ext cx="205744" cy="159988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Gerade Verbindung mit Pfeil 182"/>
          <p:cNvCxnSpPr/>
          <p:nvPr/>
        </p:nvCxnSpPr>
        <p:spPr>
          <a:xfrm>
            <a:off x="6486281" y="3648530"/>
            <a:ext cx="301770" cy="221533"/>
          </a:xfrm>
          <a:prstGeom prst="straightConnector1">
            <a:avLst/>
          </a:prstGeom>
          <a:ln w="15875">
            <a:solidFill>
              <a:schemeClr val="tx1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/>
          <p:cNvCxnSpPr/>
          <p:nvPr/>
        </p:nvCxnSpPr>
        <p:spPr>
          <a:xfrm flipV="1">
            <a:off x="922020" y="1386890"/>
            <a:ext cx="954298" cy="1845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Gerader Verbinder 183"/>
          <p:cNvCxnSpPr/>
          <p:nvPr/>
        </p:nvCxnSpPr>
        <p:spPr>
          <a:xfrm>
            <a:off x="2968244" y="1392981"/>
            <a:ext cx="191568" cy="2386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feld 30"/>
          <p:cNvSpPr txBox="1"/>
          <p:nvPr/>
        </p:nvSpPr>
        <p:spPr>
          <a:xfrm>
            <a:off x="781759" y="1073121"/>
            <a:ext cx="4487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solidFill>
                  <a:srgbClr val="C00000"/>
                </a:solidFill>
              </a:rPr>
              <a:t>~ </a:t>
            </a:r>
            <a:r>
              <a:rPr lang="de-AT" sz="1400" dirty="0" err="1" smtClean="0">
                <a:solidFill>
                  <a:srgbClr val="C00000"/>
                </a:solidFill>
              </a:rPr>
              <a:t>amount</a:t>
            </a:r>
            <a:r>
              <a:rPr lang="de-AT" sz="1400" dirty="0" smtClean="0">
                <a:solidFill>
                  <a:srgbClr val="C00000"/>
                </a:solidFill>
              </a:rPr>
              <a:t> </a:t>
            </a:r>
            <a:r>
              <a:rPr lang="de-AT" sz="1400" dirty="0" err="1" smtClean="0">
                <a:solidFill>
                  <a:srgbClr val="C00000"/>
                </a:solidFill>
              </a:rPr>
              <a:t>of</a:t>
            </a:r>
            <a:r>
              <a:rPr lang="de-AT" sz="1400" dirty="0" smtClean="0">
                <a:solidFill>
                  <a:srgbClr val="C00000"/>
                </a:solidFill>
              </a:rPr>
              <a:t> </a:t>
            </a:r>
            <a:r>
              <a:rPr lang="de-AT" sz="1400" dirty="0" err="1" smtClean="0">
                <a:solidFill>
                  <a:srgbClr val="C00000"/>
                </a:solidFill>
              </a:rPr>
              <a:t>carbides</a:t>
            </a:r>
            <a:r>
              <a:rPr lang="de-AT" sz="1400" dirty="0" smtClean="0">
                <a:solidFill>
                  <a:srgbClr val="C00000"/>
                </a:solidFill>
              </a:rPr>
              <a:t> </a:t>
            </a:r>
            <a:r>
              <a:rPr lang="de-AT" sz="1400" dirty="0" err="1" smtClean="0">
                <a:solidFill>
                  <a:srgbClr val="C00000"/>
                </a:solidFill>
              </a:rPr>
              <a:t>precipitate</a:t>
            </a:r>
            <a:r>
              <a:rPr lang="de-AT" sz="1400" dirty="0" smtClean="0">
                <a:solidFill>
                  <a:srgbClr val="C00000"/>
                </a:solidFill>
              </a:rPr>
              <a:t> </a:t>
            </a:r>
            <a:r>
              <a:rPr lang="de-AT" sz="1400" dirty="0" err="1" smtClean="0">
                <a:solidFill>
                  <a:srgbClr val="C00000"/>
                </a:solidFill>
              </a:rPr>
              <a:t>during</a:t>
            </a:r>
            <a:r>
              <a:rPr lang="de-AT" sz="1400" dirty="0" smtClean="0">
                <a:solidFill>
                  <a:srgbClr val="C00000"/>
                </a:solidFill>
              </a:rPr>
              <a:t> </a:t>
            </a:r>
            <a:r>
              <a:rPr lang="de-AT" sz="1400" dirty="0" err="1" smtClean="0">
                <a:solidFill>
                  <a:srgbClr val="C00000"/>
                </a:solidFill>
              </a:rPr>
              <a:t>partitiong</a:t>
            </a:r>
            <a:r>
              <a:rPr lang="de-AT" sz="1400" dirty="0" smtClean="0">
                <a:solidFill>
                  <a:srgbClr val="C00000"/>
                </a:solidFill>
              </a:rPr>
              <a:t>??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7" name="Gerader Verbinder 6"/>
          <p:cNvCxnSpPr/>
          <p:nvPr/>
        </p:nvCxnSpPr>
        <p:spPr>
          <a:xfrm flipV="1">
            <a:off x="7401973" y="2246834"/>
            <a:ext cx="0" cy="1758247"/>
          </a:xfrm>
          <a:prstGeom prst="line">
            <a:avLst/>
          </a:prstGeom>
          <a:ln w="63500">
            <a:solidFill>
              <a:srgbClr val="FF9933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r Verbinder 97"/>
          <p:cNvCxnSpPr/>
          <p:nvPr/>
        </p:nvCxnSpPr>
        <p:spPr>
          <a:xfrm flipV="1">
            <a:off x="8074010" y="2263890"/>
            <a:ext cx="0" cy="1741191"/>
          </a:xfrm>
          <a:prstGeom prst="line">
            <a:avLst/>
          </a:prstGeom>
          <a:ln w="63500">
            <a:solidFill>
              <a:srgbClr val="7030A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05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156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rafik 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368" y="2155933"/>
            <a:ext cx="3056618" cy="2340000"/>
          </a:xfrm>
          <a:prstGeom prst="rect">
            <a:avLst/>
          </a:prstGeom>
        </p:spPr>
      </p:pic>
      <p:pic>
        <p:nvPicPr>
          <p:cNvPr id="136" name="Grafik 1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368" y="2155933"/>
            <a:ext cx="3056618" cy="2340000"/>
          </a:xfrm>
          <a:prstGeom prst="rect">
            <a:avLst/>
          </a:prstGeom>
        </p:spPr>
      </p:pic>
      <p:pic>
        <p:nvPicPr>
          <p:cNvPr id="137" name="Grafik 1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368" y="2155933"/>
            <a:ext cx="3056618" cy="2340000"/>
          </a:xfrm>
          <a:prstGeom prst="rect">
            <a:avLst/>
          </a:prstGeom>
        </p:spPr>
      </p:pic>
      <p:cxnSp>
        <p:nvCxnSpPr>
          <p:cNvPr id="29" name="Gerader Verbinder 28"/>
          <p:cNvCxnSpPr/>
          <p:nvPr/>
        </p:nvCxnSpPr>
        <p:spPr>
          <a:xfrm flipV="1">
            <a:off x="1043380" y="3741611"/>
            <a:ext cx="101659" cy="334582"/>
          </a:xfrm>
          <a:prstGeom prst="line">
            <a:avLst/>
          </a:prstGeom>
          <a:ln w="19050" cap="rnd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400" dirty="0" err="1" smtClean="0"/>
              <a:t>Influence</a:t>
            </a:r>
            <a:r>
              <a:rPr lang="de-AT" sz="2400" dirty="0" smtClean="0"/>
              <a:t> </a:t>
            </a:r>
            <a:r>
              <a:rPr lang="de-AT" sz="2400" dirty="0" err="1" smtClean="0"/>
              <a:t>of</a:t>
            </a:r>
            <a:r>
              <a:rPr lang="de-AT" sz="2400" dirty="0" smtClean="0"/>
              <a:t> Si vs. </a:t>
            </a:r>
            <a:r>
              <a:rPr lang="de-AT" sz="2400" dirty="0" smtClean="0">
                <a:solidFill>
                  <a:srgbClr val="C00000"/>
                </a:solidFill>
              </a:rPr>
              <a:t>Al</a:t>
            </a:r>
            <a:r>
              <a:rPr lang="de-AT" sz="2400" dirty="0" smtClean="0"/>
              <a:t> on </a:t>
            </a:r>
            <a:r>
              <a:rPr lang="de-AT" sz="2400" dirty="0" err="1" smtClean="0"/>
              <a:t>carbide</a:t>
            </a:r>
            <a:r>
              <a:rPr lang="de-AT" sz="2400" dirty="0" smtClean="0"/>
              <a:t> </a:t>
            </a:r>
            <a:r>
              <a:rPr lang="de-AT" sz="2400" dirty="0" err="1" smtClean="0"/>
              <a:t>precipitaton</a:t>
            </a:r>
            <a:r>
              <a:rPr lang="de-AT" sz="2400" dirty="0" smtClean="0"/>
              <a:t> in </a:t>
            </a:r>
            <a:r>
              <a:rPr lang="el-GR" sz="2400" dirty="0">
                <a:cs typeface="Arial" panose="020B0604020202020204" pitchFamily="34" charset="0"/>
              </a:rPr>
              <a:t>α‘</a:t>
            </a:r>
            <a:r>
              <a:rPr lang="el-GR" sz="2400" baseline="-25000" dirty="0">
                <a:cs typeface="Arial" panose="020B0604020202020204" pitchFamily="34" charset="0"/>
              </a:rPr>
              <a:t>1</a:t>
            </a:r>
            <a:r>
              <a:rPr lang="el-GR" sz="2400" dirty="0">
                <a:cs typeface="Arial" panose="020B0604020202020204" pitchFamily="34" charset="0"/>
              </a:rPr>
              <a:t> </a:t>
            </a:r>
            <a:r>
              <a:rPr lang="de-AT" sz="2400" dirty="0" smtClean="0"/>
              <a:t> </a:t>
            </a:r>
            <a:endParaRPr lang="de-AT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AT"/>
              <a:t>24.05.2022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HMnS 2022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A56679-8F09-476C-9F16-4FBB638DA6BB}" type="slidenum">
              <a:rPr lang="de-AT" smtClean="0"/>
              <a:pPr/>
              <a:t>8</a:t>
            </a:fld>
            <a:endParaRPr lang="de-AT" dirty="0"/>
          </a:p>
        </p:txBody>
      </p:sp>
      <p:cxnSp>
        <p:nvCxnSpPr>
          <p:cNvPr id="84" name="Gerade Verbindung mit Pfeil 83"/>
          <p:cNvCxnSpPr/>
          <p:nvPr/>
        </p:nvCxnSpPr>
        <p:spPr>
          <a:xfrm flipH="1" flipV="1">
            <a:off x="5446150" y="3803074"/>
            <a:ext cx="177836" cy="82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Gerader Verbinder 44"/>
          <p:cNvCxnSpPr/>
          <p:nvPr/>
        </p:nvCxnSpPr>
        <p:spPr>
          <a:xfrm>
            <a:off x="5074371" y="3010769"/>
            <a:ext cx="837794" cy="1659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feld 52"/>
              <p:cNvSpPr txBox="1"/>
              <p:nvPr/>
            </p:nvSpPr>
            <p:spPr>
              <a:xfrm>
                <a:off x="5348607" y="1315798"/>
                <a:ext cx="1005019" cy="5028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AT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AT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l-GR" sz="1600" dirty="0">
                              <a:cs typeface="Arial" panose="020B0604020202020204" pitchFamily="34" charset="0"/>
                            </a:rPr>
                            <m:t>α</m:t>
                          </m:r>
                          <m:r>
                            <m:rPr>
                              <m:nor/>
                            </m:rPr>
                            <a:rPr lang="el-GR" sz="1600" dirty="0">
                              <a:cs typeface="Arial" panose="020B0604020202020204" pitchFamily="34" charset="0"/>
                            </a:rPr>
                            <m:t>‘1</m:t>
                          </m:r>
                        </m:sub>
                      </m:sSub>
                      <m:r>
                        <a:rPr lang="de-AT" sz="1600" b="0" i="1" smtClean="0">
                          <a:latin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de-AT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AT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AT" sz="1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AT" sz="1600" b="0" i="1" smtClean="0">
                                  <a:latin typeface="Cambria Math" panose="02040503050406030204" pitchFamily="18" charset="0"/>
                                </a:rPr>
                                <m:t>400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AT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AT" sz="1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de-AT" sz="1600" b="0" i="1" smtClean="0"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e-AT" dirty="0"/>
              </a:p>
            </p:txBody>
          </p:sp>
        </mc:Choice>
        <mc:Fallback xmlns="">
          <p:sp>
            <p:nvSpPr>
              <p:cNvPr id="53" name="Textfeld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607" y="1315798"/>
                <a:ext cx="1005019" cy="5028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feld 53"/>
          <p:cNvSpPr txBox="1"/>
          <p:nvPr/>
        </p:nvSpPr>
        <p:spPr>
          <a:xfrm>
            <a:off x="5261114" y="3118566"/>
            <a:ext cx="440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A</a:t>
            </a:r>
            <a:r>
              <a:rPr lang="de-AT" sz="1400" baseline="-25000" dirty="0" smtClean="0"/>
              <a:t>RT</a:t>
            </a:r>
            <a:endParaRPr lang="de-AT" sz="1400" baseline="-25000" dirty="0"/>
          </a:p>
        </p:txBody>
      </p:sp>
      <p:sp>
        <p:nvSpPr>
          <p:cNvPr id="95" name="Textfeld 94"/>
          <p:cNvSpPr txBox="1"/>
          <p:nvPr/>
        </p:nvSpPr>
        <p:spPr>
          <a:xfrm>
            <a:off x="5561564" y="3695571"/>
            <a:ext cx="5180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A</a:t>
            </a:r>
            <a:r>
              <a:rPr lang="de-AT" sz="1400" baseline="-25000" dirty="0" smtClean="0"/>
              <a:t>400</a:t>
            </a:r>
            <a:endParaRPr lang="de-AT" sz="1400" baseline="-25000" dirty="0"/>
          </a:p>
        </p:txBody>
      </p:sp>
      <p:cxnSp>
        <p:nvCxnSpPr>
          <p:cNvPr id="60" name="Gerade Verbindung mit Pfeil 59"/>
          <p:cNvCxnSpPr>
            <a:stCxn id="53" idx="3"/>
            <a:endCxn id="39" idx="1"/>
          </p:cNvCxnSpPr>
          <p:nvPr/>
        </p:nvCxnSpPr>
        <p:spPr>
          <a:xfrm>
            <a:off x="6353626" y="1567246"/>
            <a:ext cx="407482" cy="485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1" name="Gruppieren 50"/>
          <p:cNvGrpSpPr/>
          <p:nvPr/>
        </p:nvGrpSpPr>
        <p:grpSpPr>
          <a:xfrm>
            <a:off x="-10435" y="2312064"/>
            <a:ext cx="3389060" cy="2086475"/>
            <a:chOff x="-151965" y="2273072"/>
            <a:chExt cx="3389060" cy="2086475"/>
          </a:xfrm>
        </p:grpSpPr>
        <p:sp>
          <p:nvSpPr>
            <p:cNvPr id="86" name="Textfeld 85"/>
            <p:cNvSpPr txBox="1"/>
            <p:nvPr/>
          </p:nvSpPr>
          <p:spPr>
            <a:xfrm>
              <a:off x="-83258" y="2273072"/>
              <a:ext cx="587127" cy="2916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/>
                <a:t>T[°C]</a:t>
              </a:r>
              <a:endParaRPr lang="de-AT" sz="1400" baseline="-25000" dirty="0"/>
            </a:p>
          </p:txBody>
        </p:sp>
        <p:sp>
          <p:nvSpPr>
            <p:cNvPr id="87" name="Textfeld 86"/>
            <p:cNvSpPr txBox="1"/>
            <p:nvPr/>
          </p:nvSpPr>
          <p:spPr>
            <a:xfrm>
              <a:off x="2786277" y="4038289"/>
              <a:ext cx="450818" cy="2916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/>
                <a:t>t[s]</a:t>
              </a:r>
              <a:endParaRPr lang="de-AT" sz="1400" baseline="-25000" dirty="0"/>
            </a:p>
          </p:txBody>
        </p:sp>
        <p:cxnSp>
          <p:nvCxnSpPr>
            <p:cNvPr id="92" name="Gerader Verbinder 91"/>
            <p:cNvCxnSpPr/>
            <p:nvPr/>
          </p:nvCxnSpPr>
          <p:spPr>
            <a:xfrm flipV="1">
              <a:off x="327277" y="2741334"/>
              <a:ext cx="220767" cy="1312012"/>
            </a:xfrm>
            <a:prstGeom prst="line">
              <a:avLst/>
            </a:prstGeom>
            <a:ln w="15240" cap="rnd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/>
            <p:cNvCxnSpPr/>
            <p:nvPr/>
          </p:nvCxnSpPr>
          <p:spPr>
            <a:xfrm flipH="1">
              <a:off x="552499" y="2741604"/>
              <a:ext cx="178467" cy="0"/>
            </a:xfrm>
            <a:prstGeom prst="line">
              <a:avLst/>
            </a:prstGeom>
            <a:ln w="15240" cap="rnd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r Verbinder 93"/>
            <p:cNvCxnSpPr/>
            <p:nvPr/>
          </p:nvCxnSpPr>
          <p:spPr>
            <a:xfrm flipH="1" flipV="1">
              <a:off x="747285" y="2740990"/>
              <a:ext cx="144898" cy="1312355"/>
            </a:xfrm>
            <a:prstGeom prst="line">
              <a:avLst/>
            </a:prstGeom>
            <a:ln w="15240" cap="rnd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rade Verbindung mit Pfeil 99"/>
            <p:cNvCxnSpPr/>
            <p:nvPr/>
          </p:nvCxnSpPr>
          <p:spPr>
            <a:xfrm flipV="1">
              <a:off x="327638" y="2616451"/>
              <a:ext cx="1" cy="1436893"/>
            </a:xfrm>
            <a:prstGeom prst="straightConnector1">
              <a:avLst/>
            </a:prstGeom>
            <a:ln w="15240" cap="rnd" cmpd="sng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 Verbindung mit Pfeil 103"/>
            <p:cNvCxnSpPr/>
            <p:nvPr/>
          </p:nvCxnSpPr>
          <p:spPr>
            <a:xfrm flipV="1">
              <a:off x="327276" y="4053345"/>
              <a:ext cx="2873260" cy="2309"/>
            </a:xfrm>
            <a:prstGeom prst="straightConnector1">
              <a:avLst/>
            </a:prstGeom>
            <a:ln w="15240" cap="rnd" cmpd="sng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rader Verbinder 104"/>
            <p:cNvCxnSpPr/>
            <p:nvPr/>
          </p:nvCxnSpPr>
          <p:spPr>
            <a:xfrm>
              <a:off x="254839" y="2807238"/>
              <a:ext cx="564895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6" name="Textfeld 105"/>
            <p:cNvSpPr txBox="1"/>
            <p:nvPr/>
          </p:nvSpPr>
          <p:spPr>
            <a:xfrm>
              <a:off x="-140664" y="2543780"/>
              <a:ext cx="454874" cy="2916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/>
                <a:t>A</a:t>
              </a:r>
              <a:r>
                <a:rPr lang="de-AT" sz="1400" baseline="-25000" dirty="0" smtClean="0"/>
                <a:t>c3</a:t>
              </a:r>
              <a:endParaRPr lang="de-AT" sz="1400" baseline="-25000" dirty="0"/>
            </a:p>
          </p:txBody>
        </p:sp>
        <p:cxnSp>
          <p:nvCxnSpPr>
            <p:cNvPr id="111" name="Gerader Verbinder 110"/>
            <p:cNvCxnSpPr/>
            <p:nvPr/>
          </p:nvCxnSpPr>
          <p:spPr>
            <a:xfrm flipV="1">
              <a:off x="257395" y="3540393"/>
              <a:ext cx="693286" cy="2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4" name="Textfeld 113"/>
            <p:cNvSpPr txBox="1"/>
            <p:nvPr/>
          </p:nvSpPr>
          <p:spPr>
            <a:xfrm>
              <a:off x="-151965" y="3277410"/>
              <a:ext cx="420896" cy="2916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 smtClean="0"/>
                <a:t>M</a:t>
              </a:r>
              <a:r>
                <a:rPr lang="de-AT" sz="1400" baseline="-25000" dirty="0" smtClean="0"/>
                <a:t>S</a:t>
              </a:r>
              <a:endParaRPr lang="de-AT" sz="1400" baseline="-25000" dirty="0"/>
            </a:p>
          </p:txBody>
        </p:sp>
        <p:sp>
          <p:nvSpPr>
            <p:cNvPr id="83" name="Textfeld 82"/>
            <p:cNvSpPr txBox="1"/>
            <p:nvPr/>
          </p:nvSpPr>
          <p:spPr>
            <a:xfrm>
              <a:off x="1310703" y="2956546"/>
              <a:ext cx="774969" cy="247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050" dirty="0" smtClean="0"/>
                <a:t>10K/min</a:t>
              </a:r>
              <a:endParaRPr lang="de-AT" sz="1050" baseline="-25000" dirty="0"/>
            </a:p>
          </p:txBody>
        </p:sp>
        <p:sp>
          <p:nvSpPr>
            <p:cNvPr id="76" name="Rechteck 75"/>
            <p:cNvSpPr/>
            <p:nvPr/>
          </p:nvSpPr>
          <p:spPr>
            <a:xfrm>
              <a:off x="58483" y="4128715"/>
              <a:ext cx="625492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900" b="1" dirty="0" smtClean="0">
                  <a:solidFill>
                    <a:srgbClr val="C00000"/>
                  </a:solidFill>
                  <a:cs typeface="Arial" panose="020B0604020202020204" pitchFamily="34" charset="0"/>
                </a:rPr>
                <a:t>α</a:t>
              </a:r>
              <a:r>
                <a:rPr lang="de-AT" sz="900" b="1" dirty="0" smtClean="0">
                  <a:solidFill>
                    <a:srgbClr val="C00000"/>
                  </a:solidFill>
                  <a:cs typeface="Arial" panose="020B0604020202020204" pitchFamily="34" charset="0"/>
                </a:rPr>
                <a:t>‘ ~98%</a:t>
              </a:r>
              <a:endParaRPr lang="de-AT" sz="900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116" name="Gerader Verbinder 115"/>
          <p:cNvCxnSpPr/>
          <p:nvPr/>
        </p:nvCxnSpPr>
        <p:spPr>
          <a:xfrm flipH="1" flipV="1">
            <a:off x="1400064" y="3739622"/>
            <a:ext cx="52169" cy="352471"/>
          </a:xfrm>
          <a:prstGeom prst="line">
            <a:avLst/>
          </a:prstGeom>
          <a:ln w="1905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r Verbinder 116"/>
          <p:cNvCxnSpPr/>
          <p:nvPr/>
        </p:nvCxnSpPr>
        <p:spPr>
          <a:xfrm flipH="1">
            <a:off x="1150336" y="3741347"/>
            <a:ext cx="249728" cy="0"/>
          </a:xfrm>
          <a:prstGeom prst="line">
            <a:avLst/>
          </a:prstGeom>
          <a:ln w="19050" cap="rnd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Gerader Verbinder 95"/>
          <p:cNvCxnSpPr/>
          <p:nvPr/>
        </p:nvCxnSpPr>
        <p:spPr>
          <a:xfrm flipV="1">
            <a:off x="1453359" y="3119322"/>
            <a:ext cx="708031" cy="967247"/>
          </a:xfrm>
          <a:prstGeom prst="line">
            <a:avLst/>
          </a:prstGeom>
          <a:ln w="15240" cap="rnd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r Verbinder 96"/>
          <p:cNvCxnSpPr/>
          <p:nvPr/>
        </p:nvCxnSpPr>
        <p:spPr>
          <a:xfrm flipH="1" flipV="1">
            <a:off x="2164037" y="3140694"/>
            <a:ext cx="31076" cy="944115"/>
          </a:xfrm>
          <a:prstGeom prst="line">
            <a:avLst/>
          </a:prstGeom>
          <a:ln w="15240" cap="rnd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r Verbinder 78"/>
          <p:cNvCxnSpPr/>
          <p:nvPr/>
        </p:nvCxnSpPr>
        <p:spPr>
          <a:xfrm flipH="1" flipV="1">
            <a:off x="2911270" y="3125089"/>
            <a:ext cx="31076" cy="944115"/>
          </a:xfrm>
          <a:prstGeom prst="line">
            <a:avLst/>
          </a:prstGeom>
          <a:ln w="15240" cap="rnd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r Verbinder 114"/>
          <p:cNvCxnSpPr/>
          <p:nvPr/>
        </p:nvCxnSpPr>
        <p:spPr>
          <a:xfrm flipV="1">
            <a:off x="2202401" y="3126310"/>
            <a:ext cx="701533" cy="941671"/>
          </a:xfrm>
          <a:prstGeom prst="line">
            <a:avLst/>
          </a:prstGeom>
          <a:ln w="15240" cap="rnd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feld 117"/>
          <p:cNvSpPr txBox="1"/>
          <p:nvPr/>
        </p:nvSpPr>
        <p:spPr>
          <a:xfrm>
            <a:off x="781759" y="1073121"/>
            <a:ext cx="4624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>
                <a:solidFill>
                  <a:srgbClr val="C00000"/>
                </a:solidFill>
              </a:rPr>
              <a:t>~ </a:t>
            </a:r>
            <a:r>
              <a:rPr lang="de-AT" sz="1400" dirty="0" err="1" smtClean="0">
                <a:solidFill>
                  <a:srgbClr val="C00000"/>
                </a:solidFill>
              </a:rPr>
              <a:t>amount</a:t>
            </a:r>
            <a:r>
              <a:rPr lang="de-AT" sz="1400" dirty="0" smtClean="0">
                <a:solidFill>
                  <a:srgbClr val="C00000"/>
                </a:solidFill>
              </a:rPr>
              <a:t> </a:t>
            </a:r>
            <a:r>
              <a:rPr lang="de-AT" sz="1400" dirty="0" err="1" smtClean="0">
                <a:solidFill>
                  <a:srgbClr val="C00000"/>
                </a:solidFill>
              </a:rPr>
              <a:t>of</a:t>
            </a:r>
            <a:r>
              <a:rPr lang="de-AT" sz="1400" dirty="0" smtClean="0">
                <a:solidFill>
                  <a:srgbClr val="C00000"/>
                </a:solidFill>
              </a:rPr>
              <a:t> </a:t>
            </a:r>
            <a:r>
              <a:rPr lang="de-AT" sz="1400" dirty="0" err="1" smtClean="0">
                <a:solidFill>
                  <a:srgbClr val="C00000"/>
                </a:solidFill>
              </a:rPr>
              <a:t>carbides</a:t>
            </a:r>
            <a:r>
              <a:rPr lang="de-AT" sz="1400" dirty="0" smtClean="0">
                <a:solidFill>
                  <a:srgbClr val="C00000"/>
                </a:solidFill>
              </a:rPr>
              <a:t> </a:t>
            </a:r>
            <a:r>
              <a:rPr lang="de-AT" sz="1400" dirty="0" err="1" smtClean="0">
                <a:solidFill>
                  <a:srgbClr val="C00000"/>
                </a:solidFill>
              </a:rPr>
              <a:t>precipitate</a:t>
            </a:r>
            <a:r>
              <a:rPr lang="de-AT" sz="1400" dirty="0" smtClean="0">
                <a:solidFill>
                  <a:srgbClr val="C00000"/>
                </a:solidFill>
              </a:rPr>
              <a:t> </a:t>
            </a:r>
            <a:r>
              <a:rPr lang="de-AT" sz="1400" dirty="0" err="1" smtClean="0">
                <a:solidFill>
                  <a:srgbClr val="C00000"/>
                </a:solidFill>
              </a:rPr>
              <a:t>during</a:t>
            </a:r>
            <a:r>
              <a:rPr lang="de-AT" sz="1400" dirty="0" smtClean="0">
                <a:solidFill>
                  <a:srgbClr val="C00000"/>
                </a:solidFill>
              </a:rPr>
              <a:t> </a:t>
            </a:r>
            <a:r>
              <a:rPr lang="de-AT" sz="1400" dirty="0" err="1" smtClean="0">
                <a:solidFill>
                  <a:srgbClr val="C00000"/>
                </a:solidFill>
              </a:rPr>
              <a:t>partitioning</a:t>
            </a:r>
            <a:r>
              <a:rPr lang="de-AT" sz="1400" dirty="0" smtClean="0">
                <a:solidFill>
                  <a:srgbClr val="C00000"/>
                </a:solidFill>
              </a:rPr>
              <a:t>??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124" name="Gerade Verbindung mit Pfeil 123"/>
          <p:cNvCxnSpPr>
            <a:stCxn id="76" idx="3"/>
          </p:cNvCxnSpPr>
          <p:nvPr/>
        </p:nvCxnSpPr>
        <p:spPr>
          <a:xfrm flipV="1">
            <a:off x="825505" y="4107392"/>
            <a:ext cx="208208" cy="17573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feld 131"/>
          <p:cNvSpPr txBox="1"/>
          <p:nvPr/>
        </p:nvSpPr>
        <p:spPr>
          <a:xfrm>
            <a:off x="1145812" y="4163016"/>
            <a:ext cx="13997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50" dirty="0" smtClean="0">
                <a:solidFill>
                  <a:srgbClr val="FFC000"/>
                </a:solidFill>
              </a:rPr>
              <a:t>20K/s - 400°C – 40s</a:t>
            </a:r>
            <a:endParaRPr lang="de-AT" sz="1050" baseline="-25000" dirty="0">
              <a:solidFill>
                <a:srgbClr val="FFC000"/>
              </a:solidFill>
            </a:endParaRPr>
          </a:p>
        </p:txBody>
      </p:sp>
      <p:cxnSp>
        <p:nvCxnSpPr>
          <p:cNvPr id="133" name="Gerade Verbindung mit Pfeil 132"/>
          <p:cNvCxnSpPr/>
          <p:nvPr/>
        </p:nvCxnSpPr>
        <p:spPr>
          <a:xfrm flipH="1" flipV="1">
            <a:off x="1240403" y="3991352"/>
            <a:ext cx="66867" cy="21900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Gerade Verbindung mit Pfeil 127"/>
          <p:cNvCxnSpPr/>
          <p:nvPr/>
        </p:nvCxnSpPr>
        <p:spPr>
          <a:xfrm flipH="1">
            <a:off x="1240404" y="2345187"/>
            <a:ext cx="164982" cy="134438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feld 129"/>
          <p:cNvSpPr txBox="1"/>
          <p:nvPr/>
        </p:nvSpPr>
        <p:spPr>
          <a:xfrm>
            <a:off x="148189" y="1693366"/>
            <a:ext cx="2800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1200" dirty="0" err="1" smtClean="0">
                <a:solidFill>
                  <a:schemeClr val="accent2">
                    <a:lumMod val="75000"/>
                  </a:schemeClr>
                </a:solidFill>
              </a:rPr>
              <a:t>How</a:t>
            </a:r>
            <a:r>
              <a:rPr lang="de-AT" sz="1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AT" sz="1200" dirty="0" err="1" smtClean="0">
                <a:solidFill>
                  <a:schemeClr val="accent2">
                    <a:lumMod val="75000"/>
                  </a:schemeClr>
                </a:solidFill>
              </a:rPr>
              <a:t>much</a:t>
            </a:r>
            <a:r>
              <a:rPr lang="de-AT" sz="1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AT" sz="1200" dirty="0" err="1" smtClean="0">
                <a:solidFill>
                  <a:schemeClr val="accent2">
                    <a:lumMod val="75000"/>
                  </a:schemeClr>
                </a:solidFill>
              </a:rPr>
              <a:t>carbon</a:t>
            </a:r>
            <a:r>
              <a:rPr lang="de-AT" sz="1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AT" sz="1200" dirty="0" err="1" smtClean="0">
                <a:solidFill>
                  <a:schemeClr val="accent2">
                    <a:lumMod val="75000"/>
                  </a:schemeClr>
                </a:solidFill>
              </a:rPr>
              <a:t>precipitate</a:t>
            </a:r>
            <a:r>
              <a:rPr lang="de-AT" sz="1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AT" sz="1200" dirty="0" err="1" smtClean="0">
                <a:solidFill>
                  <a:schemeClr val="accent2">
                    <a:lumMod val="75000"/>
                  </a:schemeClr>
                </a:solidFill>
              </a:rPr>
              <a:t>already</a:t>
            </a:r>
            <a:r>
              <a:rPr lang="de-AT" sz="1200" dirty="0" smtClean="0">
                <a:solidFill>
                  <a:schemeClr val="accent2">
                    <a:lumMod val="75000"/>
                  </a:schemeClr>
                </a:solidFill>
              </a:rPr>
              <a:t> due </a:t>
            </a:r>
            <a:r>
              <a:rPr lang="de-AT" sz="1200" dirty="0" err="1" smtClean="0">
                <a:solidFill>
                  <a:schemeClr val="accent2">
                    <a:lumMod val="75000"/>
                  </a:schemeClr>
                </a:solidFill>
              </a:rPr>
              <a:t>to</a:t>
            </a:r>
            <a:r>
              <a:rPr lang="de-AT" sz="1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AT" sz="1200" dirty="0" err="1" smtClean="0">
                <a:solidFill>
                  <a:schemeClr val="accent2">
                    <a:lumMod val="75000"/>
                  </a:schemeClr>
                </a:solidFill>
              </a:rPr>
              <a:t>isothermal</a:t>
            </a:r>
            <a:r>
              <a:rPr lang="de-AT" sz="1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AT" sz="1200" dirty="0" err="1" smtClean="0">
                <a:solidFill>
                  <a:schemeClr val="accent2">
                    <a:lumMod val="75000"/>
                  </a:schemeClr>
                </a:solidFill>
              </a:rPr>
              <a:t>annealing</a:t>
            </a:r>
            <a:r>
              <a:rPr lang="de-AT" sz="1200" dirty="0" smtClean="0">
                <a:solidFill>
                  <a:schemeClr val="accent2">
                    <a:lumMod val="75000"/>
                  </a:schemeClr>
                </a:solidFill>
              </a:rPr>
              <a:t> at 400°C ?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9725" y="2165686"/>
            <a:ext cx="3041373" cy="2328330"/>
          </a:xfrm>
          <a:prstGeom prst="rect">
            <a:avLst/>
          </a:prstGeom>
        </p:spPr>
      </p:pic>
      <p:cxnSp>
        <p:nvCxnSpPr>
          <p:cNvPr id="9" name="Gerade Verbindung mit Pfeil 8"/>
          <p:cNvCxnSpPr/>
          <p:nvPr/>
        </p:nvCxnSpPr>
        <p:spPr>
          <a:xfrm>
            <a:off x="7859059" y="3432479"/>
            <a:ext cx="0" cy="417188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8315304" y="2409448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 smtClean="0"/>
              <a:t>400°C</a:t>
            </a:r>
            <a:endParaRPr lang="de-AT" sz="1200" dirty="0"/>
          </a:p>
        </p:txBody>
      </p:sp>
      <p:sp>
        <p:nvSpPr>
          <p:cNvPr id="16" name="Freihandform 15"/>
          <p:cNvSpPr/>
          <p:nvPr/>
        </p:nvSpPr>
        <p:spPr>
          <a:xfrm>
            <a:off x="6868546" y="2582771"/>
            <a:ext cx="1298305" cy="1429165"/>
          </a:xfrm>
          <a:custGeom>
            <a:avLst/>
            <a:gdLst>
              <a:gd name="connsiteX0" fmla="*/ 0 w 1375575"/>
              <a:gd name="connsiteY0" fmla="*/ 0 h 1626042"/>
              <a:gd name="connsiteX1" fmla="*/ 345882 w 1375575"/>
              <a:gd name="connsiteY1" fmla="*/ 373711 h 1626042"/>
              <a:gd name="connsiteX2" fmla="*/ 568518 w 1375575"/>
              <a:gd name="connsiteY2" fmla="*/ 767301 h 1626042"/>
              <a:gd name="connsiteX3" fmla="*/ 767301 w 1375575"/>
              <a:gd name="connsiteY3" fmla="*/ 1125110 h 1626042"/>
              <a:gd name="connsiteX4" fmla="*/ 1061499 w 1375575"/>
              <a:gd name="connsiteY4" fmla="*/ 1443162 h 1626042"/>
              <a:gd name="connsiteX5" fmla="*/ 1375575 w 1375575"/>
              <a:gd name="connsiteY5" fmla="*/ 1626042 h 1626042"/>
              <a:gd name="connsiteX6" fmla="*/ 1375575 w 1375575"/>
              <a:gd name="connsiteY6" fmla="*/ 1626042 h 162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5575" h="1626042">
                <a:moveTo>
                  <a:pt x="0" y="0"/>
                </a:moveTo>
                <a:cubicBezTo>
                  <a:pt x="125564" y="122913"/>
                  <a:pt x="251129" y="245827"/>
                  <a:pt x="345882" y="373711"/>
                </a:cubicBezTo>
                <a:cubicBezTo>
                  <a:pt x="440635" y="501595"/>
                  <a:pt x="498282" y="642068"/>
                  <a:pt x="568518" y="767301"/>
                </a:cubicBezTo>
                <a:cubicBezTo>
                  <a:pt x="638754" y="892534"/>
                  <a:pt x="685138" y="1012467"/>
                  <a:pt x="767301" y="1125110"/>
                </a:cubicBezTo>
                <a:cubicBezTo>
                  <a:pt x="849464" y="1237753"/>
                  <a:pt x="960120" y="1359673"/>
                  <a:pt x="1061499" y="1443162"/>
                </a:cubicBezTo>
                <a:cubicBezTo>
                  <a:pt x="1162878" y="1526651"/>
                  <a:pt x="1375575" y="1626042"/>
                  <a:pt x="1375575" y="1626042"/>
                </a:cubicBezTo>
                <a:lnTo>
                  <a:pt x="1375575" y="1626042"/>
                </a:lnTo>
              </a:path>
            </a:pathLst>
          </a:custGeom>
          <a:noFill/>
          <a:ln w="127000" cap="rnd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ihandform 17"/>
          <p:cNvSpPr/>
          <p:nvPr/>
        </p:nvSpPr>
        <p:spPr>
          <a:xfrm>
            <a:off x="7283395" y="2546140"/>
            <a:ext cx="1515307" cy="1329104"/>
          </a:xfrm>
          <a:custGeom>
            <a:avLst/>
            <a:gdLst>
              <a:gd name="connsiteX0" fmla="*/ 0 w 1570383"/>
              <a:gd name="connsiteY0" fmla="*/ 0 h 1363649"/>
              <a:gd name="connsiteX1" fmla="*/ 143123 w 1570383"/>
              <a:gd name="connsiteY1" fmla="*/ 222637 h 1363649"/>
              <a:gd name="connsiteX2" fmla="*/ 485029 w 1570383"/>
              <a:gd name="connsiteY2" fmla="*/ 663934 h 1363649"/>
              <a:gd name="connsiteX3" fmla="*/ 675861 w 1570383"/>
              <a:gd name="connsiteY3" fmla="*/ 890547 h 1363649"/>
              <a:gd name="connsiteX4" fmla="*/ 1025718 w 1570383"/>
              <a:gd name="connsiteY4" fmla="*/ 1129086 h 1363649"/>
              <a:gd name="connsiteX5" fmla="*/ 1570383 w 1570383"/>
              <a:gd name="connsiteY5" fmla="*/ 1363649 h 136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0383" h="1363649">
                <a:moveTo>
                  <a:pt x="0" y="0"/>
                </a:moveTo>
                <a:cubicBezTo>
                  <a:pt x="31142" y="55990"/>
                  <a:pt x="62285" y="111981"/>
                  <a:pt x="143123" y="222637"/>
                </a:cubicBezTo>
                <a:cubicBezTo>
                  <a:pt x="223961" y="333293"/>
                  <a:pt x="396239" y="552616"/>
                  <a:pt x="485029" y="663934"/>
                </a:cubicBezTo>
                <a:cubicBezTo>
                  <a:pt x="573819" y="775252"/>
                  <a:pt x="585746" y="813022"/>
                  <a:pt x="675861" y="890547"/>
                </a:cubicBezTo>
                <a:cubicBezTo>
                  <a:pt x="765976" y="968072"/>
                  <a:pt x="876631" y="1050236"/>
                  <a:pt x="1025718" y="1129086"/>
                </a:cubicBezTo>
                <a:cubicBezTo>
                  <a:pt x="1174805" y="1207936"/>
                  <a:pt x="1372594" y="1285792"/>
                  <a:pt x="1570383" y="1363649"/>
                </a:cubicBezTo>
              </a:path>
            </a:pathLst>
          </a:custGeom>
          <a:noFill/>
          <a:ln w="127000" cap="rnd">
            <a:solidFill>
              <a:srgbClr val="C0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feld 38"/>
          <p:cNvSpPr txBox="1"/>
          <p:nvPr/>
        </p:nvSpPr>
        <p:spPr>
          <a:xfrm>
            <a:off x="6761108" y="1822369"/>
            <a:ext cx="216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 smtClean="0"/>
              <a:t>Approximation </a:t>
            </a:r>
            <a:r>
              <a:rPr lang="de-AT" sz="1200" dirty="0" err="1" smtClean="0"/>
              <a:t>of</a:t>
            </a:r>
            <a:r>
              <a:rPr lang="de-AT" sz="1200" dirty="0" smtClean="0"/>
              <a:t> </a:t>
            </a:r>
            <a:r>
              <a:rPr lang="de-AT" sz="1200" dirty="0" err="1" smtClean="0"/>
              <a:t>amount</a:t>
            </a:r>
            <a:r>
              <a:rPr lang="de-AT" sz="1200" dirty="0" smtClean="0"/>
              <a:t> </a:t>
            </a:r>
            <a:r>
              <a:rPr lang="de-AT" sz="1200" dirty="0" err="1" smtClean="0"/>
              <a:t>of</a:t>
            </a:r>
            <a:r>
              <a:rPr lang="de-AT" sz="1200" dirty="0" smtClean="0"/>
              <a:t> C </a:t>
            </a:r>
            <a:r>
              <a:rPr lang="de-AT" sz="1200" dirty="0" err="1" smtClean="0"/>
              <a:t>precipitation</a:t>
            </a:r>
            <a:r>
              <a:rPr lang="de-AT" sz="1200" dirty="0" smtClean="0"/>
              <a:t> in</a:t>
            </a:r>
            <a:r>
              <a:rPr lang="el-GR" sz="1200" b="1" dirty="0">
                <a:cs typeface="Arial" panose="020B0604020202020204" pitchFamily="34" charset="0"/>
              </a:rPr>
              <a:t> α‘</a:t>
            </a:r>
            <a:r>
              <a:rPr lang="el-GR" sz="1200" b="1" baseline="-25000" dirty="0">
                <a:cs typeface="Arial" panose="020B0604020202020204" pitchFamily="34" charset="0"/>
              </a:rPr>
              <a:t>1</a:t>
            </a:r>
            <a:r>
              <a:rPr lang="de-AT" sz="1200" dirty="0" smtClean="0"/>
              <a:t> </a:t>
            </a:r>
            <a:endParaRPr lang="de-AT" sz="1200" dirty="0"/>
          </a:p>
        </p:txBody>
      </p:sp>
      <p:sp>
        <p:nvSpPr>
          <p:cNvPr id="21" name="Textfeld 20"/>
          <p:cNvSpPr txBox="1"/>
          <p:nvPr/>
        </p:nvSpPr>
        <p:spPr>
          <a:xfrm>
            <a:off x="7505244" y="2628203"/>
            <a:ext cx="5469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b="1" dirty="0" err="1" smtClean="0">
                <a:solidFill>
                  <a:srgbClr val="EBAFAF"/>
                </a:solidFill>
              </a:rPr>
              <a:t>x%Al</a:t>
            </a:r>
            <a:endParaRPr lang="en-US" sz="1100" b="1" dirty="0">
              <a:solidFill>
                <a:srgbClr val="EBAFA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6850854" y="3176746"/>
            <a:ext cx="5164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b="1" dirty="0" err="1" smtClean="0">
                <a:solidFill>
                  <a:schemeClr val="bg1">
                    <a:lumMod val="50000"/>
                  </a:schemeClr>
                </a:solidFill>
              </a:rPr>
              <a:t>x%Si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70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95" grpId="0"/>
      <p:bldP spid="132" grpId="0"/>
      <p:bldP spid="130" grpId="0"/>
      <p:bldP spid="28" grpId="0"/>
      <p:bldP spid="16" grpId="0" animBg="1"/>
      <p:bldP spid="18" grpId="0" animBg="1"/>
      <p:bldP spid="39" grpId="0"/>
      <p:bldP spid="21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4" y="1095901"/>
            <a:ext cx="2009671" cy="2012784"/>
          </a:xfrm>
          <a:prstGeom prst="rect">
            <a:avLst/>
          </a:prstGeom>
        </p:spPr>
      </p:pic>
      <p:pic>
        <p:nvPicPr>
          <p:cNvPr id="55" name="Grafik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220" y="1105379"/>
            <a:ext cx="2955409" cy="2160000"/>
          </a:xfrm>
          <a:prstGeom prst="rect">
            <a:avLst/>
          </a:prstGeom>
        </p:spPr>
      </p:pic>
      <p:pic>
        <p:nvPicPr>
          <p:cNvPr id="99" name="Grafik 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220" y="1105379"/>
            <a:ext cx="2955409" cy="2160000"/>
          </a:xfrm>
          <a:prstGeom prst="rect">
            <a:avLst/>
          </a:prstGeom>
        </p:spPr>
      </p:pic>
      <p:pic>
        <p:nvPicPr>
          <p:cNvPr id="77" name="Grafik 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4304" y="1123790"/>
            <a:ext cx="1083255" cy="176625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1875" y="145669"/>
            <a:ext cx="8636000" cy="890550"/>
          </a:xfrm>
        </p:spPr>
        <p:txBody>
          <a:bodyPr>
            <a:normAutofit/>
          </a:bodyPr>
          <a:lstStyle/>
          <a:p>
            <a:r>
              <a:rPr lang="de-AT" sz="2400" dirty="0" err="1"/>
              <a:t>Influence</a:t>
            </a:r>
            <a:r>
              <a:rPr lang="de-AT" sz="2400" dirty="0"/>
              <a:t> </a:t>
            </a:r>
            <a:r>
              <a:rPr lang="de-AT" sz="2400" dirty="0" err="1"/>
              <a:t>of</a:t>
            </a:r>
            <a:r>
              <a:rPr lang="de-AT" sz="2400" dirty="0"/>
              <a:t> Si vs. </a:t>
            </a:r>
            <a:r>
              <a:rPr lang="de-AT" sz="2400" dirty="0">
                <a:solidFill>
                  <a:srgbClr val="C00000"/>
                </a:solidFill>
              </a:rPr>
              <a:t>Al</a:t>
            </a:r>
            <a:r>
              <a:rPr lang="de-AT" sz="2400" dirty="0"/>
              <a:t> on </a:t>
            </a:r>
            <a:r>
              <a:rPr lang="de-AT" sz="2400" dirty="0" smtClean="0"/>
              <a:t>RA </a:t>
            </a:r>
            <a:r>
              <a:rPr lang="de-AT" sz="2400" dirty="0" err="1" smtClean="0"/>
              <a:t>during</a:t>
            </a:r>
            <a:r>
              <a:rPr lang="de-AT" sz="2400" dirty="0" smtClean="0"/>
              <a:t> GA</a:t>
            </a:r>
            <a:endParaRPr lang="de-AT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AT"/>
              <a:t>24.05.2022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707306" y="4707997"/>
            <a:ext cx="4464045" cy="273844"/>
          </a:xfrm>
        </p:spPr>
        <p:txBody>
          <a:bodyPr/>
          <a:lstStyle/>
          <a:p>
            <a:r>
              <a:rPr lang="en-US"/>
              <a:t>HMnS 2022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A56679-8F09-476C-9F16-4FBB638DA6BB}" type="slidenum">
              <a:rPr lang="de-AT" smtClean="0"/>
              <a:pPr/>
              <a:t>9</a:t>
            </a:fld>
            <a:endParaRPr lang="de-AT" dirty="0"/>
          </a:p>
        </p:txBody>
      </p:sp>
      <p:grpSp>
        <p:nvGrpSpPr>
          <p:cNvPr id="38" name="Gruppieren 37"/>
          <p:cNvGrpSpPr/>
          <p:nvPr/>
        </p:nvGrpSpPr>
        <p:grpSpPr>
          <a:xfrm>
            <a:off x="5426529" y="-46913"/>
            <a:ext cx="2191741" cy="1144003"/>
            <a:chOff x="4131670" y="-15764"/>
            <a:chExt cx="2191741" cy="1144003"/>
          </a:xfrm>
        </p:grpSpPr>
        <p:grpSp>
          <p:nvGrpSpPr>
            <p:cNvPr id="7" name="Gruppieren 6"/>
            <p:cNvGrpSpPr/>
            <p:nvPr/>
          </p:nvGrpSpPr>
          <p:grpSpPr>
            <a:xfrm>
              <a:off x="4131670" y="-15764"/>
              <a:ext cx="2191741" cy="1144003"/>
              <a:chOff x="-322383" y="1088608"/>
              <a:chExt cx="5337658" cy="2515442"/>
            </a:xfrm>
          </p:grpSpPr>
          <p:grpSp>
            <p:nvGrpSpPr>
              <p:cNvPr id="8" name="Gruppieren 7"/>
              <p:cNvGrpSpPr/>
              <p:nvPr/>
            </p:nvGrpSpPr>
            <p:grpSpPr>
              <a:xfrm>
                <a:off x="-322383" y="1088608"/>
                <a:ext cx="5337658" cy="2515442"/>
                <a:chOff x="-248843" y="843256"/>
                <a:chExt cx="4896748" cy="3256687"/>
              </a:xfrm>
            </p:grpSpPr>
            <p:grpSp>
              <p:nvGrpSpPr>
                <p:cNvPr id="10" name="Gruppieren 9"/>
                <p:cNvGrpSpPr/>
                <p:nvPr/>
              </p:nvGrpSpPr>
              <p:grpSpPr>
                <a:xfrm>
                  <a:off x="-248843" y="843256"/>
                  <a:ext cx="4896748" cy="3256687"/>
                  <a:chOff x="-284715" y="601627"/>
                  <a:chExt cx="4896748" cy="3256687"/>
                </a:xfrm>
              </p:grpSpPr>
              <p:sp>
                <p:nvSpPr>
                  <p:cNvPr id="12" name="Textfeld 11"/>
                  <p:cNvSpPr txBox="1"/>
                  <p:nvPr/>
                </p:nvSpPr>
                <p:spPr>
                  <a:xfrm>
                    <a:off x="-16539" y="601627"/>
                    <a:ext cx="1057228" cy="7228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000" dirty="0" smtClean="0"/>
                      <a:t>T[°C]</a:t>
                    </a:r>
                    <a:endParaRPr lang="de-AT" sz="1000" baseline="-25000" dirty="0"/>
                  </a:p>
                </p:txBody>
              </p:sp>
              <p:sp>
                <p:nvSpPr>
                  <p:cNvPr id="13" name="Textfeld 12"/>
                  <p:cNvSpPr txBox="1"/>
                  <p:nvPr/>
                </p:nvSpPr>
                <p:spPr>
                  <a:xfrm>
                    <a:off x="3776851" y="3135479"/>
                    <a:ext cx="835182" cy="7228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000" dirty="0" smtClean="0"/>
                      <a:t>t[s]</a:t>
                    </a:r>
                    <a:endParaRPr lang="de-AT" sz="1000" baseline="-25000" dirty="0"/>
                  </a:p>
                </p:txBody>
              </p:sp>
              <p:grpSp>
                <p:nvGrpSpPr>
                  <p:cNvPr id="14" name="Gruppieren 13"/>
                  <p:cNvGrpSpPr/>
                  <p:nvPr/>
                </p:nvGrpSpPr>
                <p:grpSpPr>
                  <a:xfrm>
                    <a:off x="-284715" y="1008938"/>
                    <a:ext cx="4232567" cy="2541953"/>
                    <a:chOff x="-284715" y="1008938"/>
                    <a:chExt cx="4232567" cy="2541953"/>
                  </a:xfrm>
                </p:grpSpPr>
                <p:cxnSp>
                  <p:nvCxnSpPr>
                    <p:cNvPr id="15" name="Gerader Verbinder 14"/>
                    <p:cNvCxnSpPr/>
                    <p:nvPr/>
                  </p:nvCxnSpPr>
                  <p:spPr>
                    <a:xfrm flipV="1">
                      <a:off x="461871" y="1376363"/>
                      <a:ext cx="257267" cy="2170714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" name="Gerader Verbinder 15"/>
                    <p:cNvCxnSpPr/>
                    <p:nvPr/>
                  </p:nvCxnSpPr>
                  <p:spPr>
                    <a:xfrm flipH="1">
                      <a:off x="724328" y="1373325"/>
                      <a:ext cx="763255" cy="3484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Gerader Verbinder 16"/>
                    <p:cNvCxnSpPr/>
                    <p:nvPr/>
                  </p:nvCxnSpPr>
                  <p:spPr>
                    <a:xfrm flipH="1" flipV="1">
                      <a:off x="1491661" y="1375794"/>
                      <a:ext cx="118870" cy="1528498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" name="Gerader Verbinder 17"/>
                    <p:cNvCxnSpPr/>
                    <p:nvPr/>
                  </p:nvCxnSpPr>
                  <p:spPr>
                    <a:xfrm flipV="1">
                      <a:off x="1690070" y="2456796"/>
                      <a:ext cx="42516" cy="444838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" name="Gerader Verbinder 18"/>
                    <p:cNvCxnSpPr/>
                    <p:nvPr/>
                  </p:nvCxnSpPr>
                  <p:spPr>
                    <a:xfrm flipH="1">
                      <a:off x="1738382" y="2435896"/>
                      <a:ext cx="903796" cy="0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" name="Gerader Verbinder 19"/>
                    <p:cNvCxnSpPr/>
                    <p:nvPr/>
                  </p:nvCxnSpPr>
                  <p:spPr>
                    <a:xfrm flipH="1">
                      <a:off x="1612084" y="2906760"/>
                      <a:ext cx="78310" cy="0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" name="Gerade Verbindung mit Pfeil 20"/>
                    <p:cNvCxnSpPr/>
                    <p:nvPr/>
                  </p:nvCxnSpPr>
                  <p:spPr>
                    <a:xfrm flipV="1">
                      <a:off x="462291" y="1169745"/>
                      <a:ext cx="1" cy="2377330"/>
                    </a:xfrm>
                    <a:prstGeom prst="straightConnector1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Gerade Verbindung mit Pfeil 21"/>
                    <p:cNvCxnSpPr/>
                    <p:nvPr/>
                  </p:nvCxnSpPr>
                  <p:spPr>
                    <a:xfrm>
                      <a:off x="461870" y="3550891"/>
                      <a:ext cx="3485982" cy="0"/>
                    </a:xfrm>
                    <a:prstGeom prst="straightConnector1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Gerader Verbinder 22"/>
                    <p:cNvCxnSpPr/>
                    <p:nvPr/>
                  </p:nvCxnSpPr>
                  <p:spPr>
                    <a:xfrm flipV="1">
                      <a:off x="377457" y="1479595"/>
                      <a:ext cx="1233074" cy="5807"/>
                    </a:xfrm>
                    <a:prstGeom prst="line">
                      <a:avLst/>
                    </a:prstGeom>
                    <a:ln>
                      <a:prstDash val="sysDash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4" name="Textfeld 23"/>
                    <p:cNvSpPr txBox="1"/>
                    <p:nvPr/>
                  </p:nvSpPr>
                  <p:spPr>
                    <a:xfrm>
                      <a:off x="-284715" y="1008938"/>
                      <a:ext cx="838766" cy="72283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de-AT" sz="1000" dirty="0" smtClean="0"/>
                        <a:t>A</a:t>
                      </a:r>
                      <a:r>
                        <a:rPr lang="de-AT" sz="1000" baseline="-25000" dirty="0" smtClean="0"/>
                        <a:t>c3</a:t>
                      </a:r>
                      <a:endParaRPr lang="de-AT" sz="1000" baseline="-25000" dirty="0"/>
                    </a:p>
                  </p:txBody>
                </p:sp>
                <p:cxnSp>
                  <p:nvCxnSpPr>
                    <p:cNvPr id="25" name="Gerader Verbinder 24"/>
                    <p:cNvCxnSpPr/>
                    <p:nvPr/>
                  </p:nvCxnSpPr>
                  <p:spPr>
                    <a:xfrm flipV="1">
                      <a:off x="380435" y="2690000"/>
                      <a:ext cx="1330893" cy="8401"/>
                    </a:xfrm>
                    <a:prstGeom prst="line">
                      <a:avLst/>
                    </a:prstGeom>
                    <a:ln>
                      <a:prstDash val="sysDash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6" name="Textfeld 25"/>
                    <p:cNvSpPr txBox="1"/>
                    <p:nvPr/>
                  </p:nvSpPr>
                  <p:spPr>
                    <a:xfrm>
                      <a:off x="-253242" y="2252347"/>
                      <a:ext cx="785043" cy="72283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de-AT" sz="1000" dirty="0" smtClean="0"/>
                        <a:t>M</a:t>
                      </a:r>
                      <a:r>
                        <a:rPr lang="de-AT" sz="1000" baseline="-25000" dirty="0" smtClean="0"/>
                        <a:t>S</a:t>
                      </a:r>
                      <a:endParaRPr lang="de-AT" sz="1000" baseline="-25000" dirty="0"/>
                    </a:p>
                  </p:txBody>
                </p:sp>
              </p:grpSp>
            </p:grpSp>
            <p:cxnSp>
              <p:nvCxnSpPr>
                <p:cNvPr id="11" name="Gerader Verbinder 10"/>
                <p:cNvCxnSpPr/>
                <p:nvPr/>
              </p:nvCxnSpPr>
              <p:spPr>
                <a:xfrm>
                  <a:off x="1753793" y="2932985"/>
                  <a:ext cx="1325064" cy="811278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" name="Gerade Verbindung mit Pfeil 8"/>
              <p:cNvCxnSpPr/>
              <p:nvPr/>
            </p:nvCxnSpPr>
            <p:spPr>
              <a:xfrm>
                <a:off x="3357359" y="2194457"/>
                <a:ext cx="261026" cy="1152886"/>
              </a:xfrm>
              <a:prstGeom prst="straightConnector1">
                <a:avLst/>
              </a:prstGeom>
              <a:ln w="15240" cap="rnd" cmpd="sng">
                <a:solidFill>
                  <a:srgbClr val="C00000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Gerader Verbinder 26"/>
            <p:cNvCxnSpPr/>
            <p:nvPr/>
          </p:nvCxnSpPr>
          <p:spPr>
            <a:xfrm flipH="1">
              <a:off x="5441618" y="540458"/>
              <a:ext cx="19969" cy="88024"/>
            </a:xfrm>
            <a:prstGeom prst="line">
              <a:avLst/>
            </a:prstGeom>
            <a:ln w="15240" cap="rnd" cmpd="sng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r Verbinder 31"/>
            <p:cNvCxnSpPr/>
            <p:nvPr/>
          </p:nvCxnSpPr>
          <p:spPr>
            <a:xfrm flipH="1">
              <a:off x="5461588" y="540447"/>
              <a:ext cx="19174" cy="0"/>
            </a:xfrm>
            <a:prstGeom prst="line">
              <a:avLst/>
            </a:prstGeom>
            <a:ln w="15240" cap="rnd" cmpd="sng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/>
            <p:cNvCxnSpPr/>
            <p:nvPr/>
          </p:nvCxnSpPr>
          <p:spPr>
            <a:xfrm flipH="1">
              <a:off x="5484957" y="474526"/>
              <a:ext cx="22528" cy="64365"/>
            </a:xfrm>
            <a:prstGeom prst="line">
              <a:avLst/>
            </a:prstGeom>
            <a:ln w="15240" cap="rnd" cmpd="sng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r Verbinder 35"/>
            <p:cNvCxnSpPr/>
            <p:nvPr/>
          </p:nvCxnSpPr>
          <p:spPr>
            <a:xfrm flipH="1">
              <a:off x="5507485" y="473845"/>
              <a:ext cx="134994" cy="0"/>
            </a:xfrm>
            <a:prstGeom prst="line">
              <a:avLst/>
            </a:prstGeom>
            <a:ln w="15240" cap="rnd" cmpd="sng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feld 43"/>
            <p:cNvSpPr txBox="1"/>
            <p:nvPr/>
          </p:nvSpPr>
          <p:spPr>
            <a:xfrm>
              <a:off x="5605060" y="368650"/>
              <a:ext cx="5093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baseline="-25000" dirty="0" smtClean="0">
                  <a:solidFill>
                    <a:srgbClr val="C00000"/>
                  </a:solidFill>
                </a:rPr>
                <a:t>GA480</a:t>
              </a:r>
              <a:endParaRPr lang="de-AT" sz="1200" baseline="-25000" dirty="0">
                <a:solidFill>
                  <a:srgbClr val="C00000"/>
                </a:solidFill>
              </a:endParaRPr>
            </a:p>
          </p:txBody>
        </p:sp>
        <p:sp>
          <p:nvSpPr>
            <p:cNvPr id="35" name="Textfeld 34"/>
            <p:cNvSpPr txBox="1"/>
            <p:nvPr/>
          </p:nvSpPr>
          <p:spPr>
            <a:xfrm>
              <a:off x="5605060" y="268294"/>
              <a:ext cx="5093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baseline="-25000" dirty="0" smtClean="0">
                  <a:solidFill>
                    <a:srgbClr val="C00000"/>
                  </a:solidFill>
                </a:rPr>
                <a:t>GA520</a:t>
              </a:r>
              <a:endParaRPr lang="de-AT" sz="1200" baseline="-25000" dirty="0">
                <a:solidFill>
                  <a:srgbClr val="C00000"/>
                </a:solidFill>
              </a:endParaRPr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5603233" y="164554"/>
              <a:ext cx="5093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baseline="-25000" dirty="0" smtClean="0">
                  <a:solidFill>
                    <a:srgbClr val="C00000"/>
                  </a:solidFill>
                </a:rPr>
                <a:t>GA560</a:t>
              </a:r>
              <a:endParaRPr lang="de-AT" sz="1200" baseline="-25000" dirty="0">
                <a:solidFill>
                  <a:srgbClr val="C00000"/>
                </a:solidFill>
              </a:endParaRPr>
            </a:p>
          </p:txBody>
        </p:sp>
        <p:cxnSp>
          <p:nvCxnSpPr>
            <p:cNvPr id="31" name="Gerade Verbindung mit Pfeil 30"/>
            <p:cNvCxnSpPr/>
            <p:nvPr/>
          </p:nvCxnSpPr>
          <p:spPr>
            <a:xfrm flipV="1">
              <a:off x="5570917" y="238152"/>
              <a:ext cx="0" cy="380479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7" name="Grafik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1419" y="1122566"/>
            <a:ext cx="1079574" cy="1760254"/>
          </a:xfrm>
          <a:prstGeom prst="rect">
            <a:avLst/>
          </a:prstGeom>
        </p:spPr>
      </p:pic>
      <p:pic>
        <p:nvPicPr>
          <p:cNvPr id="51" name="Grafik 50"/>
          <p:cNvPicPr>
            <a:picLocks noChangeAspect="1"/>
          </p:cNvPicPr>
          <p:nvPr/>
        </p:nvPicPr>
        <p:blipFill rotWithShape="1">
          <a:blip r:embed="rId7"/>
          <a:srcRect t="677"/>
          <a:stretch/>
        </p:blipFill>
        <p:spPr>
          <a:xfrm>
            <a:off x="2321715" y="2104453"/>
            <a:ext cx="1684166" cy="1350263"/>
          </a:xfrm>
          <a:prstGeom prst="rect">
            <a:avLst/>
          </a:prstGeom>
        </p:spPr>
      </p:pic>
      <p:pic>
        <p:nvPicPr>
          <p:cNvPr id="52" name="Grafik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0947" y="2104453"/>
            <a:ext cx="1689615" cy="1350263"/>
          </a:xfrm>
          <a:prstGeom prst="rect">
            <a:avLst/>
          </a:prstGeom>
        </p:spPr>
      </p:pic>
      <p:cxnSp>
        <p:nvCxnSpPr>
          <p:cNvPr id="82" name="Gerade Verbindung mit Pfeil 81"/>
          <p:cNvCxnSpPr/>
          <p:nvPr/>
        </p:nvCxnSpPr>
        <p:spPr>
          <a:xfrm flipV="1">
            <a:off x="7307352" y="2259904"/>
            <a:ext cx="0" cy="185326"/>
          </a:xfrm>
          <a:prstGeom prst="straightConnector1">
            <a:avLst/>
          </a:prstGeom>
          <a:ln w="15875">
            <a:solidFill>
              <a:srgbClr val="0070C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mit Pfeil 85"/>
          <p:cNvCxnSpPr/>
          <p:nvPr/>
        </p:nvCxnSpPr>
        <p:spPr>
          <a:xfrm flipV="1">
            <a:off x="7806435" y="2396402"/>
            <a:ext cx="569" cy="97657"/>
          </a:xfrm>
          <a:prstGeom prst="straightConnector1">
            <a:avLst/>
          </a:prstGeom>
          <a:ln w="15875">
            <a:solidFill>
              <a:srgbClr val="0070C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mit Pfeil 88"/>
          <p:cNvCxnSpPr/>
          <p:nvPr/>
        </p:nvCxnSpPr>
        <p:spPr>
          <a:xfrm>
            <a:off x="8088421" y="2340334"/>
            <a:ext cx="0" cy="135114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feld 94"/>
          <p:cNvSpPr txBox="1"/>
          <p:nvPr/>
        </p:nvSpPr>
        <p:spPr>
          <a:xfrm>
            <a:off x="7038557" y="2230781"/>
            <a:ext cx="3512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>
                <a:solidFill>
                  <a:srgbClr val="0070C0"/>
                </a:solidFill>
              </a:rPr>
              <a:t>α</a:t>
            </a:r>
            <a:r>
              <a:rPr lang="de-AT" sz="1100" baseline="-25000" dirty="0" smtClean="0">
                <a:solidFill>
                  <a:srgbClr val="0070C0"/>
                </a:solidFill>
              </a:rPr>
              <a:t>B</a:t>
            </a:r>
            <a:endParaRPr lang="de-AT" sz="800" baseline="-25000" dirty="0">
              <a:solidFill>
                <a:srgbClr val="0070C0"/>
              </a:solidFill>
            </a:endParaRPr>
          </a:p>
        </p:txBody>
      </p:sp>
      <p:sp>
        <p:nvSpPr>
          <p:cNvPr id="96" name="Textfeld 95"/>
          <p:cNvSpPr txBox="1"/>
          <p:nvPr/>
        </p:nvSpPr>
        <p:spPr>
          <a:xfrm>
            <a:off x="7186726" y="2486449"/>
            <a:ext cx="9195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>
                <a:solidFill>
                  <a:srgbClr val="0070C0"/>
                </a:solidFill>
              </a:rPr>
              <a:t>α</a:t>
            </a:r>
            <a:r>
              <a:rPr lang="de-AT" sz="1100" baseline="-25000" dirty="0" smtClean="0">
                <a:solidFill>
                  <a:srgbClr val="0070C0"/>
                </a:solidFill>
              </a:rPr>
              <a:t>B</a:t>
            </a:r>
            <a:r>
              <a:rPr lang="de-AT" sz="1100" dirty="0" smtClean="0">
                <a:solidFill>
                  <a:srgbClr val="0070C0"/>
                </a:solidFill>
              </a:rPr>
              <a:t> + Fe</a:t>
            </a:r>
            <a:r>
              <a:rPr lang="de-AT" sz="1100" baseline="-25000" dirty="0" smtClean="0">
                <a:solidFill>
                  <a:srgbClr val="0070C0"/>
                </a:solidFill>
              </a:rPr>
              <a:t>3</a:t>
            </a:r>
            <a:r>
              <a:rPr lang="de-AT" sz="1100" dirty="0" smtClean="0">
                <a:solidFill>
                  <a:srgbClr val="0070C0"/>
                </a:solidFill>
              </a:rPr>
              <a:t>C</a:t>
            </a:r>
            <a:endParaRPr lang="de-AT" sz="800" baseline="-25000" dirty="0">
              <a:solidFill>
                <a:srgbClr val="0070C0"/>
              </a:solidFill>
            </a:endParaRPr>
          </a:p>
        </p:txBody>
      </p:sp>
      <p:sp>
        <p:nvSpPr>
          <p:cNvPr id="97" name="Textfeld 96"/>
          <p:cNvSpPr txBox="1"/>
          <p:nvPr/>
        </p:nvSpPr>
        <p:spPr>
          <a:xfrm>
            <a:off x="7621056" y="2098856"/>
            <a:ext cx="9195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smtClean="0">
                <a:solidFill>
                  <a:srgbClr val="C00000"/>
                </a:solidFill>
              </a:rPr>
              <a:t>Fe</a:t>
            </a:r>
            <a:r>
              <a:rPr lang="de-AT" sz="1100" baseline="-25000" dirty="0" smtClean="0">
                <a:solidFill>
                  <a:srgbClr val="C00000"/>
                </a:solidFill>
              </a:rPr>
              <a:t>3</a:t>
            </a:r>
            <a:r>
              <a:rPr lang="de-AT" sz="1100" dirty="0" smtClean="0">
                <a:solidFill>
                  <a:srgbClr val="C00000"/>
                </a:solidFill>
              </a:rPr>
              <a:t>C (</a:t>
            </a:r>
            <a:r>
              <a:rPr lang="el-GR" sz="1100" dirty="0" smtClean="0">
                <a:solidFill>
                  <a:srgbClr val="C00000"/>
                </a:solidFill>
              </a:rPr>
              <a:t>α</a:t>
            </a:r>
            <a:r>
              <a:rPr lang="de-AT" sz="1100" dirty="0" smtClean="0">
                <a:solidFill>
                  <a:srgbClr val="C00000"/>
                </a:solidFill>
              </a:rPr>
              <a:t>‘</a:t>
            </a:r>
            <a:r>
              <a:rPr lang="de-AT" sz="1100" baseline="-25000" dirty="0" smtClean="0">
                <a:solidFill>
                  <a:srgbClr val="C00000"/>
                </a:solidFill>
              </a:rPr>
              <a:t>1</a:t>
            </a:r>
            <a:r>
              <a:rPr lang="de-AT" sz="1100" dirty="0" smtClean="0">
                <a:solidFill>
                  <a:srgbClr val="C00000"/>
                </a:solidFill>
              </a:rPr>
              <a:t>)</a:t>
            </a:r>
            <a:endParaRPr lang="de-AT" sz="1100" dirty="0">
              <a:solidFill>
                <a:srgbClr val="C00000"/>
              </a:solidFill>
            </a:endParaRPr>
          </a:p>
        </p:txBody>
      </p:sp>
      <p:sp>
        <p:nvSpPr>
          <p:cNvPr id="98" name="Textfeld 97"/>
          <p:cNvSpPr txBox="1"/>
          <p:nvPr/>
        </p:nvSpPr>
        <p:spPr>
          <a:xfrm>
            <a:off x="8288930" y="2456484"/>
            <a:ext cx="815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err="1" smtClean="0">
                <a:solidFill>
                  <a:srgbClr val="0070C0"/>
                </a:solidFill>
              </a:rPr>
              <a:t>Pearlite</a:t>
            </a:r>
            <a:endParaRPr lang="de-AT" sz="800" baseline="-25000" dirty="0">
              <a:solidFill>
                <a:srgbClr val="0070C0"/>
              </a:solidFill>
            </a:endParaRPr>
          </a:p>
        </p:txBody>
      </p:sp>
      <p:cxnSp>
        <p:nvCxnSpPr>
          <p:cNvPr id="100" name="Gerade Verbindung mit Pfeil 99"/>
          <p:cNvCxnSpPr/>
          <p:nvPr/>
        </p:nvCxnSpPr>
        <p:spPr>
          <a:xfrm flipV="1">
            <a:off x="8434421" y="2321344"/>
            <a:ext cx="0" cy="172715"/>
          </a:xfrm>
          <a:prstGeom prst="straightConnector1">
            <a:avLst/>
          </a:prstGeom>
          <a:ln w="15875">
            <a:solidFill>
              <a:srgbClr val="0070C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Gerade Verbindung mit Pfeil 102"/>
          <p:cNvCxnSpPr/>
          <p:nvPr/>
        </p:nvCxnSpPr>
        <p:spPr>
          <a:xfrm flipV="1">
            <a:off x="7276329" y="1348211"/>
            <a:ext cx="0" cy="386473"/>
          </a:xfrm>
          <a:prstGeom prst="straightConnector1">
            <a:avLst/>
          </a:prstGeom>
          <a:ln w="15875">
            <a:solidFill>
              <a:srgbClr val="0070C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 Verbindung mit Pfeil 103"/>
          <p:cNvCxnSpPr/>
          <p:nvPr/>
        </p:nvCxnSpPr>
        <p:spPr>
          <a:xfrm flipV="1">
            <a:off x="7810520" y="1738692"/>
            <a:ext cx="569" cy="97657"/>
          </a:xfrm>
          <a:prstGeom prst="straightConnector1">
            <a:avLst/>
          </a:prstGeom>
          <a:ln w="15875">
            <a:solidFill>
              <a:srgbClr val="0070C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Gerade Verbindung mit Pfeil 104"/>
          <p:cNvCxnSpPr/>
          <p:nvPr/>
        </p:nvCxnSpPr>
        <p:spPr>
          <a:xfrm>
            <a:off x="8113682" y="1667127"/>
            <a:ext cx="0" cy="135114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feld 105"/>
          <p:cNvSpPr txBox="1"/>
          <p:nvPr/>
        </p:nvSpPr>
        <p:spPr>
          <a:xfrm>
            <a:off x="7019972" y="1426962"/>
            <a:ext cx="3512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>
                <a:solidFill>
                  <a:srgbClr val="0070C0"/>
                </a:solidFill>
              </a:rPr>
              <a:t>α</a:t>
            </a:r>
            <a:r>
              <a:rPr lang="de-AT" sz="1100" baseline="-25000" dirty="0" smtClean="0">
                <a:solidFill>
                  <a:srgbClr val="0070C0"/>
                </a:solidFill>
              </a:rPr>
              <a:t>B</a:t>
            </a:r>
            <a:endParaRPr lang="de-AT" sz="800" baseline="-25000" dirty="0">
              <a:solidFill>
                <a:srgbClr val="0070C0"/>
              </a:solidFill>
            </a:endParaRPr>
          </a:p>
        </p:txBody>
      </p:sp>
      <p:sp>
        <p:nvSpPr>
          <p:cNvPr id="107" name="Textfeld 106"/>
          <p:cNvSpPr txBox="1"/>
          <p:nvPr/>
        </p:nvSpPr>
        <p:spPr>
          <a:xfrm>
            <a:off x="7053048" y="1669021"/>
            <a:ext cx="9195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>
                <a:solidFill>
                  <a:srgbClr val="0070C0"/>
                </a:solidFill>
              </a:rPr>
              <a:t>α</a:t>
            </a:r>
            <a:r>
              <a:rPr lang="de-AT" sz="1100" baseline="-25000" dirty="0" smtClean="0">
                <a:solidFill>
                  <a:srgbClr val="0070C0"/>
                </a:solidFill>
              </a:rPr>
              <a:t>B</a:t>
            </a:r>
            <a:r>
              <a:rPr lang="de-AT" sz="1100" dirty="0" smtClean="0">
                <a:solidFill>
                  <a:srgbClr val="0070C0"/>
                </a:solidFill>
              </a:rPr>
              <a:t> + Fe</a:t>
            </a:r>
            <a:r>
              <a:rPr lang="de-AT" sz="1100" baseline="-25000" dirty="0" smtClean="0">
                <a:solidFill>
                  <a:srgbClr val="0070C0"/>
                </a:solidFill>
              </a:rPr>
              <a:t>3</a:t>
            </a:r>
            <a:r>
              <a:rPr lang="de-AT" sz="1100" dirty="0" smtClean="0">
                <a:solidFill>
                  <a:srgbClr val="0070C0"/>
                </a:solidFill>
              </a:rPr>
              <a:t>C</a:t>
            </a:r>
            <a:endParaRPr lang="de-AT" sz="800" baseline="-25000" dirty="0">
              <a:solidFill>
                <a:srgbClr val="0070C0"/>
              </a:solidFill>
            </a:endParaRPr>
          </a:p>
        </p:txBody>
      </p:sp>
      <p:sp>
        <p:nvSpPr>
          <p:cNvPr id="108" name="Textfeld 107"/>
          <p:cNvSpPr txBox="1"/>
          <p:nvPr/>
        </p:nvSpPr>
        <p:spPr>
          <a:xfrm>
            <a:off x="7861486" y="1436887"/>
            <a:ext cx="9195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smtClean="0">
                <a:solidFill>
                  <a:srgbClr val="C00000"/>
                </a:solidFill>
              </a:rPr>
              <a:t>Fe</a:t>
            </a:r>
            <a:r>
              <a:rPr lang="de-AT" sz="1100" baseline="-25000" dirty="0" smtClean="0">
                <a:solidFill>
                  <a:srgbClr val="C00000"/>
                </a:solidFill>
              </a:rPr>
              <a:t>3</a:t>
            </a:r>
            <a:r>
              <a:rPr lang="de-AT" sz="1100" dirty="0" smtClean="0">
                <a:solidFill>
                  <a:srgbClr val="C00000"/>
                </a:solidFill>
              </a:rPr>
              <a:t>C (</a:t>
            </a:r>
            <a:r>
              <a:rPr lang="el-GR" sz="1100" dirty="0" smtClean="0">
                <a:solidFill>
                  <a:srgbClr val="C00000"/>
                </a:solidFill>
              </a:rPr>
              <a:t>α</a:t>
            </a:r>
            <a:r>
              <a:rPr lang="de-AT" sz="1100" dirty="0" smtClean="0">
                <a:solidFill>
                  <a:srgbClr val="C00000"/>
                </a:solidFill>
              </a:rPr>
              <a:t>‘</a:t>
            </a:r>
            <a:r>
              <a:rPr lang="de-AT" sz="1100" baseline="-25000" dirty="0" smtClean="0">
                <a:solidFill>
                  <a:srgbClr val="C00000"/>
                </a:solidFill>
              </a:rPr>
              <a:t>1</a:t>
            </a:r>
            <a:r>
              <a:rPr lang="de-AT" sz="1100" dirty="0" smtClean="0">
                <a:solidFill>
                  <a:srgbClr val="C00000"/>
                </a:solidFill>
              </a:rPr>
              <a:t>)</a:t>
            </a:r>
            <a:endParaRPr lang="de-AT" sz="1100" dirty="0">
              <a:solidFill>
                <a:srgbClr val="C00000"/>
              </a:solidFill>
            </a:endParaRPr>
          </a:p>
        </p:txBody>
      </p:sp>
      <p:sp>
        <p:nvSpPr>
          <p:cNvPr id="109" name="Textfeld 108"/>
          <p:cNvSpPr txBox="1"/>
          <p:nvPr/>
        </p:nvSpPr>
        <p:spPr>
          <a:xfrm>
            <a:off x="8338757" y="1843834"/>
            <a:ext cx="815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err="1" smtClean="0">
                <a:solidFill>
                  <a:srgbClr val="0070C0"/>
                </a:solidFill>
              </a:rPr>
              <a:t>Pearlite</a:t>
            </a:r>
            <a:endParaRPr lang="de-AT" sz="800" baseline="-25000" dirty="0">
              <a:solidFill>
                <a:srgbClr val="0070C0"/>
              </a:solidFill>
            </a:endParaRPr>
          </a:p>
        </p:txBody>
      </p:sp>
      <p:cxnSp>
        <p:nvCxnSpPr>
          <p:cNvPr id="110" name="Gerade Verbindung mit Pfeil 109"/>
          <p:cNvCxnSpPr/>
          <p:nvPr/>
        </p:nvCxnSpPr>
        <p:spPr>
          <a:xfrm flipV="1">
            <a:off x="8464905" y="1749951"/>
            <a:ext cx="0" cy="93883"/>
          </a:xfrm>
          <a:prstGeom prst="straightConnector1">
            <a:avLst/>
          </a:prstGeom>
          <a:ln w="15875">
            <a:solidFill>
              <a:srgbClr val="0070C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Ellipse 117"/>
          <p:cNvSpPr/>
          <p:nvPr/>
        </p:nvSpPr>
        <p:spPr>
          <a:xfrm>
            <a:off x="8220738" y="2233192"/>
            <a:ext cx="482431" cy="310622"/>
          </a:xfrm>
          <a:prstGeom prst="ellipse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9" name="Ellipse 118"/>
          <p:cNvSpPr/>
          <p:nvPr/>
        </p:nvSpPr>
        <p:spPr>
          <a:xfrm>
            <a:off x="8220737" y="1660723"/>
            <a:ext cx="482431" cy="310622"/>
          </a:xfrm>
          <a:prstGeom prst="ellipse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6" name="Ellipse 125"/>
          <p:cNvSpPr/>
          <p:nvPr/>
        </p:nvSpPr>
        <p:spPr>
          <a:xfrm>
            <a:off x="7019972" y="1251953"/>
            <a:ext cx="459771" cy="251357"/>
          </a:xfrm>
          <a:prstGeom prst="ellipse">
            <a:avLst/>
          </a:prstGeom>
          <a:solidFill>
            <a:schemeClr val="accent4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7" name="Ellipse 126"/>
          <p:cNvSpPr/>
          <p:nvPr/>
        </p:nvSpPr>
        <p:spPr>
          <a:xfrm>
            <a:off x="7062338" y="2135590"/>
            <a:ext cx="459771" cy="251357"/>
          </a:xfrm>
          <a:prstGeom prst="ellipse">
            <a:avLst/>
          </a:prstGeom>
          <a:solidFill>
            <a:schemeClr val="accent4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8" name="Textfeld 127"/>
          <p:cNvSpPr txBox="1"/>
          <p:nvPr/>
        </p:nvSpPr>
        <p:spPr>
          <a:xfrm>
            <a:off x="6368529" y="3487256"/>
            <a:ext cx="3257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/>
              <a:t>T↓ </a:t>
            </a:r>
            <a:r>
              <a:rPr lang="de-AT" sz="1200" dirty="0" smtClean="0"/>
              <a:t>RA-</a:t>
            </a:r>
            <a:r>
              <a:rPr lang="de-AT" sz="1200" dirty="0" err="1" smtClean="0"/>
              <a:t>decomposition</a:t>
            </a:r>
            <a:r>
              <a:rPr lang="de-AT" sz="1200" dirty="0"/>
              <a:t> </a:t>
            </a:r>
            <a:r>
              <a:rPr lang="de-AT" sz="1200" dirty="0" err="1" smtClean="0"/>
              <a:t>effects</a:t>
            </a:r>
            <a:endParaRPr lang="de-AT" sz="1200" dirty="0" smtClean="0"/>
          </a:p>
          <a:p>
            <a:r>
              <a:rPr lang="de-AT" sz="1200" dirty="0" smtClean="0"/>
              <a:t>- </a:t>
            </a:r>
            <a:r>
              <a:rPr lang="de-AT" sz="1200" dirty="0">
                <a:solidFill>
                  <a:schemeClr val="tx2"/>
                </a:solidFill>
              </a:rPr>
              <a:t>C</a:t>
            </a:r>
            <a:r>
              <a:rPr lang="de-AT" sz="1200" dirty="0" smtClean="0">
                <a:solidFill>
                  <a:schemeClr val="tx2"/>
                </a:solidFill>
              </a:rPr>
              <a:t>arbide</a:t>
            </a:r>
            <a:r>
              <a:rPr lang="de-AT" sz="1200" dirty="0" smtClean="0"/>
              <a:t> </a:t>
            </a:r>
            <a:r>
              <a:rPr lang="de-AT" sz="1200" dirty="0" err="1" smtClean="0">
                <a:solidFill>
                  <a:schemeClr val="tx2"/>
                </a:solidFill>
              </a:rPr>
              <a:t>precipitation</a:t>
            </a:r>
            <a:r>
              <a:rPr lang="de-AT" sz="1200" dirty="0"/>
              <a:t> </a:t>
            </a:r>
            <a:r>
              <a:rPr lang="de-AT" sz="1200" dirty="0" smtClean="0">
                <a:solidFill>
                  <a:srgbClr val="C00000"/>
                </a:solidFill>
              </a:rPr>
              <a:t>Al</a:t>
            </a:r>
            <a:r>
              <a:rPr lang="de-AT" sz="1200" dirty="0" smtClean="0"/>
              <a:t> &gt; Si</a:t>
            </a:r>
          </a:p>
          <a:p>
            <a:r>
              <a:rPr lang="de-AT" sz="1200" dirty="0" smtClean="0"/>
              <a:t>- </a:t>
            </a:r>
            <a:r>
              <a:rPr lang="de-AT" sz="1200" dirty="0" smtClean="0">
                <a:solidFill>
                  <a:schemeClr val="accent4">
                    <a:lumMod val="75000"/>
                  </a:schemeClr>
                </a:solidFill>
              </a:rPr>
              <a:t>Bainite </a:t>
            </a:r>
            <a:r>
              <a:rPr lang="de-AT" sz="1200" dirty="0" err="1" smtClean="0">
                <a:solidFill>
                  <a:schemeClr val="accent4">
                    <a:lumMod val="75000"/>
                  </a:schemeClr>
                </a:solidFill>
              </a:rPr>
              <a:t>transformation</a:t>
            </a:r>
            <a:r>
              <a:rPr lang="de-AT" sz="12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de-AT" sz="1200" dirty="0" smtClean="0">
                <a:solidFill>
                  <a:srgbClr val="C00000"/>
                </a:solidFill>
              </a:rPr>
              <a:t>Al</a:t>
            </a:r>
            <a:r>
              <a:rPr lang="de-AT" sz="1200" dirty="0" smtClean="0"/>
              <a:t> &gt; Si</a:t>
            </a:r>
          </a:p>
          <a:p>
            <a:r>
              <a:rPr lang="de-AT" sz="1200" dirty="0" smtClean="0"/>
              <a:t>T↑ RA-</a:t>
            </a:r>
            <a:r>
              <a:rPr lang="de-AT" sz="1200" dirty="0" err="1" smtClean="0"/>
              <a:t>decomposition</a:t>
            </a:r>
            <a:r>
              <a:rPr lang="de-AT" sz="1200" dirty="0" smtClean="0"/>
              <a:t> </a:t>
            </a:r>
            <a:r>
              <a:rPr lang="de-AT" sz="1200" dirty="0" err="1" smtClean="0"/>
              <a:t>effects</a:t>
            </a:r>
            <a:endParaRPr lang="de-AT" sz="1200" dirty="0" smtClean="0"/>
          </a:p>
          <a:p>
            <a:r>
              <a:rPr lang="de-AT" sz="1200" dirty="0" smtClean="0"/>
              <a:t>- </a:t>
            </a:r>
            <a:r>
              <a:rPr lang="de-AT" sz="1200" dirty="0" smtClean="0">
                <a:solidFill>
                  <a:srgbClr val="FFC000"/>
                </a:solidFill>
              </a:rPr>
              <a:t>Perlite </a:t>
            </a:r>
            <a:r>
              <a:rPr lang="de-AT" sz="1200" dirty="0" err="1" smtClean="0">
                <a:solidFill>
                  <a:srgbClr val="FFC000"/>
                </a:solidFill>
              </a:rPr>
              <a:t>transformation</a:t>
            </a:r>
            <a:r>
              <a:rPr lang="de-AT" sz="1200" dirty="0" smtClean="0">
                <a:solidFill>
                  <a:srgbClr val="FFC000"/>
                </a:solidFill>
              </a:rPr>
              <a:t> </a:t>
            </a:r>
            <a:r>
              <a:rPr lang="de-AT" sz="1200" dirty="0" smtClean="0"/>
              <a:t>Si &gt; </a:t>
            </a:r>
            <a:r>
              <a:rPr lang="de-AT" sz="1200" dirty="0" smtClean="0">
                <a:solidFill>
                  <a:srgbClr val="C00000"/>
                </a:solidFill>
              </a:rPr>
              <a:t>Al</a:t>
            </a:r>
            <a:endParaRPr lang="de-AT" sz="1200" dirty="0">
              <a:solidFill>
                <a:srgbClr val="C00000"/>
              </a:solidFill>
            </a:endParaRPr>
          </a:p>
        </p:txBody>
      </p:sp>
      <p:sp>
        <p:nvSpPr>
          <p:cNvPr id="130" name="Ellipse 129"/>
          <p:cNvSpPr/>
          <p:nvPr/>
        </p:nvSpPr>
        <p:spPr>
          <a:xfrm>
            <a:off x="7189196" y="1856382"/>
            <a:ext cx="374644" cy="187360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1" name="Ellipse 130"/>
          <p:cNvSpPr/>
          <p:nvPr/>
        </p:nvSpPr>
        <p:spPr>
          <a:xfrm>
            <a:off x="7840237" y="2561420"/>
            <a:ext cx="391165" cy="190346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35" name="Gerade Verbindung mit Pfeil 134"/>
          <p:cNvCxnSpPr/>
          <p:nvPr/>
        </p:nvCxnSpPr>
        <p:spPr>
          <a:xfrm flipV="1">
            <a:off x="8587723" y="1147617"/>
            <a:ext cx="0" cy="1723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Ellipse 137"/>
          <p:cNvSpPr/>
          <p:nvPr/>
        </p:nvSpPr>
        <p:spPr>
          <a:xfrm>
            <a:off x="1640103" y="2253345"/>
            <a:ext cx="198444" cy="1984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43" name="Gerade Verbindung mit Pfeil 42"/>
          <p:cNvCxnSpPr/>
          <p:nvPr/>
        </p:nvCxnSpPr>
        <p:spPr>
          <a:xfrm>
            <a:off x="771049" y="1541447"/>
            <a:ext cx="835646" cy="736079"/>
          </a:xfrm>
          <a:prstGeom prst="straightConnector1">
            <a:avLst/>
          </a:prstGeom>
          <a:ln w="12700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9" name="Ellipse 138"/>
          <p:cNvSpPr/>
          <p:nvPr/>
        </p:nvSpPr>
        <p:spPr>
          <a:xfrm>
            <a:off x="1630291" y="1823903"/>
            <a:ext cx="198444" cy="1984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40" name="Gerade Verbindung mit Pfeil 39"/>
          <p:cNvCxnSpPr/>
          <p:nvPr/>
        </p:nvCxnSpPr>
        <p:spPr>
          <a:xfrm>
            <a:off x="740247" y="1883530"/>
            <a:ext cx="849681" cy="32479"/>
          </a:xfrm>
          <a:prstGeom prst="straightConnector1">
            <a:avLst/>
          </a:prstGeom>
          <a:ln w="12700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Gerade Verbindung mit Pfeil 139"/>
          <p:cNvCxnSpPr/>
          <p:nvPr/>
        </p:nvCxnSpPr>
        <p:spPr>
          <a:xfrm flipV="1">
            <a:off x="7701781" y="1143663"/>
            <a:ext cx="0" cy="1723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Rechteck 140"/>
          <p:cNvSpPr/>
          <p:nvPr/>
        </p:nvSpPr>
        <p:spPr>
          <a:xfrm>
            <a:off x="7656141" y="1020248"/>
            <a:ext cx="410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1200" dirty="0"/>
              <a:t>T↓ </a:t>
            </a:r>
          </a:p>
        </p:txBody>
      </p:sp>
      <p:sp>
        <p:nvSpPr>
          <p:cNvPr id="142" name="Rechteck 141"/>
          <p:cNvSpPr/>
          <p:nvPr/>
        </p:nvSpPr>
        <p:spPr>
          <a:xfrm>
            <a:off x="8558051" y="1007323"/>
            <a:ext cx="4090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1200" dirty="0" smtClean="0"/>
              <a:t>T↑ </a:t>
            </a:r>
            <a:endParaRPr lang="de-AT" sz="1200" dirty="0"/>
          </a:p>
        </p:txBody>
      </p:sp>
      <p:sp>
        <p:nvSpPr>
          <p:cNvPr id="93" name="Inhaltsplatzhalter 2"/>
          <p:cNvSpPr txBox="1">
            <a:spLocks/>
          </p:cNvSpPr>
          <p:nvPr/>
        </p:nvSpPr>
        <p:spPr>
          <a:xfrm>
            <a:off x="1976593" y="4178231"/>
            <a:ext cx="4248708" cy="62339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7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voestalpine" panose="020B0500030000000000" pitchFamily="34" charset="0"/>
              <a:buChar char="»"/>
              <a:defRPr sz="20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1pPr>
            <a:lvl2pPr marL="27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tabLst>
                <a:tab pos="360000" algn="l"/>
              </a:tabLst>
              <a:defRPr sz="20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tabLst>
                <a:tab pos="720000" algn="l"/>
              </a:tabLst>
              <a:defRPr lang="de-DE" sz="18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3pPr>
            <a:lvl4pPr marL="810000" marR="0" indent="-270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tabLst>
                <a:tab pos="1080000" algn="l"/>
              </a:tabLst>
              <a:defRPr lang="en-US" sz="1600" kern="1200" noProof="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4pPr>
            <a:lvl5pPr marL="108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defRPr sz="14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5pPr>
            <a:lvl6pPr marL="1350000" indent="-270000" algn="l" defTabSz="914400" rtl="0" eaLnBrk="1" latinLnBrk="0" hangingPunct="1">
              <a:spcBef>
                <a:spcPts val="0"/>
              </a:spcBef>
              <a:buClr>
                <a:schemeClr val="tx2"/>
              </a:buClr>
              <a:buSzPct val="100000"/>
              <a:buFont typeface="voestalpine" panose="020B0500030000000000" pitchFamily="34" charset="0"/>
              <a:buChar char="»"/>
              <a:tabLst>
                <a:tab pos="1440000" algn="l"/>
              </a:tabLst>
              <a:defRPr sz="12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6pPr>
            <a:lvl7pPr marL="1258888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tabLst>
                <a:tab pos="1790700" algn="l"/>
              </a:tabLst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sz="1400" dirty="0"/>
              <a:t>→ </a:t>
            </a:r>
            <a:r>
              <a:rPr lang="de-AT" sz="1400" dirty="0" err="1" smtClean="0"/>
              <a:t>Increasing</a:t>
            </a:r>
            <a:r>
              <a:rPr lang="de-AT" sz="1400" dirty="0" smtClean="0"/>
              <a:t> </a:t>
            </a:r>
            <a:r>
              <a:rPr lang="de-AT" sz="1400" dirty="0" err="1" smtClean="0"/>
              <a:t>the</a:t>
            </a:r>
            <a:r>
              <a:rPr lang="de-AT" sz="1400" dirty="0" smtClean="0"/>
              <a:t> </a:t>
            </a:r>
            <a:r>
              <a:rPr lang="de-AT" sz="1400" dirty="0" err="1" smtClean="0"/>
              <a:t>temperature</a:t>
            </a:r>
            <a:r>
              <a:rPr lang="de-AT" sz="1400" dirty="0" smtClean="0"/>
              <a:t> </a:t>
            </a:r>
            <a:r>
              <a:rPr lang="de-AT" sz="1400" dirty="0" err="1" smtClean="0"/>
              <a:t>stability</a:t>
            </a:r>
            <a:r>
              <a:rPr lang="de-AT" sz="1400" dirty="0" smtClean="0"/>
              <a:t> </a:t>
            </a:r>
            <a:r>
              <a:rPr lang="de-AT" sz="1400" dirty="0" err="1" smtClean="0"/>
              <a:t>of</a:t>
            </a:r>
            <a:r>
              <a:rPr lang="de-AT" sz="1400" dirty="0" smtClean="0"/>
              <a:t> RA </a:t>
            </a:r>
            <a:r>
              <a:rPr lang="de-AT" sz="1400" dirty="0" err="1" smtClean="0"/>
              <a:t>by</a:t>
            </a:r>
            <a:r>
              <a:rPr lang="de-AT" sz="1400" dirty="0" smtClean="0"/>
              <a:t> </a:t>
            </a:r>
            <a:r>
              <a:rPr lang="de-AT" sz="1400" dirty="0" smtClean="0">
                <a:solidFill>
                  <a:srgbClr val="C00000"/>
                </a:solidFill>
              </a:rPr>
              <a:t>Al</a:t>
            </a:r>
            <a:r>
              <a:rPr lang="de-AT" sz="1400" dirty="0" smtClean="0"/>
              <a:t> due </a:t>
            </a:r>
            <a:r>
              <a:rPr lang="de-AT" sz="1400" dirty="0" err="1" smtClean="0"/>
              <a:t>to</a:t>
            </a:r>
            <a:r>
              <a:rPr lang="de-AT" sz="1400" dirty="0" smtClean="0"/>
              <a:t> </a:t>
            </a:r>
            <a:r>
              <a:rPr lang="de-AT" sz="1400" dirty="0" err="1" smtClean="0"/>
              <a:t>retarding</a:t>
            </a:r>
            <a:r>
              <a:rPr lang="de-AT" sz="1400" dirty="0" smtClean="0"/>
              <a:t> </a:t>
            </a:r>
            <a:r>
              <a:rPr lang="de-AT" sz="1400" dirty="0" err="1" smtClean="0"/>
              <a:t>pearlite</a:t>
            </a:r>
            <a:r>
              <a:rPr lang="de-AT" sz="1400" dirty="0" smtClean="0"/>
              <a:t> </a:t>
            </a:r>
            <a:r>
              <a:rPr lang="de-AT" sz="1400" dirty="0" err="1" smtClean="0"/>
              <a:t>formation</a:t>
            </a:r>
            <a:r>
              <a:rPr lang="de-AT" sz="1400" dirty="0" smtClean="0"/>
              <a:t> </a:t>
            </a:r>
            <a:endParaRPr lang="de-AT" sz="1400" dirty="0"/>
          </a:p>
        </p:txBody>
      </p:sp>
      <p:grpSp>
        <p:nvGrpSpPr>
          <p:cNvPr id="49" name="Gruppieren 48"/>
          <p:cNvGrpSpPr/>
          <p:nvPr/>
        </p:nvGrpSpPr>
        <p:grpSpPr>
          <a:xfrm>
            <a:off x="3115538" y="2944088"/>
            <a:ext cx="1068397" cy="1117102"/>
            <a:chOff x="3305907" y="3058445"/>
            <a:chExt cx="1068397" cy="1117102"/>
          </a:xfrm>
        </p:grpSpPr>
        <p:pic>
          <p:nvPicPr>
            <p:cNvPr id="30" name="Grafik 29"/>
            <p:cNvPicPr>
              <a:picLocks noChangeAspect="1"/>
            </p:cNvPicPr>
            <p:nvPr/>
          </p:nvPicPr>
          <p:blipFill rotWithShape="1">
            <a:blip r:embed="rId9"/>
            <a:srcRect l="59749" t="13658" r="29204" b="71544"/>
            <a:stretch/>
          </p:blipFill>
          <p:spPr>
            <a:xfrm>
              <a:off x="3305907" y="3110138"/>
              <a:ext cx="994299" cy="106540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39" name="Textfeld 38"/>
            <p:cNvSpPr txBox="1"/>
            <p:nvPr/>
          </p:nvSpPr>
          <p:spPr>
            <a:xfrm>
              <a:off x="3759862" y="3058445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>
                  <a:solidFill>
                    <a:srgbClr val="FFFF00"/>
                  </a:solidFill>
                </a:rPr>
                <a:t>P</a:t>
              </a:r>
              <a:endParaRPr lang="de-AT" dirty="0">
                <a:solidFill>
                  <a:srgbClr val="FFFF00"/>
                </a:solidFill>
              </a:endParaRPr>
            </a:p>
          </p:txBody>
        </p:sp>
        <p:cxnSp>
          <p:nvCxnSpPr>
            <p:cNvPr id="101" name="Gerade Verbindung mit Pfeil 100"/>
            <p:cNvCxnSpPr/>
            <p:nvPr/>
          </p:nvCxnSpPr>
          <p:spPr>
            <a:xfrm flipH="1">
              <a:off x="3782003" y="3371365"/>
              <a:ext cx="81974" cy="235376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2" name="Textfeld 101"/>
            <p:cNvSpPr txBox="1"/>
            <p:nvPr/>
          </p:nvSpPr>
          <p:spPr>
            <a:xfrm>
              <a:off x="3910716" y="3319257"/>
              <a:ext cx="4635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>
                  <a:solidFill>
                    <a:srgbClr val="FFFF00"/>
                  </a:solidFill>
                </a:rPr>
                <a:t>α</a:t>
              </a:r>
              <a:r>
                <a:rPr lang="de-AT" dirty="0" smtClean="0">
                  <a:solidFill>
                    <a:srgbClr val="FFFF00"/>
                  </a:solidFill>
                </a:rPr>
                <a:t>‘</a:t>
              </a:r>
              <a:r>
                <a:rPr lang="de-AT" baseline="-25000" dirty="0" smtClean="0">
                  <a:solidFill>
                    <a:srgbClr val="FFFF00"/>
                  </a:solidFill>
                </a:rPr>
                <a:t>2</a:t>
              </a:r>
              <a:endParaRPr lang="de-AT" baseline="-25000" dirty="0">
                <a:solidFill>
                  <a:srgbClr val="FFFF00"/>
                </a:solidFill>
              </a:endParaRPr>
            </a:p>
          </p:txBody>
        </p:sp>
        <p:cxnSp>
          <p:nvCxnSpPr>
            <p:cNvPr id="111" name="Gerade Verbindung mit Pfeil 110"/>
            <p:cNvCxnSpPr/>
            <p:nvPr/>
          </p:nvCxnSpPr>
          <p:spPr>
            <a:xfrm flipH="1">
              <a:off x="3951257" y="3652075"/>
              <a:ext cx="129751" cy="175184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4" name="Gruppieren 53"/>
          <p:cNvGrpSpPr/>
          <p:nvPr/>
        </p:nvGrpSpPr>
        <p:grpSpPr>
          <a:xfrm>
            <a:off x="7372260" y="-51753"/>
            <a:ext cx="1878968" cy="1078895"/>
            <a:chOff x="7372260" y="-51753"/>
            <a:chExt cx="1878968" cy="1078895"/>
          </a:xfrm>
        </p:grpSpPr>
        <p:grpSp>
          <p:nvGrpSpPr>
            <p:cNvPr id="75" name="Gruppieren 74"/>
            <p:cNvGrpSpPr/>
            <p:nvPr/>
          </p:nvGrpSpPr>
          <p:grpSpPr>
            <a:xfrm>
              <a:off x="7372260" y="-51753"/>
              <a:ext cx="1878968" cy="1078895"/>
              <a:chOff x="7290937" y="3233955"/>
              <a:chExt cx="1878968" cy="1078895"/>
            </a:xfrm>
          </p:grpSpPr>
          <p:grpSp>
            <p:nvGrpSpPr>
              <p:cNvPr id="56" name="Gruppieren 55"/>
              <p:cNvGrpSpPr/>
              <p:nvPr/>
            </p:nvGrpSpPr>
            <p:grpSpPr>
              <a:xfrm>
                <a:off x="7290937" y="3233955"/>
                <a:ext cx="1878968" cy="1078895"/>
                <a:chOff x="-284715" y="601627"/>
                <a:chExt cx="4197956" cy="3071343"/>
              </a:xfrm>
            </p:grpSpPr>
            <p:sp>
              <p:nvSpPr>
                <p:cNvPr id="57" name="Textfeld 56"/>
                <p:cNvSpPr txBox="1"/>
                <p:nvPr/>
              </p:nvSpPr>
              <p:spPr>
                <a:xfrm>
                  <a:off x="-16539" y="601627"/>
                  <a:ext cx="1057228" cy="7228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000" dirty="0" smtClean="0"/>
                    <a:t>T[°C]</a:t>
                  </a:r>
                  <a:endParaRPr lang="de-AT" sz="1000" baseline="-25000" dirty="0"/>
                </a:p>
              </p:txBody>
            </p:sp>
            <p:sp>
              <p:nvSpPr>
                <p:cNvPr id="58" name="Textfeld 57"/>
                <p:cNvSpPr txBox="1"/>
                <p:nvPr/>
              </p:nvSpPr>
              <p:spPr>
                <a:xfrm>
                  <a:off x="3078059" y="2950135"/>
                  <a:ext cx="835182" cy="7228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000" dirty="0" smtClean="0"/>
                    <a:t>t[s]</a:t>
                  </a:r>
                  <a:endParaRPr lang="de-AT" sz="1000" baseline="-25000" dirty="0"/>
                </a:p>
              </p:txBody>
            </p:sp>
            <p:grpSp>
              <p:nvGrpSpPr>
                <p:cNvPr id="59" name="Gruppieren 58"/>
                <p:cNvGrpSpPr/>
                <p:nvPr/>
              </p:nvGrpSpPr>
              <p:grpSpPr>
                <a:xfrm>
                  <a:off x="-284715" y="1008938"/>
                  <a:ext cx="3607347" cy="2541963"/>
                  <a:chOff x="-284715" y="1008938"/>
                  <a:chExt cx="3607347" cy="2541963"/>
                </a:xfrm>
              </p:grpSpPr>
              <p:cxnSp>
                <p:nvCxnSpPr>
                  <p:cNvPr id="60" name="Gerader Verbinder 59"/>
                  <p:cNvCxnSpPr/>
                  <p:nvPr/>
                </p:nvCxnSpPr>
                <p:spPr>
                  <a:xfrm flipV="1">
                    <a:off x="461871" y="1376363"/>
                    <a:ext cx="257267" cy="2170714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Gerader Verbinder 60"/>
                  <p:cNvCxnSpPr/>
                  <p:nvPr/>
                </p:nvCxnSpPr>
                <p:spPr>
                  <a:xfrm flipH="1">
                    <a:off x="724329" y="1376809"/>
                    <a:ext cx="207973" cy="0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Gerader Verbinder 61"/>
                  <p:cNvCxnSpPr/>
                  <p:nvPr/>
                </p:nvCxnSpPr>
                <p:spPr>
                  <a:xfrm flipH="1" flipV="1">
                    <a:off x="951320" y="1375793"/>
                    <a:ext cx="160332" cy="1670196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Gerader Verbinder 62"/>
                  <p:cNvCxnSpPr/>
                  <p:nvPr/>
                </p:nvCxnSpPr>
                <p:spPr>
                  <a:xfrm flipV="1">
                    <a:off x="1116406" y="1962377"/>
                    <a:ext cx="1174000" cy="1083612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Gerader Verbinder 63"/>
                  <p:cNvCxnSpPr/>
                  <p:nvPr/>
                </p:nvCxnSpPr>
                <p:spPr>
                  <a:xfrm flipH="1" flipV="1">
                    <a:off x="2301333" y="1962377"/>
                    <a:ext cx="36214" cy="1562031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Gerade Verbindung mit Pfeil 64"/>
                  <p:cNvCxnSpPr/>
                  <p:nvPr/>
                </p:nvCxnSpPr>
                <p:spPr>
                  <a:xfrm flipV="1">
                    <a:off x="462291" y="1169745"/>
                    <a:ext cx="1" cy="2377330"/>
                  </a:xfrm>
                  <a:prstGeom prst="straightConnector1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Gerade Verbindung mit Pfeil 65"/>
                  <p:cNvCxnSpPr/>
                  <p:nvPr/>
                </p:nvCxnSpPr>
                <p:spPr>
                  <a:xfrm flipV="1">
                    <a:off x="461871" y="3498769"/>
                    <a:ext cx="2860761" cy="52132"/>
                  </a:xfrm>
                  <a:prstGeom prst="straightConnector1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Gerader Verbinder 66"/>
                  <p:cNvCxnSpPr/>
                  <p:nvPr/>
                </p:nvCxnSpPr>
                <p:spPr>
                  <a:xfrm>
                    <a:off x="377456" y="1485401"/>
                    <a:ext cx="658291" cy="0"/>
                  </a:xfrm>
                  <a:prstGeom prst="line">
                    <a:avLst/>
                  </a:prstGeom>
                  <a:ln>
                    <a:prstDash val="sysDash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8" name="Textfeld 67"/>
                  <p:cNvSpPr txBox="1"/>
                  <p:nvPr/>
                </p:nvSpPr>
                <p:spPr>
                  <a:xfrm>
                    <a:off x="-284715" y="1008938"/>
                    <a:ext cx="838766" cy="7228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000" dirty="0" smtClean="0"/>
                      <a:t>A</a:t>
                    </a:r>
                    <a:r>
                      <a:rPr lang="de-AT" sz="1000" baseline="-25000" dirty="0" smtClean="0"/>
                      <a:t>c3</a:t>
                    </a:r>
                    <a:endParaRPr lang="de-AT" sz="1000" baseline="-25000" dirty="0"/>
                  </a:p>
                </p:txBody>
              </p:sp>
              <p:cxnSp>
                <p:nvCxnSpPr>
                  <p:cNvPr id="69" name="Gerader Verbinder 68"/>
                  <p:cNvCxnSpPr/>
                  <p:nvPr/>
                </p:nvCxnSpPr>
                <p:spPr>
                  <a:xfrm flipV="1">
                    <a:off x="380435" y="2698400"/>
                    <a:ext cx="807909" cy="3"/>
                  </a:xfrm>
                  <a:prstGeom prst="line">
                    <a:avLst/>
                  </a:prstGeom>
                  <a:ln>
                    <a:prstDash val="sysDash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0" name="Textfeld 69"/>
                  <p:cNvSpPr txBox="1"/>
                  <p:nvPr/>
                </p:nvSpPr>
                <p:spPr>
                  <a:xfrm>
                    <a:off x="-253242" y="2252347"/>
                    <a:ext cx="785043" cy="7228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000" dirty="0" smtClean="0"/>
                      <a:t>M</a:t>
                    </a:r>
                    <a:r>
                      <a:rPr lang="de-AT" sz="1000" baseline="-25000" dirty="0" smtClean="0"/>
                      <a:t>S</a:t>
                    </a:r>
                    <a:endParaRPr lang="de-AT" sz="1000" baseline="-25000" dirty="0"/>
                  </a:p>
                </p:txBody>
              </p:sp>
            </p:grpSp>
          </p:grpSp>
          <p:sp>
            <p:nvSpPr>
              <p:cNvPr id="73" name="Textfeld 72"/>
              <p:cNvSpPr txBox="1"/>
              <p:nvPr/>
            </p:nvSpPr>
            <p:spPr>
              <a:xfrm>
                <a:off x="7658996" y="3945510"/>
                <a:ext cx="30489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sz="1000" dirty="0" err="1" smtClean="0">
                    <a:solidFill>
                      <a:srgbClr val="C00000"/>
                    </a:solidFill>
                  </a:rPr>
                  <a:t>T</a:t>
                </a:r>
                <a:r>
                  <a:rPr lang="de-AT" sz="1000" baseline="-25000" dirty="0" err="1" smtClean="0">
                    <a:solidFill>
                      <a:srgbClr val="C00000"/>
                    </a:solidFill>
                  </a:rPr>
                  <a:t>q</a:t>
                </a:r>
                <a:endParaRPr lang="de-AT" sz="1000" baseline="-25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4" name="Textfeld 73"/>
              <p:cNvSpPr txBox="1"/>
              <p:nvPr/>
            </p:nvSpPr>
            <p:spPr>
              <a:xfrm>
                <a:off x="7889432" y="3619009"/>
                <a:ext cx="540533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sz="700" dirty="0" smtClean="0"/>
                  <a:t>10K/min</a:t>
                </a:r>
                <a:endParaRPr lang="de-AT" sz="700" baseline="-25000" dirty="0"/>
              </a:p>
            </p:txBody>
          </p:sp>
        </p:grpSp>
        <p:cxnSp>
          <p:nvCxnSpPr>
            <p:cNvPr id="112" name="Gerader Verbinder 111"/>
            <p:cNvCxnSpPr/>
            <p:nvPr/>
          </p:nvCxnSpPr>
          <p:spPr>
            <a:xfrm flipV="1">
              <a:off x="8032882" y="430832"/>
              <a:ext cx="747225" cy="541287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r Verbinder 113"/>
            <p:cNvCxnSpPr/>
            <p:nvPr/>
          </p:nvCxnSpPr>
          <p:spPr>
            <a:xfrm flipH="1" flipV="1">
              <a:off x="7999607" y="805139"/>
              <a:ext cx="19652" cy="160663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r Verbinder 114"/>
            <p:cNvCxnSpPr/>
            <p:nvPr/>
          </p:nvCxnSpPr>
          <p:spPr>
            <a:xfrm flipH="1" flipV="1">
              <a:off x="8783664" y="413458"/>
              <a:ext cx="16209" cy="548707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Inhaltsplatzhalter 2"/>
          <p:cNvSpPr txBox="1">
            <a:spLocks/>
          </p:cNvSpPr>
          <p:nvPr/>
        </p:nvSpPr>
        <p:spPr>
          <a:xfrm>
            <a:off x="6053320" y="3265379"/>
            <a:ext cx="3054325" cy="25184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7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voestalpine" panose="020B0500030000000000" pitchFamily="34" charset="0"/>
              <a:buChar char="»"/>
              <a:defRPr sz="20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1pPr>
            <a:lvl2pPr marL="27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tabLst>
                <a:tab pos="360000" algn="l"/>
              </a:tabLst>
              <a:defRPr sz="20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tabLst>
                <a:tab pos="720000" algn="l"/>
              </a:tabLst>
              <a:defRPr lang="de-DE" sz="18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3pPr>
            <a:lvl4pPr marL="810000" marR="0" indent="-270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tabLst>
                <a:tab pos="1080000" algn="l"/>
              </a:tabLst>
              <a:defRPr lang="en-US" sz="1600" kern="1200" noProof="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4pPr>
            <a:lvl5pPr marL="108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defRPr sz="14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5pPr>
            <a:lvl6pPr marL="1350000" indent="-270000" algn="l" defTabSz="914400" rtl="0" eaLnBrk="1" latinLnBrk="0" hangingPunct="1">
              <a:spcBef>
                <a:spcPts val="0"/>
              </a:spcBef>
              <a:buClr>
                <a:schemeClr val="tx2"/>
              </a:buClr>
              <a:buSzPct val="100000"/>
              <a:buFont typeface="voestalpine" panose="020B0500030000000000" pitchFamily="34" charset="0"/>
              <a:buChar char="»"/>
              <a:tabLst>
                <a:tab pos="1440000" algn="l"/>
              </a:tabLst>
              <a:defRPr sz="12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6pPr>
            <a:lvl7pPr marL="1258888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tabLst>
                <a:tab pos="1790700" algn="l"/>
              </a:tabLst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sz="1200" b="1" dirty="0" err="1" smtClean="0">
                <a:solidFill>
                  <a:srgbClr val="C00000"/>
                </a:solidFill>
              </a:rPr>
              <a:t>What</a:t>
            </a:r>
            <a:r>
              <a:rPr lang="de-AT" sz="1200" b="1" dirty="0" smtClean="0">
                <a:solidFill>
                  <a:srgbClr val="C00000"/>
                </a:solidFill>
              </a:rPr>
              <a:t> </a:t>
            </a:r>
            <a:r>
              <a:rPr lang="de-AT" sz="1200" b="1" dirty="0" err="1" smtClean="0">
                <a:solidFill>
                  <a:srgbClr val="C00000"/>
                </a:solidFill>
              </a:rPr>
              <a:t>happens</a:t>
            </a:r>
            <a:r>
              <a:rPr lang="de-AT" sz="1200" b="1" dirty="0" smtClean="0">
                <a:solidFill>
                  <a:srgbClr val="C00000"/>
                </a:solidFill>
              </a:rPr>
              <a:t> </a:t>
            </a:r>
            <a:r>
              <a:rPr lang="de-AT" sz="1200" b="1" dirty="0" err="1" smtClean="0">
                <a:solidFill>
                  <a:srgbClr val="C00000"/>
                </a:solidFill>
              </a:rPr>
              <a:t>with</a:t>
            </a:r>
            <a:r>
              <a:rPr lang="de-AT" sz="1200" b="1" dirty="0" smtClean="0">
                <a:solidFill>
                  <a:srgbClr val="C00000"/>
                </a:solidFill>
              </a:rPr>
              <a:t> RA </a:t>
            </a:r>
            <a:r>
              <a:rPr lang="de-AT" sz="1200" b="1" dirty="0" err="1" smtClean="0">
                <a:solidFill>
                  <a:srgbClr val="C00000"/>
                </a:solidFill>
              </a:rPr>
              <a:t>during</a:t>
            </a:r>
            <a:r>
              <a:rPr lang="de-AT" sz="1200" b="1" dirty="0" smtClean="0">
                <a:solidFill>
                  <a:srgbClr val="C00000"/>
                </a:solidFill>
              </a:rPr>
              <a:t> </a:t>
            </a:r>
            <a:r>
              <a:rPr lang="de-AT" sz="1200" b="1" dirty="0" err="1" smtClean="0">
                <a:solidFill>
                  <a:srgbClr val="C00000"/>
                </a:solidFill>
              </a:rPr>
              <a:t>tempering</a:t>
            </a:r>
            <a:r>
              <a:rPr lang="de-AT" sz="1200" b="1" dirty="0" smtClean="0">
                <a:solidFill>
                  <a:srgbClr val="C00000"/>
                </a:solidFill>
              </a:rPr>
              <a:t>?</a:t>
            </a:r>
            <a:endParaRPr lang="de-AT" sz="1200" b="1" dirty="0">
              <a:solidFill>
                <a:srgbClr val="C00000"/>
              </a:solidFill>
            </a:endParaRPr>
          </a:p>
        </p:txBody>
      </p:sp>
      <p:sp>
        <p:nvSpPr>
          <p:cNvPr id="113" name="Rechteck 112"/>
          <p:cNvSpPr/>
          <p:nvPr/>
        </p:nvSpPr>
        <p:spPr>
          <a:xfrm>
            <a:off x="2614726" y="4810577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haris SIL"/>
              </a:rPr>
              <a:t>M</a:t>
            </a:r>
            <a:r>
              <a:rPr lang="en-US" sz="800" dirty="0">
                <a:solidFill>
                  <a:srgbClr val="000000"/>
                </a:solidFill>
                <a:latin typeface="Charis SIL"/>
              </a:rPr>
              <a:t>. Wallner, et. al., Mater. Sci. Tech. 37 (2021) 182-189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5276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97" grpId="0"/>
      <p:bldP spid="98" grpId="0"/>
      <p:bldP spid="106" grpId="0"/>
      <p:bldP spid="107" grpId="0"/>
      <p:bldP spid="108" grpId="0"/>
      <p:bldP spid="109" grpId="0"/>
      <p:bldP spid="118" grpId="0" animBg="1"/>
      <p:bldP spid="119" grpId="0" animBg="1"/>
      <p:bldP spid="126" grpId="0" animBg="1"/>
      <p:bldP spid="127" grpId="0" animBg="1"/>
      <p:bldP spid="130" grpId="0" animBg="1"/>
      <p:bldP spid="131" grpId="0" animBg="1"/>
      <p:bldP spid="138" grpId="0" animBg="1"/>
      <p:bldP spid="139" grpId="0" animBg="1"/>
      <p:bldP spid="141" grpId="0"/>
      <p:bldP spid="142" grpId="0"/>
      <p:bldP spid="93" grpId="0"/>
      <p:bldP spid="1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4" y="1095901"/>
            <a:ext cx="2009671" cy="2012784"/>
          </a:xfrm>
          <a:prstGeom prst="rect">
            <a:avLst/>
          </a:prstGeom>
        </p:spPr>
      </p:pic>
      <p:pic>
        <p:nvPicPr>
          <p:cNvPr id="55" name="Grafik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220" y="1105379"/>
            <a:ext cx="2955409" cy="2160000"/>
          </a:xfrm>
          <a:prstGeom prst="rect">
            <a:avLst/>
          </a:prstGeom>
        </p:spPr>
      </p:pic>
      <p:pic>
        <p:nvPicPr>
          <p:cNvPr id="99" name="Grafik 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220" y="1105379"/>
            <a:ext cx="2955409" cy="216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1875" y="145669"/>
            <a:ext cx="8636000" cy="890550"/>
          </a:xfrm>
        </p:spPr>
        <p:txBody>
          <a:bodyPr>
            <a:normAutofit/>
          </a:bodyPr>
          <a:lstStyle/>
          <a:p>
            <a:r>
              <a:rPr lang="de-AT" sz="2400" dirty="0" err="1"/>
              <a:t>Influence</a:t>
            </a:r>
            <a:r>
              <a:rPr lang="de-AT" sz="2400" dirty="0"/>
              <a:t> </a:t>
            </a:r>
            <a:r>
              <a:rPr lang="de-AT" sz="2400" dirty="0" err="1"/>
              <a:t>of</a:t>
            </a:r>
            <a:r>
              <a:rPr lang="de-AT" sz="2400" dirty="0"/>
              <a:t> Si vs. </a:t>
            </a:r>
            <a:r>
              <a:rPr lang="de-AT" sz="2400" dirty="0">
                <a:solidFill>
                  <a:srgbClr val="C00000"/>
                </a:solidFill>
              </a:rPr>
              <a:t>Al</a:t>
            </a:r>
            <a:r>
              <a:rPr lang="de-AT" sz="2400" dirty="0"/>
              <a:t> on </a:t>
            </a:r>
            <a:r>
              <a:rPr lang="de-AT" sz="2400" dirty="0" smtClean="0"/>
              <a:t>RA </a:t>
            </a:r>
            <a:r>
              <a:rPr lang="de-AT" sz="2400" dirty="0" err="1" smtClean="0"/>
              <a:t>during</a:t>
            </a:r>
            <a:r>
              <a:rPr lang="de-AT" sz="2400" dirty="0" smtClean="0"/>
              <a:t> GA</a:t>
            </a:r>
            <a:endParaRPr lang="de-AT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AT"/>
              <a:t>24.05.2022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707306" y="4707997"/>
            <a:ext cx="4464045" cy="273844"/>
          </a:xfrm>
        </p:spPr>
        <p:txBody>
          <a:bodyPr/>
          <a:lstStyle/>
          <a:p>
            <a:r>
              <a:rPr lang="en-US" dirty="0" err="1"/>
              <a:t>HMnS</a:t>
            </a:r>
            <a:r>
              <a:rPr lang="en-US" dirty="0"/>
              <a:t> 2022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A56679-8F09-476C-9F16-4FBB638DA6BB}" type="slidenum">
              <a:rPr lang="de-AT" smtClean="0"/>
              <a:pPr/>
              <a:t>10</a:t>
            </a:fld>
            <a:endParaRPr lang="de-AT" dirty="0"/>
          </a:p>
        </p:txBody>
      </p:sp>
      <p:grpSp>
        <p:nvGrpSpPr>
          <p:cNvPr id="38" name="Gruppieren 37"/>
          <p:cNvGrpSpPr/>
          <p:nvPr/>
        </p:nvGrpSpPr>
        <p:grpSpPr>
          <a:xfrm>
            <a:off x="5426529" y="-46913"/>
            <a:ext cx="2191741" cy="1144003"/>
            <a:chOff x="4131670" y="-15764"/>
            <a:chExt cx="2191741" cy="1144003"/>
          </a:xfrm>
        </p:grpSpPr>
        <p:grpSp>
          <p:nvGrpSpPr>
            <p:cNvPr id="7" name="Gruppieren 6"/>
            <p:cNvGrpSpPr/>
            <p:nvPr/>
          </p:nvGrpSpPr>
          <p:grpSpPr>
            <a:xfrm>
              <a:off x="4131670" y="-15764"/>
              <a:ext cx="2191741" cy="1144003"/>
              <a:chOff x="-322383" y="1088608"/>
              <a:chExt cx="5337658" cy="2515442"/>
            </a:xfrm>
          </p:grpSpPr>
          <p:grpSp>
            <p:nvGrpSpPr>
              <p:cNvPr id="8" name="Gruppieren 7"/>
              <p:cNvGrpSpPr/>
              <p:nvPr/>
            </p:nvGrpSpPr>
            <p:grpSpPr>
              <a:xfrm>
                <a:off x="-322383" y="1088608"/>
                <a:ext cx="5337658" cy="2515442"/>
                <a:chOff x="-248843" y="843256"/>
                <a:chExt cx="4896748" cy="3256687"/>
              </a:xfrm>
            </p:grpSpPr>
            <p:grpSp>
              <p:nvGrpSpPr>
                <p:cNvPr id="10" name="Gruppieren 9"/>
                <p:cNvGrpSpPr/>
                <p:nvPr/>
              </p:nvGrpSpPr>
              <p:grpSpPr>
                <a:xfrm>
                  <a:off x="-248843" y="843256"/>
                  <a:ext cx="4896748" cy="3256687"/>
                  <a:chOff x="-284715" y="601627"/>
                  <a:chExt cx="4896748" cy="3256687"/>
                </a:xfrm>
              </p:grpSpPr>
              <p:sp>
                <p:nvSpPr>
                  <p:cNvPr id="12" name="Textfeld 11"/>
                  <p:cNvSpPr txBox="1"/>
                  <p:nvPr/>
                </p:nvSpPr>
                <p:spPr>
                  <a:xfrm>
                    <a:off x="-16539" y="601627"/>
                    <a:ext cx="1057228" cy="7228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000" dirty="0" smtClean="0"/>
                      <a:t>T[°C]</a:t>
                    </a:r>
                    <a:endParaRPr lang="de-AT" sz="1000" baseline="-25000" dirty="0"/>
                  </a:p>
                </p:txBody>
              </p:sp>
              <p:sp>
                <p:nvSpPr>
                  <p:cNvPr id="13" name="Textfeld 12"/>
                  <p:cNvSpPr txBox="1"/>
                  <p:nvPr/>
                </p:nvSpPr>
                <p:spPr>
                  <a:xfrm>
                    <a:off x="3776851" y="3135479"/>
                    <a:ext cx="835182" cy="7228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000" dirty="0" smtClean="0"/>
                      <a:t>t[s]</a:t>
                    </a:r>
                    <a:endParaRPr lang="de-AT" sz="1000" baseline="-25000" dirty="0"/>
                  </a:p>
                </p:txBody>
              </p:sp>
              <p:grpSp>
                <p:nvGrpSpPr>
                  <p:cNvPr id="14" name="Gruppieren 13"/>
                  <p:cNvGrpSpPr/>
                  <p:nvPr/>
                </p:nvGrpSpPr>
                <p:grpSpPr>
                  <a:xfrm>
                    <a:off x="-284715" y="1008938"/>
                    <a:ext cx="4232567" cy="2541953"/>
                    <a:chOff x="-284715" y="1008938"/>
                    <a:chExt cx="4232567" cy="2541953"/>
                  </a:xfrm>
                </p:grpSpPr>
                <p:cxnSp>
                  <p:nvCxnSpPr>
                    <p:cNvPr id="15" name="Gerader Verbinder 14"/>
                    <p:cNvCxnSpPr/>
                    <p:nvPr/>
                  </p:nvCxnSpPr>
                  <p:spPr>
                    <a:xfrm flipV="1">
                      <a:off x="461871" y="1376363"/>
                      <a:ext cx="257267" cy="2170714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" name="Gerader Verbinder 15"/>
                    <p:cNvCxnSpPr/>
                    <p:nvPr/>
                  </p:nvCxnSpPr>
                  <p:spPr>
                    <a:xfrm flipH="1">
                      <a:off x="724328" y="1373325"/>
                      <a:ext cx="763255" cy="3484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Gerader Verbinder 16"/>
                    <p:cNvCxnSpPr/>
                    <p:nvPr/>
                  </p:nvCxnSpPr>
                  <p:spPr>
                    <a:xfrm flipH="1" flipV="1">
                      <a:off x="1491661" y="1375794"/>
                      <a:ext cx="118870" cy="1528498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" name="Gerader Verbinder 17"/>
                    <p:cNvCxnSpPr/>
                    <p:nvPr/>
                  </p:nvCxnSpPr>
                  <p:spPr>
                    <a:xfrm flipV="1">
                      <a:off x="1690070" y="2456796"/>
                      <a:ext cx="42516" cy="444838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" name="Gerader Verbinder 18"/>
                    <p:cNvCxnSpPr/>
                    <p:nvPr/>
                  </p:nvCxnSpPr>
                  <p:spPr>
                    <a:xfrm flipH="1">
                      <a:off x="1738382" y="2435896"/>
                      <a:ext cx="903796" cy="0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" name="Gerader Verbinder 19"/>
                    <p:cNvCxnSpPr/>
                    <p:nvPr/>
                  </p:nvCxnSpPr>
                  <p:spPr>
                    <a:xfrm flipH="1">
                      <a:off x="1612084" y="2906760"/>
                      <a:ext cx="78310" cy="0"/>
                    </a:xfrm>
                    <a:prstGeom prst="line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" name="Gerade Verbindung mit Pfeil 20"/>
                    <p:cNvCxnSpPr/>
                    <p:nvPr/>
                  </p:nvCxnSpPr>
                  <p:spPr>
                    <a:xfrm flipV="1">
                      <a:off x="462291" y="1169745"/>
                      <a:ext cx="1" cy="2377330"/>
                    </a:xfrm>
                    <a:prstGeom prst="straightConnector1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Gerade Verbindung mit Pfeil 21"/>
                    <p:cNvCxnSpPr/>
                    <p:nvPr/>
                  </p:nvCxnSpPr>
                  <p:spPr>
                    <a:xfrm>
                      <a:off x="461870" y="3550891"/>
                      <a:ext cx="3485982" cy="0"/>
                    </a:xfrm>
                    <a:prstGeom prst="straightConnector1">
                      <a:avLst/>
                    </a:prstGeom>
                    <a:ln w="15240" cap="rnd" cmpd="sng">
                      <a:solidFill>
                        <a:schemeClr val="tx1"/>
                      </a:solidFill>
                      <a:prstDash val="solid"/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Gerader Verbinder 22"/>
                    <p:cNvCxnSpPr/>
                    <p:nvPr/>
                  </p:nvCxnSpPr>
                  <p:spPr>
                    <a:xfrm flipV="1">
                      <a:off x="377457" y="1479595"/>
                      <a:ext cx="1233074" cy="5807"/>
                    </a:xfrm>
                    <a:prstGeom prst="line">
                      <a:avLst/>
                    </a:prstGeom>
                    <a:ln>
                      <a:prstDash val="sysDash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4" name="Textfeld 23"/>
                    <p:cNvSpPr txBox="1"/>
                    <p:nvPr/>
                  </p:nvSpPr>
                  <p:spPr>
                    <a:xfrm>
                      <a:off x="-284715" y="1008938"/>
                      <a:ext cx="838766" cy="72283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de-AT" sz="1000" dirty="0" smtClean="0"/>
                        <a:t>A</a:t>
                      </a:r>
                      <a:r>
                        <a:rPr lang="de-AT" sz="1000" baseline="-25000" dirty="0" smtClean="0"/>
                        <a:t>c3</a:t>
                      </a:r>
                      <a:endParaRPr lang="de-AT" sz="1000" baseline="-25000" dirty="0"/>
                    </a:p>
                  </p:txBody>
                </p:sp>
                <p:cxnSp>
                  <p:nvCxnSpPr>
                    <p:cNvPr id="25" name="Gerader Verbinder 24"/>
                    <p:cNvCxnSpPr/>
                    <p:nvPr/>
                  </p:nvCxnSpPr>
                  <p:spPr>
                    <a:xfrm flipV="1">
                      <a:off x="380435" y="2690000"/>
                      <a:ext cx="1330893" cy="8401"/>
                    </a:xfrm>
                    <a:prstGeom prst="line">
                      <a:avLst/>
                    </a:prstGeom>
                    <a:ln>
                      <a:prstDash val="sysDash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6" name="Textfeld 25"/>
                    <p:cNvSpPr txBox="1"/>
                    <p:nvPr/>
                  </p:nvSpPr>
                  <p:spPr>
                    <a:xfrm>
                      <a:off x="-253242" y="2252347"/>
                      <a:ext cx="785043" cy="72283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de-AT" sz="1000" dirty="0" smtClean="0"/>
                        <a:t>M</a:t>
                      </a:r>
                      <a:r>
                        <a:rPr lang="de-AT" sz="1000" baseline="-25000" dirty="0" smtClean="0"/>
                        <a:t>S</a:t>
                      </a:r>
                      <a:endParaRPr lang="de-AT" sz="1000" baseline="-25000" dirty="0"/>
                    </a:p>
                  </p:txBody>
                </p:sp>
              </p:grpSp>
            </p:grpSp>
            <p:cxnSp>
              <p:nvCxnSpPr>
                <p:cNvPr id="11" name="Gerader Verbinder 10"/>
                <p:cNvCxnSpPr/>
                <p:nvPr/>
              </p:nvCxnSpPr>
              <p:spPr>
                <a:xfrm>
                  <a:off x="1753793" y="2932985"/>
                  <a:ext cx="1325064" cy="811278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" name="Gerade Verbindung mit Pfeil 8"/>
              <p:cNvCxnSpPr/>
              <p:nvPr/>
            </p:nvCxnSpPr>
            <p:spPr>
              <a:xfrm>
                <a:off x="3357359" y="2194457"/>
                <a:ext cx="261026" cy="1152886"/>
              </a:xfrm>
              <a:prstGeom prst="straightConnector1">
                <a:avLst/>
              </a:prstGeom>
              <a:ln w="15240" cap="rnd" cmpd="sng">
                <a:solidFill>
                  <a:srgbClr val="C00000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Gerader Verbinder 26"/>
            <p:cNvCxnSpPr/>
            <p:nvPr/>
          </p:nvCxnSpPr>
          <p:spPr>
            <a:xfrm flipH="1">
              <a:off x="5441618" y="540458"/>
              <a:ext cx="19969" cy="88024"/>
            </a:xfrm>
            <a:prstGeom prst="line">
              <a:avLst/>
            </a:prstGeom>
            <a:ln w="15240" cap="rnd" cmpd="sng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r Verbinder 31"/>
            <p:cNvCxnSpPr/>
            <p:nvPr/>
          </p:nvCxnSpPr>
          <p:spPr>
            <a:xfrm flipH="1">
              <a:off x="5461588" y="540447"/>
              <a:ext cx="19174" cy="0"/>
            </a:xfrm>
            <a:prstGeom prst="line">
              <a:avLst/>
            </a:prstGeom>
            <a:ln w="15240" cap="rnd" cmpd="sng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/>
            <p:cNvCxnSpPr/>
            <p:nvPr/>
          </p:nvCxnSpPr>
          <p:spPr>
            <a:xfrm flipH="1">
              <a:off x="5484957" y="474526"/>
              <a:ext cx="22528" cy="64365"/>
            </a:xfrm>
            <a:prstGeom prst="line">
              <a:avLst/>
            </a:prstGeom>
            <a:ln w="15240" cap="rnd" cmpd="sng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r Verbinder 35"/>
            <p:cNvCxnSpPr/>
            <p:nvPr/>
          </p:nvCxnSpPr>
          <p:spPr>
            <a:xfrm flipH="1">
              <a:off x="5507485" y="473845"/>
              <a:ext cx="134994" cy="0"/>
            </a:xfrm>
            <a:prstGeom prst="line">
              <a:avLst/>
            </a:prstGeom>
            <a:ln w="15240" cap="rnd" cmpd="sng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feld 43"/>
            <p:cNvSpPr txBox="1"/>
            <p:nvPr/>
          </p:nvSpPr>
          <p:spPr>
            <a:xfrm>
              <a:off x="5605060" y="368650"/>
              <a:ext cx="5093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baseline="-25000" dirty="0" smtClean="0">
                  <a:solidFill>
                    <a:srgbClr val="C00000"/>
                  </a:solidFill>
                </a:rPr>
                <a:t>GA480</a:t>
              </a:r>
              <a:endParaRPr lang="de-AT" sz="1200" baseline="-25000" dirty="0">
                <a:solidFill>
                  <a:srgbClr val="C00000"/>
                </a:solidFill>
              </a:endParaRPr>
            </a:p>
          </p:txBody>
        </p:sp>
        <p:sp>
          <p:nvSpPr>
            <p:cNvPr id="35" name="Textfeld 34"/>
            <p:cNvSpPr txBox="1"/>
            <p:nvPr/>
          </p:nvSpPr>
          <p:spPr>
            <a:xfrm>
              <a:off x="5605060" y="268294"/>
              <a:ext cx="5093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baseline="-25000" dirty="0" smtClean="0">
                  <a:solidFill>
                    <a:srgbClr val="C00000"/>
                  </a:solidFill>
                </a:rPr>
                <a:t>GA520</a:t>
              </a:r>
              <a:endParaRPr lang="de-AT" sz="1200" baseline="-25000" dirty="0">
                <a:solidFill>
                  <a:srgbClr val="C00000"/>
                </a:solidFill>
              </a:endParaRPr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5603233" y="164554"/>
              <a:ext cx="50937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200" baseline="-25000" dirty="0" smtClean="0">
                  <a:solidFill>
                    <a:srgbClr val="C00000"/>
                  </a:solidFill>
                </a:rPr>
                <a:t>GA560</a:t>
              </a:r>
              <a:endParaRPr lang="de-AT" sz="1200" baseline="-25000" dirty="0">
                <a:solidFill>
                  <a:srgbClr val="C00000"/>
                </a:solidFill>
              </a:endParaRPr>
            </a:p>
          </p:txBody>
        </p:sp>
        <p:cxnSp>
          <p:nvCxnSpPr>
            <p:cNvPr id="31" name="Gerade Verbindung mit Pfeil 30"/>
            <p:cNvCxnSpPr/>
            <p:nvPr/>
          </p:nvCxnSpPr>
          <p:spPr>
            <a:xfrm flipV="1">
              <a:off x="5570917" y="238152"/>
              <a:ext cx="0" cy="380479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Gerade Verbindung mit Pfeil 81"/>
          <p:cNvCxnSpPr/>
          <p:nvPr/>
        </p:nvCxnSpPr>
        <p:spPr>
          <a:xfrm flipV="1">
            <a:off x="7307352" y="2259904"/>
            <a:ext cx="0" cy="185326"/>
          </a:xfrm>
          <a:prstGeom prst="straightConnector1">
            <a:avLst/>
          </a:prstGeom>
          <a:ln w="15875">
            <a:solidFill>
              <a:srgbClr val="0070C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mit Pfeil 85"/>
          <p:cNvCxnSpPr/>
          <p:nvPr/>
        </p:nvCxnSpPr>
        <p:spPr>
          <a:xfrm flipV="1">
            <a:off x="7806435" y="2396402"/>
            <a:ext cx="569" cy="97657"/>
          </a:xfrm>
          <a:prstGeom prst="straightConnector1">
            <a:avLst/>
          </a:prstGeom>
          <a:ln w="15875">
            <a:solidFill>
              <a:srgbClr val="0070C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mit Pfeil 88"/>
          <p:cNvCxnSpPr/>
          <p:nvPr/>
        </p:nvCxnSpPr>
        <p:spPr>
          <a:xfrm>
            <a:off x="8088421" y="2340334"/>
            <a:ext cx="0" cy="135114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feld 94"/>
          <p:cNvSpPr txBox="1"/>
          <p:nvPr/>
        </p:nvSpPr>
        <p:spPr>
          <a:xfrm>
            <a:off x="7038557" y="2230781"/>
            <a:ext cx="3512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>
                <a:solidFill>
                  <a:srgbClr val="0070C0"/>
                </a:solidFill>
              </a:rPr>
              <a:t>α</a:t>
            </a:r>
            <a:r>
              <a:rPr lang="de-AT" sz="1100" baseline="-25000" dirty="0" smtClean="0">
                <a:solidFill>
                  <a:srgbClr val="0070C0"/>
                </a:solidFill>
              </a:rPr>
              <a:t>B</a:t>
            </a:r>
            <a:endParaRPr lang="de-AT" sz="800" baseline="-25000" dirty="0">
              <a:solidFill>
                <a:srgbClr val="0070C0"/>
              </a:solidFill>
            </a:endParaRPr>
          </a:p>
        </p:txBody>
      </p:sp>
      <p:sp>
        <p:nvSpPr>
          <p:cNvPr id="96" name="Textfeld 95"/>
          <p:cNvSpPr txBox="1"/>
          <p:nvPr/>
        </p:nvSpPr>
        <p:spPr>
          <a:xfrm>
            <a:off x="7186726" y="2486449"/>
            <a:ext cx="9195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>
                <a:solidFill>
                  <a:srgbClr val="0070C0"/>
                </a:solidFill>
              </a:rPr>
              <a:t>α</a:t>
            </a:r>
            <a:r>
              <a:rPr lang="de-AT" sz="1100" baseline="-25000" dirty="0" smtClean="0">
                <a:solidFill>
                  <a:srgbClr val="0070C0"/>
                </a:solidFill>
              </a:rPr>
              <a:t>B</a:t>
            </a:r>
            <a:r>
              <a:rPr lang="de-AT" sz="1100" dirty="0" smtClean="0">
                <a:solidFill>
                  <a:srgbClr val="0070C0"/>
                </a:solidFill>
              </a:rPr>
              <a:t> + Fe</a:t>
            </a:r>
            <a:r>
              <a:rPr lang="de-AT" sz="1100" baseline="-25000" dirty="0" smtClean="0">
                <a:solidFill>
                  <a:srgbClr val="0070C0"/>
                </a:solidFill>
              </a:rPr>
              <a:t>3</a:t>
            </a:r>
            <a:r>
              <a:rPr lang="de-AT" sz="1100" dirty="0" smtClean="0">
                <a:solidFill>
                  <a:srgbClr val="0070C0"/>
                </a:solidFill>
              </a:rPr>
              <a:t>C</a:t>
            </a:r>
            <a:endParaRPr lang="de-AT" sz="800" baseline="-25000" dirty="0">
              <a:solidFill>
                <a:srgbClr val="0070C0"/>
              </a:solidFill>
            </a:endParaRPr>
          </a:p>
        </p:txBody>
      </p:sp>
      <p:sp>
        <p:nvSpPr>
          <p:cNvPr id="97" name="Textfeld 96"/>
          <p:cNvSpPr txBox="1"/>
          <p:nvPr/>
        </p:nvSpPr>
        <p:spPr>
          <a:xfrm>
            <a:off x="7621056" y="2098856"/>
            <a:ext cx="9195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smtClean="0">
                <a:solidFill>
                  <a:srgbClr val="C00000"/>
                </a:solidFill>
              </a:rPr>
              <a:t>Fe</a:t>
            </a:r>
            <a:r>
              <a:rPr lang="de-AT" sz="1100" baseline="-25000" dirty="0" smtClean="0">
                <a:solidFill>
                  <a:srgbClr val="C00000"/>
                </a:solidFill>
              </a:rPr>
              <a:t>3</a:t>
            </a:r>
            <a:r>
              <a:rPr lang="de-AT" sz="1100" dirty="0" smtClean="0">
                <a:solidFill>
                  <a:srgbClr val="C00000"/>
                </a:solidFill>
              </a:rPr>
              <a:t>C (</a:t>
            </a:r>
            <a:r>
              <a:rPr lang="el-GR" sz="1100" dirty="0" smtClean="0">
                <a:solidFill>
                  <a:srgbClr val="C00000"/>
                </a:solidFill>
              </a:rPr>
              <a:t>α</a:t>
            </a:r>
            <a:r>
              <a:rPr lang="de-AT" sz="1100" dirty="0" smtClean="0">
                <a:solidFill>
                  <a:srgbClr val="C00000"/>
                </a:solidFill>
              </a:rPr>
              <a:t>‘</a:t>
            </a:r>
            <a:r>
              <a:rPr lang="de-AT" sz="1100" baseline="-25000" dirty="0" smtClean="0">
                <a:solidFill>
                  <a:srgbClr val="C00000"/>
                </a:solidFill>
              </a:rPr>
              <a:t>1</a:t>
            </a:r>
            <a:r>
              <a:rPr lang="de-AT" sz="1100" dirty="0" smtClean="0">
                <a:solidFill>
                  <a:srgbClr val="C00000"/>
                </a:solidFill>
              </a:rPr>
              <a:t>)</a:t>
            </a:r>
            <a:endParaRPr lang="de-AT" sz="1100" dirty="0">
              <a:solidFill>
                <a:srgbClr val="C00000"/>
              </a:solidFill>
            </a:endParaRPr>
          </a:p>
        </p:txBody>
      </p:sp>
      <p:sp>
        <p:nvSpPr>
          <p:cNvPr id="98" name="Textfeld 97"/>
          <p:cNvSpPr txBox="1"/>
          <p:nvPr/>
        </p:nvSpPr>
        <p:spPr>
          <a:xfrm>
            <a:off x="8288930" y="2456484"/>
            <a:ext cx="815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err="1" smtClean="0">
                <a:solidFill>
                  <a:srgbClr val="0070C0"/>
                </a:solidFill>
              </a:rPr>
              <a:t>Pearlite</a:t>
            </a:r>
            <a:endParaRPr lang="de-AT" sz="800" baseline="-25000" dirty="0">
              <a:solidFill>
                <a:srgbClr val="0070C0"/>
              </a:solidFill>
            </a:endParaRPr>
          </a:p>
        </p:txBody>
      </p:sp>
      <p:cxnSp>
        <p:nvCxnSpPr>
          <p:cNvPr id="100" name="Gerade Verbindung mit Pfeil 99"/>
          <p:cNvCxnSpPr/>
          <p:nvPr/>
        </p:nvCxnSpPr>
        <p:spPr>
          <a:xfrm flipV="1">
            <a:off x="8434421" y="2321344"/>
            <a:ext cx="0" cy="172715"/>
          </a:xfrm>
          <a:prstGeom prst="straightConnector1">
            <a:avLst/>
          </a:prstGeom>
          <a:ln w="15875">
            <a:solidFill>
              <a:srgbClr val="0070C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Gerade Verbindung mit Pfeil 102"/>
          <p:cNvCxnSpPr/>
          <p:nvPr/>
        </p:nvCxnSpPr>
        <p:spPr>
          <a:xfrm flipV="1">
            <a:off x="7276329" y="1348211"/>
            <a:ext cx="0" cy="386473"/>
          </a:xfrm>
          <a:prstGeom prst="straightConnector1">
            <a:avLst/>
          </a:prstGeom>
          <a:ln w="15875">
            <a:solidFill>
              <a:srgbClr val="0070C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 Verbindung mit Pfeil 103"/>
          <p:cNvCxnSpPr/>
          <p:nvPr/>
        </p:nvCxnSpPr>
        <p:spPr>
          <a:xfrm flipV="1">
            <a:off x="7810520" y="1738692"/>
            <a:ext cx="569" cy="97657"/>
          </a:xfrm>
          <a:prstGeom prst="straightConnector1">
            <a:avLst/>
          </a:prstGeom>
          <a:ln w="15875">
            <a:solidFill>
              <a:srgbClr val="0070C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Gerade Verbindung mit Pfeil 104"/>
          <p:cNvCxnSpPr/>
          <p:nvPr/>
        </p:nvCxnSpPr>
        <p:spPr>
          <a:xfrm>
            <a:off x="8113682" y="1667127"/>
            <a:ext cx="0" cy="135114"/>
          </a:xfrm>
          <a:prstGeom prst="straightConnector1">
            <a:avLst/>
          </a:prstGeom>
          <a:ln w="15875">
            <a:solidFill>
              <a:srgbClr val="C0000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feld 105"/>
          <p:cNvSpPr txBox="1"/>
          <p:nvPr/>
        </p:nvSpPr>
        <p:spPr>
          <a:xfrm>
            <a:off x="7019972" y="1426962"/>
            <a:ext cx="3512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>
                <a:solidFill>
                  <a:srgbClr val="0070C0"/>
                </a:solidFill>
              </a:rPr>
              <a:t>α</a:t>
            </a:r>
            <a:r>
              <a:rPr lang="de-AT" sz="1100" baseline="-25000" dirty="0" smtClean="0">
                <a:solidFill>
                  <a:srgbClr val="0070C0"/>
                </a:solidFill>
              </a:rPr>
              <a:t>B</a:t>
            </a:r>
            <a:endParaRPr lang="de-AT" sz="800" baseline="-25000" dirty="0">
              <a:solidFill>
                <a:srgbClr val="0070C0"/>
              </a:solidFill>
            </a:endParaRPr>
          </a:p>
        </p:txBody>
      </p:sp>
      <p:sp>
        <p:nvSpPr>
          <p:cNvPr id="107" name="Textfeld 106"/>
          <p:cNvSpPr txBox="1"/>
          <p:nvPr/>
        </p:nvSpPr>
        <p:spPr>
          <a:xfrm>
            <a:off x="7053048" y="1669021"/>
            <a:ext cx="9195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>
                <a:solidFill>
                  <a:srgbClr val="0070C0"/>
                </a:solidFill>
              </a:rPr>
              <a:t>α</a:t>
            </a:r>
            <a:r>
              <a:rPr lang="de-AT" sz="1100" baseline="-25000" dirty="0" smtClean="0">
                <a:solidFill>
                  <a:srgbClr val="0070C0"/>
                </a:solidFill>
              </a:rPr>
              <a:t>B</a:t>
            </a:r>
            <a:r>
              <a:rPr lang="de-AT" sz="1100" dirty="0" smtClean="0">
                <a:solidFill>
                  <a:srgbClr val="0070C0"/>
                </a:solidFill>
              </a:rPr>
              <a:t> + Fe</a:t>
            </a:r>
            <a:r>
              <a:rPr lang="de-AT" sz="1100" baseline="-25000" dirty="0" smtClean="0">
                <a:solidFill>
                  <a:srgbClr val="0070C0"/>
                </a:solidFill>
              </a:rPr>
              <a:t>3</a:t>
            </a:r>
            <a:r>
              <a:rPr lang="de-AT" sz="1100" dirty="0" smtClean="0">
                <a:solidFill>
                  <a:srgbClr val="0070C0"/>
                </a:solidFill>
              </a:rPr>
              <a:t>C</a:t>
            </a:r>
            <a:endParaRPr lang="de-AT" sz="800" baseline="-25000" dirty="0">
              <a:solidFill>
                <a:srgbClr val="0070C0"/>
              </a:solidFill>
            </a:endParaRPr>
          </a:p>
        </p:txBody>
      </p:sp>
      <p:sp>
        <p:nvSpPr>
          <p:cNvPr id="108" name="Textfeld 107"/>
          <p:cNvSpPr txBox="1"/>
          <p:nvPr/>
        </p:nvSpPr>
        <p:spPr>
          <a:xfrm>
            <a:off x="7861486" y="1436887"/>
            <a:ext cx="9195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 smtClean="0">
                <a:solidFill>
                  <a:srgbClr val="C00000"/>
                </a:solidFill>
              </a:rPr>
              <a:t>Fe</a:t>
            </a:r>
            <a:r>
              <a:rPr lang="de-AT" sz="1100" baseline="-25000" dirty="0" smtClean="0">
                <a:solidFill>
                  <a:srgbClr val="C00000"/>
                </a:solidFill>
              </a:rPr>
              <a:t>3</a:t>
            </a:r>
            <a:r>
              <a:rPr lang="de-AT" sz="1100" dirty="0" smtClean="0">
                <a:solidFill>
                  <a:srgbClr val="C00000"/>
                </a:solidFill>
              </a:rPr>
              <a:t>C (</a:t>
            </a:r>
            <a:r>
              <a:rPr lang="el-GR" sz="1100" dirty="0" smtClean="0">
                <a:solidFill>
                  <a:srgbClr val="C00000"/>
                </a:solidFill>
              </a:rPr>
              <a:t>α</a:t>
            </a:r>
            <a:r>
              <a:rPr lang="de-AT" sz="1100" dirty="0" smtClean="0">
                <a:solidFill>
                  <a:srgbClr val="C00000"/>
                </a:solidFill>
              </a:rPr>
              <a:t>‘</a:t>
            </a:r>
            <a:r>
              <a:rPr lang="de-AT" sz="1100" baseline="-25000" dirty="0" smtClean="0">
                <a:solidFill>
                  <a:srgbClr val="C00000"/>
                </a:solidFill>
              </a:rPr>
              <a:t>1</a:t>
            </a:r>
            <a:r>
              <a:rPr lang="de-AT" sz="1100" dirty="0" smtClean="0">
                <a:solidFill>
                  <a:srgbClr val="C00000"/>
                </a:solidFill>
              </a:rPr>
              <a:t>)</a:t>
            </a:r>
            <a:endParaRPr lang="de-AT" sz="1100" dirty="0">
              <a:solidFill>
                <a:srgbClr val="C00000"/>
              </a:solidFill>
            </a:endParaRPr>
          </a:p>
        </p:txBody>
      </p:sp>
      <p:sp>
        <p:nvSpPr>
          <p:cNvPr id="109" name="Textfeld 108"/>
          <p:cNvSpPr txBox="1"/>
          <p:nvPr/>
        </p:nvSpPr>
        <p:spPr>
          <a:xfrm>
            <a:off x="8338757" y="1843834"/>
            <a:ext cx="815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smtClean="0">
                <a:solidFill>
                  <a:srgbClr val="0070C0"/>
                </a:solidFill>
              </a:rPr>
              <a:t>Pearlite</a:t>
            </a:r>
            <a:endParaRPr lang="de-AT" sz="800" baseline="-25000" dirty="0">
              <a:solidFill>
                <a:srgbClr val="0070C0"/>
              </a:solidFill>
            </a:endParaRPr>
          </a:p>
        </p:txBody>
      </p:sp>
      <p:cxnSp>
        <p:nvCxnSpPr>
          <p:cNvPr id="110" name="Gerade Verbindung mit Pfeil 109"/>
          <p:cNvCxnSpPr/>
          <p:nvPr/>
        </p:nvCxnSpPr>
        <p:spPr>
          <a:xfrm flipV="1">
            <a:off x="8464905" y="1749951"/>
            <a:ext cx="0" cy="93883"/>
          </a:xfrm>
          <a:prstGeom prst="straightConnector1">
            <a:avLst/>
          </a:prstGeom>
          <a:ln w="15875">
            <a:solidFill>
              <a:srgbClr val="0070C0"/>
            </a:solidFill>
            <a:headEnd w="sm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Ellipse 117"/>
          <p:cNvSpPr/>
          <p:nvPr/>
        </p:nvSpPr>
        <p:spPr>
          <a:xfrm>
            <a:off x="8220738" y="2233192"/>
            <a:ext cx="482431" cy="310622"/>
          </a:xfrm>
          <a:prstGeom prst="ellipse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9" name="Ellipse 118"/>
          <p:cNvSpPr/>
          <p:nvPr/>
        </p:nvSpPr>
        <p:spPr>
          <a:xfrm>
            <a:off x="8220737" y="1660723"/>
            <a:ext cx="482431" cy="310622"/>
          </a:xfrm>
          <a:prstGeom prst="ellipse">
            <a:avLst/>
          </a:prstGeom>
          <a:solidFill>
            <a:srgbClr val="FFC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6" name="Ellipse 125"/>
          <p:cNvSpPr/>
          <p:nvPr/>
        </p:nvSpPr>
        <p:spPr>
          <a:xfrm>
            <a:off x="7019972" y="1251953"/>
            <a:ext cx="459771" cy="251357"/>
          </a:xfrm>
          <a:prstGeom prst="ellipse">
            <a:avLst/>
          </a:prstGeom>
          <a:solidFill>
            <a:schemeClr val="accent4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7" name="Ellipse 126"/>
          <p:cNvSpPr/>
          <p:nvPr/>
        </p:nvSpPr>
        <p:spPr>
          <a:xfrm>
            <a:off x="7062338" y="2135590"/>
            <a:ext cx="459771" cy="251357"/>
          </a:xfrm>
          <a:prstGeom prst="ellipse">
            <a:avLst/>
          </a:prstGeom>
          <a:solidFill>
            <a:schemeClr val="accent4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8" name="Textfeld 127"/>
          <p:cNvSpPr txBox="1"/>
          <p:nvPr/>
        </p:nvSpPr>
        <p:spPr>
          <a:xfrm>
            <a:off x="6368529" y="3487256"/>
            <a:ext cx="3257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/>
              <a:t>T↓ </a:t>
            </a:r>
            <a:r>
              <a:rPr lang="de-AT" sz="1200" dirty="0" smtClean="0"/>
              <a:t>RA-</a:t>
            </a:r>
            <a:r>
              <a:rPr lang="de-AT" sz="1200" dirty="0" err="1" smtClean="0"/>
              <a:t>decomposition</a:t>
            </a:r>
            <a:r>
              <a:rPr lang="de-AT" sz="1200" dirty="0"/>
              <a:t> </a:t>
            </a:r>
            <a:r>
              <a:rPr lang="de-AT" sz="1200" dirty="0" err="1" smtClean="0"/>
              <a:t>effects</a:t>
            </a:r>
            <a:endParaRPr lang="de-AT" sz="1200" dirty="0" smtClean="0"/>
          </a:p>
          <a:p>
            <a:r>
              <a:rPr lang="de-AT" sz="1200" dirty="0" smtClean="0"/>
              <a:t>- </a:t>
            </a:r>
            <a:r>
              <a:rPr lang="de-AT" sz="1200" dirty="0">
                <a:solidFill>
                  <a:schemeClr val="tx2"/>
                </a:solidFill>
              </a:rPr>
              <a:t>C</a:t>
            </a:r>
            <a:r>
              <a:rPr lang="de-AT" sz="1200" dirty="0" smtClean="0">
                <a:solidFill>
                  <a:schemeClr val="tx2"/>
                </a:solidFill>
              </a:rPr>
              <a:t>arbide</a:t>
            </a:r>
            <a:r>
              <a:rPr lang="de-AT" sz="1200" dirty="0" smtClean="0"/>
              <a:t> </a:t>
            </a:r>
            <a:r>
              <a:rPr lang="de-AT" sz="1200" dirty="0" err="1" smtClean="0">
                <a:solidFill>
                  <a:schemeClr val="tx2"/>
                </a:solidFill>
              </a:rPr>
              <a:t>precipitation</a:t>
            </a:r>
            <a:r>
              <a:rPr lang="de-AT" sz="1200" dirty="0"/>
              <a:t> </a:t>
            </a:r>
            <a:r>
              <a:rPr lang="de-AT" sz="1200" dirty="0" smtClean="0">
                <a:solidFill>
                  <a:srgbClr val="C00000"/>
                </a:solidFill>
              </a:rPr>
              <a:t>Al</a:t>
            </a:r>
            <a:r>
              <a:rPr lang="de-AT" sz="1200" dirty="0" smtClean="0"/>
              <a:t> &gt; Si</a:t>
            </a:r>
          </a:p>
          <a:p>
            <a:r>
              <a:rPr lang="de-AT" sz="1200" dirty="0" smtClean="0"/>
              <a:t>- </a:t>
            </a:r>
            <a:r>
              <a:rPr lang="de-AT" sz="1200" dirty="0" smtClean="0">
                <a:solidFill>
                  <a:schemeClr val="accent4">
                    <a:lumMod val="75000"/>
                  </a:schemeClr>
                </a:solidFill>
              </a:rPr>
              <a:t>Bainite </a:t>
            </a:r>
            <a:r>
              <a:rPr lang="de-AT" sz="1200" dirty="0" err="1" smtClean="0">
                <a:solidFill>
                  <a:schemeClr val="accent4">
                    <a:lumMod val="75000"/>
                  </a:schemeClr>
                </a:solidFill>
              </a:rPr>
              <a:t>transformation</a:t>
            </a:r>
            <a:r>
              <a:rPr lang="de-AT" sz="12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de-AT" sz="1200" dirty="0" smtClean="0">
                <a:solidFill>
                  <a:srgbClr val="C00000"/>
                </a:solidFill>
              </a:rPr>
              <a:t>Al</a:t>
            </a:r>
            <a:r>
              <a:rPr lang="de-AT" sz="1200" dirty="0" smtClean="0"/>
              <a:t> &gt; Si</a:t>
            </a:r>
          </a:p>
          <a:p>
            <a:r>
              <a:rPr lang="de-AT" sz="1200" dirty="0" smtClean="0"/>
              <a:t>T↑ RA-</a:t>
            </a:r>
            <a:r>
              <a:rPr lang="de-AT" sz="1200" dirty="0" err="1" smtClean="0"/>
              <a:t>decomposition</a:t>
            </a:r>
            <a:r>
              <a:rPr lang="de-AT" sz="1200" dirty="0" smtClean="0"/>
              <a:t> </a:t>
            </a:r>
            <a:r>
              <a:rPr lang="de-AT" sz="1200" dirty="0" err="1" smtClean="0"/>
              <a:t>effects</a:t>
            </a:r>
            <a:endParaRPr lang="de-AT" sz="1200" dirty="0" smtClean="0"/>
          </a:p>
          <a:p>
            <a:r>
              <a:rPr lang="de-AT" sz="1200" dirty="0" smtClean="0"/>
              <a:t>- </a:t>
            </a:r>
            <a:r>
              <a:rPr lang="de-AT" sz="1200" dirty="0" smtClean="0">
                <a:solidFill>
                  <a:srgbClr val="FFC000"/>
                </a:solidFill>
              </a:rPr>
              <a:t>Perlite </a:t>
            </a:r>
            <a:r>
              <a:rPr lang="de-AT" sz="1200" dirty="0" err="1" smtClean="0">
                <a:solidFill>
                  <a:srgbClr val="FFC000"/>
                </a:solidFill>
              </a:rPr>
              <a:t>transformation</a:t>
            </a:r>
            <a:r>
              <a:rPr lang="de-AT" sz="1200" dirty="0" smtClean="0">
                <a:solidFill>
                  <a:srgbClr val="FFC000"/>
                </a:solidFill>
              </a:rPr>
              <a:t> </a:t>
            </a:r>
            <a:r>
              <a:rPr lang="de-AT" sz="1200" dirty="0" smtClean="0"/>
              <a:t>Si &gt; </a:t>
            </a:r>
            <a:r>
              <a:rPr lang="de-AT" sz="1200" dirty="0" smtClean="0">
                <a:solidFill>
                  <a:srgbClr val="C00000"/>
                </a:solidFill>
              </a:rPr>
              <a:t>Al</a:t>
            </a:r>
            <a:endParaRPr lang="de-AT" sz="1200" dirty="0">
              <a:solidFill>
                <a:srgbClr val="C00000"/>
              </a:solidFill>
            </a:endParaRPr>
          </a:p>
        </p:txBody>
      </p:sp>
      <p:sp>
        <p:nvSpPr>
          <p:cNvPr id="130" name="Ellipse 129"/>
          <p:cNvSpPr/>
          <p:nvPr/>
        </p:nvSpPr>
        <p:spPr>
          <a:xfrm>
            <a:off x="7189196" y="1856382"/>
            <a:ext cx="374644" cy="187360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1" name="Ellipse 130"/>
          <p:cNvSpPr/>
          <p:nvPr/>
        </p:nvSpPr>
        <p:spPr>
          <a:xfrm>
            <a:off x="7840237" y="2561420"/>
            <a:ext cx="391165" cy="190346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35" name="Gerade Verbindung mit Pfeil 134"/>
          <p:cNvCxnSpPr/>
          <p:nvPr/>
        </p:nvCxnSpPr>
        <p:spPr>
          <a:xfrm flipV="1">
            <a:off x="8587723" y="1147617"/>
            <a:ext cx="0" cy="1723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Ellipse 137"/>
          <p:cNvSpPr/>
          <p:nvPr/>
        </p:nvSpPr>
        <p:spPr>
          <a:xfrm>
            <a:off x="1640103" y="2253345"/>
            <a:ext cx="198444" cy="1984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43" name="Gerade Verbindung mit Pfeil 42"/>
          <p:cNvCxnSpPr/>
          <p:nvPr/>
        </p:nvCxnSpPr>
        <p:spPr>
          <a:xfrm>
            <a:off x="771049" y="1541447"/>
            <a:ext cx="835646" cy="736079"/>
          </a:xfrm>
          <a:prstGeom prst="straightConnector1">
            <a:avLst/>
          </a:prstGeom>
          <a:ln w="12700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9" name="Ellipse 138"/>
          <p:cNvSpPr/>
          <p:nvPr/>
        </p:nvSpPr>
        <p:spPr>
          <a:xfrm>
            <a:off x="1630291" y="1823903"/>
            <a:ext cx="198444" cy="1984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40" name="Gerade Verbindung mit Pfeil 39"/>
          <p:cNvCxnSpPr/>
          <p:nvPr/>
        </p:nvCxnSpPr>
        <p:spPr>
          <a:xfrm>
            <a:off x="740247" y="1883530"/>
            <a:ext cx="849681" cy="32479"/>
          </a:xfrm>
          <a:prstGeom prst="straightConnector1">
            <a:avLst/>
          </a:prstGeom>
          <a:ln w="12700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Gerade Verbindung mit Pfeil 139"/>
          <p:cNvCxnSpPr/>
          <p:nvPr/>
        </p:nvCxnSpPr>
        <p:spPr>
          <a:xfrm flipV="1">
            <a:off x="7701781" y="1143663"/>
            <a:ext cx="0" cy="1723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Rechteck 140"/>
          <p:cNvSpPr/>
          <p:nvPr/>
        </p:nvSpPr>
        <p:spPr>
          <a:xfrm>
            <a:off x="7656141" y="1020248"/>
            <a:ext cx="410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1200" dirty="0"/>
              <a:t>T↓ </a:t>
            </a:r>
          </a:p>
        </p:txBody>
      </p:sp>
      <p:sp>
        <p:nvSpPr>
          <p:cNvPr id="142" name="Rechteck 141"/>
          <p:cNvSpPr/>
          <p:nvPr/>
        </p:nvSpPr>
        <p:spPr>
          <a:xfrm>
            <a:off x="8558051" y="1007323"/>
            <a:ext cx="4090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1200" dirty="0" smtClean="0"/>
              <a:t>T↑ </a:t>
            </a:r>
            <a:endParaRPr lang="de-AT" sz="1200" dirty="0"/>
          </a:p>
        </p:txBody>
      </p:sp>
      <p:grpSp>
        <p:nvGrpSpPr>
          <p:cNvPr id="54" name="Gruppieren 53"/>
          <p:cNvGrpSpPr/>
          <p:nvPr/>
        </p:nvGrpSpPr>
        <p:grpSpPr>
          <a:xfrm>
            <a:off x="7372260" y="-51753"/>
            <a:ext cx="1878968" cy="1078895"/>
            <a:chOff x="7372260" y="-51753"/>
            <a:chExt cx="1878968" cy="1078895"/>
          </a:xfrm>
        </p:grpSpPr>
        <p:grpSp>
          <p:nvGrpSpPr>
            <p:cNvPr id="75" name="Gruppieren 74"/>
            <p:cNvGrpSpPr/>
            <p:nvPr/>
          </p:nvGrpSpPr>
          <p:grpSpPr>
            <a:xfrm>
              <a:off x="7372260" y="-51753"/>
              <a:ext cx="1878968" cy="1078895"/>
              <a:chOff x="7290937" y="3233955"/>
              <a:chExt cx="1878968" cy="1078895"/>
            </a:xfrm>
          </p:grpSpPr>
          <p:grpSp>
            <p:nvGrpSpPr>
              <p:cNvPr id="56" name="Gruppieren 55"/>
              <p:cNvGrpSpPr/>
              <p:nvPr/>
            </p:nvGrpSpPr>
            <p:grpSpPr>
              <a:xfrm>
                <a:off x="7290937" y="3233955"/>
                <a:ext cx="1878968" cy="1078895"/>
                <a:chOff x="-284715" y="601627"/>
                <a:chExt cx="4197956" cy="3071343"/>
              </a:xfrm>
            </p:grpSpPr>
            <p:sp>
              <p:nvSpPr>
                <p:cNvPr id="57" name="Textfeld 56"/>
                <p:cNvSpPr txBox="1"/>
                <p:nvPr/>
              </p:nvSpPr>
              <p:spPr>
                <a:xfrm>
                  <a:off x="-16539" y="601627"/>
                  <a:ext cx="1057228" cy="7228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000" dirty="0" smtClean="0"/>
                    <a:t>T[°C]</a:t>
                  </a:r>
                  <a:endParaRPr lang="de-AT" sz="1000" baseline="-25000" dirty="0"/>
                </a:p>
              </p:txBody>
            </p:sp>
            <p:sp>
              <p:nvSpPr>
                <p:cNvPr id="58" name="Textfeld 57"/>
                <p:cNvSpPr txBox="1"/>
                <p:nvPr/>
              </p:nvSpPr>
              <p:spPr>
                <a:xfrm>
                  <a:off x="3078059" y="2950135"/>
                  <a:ext cx="835182" cy="7228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000" dirty="0" smtClean="0"/>
                    <a:t>t[s]</a:t>
                  </a:r>
                  <a:endParaRPr lang="de-AT" sz="1000" baseline="-25000" dirty="0"/>
                </a:p>
              </p:txBody>
            </p:sp>
            <p:grpSp>
              <p:nvGrpSpPr>
                <p:cNvPr id="59" name="Gruppieren 58"/>
                <p:cNvGrpSpPr/>
                <p:nvPr/>
              </p:nvGrpSpPr>
              <p:grpSpPr>
                <a:xfrm>
                  <a:off x="-284715" y="1008938"/>
                  <a:ext cx="3607347" cy="2541963"/>
                  <a:chOff x="-284715" y="1008938"/>
                  <a:chExt cx="3607347" cy="2541963"/>
                </a:xfrm>
              </p:grpSpPr>
              <p:cxnSp>
                <p:nvCxnSpPr>
                  <p:cNvPr id="60" name="Gerader Verbinder 59"/>
                  <p:cNvCxnSpPr/>
                  <p:nvPr/>
                </p:nvCxnSpPr>
                <p:spPr>
                  <a:xfrm flipV="1">
                    <a:off x="461871" y="1376363"/>
                    <a:ext cx="257267" cy="2170714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Gerader Verbinder 60"/>
                  <p:cNvCxnSpPr/>
                  <p:nvPr/>
                </p:nvCxnSpPr>
                <p:spPr>
                  <a:xfrm flipH="1">
                    <a:off x="724329" y="1376809"/>
                    <a:ext cx="207973" cy="0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Gerader Verbinder 61"/>
                  <p:cNvCxnSpPr/>
                  <p:nvPr/>
                </p:nvCxnSpPr>
                <p:spPr>
                  <a:xfrm flipH="1" flipV="1">
                    <a:off x="951320" y="1375793"/>
                    <a:ext cx="160332" cy="1670196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Gerader Verbinder 62"/>
                  <p:cNvCxnSpPr/>
                  <p:nvPr/>
                </p:nvCxnSpPr>
                <p:spPr>
                  <a:xfrm flipV="1">
                    <a:off x="1116406" y="1962377"/>
                    <a:ext cx="1174000" cy="1083612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Gerader Verbinder 63"/>
                  <p:cNvCxnSpPr/>
                  <p:nvPr/>
                </p:nvCxnSpPr>
                <p:spPr>
                  <a:xfrm flipH="1" flipV="1">
                    <a:off x="2301333" y="1962377"/>
                    <a:ext cx="36214" cy="1562031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Gerade Verbindung mit Pfeil 64"/>
                  <p:cNvCxnSpPr/>
                  <p:nvPr/>
                </p:nvCxnSpPr>
                <p:spPr>
                  <a:xfrm flipV="1">
                    <a:off x="462291" y="1169745"/>
                    <a:ext cx="1" cy="2377330"/>
                  </a:xfrm>
                  <a:prstGeom prst="straightConnector1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Gerade Verbindung mit Pfeil 65"/>
                  <p:cNvCxnSpPr/>
                  <p:nvPr/>
                </p:nvCxnSpPr>
                <p:spPr>
                  <a:xfrm flipV="1">
                    <a:off x="461871" y="3498769"/>
                    <a:ext cx="2860761" cy="52132"/>
                  </a:xfrm>
                  <a:prstGeom prst="straightConnector1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Gerader Verbinder 66"/>
                  <p:cNvCxnSpPr/>
                  <p:nvPr/>
                </p:nvCxnSpPr>
                <p:spPr>
                  <a:xfrm>
                    <a:off x="377456" y="1485401"/>
                    <a:ext cx="658291" cy="0"/>
                  </a:xfrm>
                  <a:prstGeom prst="line">
                    <a:avLst/>
                  </a:prstGeom>
                  <a:ln>
                    <a:prstDash val="sysDash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8" name="Textfeld 67"/>
                  <p:cNvSpPr txBox="1"/>
                  <p:nvPr/>
                </p:nvSpPr>
                <p:spPr>
                  <a:xfrm>
                    <a:off x="-284715" y="1008938"/>
                    <a:ext cx="838766" cy="7228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000" dirty="0" smtClean="0"/>
                      <a:t>A</a:t>
                    </a:r>
                    <a:r>
                      <a:rPr lang="de-AT" sz="1000" baseline="-25000" dirty="0" smtClean="0"/>
                      <a:t>c3</a:t>
                    </a:r>
                    <a:endParaRPr lang="de-AT" sz="1000" baseline="-25000" dirty="0"/>
                  </a:p>
                </p:txBody>
              </p:sp>
              <p:cxnSp>
                <p:nvCxnSpPr>
                  <p:cNvPr id="69" name="Gerader Verbinder 68"/>
                  <p:cNvCxnSpPr/>
                  <p:nvPr/>
                </p:nvCxnSpPr>
                <p:spPr>
                  <a:xfrm flipV="1">
                    <a:off x="380435" y="2698400"/>
                    <a:ext cx="807909" cy="3"/>
                  </a:xfrm>
                  <a:prstGeom prst="line">
                    <a:avLst/>
                  </a:prstGeom>
                  <a:ln>
                    <a:prstDash val="sysDash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0" name="Textfeld 69"/>
                  <p:cNvSpPr txBox="1"/>
                  <p:nvPr/>
                </p:nvSpPr>
                <p:spPr>
                  <a:xfrm>
                    <a:off x="-253242" y="2252347"/>
                    <a:ext cx="785043" cy="7228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000" dirty="0" smtClean="0"/>
                      <a:t>M</a:t>
                    </a:r>
                    <a:r>
                      <a:rPr lang="de-AT" sz="1000" baseline="-25000" dirty="0" smtClean="0"/>
                      <a:t>S</a:t>
                    </a:r>
                    <a:endParaRPr lang="de-AT" sz="1000" baseline="-25000" dirty="0"/>
                  </a:p>
                </p:txBody>
              </p:sp>
            </p:grpSp>
          </p:grpSp>
          <p:sp>
            <p:nvSpPr>
              <p:cNvPr id="73" name="Textfeld 72"/>
              <p:cNvSpPr txBox="1"/>
              <p:nvPr/>
            </p:nvSpPr>
            <p:spPr>
              <a:xfrm>
                <a:off x="7658996" y="3945510"/>
                <a:ext cx="30489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sz="1000" dirty="0" err="1" smtClean="0">
                    <a:solidFill>
                      <a:srgbClr val="C00000"/>
                    </a:solidFill>
                  </a:rPr>
                  <a:t>T</a:t>
                </a:r>
                <a:r>
                  <a:rPr lang="de-AT" sz="1000" baseline="-25000" dirty="0" err="1" smtClean="0">
                    <a:solidFill>
                      <a:srgbClr val="C00000"/>
                    </a:solidFill>
                  </a:rPr>
                  <a:t>q</a:t>
                </a:r>
                <a:endParaRPr lang="de-AT" sz="1000" baseline="-25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4" name="Textfeld 73"/>
              <p:cNvSpPr txBox="1"/>
              <p:nvPr/>
            </p:nvSpPr>
            <p:spPr>
              <a:xfrm>
                <a:off x="7889432" y="3619009"/>
                <a:ext cx="540533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sz="700" dirty="0" smtClean="0"/>
                  <a:t>10K/min</a:t>
                </a:r>
                <a:endParaRPr lang="de-AT" sz="700" baseline="-25000" dirty="0"/>
              </a:p>
            </p:txBody>
          </p:sp>
        </p:grpSp>
        <p:cxnSp>
          <p:nvCxnSpPr>
            <p:cNvPr id="112" name="Gerader Verbinder 111"/>
            <p:cNvCxnSpPr/>
            <p:nvPr/>
          </p:nvCxnSpPr>
          <p:spPr>
            <a:xfrm flipV="1">
              <a:off x="8032882" y="430832"/>
              <a:ext cx="747225" cy="541287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r Verbinder 113"/>
            <p:cNvCxnSpPr/>
            <p:nvPr/>
          </p:nvCxnSpPr>
          <p:spPr>
            <a:xfrm flipH="1" flipV="1">
              <a:off x="7999607" y="805139"/>
              <a:ext cx="19652" cy="160663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r Verbinder 114"/>
            <p:cNvCxnSpPr/>
            <p:nvPr/>
          </p:nvCxnSpPr>
          <p:spPr>
            <a:xfrm flipH="1" flipV="1">
              <a:off x="8783664" y="413458"/>
              <a:ext cx="16209" cy="548707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Inhaltsplatzhalter 2"/>
          <p:cNvSpPr txBox="1">
            <a:spLocks/>
          </p:cNvSpPr>
          <p:nvPr/>
        </p:nvSpPr>
        <p:spPr>
          <a:xfrm>
            <a:off x="6053320" y="3265379"/>
            <a:ext cx="3054325" cy="25184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7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voestalpine" panose="020B0500030000000000" pitchFamily="34" charset="0"/>
              <a:buChar char="»"/>
              <a:defRPr sz="20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1pPr>
            <a:lvl2pPr marL="27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tabLst>
                <a:tab pos="360000" algn="l"/>
              </a:tabLst>
              <a:defRPr sz="20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tabLst>
                <a:tab pos="720000" algn="l"/>
              </a:tabLst>
              <a:defRPr lang="de-DE" sz="18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3pPr>
            <a:lvl4pPr marL="810000" marR="0" indent="-270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tabLst>
                <a:tab pos="1080000" algn="l"/>
              </a:tabLst>
              <a:defRPr lang="en-US" sz="1600" kern="1200" noProof="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4pPr>
            <a:lvl5pPr marL="1080000" indent="-27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Clr>
                <a:srgbClr val="0082B4"/>
              </a:buClr>
              <a:buSzPct val="100000"/>
              <a:buFont typeface="voestalpine" panose="020B0500030000000000" pitchFamily="34" charset="0"/>
              <a:buChar char="»"/>
              <a:defRPr sz="14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5pPr>
            <a:lvl6pPr marL="1350000" indent="-270000" algn="l" defTabSz="914400" rtl="0" eaLnBrk="1" latinLnBrk="0" hangingPunct="1">
              <a:spcBef>
                <a:spcPts val="0"/>
              </a:spcBef>
              <a:buClr>
                <a:schemeClr val="tx2"/>
              </a:buClr>
              <a:buSzPct val="100000"/>
              <a:buFont typeface="voestalpine" panose="020B0500030000000000" pitchFamily="34" charset="0"/>
              <a:buChar char="»"/>
              <a:tabLst>
                <a:tab pos="1440000" algn="l"/>
              </a:tabLst>
              <a:defRPr sz="1200" kern="1200">
                <a:solidFill>
                  <a:schemeClr val="tx1"/>
                </a:solidFill>
                <a:latin typeface="voestalpine" panose="020B0500030000000000" pitchFamily="34" charset="0"/>
                <a:ea typeface="+mn-ea"/>
                <a:cs typeface="+mn-cs"/>
              </a:defRPr>
            </a:lvl6pPr>
            <a:lvl7pPr marL="1258888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tabLst>
                <a:tab pos="1790700" algn="l"/>
              </a:tabLst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sz="1200" b="1" dirty="0" err="1" smtClean="0">
                <a:solidFill>
                  <a:srgbClr val="C00000"/>
                </a:solidFill>
              </a:rPr>
              <a:t>What</a:t>
            </a:r>
            <a:r>
              <a:rPr lang="de-AT" sz="1200" b="1" dirty="0" smtClean="0">
                <a:solidFill>
                  <a:srgbClr val="C00000"/>
                </a:solidFill>
              </a:rPr>
              <a:t> </a:t>
            </a:r>
            <a:r>
              <a:rPr lang="de-AT" sz="1200" b="1" dirty="0" err="1" smtClean="0">
                <a:solidFill>
                  <a:srgbClr val="C00000"/>
                </a:solidFill>
              </a:rPr>
              <a:t>happens</a:t>
            </a:r>
            <a:r>
              <a:rPr lang="de-AT" sz="1200" b="1" dirty="0" smtClean="0">
                <a:solidFill>
                  <a:srgbClr val="C00000"/>
                </a:solidFill>
              </a:rPr>
              <a:t> </a:t>
            </a:r>
            <a:r>
              <a:rPr lang="de-AT" sz="1200" b="1" dirty="0" err="1" smtClean="0">
                <a:solidFill>
                  <a:srgbClr val="C00000"/>
                </a:solidFill>
              </a:rPr>
              <a:t>with</a:t>
            </a:r>
            <a:r>
              <a:rPr lang="de-AT" sz="1200" b="1" dirty="0" smtClean="0">
                <a:solidFill>
                  <a:srgbClr val="C00000"/>
                </a:solidFill>
              </a:rPr>
              <a:t> RA </a:t>
            </a:r>
            <a:r>
              <a:rPr lang="de-AT" sz="1200" b="1" dirty="0" err="1" smtClean="0">
                <a:solidFill>
                  <a:srgbClr val="C00000"/>
                </a:solidFill>
              </a:rPr>
              <a:t>during</a:t>
            </a:r>
            <a:r>
              <a:rPr lang="de-AT" sz="1200" b="1" dirty="0" smtClean="0">
                <a:solidFill>
                  <a:srgbClr val="C00000"/>
                </a:solidFill>
              </a:rPr>
              <a:t> </a:t>
            </a:r>
            <a:r>
              <a:rPr lang="de-AT" sz="1200" b="1" dirty="0" err="1" smtClean="0">
                <a:solidFill>
                  <a:srgbClr val="C00000"/>
                </a:solidFill>
              </a:rPr>
              <a:t>tempering</a:t>
            </a:r>
            <a:r>
              <a:rPr lang="de-AT" sz="1200" b="1" dirty="0" smtClean="0">
                <a:solidFill>
                  <a:srgbClr val="C00000"/>
                </a:solidFill>
              </a:rPr>
              <a:t>?</a:t>
            </a:r>
            <a:endParaRPr lang="de-AT" sz="1200" b="1" dirty="0">
              <a:solidFill>
                <a:srgbClr val="C00000"/>
              </a:solidFill>
            </a:endParaRPr>
          </a:p>
        </p:txBody>
      </p:sp>
      <p:sp>
        <p:nvSpPr>
          <p:cNvPr id="113" name="Rechteck 112"/>
          <p:cNvSpPr/>
          <p:nvPr/>
        </p:nvSpPr>
        <p:spPr>
          <a:xfrm>
            <a:off x="2614726" y="4810577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haris SIL"/>
              </a:rPr>
              <a:t>M</a:t>
            </a:r>
            <a:r>
              <a:rPr lang="en-US" sz="800" dirty="0">
                <a:solidFill>
                  <a:srgbClr val="000000"/>
                </a:solidFill>
                <a:latin typeface="Charis SIL"/>
              </a:rPr>
              <a:t>. Wallner, et. al., Mater. Sci. Tech. 37 (2021) 182-189 </a:t>
            </a:r>
            <a:endParaRPr lang="en-US" sz="800" dirty="0"/>
          </a:p>
        </p:txBody>
      </p:sp>
      <p:pic>
        <p:nvPicPr>
          <p:cNvPr id="116" name="Grafik 1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4945" y="1096285"/>
            <a:ext cx="2009287" cy="2012400"/>
          </a:xfrm>
          <a:prstGeom prst="rect">
            <a:avLst/>
          </a:prstGeom>
        </p:spPr>
      </p:pic>
      <p:pic>
        <p:nvPicPr>
          <p:cNvPr id="120" name="Grafik 1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0760" y="1089167"/>
            <a:ext cx="2009287" cy="2012400"/>
          </a:xfrm>
          <a:prstGeom prst="rect">
            <a:avLst/>
          </a:prstGeom>
        </p:spPr>
      </p:pic>
      <p:cxnSp>
        <p:nvCxnSpPr>
          <p:cNvPr id="121" name="Gerade Verbindung mit Pfeil 120"/>
          <p:cNvCxnSpPr/>
          <p:nvPr/>
        </p:nvCxnSpPr>
        <p:spPr>
          <a:xfrm>
            <a:off x="2817322" y="1449586"/>
            <a:ext cx="0" cy="254441"/>
          </a:xfrm>
          <a:prstGeom prst="straightConnector1">
            <a:avLst/>
          </a:prstGeom>
          <a:ln w="12700">
            <a:solidFill>
              <a:srgbClr val="FFCC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Gerade Verbindung mit Pfeil 121"/>
          <p:cNvCxnSpPr/>
          <p:nvPr/>
        </p:nvCxnSpPr>
        <p:spPr>
          <a:xfrm>
            <a:off x="2974219" y="1345605"/>
            <a:ext cx="667910" cy="11877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mit Pfeil 122"/>
          <p:cNvCxnSpPr/>
          <p:nvPr/>
        </p:nvCxnSpPr>
        <p:spPr>
          <a:xfrm>
            <a:off x="2848120" y="2043663"/>
            <a:ext cx="667910" cy="11877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Gerade Verbindung mit Pfeil 123"/>
          <p:cNvCxnSpPr/>
          <p:nvPr/>
        </p:nvCxnSpPr>
        <p:spPr>
          <a:xfrm flipV="1">
            <a:off x="4865311" y="1316759"/>
            <a:ext cx="726376" cy="17578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Gerade Verbindung mit Pfeil 124"/>
          <p:cNvCxnSpPr/>
          <p:nvPr/>
        </p:nvCxnSpPr>
        <p:spPr>
          <a:xfrm>
            <a:off x="5128188" y="1609367"/>
            <a:ext cx="541811" cy="13842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883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rafik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880642" y="2818037"/>
            <a:ext cx="2103266" cy="1537200"/>
          </a:xfrm>
          <a:prstGeom prst="rect">
            <a:avLst/>
          </a:prstGeom>
        </p:spPr>
      </p:pic>
      <p:pic>
        <p:nvPicPr>
          <p:cNvPr id="83" name="Grafik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221650" y="2818037"/>
            <a:ext cx="2103266" cy="1537200"/>
          </a:xfrm>
          <a:prstGeom prst="rect">
            <a:avLst/>
          </a:prstGeom>
        </p:spPr>
      </p:pic>
      <p:cxnSp>
        <p:nvCxnSpPr>
          <p:cNvPr id="43" name="Gerader Verbinder 42"/>
          <p:cNvCxnSpPr/>
          <p:nvPr/>
        </p:nvCxnSpPr>
        <p:spPr>
          <a:xfrm>
            <a:off x="2608202" y="3445635"/>
            <a:ext cx="502671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Conclusion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3355" y="1176726"/>
            <a:ext cx="8947518" cy="1280897"/>
          </a:xfrm>
        </p:spPr>
        <p:txBody>
          <a:bodyPr>
            <a:normAutofit/>
          </a:bodyPr>
          <a:lstStyle/>
          <a:p>
            <a:r>
              <a:rPr lang="de-AT" sz="1600" dirty="0" smtClean="0"/>
              <a:t>Q&amp;P-</a:t>
            </a:r>
            <a:r>
              <a:rPr lang="de-AT" sz="1600" dirty="0" err="1" smtClean="0"/>
              <a:t>process</a:t>
            </a:r>
            <a:r>
              <a:rPr lang="de-AT" sz="1600" dirty="0" smtClean="0"/>
              <a:t> </a:t>
            </a:r>
            <a:r>
              <a:rPr lang="de-AT" sz="1600" dirty="0" err="1" smtClean="0"/>
              <a:t>substitiution</a:t>
            </a:r>
            <a:r>
              <a:rPr lang="de-AT" sz="1600" dirty="0" smtClean="0"/>
              <a:t> </a:t>
            </a:r>
            <a:r>
              <a:rPr lang="de-AT" sz="1600" dirty="0" err="1" smtClean="0"/>
              <a:t>of</a:t>
            </a:r>
            <a:r>
              <a:rPr lang="de-AT" sz="1600" dirty="0" smtClean="0"/>
              <a:t> </a:t>
            </a:r>
            <a:r>
              <a:rPr lang="de-AT" sz="1600" b="1" dirty="0" smtClean="0"/>
              <a:t>Si </a:t>
            </a:r>
            <a:r>
              <a:rPr lang="de-AT" sz="1600" dirty="0" err="1" smtClean="0"/>
              <a:t>by</a:t>
            </a:r>
            <a:r>
              <a:rPr lang="de-AT" sz="1600" b="1" dirty="0">
                <a:solidFill>
                  <a:srgbClr val="C00000"/>
                </a:solidFill>
              </a:rPr>
              <a:t> Al</a:t>
            </a:r>
            <a:r>
              <a:rPr lang="de-AT" sz="1600" dirty="0" smtClean="0"/>
              <a:t> due </a:t>
            </a:r>
            <a:r>
              <a:rPr lang="de-AT" sz="1600" dirty="0" err="1" smtClean="0"/>
              <a:t>to</a:t>
            </a:r>
            <a:r>
              <a:rPr lang="de-AT" sz="1600" dirty="0" smtClean="0"/>
              <a:t> </a:t>
            </a:r>
            <a:r>
              <a:rPr lang="de-AT" sz="1600" dirty="0" smtClean="0">
                <a:solidFill>
                  <a:schemeClr val="accent2">
                    <a:lumMod val="50000"/>
                  </a:schemeClr>
                </a:solidFill>
              </a:rPr>
              <a:t>high </a:t>
            </a:r>
            <a:r>
              <a:rPr lang="de-AT" sz="1600" dirty="0" err="1" smtClean="0">
                <a:solidFill>
                  <a:schemeClr val="accent2">
                    <a:lumMod val="50000"/>
                  </a:schemeClr>
                </a:solidFill>
              </a:rPr>
              <a:t>carbide</a:t>
            </a:r>
            <a:r>
              <a:rPr lang="de-AT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AT" sz="1600" dirty="0" err="1" smtClean="0">
                <a:solidFill>
                  <a:schemeClr val="accent2">
                    <a:lumMod val="50000"/>
                  </a:schemeClr>
                </a:solidFill>
              </a:rPr>
              <a:t>precipitation</a:t>
            </a:r>
            <a:r>
              <a:rPr lang="de-AT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AT" sz="1600" dirty="0" smtClean="0"/>
              <a:t>in </a:t>
            </a:r>
            <a:r>
              <a:rPr lang="el-GR" sz="1600" dirty="0"/>
              <a:t>α</a:t>
            </a:r>
            <a:r>
              <a:rPr lang="de-AT" sz="1600" dirty="0" smtClean="0"/>
              <a:t>‘</a:t>
            </a:r>
            <a:r>
              <a:rPr lang="de-AT" sz="1600" baseline="-25000" dirty="0" smtClean="0"/>
              <a:t>1</a:t>
            </a:r>
            <a:r>
              <a:rPr lang="de-AT" sz="1600" dirty="0" smtClean="0"/>
              <a:t> not </a:t>
            </a:r>
            <a:r>
              <a:rPr lang="de-AT" sz="1600" dirty="0" err="1" smtClean="0"/>
              <a:t>sufficient</a:t>
            </a:r>
            <a:r>
              <a:rPr lang="de-AT" sz="1600" dirty="0" smtClean="0"/>
              <a:t> </a:t>
            </a:r>
            <a:endParaRPr lang="de-AT" sz="1600" dirty="0"/>
          </a:p>
          <a:p>
            <a:r>
              <a:rPr lang="de-AT" sz="1600" dirty="0" err="1" smtClean="0"/>
              <a:t>Only</a:t>
            </a:r>
            <a:r>
              <a:rPr lang="de-AT" sz="1600" dirty="0" smtClean="0"/>
              <a:t> </a:t>
            </a:r>
            <a:r>
              <a:rPr lang="de-AT" sz="1600" b="1" dirty="0" smtClean="0"/>
              <a:t>Si</a:t>
            </a:r>
            <a:r>
              <a:rPr lang="de-AT" sz="1600" dirty="0" smtClean="0"/>
              <a:t> → high TS</a:t>
            </a:r>
            <a:r>
              <a:rPr lang="en-US" dirty="0"/>
              <a:t>×</a:t>
            </a:r>
            <a:r>
              <a:rPr lang="de-AT" sz="1600" dirty="0" smtClean="0"/>
              <a:t>TE after Q&amp;P but </a:t>
            </a:r>
            <a:r>
              <a:rPr lang="de-AT" sz="1600" dirty="0" err="1" smtClean="0"/>
              <a:t>increased</a:t>
            </a:r>
            <a:r>
              <a:rPr lang="de-AT" sz="1600" dirty="0" smtClean="0"/>
              <a:t> </a:t>
            </a:r>
            <a:r>
              <a:rPr lang="de-AT" sz="1600" dirty="0" err="1" smtClean="0"/>
              <a:t>decomposition</a:t>
            </a:r>
            <a:r>
              <a:rPr lang="de-AT" sz="1600" dirty="0" smtClean="0"/>
              <a:t> </a:t>
            </a:r>
            <a:r>
              <a:rPr lang="de-AT" sz="1600" dirty="0" err="1" smtClean="0"/>
              <a:t>of</a:t>
            </a:r>
            <a:r>
              <a:rPr lang="de-AT" sz="1600" dirty="0" smtClean="0"/>
              <a:t> RA </a:t>
            </a:r>
            <a:r>
              <a:rPr lang="de-AT" sz="1600" dirty="0" err="1" smtClean="0"/>
              <a:t>during</a:t>
            </a:r>
            <a:r>
              <a:rPr lang="de-AT" sz="1600" dirty="0" smtClean="0"/>
              <a:t> GA</a:t>
            </a:r>
          </a:p>
          <a:p>
            <a:r>
              <a:rPr lang="de-AT" sz="1600" dirty="0" err="1" smtClean="0"/>
              <a:t>Only</a:t>
            </a:r>
            <a:r>
              <a:rPr lang="de-AT" sz="1600" dirty="0" smtClean="0"/>
              <a:t> </a:t>
            </a:r>
            <a:r>
              <a:rPr lang="de-AT" sz="1600" b="1" dirty="0" smtClean="0">
                <a:solidFill>
                  <a:srgbClr val="C00000"/>
                </a:solidFill>
              </a:rPr>
              <a:t>Al</a:t>
            </a:r>
            <a:r>
              <a:rPr lang="de-AT" sz="1600" dirty="0" smtClean="0"/>
              <a:t> → </a:t>
            </a:r>
            <a:r>
              <a:rPr lang="de-AT" sz="1600" dirty="0" err="1" smtClean="0"/>
              <a:t>low</a:t>
            </a:r>
            <a:r>
              <a:rPr lang="de-AT" sz="1600" dirty="0" smtClean="0"/>
              <a:t> TS &amp; </a:t>
            </a:r>
            <a:r>
              <a:rPr lang="de-AT" sz="1600" dirty="0" err="1" smtClean="0"/>
              <a:t>work</a:t>
            </a:r>
            <a:r>
              <a:rPr lang="de-AT" sz="1600" dirty="0" smtClean="0"/>
              <a:t> </a:t>
            </a:r>
            <a:r>
              <a:rPr lang="de-AT" sz="1600" dirty="0" err="1" smtClean="0"/>
              <a:t>hardening</a:t>
            </a:r>
            <a:r>
              <a:rPr lang="de-AT" sz="1600" dirty="0" smtClean="0"/>
              <a:t>, but </a:t>
            </a:r>
            <a:r>
              <a:rPr lang="de-AT" sz="1600" dirty="0" err="1" smtClean="0"/>
              <a:t>increasing</a:t>
            </a:r>
            <a:r>
              <a:rPr lang="de-AT" sz="1600" dirty="0" smtClean="0"/>
              <a:t> </a:t>
            </a:r>
            <a:r>
              <a:rPr lang="de-AT" sz="1600" dirty="0" err="1" smtClean="0"/>
              <a:t>the</a:t>
            </a:r>
            <a:r>
              <a:rPr lang="de-AT" sz="1600" dirty="0" smtClean="0"/>
              <a:t> thermal </a:t>
            </a:r>
            <a:r>
              <a:rPr lang="de-AT" sz="1600" dirty="0" err="1" smtClean="0"/>
              <a:t>stability</a:t>
            </a:r>
            <a:r>
              <a:rPr lang="de-AT" sz="1600" dirty="0" smtClean="0"/>
              <a:t> </a:t>
            </a:r>
            <a:r>
              <a:rPr lang="de-AT" sz="1600" dirty="0" err="1" smtClean="0"/>
              <a:t>of</a:t>
            </a:r>
            <a:r>
              <a:rPr lang="de-AT" sz="1600" dirty="0" smtClean="0"/>
              <a:t> RA </a:t>
            </a:r>
            <a:r>
              <a:rPr lang="de-AT" sz="1600" dirty="0" err="1" smtClean="0"/>
              <a:t>during</a:t>
            </a:r>
            <a:r>
              <a:rPr lang="de-AT" sz="1600" dirty="0" smtClean="0"/>
              <a:t> GA </a:t>
            </a:r>
          </a:p>
          <a:p>
            <a:pPr marL="0" indent="0">
              <a:buNone/>
            </a:pPr>
            <a:r>
              <a:rPr lang="de-AT" sz="1600" b="1" dirty="0"/>
              <a:t>→ </a:t>
            </a:r>
            <a:r>
              <a:rPr lang="de-AT" sz="1600" b="1" dirty="0" err="1" smtClean="0"/>
              <a:t>For</a:t>
            </a:r>
            <a:r>
              <a:rPr lang="de-AT" sz="1600" b="1" dirty="0" smtClean="0"/>
              <a:t> Q&amp;P + GA </a:t>
            </a:r>
            <a:r>
              <a:rPr lang="de-AT" sz="1600" b="1" dirty="0" err="1" smtClean="0"/>
              <a:t>process</a:t>
            </a:r>
            <a:r>
              <a:rPr lang="de-AT" sz="1600" b="1" dirty="0" smtClean="0"/>
              <a:t> </a:t>
            </a:r>
            <a:r>
              <a:rPr lang="de-AT" sz="1600" b="1" dirty="0" err="1" smtClean="0"/>
              <a:t>optimum</a:t>
            </a:r>
            <a:r>
              <a:rPr lang="de-AT" sz="1600" b="1" dirty="0" smtClean="0"/>
              <a:t> </a:t>
            </a:r>
            <a:r>
              <a:rPr lang="de-AT" sz="1600" b="1" u="sng" dirty="0" err="1" smtClean="0"/>
              <a:t>Si:</a:t>
            </a:r>
            <a:r>
              <a:rPr lang="de-AT" sz="1600" b="1" u="sng" dirty="0" err="1" smtClean="0">
                <a:solidFill>
                  <a:srgbClr val="C00000"/>
                </a:solidFill>
              </a:rPr>
              <a:t>Al</a:t>
            </a:r>
            <a:r>
              <a:rPr lang="de-AT" sz="1600" b="1" dirty="0" smtClean="0"/>
              <a:t> </a:t>
            </a:r>
            <a:r>
              <a:rPr lang="de-AT" sz="1600" b="1" dirty="0" err="1" smtClean="0"/>
              <a:t>ratio</a:t>
            </a:r>
            <a:r>
              <a:rPr lang="de-AT" sz="1600" b="1" dirty="0" smtClean="0"/>
              <a:t> </a:t>
            </a:r>
            <a:r>
              <a:rPr lang="de-AT" sz="1600" b="1" dirty="0" err="1" smtClean="0"/>
              <a:t>required</a:t>
            </a:r>
            <a:r>
              <a:rPr lang="de-AT" sz="1600" b="1" dirty="0" smtClean="0"/>
              <a:t>   </a:t>
            </a:r>
          </a:p>
          <a:p>
            <a:endParaRPr lang="de-AT" sz="1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AT"/>
              <a:t>24.05.2022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HMnS 2022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A56679-8F09-476C-9F16-4FBB638DA6BB}" type="slidenum">
              <a:rPr lang="de-AT" smtClean="0"/>
              <a:pPr/>
              <a:t>11</a:t>
            </a:fld>
            <a:endParaRPr lang="de-AT" dirty="0"/>
          </a:p>
        </p:txBody>
      </p:sp>
      <p:sp>
        <p:nvSpPr>
          <p:cNvPr id="30" name="Rechteck 29"/>
          <p:cNvSpPr/>
          <p:nvPr/>
        </p:nvSpPr>
        <p:spPr>
          <a:xfrm>
            <a:off x="1670420" y="3380324"/>
            <a:ext cx="1320527" cy="605553"/>
          </a:xfrm>
          <a:prstGeom prst="rect">
            <a:avLst/>
          </a:prstGeom>
          <a:solidFill>
            <a:schemeClr val="tx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7" name="Rechteck 36"/>
          <p:cNvSpPr/>
          <p:nvPr/>
        </p:nvSpPr>
        <p:spPr>
          <a:xfrm>
            <a:off x="2567094" y="2987061"/>
            <a:ext cx="423853" cy="384117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4" name="Gerader Verbinder 13"/>
          <p:cNvCxnSpPr/>
          <p:nvPr/>
        </p:nvCxnSpPr>
        <p:spPr>
          <a:xfrm>
            <a:off x="2592734" y="3016763"/>
            <a:ext cx="513170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5" name="Gruppieren 14"/>
          <p:cNvGrpSpPr/>
          <p:nvPr/>
        </p:nvGrpSpPr>
        <p:grpSpPr>
          <a:xfrm>
            <a:off x="-75920" y="2378458"/>
            <a:ext cx="3858081" cy="2187482"/>
            <a:chOff x="-39451" y="1547247"/>
            <a:chExt cx="3858081" cy="1922242"/>
          </a:xfrm>
        </p:grpSpPr>
        <p:grpSp>
          <p:nvGrpSpPr>
            <p:cNvPr id="18" name="Gruppieren 17"/>
            <p:cNvGrpSpPr/>
            <p:nvPr/>
          </p:nvGrpSpPr>
          <p:grpSpPr>
            <a:xfrm>
              <a:off x="-39451" y="1547247"/>
              <a:ext cx="3858081" cy="1922242"/>
              <a:chOff x="10718" y="1437044"/>
              <a:chExt cx="3539388" cy="2488685"/>
            </a:xfrm>
          </p:grpSpPr>
          <p:grpSp>
            <p:nvGrpSpPr>
              <p:cNvPr id="21" name="Gruppieren 20"/>
              <p:cNvGrpSpPr/>
              <p:nvPr/>
            </p:nvGrpSpPr>
            <p:grpSpPr>
              <a:xfrm>
                <a:off x="10718" y="1437044"/>
                <a:ext cx="3539388" cy="2488685"/>
                <a:chOff x="-25154" y="1195415"/>
                <a:chExt cx="3539388" cy="2488685"/>
              </a:xfrm>
            </p:grpSpPr>
            <p:sp>
              <p:nvSpPr>
                <p:cNvPr id="23" name="Textfeld 22"/>
                <p:cNvSpPr txBox="1"/>
                <p:nvPr/>
              </p:nvSpPr>
              <p:spPr>
                <a:xfrm>
                  <a:off x="-25154" y="1195415"/>
                  <a:ext cx="522708" cy="2488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400" dirty="0" smtClean="0"/>
                    <a:t>T[°C]</a:t>
                  </a:r>
                  <a:endParaRPr lang="de-AT" sz="1400" baseline="-25000" dirty="0"/>
                </a:p>
              </p:txBody>
            </p:sp>
            <p:sp>
              <p:nvSpPr>
                <p:cNvPr id="24" name="Textfeld 23"/>
                <p:cNvSpPr txBox="1"/>
                <p:nvPr/>
              </p:nvSpPr>
              <p:spPr>
                <a:xfrm>
                  <a:off x="3112880" y="3435202"/>
                  <a:ext cx="401354" cy="2488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sz="1400" dirty="0" smtClean="0"/>
                    <a:t>t[s]</a:t>
                  </a:r>
                  <a:endParaRPr lang="de-AT" sz="1400" baseline="-25000" dirty="0"/>
                </a:p>
              </p:txBody>
            </p:sp>
            <p:grpSp>
              <p:nvGrpSpPr>
                <p:cNvPr id="25" name="Gruppieren 24"/>
                <p:cNvGrpSpPr/>
                <p:nvPr/>
              </p:nvGrpSpPr>
              <p:grpSpPr>
                <a:xfrm>
                  <a:off x="35811" y="1313382"/>
                  <a:ext cx="3131100" cy="2237509"/>
                  <a:chOff x="35811" y="1313382"/>
                  <a:chExt cx="3131100" cy="2237509"/>
                </a:xfrm>
              </p:grpSpPr>
              <p:cxnSp>
                <p:nvCxnSpPr>
                  <p:cNvPr id="26" name="Gerader Verbinder 25"/>
                  <p:cNvCxnSpPr/>
                  <p:nvPr/>
                </p:nvCxnSpPr>
                <p:spPr>
                  <a:xfrm flipV="1">
                    <a:off x="461871" y="1376363"/>
                    <a:ext cx="257267" cy="2170714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Gerader Verbinder 26"/>
                  <p:cNvCxnSpPr/>
                  <p:nvPr/>
                </p:nvCxnSpPr>
                <p:spPr>
                  <a:xfrm flipH="1">
                    <a:off x="724328" y="1373325"/>
                    <a:ext cx="763255" cy="3484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Gerader Verbinder 27"/>
                  <p:cNvCxnSpPr/>
                  <p:nvPr/>
                </p:nvCxnSpPr>
                <p:spPr>
                  <a:xfrm flipH="1" flipV="1">
                    <a:off x="1491662" y="1375794"/>
                    <a:ext cx="128191" cy="1648374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Gerader Verbinder 28"/>
                  <p:cNvCxnSpPr/>
                  <p:nvPr/>
                </p:nvCxnSpPr>
                <p:spPr>
                  <a:xfrm flipV="1">
                    <a:off x="1703815" y="2421412"/>
                    <a:ext cx="69906" cy="593756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Gerader Verbinder 30"/>
                  <p:cNvCxnSpPr/>
                  <p:nvPr/>
                </p:nvCxnSpPr>
                <p:spPr>
                  <a:xfrm flipH="1">
                    <a:off x="1782879" y="2414059"/>
                    <a:ext cx="640180" cy="0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Gerader Verbinder 31"/>
                  <p:cNvCxnSpPr/>
                  <p:nvPr/>
                </p:nvCxnSpPr>
                <p:spPr>
                  <a:xfrm flipH="1">
                    <a:off x="1619853" y="3024167"/>
                    <a:ext cx="78310" cy="0"/>
                  </a:xfrm>
                  <a:prstGeom prst="line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Gerade Verbindung mit Pfeil 32"/>
                  <p:cNvCxnSpPr/>
                  <p:nvPr/>
                </p:nvCxnSpPr>
                <p:spPr>
                  <a:xfrm flipV="1">
                    <a:off x="442784" y="1313382"/>
                    <a:ext cx="0" cy="2233694"/>
                  </a:xfrm>
                  <a:prstGeom prst="straightConnector1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Gerade Verbindung mit Pfeil 33"/>
                  <p:cNvCxnSpPr/>
                  <p:nvPr/>
                </p:nvCxnSpPr>
                <p:spPr>
                  <a:xfrm flipV="1">
                    <a:off x="461871" y="3550890"/>
                    <a:ext cx="2705040" cy="1"/>
                  </a:xfrm>
                  <a:prstGeom prst="straightConnector1">
                    <a:avLst/>
                  </a:prstGeom>
                  <a:ln w="15240" cap="rnd" cmpd="sng">
                    <a:solidFill>
                      <a:schemeClr val="tx1"/>
                    </a:solidFill>
                    <a:prstDash val="solid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Gerader Verbinder 34"/>
                  <p:cNvCxnSpPr/>
                  <p:nvPr/>
                </p:nvCxnSpPr>
                <p:spPr>
                  <a:xfrm flipV="1">
                    <a:off x="377457" y="1534626"/>
                    <a:ext cx="1233074" cy="5807"/>
                  </a:xfrm>
                  <a:prstGeom prst="line">
                    <a:avLst/>
                  </a:prstGeom>
                  <a:ln>
                    <a:prstDash val="sysDash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" name="Textfeld 35"/>
                  <p:cNvSpPr txBox="1"/>
                  <p:nvPr/>
                </p:nvSpPr>
                <p:spPr>
                  <a:xfrm>
                    <a:off x="1573283" y="1313382"/>
                    <a:ext cx="404965" cy="24889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400" dirty="0" smtClean="0"/>
                      <a:t>A</a:t>
                    </a:r>
                    <a:r>
                      <a:rPr lang="de-AT" sz="1400" baseline="-25000" dirty="0" smtClean="0"/>
                      <a:t>c3</a:t>
                    </a:r>
                    <a:endParaRPr lang="de-AT" sz="1400" baseline="-25000" dirty="0"/>
                  </a:p>
                </p:txBody>
              </p:sp>
              <p:cxnSp>
                <p:nvCxnSpPr>
                  <p:cNvPr id="40" name="Gerader Verbinder 39"/>
                  <p:cNvCxnSpPr/>
                  <p:nvPr/>
                </p:nvCxnSpPr>
                <p:spPr>
                  <a:xfrm>
                    <a:off x="353382" y="2836383"/>
                    <a:ext cx="1385385" cy="0"/>
                  </a:xfrm>
                  <a:prstGeom prst="line">
                    <a:avLst/>
                  </a:prstGeom>
                  <a:ln>
                    <a:prstDash val="sysDash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" name="Textfeld 41"/>
                  <p:cNvSpPr txBox="1"/>
                  <p:nvPr/>
                </p:nvSpPr>
                <p:spPr>
                  <a:xfrm>
                    <a:off x="35811" y="2650037"/>
                    <a:ext cx="374715" cy="24889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AT" sz="1400" dirty="0" smtClean="0"/>
                      <a:t>M</a:t>
                    </a:r>
                    <a:r>
                      <a:rPr lang="de-AT" sz="1400" baseline="-25000" dirty="0" smtClean="0"/>
                      <a:t>S</a:t>
                    </a:r>
                    <a:endParaRPr lang="de-AT" sz="1400" baseline="-25000" dirty="0"/>
                  </a:p>
                </p:txBody>
              </p:sp>
            </p:grpSp>
          </p:grpSp>
          <p:cxnSp>
            <p:nvCxnSpPr>
              <p:cNvPr id="22" name="Gerader Verbinder 21"/>
              <p:cNvCxnSpPr/>
              <p:nvPr/>
            </p:nvCxnSpPr>
            <p:spPr>
              <a:xfrm>
                <a:off x="1753120" y="3078012"/>
                <a:ext cx="1085005" cy="718319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Gerade Verbindung mit Pfeil 16"/>
            <p:cNvCxnSpPr/>
            <p:nvPr/>
          </p:nvCxnSpPr>
          <p:spPr>
            <a:xfrm>
              <a:off x="2631218" y="2493147"/>
              <a:ext cx="197091" cy="870506"/>
            </a:xfrm>
            <a:prstGeom prst="straightConnector1">
              <a:avLst/>
            </a:prstGeom>
            <a:ln w="15240" cap="rnd" cmpd="sng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uppieren 43"/>
          <p:cNvGrpSpPr/>
          <p:nvPr/>
        </p:nvGrpSpPr>
        <p:grpSpPr>
          <a:xfrm>
            <a:off x="2597656" y="3014381"/>
            <a:ext cx="546242" cy="1426733"/>
            <a:chOff x="7158826" y="2212112"/>
            <a:chExt cx="546242" cy="1169600"/>
          </a:xfrm>
        </p:grpSpPr>
        <p:cxnSp>
          <p:nvCxnSpPr>
            <p:cNvPr id="45" name="Gerader Verbinder 44"/>
            <p:cNvCxnSpPr/>
            <p:nvPr/>
          </p:nvCxnSpPr>
          <p:spPr>
            <a:xfrm flipH="1">
              <a:off x="7158826" y="2442534"/>
              <a:ext cx="7963" cy="127671"/>
            </a:xfrm>
            <a:prstGeom prst="line">
              <a:avLst/>
            </a:prstGeom>
            <a:ln w="15240" cap="rnd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r Verbinder 45"/>
            <p:cNvCxnSpPr/>
            <p:nvPr/>
          </p:nvCxnSpPr>
          <p:spPr>
            <a:xfrm>
              <a:off x="7166787" y="2444649"/>
              <a:ext cx="62048" cy="0"/>
            </a:xfrm>
            <a:prstGeom prst="line">
              <a:avLst/>
            </a:prstGeom>
            <a:ln w="15240" cap="rnd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r Verbinder 46"/>
            <p:cNvCxnSpPr/>
            <p:nvPr/>
          </p:nvCxnSpPr>
          <p:spPr>
            <a:xfrm flipV="1">
              <a:off x="7228835" y="2221842"/>
              <a:ext cx="31077" cy="213029"/>
            </a:xfrm>
            <a:prstGeom prst="line">
              <a:avLst/>
            </a:prstGeom>
            <a:ln w="15240" cap="rnd" cmpd="sng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r Verbinder 47"/>
            <p:cNvCxnSpPr/>
            <p:nvPr/>
          </p:nvCxnSpPr>
          <p:spPr>
            <a:xfrm flipH="1">
              <a:off x="7263041" y="2212112"/>
              <a:ext cx="239922" cy="0"/>
            </a:xfrm>
            <a:prstGeom prst="line">
              <a:avLst/>
            </a:prstGeom>
            <a:ln w="15240" cap="rnd" cmpd="sng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mit Pfeil 48"/>
            <p:cNvCxnSpPr/>
            <p:nvPr/>
          </p:nvCxnSpPr>
          <p:spPr>
            <a:xfrm>
              <a:off x="7507913" y="2212112"/>
              <a:ext cx="197155" cy="1169600"/>
            </a:xfrm>
            <a:prstGeom prst="straightConnector1">
              <a:avLst/>
            </a:prstGeom>
            <a:ln w="15240" cap="rnd" cmpd="sng">
              <a:solidFill>
                <a:srgbClr val="C0000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Gruppieren 166"/>
          <p:cNvGrpSpPr/>
          <p:nvPr/>
        </p:nvGrpSpPr>
        <p:grpSpPr>
          <a:xfrm>
            <a:off x="4316626" y="3442950"/>
            <a:ext cx="260878" cy="445772"/>
            <a:chOff x="4316626" y="3442950"/>
            <a:chExt cx="260878" cy="445772"/>
          </a:xfrm>
        </p:grpSpPr>
        <p:cxnSp>
          <p:nvCxnSpPr>
            <p:cNvPr id="64" name="Gerader Verbinder 63"/>
            <p:cNvCxnSpPr/>
            <p:nvPr/>
          </p:nvCxnSpPr>
          <p:spPr>
            <a:xfrm flipV="1">
              <a:off x="4316626" y="3442950"/>
              <a:ext cx="226583" cy="233203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/>
            <p:cNvCxnSpPr/>
            <p:nvPr/>
          </p:nvCxnSpPr>
          <p:spPr>
            <a:xfrm flipV="1">
              <a:off x="4330017" y="3512146"/>
              <a:ext cx="226583" cy="233203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/>
            <p:cNvCxnSpPr/>
            <p:nvPr/>
          </p:nvCxnSpPr>
          <p:spPr>
            <a:xfrm flipV="1">
              <a:off x="4350921" y="3578153"/>
              <a:ext cx="226583" cy="233203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/>
            <p:cNvCxnSpPr/>
            <p:nvPr/>
          </p:nvCxnSpPr>
          <p:spPr>
            <a:xfrm flipV="1">
              <a:off x="4374486" y="3838211"/>
              <a:ext cx="49077" cy="50511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uppieren 167"/>
          <p:cNvGrpSpPr/>
          <p:nvPr/>
        </p:nvGrpSpPr>
        <p:grpSpPr>
          <a:xfrm>
            <a:off x="4644358" y="3248463"/>
            <a:ext cx="372483" cy="165200"/>
            <a:chOff x="4644358" y="3248463"/>
            <a:chExt cx="372483" cy="165200"/>
          </a:xfrm>
        </p:grpSpPr>
        <p:cxnSp>
          <p:nvCxnSpPr>
            <p:cNvPr id="87" name="Gerader Verbinder 86"/>
            <p:cNvCxnSpPr/>
            <p:nvPr/>
          </p:nvCxnSpPr>
          <p:spPr>
            <a:xfrm flipV="1">
              <a:off x="4707154" y="3248463"/>
              <a:ext cx="16335" cy="16812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r Verbinder 87"/>
            <p:cNvCxnSpPr/>
            <p:nvPr/>
          </p:nvCxnSpPr>
          <p:spPr>
            <a:xfrm flipV="1">
              <a:off x="4754545" y="3264354"/>
              <a:ext cx="34128" cy="35124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r Verbinder 88"/>
            <p:cNvCxnSpPr/>
            <p:nvPr/>
          </p:nvCxnSpPr>
          <p:spPr>
            <a:xfrm flipV="1">
              <a:off x="4745702" y="3280269"/>
              <a:ext cx="112545" cy="1158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r Verbinder 89"/>
            <p:cNvCxnSpPr/>
            <p:nvPr/>
          </p:nvCxnSpPr>
          <p:spPr>
            <a:xfrm flipV="1">
              <a:off x="4859157" y="3287833"/>
              <a:ext cx="84566" cy="8703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r Verbinder 94"/>
            <p:cNvCxnSpPr/>
            <p:nvPr/>
          </p:nvCxnSpPr>
          <p:spPr>
            <a:xfrm flipV="1">
              <a:off x="4644358" y="3378539"/>
              <a:ext cx="34128" cy="35124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rader Verbinder 99"/>
            <p:cNvCxnSpPr/>
            <p:nvPr/>
          </p:nvCxnSpPr>
          <p:spPr>
            <a:xfrm flipV="1">
              <a:off x="4974024" y="3311938"/>
              <a:ext cx="42817" cy="4406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Gruppieren 181"/>
          <p:cNvGrpSpPr/>
          <p:nvPr/>
        </p:nvGrpSpPr>
        <p:grpSpPr>
          <a:xfrm>
            <a:off x="7202532" y="2959197"/>
            <a:ext cx="239889" cy="222478"/>
            <a:chOff x="7202532" y="2959197"/>
            <a:chExt cx="239889" cy="222478"/>
          </a:xfrm>
        </p:grpSpPr>
        <p:cxnSp>
          <p:nvCxnSpPr>
            <p:cNvPr id="104" name="Gerader Verbinder 103"/>
            <p:cNvCxnSpPr/>
            <p:nvPr/>
          </p:nvCxnSpPr>
          <p:spPr>
            <a:xfrm flipV="1">
              <a:off x="7202532" y="2959197"/>
              <a:ext cx="150860" cy="15526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rader Verbinder 104"/>
            <p:cNvCxnSpPr/>
            <p:nvPr/>
          </p:nvCxnSpPr>
          <p:spPr>
            <a:xfrm flipV="1">
              <a:off x="7263424" y="2992104"/>
              <a:ext cx="143032" cy="14721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Gerader Verbinder 105"/>
            <p:cNvCxnSpPr/>
            <p:nvPr/>
          </p:nvCxnSpPr>
          <p:spPr>
            <a:xfrm flipV="1">
              <a:off x="7332271" y="3098546"/>
              <a:ext cx="63589" cy="6544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r Verbinder 107"/>
            <p:cNvCxnSpPr/>
            <p:nvPr/>
          </p:nvCxnSpPr>
          <p:spPr>
            <a:xfrm flipV="1">
              <a:off x="7411627" y="3149982"/>
              <a:ext cx="30794" cy="3169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feld 122"/>
          <p:cNvSpPr txBox="1"/>
          <p:nvPr/>
        </p:nvSpPr>
        <p:spPr>
          <a:xfrm>
            <a:off x="4127552" y="2627138"/>
            <a:ext cx="1236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/>
              <a:t>α</a:t>
            </a:r>
            <a:r>
              <a:rPr lang="de-AT" sz="1400" dirty="0" smtClean="0"/>
              <a:t>‘-</a:t>
            </a:r>
            <a:r>
              <a:rPr lang="de-AT" sz="1400" dirty="0" err="1" smtClean="0"/>
              <a:t>tempering</a:t>
            </a:r>
            <a:endParaRPr lang="en-US" sz="1400" dirty="0"/>
          </a:p>
        </p:txBody>
      </p:sp>
      <p:sp>
        <p:nvSpPr>
          <p:cNvPr id="124" name="Textfeld 123"/>
          <p:cNvSpPr txBox="1"/>
          <p:nvPr/>
        </p:nvSpPr>
        <p:spPr>
          <a:xfrm>
            <a:off x="6312071" y="2597009"/>
            <a:ext cx="2831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60%-</a:t>
            </a:r>
            <a:r>
              <a:rPr lang="el-GR" sz="1400" dirty="0" smtClean="0"/>
              <a:t>α</a:t>
            </a:r>
            <a:r>
              <a:rPr lang="de-AT" sz="1400" dirty="0" smtClean="0"/>
              <a:t>‘- + 40% </a:t>
            </a:r>
            <a:r>
              <a:rPr lang="de-AT" sz="1400" dirty="0" err="1" smtClean="0"/>
              <a:t>austenite</a:t>
            </a:r>
            <a:r>
              <a:rPr lang="de-AT" sz="1400" dirty="0" smtClean="0"/>
              <a:t> temp. </a:t>
            </a:r>
            <a:endParaRPr lang="en-US" sz="1400" dirty="0"/>
          </a:p>
        </p:txBody>
      </p:sp>
      <p:grpSp>
        <p:nvGrpSpPr>
          <p:cNvPr id="169" name="Gruppieren 168"/>
          <p:cNvGrpSpPr/>
          <p:nvPr/>
        </p:nvGrpSpPr>
        <p:grpSpPr>
          <a:xfrm>
            <a:off x="6647175" y="3535267"/>
            <a:ext cx="491789" cy="219443"/>
            <a:chOff x="6647175" y="3535267"/>
            <a:chExt cx="491789" cy="219443"/>
          </a:xfrm>
        </p:grpSpPr>
        <p:cxnSp>
          <p:nvCxnSpPr>
            <p:cNvPr id="125" name="Gerader Verbinder 124"/>
            <p:cNvCxnSpPr/>
            <p:nvPr/>
          </p:nvCxnSpPr>
          <p:spPr>
            <a:xfrm flipV="1">
              <a:off x="6768633" y="3575904"/>
              <a:ext cx="155402" cy="159943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r Verbinder 125"/>
            <p:cNvCxnSpPr/>
            <p:nvPr/>
          </p:nvCxnSpPr>
          <p:spPr>
            <a:xfrm flipV="1">
              <a:off x="6846073" y="3565570"/>
              <a:ext cx="168626" cy="173552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r Verbinder 126"/>
            <p:cNvCxnSpPr/>
            <p:nvPr/>
          </p:nvCxnSpPr>
          <p:spPr>
            <a:xfrm flipV="1">
              <a:off x="6924035" y="3535267"/>
              <a:ext cx="205144" cy="211137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r Verbinder 127"/>
            <p:cNvCxnSpPr/>
            <p:nvPr/>
          </p:nvCxnSpPr>
          <p:spPr>
            <a:xfrm flipV="1">
              <a:off x="7014699" y="3676153"/>
              <a:ext cx="76326" cy="78557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r Verbinder 138"/>
            <p:cNvCxnSpPr/>
            <p:nvPr/>
          </p:nvCxnSpPr>
          <p:spPr>
            <a:xfrm flipV="1">
              <a:off x="7105363" y="3717022"/>
              <a:ext cx="33601" cy="34582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Gerader Verbinder 140"/>
            <p:cNvCxnSpPr/>
            <p:nvPr/>
          </p:nvCxnSpPr>
          <p:spPr>
            <a:xfrm flipV="1">
              <a:off x="6647175" y="3625997"/>
              <a:ext cx="63068" cy="64910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r Verbinder 141"/>
            <p:cNvCxnSpPr/>
            <p:nvPr/>
          </p:nvCxnSpPr>
          <p:spPr>
            <a:xfrm flipV="1">
              <a:off x="6692046" y="3589357"/>
              <a:ext cx="134418" cy="138346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5" name="Gerade Verbindung mit Pfeil 154"/>
          <p:cNvCxnSpPr>
            <a:endCxn id="80" idx="1"/>
          </p:cNvCxnSpPr>
          <p:nvPr/>
        </p:nvCxnSpPr>
        <p:spPr>
          <a:xfrm>
            <a:off x="4543209" y="3657029"/>
            <a:ext cx="1091235" cy="620971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Gerade Verbindung mit Pfeil 155"/>
          <p:cNvCxnSpPr/>
          <p:nvPr/>
        </p:nvCxnSpPr>
        <p:spPr>
          <a:xfrm flipH="1" flipV="1">
            <a:off x="4170891" y="3163995"/>
            <a:ext cx="600718" cy="145348"/>
          </a:xfrm>
          <a:prstGeom prst="straightConnector1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9" name="Gruppieren 158"/>
          <p:cNvGrpSpPr/>
          <p:nvPr/>
        </p:nvGrpSpPr>
        <p:grpSpPr>
          <a:xfrm>
            <a:off x="5634444" y="3741593"/>
            <a:ext cx="841044" cy="1062450"/>
            <a:chOff x="5634444" y="3741593"/>
            <a:chExt cx="841044" cy="1062450"/>
          </a:xfrm>
        </p:grpSpPr>
        <p:pic>
          <p:nvPicPr>
            <p:cNvPr id="80" name="Grafik 7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34444" y="3751957"/>
              <a:ext cx="839938" cy="1052086"/>
            </a:xfrm>
            <a:prstGeom prst="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</p:pic>
        <p:sp>
          <p:nvSpPr>
            <p:cNvPr id="158" name="Textfeld 157"/>
            <p:cNvSpPr txBox="1"/>
            <p:nvPr/>
          </p:nvSpPr>
          <p:spPr>
            <a:xfrm>
              <a:off x="6061148" y="3741593"/>
              <a:ext cx="41434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de-AT" sz="1200" b="1" dirty="0" smtClean="0">
                  <a:solidFill>
                    <a:srgbClr val="C00000"/>
                  </a:solidFill>
                </a:rPr>
                <a:t>1.5Al</a:t>
              </a:r>
              <a:endParaRPr lang="en-US" sz="12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164" name="Grafik 163"/>
          <p:cNvPicPr>
            <a:picLocks noChangeAspect="1"/>
          </p:cNvPicPr>
          <p:nvPr/>
        </p:nvPicPr>
        <p:blipFill rotWithShape="1">
          <a:blip r:embed="rId5"/>
          <a:srcRect r="2335" b="3193"/>
          <a:stretch/>
        </p:blipFill>
        <p:spPr>
          <a:xfrm>
            <a:off x="3436821" y="2326614"/>
            <a:ext cx="725937" cy="1100788"/>
          </a:xfrm>
          <a:prstGeom prst="rect">
            <a:avLst/>
          </a:prstGeom>
          <a:ln w="22225">
            <a:solidFill>
              <a:schemeClr val="tx2">
                <a:lumMod val="60000"/>
                <a:lumOff val="40000"/>
              </a:schemeClr>
            </a:solidFill>
          </a:ln>
        </p:spPr>
      </p:pic>
      <p:cxnSp>
        <p:nvCxnSpPr>
          <p:cNvPr id="170" name="Gerade Verbindung mit Pfeil 169"/>
          <p:cNvCxnSpPr/>
          <p:nvPr/>
        </p:nvCxnSpPr>
        <p:spPr>
          <a:xfrm>
            <a:off x="7051633" y="3717021"/>
            <a:ext cx="1019445" cy="25405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feld 171"/>
          <p:cNvSpPr txBox="1"/>
          <p:nvPr/>
        </p:nvSpPr>
        <p:spPr>
          <a:xfrm>
            <a:off x="7945151" y="3940293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>
                <a:solidFill>
                  <a:srgbClr val="C00000"/>
                </a:solidFill>
              </a:rPr>
              <a:t>1.5Al </a:t>
            </a:r>
            <a:r>
              <a:rPr lang="el-GR" dirty="0" smtClean="0"/>
              <a:t>α</a:t>
            </a:r>
            <a:r>
              <a:rPr lang="de-AT" baseline="-25000" dirty="0" smtClean="0"/>
              <a:t>B</a:t>
            </a:r>
            <a:r>
              <a:rPr lang="en-US" dirty="0" smtClean="0"/>
              <a:t>↑</a:t>
            </a:r>
            <a:endParaRPr lang="en-US" dirty="0"/>
          </a:p>
        </p:txBody>
      </p:sp>
      <p:cxnSp>
        <p:nvCxnSpPr>
          <p:cNvPr id="176" name="Gerade Verbindung mit Pfeil 175"/>
          <p:cNvCxnSpPr/>
          <p:nvPr/>
        </p:nvCxnSpPr>
        <p:spPr>
          <a:xfrm flipH="1">
            <a:off x="6312071" y="3083075"/>
            <a:ext cx="991005" cy="2332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1" name="Gruppieren 180"/>
          <p:cNvGrpSpPr/>
          <p:nvPr/>
        </p:nvGrpSpPr>
        <p:grpSpPr>
          <a:xfrm>
            <a:off x="5643250" y="2077487"/>
            <a:ext cx="681134" cy="1202782"/>
            <a:chOff x="5643250" y="2077487"/>
            <a:chExt cx="681134" cy="1202782"/>
          </a:xfrm>
        </p:grpSpPr>
        <p:pic>
          <p:nvPicPr>
            <p:cNvPr id="175" name="Grafik 174"/>
            <p:cNvPicPr>
              <a:picLocks noChangeAspect="1"/>
            </p:cNvPicPr>
            <p:nvPr/>
          </p:nvPicPr>
          <p:blipFill rotWithShape="1">
            <a:blip r:embed="rId6"/>
            <a:srcRect l="60423" t="16113" r="32008" b="67182"/>
            <a:stretch/>
          </p:blipFill>
          <p:spPr>
            <a:xfrm>
              <a:off x="5643250" y="2077487"/>
              <a:ext cx="681134" cy="1202782"/>
            </a:xfrm>
            <a:prstGeom prst="rect">
              <a:avLst/>
            </a:prstGeom>
            <a:ln w="25400">
              <a:solidFill>
                <a:srgbClr val="C00000"/>
              </a:solidFill>
            </a:ln>
          </p:spPr>
        </p:pic>
        <p:cxnSp>
          <p:nvCxnSpPr>
            <p:cNvPr id="179" name="Gerade Verbindung mit Pfeil 178"/>
            <p:cNvCxnSpPr/>
            <p:nvPr/>
          </p:nvCxnSpPr>
          <p:spPr>
            <a:xfrm>
              <a:off x="5748268" y="3241657"/>
              <a:ext cx="3816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180" name="Rechteck 179"/>
            <p:cNvSpPr/>
            <p:nvPr/>
          </p:nvSpPr>
          <p:spPr>
            <a:xfrm>
              <a:off x="5659859" y="2941383"/>
              <a:ext cx="53732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AT" sz="1400" dirty="0" smtClean="0">
                  <a:solidFill>
                    <a:schemeClr val="accent5"/>
                  </a:solidFill>
                  <a:latin typeface="arial" panose="020B0604020202020204" pitchFamily="34" charset="0"/>
                </a:rPr>
                <a:t>1µm</a:t>
              </a:r>
              <a:endParaRPr lang="de-AT" sz="1400" dirty="0">
                <a:solidFill>
                  <a:schemeClr val="accent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342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7" grpId="0" animBg="1"/>
      <p:bldP spid="123" grpId="0"/>
      <p:bldP spid="124" grpId="0"/>
      <p:bldP spid="1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255587" y="948718"/>
            <a:ext cx="8888413" cy="1325700"/>
          </a:xfrm>
        </p:spPr>
        <p:txBody>
          <a:bodyPr/>
          <a:lstStyle/>
          <a:p>
            <a:pPr algn="ctr"/>
            <a:r>
              <a:rPr lang="de-AT" sz="2400" b="1" dirty="0" err="1" smtClean="0"/>
              <a:t>Thank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you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for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your</a:t>
            </a:r>
            <a:r>
              <a:rPr lang="de-AT" sz="2400" b="1" dirty="0" smtClean="0"/>
              <a:t> </a:t>
            </a:r>
            <a:r>
              <a:rPr lang="de-AT" sz="2400" b="1" dirty="0" err="1" smtClean="0"/>
              <a:t>attention</a:t>
            </a:r>
            <a:r>
              <a:rPr lang="de-AT" sz="2400" b="1" dirty="0" smtClean="0"/>
              <a:t>!</a:t>
            </a:r>
            <a:endParaRPr lang="de-AT" sz="1200" dirty="0">
              <a:latin typeface="+mj-lt"/>
            </a:endParaRPr>
          </a:p>
        </p:txBody>
      </p:sp>
      <p:sp>
        <p:nvSpPr>
          <p:cNvPr id="3" name="Titel 3"/>
          <p:cNvSpPr txBox="1">
            <a:spLocks/>
          </p:cNvSpPr>
          <p:nvPr/>
        </p:nvSpPr>
        <p:spPr>
          <a:xfrm>
            <a:off x="310699" y="2274418"/>
            <a:ext cx="8888413" cy="1047569"/>
          </a:xfrm>
          <a:prstGeom prst="rect">
            <a:avLst/>
          </a:prstGeom>
        </p:spPr>
        <p:txBody>
          <a:bodyPr vert="horz" lIns="0" tIns="46800" rIns="0" bIns="4680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voestalpine" panose="020B0500030000000000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de-AT" sz="1200" i="1" kern="0" dirty="0">
                <a:solidFill>
                  <a:srgbClr val="000000"/>
                </a:solidFill>
                <a:ea typeface="Times New Roman"/>
                <a:cs typeface="Times New Roman"/>
              </a:rPr>
              <a:t>Matthias </a:t>
            </a:r>
            <a:r>
              <a:rPr lang="de-AT" sz="1200" i="1" kern="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Wallner</a:t>
            </a:r>
            <a:r>
              <a:rPr lang="de-AT" sz="1200" i="1" kern="0" baseline="3000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a,c</a:t>
            </a:r>
            <a:r>
              <a:rPr lang="de-AT" sz="1200" i="1" kern="0" dirty="0" smtClean="0">
                <a:solidFill>
                  <a:srgbClr val="000000"/>
                </a:solidFill>
                <a:ea typeface="Times New Roman"/>
                <a:cs typeface="Times New Roman"/>
              </a:rPr>
              <a:t>, K</a:t>
            </a:r>
            <a:r>
              <a:rPr lang="de-AT" sz="1200" i="1" kern="0" dirty="0">
                <a:solidFill>
                  <a:srgbClr val="000000"/>
                </a:solidFill>
                <a:ea typeface="Times New Roman"/>
                <a:cs typeface="Times New Roman"/>
              </a:rPr>
              <a:t>. </a:t>
            </a:r>
            <a:r>
              <a:rPr lang="de-AT" sz="12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Steineder</a:t>
            </a:r>
            <a:r>
              <a:rPr lang="de-AT" sz="1200" i="1" kern="0" baseline="30000" dirty="0" err="1">
                <a:solidFill>
                  <a:srgbClr val="000000"/>
                </a:solidFill>
                <a:ea typeface="Times New Roman"/>
                <a:cs typeface="Times New Roman"/>
              </a:rPr>
              <a:t>b</a:t>
            </a:r>
            <a:r>
              <a:rPr lang="de-AT" sz="1200" i="1" kern="0" dirty="0">
                <a:solidFill>
                  <a:srgbClr val="000000"/>
                </a:solidFill>
                <a:ea typeface="Times New Roman"/>
                <a:cs typeface="Times New Roman"/>
              </a:rPr>
              <a:t>, R. </a:t>
            </a:r>
            <a:r>
              <a:rPr lang="de-AT" sz="12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Schneider</a:t>
            </a:r>
            <a:r>
              <a:rPr lang="de-AT" sz="1200" i="1" kern="0" baseline="30000" dirty="0" err="1">
                <a:solidFill>
                  <a:srgbClr val="000000"/>
                </a:solidFill>
                <a:ea typeface="Times New Roman"/>
                <a:cs typeface="Times New Roman"/>
              </a:rPr>
              <a:t>a</a:t>
            </a:r>
            <a:r>
              <a:rPr lang="de-AT" sz="1200" i="1" kern="0" dirty="0">
                <a:solidFill>
                  <a:srgbClr val="000000"/>
                </a:solidFill>
                <a:ea typeface="Times New Roman"/>
                <a:cs typeface="Times New Roman"/>
              </a:rPr>
              <a:t>, C. </a:t>
            </a:r>
            <a:r>
              <a:rPr lang="de-AT" sz="1200" i="1" kern="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Sommitsch</a:t>
            </a:r>
            <a:r>
              <a:rPr lang="de-AT" sz="1200" i="1" kern="0" baseline="3000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c</a:t>
            </a:r>
            <a:r>
              <a:rPr lang="de-AT" sz="1200" i="1" kern="0" dirty="0" smtClean="0">
                <a:solidFill>
                  <a:srgbClr val="000000"/>
                </a:solidFill>
                <a:ea typeface="Times New Roman"/>
                <a:cs typeface="Times New Roman"/>
              </a:rPr>
              <a:t>;  </a:t>
            </a:r>
            <a:endParaRPr lang="de-AT" sz="1200" i="1" kern="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ctr"/>
            <a:endParaRPr lang="de-AT" sz="1200" i="1" kern="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ctr"/>
            <a:r>
              <a:rPr lang="de-AT" sz="1100" i="1" kern="0" baseline="30000" dirty="0" err="1">
                <a:solidFill>
                  <a:srgbClr val="000000"/>
                </a:solidFill>
                <a:ea typeface="Times New Roman"/>
                <a:cs typeface="Times New Roman"/>
              </a:rPr>
              <a:t>a</a:t>
            </a:r>
            <a:r>
              <a:rPr lang="de-AT" sz="11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Department</a:t>
            </a:r>
            <a:r>
              <a:rPr lang="de-AT" sz="1100" i="1" kern="0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de-AT" sz="11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for</a:t>
            </a:r>
            <a:r>
              <a:rPr lang="de-AT" sz="1100" i="1" kern="0" dirty="0">
                <a:solidFill>
                  <a:srgbClr val="000000"/>
                </a:solidFill>
                <a:ea typeface="Times New Roman"/>
                <a:cs typeface="Times New Roman"/>
              </a:rPr>
              <a:t> Materials Technology, University </a:t>
            </a:r>
            <a:r>
              <a:rPr lang="de-AT" sz="11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of</a:t>
            </a:r>
            <a:r>
              <a:rPr lang="de-AT" sz="1100" i="1" kern="0" dirty="0">
                <a:solidFill>
                  <a:srgbClr val="000000"/>
                </a:solidFill>
                <a:ea typeface="Times New Roman"/>
                <a:cs typeface="Times New Roman"/>
              </a:rPr>
              <a:t> Applied </a:t>
            </a:r>
            <a:r>
              <a:rPr lang="de-AT" sz="11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Sciences</a:t>
            </a:r>
            <a:r>
              <a:rPr lang="de-AT" sz="1100" i="1" kern="0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de-AT" sz="11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Upper</a:t>
            </a:r>
            <a:r>
              <a:rPr lang="de-AT" sz="1100" i="1" kern="0" dirty="0">
                <a:solidFill>
                  <a:srgbClr val="000000"/>
                </a:solidFill>
                <a:ea typeface="Times New Roman"/>
                <a:cs typeface="Times New Roman"/>
              </a:rPr>
              <a:t> Austria, Wels, Austria; </a:t>
            </a:r>
          </a:p>
          <a:p>
            <a:pPr algn="ctr"/>
            <a:r>
              <a:rPr lang="de-AT" sz="1100" i="1" kern="0" baseline="30000" dirty="0" err="1">
                <a:solidFill>
                  <a:srgbClr val="000000"/>
                </a:solidFill>
                <a:ea typeface="Times New Roman"/>
                <a:cs typeface="Times New Roman"/>
              </a:rPr>
              <a:t>b</a:t>
            </a:r>
            <a:r>
              <a:rPr lang="de-AT" sz="11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Research</a:t>
            </a:r>
            <a:r>
              <a:rPr lang="de-AT" sz="1100" i="1" kern="0" dirty="0">
                <a:solidFill>
                  <a:srgbClr val="000000"/>
                </a:solidFill>
                <a:ea typeface="Times New Roman"/>
                <a:cs typeface="Times New Roman"/>
              </a:rPr>
              <a:t> &amp; Development </a:t>
            </a:r>
            <a:r>
              <a:rPr lang="de-AT" sz="11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and</a:t>
            </a:r>
            <a:r>
              <a:rPr lang="de-AT" sz="1100" i="1" kern="0" dirty="0">
                <a:solidFill>
                  <a:srgbClr val="000000"/>
                </a:solidFill>
                <a:ea typeface="Times New Roman"/>
                <a:cs typeface="Times New Roman"/>
              </a:rPr>
              <a:t> Innovation, voestalpine Steel GmbH, Linz, Austria; </a:t>
            </a:r>
          </a:p>
          <a:p>
            <a:pPr algn="ctr"/>
            <a:r>
              <a:rPr lang="de-AT" sz="1100" i="1" kern="0" baseline="30000" dirty="0" err="1">
                <a:solidFill>
                  <a:srgbClr val="000000"/>
                </a:solidFill>
                <a:ea typeface="Times New Roman"/>
                <a:cs typeface="Times New Roman"/>
              </a:rPr>
              <a:t>c</a:t>
            </a:r>
            <a:r>
              <a:rPr lang="de-AT" sz="11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Institute</a:t>
            </a:r>
            <a:r>
              <a:rPr lang="de-AT" sz="1100" i="1" kern="0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de-AT" sz="11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of</a:t>
            </a:r>
            <a:r>
              <a:rPr lang="de-AT" sz="1100" i="1" kern="0" dirty="0">
                <a:solidFill>
                  <a:srgbClr val="000000"/>
                </a:solidFill>
                <a:ea typeface="Times New Roman"/>
                <a:cs typeface="Times New Roman"/>
              </a:rPr>
              <a:t> Material Science, </a:t>
            </a:r>
            <a:r>
              <a:rPr lang="de-AT" sz="11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Joining</a:t>
            </a:r>
            <a:r>
              <a:rPr lang="de-AT" sz="1100" i="1" kern="0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de-AT" sz="11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and</a:t>
            </a:r>
            <a:r>
              <a:rPr lang="de-AT" sz="1100" i="1" kern="0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de-AT" sz="11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Forming</a:t>
            </a:r>
            <a:r>
              <a:rPr lang="de-AT" sz="1100" i="1" kern="0" dirty="0">
                <a:solidFill>
                  <a:srgbClr val="000000"/>
                </a:solidFill>
                <a:ea typeface="Times New Roman"/>
                <a:cs typeface="Times New Roman"/>
              </a:rPr>
              <a:t>, Graz University </a:t>
            </a:r>
            <a:r>
              <a:rPr lang="de-AT" sz="1100" i="1" kern="0" dirty="0" err="1">
                <a:solidFill>
                  <a:srgbClr val="000000"/>
                </a:solidFill>
                <a:ea typeface="Times New Roman"/>
                <a:cs typeface="Times New Roman"/>
              </a:rPr>
              <a:t>of</a:t>
            </a:r>
            <a:r>
              <a:rPr lang="de-AT" sz="1100" i="1" kern="0" dirty="0">
                <a:solidFill>
                  <a:srgbClr val="000000"/>
                </a:solidFill>
                <a:ea typeface="Times New Roman"/>
                <a:cs typeface="Times New Roman"/>
              </a:rPr>
              <a:t> Technology, Graz, Austria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/>
        </p:blipFill>
        <p:spPr bwMode="auto">
          <a:xfrm>
            <a:off x="2087246" y="138718"/>
            <a:ext cx="1032429" cy="66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/>
          <a:srcRect t="27357" r="20651" b="38729"/>
          <a:stretch/>
        </p:blipFill>
        <p:spPr>
          <a:xfrm>
            <a:off x="3235745" y="138718"/>
            <a:ext cx="3038320" cy="666000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1413668" y="3369285"/>
            <a:ext cx="65722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0"/>
              </a:spcAft>
            </a:pPr>
            <a:r>
              <a:rPr lang="en-US" sz="1200" i="1" dirty="0">
                <a:latin typeface="voestalpine" panose="020B0500030000000000" pitchFamily="34" charset="0"/>
                <a:ea typeface="+mj-ea"/>
                <a:cs typeface="+mj-cs"/>
              </a:rPr>
              <a:t>The authors sincerely acknowledge the support of the Austrian Research Promotion Agency (FFG) related to the frontrunner project No. 860188 “Upscaling of medium </a:t>
            </a:r>
            <a:r>
              <a:rPr lang="en-US" sz="1200" i="1" dirty="0" err="1">
                <a:latin typeface="voestalpine" panose="020B0500030000000000" pitchFamily="34" charset="0"/>
                <a:ea typeface="+mj-ea"/>
                <a:cs typeface="+mj-cs"/>
              </a:rPr>
              <a:t>Mn</a:t>
            </a:r>
            <a:r>
              <a:rPr lang="en-US" sz="1200" i="1" dirty="0">
                <a:latin typeface="voestalpine" panose="020B0500030000000000" pitchFamily="34" charset="0"/>
                <a:ea typeface="+mj-ea"/>
                <a:cs typeface="+mj-cs"/>
              </a:rPr>
              <a:t>-TRIP steels”.</a:t>
            </a:r>
            <a:endParaRPr lang="de-AT" sz="1200" i="1" dirty="0">
              <a:latin typeface="voestalpine" panose="020B0500030000000000" pitchFamily="34" charset="0"/>
              <a:ea typeface="+mj-ea"/>
              <a:cs typeface="+mj-cs"/>
            </a:endParaRPr>
          </a:p>
        </p:txBody>
      </p:sp>
      <p:pic>
        <p:nvPicPr>
          <p:cNvPr id="9" name="Picture 4" descr="C:\Users\Steikat\Documents\Doktorat\LogoTUGraz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70" y="138718"/>
            <a:ext cx="1820400" cy="6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20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16" objId="10"/>
        <p14:stopEvt time="12828" objId="10"/>
      </p14:showEvtLst>
    </p:ext>
  </p:extLst>
</p:sld>
</file>

<file path=ppt/theme/theme1.xml><?xml version="1.0" encoding="utf-8"?>
<a:theme xmlns:a="http://schemas.openxmlformats.org/drawingml/2006/main" name="v_master_de">
  <a:themeElements>
    <a:clrScheme name="voestalpine">
      <a:dk1>
        <a:srgbClr val="333333"/>
      </a:dk1>
      <a:lt1>
        <a:srgbClr val="FFFFFF"/>
      </a:lt1>
      <a:dk2>
        <a:srgbClr val="0082B4"/>
      </a:dk2>
      <a:lt2>
        <a:srgbClr val="E3E3E3"/>
      </a:lt2>
      <a:accent1>
        <a:srgbClr val="50AACD"/>
      </a:accent1>
      <a:accent2>
        <a:srgbClr val="91C8DC"/>
      </a:accent2>
      <a:accent3>
        <a:srgbClr val="A5A5A5"/>
      </a:accent3>
      <a:accent4>
        <a:srgbClr val="87D25A"/>
      </a:accent4>
      <a:accent5>
        <a:srgbClr val="E1D22D"/>
      </a:accent5>
      <a:accent6>
        <a:srgbClr val="E3E3E3"/>
      </a:accent6>
      <a:hlink>
        <a:srgbClr val="0082B4"/>
      </a:hlink>
      <a:folHlink>
        <a:srgbClr val="A5A5A5"/>
      </a:folHlink>
    </a:clrScheme>
    <a:fontScheme name="voestalpine">
      <a:majorFont>
        <a:latin typeface="voestalpine"/>
        <a:ea typeface=""/>
        <a:cs typeface=""/>
      </a:majorFont>
      <a:minorFont>
        <a:latin typeface="voestalpin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v_master_de</Template>
  <TotalTime>0</TotalTime>
  <Words>1314</Words>
  <Application>Microsoft Office PowerPoint</Application>
  <PresentationFormat>Bildschirmpräsentation (16:9)</PresentationFormat>
  <Paragraphs>391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21" baseType="lpstr">
      <vt:lpstr>voestalpine</vt:lpstr>
      <vt:lpstr>STIX</vt:lpstr>
      <vt:lpstr>Charis SIL</vt:lpstr>
      <vt:lpstr>Arial</vt:lpstr>
      <vt:lpstr>Arial</vt:lpstr>
      <vt:lpstr>Calibri</vt:lpstr>
      <vt:lpstr>Times New Roman</vt:lpstr>
      <vt:lpstr>Cambria Math</vt:lpstr>
      <vt:lpstr>v_master_de</vt:lpstr>
      <vt:lpstr>„Development of galvanized and galvannealed 3rd Gen. AHSS“ Effect of Si and Al on retained austenite stabilization during Q&amp;P and galvannealing process</vt:lpstr>
      <vt:lpstr>Introduction</vt:lpstr>
      <vt:lpstr>Introduction</vt:lpstr>
      <vt:lpstr>Experimental procedure</vt:lpstr>
      <vt:lpstr>RA-Austenite stabilization during Q&amp;P</vt:lpstr>
      <vt:lpstr>Influence of Si vs. Al on carbide precipitaton in α‘1  </vt:lpstr>
      <vt:lpstr>Influence of Si vs. Al on carbide precipitaton in α‘1  </vt:lpstr>
      <vt:lpstr>Influence of Si vs. Al on carbide precipitaton in α‘1  </vt:lpstr>
      <vt:lpstr>Influence of Si vs. Al on RA during GA</vt:lpstr>
      <vt:lpstr>Influence of Si vs. Al on RA during GA</vt:lpstr>
      <vt:lpstr>Conclusion</vt:lpstr>
      <vt:lpstr>Thank you for your attention!</vt:lpstr>
    </vt:vector>
  </TitlesOfParts>
  <Company>voestalpine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κ-Karbide und Intermetallische Phasen in Fe-Al-Mn-C Legierungen</dc:title>
  <dc:creator>Maschek Anna</dc:creator>
  <cp:lastModifiedBy>Wallner Matthias</cp:lastModifiedBy>
  <cp:revision>1498</cp:revision>
  <cp:lastPrinted>2021-08-30T12:45:29Z</cp:lastPrinted>
  <dcterms:created xsi:type="dcterms:W3CDTF">2017-08-25T10:20:51Z</dcterms:created>
  <dcterms:modified xsi:type="dcterms:W3CDTF">2022-05-23T06:28:06Z</dcterms:modified>
</cp:coreProperties>
</file>