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tiff" ContentType="image/tif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8" r:id="rId1"/>
  </p:sldMasterIdLst>
  <p:notesMasterIdLst>
    <p:notesMasterId r:id="rId24"/>
  </p:notesMasterIdLst>
  <p:handoutMasterIdLst>
    <p:handoutMasterId r:id="rId25"/>
  </p:handoutMasterIdLst>
  <p:sldIdLst>
    <p:sldId id="257" r:id="rId2"/>
    <p:sldId id="271" r:id="rId3"/>
    <p:sldId id="272" r:id="rId4"/>
    <p:sldId id="284" r:id="rId5"/>
    <p:sldId id="274" r:id="rId6"/>
    <p:sldId id="273" r:id="rId7"/>
    <p:sldId id="275" r:id="rId8"/>
    <p:sldId id="276" r:id="rId9"/>
    <p:sldId id="279" r:id="rId10"/>
    <p:sldId id="301" r:id="rId11"/>
    <p:sldId id="303" r:id="rId12"/>
    <p:sldId id="299" r:id="rId13"/>
    <p:sldId id="302" r:id="rId14"/>
    <p:sldId id="297" r:id="rId15"/>
    <p:sldId id="294" r:id="rId16"/>
    <p:sldId id="277" r:id="rId17"/>
    <p:sldId id="280" r:id="rId18"/>
    <p:sldId id="281" r:id="rId19"/>
    <p:sldId id="282" r:id="rId20"/>
    <p:sldId id="304" r:id="rId21"/>
    <p:sldId id="291" r:id="rId22"/>
    <p:sldId id="268" r:id="rId23"/>
  </p:sldIdLst>
  <p:sldSz cx="12192000" cy="6858000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83007" autoAdjust="0"/>
  </p:normalViewPr>
  <p:slideViewPr>
    <p:cSldViewPr snapToGrid="0" showGuides="1">
      <p:cViewPr varScale="1">
        <p:scale>
          <a:sx n="92" d="100"/>
          <a:sy n="92" d="100"/>
        </p:scale>
        <p:origin x="900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6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0" d="100"/>
          <a:sy n="80" d="100"/>
        </p:scale>
        <p:origin x="4014" y="1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06/relationships/vbaProject" Target="vbaProject.bin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21BA70-22CE-454B-B86C-72E8BB8AE7CC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1B2401B9-800A-4124-BEB7-FFE8AE65753E}">
      <dgm:prSet phldrT="[Text]" custT="1"/>
      <dgm:spPr/>
      <dgm:t>
        <a:bodyPr/>
        <a:lstStyle/>
        <a:p>
          <a:r>
            <a:rPr lang="en-GB" sz="2000" dirty="0"/>
            <a:t>LPBF</a:t>
          </a:r>
        </a:p>
      </dgm:t>
    </dgm:pt>
    <dgm:pt modelId="{35AF4F38-D7C2-4084-AA60-CFFA22E2998C}" type="parTrans" cxnId="{198DBBFF-3E65-4942-8C70-C3CBAFA93E12}">
      <dgm:prSet/>
      <dgm:spPr/>
      <dgm:t>
        <a:bodyPr/>
        <a:lstStyle/>
        <a:p>
          <a:endParaRPr lang="en-GB" sz="1400"/>
        </a:p>
      </dgm:t>
    </dgm:pt>
    <dgm:pt modelId="{10231A16-E94B-43A4-BDC0-6A42AEF98FBD}" type="sibTrans" cxnId="{198DBBFF-3E65-4942-8C70-C3CBAFA93E12}">
      <dgm:prSet/>
      <dgm:spPr/>
      <dgm:t>
        <a:bodyPr/>
        <a:lstStyle/>
        <a:p>
          <a:endParaRPr lang="en-GB" sz="1400"/>
        </a:p>
      </dgm:t>
    </dgm:pt>
    <dgm:pt modelId="{AF078769-6614-487B-A579-0FDBAB2AB4EE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2000" dirty="0"/>
            <a:t>Meso-structure Modelling</a:t>
          </a:r>
        </a:p>
      </dgm:t>
    </dgm:pt>
    <dgm:pt modelId="{3D3E20F6-45AC-4970-8365-3F8F2C5847F1}" type="parTrans" cxnId="{30B03D87-58DC-4DC8-9DB4-B773325BEFC1}">
      <dgm:prSet/>
      <dgm:spPr/>
      <dgm:t>
        <a:bodyPr/>
        <a:lstStyle/>
        <a:p>
          <a:endParaRPr lang="en-GB" sz="1400"/>
        </a:p>
      </dgm:t>
    </dgm:pt>
    <dgm:pt modelId="{23FB37F0-20B4-43CC-BE65-FCDDAF82C772}" type="sibTrans" cxnId="{30B03D87-58DC-4DC8-9DB4-B773325BEFC1}">
      <dgm:prSet/>
      <dgm:spPr/>
      <dgm:t>
        <a:bodyPr/>
        <a:lstStyle/>
        <a:p>
          <a:endParaRPr lang="en-GB" sz="1400"/>
        </a:p>
      </dgm:t>
    </dgm:pt>
    <dgm:pt modelId="{6DE8FB31-C515-4294-9CE3-CFE4C96B4175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GB" sz="2000" dirty="0"/>
            <a:t>Crystal Plasticity Simulations</a:t>
          </a:r>
        </a:p>
      </dgm:t>
    </dgm:pt>
    <dgm:pt modelId="{394B716F-08E8-4B50-AA12-A7F84FC64136}" type="parTrans" cxnId="{137CDF6B-0B9E-4A02-81A6-36802EAF63EC}">
      <dgm:prSet/>
      <dgm:spPr/>
      <dgm:t>
        <a:bodyPr/>
        <a:lstStyle/>
        <a:p>
          <a:endParaRPr lang="en-GB" sz="1400"/>
        </a:p>
      </dgm:t>
    </dgm:pt>
    <dgm:pt modelId="{BDAFB385-E9BA-4789-816E-A05991CD580B}" type="sibTrans" cxnId="{137CDF6B-0B9E-4A02-81A6-36802EAF63EC}">
      <dgm:prSet/>
      <dgm:spPr/>
      <dgm:t>
        <a:bodyPr/>
        <a:lstStyle/>
        <a:p>
          <a:endParaRPr lang="en-GB" sz="1400"/>
        </a:p>
      </dgm:t>
    </dgm:pt>
    <dgm:pt modelId="{C25CD52B-3C67-452F-AB61-FBB9C7C891E2}" type="pres">
      <dgm:prSet presAssocID="{E221BA70-22CE-454B-B86C-72E8BB8AE7CC}" presName="Name0" presStyleCnt="0">
        <dgm:presLayoutVars>
          <dgm:dir/>
          <dgm:animLvl val="lvl"/>
          <dgm:resizeHandles val="exact"/>
        </dgm:presLayoutVars>
      </dgm:prSet>
      <dgm:spPr/>
    </dgm:pt>
    <dgm:pt modelId="{631B34B6-2628-427C-8BB3-859203ED4E5A}" type="pres">
      <dgm:prSet presAssocID="{1B2401B9-800A-4124-BEB7-FFE8AE65753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87BCA821-6B32-4168-995F-4CEEA121DFB9}" type="pres">
      <dgm:prSet presAssocID="{10231A16-E94B-43A4-BDC0-6A42AEF98FBD}" presName="parTxOnlySpace" presStyleCnt="0"/>
      <dgm:spPr/>
    </dgm:pt>
    <dgm:pt modelId="{7108EE0D-EA02-4235-A386-380C54A1118A}" type="pres">
      <dgm:prSet presAssocID="{AF078769-6614-487B-A579-0FDBAB2AB4EE}" presName="parTxOnly" presStyleLbl="node1" presStyleIdx="1" presStyleCnt="3" custLinFactNeighborY="-1183">
        <dgm:presLayoutVars>
          <dgm:chMax val="0"/>
          <dgm:chPref val="0"/>
          <dgm:bulletEnabled val="1"/>
        </dgm:presLayoutVars>
      </dgm:prSet>
      <dgm:spPr/>
    </dgm:pt>
    <dgm:pt modelId="{E2CEBAA7-0D3F-4884-B1EF-0F308524E2D2}" type="pres">
      <dgm:prSet presAssocID="{23FB37F0-20B4-43CC-BE65-FCDDAF82C772}" presName="parTxOnlySpace" presStyleCnt="0"/>
      <dgm:spPr/>
    </dgm:pt>
    <dgm:pt modelId="{22761D62-6B6E-45BD-BF6F-D92B4F41A3E1}" type="pres">
      <dgm:prSet presAssocID="{6DE8FB31-C515-4294-9CE3-CFE4C96B4175}" presName="parTxOnly" presStyleLbl="node1" presStyleIdx="2" presStyleCnt="3" custLinFactNeighborX="24131" custLinFactNeighborY="-75788">
        <dgm:presLayoutVars>
          <dgm:chMax val="0"/>
          <dgm:chPref val="0"/>
          <dgm:bulletEnabled val="1"/>
        </dgm:presLayoutVars>
      </dgm:prSet>
      <dgm:spPr/>
    </dgm:pt>
  </dgm:ptLst>
  <dgm:cxnLst>
    <dgm:cxn modelId="{8FABBB05-D3DE-4005-B85E-E126B556D05E}" type="presOf" srcId="{E221BA70-22CE-454B-B86C-72E8BB8AE7CC}" destId="{C25CD52B-3C67-452F-AB61-FBB9C7C891E2}" srcOrd="0" destOrd="0" presId="urn:microsoft.com/office/officeart/2005/8/layout/chevron1"/>
    <dgm:cxn modelId="{137CDF6B-0B9E-4A02-81A6-36802EAF63EC}" srcId="{E221BA70-22CE-454B-B86C-72E8BB8AE7CC}" destId="{6DE8FB31-C515-4294-9CE3-CFE4C96B4175}" srcOrd="2" destOrd="0" parTransId="{394B716F-08E8-4B50-AA12-A7F84FC64136}" sibTransId="{BDAFB385-E9BA-4789-816E-A05991CD580B}"/>
    <dgm:cxn modelId="{92D87F71-5E25-4162-AD77-ACA6889A172F}" type="presOf" srcId="{1B2401B9-800A-4124-BEB7-FFE8AE65753E}" destId="{631B34B6-2628-427C-8BB3-859203ED4E5A}" srcOrd="0" destOrd="0" presId="urn:microsoft.com/office/officeart/2005/8/layout/chevron1"/>
    <dgm:cxn modelId="{30B03D87-58DC-4DC8-9DB4-B773325BEFC1}" srcId="{E221BA70-22CE-454B-B86C-72E8BB8AE7CC}" destId="{AF078769-6614-487B-A579-0FDBAB2AB4EE}" srcOrd="1" destOrd="0" parTransId="{3D3E20F6-45AC-4970-8365-3F8F2C5847F1}" sibTransId="{23FB37F0-20B4-43CC-BE65-FCDDAF82C772}"/>
    <dgm:cxn modelId="{139C279B-1185-4CA1-AFE4-7E9D7DAFA904}" type="presOf" srcId="{AF078769-6614-487B-A579-0FDBAB2AB4EE}" destId="{7108EE0D-EA02-4235-A386-380C54A1118A}" srcOrd="0" destOrd="0" presId="urn:microsoft.com/office/officeart/2005/8/layout/chevron1"/>
    <dgm:cxn modelId="{C8900EEA-3876-4DF6-A725-541AAAEFEE63}" type="presOf" srcId="{6DE8FB31-C515-4294-9CE3-CFE4C96B4175}" destId="{22761D62-6B6E-45BD-BF6F-D92B4F41A3E1}" srcOrd="0" destOrd="0" presId="urn:microsoft.com/office/officeart/2005/8/layout/chevron1"/>
    <dgm:cxn modelId="{198DBBFF-3E65-4942-8C70-C3CBAFA93E12}" srcId="{E221BA70-22CE-454B-B86C-72E8BB8AE7CC}" destId="{1B2401B9-800A-4124-BEB7-FFE8AE65753E}" srcOrd="0" destOrd="0" parTransId="{35AF4F38-D7C2-4084-AA60-CFFA22E2998C}" sibTransId="{10231A16-E94B-43A4-BDC0-6A42AEF98FBD}"/>
    <dgm:cxn modelId="{80B4B701-4309-40A6-B8B3-20991182AF92}" type="presParOf" srcId="{C25CD52B-3C67-452F-AB61-FBB9C7C891E2}" destId="{631B34B6-2628-427C-8BB3-859203ED4E5A}" srcOrd="0" destOrd="0" presId="urn:microsoft.com/office/officeart/2005/8/layout/chevron1"/>
    <dgm:cxn modelId="{F646733F-027C-47BD-B54D-611B58682F5D}" type="presParOf" srcId="{C25CD52B-3C67-452F-AB61-FBB9C7C891E2}" destId="{87BCA821-6B32-4168-995F-4CEEA121DFB9}" srcOrd="1" destOrd="0" presId="urn:microsoft.com/office/officeart/2005/8/layout/chevron1"/>
    <dgm:cxn modelId="{33E7D0A5-8459-4A54-87FA-305FE75AC9FE}" type="presParOf" srcId="{C25CD52B-3C67-452F-AB61-FBB9C7C891E2}" destId="{7108EE0D-EA02-4235-A386-380C54A1118A}" srcOrd="2" destOrd="0" presId="urn:microsoft.com/office/officeart/2005/8/layout/chevron1"/>
    <dgm:cxn modelId="{72CB1334-0B78-4E01-A9F2-C07E9B5CB7F6}" type="presParOf" srcId="{C25CD52B-3C67-452F-AB61-FBB9C7C891E2}" destId="{E2CEBAA7-0D3F-4884-B1EF-0F308524E2D2}" srcOrd="3" destOrd="0" presId="urn:microsoft.com/office/officeart/2005/8/layout/chevron1"/>
    <dgm:cxn modelId="{654AC62B-2325-42A9-9143-B04A5543C32A}" type="presParOf" srcId="{C25CD52B-3C67-452F-AB61-FBB9C7C891E2}" destId="{22761D62-6B6E-45BD-BF6F-D92B4F41A3E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21BA70-22CE-454B-B86C-72E8BB8AE7CC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AF078769-6614-487B-A579-0FDBAB2AB4EE}">
      <dgm:prSet phldrT="[Text]" custT="1"/>
      <dgm:spPr>
        <a:solidFill>
          <a:srgbClr val="7030A0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en-GB" sz="2000" dirty="0"/>
            <a:t>Meso-structure Modelling</a:t>
          </a:r>
        </a:p>
      </dgm:t>
    </dgm:pt>
    <dgm:pt modelId="{3D3E20F6-45AC-4970-8365-3F8F2C5847F1}" type="parTrans" cxnId="{30B03D87-58DC-4DC8-9DB4-B773325BEFC1}">
      <dgm:prSet/>
      <dgm:spPr/>
      <dgm:t>
        <a:bodyPr/>
        <a:lstStyle/>
        <a:p>
          <a:endParaRPr lang="en-GB" sz="1400"/>
        </a:p>
      </dgm:t>
    </dgm:pt>
    <dgm:pt modelId="{23FB37F0-20B4-43CC-BE65-FCDDAF82C772}" type="sibTrans" cxnId="{30B03D87-58DC-4DC8-9DB4-B773325BEFC1}">
      <dgm:prSet/>
      <dgm:spPr/>
      <dgm:t>
        <a:bodyPr/>
        <a:lstStyle/>
        <a:p>
          <a:endParaRPr lang="en-GB" sz="1400"/>
        </a:p>
      </dgm:t>
    </dgm:pt>
    <dgm:pt modelId="{C25CD52B-3C67-452F-AB61-FBB9C7C891E2}" type="pres">
      <dgm:prSet presAssocID="{E221BA70-22CE-454B-B86C-72E8BB8AE7CC}" presName="Name0" presStyleCnt="0">
        <dgm:presLayoutVars>
          <dgm:dir/>
          <dgm:animLvl val="lvl"/>
          <dgm:resizeHandles val="exact"/>
        </dgm:presLayoutVars>
      </dgm:prSet>
      <dgm:spPr/>
    </dgm:pt>
    <dgm:pt modelId="{7108EE0D-EA02-4235-A386-380C54A1118A}" type="pres">
      <dgm:prSet presAssocID="{AF078769-6614-487B-A579-0FDBAB2AB4EE}" presName="parTxOnly" presStyleLbl="node1" presStyleIdx="0" presStyleCnt="1" custLinFactNeighborY="-1183">
        <dgm:presLayoutVars>
          <dgm:chMax val="0"/>
          <dgm:chPref val="0"/>
          <dgm:bulletEnabled val="1"/>
        </dgm:presLayoutVars>
      </dgm:prSet>
      <dgm:spPr/>
    </dgm:pt>
  </dgm:ptLst>
  <dgm:cxnLst>
    <dgm:cxn modelId="{8FABBB05-D3DE-4005-B85E-E126B556D05E}" type="presOf" srcId="{E221BA70-22CE-454B-B86C-72E8BB8AE7CC}" destId="{C25CD52B-3C67-452F-AB61-FBB9C7C891E2}" srcOrd="0" destOrd="0" presId="urn:microsoft.com/office/officeart/2005/8/layout/chevron1"/>
    <dgm:cxn modelId="{30B03D87-58DC-4DC8-9DB4-B773325BEFC1}" srcId="{E221BA70-22CE-454B-B86C-72E8BB8AE7CC}" destId="{AF078769-6614-487B-A579-0FDBAB2AB4EE}" srcOrd="0" destOrd="0" parTransId="{3D3E20F6-45AC-4970-8365-3F8F2C5847F1}" sibTransId="{23FB37F0-20B4-43CC-BE65-FCDDAF82C772}"/>
    <dgm:cxn modelId="{139C279B-1185-4CA1-AFE4-7E9D7DAFA904}" type="presOf" srcId="{AF078769-6614-487B-A579-0FDBAB2AB4EE}" destId="{7108EE0D-EA02-4235-A386-380C54A1118A}" srcOrd="0" destOrd="0" presId="urn:microsoft.com/office/officeart/2005/8/layout/chevron1"/>
    <dgm:cxn modelId="{33E7D0A5-8459-4A54-87FA-305FE75AC9FE}" type="presParOf" srcId="{C25CD52B-3C67-452F-AB61-FBB9C7C891E2}" destId="{7108EE0D-EA02-4235-A386-380C54A1118A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21BA70-22CE-454B-B86C-72E8BB8AE7CC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AF078769-6614-487B-A579-0FDBAB2AB4EE}">
      <dgm:prSet phldrT="[Text]" custT="1"/>
      <dgm:spPr>
        <a:solidFill>
          <a:srgbClr val="7030A0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en-GB" sz="2000" dirty="0"/>
            <a:t>Meso-structure Modelling</a:t>
          </a:r>
        </a:p>
      </dgm:t>
    </dgm:pt>
    <dgm:pt modelId="{3D3E20F6-45AC-4970-8365-3F8F2C5847F1}" type="parTrans" cxnId="{30B03D87-58DC-4DC8-9DB4-B773325BEFC1}">
      <dgm:prSet/>
      <dgm:spPr/>
      <dgm:t>
        <a:bodyPr/>
        <a:lstStyle/>
        <a:p>
          <a:endParaRPr lang="en-GB" sz="1400"/>
        </a:p>
      </dgm:t>
    </dgm:pt>
    <dgm:pt modelId="{23FB37F0-20B4-43CC-BE65-FCDDAF82C772}" type="sibTrans" cxnId="{30B03D87-58DC-4DC8-9DB4-B773325BEFC1}">
      <dgm:prSet/>
      <dgm:spPr/>
      <dgm:t>
        <a:bodyPr/>
        <a:lstStyle/>
        <a:p>
          <a:endParaRPr lang="en-GB" sz="1400"/>
        </a:p>
      </dgm:t>
    </dgm:pt>
    <dgm:pt modelId="{C25CD52B-3C67-452F-AB61-FBB9C7C891E2}" type="pres">
      <dgm:prSet presAssocID="{E221BA70-22CE-454B-B86C-72E8BB8AE7CC}" presName="Name0" presStyleCnt="0">
        <dgm:presLayoutVars>
          <dgm:dir/>
          <dgm:animLvl val="lvl"/>
          <dgm:resizeHandles val="exact"/>
        </dgm:presLayoutVars>
      </dgm:prSet>
      <dgm:spPr/>
    </dgm:pt>
    <dgm:pt modelId="{7108EE0D-EA02-4235-A386-380C54A1118A}" type="pres">
      <dgm:prSet presAssocID="{AF078769-6614-487B-A579-0FDBAB2AB4EE}" presName="parTxOnly" presStyleLbl="node1" presStyleIdx="0" presStyleCnt="1" custLinFactNeighborX="-49" custLinFactNeighborY="2372">
        <dgm:presLayoutVars>
          <dgm:chMax val="0"/>
          <dgm:chPref val="0"/>
          <dgm:bulletEnabled val="1"/>
        </dgm:presLayoutVars>
      </dgm:prSet>
      <dgm:spPr/>
    </dgm:pt>
  </dgm:ptLst>
  <dgm:cxnLst>
    <dgm:cxn modelId="{8FABBB05-D3DE-4005-B85E-E126B556D05E}" type="presOf" srcId="{E221BA70-22CE-454B-B86C-72E8BB8AE7CC}" destId="{C25CD52B-3C67-452F-AB61-FBB9C7C891E2}" srcOrd="0" destOrd="0" presId="urn:microsoft.com/office/officeart/2005/8/layout/chevron1"/>
    <dgm:cxn modelId="{30B03D87-58DC-4DC8-9DB4-B773325BEFC1}" srcId="{E221BA70-22CE-454B-B86C-72E8BB8AE7CC}" destId="{AF078769-6614-487B-A579-0FDBAB2AB4EE}" srcOrd="0" destOrd="0" parTransId="{3D3E20F6-45AC-4970-8365-3F8F2C5847F1}" sibTransId="{23FB37F0-20B4-43CC-BE65-FCDDAF82C772}"/>
    <dgm:cxn modelId="{139C279B-1185-4CA1-AFE4-7E9D7DAFA904}" type="presOf" srcId="{AF078769-6614-487B-A579-0FDBAB2AB4EE}" destId="{7108EE0D-EA02-4235-A386-380C54A1118A}" srcOrd="0" destOrd="0" presId="urn:microsoft.com/office/officeart/2005/8/layout/chevron1"/>
    <dgm:cxn modelId="{33E7D0A5-8459-4A54-87FA-305FE75AC9FE}" type="presParOf" srcId="{C25CD52B-3C67-452F-AB61-FBB9C7C891E2}" destId="{7108EE0D-EA02-4235-A386-380C54A1118A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21BA70-22CE-454B-B86C-72E8BB8AE7CC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AF078769-6614-487B-A579-0FDBAB2AB4EE}">
      <dgm:prSet phldrT="[Text]" custT="1"/>
      <dgm:spPr>
        <a:solidFill>
          <a:srgbClr val="7030A0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en-GB" sz="2000" dirty="0"/>
            <a:t>Meso-structure Modelling</a:t>
          </a:r>
        </a:p>
      </dgm:t>
    </dgm:pt>
    <dgm:pt modelId="{3D3E20F6-45AC-4970-8365-3F8F2C5847F1}" type="parTrans" cxnId="{30B03D87-58DC-4DC8-9DB4-B773325BEFC1}">
      <dgm:prSet/>
      <dgm:spPr/>
      <dgm:t>
        <a:bodyPr/>
        <a:lstStyle/>
        <a:p>
          <a:endParaRPr lang="en-GB" sz="1400"/>
        </a:p>
      </dgm:t>
    </dgm:pt>
    <dgm:pt modelId="{23FB37F0-20B4-43CC-BE65-FCDDAF82C772}" type="sibTrans" cxnId="{30B03D87-58DC-4DC8-9DB4-B773325BEFC1}">
      <dgm:prSet/>
      <dgm:spPr/>
      <dgm:t>
        <a:bodyPr/>
        <a:lstStyle/>
        <a:p>
          <a:endParaRPr lang="en-GB" sz="1400"/>
        </a:p>
      </dgm:t>
    </dgm:pt>
    <dgm:pt modelId="{C25CD52B-3C67-452F-AB61-FBB9C7C891E2}" type="pres">
      <dgm:prSet presAssocID="{E221BA70-22CE-454B-B86C-72E8BB8AE7CC}" presName="Name0" presStyleCnt="0">
        <dgm:presLayoutVars>
          <dgm:dir/>
          <dgm:animLvl val="lvl"/>
          <dgm:resizeHandles val="exact"/>
        </dgm:presLayoutVars>
      </dgm:prSet>
      <dgm:spPr/>
    </dgm:pt>
    <dgm:pt modelId="{7108EE0D-EA02-4235-A386-380C54A1118A}" type="pres">
      <dgm:prSet presAssocID="{AF078769-6614-487B-A579-0FDBAB2AB4EE}" presName="parTxOnly" presStyleLbl="node1" presStyleIdx="0" presStyleCnt="1" custLinFactNeighborY="-1183">
        <dgm:presLayoutVars>
          <dgm:chMax val="0"/>
          <dgm:chPref val="0"/>
          <dgm:bulletEnabled val="1"/>
        </dgm:presLayoutVars>
      </dgm:prSet>
      <dgm:spPr/>
    </dgm:pt>
  </dgm:ptLst>
  <dgm:cxnLst>
    <dgm:cxn modelId="{8FABBB05-D3DE-4005-B85E-E126B556D05E}" type="presOf" srcId="{E221BA70-22CE-454B-B86C-72E8BB8AE7CC}" destId="{C25CD52B-3C67-452F-AB61-FBB9C7C891E2}" srcOrd="0" destOrd="0" presId="urn:microsoft.com/office/officeart/2005/8/layout/chevron1"/>
    <dgm:cxn modelId="{30B03D87-58DC-4DC8-9DB4-B773325BEFC1}" srcId="{E221BA70-22CE-454B-B86C-72E8BB8AE7CC}" destId="{AF078769-6614-487B-A579-0FDBAB2AB4EE}" srcOrd="0" destOrd="0" parTransId="{3D3E20F6-45AC-4970-8365-3F8F2C5847F1}" sibTransId="{23FB37F0-20B4-43CC-BE65-FCDDAF82C772}"/>
    <dgm:cxn modelId="{139C279B-1185-4CA1-AFE4-7E9D7DAFA904}" type="presOf" srcId="{AF078769-6614-487B-A579-0FDBAB2AB4EE}" destId="{7108EE0D-EA02-4235-A386-380C54A1118A}" srcOrd="0" destOrd="0" presId="urn:microsoft.com/office/officeart/2005/8/layout/chevron1"/>
    <dgm:cxn modelId="{33E7D0A5-8459-4A54-87FA-305FE75AC9FE}" type="presParOf" srcId="{C25CD52B-3C67-452F-AB61-FBB9C7C891E2}" destId="{7108EE0D-EA02-4235-A386-380C54A1118A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21BA70-22CE-454B-B86C-72E8BB8AE7CC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6DE8FB31-C515-4294-9CE3-CFE4C96B4175}">
      <dgm:prSet phldrT="[Text]" custT="1"/>
      <dgm:spPr>
        <a:solidFill>
          <a:schemeClr val="accent3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en-GB" sz="2000" dirty="0"/>
            <a:t>Crystal Plasticity Simulations</a:t>
          </a:r>
        </a:p>
      </dgm:t>
    </dgm:pt>
    <dgm:pt modelId="{394B716F-08E8-4B50-AA12-A7F84FC64136}" type="parTrans" cxnId="{137CDF6B-0B9E-4A02-81A6-36802EAF63EC}">
      <dgm:prSet/>
      <dgm:spPr/>
      <dgm:t>
        <a:bodyPr/>
        <a:lstStyle/>
        <a:p>
          <a:endParaRPr lang="en-GB" sz="1400"/>
        </a:p>
      </dgm:t>
    </dgm:pt>
    <dgm:pt modelId="{BDAFB385-E9BA-4789-816E-A05991CD580B}" type="sibTrans" cxnId="{137CDF6B-0B9E-4A02-81A6-36802EAF63EC}">
      <dgm:prSet/>
      <dgm:spPr/>
      <dgm:t>
        <a:bodyPr/>
        <a:lstStyle/>
        <a:p>
          <a:endParaRPr lang="en-GB" sz="1400"/>
        </a:p>
      </dgm:t>
    </dgm:pt>
    <dgm:pt modelId="{C25CD52B-3C67-452F-AB61-FBB9C7C891E2}" type="pres">
      <dgm:prSet presAssocID="{E221BA70-22CE-454B-B86C-72E8BB8AE7CC}" presName="Name0" presStyleCnt="0">
        <dgm:presLayoutVars>
          <dgm:dir/>
          <dgm:animLvl val="lvl"/>
          <dgm:resizeHandles val="exact"/>
        </dgm:presLayoutVars>
      </dgm:prSet>
      <dgm:spPr/>
    </dgm:pt>
    <dgm:pt modelId="{22761D62-6B6E-45BD-BF6F-D92B4F41A3E1}" type="pres">
      <dgm:prSet presAssocID="{6DE8FB31-C515-4294-9CE3-CFE4C96B4175}" presName="parTxOnly" presStyleLbl="node1" presStyleIdx="0" presStyleCnt="1" custLinFactNeighborX="24131" custLinFactNeighborY="-75788">
        <dgm:presLayoutVars>
          <dgm:chMax val="0"/>
          <dgm:chPref val="0"/>
          <dgm:bulletEnabled val="1"/>
        </dgm:presLayoutVars>
      </dgm:prSet>
      <dgm:spPr/>
    </dgm:pt>
  </dgm:ptLst>
  <dgm:cxnLst>
    <dgm:cxn modelId="{8FABBB05-D3DE-4005-B85E-E126B556D05E}" type="presOf" srcId="{E221BA70-22CE-454B-B86C-72E8BB8AE7CC}" destId="{C25CD52B-3C67-452F-AB61-FBB9C7C891E2}" srcOrd="0" destOrd="0" presId="urn:microsoft.com/office/officeart/2005/8/layout/chevron1"/>
    <dgm:cxn modelId="{137CDF6B-0B9E-4A02-81A6-36802EAF63EC}" srcId="{E221BA70-22CE-454B-B86C-72E8BB8AE7CC}" destId="{6DE8FB31-C515-4294-9CE3-CFE4C96B4175}" srcOrd="0" destOrd="0" parTransId="{394B716F-08E8-4B50-AA12-A7F84FC64136}" sibTransId="{BDAFB385-E9BA-4789-816E-A05991CD580B}"/>
    <dgm:cxn modelId="{C8900EEA-3876-4DF6-A725-541AAAEFEE63}" type="presOf" srcId="{6DE8FB31-C515-4294-9CE3-CFE4C96B4175}" destId="{22761D62-6B6E-45BD-BF6F-D92B4F41A3E1}" srcOrd="0" destOrd="0" presId="urn:microsoft.com/office/officeart/2005/8/layout/chevron1"/>
    <dgm:cxn modelId="{654AC62B-2325-42A9-9143-B04A5543C32A}" type="presParOf" srcId="{C25CD52B-3C67-452F-AB61-FBB9C7C891E2}" destId="{22761D62-6B6E-45BD-BF6F-D92B4F41A3E1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21BA70-22CE-454B-B86C-72E8BB8AE7CC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6DE8FB31-C515-4294-9CE3-CFE4C96B4175}">
      <dgm:prSet phldrT="[Text]" custT="1"/>
      <dgm:spPr>
        <a:solidFill>
          <a:schemeClr val="accent3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en-GB" sz="2000" dirty="0"/>
            <a:t>Crystal Plasticity Simulations</a:t>
          </a:r>
        </a:p>
      </dgm:t>
    </dgm:pt>
    <dgm:pt modelId="{394B716F-08E8-4B50-AA12-A7F84FC64136}" type="parTrans" cxnId="{137CDF6B-0B9E-4A02-81A6-36802EAF63EC}">
      <dgm:prSet/>
      <dgm:spPr/>
      <dgm:t>
        <a:bodyPr/>
        <a:lstStyle/>
        <a:p>
          <a:endParaRPr lang="en-GB" sz="1400"/>
        </a:p>
      </dgm:t>
    </dgm:pt>
    <dgm:pt modelId="{BDAFB385-E9BA-4789-816E-A05991CD580B}" type="sibTrans" cxnId="{137CDF6B-0B9E-4A02-81A6-36802EAF63EC}">
      <dgm:prSet/>
      <dgm:spPr/>
      <dgm:t>
        <a:bodyPr/>
        <a:lstStyle/>
        <a:p>
          <a:endParaRPr lang="en-GB" sz="1400"/>
        </a:p>
      </dgm:t>
    </dgm:pt>
    <dgm:pt modelId="{C25CD52B-3C67-452F-AB61-FBB9C7C891E2}" type="pres">
      <dgm:prSet presAssocID="{E221BA70-22CE-454B-B86C-72E8BB8AE7CC}" presName="Name0" presStyleCnt="0">
        <dgm:presLayoutVars>
          <dgm:dir/>
          <dgm:animLvl val="lvl"/>
          <dgm:resizeHandles val="exact"/>
        </dgm:presLayoutVars>
      </dgm:prSet>
      <dgm:spPr/>
    </dgm:pt>
    <dgm:pt modelId="{22761D62-6B6E-45BD-BF6F-D92B4F41A3E1}" type="pres">
      <dgm:prSet presAssocID="{6DE8FB31-C515-4294-9CE3-CFE4C96B4175}" presName="parTxOnly" presStyleLbl="node1" presStyleIdx="0" presStyleCnt="1" custLinFactNeighborX="24131" custLinFactNeighborY="-75788">
        <dgm:presLayoutVars>
          <dgm:chMax val="0"/>
          <dgm:chPref val="0"/>
          <dgm:bulletEnabled val="1"/>
        </dgm:presLayoutVars>
      </dgm:prSet>
      <dgm:spPr/>
    </dgm:pt>
  </dgm:ptLst>
  <dgm:cxnLst>
    <dgm:cxn modelId="{8FABBB05-D3DE-4005-B85E-E126B556D05E}" type="presOf" srcId="{E221BA70-22CE-454B-B86C-72E8BB8AE7CC}" destId="{C25CD52B-3C67-452F-AB61-FBB9C7C891E2}" srcOrd="0" destOrd="0" presId="urn:microsoft.com/office/officeart/2005/8/layout/chevron1"/>
    <dgm:cxn modelId="{137CDF6B-0B9E-4A02-81A6-36802EAF63EC}" srcId="{E221BA70-22CE-454B-B86C-72E8BB8AE7CC}" destId="{6DE8FB31-C515-4294-9CE3-CFE4C96B4175}" srcOrd="0" destOrd="0" parTransId="{394B716F-08E8-4B50-AA12-A7F84FC64136}" sibTransId="{BDAFB385-E9BA-4789-816E-A05991CD580B}"/>
    <dgm:cxn modelId="{C8900EEA-3876-4DF6-A725-541AAAEFEE63}" type="presOf" srcId="{6DE8FB31-C515-4294-9CE3-CFE4C96B4175}" destId="{22761D62-6B6E-45BD-BF6F-D92B4F41A3E1}" srcOrd="0" destOrd="0" presId="urn:microsoft.com/office/officeart/2005/8/layout/chevron1"/>
    <dgm:cxn modelId="{654AC62B-2325-42A9-9143-B04A5543C32A}" type="presParOf" srcId="{C25CD52B-3C67-452F-AB61-FBB9C7C891E2}" destId="{22761D62-6B6E-45BD-BF6F-D92B4F41A3E1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1B34B6-2628-427C-8BB3-859203ED4E5A}">
      <dsp:nvSpPr>
        <dsp:cNvPr id="0" name=""/>
        <dsp:cNvSpPr/>
      </dsp:nvSpPr>
      <dsp:spPr>
        <a:xfrm>
          <a:off x="3347" y="0"/>
          <a:ext cx="4077924" cy="84724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LPBF</a:t>
          </a:r>
        </a:p>
      </dsp:txBody>
      <dsp:txXfrm>
        <a:off x="426967" y="0"/>
        <a:ext cx="3230684" cy="847240"/>
      </dsp:txXfrm>
    </dsp:sp>
    <dsp:sp modelId="{7108EE0D-EA02-4235-A386-380C54A1118A}">
      <dsp:nvSpPr>
        <dsp:cNvPr id="0" name=""/>
        <dsp:cNvSpPr/>
      </dsp:nvSpPr>
      <dsp:spPr>
        <a:xfrm>
          <a:off x="3673478" y="0"/>
          <a:ext cx="4077924" cy="84724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Meso-structure Modelling</a:t>
          </a:r>
        </a:p>
      </dsp:txBody>
      <dsp:txXfrm>
        <a:off x="4097098" y="0"/>
        <a:ext cx="3230684" cy="847240"/>
      </dsp:txXfrm>
    </dsp:sp>
    <dsp:sp modelId="{22761D62-6B6E-45BD-BF6F-D92B4F41A3E1}">
      <dsp:nvSpPr>
        <dsp:cNvPr id="0" name=""/>
        <dsp:cNvSpPr/>
      </dsp:nvSpPr>
      <dsp:spPr>
        <a:xfrm>
          <a:off x="7346957" y="0"/>
          <a:ext cx="4077924" cy="847240"/>
        </a:xfrm>
        <a:prstGeom prst="chevron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Crystal Plasticity Simulations</a:t>
          </a:r>
        </a:p>
      </dsp:txBody>
      <dsp:txXfrm>
        <a:off x="7770577" y="0"/>
        <a:ext cx="3230684" cy="8472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08EE0D-EA02-4235-A386-380C54A1118A}">
      <dsp:nvSpPr>
        <dsp:cNvPr id="0" name=""/>
        <dsp:cNvSpPr/>
      </dsp:nvSpPr>
      <dsp:spPr>
        <a:xfrm>
          <a:off x="5578" y="0"/>
          <a:ext cx="11413724" cy="84724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Meso-structure Modelling</a:t>
          </a:r>
        </a:p>
      </dsp:txBody>
      <dsp:txXfrm>
        <a:off x="429198" y="0"/>
        <a:ext cx="10566484" cy="847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08EE0D-EA02-4235-A386-380C54A1118A}">
      <dsp:nvSpPr>
        <dsp:cNvPr id="0" name=""/>
        <dsp:cNvSpPr/>
      </dsp:nvSpPr>
      <dsp:spPr>
        <a:xfrm>
          <a:off x="0" y="0"/>
          <a:ext cx="11413724" cy="84724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Meso-structure Modelling</a:t>
          </a:r>
        </a:p>
      </dsp:txBody>
      <dsp:txXfrm>
        <a:off x="423620" y="0"/>
        <a:ext cx="10566484" cy="8472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08EE0D-EA02-4235-A386-380C54A1118A}">
      <dsp:nvSpPr>
        <dsp:cNvPr id="0" name=""/>
        <dsp:cNvSpPr/>
      </dsp:nvSpPr>
      <dsp:spPr>
        <a:xfrm>
          <a:off x="5578" y="0"/>
          <a:ext cx="11413724" cy="84724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Meso-structure Modelling</a:t>
          </a:r>
        </a:p>
      </dsp:txBody>
      <dsp:txXfrm>
        <a:off x="429198" y="0"/>
        <a:ext cx="10566484" cy="8472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761D62-6B6E-45BD-BF6F-D92B4F41A3E1}">
      <dsp:nvSpPr>
        <dsp:cNvPr id="0" name=""/>
        <dsp:cNvSpPr/>
      </dsp:nvSpPr>
      <dsp:spPr>
        <a:xfrm>
          <a:off x="11157" y="0"/>
          <a:ext cx="11413724" cy="847240"/>
        </a:xfrm>
        <a:prstGeom prst="chevron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Crystal Plasticity Simulations</a:t>
          </a:r>
        </a:p>
      </dsp:txBody>
      <dsp:txXfrm>
        <a:off x="434777" y="0"/>
        <a:ext cx="10566484" cy="8472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761D62-6B6E-45BD-BF6F-D92B4F41A3E1}">
      <dsp:nvSpPr>
        <dsp:cNvPr id="0" name=""/>
        <dsp:cNvSpPr/>
      </dsp:nvSpPr>
      <dsp:spPr>
        <a:xfrm>
          <a:off x="11157" y="0"/>
          <a:ext cx="11413724" cy="847240"/>
        </a:xfrm>
        <a:prstGeom prst="chevron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Crystal Plasticity Simulations</a:t>
          </a:r>
        </a:p>
      </dsp:txBody>
      <dsp:txXfrm>
        <a:off x="434777" y="0"/>
        <a:ext cx="10566484" cy="847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294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989147A-E99F-426E-8428-4F7A2B762C1A}" type="datetimeFigureOut">
              <a:rPr lang="de-DE" sz="1000">
                <a:latin typeface="Arial" pitchFamily="34" charset="0"/>
                <a:cs typeface="Arial" pitchFamily="34" charset="0"/>
              </a:rPr>
              <a:pPr>
                <a:defRPr/>
              </a:pPr>
              <a:t>20.05.2022</a:t>
            </a:fld>
            <a:endParaRPr lang="de-DE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294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FEB8BDD-D483-4F2A-8149-5CAA22251911}" type="slidenum">
              <a:rPr lang="de-DE" sz="1000"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6278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294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latin typeface="+mn-lt"/>
              </a:defRPr>
            </a:lvl1pPr>
          </a:lstStyle>
          <a:p>
            <a:pPr>
              <a:defRPr/>
            </a:pPr>
            <a:fld id="{E619EF57-6584-4C28-9DE9-68C51C925951}" type="datetimeFigureOut">
              <a:rPr lang="de-DE" smtClean="0"/>
              <a:pPr>
                <a:defRPr/>
              </a:pPr>
              <a:t>20.05.2022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221" tIns="44111" rIns="88221" bIns="44111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64" y="4777782"/>
            <a:ext cx="5438748" cy="3907834"/>
          </a:xfrm>
          <a:prstGeom prst="rect">
            <a:avLst/>
          </a:prstGeom>
        </p:spPr>
        <p:txBody>
          <a:bodyPr vert="horz" lIns="88221" tIns="44111" rIns="88221" bIns="44111" rtlCol="0"/>
          <a:lstStyle/>
          <a:p>
            <a:pPr lvl="0"/>
            <a:r>
              <a:rPr lang="de-DE" noProof="0" dirty="0"/>
              <a:t>Textmasterformat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294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DB79B9A-35EE-4156-AEAA-A71D25E1C590}" type="slidenum">
              <a:rPr lang="de-DE" smtClean="0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41052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118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41425"/>
            <a:ext cx="59531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621276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41425"/>
            <a:ext cx="59531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dirty="0"/>
              <a:t>Additive manufacturing which is also known as 3D printing is a novel technique that enables layer by layer (additive) production of parts by utilising powder, wire or sheet as feedstock material.</a:t>
            </a:r>
          </a:p>
          <a:p>
            <a:pPr>
              <a:spcBef>
                <a:spcPct val="0"/>
              </a:spcBef>
            </a:pPr>
            <a:r>
              <a:rPr lang="en-GB" altLang="de-DE" noProof="0" dirty="0"/>
              <a:t>Rapid alloy prototyping which is quite an advantage for alloy design purposes.</a:t>
            </a:r>
          </a:p>
          <a:p>
            <a:pPr>
              <a:spcBef>
                <a:spcPct val="0"/>
              </a:spcBef>
            </a:pPr>
            <a:r>
              <a:rPr lang="en-GB" altLang="de-DE" noProof="0" dirty="0"/>
              <a:t>Epitaxial grain growth</a:t>
            </a:r>
          </a:p>
        </p:txBody>
      </p:sp>
    </p:spTree>
    <p:extLst>
      <p:ext uri="{BB962C8B-B14F-4D97-AF65-F5344CB8AC3E}">
        <p14:creationId xmlns:p14="http://schemas.microsoft.com/office/powerpoint/2010/main" val="897315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41425"/>
            <a:ext cx="59531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82213">
              <a:spcBef>
                <a:spcPct val="0"/>
              </a:spcBef>
              <a:defRPr/>
            </a:pPr>
            <a:r>
              <a:rPr lang="en-GB" dirty="0"/>
              <a:t>lead to anisotropy in mechanical response due to </a:t>
            </a:r>
          </a:p>
          <a:p>
            <a:pPr>
              <a:spcBef>
                <a:spcPct val="0"/>
              </a:spcBef>
            </a:pP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3437720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41425"/>
            <a:ext cx="59531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767806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484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2213">
              <a:defRPr/>
            </a:pPr>
            <a:r>
              <a:rPr lang="en-GB" dirty="0"/>
              <a:t>Strut diameter which is twice the spot diameter was tried in a study - J.A. Harris, R.E. Winter, G.J. McShane, International Journal of Impact Engineering 104 (2017) 177–191.</a:t>
            </a:r>
          </a:p>
        </p:txBody>
      </p:sp>
    </p:spTree>
    <p:extLst>
      <p:ext uri="{BB962C8B-B14F-4D97-AF65-F5344CB8AC3E}">
        <p14:creationId xmlns:p14="http://schemas.microsoft.com/office/powerpoint/2010/main" val="2351241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Al-0 </a:t>
            </a:r>
            <a:r>
              <a:rPr lang="en-GB" dirty="0">
                <a:sym typeface="Wingdings" panose="05000000000000000000" pitchFamily="2" charset="2"/>
              </a:rPr>
              <a:t> TRIP accompanied by minor TWIP</a:t>
            </a:r>
          </a:p>
          <a:p>
            <a:r>
              <a:rPr lang="en-GB" dirty="0">
                <a:sym typeface="Wingdings" panose="05000000000000000000" pitchFamily="2" charset="2"/>
              </a:rPr>
              <a:t>Al-1  TWIP accompanied by minor TRIP</a:t>
            </a:r>
          </a:p>
          <a:p>
            <a:r>
              <a:rPr lang="en-GB" dirty="0">
                <a:sym typeface="Wingdings" panose="05000000000000000000" pitchFamily="2" charset="2"/>
              </a:rPr>
              <a:t>Al-5  In addition to dislocation glide, TWIP in the fcc phase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1518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372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9505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1397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ArialMT"/>
              </a:rPr>
              <a:t>DREAM.3D generates 3D RVEs through four principal modules…</a:t>
            </a:r>
          </a:p>
          <a:p>
            <a:r>
              <a:rPr lang="en-GB" sz="1800" b="0" i="0">
                <a:solidFill>
                  <a:srgbClr val="000000"/>
                </a:solidFill>
                <a:effectLst/>
                <a:latin typeface="ArialMT"/>
              </a:rPr>
              <a:t>periodic 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rialMT"/>
              </a:rPr>
              <a:t>boundaries</a:t>
            </a:r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902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macroscopic boundary conditions based upon homogeneous rate of the deformation gradient tensor and the first </a:t>
            </a:r>
            <a:r>
              <a:rPr lang="en-GB" dirty="0" err="1"/>
              <a:t>Piola-Kirchoff</a:t>
            </a:r>
            <a:r>
              <a:rPr lang="en-GB" dirty="0"/>
              <a:t> stress tensor with complementary components corresponding to uniaxial tension were applied.</a:t>
            </a:r>
          </a:p>
          <a:p>
            <a:endParaRPr lang="en-GB" dirty="0"/>
          </a:p>
          <a:p>
            <a:r>
              <a:rPr lang="en-GB" dirty="0"/>
              <a:t>unipolar (edge) </a:t>
            </a:r>
            <a:r>
              <a:rPr lang="en-GB" dirty="0">
                <a:sym typeface="Wingdings" panose="05000000000000000000" pitchFamily="2" charset="2"/>
              </a:rPr>
              <a:t> mobile</a:t>
            </a:r>
          </a:p>
          <a:p>
            <a:r>
              <a:rPr lang="en-GB" dirty="0">
                <a:sym typeface="Wingdings" panose="05000000000000000000" pitchFamily="2" charset="2"/>
              </a:rPr>
              <a:t>dipolar  immobile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62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94296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Interrupted mechanical tests are expected to give some valuable information to solve this issue.</a:t>
            </a:r>
          </a:p>
        </p:txBody>
      </p:sp>
    </p:spTree>
    <p:extLst>
      <p:ext uri="{BB962C8B-B14F-4D97-AF65-F5344CB8AC3E}">
        <p14:creationId xmlns:p14="http://schemas.microsoft.com/office/powerpoint/2010/main" val="26961515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2213">
              <a:defRPr/>
            </a:pPr>
            <a:r>
              <a:rPr lang="en-GB" dirty="0"/>
              <a:t>Different mechanical behaviour of different alloys (activating different deformation mechanisms) </a:t>
            </a:r>
            <a:r>
              <a:rPr lang="en-GB" dirty="0">
                <a:sym typeface="Wingdings" panose="05000000000000000000" pitchFamily="2" charset="2"/>
              </a:rPr>
              <a:t> interesting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9417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Which is also the case for the TWIP steel with 1% Al, but of course with lower fraction of martensite</a:t>
            </a:r>
          </a:p>
        </p:txBody>
      </p:sp>
    </p:spTree>
    <p:extLst>
      <p:ext uri="{BB962C8B-B14F-4D97-AF65-F5344CB8AC3E}">
        <p14:creationId xmlns:p14="http://schemas.microsoft.com/office/powerpoint/2010/main" val="2948654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5470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2213">
              <a:defRPr/>
            </a:pPr>
            <a:r>
              <a:rPr lang="en-GB" dirty="0"/>
              <a:t>Studies shows that energy absorption capacity increases with increasing relative density</a:t>
            </a:r>
          </a:p>
        </p:txBody>
      </p:sp>
    </p:spTree>
    <p:extLst>
      <p:ext uri="{BB962C8B-B14F-4D97-AF65-F5344CB8AC3E}">
        <p14:creationId xmlns:p14="http://schemas.microsoft.com/office/powerpoint/2010/main" val="23969713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Experience gained in the bulk material can be transferred to the lattice structures.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8320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/>
              <a:t>Defining the load case properly is challenging for lattice structures. </a:t>
            </a:r>
          </a:p>
        </p:txBody>
      </p:sp>
    </p:spTree>
    <p:extLst>
      <p:ext uri="{BB962C8B-B14F-4D97-AF65-F5344CB8AC3E}">
        <p14:creationId xmlns:p14="http://schemas.microsoft.com/office/powerpoint/2010/main" val="2584838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910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1/3 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4" name="Rechteck 3"/>
          <p:cNvSpPr/>
          <p:nvPr userDrawn="1"/>
        </p:nvSpPr>
        <p:spPr>
          <a:xfrm>
            <a:off x="0" y="0"/>
            <a:ext cx="12192000" cy="23129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288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chemeClr val="bg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2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2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40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1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78000" y="3187766"/>
            <a:ext cx="1142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78000" y="3822132"/>
            <a:ext cx="1142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Formatvorlage des Untertitelmasters durch Klicken bearbeiten</a:t>
            </a:r>
            <a:endParaRPr lang="en-US" dirty="0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67" b="13242"/>
          <a:stretch>
            <a:fillRect/>
          </a:stretch>
        </p:blipFill>
        <p:spPr bwMode="auto">
          <a:xfrm>
            <a:off x="-12000" y="-2057"/>
            <a:ext cx="12204000" cy="3074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3472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2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84000" y="4737600"/>
            <a:ext cx="1142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84000" y="5230803"/>
            <a:ext cx="11424000" cy="8128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5" b="13095"/>
          <a:stretch>
            <a:fillRect/>
          </a:stretch>
        </p:blipFill>
        <p:spPr bwMode="auto">
          <a:xfrm>
            <a:off x="0" y="0"/>
            <a:ext cx="12192000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830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2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2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cxnSp>
        <p:nvCxnSpPr>
          <p:cNvPr id="13" name="Gerader Verbinder 12"/>
          <p:cNvCxnSpPr/>
          <p:nvPr userDrawn="1"/>
        </p:nvCxnSpPr>
        <p:spPr>
          <a:xfrm>
            <a:off x="383119" y="6040438"/>
            <a:ext cx="114257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46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mittig, horizontale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2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84000" y="3196800"/>
            <a:ext cx="1142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cxnSp>
        <p:nvCxnSpPr>
          <p:cNvPr id="10" name="Gerader Verbinder 9"/>
          <p:cNvCxnSpPr/>
          <p:nvPr userDrawn="1"/>
        </p:nvCxnSpPr>
        <p:spPr>
          <a:xfrm>
            <a:off x="383119" y="3036888"/>
            <a:ext cx="114257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00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2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2" y="1152000"/>
            <a:ext cx="11425767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83119" y="1684800"/>
            <a:ext cx="11425767" cy="319405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381497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2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2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383119" y="1684803"/>
            <a:ext cx="11425767" cy="37512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301205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Tex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2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2" y="1152000"/>
            <a:ext cx="11425767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l">
              <a:defRPr sz="9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" name="Textplatzhalter 11"/>
          <p:cNvSpPr>
            <a:spLocks noGrp="1"/>
          </p:cNvSpPr>
          <p:nvPr>
            <p:ph type="body" sz="quarter" idx="14"/>
          </p:nvPr>
        </p:nvSpPr>
        <p:spPr>
          <a:xfrm>
            <a:off x="383119" y="1684802"/>
            <a:ext cx="7531100" cy="398595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600" y="1684799"/>
            <a:ext cx="3708400" cy="359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35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2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l">
              <a:defRPr sz="9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83120" y="5359403"/>
            <a:ext cx="11412889" cy="4995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900"/>
            </a:lvl1pPr>
          </a:lstStyle>
          <a:p>
            <a:pPr lvl="0"/>
            <a:r>
              <a:rPr lang="de-DE" dirty="0"/>
              <a:t>Bildtitel oder ggf. Beschreibung</a:t>
            </a:r>
          </a:p>
        </p:txBody>
      </p:sp>
      <p:pic>
        <p:nvPicPr>
          <p:cNvPr id="6" name="Grafik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7" y="1152525"/>
            <a:ext cx="114300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3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2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12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2" y="1152000"/>
            <a:ext cx="11425767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l">
              <a:defRPr sz="9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Diagrammplatzhalter 8"/>
          <p:cNvSpPr>
            <a:spLocks noGrp="1"/>
          </p:cNvSpPr>
          <p:nvPr>
            <p:ph type="chart" sz="quarter" idx="13"/>
          </p:nvPr>
        </p:nvSpPr>
        <p:spPr>
          <a:xfrm>
            <a:off x="383119" y="1684800"/>
            <a:ext cx="11425767" cy="36322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de-DE"/>
              <a:t>Diagramm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68284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>
                    <a:alpha val="0"/>
                  </a:schemeClr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  <p:cxnSp>
        <p:nvCxnSpPr>
          <p:cNvPr id="13" name="Gerader Verbinder 12"/>
          <p:cNvCxnSpPr/>
          <p:nvPr userDrawn="1"/>
        </p:nvCxnSpPr>
        <p:spPr>
          <a:xfrm>
            <a:off x="383119" y="6040438"/>
            <a:ext cx="114257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 userDrawn="1"/>
        </p:nvSpPr>
        <p:spPr>
          <a:xfrm>
            <a:off x="383119" y="2487613"/>
            <a:ext cx="11425767" cy="1079500"/>
          </a:xfrm>
          <a:prstGeom prst="rect">
            <a:avLst/>
          </a:prstGeom>
        </p:spPr>
        <p:txBody>
          <a:bodyPr lIns="0" tIns="0" rIns="0" bIns="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3200" noProof="0" dirty="0"/>
              <a:t>Thank you for your attention</a:t>
            </a:r>
          </a:p>
        </p:txBody>
      </p:sp>
      <p:sp>
        <p:nvSpPr>
          <p:cNvPr id="9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2" y="3988800"/>
            <a:ext cx="11425767" cy="165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0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8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 txBox="1">
            <a:spLocks/>
          </p:cNvSpPr>
          <p:nvPr/>
        </p:nvSpPr>
        <p:spPr>
          <a:xfrm>
            <a:off x="1498602" y="6227767"/>
            <a:ext cx="6320800" cy="396874"/>
          </a:xfrm>
          <a:prstGeom prst="rect">
            <a:avLst/>
          </a:prstGeom>
        </p:spPr>
        <p:txBody>
          <a:bodyPr lIns="0" tIns="0" rIns="0" bIns="0" anchor="ctr"/>
          <a:lstStyle>
            <a:defPPr>
              <a:defRPr lang="de-DE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dirty="0"/>
              <a:t>Structure-Property Relationship in Additively Manufactured High-Manganese Steels</a:t>
            </a:r>
            <a:r>
              <a:rPr lang="de-DE" sz="900" dirty="0"/>
              <a:t>  |  Dilay Kibaroglu  |  High Manganese Steel Conference 2022  |  voestalpine Stahlwelt  |  Linz  |  Austria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3119" y="6227766"/>
            <a:ext cx="975783" cy="39687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cxnSp>
        <p:nvCxnSpPr>
          <p:cNvPr id="11" name="Gerader Verbinder 10"/>
          <p:cNvCxnSpPr/>
          <p:nvPr/>
        </p:nvCxnSpPr>
        <p:spPr>
          <a:xfrm>
            <a:off x="383119" y="814388"/>
            <a:ext cx="114257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r Verbinder 11"/>
          <p:cNvCxnSpPr/>
          <p:nvPr/>
        </p:nvCxnSpPr>
        <p:spPr>
          <a:xfrm>
            <a:off x="383119" y="6040438"/>
            <a:ext cx="114257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814" y="6044400"/>
            <a:ext cx="3519142" cy="813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52" r:id="rId6"/>
    <p:sldLayoutId id="2147483753" r:id="rId7"/>
    <p:sldLayoutId id="2147483759" r:id="rId8"/>
    <p:sldLayoutId id="2147483760" r:id="rId9"/>
    <p:sldLayoutId id="2147483761" r:id="rId10"/>
    <p:sldLayoutId id="2147483770" r:id="rId11"/>
  </p:sldLayoutIdLst>
  <p:hf sldNum="0"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16000" indent="-216000" algn="l" defTabSz="216000" rtl="0" eaLnBrk="1" fontAlgn="base" hangingPunct="1">
        <a:lnSpc>
          <a:spcPct val="100000"/>
        </a:lnSpc>
        <a:spcBef>
          <a:spcPts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tabLst>
          <a:tab pos="216000" algn="l"/>
        </a:tabLst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32000" indent="-215900" algn="l" rtl="0" eaLnBrk="1" fontAlgn="base" hangingPunct="1">
        <a:lnSpc>
          <a:spcPct val="100000"/>
        </a:lnSpc>
        <a:spcBef>
          <a:spcPts val="0"/>
        </a:spcBef>
        <a:spcAft>
          <a:spcPct val="0"/>
        </a:spcAft>
        <a:buClr>
          <a:schemeClr val="tx2"/>
        </a:buClr>
        <a:buFont typeface="Symbol" panose="05050102010706020507" pitchFamily="18" charset="2"/>
        <a:buChar char="-"/>
        <a:tabLst>
          <a:tab pos="4320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48000" indent="-215900" algn="l" defTabSz="216000" rtl="0" eaLnBrk="1" fontAlgn="base" hangingPunct="1">
        <a:lnSpc>
          <a:spcPct val="100000"/>
        </a:lnSpc>
        <a:spcBef>
          <a:spcPts val="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tabLst>
          <a:tab pos="6480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864000" indent="-216000" algn="l" defTabSz="216000" rtl="0" eaLnBrk="1" fontAlgn="base" hangingPunct="1">
        <a:lnSpc>
          <a:spcPct val="100000"/>
        </a:lnSpc>
        <a:spcBef>
          <a:spcPts val="0"/>
        </a:spcBef>
        <a:spcAft>
          <a:spcPct val="0"/>
        </a:spcAft>
        <a:buClr>
          <a:schemeClr val="tx2"/>
        </a:buClr>
        <a:buSzPct val="100000"/>
        <a:buFont typeface="Arial" panose="020B0604020202020204" pitchFamily="34" charset="0"/>
        <a:buChar char="-"/>
        <a:tabLst>
          <a:tab pos="8640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864000" indent="-216000" algn="l" rtl="0" eaLnBrk="1" fontAlgn="base" hangingPunct="1">
        <a:lnSpc>
          <a:spcPct val="90000"/>
        </a:lnSpc>
        <a:spcBef>
          <a:spcPts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-"/>
        <a:tabLst>
          <a:tab pos="89535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57" userDrawn="1">
          <p15:clr>
            <a:srgbClr val="F26B43"/>
          </p15:clr>
        </p15:guide>
        <p15:guide id="2" orient="horz" pos="2863" userDrawn="1">
          <p15:clr>
            <a:srgbClr val="F26B43"/>
          </p15:clr>
        </p15:guide>
        <p15:guide id="3" pos="241" userDrawn="1">
          <p15:clr>
            <a:srgbClr val="F26B43"/>
          </p15:clr>
        </p15:guide>
        <p15:guide id="4" pos="7439" userDrawn="1">
          <p15:clr>
            <a:srgbClr val="F26B43"/>
          </p15:clr>
        </p15:guide>
        <p15:guide id="5" pos="2600" userDrawn="1">
          <p15:clr>
            <a:srgbClr val="F26B43"/>
          </p15:clr>
        </p15:guide>
        <p15:guide id="6" pos="2752" userDrawn="1">
          <p15:clr>
            <a:srgbClr val="F26B43"/>
          </p15:clr>
        </p15:guide>
        <p15:guide id="7" pos="4928" userDrawn="1">
          <p15:clr>
            <a:srgbClr val="F26B43"/>
          </p15:clr>
        </p15:guide>
        <p15:guide id="8" pos="50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9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microsoft.com/office/2007/relationships/diagramDrawing" Target="../diagrams/drawing1.xml"/><Relationship Id="rId5" Type="http://schemas.openxmlformats.org/officeDocument/2006/relationships/image" Target="../media/image31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0.png"/><Relationship Id="rId9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0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35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13" Type="http://schemas.microsoft.com/office/2007/relationships/diagramDrawing" Target="../diagrams/drawing3.xml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diagramColors" Target="../diagrams/colors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svg"/><Relationship Id="rId11" Type="http://schemas.openxmlformats.org/officeDocument/2006/relationships/diagramQuickStyle" Target="../diagrams/quickStyle3.xml"/><Relationship Id="rId5" Type="http://schemas.openxmlformats.org/officeDocument/2006/relationships/image" Target="../media/image38.png"/><Relationship Id="rId15" Type="http://schemas.openxmlformats.org/officeDocument/2006/relationships/image" Target="../media/image43.svg"/><Relationship Id="rId10" Type="http://schemas.openxmlformats.org/officeDocument/2006/relationships/diagramLayout" Target="../diagrams/layout3.xml"/><Relationship Id="rId4" Type="http://schemas.openxmlformats.org/officeDocument/2006/relationships/image" Target="../media/image37.svg"/><Relationship Id="rId9" Type="http://schemas.openxmlformats.org/officeDocument/2006/relationships/diagramData" Target="../diagrams/data3.xml"/><Relationship Id="rId1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9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1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44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31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340.png"/><Relationship Id="rId4" Type="http://schemas.openxmlformats.org/officeDocument/2006/relationships/image" Target="../media/image32.png"/><Relationship Id="rId9" Type="http://schemas.microsoft.com/office/2007/relationships/diagramDrawing" Target="../diagrams/drawin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53.jp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0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image" Target="../media/image63.png"/><Relationship Id="rId9" Type="http://schemas.openxmlformats.org/officeDocument/2006/relationships/image" Target="../media/image4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ußzeilenplatzhalt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 von 14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84000" y="3247585"/>
            <a:ext cx="11424000" cy="914215"/>
          </a:xfrm>
        </p:spPr>
        <p:txBody>
          <a:bodyPr/>
          <a:lstStyle/>
          <a:p>
            <a:r>
              <a:rPr lang="en-GB" dirty="0"/>
              <a:t>Structure-Property Relationship in Additively Manufactured High-Manganese Steels</a:t>
            </a:r>
            <a:br>
              <a:rPr lang="en-GB" dirty="0"/>
            </a:b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83119" y="4286250"/>
            <a:ext cx="11424000" cy="1501486"/>
          </a:xfrm>
        </p:spPr>
        <p:txBody>
          <a:bodyPr/>
          <a:lstStyle/>
          <a:p>
            <a:r>
              <a:rPr lang="de-DE" dirty="0"/>
              <a:t>High Manganese Steel Conference 2022</a:t>
            </a:r>
          </a:p>
          <a:p>
            <a:endParaRPr lang="de-DE" b="1" dirty="0"/>
          </a:p>
          <a:p>
            <a:endParaRPr lang="de-DE" b="1" dirty="0"/>
          </a:p>
          <a:p>
            <a:pPr algn="just"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Dilay Kibaroglu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 Amir H. Motaman, Christian Haase, Ulrich Krupp, Patrick Köhnen, Claudia Drebenstedt, Christian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Hannemann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Thomas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Hipke</a:t>
            </a:r>
            <a:endParaRPr lang="de-DE" b="1" dirty="0"/>
          </a:p>
          <a:p>
            <a:endParaRPr lang="de-DE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en-GB" altLang="de-DE" dirty="0"/>
              <a:t>Content</a:t>
            </a:r>
          </a:p>
        </p:txBody>
      </p:sp>
      <p:sp>
        <p:nvSpPr>
          <p:cNvPr id="24581" name="Fußzeilenplatzhalt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010352-BC4A-4EB8-B7F5-EA0A33C38775}" type="slidenum">
              <a:rPr lang="de-DE" altLang="de-DE" smtClean="0">
                <a:solidFill>
                  <a:schemeClr val="tx2"/>
                </a:solidFill>
              </a:rPr>
              <a:t>2</a:t>
            </a:fld>
            <a:endParaRPr lang="de-DE" altLang="de-DE" dirty="0">
              <a:solidFill>
                <a:schemeClr val="tx2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6A45931-2FBD-7F6A-496F-5891B4A359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119" y="1064110"/>
            <a:ext cx="8568000" cy="4729779"/>
          </a:xfrm>
        </p:spPr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Introduction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en-GB" sz="1600" dirty="0"/>
              <a:t>Metal </a:t>
            </a:r>
            <a:r>
              <a:rPr lang="de-DE" sz="1600" dirty="0"/>
              <a:t>additive manufacturing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de-DE" sz="1600" dirty="0"/>
              <a:t>Cellular materials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en-GB" sz="1600" dirty="0"/>
              <a:t>Cellular and lattice structures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Alloy Design Approach</a:t>
            </a:r>
          </a:p>
          <a:p>
            <a:endParaRPr lang="en-GB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Modelling and Simulation of Mechanical Response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en-GB" sz="1600" dirty="0"/>
              <a:t>Meso-structure modelling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en-GB" sz="1600" dirty="0"/>
              <a:t>Crystal plasticity simulation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Lattice Structures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en-GB" sz="1600" dirty="0"/>
              <a:t>Mechanical behaviour</a:t>
            </a:r>
          </a:p>
          <a:p>
            <a:pPr lvl="1">
              <a:buFont typeface="Arial" panose="020B0604020202020204" pitchFamily="34" charset="0"/>
              <a:buChar char="−"/>
            </a:pPr>
            <a:r>
              <a:rPr lang="en-GB" sz="1600" dirty="0"/>
              <a:t>Optimization of cell 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Conclusion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Outlook</a:t>
            </a:r>
            <a:endParaRPr lang="en-GB" sz="18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121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45A929-FDDE-1562-FD39-DB39A5537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855" y="1278000"/>
            <a:ext cx="4555145" cy="4196084"/>
          </a:xfrm>
          <a:prstGeom prst="rect">
            <a:avLst/>
          </a:prstGeom>
        </p:spPr>
      </p:pic>
      <p:sp>
        <p:nvSpPr>
          <p:cNvPr id="24578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en-GB" altLang="de-DE" dirty="0"/>
              <a:t>Introduction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Metal additive manufacturing – Laser Powder Bed Fusion (LPBF) </a:t>
            </a:r>
          </a:p>
        </p:txBody>
      </p:sp>
      <p:sp>
        <p:nvSpPr>
          <p:cNvPr id="24581" name="Fußzeilenplatzhalt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010352-BC4A-4EB8-B7F5-EA0A33C38775}" type="slidenum">
              <a:rPr lang="de-DE" altLang="de-DE" smtClean="0">
                <a:solidFill>
                  <a:schemeClr val="tx2"/>
                </a:solidFill>
              </a:rPr>
              <a:t>3</a:t>
            </a:fld>
            <a:endParaRPr lang="de-DE" altLang="de-DE" dirty="0">
              <a:solidFill>
                <a:schemeClr val="tx2"/>
              </a:solidFill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2"/>
          </p:nvPr>
        </p:nvSpPr>
        <p:spPr>
          <a:xfrm>
            <a:off x="383113" y="1635877"/>
            <a:ext cx="6308632" cy="490399"/>
          </a:xfrm>
        </p:spPr>
        <p:txBody>
          <a:bodyPr/>
          <a:lstStyle/>
          <a:p>
            <a:r>
              <a:rPr lang="en-GB" dirty="0">
                <a:solidFill>
                  <a:srgbClr val="000000"/>
                </a:solidFill>
                <a:latin typeface="ArialMT"/>
              </a:rPr>
              <a:t>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rialMT"/>
              </a:rPr>
              <a:t>elective melting of thin layers of metal powder by means of a laser source</a:t>
            </a:r>
            <a:r>
              <a:rPr lang="en-GB" dirty="0"/>
              <a:t> </a:t>
            </a:r>
            <a:br>
              <a:rPr lang="en-GB" dirty="0"/>
            </a:b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55DF00-4B64-6B97-594D-9FEA6859C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113" y="2325850"/>
            <a:ext cx="5389104" cy="3557432"/>
          </a:xfrm>
          <a:prstGeom prst="rect">
            <a:avLst/>
          </a:prstGeom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5F201B6-F500-25B2-D6F8-F79FD519A1D8}"/>
              </a:ext>
            </a:extLst>
          </p:cNvPr>
          <p:cNvSpPr txBox="1">
            <a:spLocks/>
          </p:cNvSpPr>
          <p:nvPr/>
        </p:nvSpPr>
        <p:spPr>
          <a:xfrm>
            <a:off x="5772224" y="5525657"/>
            <a:ext cx="6035776" cy="49039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900" dirty="0"/>
              <a:t>T. Özel, A. Altay, B. </a:t>
            </a:r>
            <a:r>
              <a:rPr lang="en-GB" sz="900" dirty="0" err="1"/>
              <a:t>Kaftanoğlu</a:t>
            </a:r>
            <a:r>
              <a:rPr lang="en-GB" sz="900" dirty="0"/>
              <a:t>, R. Leach, N. </a:t>
            </a:r>
            <a:r>
              <a:rPr lang="en-GB" sz="900" dirty="0" err="1"/>
              <a:t>Senin</a:t>
            </a:r>
            <a:r>
              <a:rPr lang="en-GB" sz="900" dirty="0"/>
              <a:t>, A. </a:t>
            </a:r>
            <a:r>
              <a:rPr lang="en-GB" sz="900" dirty="0" err="1"/>
              <a:t>Donmez</a:t>
            </a:r>
            <a:r>
              <a:rPr lang="en-GB" sz="900" dirty="0"/>
              <a:t>, Journal of Manufacturing Science and Engineering 142 (2020).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900" dirty="0"/>
              <a:t>A.A. </a:t>
            </a:r>
            <a:r>
              <a:rPr lang="en-GB" sz="900" dirty="0" err="1"/>
              <a:t>Antonysamy</a:t>
            </a:r>
            <a:r>
              <a:rPr lang="en-GB" sz="900" dirty="0"/>
              <a:t>, J. Meyer, P.B. </a:t>
            </a:r>
            <a:r>
              <a:rPr lang="en-GB" sz="900" dirty="0" err="1"/>
              <a:t>Prangnell</a:t>
            </a:r>
            <a:r>
              <a:rPr lang="en-GB" sz="900" dirty="0"/>
              <a:t>, Materials Characterization 84 (2013) 153–168.</a:t>
            </a:r>
          </a:p>
        </p:txBody>
      </p:sp>
    </p:spTree>
    <p:extLst>
      <p:ext uri="{BB962C8B-B14F-4D97-AF65-F5344CB8AC3E}">
        <p14:creationId xmlns:p14="http://schemas.microsoft.com/office/powerpoint/2010/main" val="2155642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en-GB" altLang="de-DE" dirty="0"/>
              <a:t>Introduction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383119" y="964830"/>
            <a:ext cx="11424000" cy="252000"/>
          </a:xfrm>
        </p:spPr>
        <p:txBody>
          <a:bodyPr/>
          <a:lstStyle/>
          <a:p>
            <a:r>
              <a:rPr lang="en-GB" dirty="0"/>
              <a:t>Additive manufacturing of high-manganese steels (HMnS)</a:t>
            </a:r>
          </a:p>
        </p:txBody>
      </p:sp>
      <p:sp>
        <p:nvSpPr>
          <p:cNvPr id="24581" name="Fußzeilenplatzhalt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010352-BC4A-4EB8-B7F5-EA0A33C38775}" type="slidenum">
              <a:rPr lang="de-DE" altLang="de-DE" smtClean="0">
                <a:solidFill>
                  <a:schemeClr val="tx2"/>
                </a:solidFill>
              </a:rPr>
              <a:t>4</a:t>
            </a:fld>
            <a:endParaRPr lang="de-DE" altLang="de-DE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platzhalter 2"/>
              <p:cNvSpPr>
                <a:spLocks noGrp="1"/>
              </p:cNvSpPr>
              <p:nvPr>
                <p:ph type="body" sz="quarter" idx="12"/>
              </p:nvPr>
            </p:nvSpPr>
            <p:spPr>
              <a:xfrm>
                <a:off x="383119" y="1452700"/>
                <a:ext cx="7574901" cy="2953292"/>
              </a:xfrm>
            </p:spPr>
            <p:txBody>
              <a:bodyPr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600" dirty="0"/>
                  <a:t>2</a:t>
                </a:r>
                <a:r>
                  <a:rPr lang="en-GB" sz="1600" baseline="30000" dirty="0"/>
                  <a:t>nd</a:t>
                </a:r>
                <a:r>
                  <a:rPr lang="en-GB" sz="1600" dirty="0"/>
                  <a:t> generation AHSS </a:t>
                </a:r>
                <a:r>
                  <a:rPr lang="en-GB" sz="1600" dirty="0">
                    <a:sym typeface="Wingdings" panose="05000000000000000000" pitchFamily="2" charset="2"/>
                  </a:rPr>
                  <a:t></a:t>
                </a:r>
                <a:r>
                  <a:rPr lang="en-GB" sz="1600" dirty="0"/>
                  <a:t> combination of strength and ductility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GB" sz="16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600" dirty="0"/>
                  <a:t>Activation of different deformation mechanisms by tailoring stacking fault energy (SFE) via alloy design approach 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GB" sz="16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600" dirty="0"/>
                  <a:t>Promising alloy for additive manufacturing</a:t>
                </a:r>
              </a:p>
              <a:p>
                <a:endParaRPr lang="en-GB" sz="16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600" dirty="0"/>
                  <a:t>Different properties than conventionally produced HMnS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r>
                  <a:rPr lang="en-GB" dirty="0"/>
                  <a:t>reduced elemental segregation and promotion of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GB" dirty="0"/>
                  <a:t>-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GB" dirty="0"/>
                  <a:t>-martensite formation due to high cooling rates during AM process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r>
                  <a:rPr lang="en-GB" dirty="0"/>
                  <a:t>pronounced texture (along building direction)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r>
                  <a:rPr lang="en-GB" dirty="0"/>
                  <a:t>non-uniform grain morphology</a:t>
                </a:r>
              </a:p>
            </p:txBody>
          </p:sp>
        </mc:Choice>
        <mc:Fallback xmlns="">
          <p:sp>
            <p:nvSpPr>
              <p:cNvPr id="3" name="Text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12"/>
              </p:nvPr>
            </p:nvSpPr>
            <p:spPr>
              <a:xfrm>
                <a:off x="383119" y="1452700"/>
                <a:ext cx="7574901" cy="2953292"/>
              </a:xfrm>
              <a:blipFill>
                <a:blip r:embed="rId3"/>
                <a:stretch>
                  <a:fillRect l="-1530" t="-2062" r="-966" b="-32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0" name="Group 29">
            <a:extLst>
              <a:ext uri="{FF2B5EF4-FFF2-40B4-BE49-F238E27FC236}">
                <a16:creationId xmlns:a16="http://schemas.microsoft.com/office/drawing/2014/main" id="{9A2385ED-7153-88D0-3D74-4232223A9FA1}"/>
              </a:ext>
            </a:extLst>
          </p:cNvPr>
          <p:cNvGrpSpPr/>
          <p:nvPr/>
        </p:nvGrpSpPr>
        <p:grpSpPr>
          <a:xfrm>
            <a:off x="8190888" y="1216830"/>
            <a:ext cx="3617112" cy="4627430"/>
            <a:chOff x="8190888" y="960370"/>
            <a:chExt cx="3617112" cy="4627430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45289804-4C91-DDB7-C85A-649887C01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90888" y="4228642"/>
              <a:ext cx="2041424" cy="1359158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F2DC792-0E4E-A986-86F5-0539862580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50129" t="1240"/>
            <a:stretch/>
          </p:blipFill>
          <p:spPr>
            <a:xfrm>
              <a:off x="9999444" y="1286767"/>
              <a:ext cx="1808556" cy="295329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2CD2274-60D8-BC98-DDB9-2B97D8C09C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1240" r="50129"/>
            <a:stretch/>
          </p:blipFill>
          <p:spPr>
            <a:xfrm>
              <a:off x="8190888" y="1286767"/>
              <a:ext cx="1808556" cy="295329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826B23F-A0E9-2B43-3979-37788EB8A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9191" y="4500788"/>
              <a:ext cx="1287905" cy="1046014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B3D4B9A-13AD-FC37-5AFF-4DE0E403FBD4}"/>
                </a:ext>
              </a:extLst>
            </p:cNvPr>
            <p:cNvSpPr txBox="1"/>
            <p:nvPr/>
          </p:nvSpPr>
          <p:spPr>
            <a:xfrm>
              <a:off x="8190888" y="960370"/>
              <a:ext cx="3617112" cy="307777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 b="1" dirty="0">
                  <a:solidFill>
                    <a:schemeClr val="bg1"/>
                  </a:solidFill>
                </a:rPr>
                <a:t>LPBF</a:t>
              </a:r>
              <a:endParaRPr lang="en-GB" sz="1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51D9C3E3-1708-87CC-4262-8C9622907168}"/>
              </a:ext>
            </a:extLst>
          </p:cNvPr>
          <p:cNvSpPr txBox="1">
            <a:spLocks/>
          </p:cNvSpPr>
          <p:nvPr/>
        </p:nvSpPr>
        <p:spPr>
          <a:xfrm>
            <a:off x="383119" y="5747135"/>
            <a:ext cx="5764833" cy="252001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C. Haase, J. </a:t>
            </a:r>
            <a:r>
              <a:rPr lang="en-GB" sz="800" dirty="0" err="1"/>
              <a:t>Bültmann</a:t>
            </a:r>
            <a:r>
              <a:rPr lang="en-GB" sz="800" dirty="0"/>
              <a:t>, J. Hof, S. Ziegler, S. Bremen, C. </a:t>
            </a:r>
            <a:r>
              <a:rPr lang="en-GB" sz="800" dirty="0" err="1"/>
              <a:t>Hinke</a:t>
            </a:r>
            <a:r>
              <a:rPr lang="en-GB" sz="800" dirty="0"/>
              <a:t>, A. Schwedt et al., Materials (Basel, Switzerland) 10 (2017).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S.A.H. Motaman, C. Haase, International Journal of Plasticity 140 (2021) 102941.</a:t>
            </a:r>
            <a:endParaRPr lang="en-GB" sz="1200" b="1" dirty="0">
              <a:solidFill>
                <a:schemeClr val="accent6"/>
              </a:solidFill>
            </a:endParaRPr>
          </a:p>
        </p:txBody>
      </p:sp>
      <p:sp>
        <p:nvSpPr>
          <p:cNvPr id="34" name="Textplatzhalter 2">
            <a:extLst>
              <a:ext uri="{FF2B5EF4-FFF2-40B4-BE49-F238E27FC236}">
                <a16:creationId xmlns:a16="http://schemas.microsoft.com/office/drawing/2014/main" id="{BB9149BA-51C7-853B-EA8A-0B3D16575916}"/>
              </a:ext>
            </a:extLst>
          </p:cNvPr>
          <p:cNvSpPr txBox="1">
            <a:spLocks/>
          </p:cNvSpPr>
          <p:nvPr/>
        </p:nvSpPr>
        <p:spPr>
          <a:xfrm>
            <a:off x="2245115" y="4856054"/>
            <a:ext cx="3902838" cy="6047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lIns="0" tIns="0" rIns="0" bIns="0" anchor="ctr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−"/>
            </a:pPr>
            <a:r>
              <a:rPr lang="de-DE" dirty="0"/>
              <a:t>microstructural heterogeneities</a:t>
            </a:r>
          </a:p>
          <a:p>
            <a:pPr marL="285750" indent="-285750">
              <a:buFont typeface="Arial" panose="020B0604020202020204" pitchFamily="34" charset="0"/>
              <a:buChar char="−"/>
            </a:pPr>
            <a:r>
              <a:rPr lang="de-DE" dirty="0"/>
              <a:t>anisotropy in mechanical response</a:t>
            </a:r>
            <a:endParaRPr lang="en-GB" dirty="0"/>
          </a:p>
        </p:txBody>
      </p:sp>
      <p:sp>
        <p:nvSpPr>
          <p:cNvPr id="42" name="Arrow: Bent 41">
            <a:extLst>
              <a:ext uri="{FF2B5EF4-FFF2-40B4-BE49-F238E27FC236}">
                <a16:creationId xmlns:a16="http://schemas.microsoft.com/office/drawing/2014/main" id="{80CB0AC6-6A5C-A45F-6D98-C3BAD722F8F4}"/>
              </a:ext>
            </a:extLst>
          </p:cNvPr>
          <p:cNvSpPr/>
          <p:nvPr/>
        </p:nvSpPr>
        <p:spPr>
          <a:xfrm flipV="1">
            <a:off x="937531" y="4499238"/>
            <a:ext cx="1022157" cy="906062"/>
          </a:xfrm>
          <a:prstGeom prst="ben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22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5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en-GB" altLang="de-DE" dirty="0"/>
              <a:t>Introduction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384000" y="1004679"/>
            <a:ext cx="11424000" cy="252000"/>
          </a:xfrm>
        </p:spPr>
        <p:txBody>
          <a:bodyPr/>
          <a:lstStyle/>
          <a:p>
            <a:r>
              <a:rPr lang="en-GB" dirty="0"/>
              <a:t>Cellular materials</a:t>
            </a:r>
          </a:p>
        </p:txBody>
      </p:sp>
      <p:sp>
        <p:nvSpPr>
          <p:cNvPr id="24581" name="Fußzeilenplatzhalt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010352-BC4A-4EB8-B7F5-EA0A33C38775}" type="slidenum">
              <a:rPr lang="de-DE" altLang="de-DE" smtClean="0">
                <a:solidFill>
                  <a:schemeClr val="tx2"/>
                </a:solidFill>
              </a:rPr>
              <a:t>5</a:t>
            </a:fld>
            <a:endParaRPr lang="de-DE" altLang="de-DE" dirty="0">
              <a:solidFill>
                <a:schemeClr val="tx2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D4D47EF-DB9F-42B5-9870-26E987B66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609" y="4470112"/>
            <a:ext cx="1126926" cy="11968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6DA139-EA17-4788-8690-56AAEEF8B79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8" t="11865" r="8287" b="5810"/>
          <a:stretch/>
        </p:blipFill>
        <p:spPr>
          <a:xfrm>
            <a:off x="855215" y="2073554"/>
            <a:ext cx="1205956" cy="1262221"/>
          </a:xfrm>
          <a:prstGeom prst="rect">
            <a:avLst/>
          </a:prstGeom>
        </p:spPr>
      </p:pic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941BFC4-940F-4A25-B304-E9112787ABF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3781" y="1451860"/>
            <a:ext cx="11424000" cy="570569"/>
          </a:xfrm>
        </p:spPr>
        <p:txBody>
          <a:bodyPr/>
          <a:lstStyle/>
          <a:p>
            <a:r>
              <a:rPr lang="en-GB" dirty="0"/>
              <a:t>Porous microstructures which consist of solid and void networks - e.g. marine sponges, honeycombs, bones, metallic foams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F988B577-F544-449E-80C3-EBEE2F6FF231}"/>
              </a:ext>
            </a:extLst>
          </p:cNvPr>
          <p:cNvSpPr txBox="1">
            <a:spLocks/>
          </p:cNvSpPr>
          <p:nvPr/>
        </p:nvSpPr>
        <p:spPr>
          <a:xfrm>
            <a:off x="383781" y="3418358"/>
            <a:ext cx="11423337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2000" b="1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16000" indent="1800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32000" indent="180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Symbol" panose="05050102010706020507" pitchFamily="18" charset="2"/>
              <a:buChar char="-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48000" indent="180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180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Lattice structures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7B9C38C8-DF74-49DA-AE82-D7ACF46907EC}"/>
              </a:ext>
            </a:extLst>
          </p:cNvPr>
          <p:cNvSpPr txBox="1">
            <a:spLocks/>
          </p:cNvSpPr>
          <p:nvPr/>
        </p:nvSpPr>
        <p:spPr>
          <a:xfrm>
            <a:off x="383119" y="3788237"/>
            <a:ext cx="11424000" cy="66475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Differently from other cellular structures, topologically ordered 3D structures formed by repeating unit cells composed of network of struts which are connected at nodes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B58B81D-98D2-4268-8037-DEB9E4DA05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704" y="2030478"/>
            <a:ext cx="1737741" cy="136758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805F362-AD42-4FE1-AD40-51A3E16E7E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7686" y="1898920"/>
            <a:ext cx="1547407" cy="168162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2F79DB0-0C2E-4539-800A-3BCB1832644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350" y="2040625"/>
            <a:ext cx="1826113" cy="1367585"/>
          </a:xfrm>
          <a:prstGeom prst="rect">
            <a:avLst/>
          </a:prstGeom>
        </p:spPr>
      </p:pic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3B1F7E4F-189A-4366-B369-202C48A5B94B}"/>
              </a:ext>
            </a:extLst>
          </p:cNvPr>
          <p:cNvSpPr txBox="1">
            <a:spLocks/>
          </p:cNvSpPr>
          <p:nvPr/>
        </p:nvSpPr>
        <p:spPr>
          <a:xfrm>
            <a:off x="6885163" y="5331903"/>
            <a:ext cx="4921955" cy="66475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Sade Baron Inc, PW Sea Sponge. www.sadebaron.com/products/prime-wool-sea-sponge.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A.A. Saleh, C. Haase, E.V. </a:t>
            </a:r>
            <a:r>
              <a:rPr lang="en-GB" sz="800" dirty="0" err="1"/>
              <a:t>Pereloma</a:t>
            </a:r>
            <a:r>
              <a:rPr lang="en-GB" sz="800" dirty="0"/>
              <a:t>, D.A. </a:t>
            </a:r>
            <a:r>
              <a:rPr lang="en-GB" sz="800" dirty="0" err="1"/>
              <a:t>Molodov</a:t>
            </a:r>
            <a:r>
              <a:rPr lang="en-GB" sz="800" dirty="0"/>
              <a:t>, A.A. </a:t>
            </a:r>
            <a:r>
              <a:rPr lang="en-GB" sz="800" dirty="0" err="1"/>
              <a:t>Gazder</a:t>
            </a:r>
            <a:r>
              <a:rPr lang="en-GB" sz="800" dirty="0"/>
              <a:t>, Acta </a:t>
            </a:r>
            <a:r>
              <a:rPr lang="en-GB" sz="800" dirty="0" err="1"/>
              <a:t>Materialia</a:t>
            </a:r>
            <a:r>
              <a:rPr lang="en-GB" sz="800" dirty="0"/>
              <a:t> 70 (2014) 259–271.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Bones | Biology. www.ck12.org/c/biology/bones/lesson/Structure-of-Bones-BIO/.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de-DE" sz="800" dirty="0"/>
              <a:t>C.T. Richard, T.-H. </a:t>
            </a:r>
            <a:r>
              <a:rPr lang="de-DE" sz="800" dirty="0" err="1"/>
              <a:t>Kwok</a:t>
            </a:r>
            <a:r>
              <a:rPr lang="de-DE" sz="800" dirty="0"/>
              <a:t>, Materials (Basel, </a:t>
            </a:r>
            <a:r>
              <a:rPr lang="de-DE" sz="800" dirty="0" err="1"/>
              <a:t>Switzerland</a:t>
            </a:r>
            <a:r>
              <a:rPr lang="de-DE" sz="800" dirty="0"/>
              <a:t>) 14 (2021).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T. </a:t>
            </a:r>
            <a:r>
              <a:rPr lang="en-GB" sz="800" dirty="0" err="1"/>
              <a:t>Tancogne-Dejean</a:t>
            </a:r>
            <a:r>
              <a:rPr lang="en-GB" sz="800" dirty="0"/>
              <a:t>, A.B. </a:t>
            </a:r>
            <a:r>
              <a:rPr lang="en-GB" sz="800" dirty="0" err="1"/>
              <a:t>Spierings</a:t>
            </a:r>
            <a:r>
              <a:rPr lang="en-GB" sz="800" dirty="0"/>
              <a:t>, D. Mohr, Acta </a:t>
            </a:r>
            <a:r>
              <a:rPr lang="en-GB" sz="800" dirty="0" err="1"/>
              <a:t>Materialia</a:t>
            </a:r>
            <a:r>
              <a:rPr lang="en-GB" sz="800" dirty="0"/>
              <a:t> 116 (2016) 14–28.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F0DEBAC-43BF-4E3D-93B8-94AB6F42E6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8123" y="4371300"/>
            <a:ext cx="1791407" cy="1605435"/>
          </a:xfrm>
          <a:prstGeom prst="rect">
            <a:avLst/>
          </a:prstGeom>
        </p:spPr>
      </p:pic>
      <p:sp>
        <p:nvSpPr>
          <p:cNvPr id="30" name="Arrow: Right 29">
            <a:extLst>
              <a:ext uri="{FF2B5EF4-FFF2-40B4-BE49-F238E27FC236}">
                <a16:creationId xmlns:a16="http://schemas.microsoft.com/office/drawing/2014/main" id="{51656A12-A89A-4A39-8A24-E7B464E89241}"/>
              </a:ext>
            </a:extLst>
          </p:cNvPr>
          <p:cNvSpPr/>
          <p:nvPr/>
        </p:nvSpPr>
        <p:spPr>
          <a:xfrm>
            <a:off x="2958168" y="4985680"/>
            <a:ext cx="1126926" cy="404395"/>
          </a:xfrm>
          <a:prstGeom prst="rightArrow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AD40CB0-964A-4D6F-B9A2-EAAE97A8D104}"/>
              </a:ext>
            </a:extLst>
          </p:cNvPr>
          <p:cNvSpPr txBox="1"/>
          <p:nvPr/>
        </p:nvSpPr>
        <p:spPr>
          <a:xfrm>
            <a:off x="1265351" y="5652785"/>
            <a:ext cx="10874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unit cell</a:t>
            </a:r>
          </a:p>
        </p:txBody>
      </p:sp>
    </p:spTree>
    <p:extLst>
      <p:ext uri="{BB962C8B-B14F-4D97-AF65-F5344CB8AC3E}">
        <p14:creationId xmlns:p14="http://schemas.microsoft.com/office/powerpoint/2010/main" val="3674083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dirty="0"/>
              <a:t>Introduction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6</a:t>
            </a:fld>
            <a:endParaRPr lang="de-DE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BA0415C-55F4-4209-8705-8D54F8F64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836" y="985044"/>
            <a:ext cx="11395164" cy="697424"/>
          </a:xfrm>
        </p:spPr>
        <p:txBody>
          <a:bodyPr/>
          <a:lstStyle/>
          <a:p>
            <a:r>
              <a:rPr lang="en-GB" dirty="0"/>
              <a:t>Potential applications of lattice structures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dirty="0"/>
              <a:t>mostly biomedical and aerospace</a:t>
            </a:r>
            <a:endParaRPr lang="en-GB" b="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7C0B323A-A5CB-4B41-AC20-2ABF8E70528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2173" y="3967221"/>
            <a:ext cx="11395164" cy="1763185"/>
          </a:xfrm>
        </p:spPr>
        <p:txBody>
          <a:bodyPr/>
          <a:lstStyle/>
          <a:p>
            <a:r>
              <a:rPr lang="en-GB" b="1" dirty="0"/>
              <a:t>Examples:</a:t>
            </a:r>
            <a:r>
              <a:rPr lang="en-GB" dirty="0"/>
              <a:t> Energy absorbers, Vibration absorbers, Gas turbine engine fan blades, Wings, Heaters and heat exchangers, Biomedical implants</a:t>
            </a:r>
          </a:p>
          <a:p>
            <a:endParaRPr lang="en-GB" dirty="0"/>
          </a:p>
          <a:p>
            <a:r>
              <a:rPr lang="en-GB" b="1" dirty="0"/>
              <a:t>Advantages: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high energy absorption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programmable mechanical response through topology and cell design</a:t>
            </a:r>
          </a:p>
          <a:p>
            <a:endParaRPr lang="en-GB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1B72247E-E907-46A6-A7A5-E8C0EF964D46}"/>
              </a:ext>
            </a:extLst>
          </p:cNvPr>
          <p:cNvSpPr txBox="1">
            <a:spLocks/>
          </p:cNvSpPr>
          <p:nvPr/>
        </p:nvSpPr>
        <p:spPr>
          <a:xfrm>
            <a:off x="383119" y="5763900"/>
            <a:ext cx="8569325" cy="39687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T. </a:t>
            </a:r>
            <a:r>
              <a:rPr lang="en-GB" sz="800" dirty="0" err="1"/>
              <a:t>Maconachie</a:t>
            </a:r>
            <a:r>
              <a:rPr lang="en-GB" sz="800" dirty="0"/>
              <a:t>, M. Leary, B. </a:t>
            </a:r>
            <a:r>
              <a:rPr lang="en-GB" sz="800" dirty="0" err="1"/>
              <a:t>Lozanovski</a:t>
            </a:r>
            <a:r>
              <a:rPr lang="en-GB" sz="800" dirty="0"/>
              <a:t>, X. Zhang, M. Qian, O. </a:t>
            </a:r>
            <a:r>
              <a:rPr lang="en-GB" sz="800" dirty="0" err="1"/>
              <a:t>Faruque</a:t>
            </a:r>
            <a:r>
              <a:rPr lang="en-GB" sz="800" dirty="0"/>
              <a:t>, M. Brandt, Materials &amp; Design 183 (2019) 108137.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C. Pan, Y. Han, J. Lu, Applied Sciences 10 (2020) 6374.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C84C96F-0B93-46A6-AA13-1D8468056469}"/>
              </a:ext>
            </a:extLst>
          </p:cNvPr>
          <p:cNvGrpSpPr/>
          <p:nvPr/>
        </p:nvGrpSpPr>
        <p:grpSpPr>
          <a:xfrm>
            <a:off x="412173" y="1772744"/>
            <a:ext cx="11395164" cy="2017229"/>
            <a:chOff x="287337" y="1624308"/>
            <a:chExt cx="8568663" cy="201722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09E8F5A-42D0-4ADA-843C-6EEE9F0E171C}"/>
                </a:ext>
              </a:extLst>
            </p:cNvPr>
            <p:cNvSpPr txBox="1"/>
            <p:nvPr/>
          </p:nvSpPr>
          <p:spPr>
            <a:xfrm>
              <a:off x="287337" y="1624308"/>
              <a:ext cx="4284661" cy="36933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Biomedical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BA3577-195A-4C22-8E00-F3087CEAED41}"/>
                </a:ext>
              </a:extLst>
            </p:cNvPr>
            <p:cNvSpPr txBox="1"/>
            <p:nvPr/>
          </p:nvSpPr>
          <p:spPr>
            <a:xfrm>
              <a:off x="4572000" y="1627582"/>
              <a:ext cx="4284000" cy="36933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Aerospace</a:t>
              </a:r>
            </a:p>
          </p:txBody>
        </p:sp>
        <p:sp>
          <p:nvSpPr>
            <p:cNvPr id="12" name="Text Placeholder 3">
              <a:extLst>
                <a:ext uri="{FF2B5EF4-FFF2-40B4-BE49-F238E27FC236}">
                  <a16:creationId xmlns:a16="http://schemas.microsoft.com/office/drawing/2014/main" id="{43492A31-1646-4191-8A02-66FC7A4911C6}"/>
                </a:ext>
              </a:extLst>
            </p:cNvPr>
            <p:cNvSpPr txBox="1">
              <a:spLocks/>
            </p:cNvSpPr>
            <p:nvPr/>
          </p:nvSpPr>
          <p:spPr>
            <a:xfrm>
              <a:off x="287337" y="1993640"/>
              <a:ext cx="4284000" cy="164134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lIns="0" tIns="0" rIns="0" bIns="0" anchor="ctr"/>
            <a:lstStyle>
              <a:lvl1pPr marL="0" indent="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Tx/>
                <a:buNone/>
                <a:tabLst>
                  <a:tab pos="216000" algn="l"/>
                </a:tabLst>
                <a:defRPr sz="18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32000" indent="-215900" algn="l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 typeface="Symbol" panose="05050102010706020507" pitchFamily="18" charset="2"/>
                <a:buChar char="-"/>
                <a:tabLst>
                  <a:tab pos="432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648000" indent="-21590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tabLst>
                  <a:tab pos="648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864000" indent="-21600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SzPct val="100000"/>
                <a:buFont typeface="Arial" panose="020B0604020202020204" pitchFamily="34" charset="0"/>
                <a:buChar char="-"/>
                <a:tabLst>
                  <a:tab pos="864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864000" indent="-216000" algn="l" rtl="0" eaLnBrk="1" fontAlgn="base" hangingPunct="1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-"/>
                <a:tabLst>
                  <a:tab pos="89535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>
                <a:buFont typeface="Arial" panose="020B0604020202020204" pitchFamily="34" charset="0"/>
                <a:buChar char="−"/>
              </a:pPr>
              <a:r>
                <a:rPr lang="en-GB" dirty="0"/>
                <a:t>Metallic implants with a stiffness closer to that of bone and preventing stress shielding</a:t>
              </a:r>
            </a:p>
            <a:p>
              <a:pPr marL="285750" indent="-285750">
                <a:buFont typeface="Arial" panose="020B0604020202020204" pitchFamily="34" charset="0"/>
                <a:buChar char="−"/>
              </a:pPr>
              <a:r>
                <a:rPr lang="en-GB" dirty="0"/>
                <a:t>Enabling the flow of body fluids by means of their porous structure</a:t>
              </a:r>
            </a:p>
          </p:txBody>
        </p:sp>
        <p:sp>
          <p:nvSpPr>
            <p:cNvPr id="13" name="Text Placeholder 3">
              <a:extLst>
                <a:ext uri="{FF2B5EF4-FFF2-40B4-BE49-F238E27FC236}">
                  <a16:creationId xmlns:a16="http://schemas.microsoft.com/office/drawing/2014/main" id="{CB80ABC0-5A37-44A8-B2AE-BFF8A1E33630}"/>
                </a:ext>
              </a:extLst>
            </p:cNvPr>
            <p:cNvSpPr txBox="1">
              <a:spLocks/>
            </p:cNvSpPr>
            <p:nvPr/>
          </p:nvSpPr>
          <p:spPr>
            <a:xfrm>
              <a:off x="4571337" y="2000188"/>
              <a:ext cx="4284663" cy="164134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lIns="0" tIns="0" rIns="0" bIns="0" anchor="ctr"/>
            <a:lstStyle>
              <a:lvl1pPr marL="0" indent="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Tx/>
                <a:buNone/>
                <a:tabLst>
                  <a:tab pos="216000" algn="l"/>
                </a:tabLst>
                <a:defRPr sz="18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32000" indent="-215900" algn="l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 typeface="Symbol" panose="05050102010706020507" pitchFamily="18" charset="2"/>
                <a:buChar char="-"/>
                <a:tabLst>
                  <a:tab pos="432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648000" indent="-21590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tabLst>
                  <a:tab pos="648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864000" indent="-21600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SzPct val="100000"/>
                <a:buFont typeface="Arial" panose="020B0604020202020204" pitchFamily="34" charset="0"/>
                <a:buChar char="-"/>
                <a:tabLst>
                  <a:tab pos="864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864000" indent="-216000" algn="l" rtl="0" eaLnBrk="1" fontAlgn="base" hangingPunct="1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-"/>
                <a:tabLst>
                  <a:tab pos="89535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just">
                <a:buFont typeface="Arial" panose="020B0604020202020204" pitchFamily="34" charset="0"/>
                <a:buChar char="−"/>
              </a:pPr>
              <a:r>
                <a:rPr lang="en-GB" dirty="0"/>
                <a:t>High strength-to-weight ratio</a:t>
              </a:r>
            </a:p>
            <a:p>
              <a:pPr marL="285750" indent="-285750" algn="just">
                <a:buFont typeface="Arial" panose="020B0604020202020204" pitchFamily="34" charset="0"/>
                <a:buChar char="−"/>
              </a:pPr>
              <a:endParaRPr lang="en-GB" dirty="0"/>
            </a:p>
            <a:p>
              <a:pPr marL="285750" indent="-285750" algn="just">
                <a:buFont typeface="Arial" panose="020B0604020202020204" pitchFamily="34" charset="0"/>
                <a:buChar char="−"/>
              </a:pPr>
              <a:r>
                <a:rPr lang="en-GB" dirty="0"/>
                <a:t>Thermal conduction / Heat dissipation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414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dirty="0"/>
              <a:t>Introduction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7</a:t>
            </a:fld>
            <a:endParaRPr lang="de-DE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31867EC-1A2C-4215-A5D8-578227DA5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118" y="949447"/>
            <a:ext cx="11424881" cy="252000"/>
          </a:xfrm>
        </p:spPr>
        <p:txBody>
          <a:bodyPr/>
          <a:lstStyle/>
          <a:p>
            <a:r>
              <a:rPr lang="en-GB" dirty="0"/>
              <a:t>Additive manufacturing of lattice structures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833D2242-E7EC-400D-848E-600DD509C0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1793" y="1375898"/>
            <a:ext cx="11424881" cy="115767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Design freedom, geometries which are difficult to obtain by conventional manufacturing methods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Different cell shapes and sizes can be design by CAD software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7358F97-7C62-4B25-832B-0F34598512BE}"/>
              </a:ext>
            </a:extLst>
          </p:cNvPr>
          <p:cNvSpPr txBox="1">
            <a:spLocks/>
          </p:cNvSpPr>
          <p:nvPr/>
        </p:nvSpPr>
        <p:spPr>
          <a:xfrm>
            <a:off x="381790" y="5760897"/>
            <a:ext cx="11424883" cy="24532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B. Hanks, J. </a:t>
            </a:r>
            <a:r>
              <a:rPr lang="en-GB" sz="800" dirty="0" err="1"/>
              <a:t>Berthel</a:t>
            </a:r>
            <a:r>
              <a:rPr lang="en-GB" sz="800" dirty="0"/>
              <a:t>, M. </a:t>
            </a:r>
            <a:r>
              <a:rPr lang="en-GB" sz="800" dirty="0" err="1"/>
              <a:t>Frecker</a:t>
            </a:r>
            <a:r>
              <a:rPr lang="en-GB" sz="800" dirty="0"/>
              <a:t>, T.W. Simpson, Additive Manufacturing 35 (2020) 101301.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3.M.P. Magazine, A Solution for Laser-Beam Quality Analysis During Powder-Bed Fusion Production. www.3dmpmag.com/article/?/powder-bed-systems/laser/a-solution-for-laser-beam-quality-analysis-during-powder-bed-fusion-production.</a:t>
            </a:r>
          </a:p>
          <a:p>
            <a:pPr marL="171450" indent="-171450">
              <a:buFont typeface="Arial" panose="020B0604020202020204" pitchFamily="34" charset="0"/>
              <a:buChar char="*"/>
            </a:pPr>
            <a:endParaRPr lang="en-GB" sz="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5DDC0D-D8C3-44AB-B33B-86B74A3C3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966" y="2429119"/>
            <a:ext cx="4365416" cy="21923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 Placeholder 3">
                <a:extLst>
                  <a:ext uri="{FF2B5EF4-FFF2-40B4-BE49-F238E27FC236}">
                    <a16:creationId xmlns:a16="http://schemas.microsoft.com/office/drawing/2014/main" id="{3A0C1D00-85F9-4B2F-A78A-ACAE271F8E5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81792" y="5041370"/>
                <a:ext cx="11424882" cy="842191"/>
              </a:xfrm>
              <a:prstGeom prst="rect">
                <a:avLst/>
              </a:prstGeom>
            </p:spPr>
            <p:txBody>
              <a:bodyPr lIns="0" tIns="0" rIns="0" bIns="0"/>
              <a:lstStyle>
                <a:lvl1pPr marL="0" indent="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Tx/>
                  <a:buNone/>
                  <a:tabLst>
                    <a:tab pos="216000" algn="l"/>
                  </a:tabLst>
                  <a:defRPr sz="1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32000" indent="-215900" algn="l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Symbol" panose="05050102010706020507" pitchFamily="18" charset="2"/>
                  <a:buChar char="-"/>
                  <a:tabLst>
                    <a:tab pos="432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648000" indent="-2159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80000"/>
                  <a:buFont typeface="Wingdings" panose="05000000000000000000" pitchFamily="2" charset="2"/>
                  <a:buChar char="§"/>
                  <a:tabLst>
                    <a:tab pos="648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864000" indent="-2160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100000"/>
                  <a:buFont typeface="Arial" panose="020B0604020202020204" pitchFamily="34" charset="0"/>
                  <a:buChar char="-"/>
                  <a:tabLst>
                    <a:tab pos="864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864000" indent="-216000" algn="l" rtl="0" eaLnBrk="1" fontAlgn="base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-"/>
                  <a:tabLst>
                    <a:tab pos="89535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dirty="0"/>
                  <a:t>High resolution (especially LPBF) enables the production of more complex designs with thin struts</a:t>
                </a:r>
              </a:p>
              <a:p>
                <a:pPr lvl="1"/>
                <a:r>
                  <a:rPr lang="en-GB" sz="1800" dirty="0"/>
                  <a:t>Laser spot size usually &lt; 100 µm (</a:t>
                </a:r>
                <a:r>
                  <a:rPr lang="en-GB" sz="1800" dirty="0" err="1"/>
                  <a:t>Aconity</a:t>
                </a:r>
                <a:r>
                  <a:rPr lang="en-GB" sz="1800" dirty="0"/>
                  <a:t> Mini </a:t>
                </a:r>
                <a14:m>
                  <m:oMath xmlns:m="http://schemas.openxmlformats.org/officeDocument/2006/math">
                    <m:r>
                      <a:rPr lang="en-GB" sz="1800" smtClean="0">
                        <a:latin typeface="Cambria Math" panose="02040503050406030204" pitchFamily="18" charset="0"/>
                      </a:rPr>
                      <m:t>≅</m:t>
                    </m:r>
                  </m:oMath>
                </a14:m>
                <a:r>
                  <a:rPr lang="en-GB" sz="1800" dirty="0"/>
                  <a:t> 82 µm)</a:t>
                </a:r>
              </a:p>
            </p:txBody>
          </p:sp>
        </mc:Choice>
        <mc:Fallback xmlns="">
          <p:sp>
            <p:nvSpPr>
              <p:cNvPr id="10" name="Text Placeholder 3">
                <a:extLst>
                  <a:ext uri="{FF2B5EF4-FFF2-40B4-BE49-F238E27FC236}">
                    <a16:creationId xmlns:a16="http://schemas.microsoft.com/office/drawing/2014/main" id="{3A0C1D00-85F9-4B2F-A78A-ACAE271F8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92" y="5041370"/>
                <a:ext cx="11424882" cy="842191"/>
              </a:xfrm>
              <a:prstGeom prst="rect">
                <a:avLst/>
              </a:prstGeom>
              <a:blipFill>
                <a:blip r:embed="rId4"/>
                <a:stretch>
                  <a:fillRect l="-1174" t="-94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390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CE64F259-E217-4CB3-8D65-9738A16ABE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437" y="1958801"/>
            <a:ext cx="2964001" cy="36061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Alloy Design Approach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8</a:t>
            </a:fld>
            <a:endParaRPr lang="de-DE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BBD22049-4BD5-4B66-8558-FA191BAB6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119" y="1098707"/>
            <a:ext cx="7417871" cy="740235"/>
          </a:xfrm>
        </p:spPr>
        <p:txBody>
          <a:bodyPr/>
          <a:lstStyle/>
          <a:p>
            <a:r>
              <a:rPr lang="en-GB" dirty="0"/>
              <a:t>Controlling the dominant deformation mechanism and phase distribution through Al addition</a:t>
            </a: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8621F98-93A9-45F4-82CF-15E23C07D7BA}"/>
              </a:ext>
            </a:extLst>
          </p:cNvPr>
          <p:cNvSpPr txBox="1">
            <a:spLocks/>
          </p:cNvSpPr>
          <p:nvPr/>
        </p:nvSpPr>
        <p:spPr>
          <a:xfrm>
            <a:off x="383118" y="5835578"/>
            <a:ext cx="8473544" cy="160181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P. Köhnen, S. Ewald, J.H. </a:t>
            </a:r>
            <a:r>
              <a:rPr lang="en-GB" sz="800" dirty="0" err="1"/>
              <a:t>Schleifenbaum</a:t>
            </a:r>
            <a:r>
              <a:rPr lang="en-GB" sz="800" dirty="0"/>
              <a:t>, A. Belyakov, C. Haase, Additive Manufacturing 35 (2020) 101389.</a:t>
            </a:r>
            <a:endParaRPr lang="en-GB" sz="1200" b="1" dirty="0">
              <a:solidFill>
                <a:schemeClr val="accent6"/>
              </a:solidFill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968D6A2-3114-4254-959A-9BDD38067B65}"/>
              </a:ext>
            </a:extLst>
          </p:cNvPr>
          <p:cNvGrpSpPr/>
          <p:nvPr/>
        </p:nvGrpSpPr>
        <p:grpSpPr>
          <a:xfrm>
            <a:off x="7480434" y="1542501"/>
            <a:ext cx="4327566" cy="4293077"/>
            <a:chOff x="2692578" y="1533849"/>
            <a:chExt cx="4127672" cy="4094776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880AEA67-14F8-450D-98FA-9A64FB367EAF}"/>
                </a:ext>
              </a:extLst>
            </p:cNvPr>
            <p:cNvGrpSpPr/>
            <p:nvPr/>
          </p:nvGrpSpPr>
          <p:grpSpPr>
            <a:xfrm>
              <a:off x="2692578" y="1533849"/>
              <a:ext cx="3865299" cy="3886250"/>
              <a:chOff x="2692578" y="1533849"/>
              <a:chExt cx="3865299" cy="3886250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7B3A7282-A48C-41EA-85C3-0FFCE183B9DE}"/>
                  </a:ext>
                </a:extLst>
              </p:cNvPr>
              <p:cNvGrpSpPr/>
              <p:nvPr/>
            </p:nvGrpSpPr>
            <p:grpSpPr>
              <a:xfrm>
                <a:off x="2692578" y="1533849"/>
                <a:ext cx="3865299" cy="2376465"/>
                <a:chOff x="2692578" y="1533849"/>
                <a:chExt cx="3865299" cy="2376465"/>
              </a:xfrm>
            </p:grpSpPr>
            <p:pic>
              <p:nvPicPr>
                <p:cNvPr id="38" name="Picture 37">
                  <a:extLst>
                    <a:ext uri="{FF2B5EF4-FFF2-40B4-BE49-F238E27FC236}">
                      <a16:creationId xmlns:a16="http://schemas.microsoft.com/office/drawing/2014/main" id="{E06CB6D2-A0FF-49A4-9571-F5D0D3FE91F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035105" y="3640821"/>
                  <a:ext cx="2522772" cy="240264"/>
                </a:xfrm>
                <a:prstGeom prst="rect">
                  <a:avLst/>
                </a:prstGeom>
              </p:spPr>
            </p:pic>
            <p:grpSp>
              <p:nvGrpSpPr>
                <p:cNvPr id="39" name="Group 38">
                  <a:extLst>
                    <a:ext uri="{FF2B5EF4-FFF2-40B4-BE49-F238E27FC236}">
                      <a16:creationId xmlns:a16="http://schemas.microsoft.com/office/drawing/2014/main" id="{2C9ED5DC-5F01-467A-B63F-A6D99A7A575B}"/>
                    </a:ext>
                  </a:extLst>
                </p:cNvPr>
                <p:cNvGrpSpPr/>
                <p:nvPr/>
              </p:nvGrpSpPr>
              <p:grpSpPr>
                <a:xfrm>
                  <a:off x="2692578" y="1533849"/>
                  <a:ext cx="3542044" cy="2376465"/>
                  <a:chOff x="2002450" y="1535552"/>
                  <a:chExt cx="4373194" cy="2934109"/>
                </a:xfrm>
              </p:grpSpPr>
              <p:pic>
                <p:nvPicPr>
                  <p:cNvPr id="40" name="Picture 39">
                    <a:extLst>
                      <a:ext uri="{FF2B5EF4-FFF2-40B4-BE49-F238E27FC236}">
                        <a16:creationId xmlns:a16="http://schemas.microsoft.com/office/drawing/2014/main" id="{3FD60ABD-BC30-48CD-8A53-E9A67B2051D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2486500" y="1535552"/>
                    <a:ext cx="1066949" cy="2934109"/>
                  </a:xfrm>
                  <a:prstGeom prst="rect">
                    <a:avLst/>
                  </a:prstGeom>
                </p:spPr>
              </p:pic>
              <p:pic>
                <p:nvPicPr>
                  <p:cNvPr id="41" name="Picture 40">
                    <a:extLst>
                      <a:ext uri="{FF2B5EF4-FFF2-40B4-BE49-F238E27FC236}">
                        <a16:creationId xmlns:a16="http://schemas.microsoft.com/office/drawing/2014/main" id="{55E83199-A059-4A20-A331-4ACC6E5CEB5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/>
                  <a:stretch>
                    <a:fillRect/>
                  </a:stretch>
                </p:blipFill>
                <p:spPr>
                  <a:xfrm>
                    <a:off x="4244522" y="1566263"/>
                    <a:ext cx="685897" cy="2695951"/>
                  </a:xfrm>
                  <a:prstGeom prst="rect">
                    <a:avLst/>
                  </a:prstGeom>
                </p:spPr>
              </p:pic>
              <p:pic>
                <p:nvPicPr>
                  <p:cNvPr id="42" name="Picture 41">
                    <a:extLst>
                      <a:ext uri="{FF2B5EF4-FFF2-40B4-BE49-F238E27FC236}">
                        <a16:creationId xmlns:a16="http://schemas.microsoft.com/office/drawing/2014/main" id="{8E39185C-6FDA-44A0-8791-2A8738DA46A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7"/>
                  <a:srcRect l="5496"/>
                  <a:stretch/>
                </p:blipFill>
                <p:spPr>
                  <a:xfrm>
                    <a:off x="5700432" y="1571025"/>
                    <a:ext cx="675212" cy="2686425"/>
                  </a:xfrm>
                  <a:prstGeom prst="rect">
                    <a:avLst/>
                  </a:prstGeom>
                </p:spPr>
              </p:pic>
              <p:pic>
                <p:nvPicPr>
                  <p:cNvPr id="43" name="Picture 42">
                    <a:extLst>
                      <a:ext uri="{FF2B5EF4-FFF2-40B4-BE49-F238E27FC236}">
                        <a16:creationId xmlns:a16="http://schemas.microsoft.com/office/drawing/2014/main" id="{64DACC75-C610-4DBD-8D7C-790454C89F7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8"/>
                  <a:srcRect l="12764"/>
                  <a:stretch/>
                </p:blipFill>
                <p:spPr>
                  <a:xfrm>
                    <a:off x="2002450" y="2164759"/>
                    <a:ext cx="473694" cy="1457529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23A09B35-B330-409D-B018-3EB78FF3AB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07563" y="3910314"/>
                <a:ext cx="1141545" cy="1509785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E7826D62-EFB7-47D2-ACB2-D778D17CA4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277317" y="3910314"/>
                <a:ext cx="1135408" cy="1503648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D15CED55-2E99-4BF7-B24E-BE42979A6B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12725" y="3910314"/>
                <a:ext cx="1116995" cy="1497510"/>
              </a:xfrm>
              <a:prstGeom prst="rect">
                <a:avLst/>
              </a:prstGeom>
            </p:spPr>
          </p:pic>
        </p:grp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66572A1-7D72-4A51-A81D-41E95BC787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r="24908" b="8692"/>
            <a:stretch/>
          </p:blipFill>
          <p:spPr>
            <a:xfrm>
              <a:off x="3000740" y="5417862"/>
              <a:ext cx="3819510" cy="210763"/>
            </a:xfrm>
            <a:prstGeom prst="rect">
              <a:avLst/>
            </a:prstGeom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E572D9C9-EF49-4905-991A-0962CAEAF9D8}"/>
              </a:ext>
            </a:extLst>
          </p:cNvPr>
          <p:cNvSpPr txBox="1"/>
          <p:nvPr/>
        </p:nvSpPr>
        <p:spPr>
          <a:xfrm>
            <a:off x="351945" y="3274455"/>
            <a:ext cx="20067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Changing deformation mechanism based on SFE (effect of different Al compositions)</a:t>
            </a:r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5B73408E-5675-4636-802C-2DDFEE3732D9}"/>
              </a:ext>
            </a:extLst>
          </p:cNvPr>
          <p:cNvSpPr/>
          <p:nvPr/>
        </p:nvSpPr>
        <p:spPr>
          <a:xfrm>
            <a:off x="5766697" y="3058882"/>
            <a:ext cx="1288718" cy="740235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DF758F2-768F-4013-9459-97FF9B697B87}"/>
              </a:ext>
            </a:extLst>
          </p:cNvPr>
          <p:cNvSpPr txBox="1"/>
          <p:nvPr/>
        </p:nvSpPr>
        <p:spPr>
          <a:xfrm rot="16200000">
            <a:off x="6967865" y="4684155"/>
            <a:ext cx="1332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as-deformed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B36E10B-21A3-4A2B-AD76-CD6DBEFAE4D2}"/>
              </a:ext>
            </a:extLst>
          </p:cNvPr>
          <p:cNvSpPr txBox="1"/>
          <p:nvPr/>
        </p:nvSpPr>
        <p:spPr>
          <a:xfrm>
            <a:off x="7909106" y="1106845"/>
            <a:ext cx="3532889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/>
              <a:t>HMnS</a:t>
            </a:r>
            <a:r>
              <a:rPr lang="en-GB" b="1" dirty="0"/>
              <a:t> - X30Mn22 + </a:t>
            </a:r>
            <a:r>
              <a:rPr lang="en-GB" b="1" dirty="0" err="1"/>
              <a:t>xAl</a:t>
            </a:r>
            <a:r>
              <a:rPr lang="en-GB" b="1" dirty="0"/>
              <a:t> (wt.%)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D89A3F3-0602-4B07-AD19-E485DB9BB705}"/>
              </a:ext>
            </a:extLst>
          </p:cNvPr>
          <p:cNvGrpSpPr/>
          <p:nvPr/>
        </p:nvGrpSpPr>
        <p:grpSpPr>
          <a:xfrm>
            <a:off x="5382375" y="4403533"/>
            <a:ext cx="2100657" cy="783932"/>
            <a:chOff x="5379777" y="4691279"/>
            <a:chExt cx="2100657" cy="783932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6946896D-BCE4-4E4D-A634-22B6867A67F2}"/>
                </a:ext>
              </a:extLst>
            </p:cNvPr>
            <p:cNvSpPr txBox="1"/>
            <p:nvPr/>
          </p:nvSpPr>
          <p:spPr>
            <a:xfrm>
              <a:off x="5379778" y="5013546"/>
              <a:ext cx="2100656" cy="461665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/>
                <a:t>Power: 120  W</a:t>
              </a:r>
            </a:p>
            <a:p>
              <a:r>
                <a:rPr lang="en-GB" sz="1200" dirty="0"/>
                <a:t>Scanning speed: 750 mm/s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A2F3DAD-D6B6-4D43-AF49-EABCCC7FC682}"/>
                </a:ext>
              </a:extLst>
            </p:cNvPr>
            <p:cNvSpPr txBox="1"/>
            <p:nvPr/>
          </p:nvSpPr>
          <p:spPr>
            <a:xfrm>
              <a:off x="5379777" y="4691279"/>
              <a:ext cx="2085187" cy="307777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LPBF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7E77BED8-DEB1-73EE-30C2-7879443FEFEF}"/>
              </a:ext>
            </a:extLst>
          </p:cNvPr>
          <p:cNvSpPr/>
          <p:nvPr/>
        </p:nvSpPr>
        <p:spPr>
          <a:xfrm>
            <a:off x="9145872" y="1568581"/>
            <a:ext cx="1196829" cy="404837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5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9</a:t>
            </a:fld>
            <a:endParaRPr lang="de-DE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D6E7D85-6CEB-453F-96AD-9D4041C012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3118" y="4485089"/>
            <a:ext cx="7950391" cy="136499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Modelling of meso-structure (grain morphology and crystallographic texture) based on EBSD and XRD data </a:t>
            </a:r>
            <a:r>
              <a:rPr lang="en-GB" dirty="0">
                <a:sym typeface="Wingdings" panose="05000000000000000000" pitchFamily="2" charset="2"/>
              </a:rPr>
              <a:t> RVE generation by</a:t>
            </a:r>
            <a:r>
              <a:rPr lang="en-GB" dirty="0"/>
              <a:t> DREAM.3D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Physics-based constitutive crystal plasticity model based on continuum mechanics </a:t>
            </a:r>
            <a:r>
              <a:rPr lang="en-GB" dirty="0">
                <a:sym typeface="Wingdings" panose="05000000000000000000" pitchFamily="2" charset="2"/>
              </a:rPr>
              <a:t> DAMASK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F3E7E3-394E-40B9-92D6-D20E8D86F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1692" y="2164302"/>
            <a:ext cx="2207020" cy="18457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7418D2A-C2E0-4300-B3DC-FA76E04616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6926" y="2108233"/>
            <a:ext cx="2267869" cy="182809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78A09C1-9453-4B6E-B0DF-FB9EBA258AF8}"/>
              </a:ext>
            </a:extLst>
          </p:cNvPr>
          <p:cNvGrpSpPr/>
          <p:nvPr/>
        </p:nvGrpSpPr>
        <p:grpSpPr>
          <a:xfrm>
            <a:off x="8432016" y="2038448"/>
            <a:ext cx="2932438" cy="3871445"/>
            <a:chOff x="6008441" y="2161407"/>
            <a:chExt cx="2932438" cy="387144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BAC9879-39A7-4907-A531-21EAEA240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8441" y="4080369"/>
              <a:ext cx="2932438" cy="1952483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D26CD50-FAAC-4DED-AB89-102D7C5A4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9664" y="2161407"/>
              <a:ext cx="2929991" cy="195332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C22FEB9-3464-45AC-99F5-34E9DCA0E6EF}"/>
                </a:ext>
              </a:extLst>
            </p:cNvPr>
            <p:cNvSpPr txBox="1"/>
            <p:nvPr/>
          </p:nvSpPr>
          <p:spPr>
            <a:xfrm>
              <a:off x="6407130" y="5435959"/>
              <a:ext cx="171135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Strain hardening curves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E4D349A-C462-4D50-B668-ECCBF1B02A5A}"/>
                </a:ext>
              </a:extLst>
            </p:cNvPr>
            <p:cNvSpPr txBox="1"/>
            <p:nvPr/>
          </p:nvSpPr>
          <p:spPr>
            <a:xfrm>
              <a:off x="6407130" y="2227340"/>
              <a:ext cx="980115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Flow curves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DBDF547-134B-49BB-A72D-4709CE7242E2}"/>
              </a:ext>
            </a:extLst>
          </p:cNvPr>
          <p:cNvSpPr txBox="1"/>
          <p:nvPr/>
        </p:nvSpPr>
        <p:spPr>
          <a:xfrm>
            <a:off x="4925120" y="4023955"/>
            <a:ext cx="262016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Representative Volume Element (RVE)</a:t>
            </a: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5873A560-3A7C-4232-B3AA-5DFDA058A9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0740293"/>
              </p:ext>
            </p:extLst>
          </p:nvPr>
        </p:nvGraphicFramePr>
        <p:xfrm>
          <a:off x="383118" y="999828"/>
          <a:ext cx="11424882" cy="847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3A516CFC-8118-4A42-B39C-136860308725}"/>
              </a:ext>
            </a:extLst>
          </p:cNvPr>
          <p:cNvSpPr txBox="1"/>
          <p:nvPr/>
        </p:nvSpPr>
        <p:spPr>
          <a:xfrm>
            <a:off x="1040778" y="4033745"/>
            <a:ext cx="262016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HMnS</a:t>
            </a:r>
            <a:r>
              <a:rPr lang="en-GB" sz="1050" b="1" dirty="0"/>
              <a:t> with 1 wt.% Al</a:t>
            </a:r>
          </a:p>
        </p:txBody>
      </p:sp>
    </p:spTree>
    <p:extLst>
      <p:ext uri="{BB962C8B-B14F-4D97-AF65-F5344CB8AC3E}">
        <p14:creationId xmlns:p14="http://schemas.microsoft.com/office/powerpoint/2010/main" val="120223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10</a:t>
            </a:fld>
            <a:endParaRPr lang="de-DE" dirty="0"/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5873A560-3A7C-4232-B3AA-5DFDA058A9E1}"/>
              </a:ext>
            </a:extLst>
          </p:cNvPr>
          <p:cNvGraphicFramePr/>
          <p:nvPr/>
        </p:nvGraphicFramePr>
        <p:xfrm>
          <a:off x="383118" y="999828"/>
          <a:ext cx="11424882" cy="847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4E096F96-63C8-F3F8-715E-F09F1C2DDED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52" y="4815548"/>
            <a:ext cx="1202428" cy="9742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09DC1F3-9EF1-DDCD-83A2-303C66DE95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78051" y="2438342"/>
            <a:ext cx="4886575" cy="14776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2E58742-CFB9-C597-D31D-B72774BAE4F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81595" y="4423578"/>
            <a:ext cx="4883031" cy="15478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B62EEAF-2F44-3F05-BBB9-D601DB07874C}"/>
              </a:ext>
            </a:extLst>
          </p:cNvPr>
          <p:cNvSpPr txBox="1"/>
          <p:nvPr/>
        </p:nvSpPr>
        <p:spPr>
          <a:xfrm>
            <a:off x="6095559" y="4053202"/>
            <a:ext cx="52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Crystallographic orientation distribution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E0980A-27AC-AB7E-76BD-0D65014129C2}"/>
              </a:ext>
            </a:extLst>
          </p:cNvPr>
          <p:cNvSpPr txBox="1"/>
          <p:nvPr/>
        </p:nvSpPr>
        <p:spPr>
          <a:xfrm>
            <a:off x="6095559" y="2069010"/>
            <a:ext cx="52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Grain shape-axis orientation distribution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D720D3-DE9A-D731-0744-35DBF70FD089}"/>
              </a:ext>
            </a:extLst>
          </p:cNvPr>
          <p:cNvSpPr txBox="1"/>
          <p:nvPr/>
        </p:nvSpPr>
        <p:spPr>
          <a:xfrm>
            <a:off x="637112" y="2089333"/>
            <a:ext cx="2288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EBSD IPF maps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9F9033E-D861-F5C7-55F9-BABC648D7DC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0129" t="1240"/>
          <a:stretch/>
        </p:blipFill>
        <p:spPr>
          <a:xfrm>
            <a:off x="2612055" y="2527285"/>
            <a:ext cx="2002213" cy="32695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5D983EC-7F44-2801-1AF7-997CE18EFCF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1240" r="50129"/>
          <a:stretch/>
        </p:blipFill>
        <p:spPr>
          <a:xfrm>
            <a:off x="707449" y="2527285"/>
            <a:ext cx="2002213" cy="3269525"/>
          </a:xfrm>
          <a:prstGeom prst="rect">
            <a:avLst/>
          </a:prstGeom>
        </p:spPr>
      </p:pic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8520ECB-B056-46D8-8CCB-1CB42126C387}"/>
              </a:ext>
            </a:extLst>
          </p:cNvPr>
          <p:cNvSpPr txBox="1">
            <a:spLocks/>
          </p:cNvSpPr>
          <p:nvPr/>
        </p:nvSpPr>
        <p:spPr>
          <a:xfrm>
            <a:off x="571128" y="5878279"/>
            <a:ext cx="4103423" cy="118295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S.A.H. Motaman, C. Haase, International Journal of Plasticity 140 (2021) 102941.</a:t>
            </a:r>
            <a:endParaRPr lang="en-GB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000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8A9FE5E7-25CD-421E-8707-F6AEC3A615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23754" y="2249197"/>
            <a:ext cx="3009181" cy="2368635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7FBA613E-9C97-48BB-9659-E5EFB5E5DA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98819" y="3624773"/>
            <a:ext cx="3009181" cy="236402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812752B8-F50D-4EF6-BC25-997F71EC56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53099" y="3674441"/>
            <a:ext cx="3009181" cy="23420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11</a:t>
            </a:fld>
            <a:endParaRPr lang="de-DE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D6E7D85-6CEB-453F-96AD-9D4041C012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7719" y="2096691"/>
            <a:ext cx="2029810" cy="305011"/>
          </a:xfrm>
        </p:spPr>
        <p:txBody>
          <a:bodyPr/>
          <a:lstStyle/>
          <a:p>
            <a:r>
              <a:rPr lang="en-GB" sz="1600" b="1" dirty="0">
                <a:sym typeface="Wingdings" panose="05000000000000000000" pitchFamily="2" charset="2"/>
              </a:rPr>
              <a:t>Orthogonal to BD</a:t>
            </a:r>
            <a:endParaRPr lang="en-GB" sz="1600" b="1" dirty="0"/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5873A560-3A7C-4232-B3AA-5DFDA058A9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5710836"/>
              </p:ext>
            </p:extLst>
          </p:nvPr>
        </p:nvGraphicFramePr>
        <p:xfrm>
          <a:off x="383118" y="869200"/>
          <a:ext cx="11424882" cy="847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AEAC3B4-85A6-4536-90EC-292AB1E5D96B}"/>
              </a:ext>
            </a:extLst>
          </p:cNvPr>
          <p:cNvSpPr txBox="1">
            <a:spLocks/>
          </p:cNvSpPr>
          <p:nvPr/>
        </p:nvSpPr>
        <p:spPr>
          <a:xfrm>
            <a:off x="6485014" y="2096690"/>
            <a:ext cx="2029810" cy="305011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1" dirty="0">
                <a:sym typeface="Wingdings" panose="05000000000000000000" pitchFamily="2" charset="2"/>
              </a:rPr>
              <a:t>Parallel to BD</a:t>
            </a:r>
            <a:endParaRPr lang="en-GB" sz="1600" b="1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038A0109-89C5-48C5-8334-9C3B1BC7BAD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78034" y="2401702"/>
            <a:ext cx="3009181" cy="23476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F62475-2DEE-4179-B39C-10FE0D4690F3}"/>
              </a:ext>
            </a:extLst>
          </p:cNvPr>
          <p:cNvSpPr txBox="1"/>
          <p:nvPr/>
        </p:nvSpPr>
        <p:spPr>
          <a:xfrm>
            <a:off x="3153099" y="2921772"/>
            <a:ext cx="2770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t" hangingPunct="1"/>
            <a:r>
              <a:rPr lang="en-GB" sz="1200" b="1" dirty="0"/>
              <a:t>Mean grain size (area):</a:t>
            </a:r>
            <a:r>
              <a:rPr lang="en-GB" sz="1200" dirty="0"/>
              <a:t> 43.98 µm</a:t>
            </a:r>
            <a:endParaRPr lang="en-GB" sz="1200" b="1" dirty="0"/>
          </a:p>
          <a:p>
            <a:pPr eaLnBrk="1" fontAlgn="t" hangingPunct="1"/>
            <a:r>
              <a:rPr lang="en-GB" sz="1200" b="1" dirty="0"/>
              <a:t>Mean grain size (number):</a:t>
            </a:r>
            <a:r>
              <a:rPr lang="en-GB" sz="1200" dirty="0"/>
              <a:t> 15.12 µm</a:t>
            </a:r>
            <a:endParaRPr lang="en-GB" sz="1200" b="1" dirty="0"/>
          </a:p>
          <a:p>
            <a:pPr eaLnBrk="1" fontAlgn="t" hangingPunct="1"/>
            <a:r>
              <a:rPr lang="en-GB" sz="1200" b="1" dirty="0"/>
              <a:t>Effective grain size:</a:t>
            </a:r>
            <a:r>
              <a:rPr lang="en-GB" sz="1200" dirty="0"/>
              <a:t> 29.55 µm</a:t>
            </a:r>
            <a:endParaRPr lang="en-GB" sz="12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41960D-370E-408D-A49B-FC1709054710}"/>
              </a:ext>
            </a:extLst>
          </p:cNvPr>
          <p:cNvSpPr txBox="1"/>
          <p:nvPr/>
        </p:nvSpPr>
        <p:spPr>
          <a:xfrm>
            <a:off x="383118" y="5111418"/>
            <a:ext cx="290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de-DE" sz="1200" b="1" dirty="0">
                <a:solidFill>
                  <a:srgbClr val="000000"/>
                </a:solidFill>
              </a:rPr>
              <a:t>Mean</a:t>
            </a:r>
            <a:r>
              <a:rPr lang="en-GB" sz="1200" b="1" dirty="0">
                <a:solidFill>
                  <a:srgbClr val="000000"/>
                </a:solidFill>
              </a:rPr>
              <a:t> aspect ratio (area):</a:t>
            </a:r>
            <a:r>
              <a:rPr lang="en-GB" sz="1200" dirty="0">
                <a:solidFill>
                  <a:srgbClr val="000000"/>
                </a:solidFill>
              </a:rPr>
              <a:t> 0.61</a:t>
            </a:r>
            <a:endParaRPr lang="en-GB" sz="2000" b="1" dirty="0"/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de-DE" sz="1200" b="1" dirty="0">
                <a:solidFill>
                  <a:srgbClr val="000000"/>
                </a:solidFill>
              </a:rPr>
              <a:t>Mean</a:t>
            </a:r>
            <a:r>
              <a:rPr lang="en-GB" sz="1200" b="1" dirty="0">
                <a:solidFill>
                  <a:srgbClr val="000000"/>
                </a:solidFill>
              </a:rPr>
              <a:t> aspect ratio (number):</a:t>
            </a:r>
            <a:r>
              <a:rPr lang="en-GB" sz="1200" dirty="0">
                <a:solidFill>
                  <a:srgbClr val="000000"/>
                </a:solidFill>
              </a:rPr>
              <a:t> 0.57</a:t>
            </a:r>
            <a:endParaRPr lang="en-GB" sz="2000" dirty="0"/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</a:rPr>
              <a:t>Effective aspect ratio:</a:t>
            </a:r>
            <a:r>
              <a:rPr lang="en-GB" sz="1200" dirty="0">
                <a:solidFill>
                  <a:srgbClr val="000000"/>
                </a:solidFill>
              </a:rPr>
              <a:t> 0.58</a:t>
            </a: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829041-86FF-4807-8136-D6EED17BC647}"/>
              </a:ext>
            </a:extLst>
          </p:cNvPr>
          <p:cNvSpPr txBox="1"/>
          <p:nvPr/>
        </p:nvSpPr>
        <p:spPr>
          <a:xfrm>
            <a:off x="8932935" y="2712063"/>
            <a:ext cx="28750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t" hangingPunct="1"/>
            <a:r>
              <a:rPr lang="en-GB" sz="1200" b="1" dirty="0"/>
              <a:t>Mean grain size (area):</a:t>
            </a:r>
            <a:r>
              <a:rPr lang="en-GB" sz="1200" dirty="0"/>
              <a:t> 66.53 µm</a:t>
            </a:r>
            <a:endParaRPr lang="en-GB" sz="1200" b="1" dirty="0"/>
          </a:p>
          <a:p>
            <a:pPr eaLnBrk="1" fontAlgn="t" hangingPunct="1"/>
            <a:r>
              <a:rPr lang="en-GB" sz="1200" b="1" dirty="0"/>
              <a:t>Mean grain size (number):</a:t>
            </a:r>
            <a:r>
              <a:rPr lang="en-GB" sz="1200" dirty="0"/>
              <a:t> 17.04 µm</a:t>
            </a:r>
            <a:endParaRPr lang="en-GB" sz="1200" b="1" dirty="0"/>
          </a:p>
          <a:p>
            <a:pPr eaLnBrk="1" fontAlgn="t" hangingPunct="1"/>
            <a:r>
              <a:rPr lang="en-GB" sz="1200" b="1" dirty="0"/>
              <a:t>Effective grain size:</a:t>
            </a:r>
            <a:r>
              <a:rPr lang="en-GB" sz="1200" dirty="0"/>
              <a:t> 41.79 µm</a:t>
            </a:r>
            <a:endParaRPr lang="en-GB" sz="12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E28DC92-CFA3-4C76-A61B-D18365390BC1}"/>
              </a:ext>
            </a:extLst>
          </p:cNvPr>
          <p:cNvSpPr txBox="1"/>
          <p:nvPr/>
        </p:nvSpPr>
        <p:spPr>
          <a:xfrm>
            <a:off x="6162280" y="4993975"/>
            <a:ext cx="2636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de-DE" sz="1200" b="1" dirty="0">
                <a:solidFill>
                  <a:srgbClr val="000000"/>
                </a:solidFill>
              </a:rPr>
              <a:t>Mean</a:t>
            </a:r>
            <a:r>
              <a:rPr lang="en-GB" sz="1200" b="1" dirty="0">
                <a:solidFill>
                  <a:srgbClr val="000000"/>
                </a:solidFill>
              </a:rPr>
              <a:t> aspect ratio (area):</a:t>
            </a:r>
            <a:r>
              <a:rPr lang="en-GB" sz="1200" dirty="0">
                <a:solidFill>
                  <a:srgbClr val="000000"/>
                </a:solidFill>
              </a:rPr>
              <a:t> 0.36</a:t>
            </a:r>
            <a:endParaRPr lang="en-GB" sz="2000" b="1" dirty="0"/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de-DE" sz="1200" b="1" dirty="0">
                <a:solidFill>
                  <a:srgbClr val="000000"/>
                </a:solidFill>
              </a:rPr>
              <a:t>Mean</a:t>
            </a:r>
            <a:r>
              <a:rPr lang="en-GB" sz="1200" b="1" dirty="0">
                <a:solidFill>
                  <a:srgbClr val="000000"/>
                </a:solidFill>
              </a:rPr>
              <a:t> aspect ratio (number):</a:t>
            </a:r>
            <a:r>
              <a:rPr lang="en-GB" sz="1200" dirty="0">
                <a:solidFill>
                  <a:srgbClr val="000000"/>
                </a:solidFill>
              </a:rPr>
              <a:t> 0.42</a:t>
            </a:r>
            <a:endParaRPr lang="en-GB" sz="2000" b="1" dirty="0"/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</a:rPr>
              <a:t>Effective aspect ratio:</a:t>
            </a:r>
            <a:r>
              <a:rPr lang="en-GB" sz="1200" dirty="0">
                <a:solidFill>
                  <a:srgbClr val="000000"/>
                </a:solidFill>
              </a:rPr>
              <a:t> 0.39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351941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12</a:t>
            </a:fld>
            <a:endParaRPr lang="de-DE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D6E7D85-6CEB-453F-96AD-9D4041C012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98027" y="2387181"/>
            <a:ext cx="6342382" cy="3337206"/>
          </a:xfrm>
        </p:spPr>
        <p:txBody>
          <a:bodyPr/>
          <a:lstStyle/>
          <a:p>
            <a:r>
              <a:rPr lang="en-GB" b="1" dirty="0">
                <a:sym typeface="Wingdings" panose="05000000000000000000" pitchFamily="2" charset="2"/>
              </a:rPr>
              <a:t>Four principal modules for RVE generation by</a:t>
            </a:r>
            <a:r>
              <a:rPr lang="en-GB" b="1" dirty="0"/>
              <a:t> DREAM.3D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00"/>
                </a:solidFill>
                <a:effectLst/>
                <a:latin typeface="ArialMT"/>
              </a:rPr>
              <a:t>equivalent ellipsoidal grain generator</a:t>
            </a:r>
          </a:p>
          <a:p>
            <a:pPr marL="717750" lvl="1" indent="-285750"/>
            <a:r>
              <a:rPr lang="en-GB" sz="1800" b="0" i="0" dirty="0">
                <a:solidFill>
                  <a:srgbClr val="000000"/>
                </a:solidFill>
                <a:effectLst/>
                <a:latin typeface="ArialMT"/>
              </a:rPr>
              <a:t>adjusting grain size, shape and shape-axes orientation</a:t>
            </a:r>
          </a:p>
          <a:p>
            <a:pPr marL="717750" lvl="1" indent="-285750">
              <a:buFont typeface="Arial" panose="020B0604020202020204" pitchFamily="34" charset="0"/>
              <a:buChar char="•"/>
            </a:pPr>
            <a:endParaRPr lang="en-GB" sz="1800" b="0" i="0" dirty="0">
              <a:solidFill>
                <a:srgbClr val="000000"/>
              </a:solidFill>
              <a:effectLst/>
              <a:latin typeface="Arial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00"/>
                </a:solidFill>
                <a:effectLst/>
                <a:latin typeface="ArialMT"/>
              </a:rPr>
              <a:t>constrained grain packer</a:t>
            </a:r>
          </a:p>
          <a:p>
            <a:pPr marL="717750" lvl="1" indent="-285750"/>
            <a:r>
              <a:rPr lang="en-GB" sz="1800" b="0" i="0" dirty="0">
                <a:solidFill>
                  <a:srgbClr val="000000"/>
                </a:solidFill>
                <a:effectLst/>
                <a:latin typeface="ArialMT"/>
              </a:rPr>
              <a:t>adjusting the spatial placement of grains</a:t>
            </a:r>
          </a:p>
          <a:p>
            <a:pPr marL="717750" lvl="1" indent="-285750">
              <a:buFont typeface="Arial" panose="020B0604020202020204" pitchFamily="34" charset="0"/>
              <a:buChar char="•"/>
            </a:pPr>
            <a:endParaRPr lang="en-GB" sz="1800" b="0" i="0" dirty="0">
              <a:solidFill>
                <a:srgbClr val="000000"/>
              </a:solidFill>
              <a:effectLst/>
              <a:latin typeface="Arial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00"/>
                </a:solidFill>
                <a:effectLst/>
                <a:latin typeface="ArialMT"/>
              </a:rPr>
              <a:t>seed point generator-constrained Voronoi tessellation tool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000000"/>
              </a:solidFill>
              <a:effectLst/>
              <a:latin typeface="Arial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00"/>
                </a:solidFill>
                <a:effectLst/>
                <a:latin typeface="ArialMT"/>
              </a:rPr>
              <a:t>crystallographic orientation assigner</a:t>
            </a:r>
          </a:p>
          <a:p>
            <a:pPr marL="717750" lvl="1" indent="-285750"/>
            <a:r>
              <a:rPr lang="en-GB" sz="1800" b="0" i="0" dirty="0">
                <a:solidFill>
                  <a:srgbClr val="000000"/>
                </a:solidFill>
                <a:effectLst/>
                <a:latin typeface="ArialMT"/>
              </a:rPr>
              <a:t>adjusting the bulk texture and boundary misorientation</a:t>
            </a:r>
            <a:endParaRPr lang="en-GB" sz="1800" dirty="0"/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F3E7E3-394E-40B9-92D6-D20E8D86F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460" y="2409232"/>
            <a:ext cx="3462925" cy="28961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DBDF547-134B-49BB-A72D-4709CE7242E2}"/>
              </a:ext>
            </a:extLst>
          </p:cNvPr>
          <p:cNvSpPr txBox="1"/>
          <p:nvPr/>
        </p:nvSpPr>
        <p:spPr>
          <a:xfrm>
            <a:off x="703055" y="5380174"/>
            <a:ext cx="34357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Representative Volume Element (RVE)</a:t>
            </a: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5873A560-3A7C-4232-B3AA-5DFDA058A9E1}"/>
              </a:ext>
            </a:extLst>
          </p:cNvPr>
          <p:cNvGraphicFramePr/>
          <p:nvPr/>
        </p:nvGraphicFramePr>
        <p:xfrm>
          <a:off x="383118" y="999828"/>
          <a:ext cx="11424882" cy="847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66417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13</a:t>
            </a:fld>
            <a:endParaRPr lang="de-DE" dirty="0"/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5873A560-3A7C-4232-B3AA-5DFDA058A9E1}"/>
              </a:ext>
            </a:extLst>
          </p:cNvPr>
          <p:cNvGraphicFramePr/>
          <p:nvPr/>
        </p:nvGraphicFramePr>
        <p:xfrm>
          <a:off x="383118" y="979048"/>
          <a:ext cx="11424882" cy="847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530C63-8B97-497B-B593-D0C8A02D69C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65423" y="2141651"/>
            <a:ext cx="7042577" cy="2246382"/>
          </a:xfrm>
        </p:spPr>
        <p:txBody>
          <a:bodyPr/>
          <a:lstStyle/>
          <a:p>
            <a:r>
              <a:rPr lang="en-GB" dirty="0"/>
              <a:t>Computation of</a:t>
            </a:r>
          </a:p>
          <a:p>
            <a:endParaRPr lang="en-GB" dirty="0"/>
          </a:p>
          <a:p>
            <a:pPr lvl="1"/>
            <a:r>
              <a:rPr lang="en-GB" sz="1800" dirty="0"/>
              <a:t>constitutive mechanical response</a:t>
            </a:r>
          </a:p>
          <a:p>
            <a:pPr lvl="1"/>
            <a:r>
              <a:rPr lang="en-GB" sz="1800" dirty="0"/>
              <a:t>evolution and anisotropic interactions of the micro-state variables (MSVs) at the underlying deformation (slip/twin) systems of each grid/integration point of the RVE</a:t>
            </a:r>
          </a:p>
          <a:p>
            <a:pPr lvl="1"/>
            <a:endParaRPr lang="de-DE" sz="1800" dirty="0"/>
          </a:p>
          <a:p>
            <a:r>
              <a:rPr lang="en-GB" dirty="0"/>
              <a:t>via physics-based constitutive crystal plasticity model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81CCD11-7150-4DF0-9109-F707DBD06A69}"/>
              </a:ext>
            </a:extLst>
          </p:cNvPr>
          <p:cNvGrpSpPr/>
          <p:nvPr/>
        </p:nvGrpSpPr>
        <p:grpSpPr>
          <a:xfrm>
            <a:off x="383118" y="4286225"/>
            <a:ext cx="6497320" cy="1545209"/>
            <a:chOff x="383118" y="4158396"/>
            <a:chExt cx="6497320" cy="1545209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2BAEAB3-C011-4083-8023-2160E14A7C0B}"/>
                </a:ext>
              </a:extLst>
            </p:cNvPr>
            <p:cNvGrpSpPr/>
            <p:nvPr/>
          </p:nvGrpSpPr>
          <p:grpSpPr>
            <a:xfrm>
              <a:off x="383118" y="4158396"/>
              <a:ext cx="4043178" cy="1545209"/>
              <a:chOff x="383118" y="4158396"/>
              <a:chExt cx="4043178" cy="1545209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 Placeholder 4">
                    <a:extLst>
                      <a:ext uri="{FF2B5EF4-FFF2-40B4-BE49-F238E27FC236}">
                        <a16:creationId xmlns:a16="http://schemas.microsoft.com/office/drawing/2014/main" id="{97A952FA-7292-4C15-BD17-EC59D6F2E1F4}"/>
                      </a:ext>
                    </a:extLst>
                  </p:cNvPr>
                  <p:cNvSpPr txBox="1">
                    <a:spLocks/>
                  </p:cNvSpPr>
                  <p:nvPr/>
                </p:nvSpPr>
                <p:spPr>
                  <a:xfrm>
                    <a:off x="383118" y="4158396"/>
                    <a:ext cx="3817093" cy="1545209"/>
                  </a:xfrm>
                  <a:prstGeom prst="rect">
                    <a:avLst/>
                  </a:prstGeom>
                </p:spPr>
                <p:txBody>
                  <a:bodyPr lIns="0" tIns="0" rIns="0" bIns="0"/>
                  <a:lstStyle>
                    <a:lvl1pPr marL="0" indent="0" algn="l" defTabSz="216000" rtl="0" eaLnBrk="1" fontAlgn="base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ct val="0"/>
                      </a:spcAft>
                      <a:buClr>
                        <a:schemeClr val="tx2"/>
                      </a:buClr>
                      <a:buFontTx/>
                      <a:buNone/>
                      <a:tabLst>
                        <a:tab pos="216000" algn="l"/>
                      </a:tabLst>
                      <a:defRPr sz="1800" kern="12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lvl1pPr>
                    <a:lvl2pPr marL="432000" indent="-215900" algn="l" rtl="0" eaLnBrk="1" fontAlgn="base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ct val="0"/>
                      </a:spcAft>
                      <a:buClr>
                        <a:schemeClr val="tx2"/>
                      </a:buClr>
                      <a:buFont typeface="Symbol" panose="05050102010706020507" pitchFamily="18" charset="2"/>
                      <a:buChar char="-"/>
                      <a:tabLst>
                        <a:tab pos="432000" algn="l"/>
                      </a:tabLst>
                      <a:defRPr sz="1600" kern="12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lvl2pPr>
                    <a:lvl3pPr marL="648000" indent="-215900" algn="l" defTabSz="216000" rtl="0" eaLnBrk="1" fontAlgn="base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ct val="0"/>
                      </a:spcAft>
                      <a:buClr>
                        <a:schemeClr val="tx2"/>
                      </a:buClr>
                      <a:buSzPct val="80000"/>
                      <a:buFont typeface="Wingdings" panose="05000000000000000000" pitchFamily="2" charset="2"/>
                      <a:buChar char="§"/>
                      <a:tabLst>
                        <a:tab pos="648000" algn="l"/>
                      </a:tabLst>
                      <a:defRPr sz="1600" kern="12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lvl3pPr>
                    <a:lvl4pPr marL="864000" indent="-216000" algn="l" defTabSz="216000" rtl="0" eaLnBrk="1" fontAlgn="base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ct val="0"/>
                      </a:spcAft>
                      <a:buClr>
                        <a:schemeClr val="tx2"/>
                      </a:buClr>
                      <a:buSzPct val="100000"/>
                      <a:buFont typeface="Arial" panose="020B0604020202020204" pitchFamily="34" charset="0"/>
                      <a:buChar char="-"/>
                      <a:tabLst>
                        <a:tab pos="864000" algn="l"/>
                      </a:tabLst>
                      <a:defRPr sz="1600" kern="12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lvl4pPr>
                    <a:lvl5pPr marL="864000" indent="-216000" algn="l" rtl="0" eaLnBrk="1" fontAlgn="base" hangingPunct="1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ct val="0"/>
                      </a:spcAft>
                      <a:buClr>
                        <a:schemeClr val="tx2"/>
                      </a:buClr>
                      <a:buFont typeface="Arial" panose="020B0604020202020204" pitchFamily="34" charset="0"/>
                      <a:buChar char="-"/>
                      <a:tabLst>
                        <a:tab pos="895350" algn="l"/>
                      </a:tabLst>
                      <a:defRPr sz="1600" kern="12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en-GB" dirty="0"/>
                      <a:t>	</a:t>
                    </a:r>
                    <a:r>
                      <a:rPr lang="en-GB" u="sng" dirty="0"/>
                      <a:t>MSVs</a:t>
                    </a:r>
                  </a:p>
                  <a:p>
                    <a:pPr lvl="1">
                      <a:lnSpc>
                        <a:spcPct val="150000"/>
                      </a:lnSpc>
                    </a:pPr>
                    <a:r>
                      <a:rPr lang="en-GB" sz="1800" dirty="0"/>
                      <a:t>unipolar dislocation density (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GB" sz="1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𝑢</m:t>
                            </m:r>
                          </m:sub>
                        </m:sSub>
                      </m:oMath>
                    </a14:m>
                    <a:r>
                      <a:rPr lang="en-GB" sz="1800" dirty="0"/>
                      <a:t>)</a:t>
                    </a:r>
                  </a:p>
                  <a:p>
                    <a:pPr lvl="1">
                      <a:lnSpc>
                        <a:spcPct val="150000"/>
                      </a:lnSpc>
                    </a:pPr>
                    <a:r>
                      <a:rPr lang="en-GB" sz="1800" dirty="0"/>
                      <a:t>dipolar dislocation density (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GB" sz="1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sub>
                        </m:sSub>
                      </m:oMath>
                    </a14:m>
                    <a:r>
                      <a:rPr lang="en-GB" sz="1800" dirty="0"/>
                      <a:t>)</a:t>
                    </a:r>
                  </a:p>
                  <a:p>
                    <a:pPr lvl="1">
                      <a:lnSpc>
                        <a:spcPct val="150000"/>
                      </a:lnSpc>
                    </a:pPr>
                    <a:r>
                      <a:rPr lang="en-GB" sz="1800" dirty="0"/>
                      <a:t>twin (volume) fraction (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GB" sz="1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𝑡𝑤</m:t>
                            </m:r>
                          </m:sub>
                        </m:sSub>
                      </m:oMath>
                    </a14:m>
                    <a:r>
                      <a:rPr lang="en-GB" sz="18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11" name="Text Placeholder 4">
                    <a:extLst>
                      <a:ext uri="{FF2B5EF4-FFF2-40B4-BE49-F238E27FC236}">
                        <a16:creationId xmlns:a16="http://schemas.microsoft.com/office/drawing/2014/main" id="{97A952FA-7292-4C15-BD17-EC59D6F2E1F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3118" y="4158396"/>
                    <a:ext cx="3817093" cy="154520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t="-5118" b="-3937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" name="Right Brace 5">
                <a:extLst>
                  <a:ext uri="{FF2B5EF4-FFF2-40B4-BE49-F238E27FC236}">
                    <a16:creationId xmlns:a16="http://schemas.microsoft.com/office/drawing/2014/main" id="{06D72AC6-597A-45C6-8610-9F90CAA37635}"/>
                  </a:ext>
                </a:extLst>
              </p:cNvPr>
              <p:cNvSpPr/>
              <p:nvPr/>
            </p:nvSpPr>
            <p:spPr>
              <a:xfrm>
                <a:off x="4114797" y="4521758"/>
                <a:ext cx="311499" cy="678791"/>
              </a:xfrm>
              <a:prstGeom prst="rightBrace">
                <a:avLst/>
              </a:prstGeom>
              <a:ln w="28575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ight Brace 12">
                <a:extLst>
                  <a:ext uri="{FF2B5EF4-FFF2-40B4-BE49-F238E27FC236}">
                    <a16:creationId xmlns:a16="http://schemas.microsoft.com/office/drawing/2014/main" id="{C7606777-287F-40AF-8E5F-432A6CBFC07B}"/>
                  </a:ext>
                </a:extLst>
              </p:cNvPr>
              <p:cNvSpPr/>
              <p:nvPr/>
            </p:nvSpPr>
            <p:spPr>
              <a:xfrm>
                <a:off x="4114797" y="5314786"/>
                <a:ext cx="311499" cy="369331"/>
              </a:xfrm>
              <a:prstGeom prst="rightBrace">
                <a:avLst/>
              </a:prstGeom>
              <a:ln w="28575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75F939B-B81A-4214-925E-F9C95466707C}"/>
                </a:ext>
              </a:extLst>
            </p:cNvPr>
            <p:cNvSpPr txBox="1"/>
            <p:nvPr/>
          </p:nvSpPr>
          <p:spPr>
            <a:xfrm>
              <a:off x="4619559" y="4676487"/>
              <a:ext cx="22608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at slip systems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FE5FEE4-936E-4BDD-824A-6D2BCF8036EB}"/>
                </a:ext>
              </a:extLst>
            </p:cNvPr>
            <p:cNvSpPr txBox="1"/>
            <p:nvPr/>
          </p:nvSpPr>
          <p:spPr>
            <a:xfrm>
              <a:off x="4619558" y="5334273"/>
              <a:ext cx="22608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at twin systems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 Placeholder 4">
                <a:extLst>
                  <a:ext uri="{FF2B5EF4-FFF2-40B4-BE49-F238E27FC236}">
                    <a16:creationId xmlns:a16="http://schemas.microsoft.com/office/drawing/2014/main" id="{F6A3974E-A596-4FDE-9B13-C9A4CB54CB4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26578" y="4613988"/>
                <a:ext cx="4381422" cy="1244868"/>
              </a:xfrm>
              <a:prstGeom prst="rect">
                <a:avLst/>
              </a:prstGeom>
            </p:spPr>
            <p:txBody>
              <a:bodyPr lIns="0" tIns="0" rIns="0" bIns="0"/>
              <a:lstStyle>
                <a:lvl1pPr marL="0" indent="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Tx/>
                  <a:buNone/>
                  <a:tabLst>
                    <a:tab pos="216000" algn="l"/>
                  </a:tabLst>
                  <a:defRPr sz="1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32000" indent="-215900" algn="l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Symbol" panose="05050102010706020507" pitchFamily="18" charset="2"/>
                  <a:buChar char="-"/>
                  <a:tabLst>
                    <a:tab pos="432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648000" indent="-2159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80000"/>
                  <a:buFont typeface="Wingdings" panose="05000000000000000000" pitchFamily="2" charset="2"/>
                  <a:buChar char="§"/>
                  <a:tabLst>
                    <a:tab pos="648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864000" indent="-2160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100000"/>
                  <a:buFont typeface="Arial" panose="020B0604020202020204" pitchFamily="34" charset="0"/>
                  <a:buChar char="-"/>
                  <a:tabLst>
                    <a:tab pos="864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864000" indent="-216000" algn="l" rtl="0" eaLnBrk="1" fontAlgn="base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-"/>
                  <a:tabLst>
                    <a:tab pos="89535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dirty="0"/>
                  <a:t>Displacement-controlled uniaxial tension 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dirty="0"/>
                  <a:t>Quasi-static strain rate (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</m:acc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GB" dirty="0"/>
                  <a:t>)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dirty="0"/>
                  <a:t>Room temperature (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=23°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dirty="0"/>
                  <a:t>)</a:t>
                </a:r>
              </a:p>
            </p:txBody>
          </p:sp>
        </mc:Choice>
        <mc:Fallback xmlns="">
          <p:sp>
            <p:nvSpPr>
              <p:cNvPr id="18" name="Text Placeholder 4">
                <a:extLst>
                  <a:ext uri="{FF2B5EF4-FFF2-40B4-BE49-F238E27FC236}">
                    <a16:creationId xmlns:a16="http://schemas.microsoft.com/office/drawing/2014/main" id="{F6A3974E-A596-4FDE-9B13-C9A4CB54CB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6578" y="4613988"/>
                <a:ext cx="4381422" cy="1244868"/>
              </a:xfrm>
              <a:prstGeom prst="rect">
                <a:avLst/>
              </a:prstGeom>
              <a:blipFill>
                <a:blip r:embed="rId9"/>
                <a:stretch>
                  <a:fillRect l="-2921" r="-4451" b="-68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3BF3A462-4583-4504-9973-1AF332B577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118" y="2634080"/>
            <a:ext cx="4214271" cy="103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123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14</a:t>
            </a:fld>
            <a:endParaRPr lang="de-DE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D6E7D85-6CEB-453F-96AD-9D4041C012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3118" y="4743811"/>
            <a:ext cx="8151370" cy="1177190"/>
          </a:xfrm>
        </p:spPr>
        <p:txBody>
          <a:bodyPr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Good match between the experimental and simulated tensile curves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Mechanical response was successfully captured by the physics-based constitutive crystal plasticity model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8A09C1-9453-4B6E-B0DF-FB9EBA258AF8}"/>
              </a:ext>
            </a:extLst>
          </p:cNvPr>
          <p:cNvGrpSpPr/>
          <p:nvPr/>
        </p:nvGrpSpPr>
        <p:grpSpPr>
          <a:xfrm>
            <a:off x="388150" y="2169951"/>
            <a:ext cx="7792621" cy="2596455"/>
            <a:chOff x="6009664" y="2161407"/>
            <a:chExt cx="5862429" cy="1953327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BAC9879-39A7-4907-A531-21EAEA240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9655" y="2162250"/>
              <a:ext cx="2932438" cy="1952483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D26CD50-FAAC-4DED-AB89-102D7C5A4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9664" y="2161407"/>
              <a:ext cx="2929991" cy="195332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C22FEB9-3464-45AC-99F5-34E9DCA0E6EF}"/>
                </a:ext>
              </a:extLst>
            </p:cNvPr>
            <p:cNvSpPr txBox="1"/>
            <p:nvPr/>
          </p:nvSpPr>
          <p:spPr>
            <a:xfrm>
              <a:off x="9354368" y="3590592"/>
              <a:ext cx="171135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Strain hardening curves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E4D349A-C462-4D50-B668-ECCBF1B02A5A}"/>
                </a:ext>
              </a:extLst>
            </p:cNvPr>
            <p:cNvSpPr txBox="1"/>
            <p:nvPr/>
          </p:nvSpPr>
          <p:spPr>
            <a:xfrm>
              <a:off x="6407130" y="2227340"/>
              <a:ext cx="980115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Flow curves</a:t>
              </a:r>
            </a:p>
          </p:txBody>
        </p:sp>
      </p:grp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5873A560-3A7C-4232-B3AA-5DFDA058A9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8873301"/>
              </p:ext>
            </p:extLst>
          </p:nvPr>
        </p:nvGraphicFramePr>
        <p:xfrm>
          <a:off x="383118" y="979048"/>
          <a:ext cx="11424882" cy="847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B8860D0C-45DD-A24F-14C7-2C200B936C61}"/>
              </a:ext>
            </a:extLst>
          </p:cNvPr>
          <p:cNvSpPr txBox="1">
            <a:spLocks/>
          </p:cNvSpPr>
          <p:nvPr/>
        </p:nvSpPr>
        <p:spPr>
          <a:xfrm>
            <a:off x="8603438" y="4628164"/>
            <a:ext cx="3333236" cy="10810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0° - orthogonal to building direction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45° - diagonal to building direction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90° - parallel to building direction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GB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DEF8C4-BCA2-1438-9D10-41B844D688B3}"/>
              </a:ext>
            </a:extLst>
          </p:cNvPr>
          <p:cNvGrpSpPr/>
          <p:nvPr/>
        </p:nvGrpSpPr>
        <p:grpSpPr>
          <a:xfrm>
            <a:off x="8534488" y="2106969"/>
            <a:ext cx="2469101" cy="2087972"/>
            <a:chOff x="831391" y="3726331"/>
            <a:chExt cx="2469101" cy="2087972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76CB2618-8BB1-4602-6795-D694F71C5D8E}"/>
                </a:ext>
              </a:extLst>
            </p:cNvPr>
            <p:cNvGrpSpPr/>
            <p:nvPr/>
          </p:nvGrpSpPr>
          <p:grpSpPr>
            <a:xfrm>
              <a:off x="831391" y="3726331"/>
              <a:ext cx="2469101" cy="2087972"/>
              <a:chOff x="831391" y="3726331"/>
              <a:chExt cx="2469101" cy="2087972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3CB87D73-780A-5947-1906-2EDD4AD1037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025363" y="5053489"/>
                <a:ext cx="657964" cy="617972"/>
              </a:xfrm>
              <a:prstGeom prst="line">
                <a:avLst/>
              </a:prstGeom>
              <a:ln w="12700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6F430DB0-0172-8B6A-1323-294713FB5E19}"/>
                  </a:ext>
                </a:extLst>
              </p:cNvPr>
              <p:cNvGrpSpPr/>
              <p:nvPr/>
            </p:nvGrpSpPr>
            <p:grpSpPr>
              <a:xfrm>
                <a:off x="831391" y="4614818"/>
                <a:ext cx="1714074" cy="1199485"/>
                <a:chOff x="1052973" y="4768208"/>
                <a:chExt cx="1714074" cy="1199485"/>
              </a:xfrm>
            </p:grpSpPr>
            <p:cxnSp>
              <p:nvCxnSpPr>
                <p:cNvPr id="30" name="Straight Arrow Connector 29">
                  <a:extLst>
                    <a:ext uri="{FF2B5EF4-FFF2-40B4-BE49-F238E27FC236}">
                      <a16:creationId xmlns:a16="http://schemas.microsoft.com/office/drawing/2014/main" id="{79ED1051-E6F3-1D28-DFB3-D9C06B0D33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46946" y="5106035"/>
                  <a:ext cx="0" cy="716588"/>
                </a:xfrm>
                <a:prstGeom prst="straightConnector1">
                  <a:avLst/>
                </a:prstGeom>
                <a:ln w="28575">
                  <a:solidFill>
                    <a:schemeClr val="accent3">
                      <a:lumMod val="7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56E4FC6A-8FE4-B12B-772C-635BF2F42FD1}"/>
                    </a:ext>
                  </a:extLst>
                </p:cNvPr>
                <p:cNvSpPr txBox="1"/>
                <p:nvPr/>
              </p:nvSpPr>
              <p:spPr>
                <a:xfrm>
                  <a:off x="1052973" y="4768208"/>
                  <a:ext cx="525991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de-AT" sz="1400" dirty="0">
                      <a:solidFill>
                        <a:schemeClr val="accent3">
                          <a:lumMod val="75000"/>
                        </a:schemeClr>
                      </a:solidFill>
                    </a:rPr>
                    <a:t>BD</a:t>
                  </a:r>
                  <a:endParaRPr lang="en-GB" sz="1400" dirty="0">
                    <a:solidFill>
                      <a:schemeClr val="accent3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5EE38006-8A8D-0CFD-8295-A2780C6ED940}"/>
                    </a:ext>
                  </a:extLst>
                </p:cNvPr>
                <p:cNvSpPr txBox="1"/>
                <p:nvPr/>
              </p:nvSpPr>
              <p:spPr>
                <a:xfrm>
                  <a:off x="2028756" y="5659916"/>
                  <a:ext cx="738291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de-AT" sz="1400" dirty="0">
                      <a:solidFill>
                        <a:schemeClr val="accent3">
                          <a:lumMod val="75000"/>
                        </a:schemeClr>
                      </a:solidFill>
                    </a:rPr>
                    <a:t>S/TD</a:t>
                  </a:r>
                  <a:endParaRPr lang="en-GB" sz="1400" dirty="0">
                    <a:solidFill>
                      <a:schemeClr val="accent3">
                        <a:lumMod val="75000"/>
                      </a:schemeClr>
                    </a:solidFill>
                  </a:endParaRPr>
                </a:p>
              </p:txBody>
            </p:sp>
            <p:cxnSp>
              <p:nvCxnSpPr>
                <p:cNvPr id="33" name="Straight Arrow Connector 32">
                  <a:extLst>
                    <a:ext uri="{FF2B5EF4-FFF2-40B4-BE49-F238E27FC236}">
                      <a16:creationId xmlns:a16="http://schemas.microsoft.com/office/drawing/2014/main" id="{60E7CC1F-ADA0-9E63-B9E5-E5328F80F9A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246946" y="5822623"/>
                  <a:ext cx="781810" cy="0"/>
                </a:xfrm>
                <a:prstGeom prst="straightConnector1">
                  <a:avLst/>
                </a:prstGeom>
                <a:ln w="28575">
                  <a:solidFill>
                    <a:schemeClr val="accent3">
                      <a:lumMod val="7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7" name="Flowchart: Direct Access Storage 26">
                <a:extLst>
                  <a:ext uri="{FF2B5EF4-FFF2-40B4-BE49-F238E27FC236}">
                    <a16:creationId xmlns:a16="http://schemas.microsoft.com/office/drawing/2014/main" id="{2782D1D3-2A85-A265-EF4E-BDE43A2C6DE5}"/>
                  </a:ext>
                </a:extLst>
              </p:cNvPr>
              <p:cNvSpPr/>
              <p:nvPr/>
            </p:nvSpPr>
            <p:spPr>
              <a:xfrm>
                <a:off x="2462337" y="5475749"/>
                <a:ext cx="838155" cy="338554"/>
              </a:xfrm>
              <a:prstGeom prst="flowChartMagneticDrum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Flowchart: Direct Access Storage 27">
                <a:extLst>
                  <a:ext uri="{FF2B5EF4-FFF2-40B4-BE49-F238E27FC236}">
                    <a16:creationId xmlns:a16="http://schemas.microsoft.com/office/drawing/2014/main" id="{F825C630-3F16-1796-D880-15766D6E7CAD}"/>
                  </a:ext>
                </a:extLst>
              </p:cNvPr>
              <p:cNvSpPr/>
              <p:nvPr/>
            </p:nvSpPr>
            <p:spPr>
              <a:xfrm rot="16200000">
                <a:off x="621210" y="3976132"/>
                <a:ext cx="838155" cy="338554"/>
              </a:xfrm>
              <a:prstGeom prst="flowChartMagneticDrum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Flowchart: Direct Access Storage 28">
                <a:extLst>
                  <a:ext uri="{FF2B5EF4-FFF2-40B4-BE49-F238E27FC236}">
                    <a16:creationId xmlns:a16="http://schemas.microsoft.com/office/drawing/2014/main" id="{82531019-AC05-65A4-1165-6130C288CBF5}"/>
                  </a:ext>
                </a:extLst>
              </p:cNvPr>
              <p:cNvSpPr/>
              <p:nvPr/>
            </p:nvSpPr>
            <p:spPr>
              <a:xfrm rot="18900000">
                <a:off x="1731852" y="4445539"/>
                <a:ext cx="838155" cy="338554"/>
              </a:xfrm>
              <a:prstGeom prst="flowChartMagneticDrum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" name="Arc 22">
              <a:extLst>
                <a:ext uri="{FF2B5EF4-FFF2-40B4-BE49-F238E27FC236}">
                  <a16:creationId xmlns:a16="http://schemas.microsoft.com/office/drawing/2014/main" id="{184DEF69-25D4-705B-B4DE-51C4931A1902}"/>
                </a:ext>
              </a:extLst>
            </p:cNvPr>
            <p:cNvSpPr/>
            <p:nvPr/>
          </p:nvSpPr>
          <p:spPr>
            <a:xfrm>
              <a:off x="1085551" y="5494588"/>
              <a:ext cx="260618" cy="307767"/>
            </a:xfrm>
            <a:prstGeom prst="arc">
              <a:avLst>
                <a:gd name="adj1" fmla="val 16200000"/>
                <a:gd name="adj2" fmla="val 119089"/>
              </a:avLst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50781017-5788-903C-CA74-4B3D68B62E17}"/>
                    </a:ext>
                  </a:extLst>
                </p:cNvPr>
                <p:cNvSpPr txBox="1"/>
                <p:nvPr/>
              </p:nvSpPr>
              <p:spPr>
                <a:xfrm>
                  <a:off x="1279377" y="5395521"/>
                  <a:ext cx="193457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9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𝝎</m:t>
                        </m:r>
                      </m:oMath>
                    </m:oMathPara>
                  </a14:m>
                  <a:endParaRPr lang="en-GB" sz="900" b="1" dirty="0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50781017-5788-903C-CA74-4B3D68B62E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9377" y="5395521"/>
                  <a:ext cx="193457" cy="230832"/>
                </a:xfrm>
                <a:prstGeom prst="rect">
                  <a:avLst/>
                </a:prstGeom>
                <a:blipFill>
                  <a:blip r:embed="rId10"/>
                  <a:stretch>
                    <a:fillRect r="-1290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4C6F5EEB-782E-41DE-B00E-B3398BD1172B}"/>
              </a:ext>
            </a:extLst>
          </p:cNvPr>
          <p:cNvSpPr txBox="1">
            <a:spLocks/>
          </p:cNvSpPr>
          <p:nvPr/>
        </p:nvSpPr>
        <p:spPr>
          <a:xfrm>
            <a:off x="8180771" y="5874474"/>
            <a:ext cx="3627230" cy="10974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fi-FI" sz="800" dirty="0"/>
              <a:t>S.A.H. Motaman, F. Roters, C. Haase, Acta Materialia 185 (2020) 340–369.</a:t>
            </a:r>
            <a:endParaRPr lang="en-GB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319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5B28DB0-76EB-1B60-7C6C-6A1EABDFF6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1077" y="1576064"/>
            <a:ext cx="3776932" cy="28902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20AC92-3611-7E40-CBB6-0A44D4A603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8905" y="1576062"/>
            <a:ext cx="3776935" cy="28902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Modelling and Simulation of Mechanical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8D045-419E-404E-A672-457A6893A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Tension - compression asymmetry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15</a:t>
            </a:fld>
            <a:endParaRPr lang="de-D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88E594-1CCC-4BEE-A8C4-479BA8EA9F6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093264" y="1631065"/>
            <a:ext cx="4714734" cy="420393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Different profile of stacking faults in compression and tension (orientation dependency of stress concentration on slip/twin systems)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Dependence of deformation twinning and martensite transformation on grain orientation and grain rotations during tension and compression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Strong texture formed during AM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Internal shear mechanism of plastic deformation is sensitive to the sign of the shear stress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58AAE219-410F-434D-CE84-3581CA30C658}"/>
              </a:ext>
            </a:extLst>
          </p:cNvPr>
          <p:cNvSpPr txBox="1">
            <a:spLocks/>
          </p:cNvSpPr>
          <p:nvPr/>
        </p:nvSpPr>
        <p:spPr>
          <a:xfrm>
            <a:off x="3659467" y="4771813"/>
            <a:ext cx="3333236" cy="298835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90° - parallel to building direction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CCD5911-08FB-587E-8D9D-FBDA113B9313}"/>
              </a:ext>
            </a:extLst>
          </p:cNvPr>
          <p:cNvGrpSpPr/>
          <p:nvPr/>
        </p:nvGrpSpPr>
        <p:grpSpPr>
          <a:xfrm>
            <a:off x="831391" y="4614818"/>
            <a:ext cx="1714074" cy="1199485"/>
            <a:chOff x="1052973" y="4768208"/>
            <a:chExt cx="1714074" cy="1199485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C16D4073-A07D-153E-87FC-CF96D64450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46946" y="5106035"/>
              <a:ext cx="0" cy="716588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A20F649-5BB0-F671-EACD-CAEBD77B476F}"/>
                </a:ext>
              </a:extLst>
            </p:cNvPr>
            <p:cNvSpPr txBox="1"/>
            <p:nvPr/>
          </p:nvSpPr>
          <p:spPr>
            <a:xfrm>
              <a:off x="1052973" y="4768208"/>
              <a:ext cx="5259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1400" dirty="0">
                  <a:solidFill>
                    <a:schemeClr val="accent6"/>
                  </a:solidFill>
                </a:rPr>
                <a:t>BD</a:t>
              </a:r>
              <a:endParaRPr lang="en-GB" sz="1400" dirty="0">
                <a:solidFill>
                  <a:schemeClr val="accent6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7ACBD9F-FA71-E4D8-46BF-AC9ED2A76726}"/>
                </a:ext>
              </a:extLst>
            </p:cNvPr>
            <p:cNvSpPr txBox="1"/>
            <p:nvPr/>
          </p:nvSpPr>
          <p:spPr>
            <a:xfrm>
              <a:off x="2028756" y="5659916"/>
              <a:ext cx="7382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sz="1400" dirty="0">
                  <a:solidFill>
                    <a:schemeClr val="accent6"/>
                  </a:solidFill>
                </a:rPr>
                <a:t>S/TD</a:t>
              </a:r>
              <a:endParaRPr lang="en-GB" sz="1400" dirty="0">
                <a:solidFill>
                  <a:schemeClr val="accent6"/>
                </a:solidFill>
              </a:endParaRP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2739E51C-3570-1659-124D-09807F83E389}"/>
                </a:ext>
              </a:extLst>
            </p:cNvPr>
            <p:cNvCxnSpPr>
              <a:cxnSpLocks/>
            </p:cNvCxnSpPr>
            <p:nvPr/>
          </p:nvCxnSpPr>
          <p:spPr>
            <a:xfrm>
              <a:off x="1246946" y="5822623"/>
              <a:ext cx="781810" cy="0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lowchart: Direct Access Storage 40">
            <a:extLst>
              <a:ext uri="{FF2B5EF4-FFF2-40B4-BE49-F238E27FC236}">
                <a16:creationId xmlns:a16="http://schemas.microsoft.com/office/drawing/2014/main" id="{F44082EF-6218-90F0-BF83-A330A1DDE4C1}"/>
              </a:ext>
            </a:extLst>
          </p:cNvPr>
          <p:cNvSpPr/>
          <p:nvPr/>
        </p:nvSpPr>
        <p:spPr>
          <a:xfrm>
            <a:off x="2514066" y="5496449"/>
            <a:ext cx="838155" cy="338554"/>
          </a:xfrm>
          <a:prstGeom prst="flowChartMagneticDrum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Flowchart: Direct Access Storage 41">
            <a:extLst>
              <a:ext uri="{FF2B5EF4-FFF2-40B4-BE49-F238E27FC236}">
                <a16:creationId xmlns:a16="http://schemas.microsoft.com/office/drawing/2014/main" id="{2195DE7B-34B8-D3DA-4049-D2D1A697B276}"/>
              </a:ext>
            </a:extLst>
          </p:cNvPr>
          <p:cNvSpPr/>
          <p:nvPr/>
        </p:nvSpPr>
        <p:spPr>
          <a:xfrm rot="16200000">
            <a:off x="2264266" y="4751953"/>
            <a:ext cx="838155" cy="338554"/>
          </a:xfrm>
          <a:prstGeom prst="flowChartMagneticDrum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37DF87AD-0992-835E-48B5-76143A6C5B1A}"/>
              </a:ext>
            </a:extLst>
          </p:cNvPr>
          <p:cNvSpPr txBox="1">
            <a:spLocks/>
          </p:cNvSpPr>
          <p:nvPr/>
        </p:nvSpPr>
        <p:spPr>
          <a:xfrm>
            <a:off x="3684163" y="5513367"/>
            <a:ext cx="3333236" cy="269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0° - orthogonal to building direction</a:t>
            </a:r>
          </a:p>
        </p:txBody>
      </p:sp>
    </p:spTree>
    <p:extLst>
      <p:ext uri="{BB962C8B-B14F-4D97-AF65-F5344CB8AC3E}">
        <p14:creationId xmlns:p14="http://schemas.microsoft.com/office/powerpoint/2010/main" val="2406787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>
            <a:extLst>
              <a:ext uri="{FF2B5EF4-FFF2-40B4-BE49-F238E27FC236}">
                <a16:creationId xmlns:a16="http://schemas.microsoft.com/office/drawing/2014/main" id="{C2B5D561-0DB8-314E-5D5A-17D6D119C8CE}"/>
              </a:ext>
            </a:extLst>
          </p:cNvPr>
          <p:cNvGrpSpPr/>
          <p:nvPr/>
        </p:nvGrpSpPr>
        <p:grpSpPr>
          <a:xfrm>
            <a:off x="5282899" y="1584091"/>
            <a:ext cx="1190580" cy="1334799"/>
            <a:chOff x="7305374" y="1771506"/>
            <a:chExt cx="2956816" cy="3314987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65D6D170-8B4F-325A-38B9-60E49D9905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05374" y="1771506"/>
              <a:ext cx="2956816" cy="3314987"/>
            </a:xfrm>
            <a:prstGeom prst="rect">
              <a:avLst/>
            </a:prstGeom>
          </p:spPr>
        </p:pic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D6BECC37-3407-E855-B94D-092E8ECC7083}"/>
                </a:ext>
              </a:extLst>
            </p:cNvPr>
            <p:cNvSpPr/>
            <p:nvPr/>
          </p:nvSpPr>
          <p:spPr>
            <a:xfrm>
              <a:off x="7470475" y="1966823"/>
              <a:ext cx="379563" cy="3450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Lattice Structures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16</a:t>
            </a:fld>
            <a:endParaRPr lang="de-DE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7545744-D032-485F-B8C6-05EE4C3B7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119" y="898236"/>
            <a:ext cx="4781159" cy="350452"/>
          </a:xfrm>
        </p:spPr>
        <p:txBody>
          <a:bodyPr/>
          <a:lstStyle/>
          <a:p>
            <a:r>
              <a:rPr lang="en-GB" dirty="0"/>
              <a:t>Mechanical behaviour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53A3486-D10D-43EA-BB8B-E6E89EA9B566}"/>
              </a:ext>
            </a:extLst>
          </p:cNvPr>
          <p:cNvGrpSpPr/>
          <p:nvPr/>
        </p:nvGrpSpPr>
        <p:grpSpPr>
          <a:xfrm>
            <a:off x="383118" y="1276266"/>
            <a:ext cx="7056774" cy="1659768"/>
            <a:chOff x="5376748" y="888989"/>
            <a:chExt cx="7056774" cy="165976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2C5714F4-8AA1-405B-8DE9-B878FE507263}"/>
                </a:ext>
              </a:extLst>
            </p:cNvPr>
            <p:cNvGrpSpPr/>
            <p:nvPr/>
          </p:nvGrpSpPr>
          <p:grpSpPr>
            <a:xfrm>
              <a:off x="7221339" y="1208075"/>
              <a:ext cx="2632863" cy="211191"/>
              <a:chOff x="840730" y="1697316"/>
              <a:chExt cx="2211707" cy="173543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E2AF6357-E8B8-44A8-9BF6-EAC1890F0D3E}"/>
                  </a:ext>
                </a:extLst>
              </p:cNvPr>
              <p:cNvSpPr/>
              <p:nvPr/>
            </p:nvSpPr>
            <p:spPr>
              <a:xfrm>
                <a:off x="2849873" y="1723567"/>
                <a:ext cx="202564" cy="14729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43D4C21F-2F9F-4745-869D-D8B4968706DE}"/>
                  </a:ext>
                </a:extLst>
              </p:cNvPr>
              <p:cNvSpPr/>
              <p:nvPr/>
            </p:nvSpPr>
            <p:spPr>
              <a:xfrm>
                <a:off x="840730" y="1697316"/>
                <a:ext cx="233535" cy="1698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14A0A3CA-2C63-4EA4-B64F-847CD1616F1D}"/>
                </a:ext>
              </a:extLst>
            </p:cNvPr>
            <p:cNvGrpSpPr/>
            <p:nvPr/>
          </p:nvGrpSpPr>
          <p:grpSpPr>
            <a:xfrm>
              <a:off x="5376748" y="888989"/>
              <a:ext cx="7056774" cy="1659768"/>
              <a:chOff x="5101085" y="854563"/>
              <a:chExt cx="4118154" cy="1659768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1C47270-EA8B-4B3A-A49F-1BDA80B5D42F}"/>
                  </a:ext>
                </a:extLst>
              </p:cNvPr>
              <p:cNvSpPr txBox="1"/>
              <p:nvPr/>
            </p:nvSpPr>
            <p:spPr>
              <a:xfrm>
                <a:off x="5101085" y="854563"/>
                <a:ext cx="4118152" cy="276999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 w="19050">
                <a:solidFill>
                  <a:schemeClr val="bg2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/>
                  <a:t>Cell design – f</a:t>
                </a:r>
                <a:r>
                  <a:rPr lang="en-GB" sz="1200" b="1" baseline="-25000" dirty="0"/>
                  <a:t>2</a:t>
                </a:r>
                <a:r>
                  <a:rPr lang="en-GB" sz="1200" b="1" dirty="0"/>
                  <a:t>cc,z</a:t>
                </a: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351E5288-3AF1-4B35-A238-2BB630C70108}"/>
                  </a:ext>
                </a:extLst>
              </p:cNvPr>
              <p:cNvSpPr/>
              <p:nvPr/>
            </p:nvSpPr>
            <p:spPr>
              <a:xfrm>
                <a:off x="5101086" y="1134973"/>
                <a:ext cx="4118153" cy="1379358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6660903-7822-4C67-1B00-AD49C84EF967}"/>
              </a:ext>
            </a:extLst>
          </p:cNvPr>
          <p:cNvGrpSpPr/>
          <p:nvPr/>
        </p:nvGrpSpPr>
        <p:grpSpPr>
          <a:xfrm>
            <a:off x="383119" y="3004972"/>
            <a:ext cx="7056772" cy="2940233"/>
            <a:chOff x="2115512" y="666184"/>
            <a:chExt cx="4749229" cy="1978786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E8B7E93-3EFB-349D-0F2A-7DCEF0344E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73772"/>
            <a:stretch/>
          </p:blipFill>
          <p:spPr>
            <a:xfrm>
              <a:off x="2115512" y="666184"/>
              <a:ext cx="4749229" cy="1050474"/>
            </a:xfrm>
            <a:prstGeom prst="rect">
              <a:avLst/>
            </a:prstGeom>
            <a:ln w="19050">
              <a:solidFill>
                <a:schemeClr val="bg2">
                  <a:lumMod val="75000"/>
                </a:schemeClr>
              </a:solidFill>
            </a:ln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C5BAEAF-3840-FA66-563E-CC5B3EBCF7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345" b="24477"/>
            <a:stretch/>
          </p:blipFill>
          <p:spPr>
            <a:xfrm>
              <a:off x="2115512" y="1716658"/>
              <a:ext cx="4749229" cy="928312"/>
            </a:xfrm>
            <a:prstGeom prst="rect">
              <a:avLst/>
            </a:prstGeom>
            <a:ln w="19050">
              <a:solidFill>
                <a:schemeClr val="bg2">
                  <a:lumMod val="75000"/>
                </a:schemeClr>
              </a:solidFill>
            </a:ln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9076A10-FB1D-2E9F-624C-B1DE98D1BC4B}"/>
              </a:ext>
            </a:extLst>
          </p:cNvPr>
          <p:cNvGrpSpPr/>
          <p:nvPr/>
        </p:nvGrpSpPr>
        <p:grpSpPr>
          <a:xfrm>
            <a:off x="871010" y="1690712"/>
            <a:ext cx="2432110" cy="1009683"/>
            <a:chOff x="441773" y="2406941"/>
            <a:chExt cx="3952563" cy="1640895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738CB7DE-B8FD-BC0E-2696-99AC7AAEB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1773" y="2455118"/>
              <a:ext cx="3848433" cy="1592718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7589D00-017B-B7A2-8A84-DCE3EF430B44}"/>
                </a:ext>
              </a:extLst>
            </p:cNvPr>
            <p:cNvSpPr/>
            <p:nvPr/>
          </p:nvSpPr>
          <p:spPr>
            <a:xfrm>
              <a:off x="4126916" y="2406941"/>
              <a:ext cx="267420" cy="1639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42F84F3-250C-6A07-B0F0-DA567428F9F2}"/>
              </a:ext>
            </a:extLst>
          </p:cNvPr>
          <p:cNvGrpSpPr/>
          <p:nvPr/>
        </p:nvGrpSpPr>
        <p:grpSpPr>
          <a:xfrm>
            <a:off x="3492311" y="1604537"/>
            <a:ext cx="1399281" cy="1304901"/>
            <a:chOff x="4498467" y="2110661"/>
            <a:chExt cx="2598645" cy="2423370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EFBFAE89-361C-0BDD-D23B-403DF4245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98467" y="2110661"/>
              <a:ext cx="2598645" cy="2423370"/>
            </a:xfrm>
            <a:prstGeom prst="rect">
              <a:avLst/>
            </a:prstGeom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26FCE4A-49D2-F884-D487-8073F5CE12A8}"/>
                </a:ext>
              </a:extLst>
            </p:cNvPr>
            <p:cNvSpPr/>
            <p:nvPr/>
          </p:nvSpPr>
          <p:spPr>
            <a:xfrm>
              <a:off x="4498467" y="3603868"/>
              <a:ext cx="253657" cy="2521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9FF26877-A895-59C9-D6A1-503133399ED4}"/>
              </a:ext>
            </a:extLst>
          </p:cNvPr>
          <p:cNvGrpSpPr/>
          <p:nvPr/>
        </p:nvGrpSpPr>
        <p:grpSpPr>
          <a:xfrm>
            <a:off x="7580412" y="1001239"/>
            <a:ext cx="4227588" cy="4693445"/>
            <a:chOff x="7580412" y="1272543"/>
            <a:chExt cx="4227588" cy="469344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94C6118B-A407-485C-85D1-EECF4F103D94}"/>
                </a:ext>
              </a:extLst>
            </p:cNvPr>
            <p:cNvGrpSpPr/>
            <p:nvPr/>
          </p:nvGrpSpPr>
          <p:grpSpPr>
            <a:xfrm>
              <a:off x="7580412" y="1272543"/>
              <a:ext cx="4227588" cy="4693445"/>
              <a:chOff x="7248077" y="2498816"/>
              <a:chExt cx="4227588" cy="4693445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144608FF-8669-4B11-96F5-3D18E8CAE4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290980" y="4877639"/>
                <a:ext cx="2444914" cy="2314622"/>
              </a:xfrm>
              <a:prstGeom prst="rect">
                <a:avLst/>
              </a:prstGeom>
            </p:spPr>
          </p:pic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DBF45F70-EF87-4C5E-A64B-8798DC290883}"/>
                  </a:ext>
                </a:extLst>
              </p:cNvPr>
              <p:cNvGrpSpPr/>
              <p:nvPr/>
            </p:nvGrpSpPr>
            <p:grpSpPr>
              <a:xfrm>
                <a:off x="7248077" y="2498816"/>
                <a:ext cx="4227588" cy="4672662"/>
                <a:chOff x="7248077" y="2498816"/>
                <a:chExt cx="4227588" cy="4672662"/>
              </a:xfrm>
            </p:grpSpPr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D64E00E2-0E30-4912-AE4E-AB2E59593D8B}"/>
                    </a:ext>
                  </a:extLst>
                </p:cNvPr>
                <p:cNvSpPr txBox="1"/>
                <p:nvPr/>
              </p:nvSpPr>
              <p:spPr>
                <a:xfrm>
                  <a:off x="9941173" y="5800198"/>
                  <a:ext cx="1329212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900" b="1" dirty="0"/>
                    <a:t>Specific energy absorption capacity in comparison to benchmark materials</a:t>
                  </a:r>
                </a:p>
              </p:txBody>
            </p: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3A7C1B9B-560A-45B4-B1A7-C928057299F0}"/>
                    </a:ext>
                  </a:extLst>
                </p:cNvPr>
                <p:cNvSpPr txBox="1"/>
                <p:nvPr/>
              </p:nvSpPr>
              <p:spPr>
                <a:xfrm>
                  <a:off x="10105205" y="3627880"/>
                  <a:ext cx="1329212" cy="5078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900" b="1" dirty="0"/>
                    <a:t>Compression curves in comparison to benchmark materials</a:t>
                  </a:r>
                </a:p>
              </p:txBody>
            </p:sp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211ADE17-FD69-466D-ABAD-8417F3F2B1B1}"/>
                    </a:ext>
                  </a:extLst>
                </p:cNvPr>
                <p:cNvSpPr txBox="1"/>
                <p:nvPr/>
              </p:nvSpPr>
              <p:spPr>
                <a:xfrm>
                  <a:off x="7248077" y="2498816"/>
                  <a:ext cx="4227588" cy="276999"/>
                </a:xfrm>
                <a:prstGeom prst="rect">
                  <a:avLst/>
                </a:prstGeom>
                <a:solidFill>
                  <a:srgbClr val="92D050"/>
                </a:solidFill>
                <a:ln w="19050">
                  <a:solidFill>
                    <a:srgbClr val="92D05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200" b="1" dirty="0"/>
                    <a:t>Mechanical behaviour under compression</a:t>
                  </a:r>
                </a:p>
              </p:txBody>
            </p:sp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23175482-59F9-4103-8171-F32A54392C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48077" y="2833094"/>
                  <a:ext cx="2846928" cy="2097405"/>
                </a:xfrm>
                <a:prstGeom prst="rect">
                  <a:avLst/>
                </a:prstGeom>
              </p:spPr>
            </p:pic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254F5F14-E085-4E45-A67A-39DBEDCEEFC0}"/>
                    </a:ext>
                  </a:extLst>
                </p:cNvPr>
                <p:cNvSpPr/>
                <p:nvPr/>
              </p:nvSpPr>
              <p:spPr>
                <a:xfrm>
                  <a:off x="7248078" y="2775814"/>
                  <a:ext cx="4227587" cy="4395664"/>
                </a:xfrm>
                <a:prstGeom prst="rect">
                  <a:avLst/>
                </a:prstGeom>
                <a:noFill/>
                <a:ln w="19050"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7A71DBA-35DC-B054-1CE5-60F7B9D1E1D4}"/>
                </a:ext>
              </a:extLst>
            </p:cNvPr>
            <p:cNvCxnSpPr>
              <a:cxnSpLocks/>
            </p:cNvCxnSpPr>
            <p:nvPr/>
          </p:nvCxnSpPr>
          <p:spPr>
            <a:xfrm>
              <a:off x="7580413" y="3685027"/>
              <a:ext cx="4227587" cy="0"/>
            </a:xfrm>
            <a:prstGeom prst="line">
              <a:avLst/>
            </a:prstGeom>
            <a:ln w="1905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08A53204-8006-437E-9611-7A0CB18FEF8E}"/>
              </a:ext>
            </a:extLst>
          </p:cNvPr>
          <p:cNvSpPr txBox="1">
            <a:spLocks/>
          </p:cNvSpPr>
          <p:nvPr/>
        </p:nvSpPr>
        <p:spPr>
          <a:xfrm>
            <a:off x="7580412" y="5735779"/>
            <a:ext cx="4227587" cy="27699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P. Köhnen, S. Ewald, J.H. </a:t>
            </a:r>
            <a:r>
              <a:rPr lang="en-GB" sz="800" dirty="0" err="1"/>
              <a:t>Schleifenbaum</a:t>
            </a:r>
            <a:r>
              <a:rPr lang="en-GB" sz="800" dirty="0"/>
              <a:t>, A. Belyakov, C. Haase, Additive Manufacturing 35 (2020) 101389.</a:t>
            </a:r>
            <a:endParaRPr lang="en-GB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687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Lattice Structures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17</a:t>
            </a:fld>
            <a:endParaRPr lang="de-DE" dirty="0"/>
          </a:p>
        </p:txBody>
      </p:sp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5567696B-1BB6-46B8-8EE7-B3E6C1739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610" y="3571038"/>
            <a:ext cx="1596762" cy="2223746"/>
          </a:xfrm>
          <a:prstGeom prst="rect">
            <a:avLst/>
          </a:prstGeom>
          <a:noFill/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5F8FDD6-93CE-4B28-A92E-0339CA64B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118" y="947854"/>
            <a:ext cx="11423989" cy="252000"/>
          </a:xfrm>
        </p:spPr>
        <p:txBody>
          <a:bodyPr/>
          <a:lstStyle/>
          <a:p>
            <a:r>
              <a:rPr lang="en-GB" dirty="0"/>
              <a:t>Cell design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43D55C7A-1DA9-489D-9B36-2E825FFF3C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3118" y="1350486"/>
            <a:ext cx="5299528" cy="307778"/>
          </a:xfrm>
          <a:solidFill>
            <a:schemeClr val="tx2">
              <a:lumMod val="75000"/>
            </a:schemeClr>
          </a:solidFill>
          <a:ln w="381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Previous design: f</a:t>
            </a:r>
            <a:r>
              <a:rPr lang="en-GB" baseline="-25000" dirty="0">
                <a:solidFill>
                  <a:schemeClr val="bg1"/>
                </a:solidFill>
              </a:rPr>
              <a:t>2</a:t>
            </a:r>
            <a:r>
              <a:rPr lang="en-GB" dirty="0">
                <a:solidFill>
                  <a:schemeClr val="bg1"/>
                </a:solidFill>
              </a:rPr>
              <a:t>cc,z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7C8237-B8AF-46E4-8767-DC29113AA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487" y="1785388"/>
            <a:ext cx="1970159" cy="1900787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09F378F0-9028-4E4F-B4EE-244FC55F33DE}"/>
              </a:ext>
            </a:extLst>
          </p:cNvPr>
          <p:cNvGrpSpPr/>
          <p:nvPr/>
        </p:nvGrpSpPr>
        <p:grpSpPr>
          <a:xfrm>
            <a:off x="452070" y="1829380"/>
            <a:ext cx="1475232" cy="2038721"/>
            <a:chOff x="5591386" y="1078558"/>
            <a:chExt cx="1638529" cy="226439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F47661E-CB62-4C1F-B767-7C0703727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91386" y="1078558"/>
              <a:ext cx="1638529" cy="189574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68A0DD4-6BBF-4CE7-9F69-9B5AB55F81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94004" y="2974298"/>
              <a:ext cx="1319860" cy="368651"/>
            </a:xfrm>
            <a:prstGeom prst="rect">
              <a:avLst/>
            </a:prstGeom>
          </p:spPr>
        </p:pic>
      </p:grp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DA93780D-980B-46EE-9B39-91A082397FAF}"/>
              </a:ext>
            </a:extLst>
          </p:cNvPr>
          <p:cNvSpPr txBox="1">
            <a:spLocks/>
          </p:cNvSpPr>
          <p:nvPr/>
        </p:nvSpPr>
        <p:spPr>
          <a:xfrm>
            <a:off x="352077" y="5878313"/>
            <a:ext cx="8569325" cy="146798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S. </a:t>
            </a:r>
            <a:r>
              <a:rPr lang="en-GB" sz="800" dirty="0" err="1"/>
              <a:t>Merkt</a:t>
            </a:r>
            <a:r>
              <a:rPr lang="en-GB" sz="800" dirty="0"/>
              <a:t>, C. </a:t>
            </a:r>
            <a:r>
              <a:rPr lang="en-GB" sz="800" dirty="0" err="1"/>
              <a:t>Hinke</a:t>
            </a:r>
            <a:r>
              <a:rPr lang="en-GB" sz="800" dirty="0"/>
              <a:t>, J. </a:t>
            </a:r>
            <a:r>
              <a:rPr lang="en-GB" sz="800" dirty="0" err="1"/>
              <a:t>Bültmann</a:t>
            </a:r>
            <a:r>
              <a:rPr lang="en-GB" sz="800" dirty="0"/>
              <a:t>, M. Brandt, Y.M. </a:t>
            </a:r>
            <a:r>
              <a:rPr lang="en-GB" sz="800" dirty="0" err="1"/>
              <a:t>Xie</a:t>
            </a:r>
            <a:r>
              <a:rPr lang="en-GB" sz="800" dirty="0"/>
              <a:t>, Journal of Laser Applications 27 (2015) S17006.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D6CE342-D051-429F-B0EC-16C1CBD52B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6811975" y="1759022"/>
            <a:ext cx="4569995" cy="37690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C94A403-0BC7-4B54-B806-B4D70E4DE179}"/>
              </a:ext>
            </a:extLst>
          </p:cNvPr>
          <p:cNvSpPr txBox="1"/>
          <p:nvPr/>
        </p:nvSpPr>
        <p:spPr>
          <a:xfrm>
            <a:off x="430275" y="3888644"/>
            <a:ext cx="15967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schematic view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0A6449-9C54-4C8B-9255-CB0707278FE8}"/>
              </a:ext>
            </a:extLst>
          </p:cNvPr>
          <p:cNvSpPr txBox="1"/>
          <p:nvPr/>
        </p:nvSpPr>
        <p:spPr>
          <a:xfrm>
            <a:off x="4144848" y="3751762"/>
            <a:ext cx="1105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2D design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23A238-03EE-42D4-A140-695D0819E562}"/>
              </a:ext>
            </a:extLst>
          </p:cNvPr>
          <p:cNvSpPr txBox="1"/>
          <p:nvPr/>
        </p:nvSpPr>
        <p:spPr>
          <a:xfrm>
            <a:off x="3597465" y="5472413"/>
            <a:ext cx="15967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printed part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3A1C4FC-C663-405F-AEEB-3B68974C2360}"/>
              </a:ext>
            </a:extLst>
          </p:cNvPr>
          <p:cNvCxnSpPr>
            <a:cxnSpLocks/>
          </p:cNvCxnSpPr>
          <p:nvPr/>
        </p:nvCxnSpPr>
        <p:spPr>
          <a:xfrm>
            <a:off x="6095112" y="1474094"/>
            <a:ext cx="0" cy="435548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66FE9710-6783-4056-A902-DBCBCA49E679}"/>
              </a:ext>
            </a:extLst>
          </p:cNvPr>
          <p:cNvSpPr txBox="1">
            <a:spLocks/>
          </p:cNvSpPr>
          <p:nvPr/>
        </p:nvSpPr>
        <p:spPr>
          <a:xfrm>
            <a:off x="6507578" y="1350486"/>
            <a:ext cx="5299528" cy="30777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</a:rPr>
              <a:t>Drawback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EA45BE6-2ABB-4EDC-80C7-780C13747CFD}"/>
              </a:ext>
            </a:extLst>
          </p:cNvPr>
          <p:cNvSpPr txBox="1"/>
          <p:nvPr/>
        </p:nvSpPr>
        <p:spPr>
          <a:xfrm>
            <a:off x="6305556" y="5515063"/>
            <a:ext cx="5501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400" b="1" dirty="0"/>
              <a:t>Strain localization</a:t>
            </a:r>
            <a:r>
              <a:rPr lang="en-GB" sz="1400" dirty="0"/>
              <a:t> at z-strut nodes (parallel to load direction) under compression</a:t>
            </a:r>
          </a:p>
        </p:txBody>
      </p:sp>
    </p:spTree>
    <p:extLst>
      <p:ext uri="{BB962C8B-B14F-4D97-AF65-F5344CB8AC3E}">
        <p14:creationId xmlns:p14="http://schemas.microsoft.com/office/powerpoint/2010/main" val="11795763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Lattice Structures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18</a:t>
            </a:fld>
            <a:endParaRPr lang="de-DE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DBE3636-01F6-455C-BAB8-8187D2C7F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000" y="1178769"/>
            <a:ext cx="11424000" cy="252000"/>
          </a:xfrm>
        </p:spPr>
        <p:txBody>
          <a:bodyPr/>
          <a:lstStyle/>
          <a:p>
            <a:r>
              <a:rPr lang="en-GB" dirty="0"/>
              <a:t>Optimization of cell design </a:t>
            </a:r>
          </a:p>
          <a:p>
            <a:endParaRPr lang="en-GB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9EBA6A5-DE2E-4D3E-A64F-D8BDEFF261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8289" y="1990337"/>
            <a:ext cx="6108236" cy="3349413"/>
          </a:xfrm>
        </p:spPr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Curvy vertical struts (parallel to loading direction) instead of flat ones as main load carriers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Under compression, better distribution of the load along orthogonal directions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Less force exerting on the nodes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Preventing localization of strain and formation of brittle martensite phase at the early stages of deformation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4EBA58-297C-44DD-AEF5-15622658B5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9" t="1938" r="6282" b="1476"/>
          <a:stretch/>
        </p:blipFill>
        <p:spPr>
          <a:xfrm>
            <a:off x="9767830" y="1296988"/>
            <a:ext cx="1726237" cy="19332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388100-EA5A-4994-81A9-EBFB56CD21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1120" y="1454870"/>
            <a:ext cx="1833115" cy="1768568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3A807FEE-6DAA-4ED2-9189-7DBD97E7967B}"/>
              </a:ext>
            </a:extLst>
          </p:cNvPr>
          <p:cNvSpPr/>
          <p:nvPr/>
        </p:nvSpPr>
        <p:spPr>
          <a:xfrm>
            <a:off x="8976653" y="2119049"/>
            <a:ext cx="704353" cy="440210"/>
          </a:xfrm>
          <a:prstGeom prst="rightArrow">
            <a:avLst/>
          </a:prstGeom>
          <a:solidFill>
            <a:schemeClr val="accent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A6AC588-AD4F-466A-BECA-228F071BDB19}"/>
              </a:ext>
            </a:extLst>
          </p:cNvPr>
          <p:cNvGrpSpPr/>
          <p:nvPr/>
        </p:nvGrpSpPr>
        <p:grpSpPr>
          <a:xfrm>
            <a:off x="6991120" y="3346686"/>
            <a:ext cx="4502947" cy="2562405"/>
            <a:chOff x="4601080" y="3417915"/>
            <a:chExt cx="4239438" cy="2340646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675D59A-5EC1-4349-8761-7C862F4F9B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5980" t="4185" r="10530"/>
            <a:stretch/>
          </p:blipFill>
          <p:spPr>
            <a:xfrm>
              <a:off x="6720799" y="3417915"/>
              <a:ext cx="2119719" cy="2061803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A61D65D-2525-47CC-AB92-5BB79A0C94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01080" y="3417915"/>
              <a:ext cx="2119719" cy="2061803"/>
            </a:xfrm>
            <a:prstGeom prst="rect">
              <a:avLst/>
            </a:prstGeom>
          </p:spPr>
        </p:pic>
        <p:sp>
          <p:nvSpPr>
            <p:cNvPr id="14" name="Text Placeholder 3">
              <a:extLst>
                <a:ext uri="{FF2B5EF4-FFF2-40B4-BE49-F238E27FC236}">
                  <a16:creationId xmlns:a16="http://schemas.microsoft.com/office/drawing/2014/main" id="{9B14B9BF-3749-464A-9A41-E12C5B16CC64}"/>
                </a:ext>
              </a:extLst>
            </p:cNvPr>
            <p:cNvSpPr txBox="1">
              <a:spLocks/>
            </p:cNvSpPr>
            <p:nvPr/>
          </p:nvSpPr>
          <p:spPr>
            <a:xfrm>
              <a:off x="4601081" y="5479718"/>
              <a:ext cx="4239437" cy="278843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</p:spPr>
          <p:txBody>
            <a:bodyPr lIns="0" tIns="0" rIns="0" bIns="0"/>
            <a:lstStyle>
              <a:lvl1pPr marL="0" indent="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Tx/>
                <a:buNone/>
                <a:tabLst>
                  <a:tab pos="216000" algn="l"/>
                </a:tabLst>
                <a:defRPr sz="18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32000" indent="-215900" algn="l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 typeface="Symbol" panose="05050102010706020507" pitchFamily="18" charset="2"/>
                <a:buChar char="-"/>
                <a:tabLst>
                  <a:tab pos="432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648000" indent="-21590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tabLst>
                  <a:tab pos="648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864000" indent="-216000" algn="l" defTabSz="216000" rtl="0" eaLnBrk="1" fontAlgn="base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SzPct val="100000"/>
                <a:buFont typeface="Arial" panose="020B0604020202020204" pitchFamily="34" charset="0"/>
                <a:buChar char="-"/>
                <a:tabLst>
                  <a:tab pos="8640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864000" indent="-216000" algn="l" rtl="0" eaLnBrk="1" fontAlgn="base" hangingPunct="1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-"/>
                <a:tabLst>
                  <a:tab pos="89535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1600" dirty="0"/>
                <a:t>3D design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C0BBFCDB-D675-4855-9709-84CF7DA9BFE9}"/>
              </a:ext>
            </a:extLst>
          </p:cNvPr>
          <p:cNvSpPr txBox="1"/>
          <p:nvPr/>
        </p:nvSpPr>
        <p:spPr>
          <a:xfrm>
            <a:off x="9714391" y="905085"/>
            <a:ext cx="1833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variation of f</a:t>
            </a:r>
            <a:r>
              <a:rPr lang="en-GB" sz="1600" baseline="-25000" dirty="0"/>
              <a:t>2</a:t>
            </a:r>
            <a:r>
              <a:rPr lang="en-GB" sz="1600" dirty="0"/>
              <a:t>cc,z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0A35D7-DC0A-494D-8340-CD1A9195CAE0}"/>
              </a:ext>
            </a:extLst>
          </p:cNvPr>
          <p:cNvSpPr txBox="1"/>
          <p:nvPr/>
        </p:nvSpPr>
        <p:spPr>
          <a:xfrm>
            <a:off x="6991120" y="958434"/>
            <a:ext cx="1833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f</a:t>
            </a:r>
            <a:r>
              <a:rPr lang="en-GB" sz="1600" baseline="-25000" dirty="0"/>
              <a:t>2</a:t>
            </a:r>
            <a:r>
              <a:rPr lang="en-GB" sz="1600" dirty="0"/>
              <a:t>cc,z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D36871BF-9BCD-C1D0-6207-BEC4A453D0CF}"/>
              </a:ext>
            </a:extLst>
          </p:cNvPr>
          <p:cNvSpPr txBox="1">
            <a:spLocks/>
          </p:cNvSpPr>
          <p:nvPr/>
        </p:nvSpPr>
        <p:spPr>
          <a:xfrm>
            <a:off x="378289" y="1738337"/>
            <a:ext cx="6108236" cy="252001"/>
          </a:xfrm>
          <a:prstGeom prst="rect">
            <a:avLst/>
          </a:prstGeom>
          <a:solidFill>
            <a:schemeClr val="accent1">
              <a:lumMod val="75000"/>
              <a:lumOff val="25000"/>
            </a:schemeClr>
          </a:solidFill>
        </p:spPr>
        <p:txBody>
          <a:bodyPr lIns="0" tIns="0" rIns="0" bIns="0" anchor="ctr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Current alternative</a:t>
            </a:r>
          </a:p>
        </p:txBody>
      </p:sp>
    </p:spTree>
    <p:extLst>
      <p:ext uri="{BB962C8B-B14F-4D97-AF65-F5344CB8AC3E}">
        <p14:creationId xmlns:p14="http://schemas.microsoft.com/office/powerpoint/2010/main" val="34376468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Lattice Structures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19</a:t>
            </a:fld>
            <a:endParaRPr lang="de-DE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69B1D6E-F5B8-41A8-9B0F-C8F31B5D796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83119" y="1517145"/>
          <a:ext cx="11424000" cy="1983954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856000">
                  <a:extLst>
                    <a:ext uri="{9D8B030D-6E8A-4147-A177-3AD203B41FA5}">
                      <a16:colId xmlns:a16="http://schemas.microsoft.com/office/drawing/2014/main" val="1436520069"/>
                    </a:ext>
                  </a:extLst>
                </a:gridCol>
                <a:gridCol w="2856000">
                  <a:extLst>
                    <a:ext uri="{9D8B030D-6E8A-4147-A177-3AD203B41FA5}">
                      <a16:colId xmlns:a16="http://schemas.microsoft.com/office/drawing/2014/main" val="2266686944"/>
                    </a:ext>
                  </a:extLst>
                </a:gridCol>
                <a:gridCol w="2856000">
                  <a:extLst>
                    <a:ext uri="{9D8B030D-6E8A-4147-A177-3AD203B41FA5}">
                      <a16:colId xmlns:a16="http://schemas.microsoft.com/office/drawing/2014/main" val="45021524"/>
                    </a:ext>
                  </a:extLst>
                </a:gridCol>
                <a:gridCol w="2856000">
                  <a:extLst>
                    <a:ext uri="{9D8B030D-6E8A-4147-A177-3AD203B41FA5}">
                      <a16:colId xmlns:a16="http://schemas.microsoft.com/office/drawing/2014/main" val="1096569182"/>
                    </a:ext>
                  </a:extLst>
                </a:gridCol>
              </a:tblGrid>
              <a:tr h="330659">
                <a:tc>
                  <a:txBody>
                    <a:bodyPr/>
                    <a:lstStyle/>
                    <a:p>
                      <a:r>
                        <a:rPr lang="en-GB" sz="1200" dirty="0"/>
                        <a:t>Cell Design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Strut diameter (mm)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Unit cell edge length (mm)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Relative density (%)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4357563"/>
                  </a:ext>
                </a:extLst>
              </a:tr>
              <a:tr h="330659">
                <a:tc>
                  <a:txBody>
                    <a:bodyPr/>
                    <a:lstStyle/>
                    <a:p>
                      <a:r>
                        <a:rPr lang="en-GB" sz="1200" b="1" dirty="0"/>
                        <a:t>Variation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0.8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4268197"/>
                  </a:ext>
                </a:extLst>
              </a:tr>
              <a:tr h="330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Variation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1.0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52027640"/>
                  </a:ext>
                </a:extLst>
              </a:tr>
              <a:tr h="330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Variation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0005547"/>
                  </a:ext>
                </a:extLst>
              </a:tr>
              <a:tr h="330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Variation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1.5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37.5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0140427"/>
                  </a:ext>
                </a:extLst>
              </a:tr>
              <a:tr h="330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Variation 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2.0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58.3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73912"/>
                  </a:ext>
                </a:extLst>
              </a:tr>
            </a:tbl>
          </a:graphicData>
        </a:graphic>
      </p:graphicFrame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B079E4A-A2DF-4E73-BF78-0FBD23C1FDD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3119" y="5166854"/>
            <a:ext cx="4569882" cy="724967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In order to investigate the effect of relative density on compression / energy absorption behaviour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7D66ED5-62A8-430E-B012-61339F588A5C}"/>
              </a:ext>
            </a:extLst>
          </p:cNvPr>
          <p:cNvSpPr txBox="1">
            <a:spLocks/>
          </p:cNvSpPr>
          <p:nvPr/>
        </p:nvSpPr>
        <p:spPr>
          <a:xfrm>
            <a:off x="383118" y="1049280"/>
            <a:ext cx="11423999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2000" b="1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16000" indent="1800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32000" indent="180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Symbol" panose="05050102010706020507" pitchFamily="18" charset="2"/>
              <a:buChar char="-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48000" indent="180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180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Optimization of cell design </a:t>
            </a:r>
          </a:p>
          <a:p>
            <a:endParaRPr lang="en-GB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66B7BE5-89F3-4755-BF42-F3D30F428D01}"/>
              </a:ext>
            </a:extLst>
          </p:cNvPr>
          <p:cNvGrpSpPr/>
          <p:nvPr/>
        </p:nvGrpSpPr>
        <p:grpSpPr>
          <a:xfrm>
            <a:off x="735672" y="3632799"/>
            <a:ext cx="10890516" cy="1366064"/>
            <a:chOff x="-766734" y="3507670"/>
            <a:chExt cx="10890516" cy="1366064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8276828-3230-40D7-9F6D-8EF6E39502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8618" t="11888" r="18618" b="15015"/>
            <a:stretch/>
          </p:blipFill>
          <p:spPr>
            <a:xfrm>
              <a:off x="-766734" y="3543961"/>
              <a:ext cx="1455349" cy="132977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7EB1CA0-09D6-4F3F-9D9B-AC987764AF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7447" t="16513" r="25240" b="15107"/>
            <a:stretch/>
          </p:blipFill>
          <p:spPr>
            <a:xfrm>
              <a:off x="1697273" y="3525026"/>
              <a:ext cx="1172770" cy="132977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D28FF44-A7A6-490B-A0DE-D5BC40D5FF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26775" t="16268" r="25816" b="16209"/>
            <a:stretch/>
          </p:blipFill>
          <p:spPr>
            <a:xfrm>
              <a:off x="4148198" y="3508067"/>
              <a:ext cx="1190051" cy="1329773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F2358BF-8EA2-4050-9241-CA0A31A8A2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7447" t="16636" r="24280" b="14088"/>
            <a:stretch/>
          </p:blipFill>
          <p:spPr>
            <a:xfrm flipH="1">
              <a:off x="6616404" y="3509137"/>
              <a:ext cx="1207050" cy="1359017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5104BDB-477B-4140-BF04-8B03AC949A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29175" t="19817" r="24664" b="14249"/>
            <a:stretch/>
          </p:blipFill>
          <p:spPr>
            <a:xfrm flipH="1">
              <a:off x="8911040" y="3507670"/>
              <a:ext cx="1212742" cy="1359017"/>
            </a:xfrm>
            <a:prstGeom prst="rect">
              <a:avLst/>
            </a:prstGeom>
          </p:spPr>
        </p:pic>
      </p:grp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C8A0E136-D257-44F0-9417-BB110B269994}"/>
              </a:ext>
            </a:extLst>
          </p:cNvPr>
          <p:cNvSpPr txBox="1">
            <a:spLocks/>
          </p:cNvSpPr>
          <p:nvPr/>
        </p:nvSpPr>
        <p:spPr>
          <a:xfrm>
            <a:off x="698443" y="3606802"/>
            <a:ext cx="249555" cy="230242"/>
          </a:xfrm>
          <a:prstGeom prst="rect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b="1" dirty="0"/>
              <a:t>1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588C3E33-2B62-4392-ACFA-D71445C99F51}"/>
              </a:ext>
            </a:extLst>
          </p:cNvPr>
          <p:cNvSpPr txBox="1">
            <a:spLocks/>
          </p:cNvSpPr>
          <p:nvPr/>
        </p:nvSpPr>
        <p:spPr>
          <a:xfrm>
            <a:off x="2927178" y="3601843"/>
            <a:ext cx="249555" cy="230242"/>
          </a:xfrm>
          <a:prstGeom prst="rect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b="1" dirty="0"/>
              <a:t>2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7E8BA88A-F44E-421D-A025-F481291730DE}"/>
              </a:ext>
            </a:extLst>
          </p:cNvPr>
          <p:cNvSpPr txBox="1">
            <a:spLocks/>
          </p:cNvSpPr>
          <p:nvPr/>
        </p:nvSpPr>
        <p:spPr>
          <a:xfrm>
            <a:off x="5381108" y="3612382"/>
            <a:ext cx="249555" cy="230242"/>
          </a:xfrm>
          <a:prstGeom prst="rect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b="1" dirty="0"/>
              <a:t>3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BAF712CF-80B5-4347-A156-C8639EF58333}"/>
              </a:ext>
            </a:extLst>
          </p:cNvPr>
          <p:cNvSpPr txBox="1">
            <a:spLocks/>
          </p:cNvSpPr>
          <p:nvPr/>
        </p:nvSpPr>
        <p:spPr>
          <a:xfrm>
            <a:off x="7895753" y="3601843"/>
            <a:ext cx="249555" cy="230242"/>
          </a:xfrm>
          <a:prstGeom prst="rect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b="1" dirty="0"/>
              <a:t>4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45BB1AF-08BA-46AD-9067-54955C8A1096}"/>
              </a:ext>
            </a:extLst>
          </p:cNvPr>
          <p:cNvSpPr txBox="1">
            <a:spLocks/>
          </p:cNvSpPr>
          <p:nvPr/>
        </p:nvSpPr>
        <p:spPr>
          <a:xfrm>
            <a:off x="10186597" y="3612382"/>
            <a:ext cx="249555" cy="230242"/>
          </a:xfrm>
          <a:prstGeom prst="rect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b="1" dirty="0"/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 Placeholder 3">
                <a:extLst>
                  <a:ext uri="{FF2B5EF4-FFF2-40B4-BE49-F238E27FC236}">
                    <a16:creationId xmlns:a16="http://schemas.microsoft.com/office/drawing/2014/main" id="{B85177FB-8CB7-45E6-B9FF-DC9B7944A46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32596" y="5149050"/>
                <a:ext cx="1626065" cy="654449"/>
              </a:xfrm>
              <a:prstGeom prst="rect">
                <a:avLst/>
              </a:prstGeom>
              <a:ln w="28575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lIns="0" tIns="0" rIns="0" bIns="0" anchor="ctr"/>
              <a:lstStyle>
                <a:lvl1pPr marL="0" indent="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Tx/>
                  <a:buNone/>
                  <a:tabLst>
                    <a:tab pos="216000" algn="l"/>
                  </a:tabLst>
                  <a:defRPr sz="1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32000" indent="-215900" algn="l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Symbol" panose="05050102010706020507" pitchFamily="18" charset="2"/>
                  <a:buChar char="-"/>
                  <a:tabLst>
                    <a:tab pos="432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648000" indent="-2159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80000"/>
                  <a:buFont typeface="Wingdings" panose="05000000000000000000" pitchFamily="2" charset="2"/>
                  <a:buChar char="§"/>
                  <a:tabLst>
                    <a:tab pos="648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864000" indent="-2160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100000"/>
                  <a:buFont typeface="Arial" panose="020B0604020202020204" pitchFamily="34" charset="0"/>
                  <a:buChar char="-"/>
                  <a:tabLst>
                    <a:tab pos="864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864000" indent="-216000" algn="l" rtl="0" eaLnBrk="1" fontAlgn="base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-"/>
                  <a:tabLst>
                    <a:tab pos="89535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dirty="0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GB" sz="2000" i="1" dirty="0">
                              <a:latin typeface="Cambria Math" panose="02040503050406030204" pitchFamily="18" charset="0"/>
                            </a:rPr>
                            <m:t>𝑟𝑒𝑙</m:t>
                          </m:r>
                        </m:sub>
                      </m:sSub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000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 dirty="0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GB" sz="2000" i="1" dirty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GB" sz="2000" b="0" i="1" dirty="0" smtClean="0">
                                  <a:latin typeface="Cambria Math" panose="02040503050406030204" pitchFamily="18" charset="0"/>
                                </a:rPr>
                                <m:t>𝑎𝑡𝑡𝑖𝑐𝑒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sz="2000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 dirty="0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GB" sz="2000" b="0" i="1" dirty="0" smtClean="0">
                                  <a:latin typeface="Cambria Math" panose="02040503050406030204" pitchFamily="18" charset="0"/>
                                </a:rPr>
                                <m:t>𝑏𝑢𝑙𝑘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0" name="Text Placeholder 3">
                <a:extLst>
                  <a:ext uri="{FF2B5EF4-FFF2-40B4-BE49-F238E27FC236}">
                    <a16:creationId xmlns:a16="http://schemas.microsoft.com/office/drawing/2014/main" id="{B85177FB-8CB7-45E6-B9FF-DC9B7944A4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2596" y="5149050"/>
                <a:ext cx="1626065" cy="65444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 Placeholder 3">
                <a:extLst>
                  <a:ext uri="{FF2B5EF4-FFF2-40B4-BE49-F238E27FC236}">
                    <a16:creationId xmlns:a16="http://schemas.microsoft.com/office/drawing/2014/main" id="{DBFA2E67-EAA8-4AA8-9C47-9D6440299A5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949761" y="5166854"/>
                <a:ext cx="3092762" cy="654449"/>
              </a:xfrm>
              <a:prstGeom prst="rect">
                <a:avLst/>
              </a:prstGeom>
            </p:spPr>
            <p:txBody>
              <a:bodyPr lIns="0" tIns="0" rIns="0" bIns="0"/>
              <a:lstStyle>
                <a:lvl1pPr marL="0" indent="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Tx/>
                  <a:buNone/>
                  <a:tabLst>
                    <a:tab pos="216000" algn="l"/>
                  </a:tabLst>
                  <a:defRPr sz="18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32000" indent="-215900" algn="l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Symbol" panose="05050102010706020507" pitchFamily="18" charset="2"/>
                  <a:buChar char="-"/>
                  <a:tabLst>
                    <a:tab pos="432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648000" indent="-2159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80000"/>
                  <a:buFont typeface="Wingdings" panose="05000000000000000000" pitchFamily="2" charset="2"/>
                  <a:buChar char="§"/>
                  <a:tabLst>
                    <a:tab pos="648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864000" indent="-216000" algn="l" defTabSz="216000" rtl="0" eaLnBrk="1" fontAlgn="base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SzPct val="100000"/>
                  <a:buFont typeface="Arial" panose="020B0604020202020204" pitchFamily="34" charset="0"/>
                  <a:buChar char="-"/>
                  <a:tabLst>
                    <a:tab pos="86400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864000" indent="-216000" algn="l" rtl="0" eaLnBrk="1" fontAlgn="base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chemeClr val="tx2"/>
                  </a:buClr>
                  <a:buFont typeface="Arial" panose="020B0604020202020204" pitchFamily="34" charset="0"/>
                  <a:buChar char="-"/>
                  <a:tabLst>
                    <a:tab pos="895350" algn="l"/>
                  </a:tabLst>
                  <a:defRPr sz="1600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GB" sz="1400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400" b="1" i="1" dirty="0">
                            <a:latin typeface="Cambria Math" panose="02040503050406030204" pitchFamily="18" charset="0"/>
                          </a:rPr>
                          <m:t>𝝆</m:t>
                        </m:r>
                      </m:e>
                      <m:sub>
                        <m:r>
                          <a:rPr lang="en-GB" sz="1400" b="1" i="1" dirty="0">
                            <a:latin typeface="Cambria Math" panose="02040503050406030204" pitchFamily="18" charset="0"/>
                          </a:rPr>
                          <m:t>𝒍𝒂𝒕𝒕𝒊𝒄𝒆</m:t>
                        </m:r>
                      </m:sub>
                    </m:sSub>
                    <m:r>
                      <a:rPr lang="de-DE" sz="1400" b="0" i="1" dirty="0" smtClean="0">
                        <a:latin typeface="Cambria Math" panose="02040503050406030204" pitchFamily="18" charset="0"/>
                      </a:rPr>
                      <m:t>:</m:t>
                    </m:r>
                    <m:r>
                      <a:rPr lang="en-GB" sz="1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1200" dirty="0"/>
                  <a:t>density of the lattice structure</a:t>
                </a:r>
                <a:endParaRPr lang="en-GB" sz="1400" dirty="0"/>
              </a:p>
              <a:p>
                <a:pPr algn="just"/>
                <a:endParaRPr lang="en-GB" sz="1400" dirty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GB" sz="1400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400" b="1" i="1" dirty="0">
                            <a:latin typeface="Cambria Math" panose="02040503050406030204" pitchFamily="18" charset="0"/>
                          </a:rPr>
                          <m:t>𝝆</m:t>
                        </m:r>
                      </m:e>
                      <m:sub>
                        <m:r>
                          <a:rPr lang="en-GB" sz="1400" b="1" i="1" dirty="0">
                            <a:latin typeface="Cambria Math" panose="02040503050406030204" pitchFamily="18" charset="0"/>
                          </a:rPr>
                          <m:t>𝒃𝒖𝒍𝒌</m:t>
                        </m:r>
                      </m:sub>
                    </m:sSub>
                    <m:r>
                      <a:rPr lang="de-DE" sz="1400" b="0" i="1" dirty="0" smtClean="0">
                        <a:latin typeface="Cambria Math" panose="02040503050406030204" pitchFamily="18" charset="0"/>
                      </a:rPr>
                      <m:t>:</m:t>
                    </m:r>
                    <m:r>
                      <a:rPr lang="en-GB" sz="1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de-DE" sz="1200" dirty="0"/>
                  <a:t>theoretical </a:t>
                </a:r>
                <a:r>
                  <a:rPr lang="en-GB" sz="1200" dirty="0"/>
                  <a:t>density of the bulk material</a:t>
                </a:r>
                <a:endParaRPr lang="en-GB" sz="1400" dirty="0"/>
              </a:p>
            </p:txBody>
          </p:sp>
        </mc:Choice>
        <mc:Fallback xmlns="">
          <p:sp>
            <p:nvSpPr>
              <p:cNvPr id="21" name="Text Placeholder 3">
                <a:extLst>
                  <a:ext uri="{FF2B5EF4-FFF2-40B4-BE49-F238E27FC236}">
                    <a16:creationId xmlns:a16="http://schemas.microsoft.com/office/drawing/2014/main" id="{DBFA2E67-EAA8-4AA8-9C47-9D6440299A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9761" y="5166854"/>
                <a:ext cx="3092762" cy="654449"/>
              </a:xfrm>
              <a:prstGeom prst="rect">
                <a:avLst/>
              </a:prstGeom>
              <a:blipFill>
                <a:blip r:embed="rId9"/>
                <a:stretch>
                  <a:fillRect l="-1972" t="-4673" r="-2170" b="-93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>
            <a:extLst>
              <a:ext uri="{FF2B5EF4-FFF2-40B4-BE49-F238E27FC236}">
                <a16:creationId xmlns:a16="http://schemas.microsoft.com/office/drawing/2014/main" id="{CE2309BF-8924-BF8B-EF3C-6C0F6411E9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555" y="1535945"/>
            <a:ext cx="4857123" cy="4304158"/>
          </a:xfrm>
          <a:prstGeom prst="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2616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F96DB-CE3F-4C06-B52A-11B8B5177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9A14BC-D48B-45F6-B4D4-3259D1E4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B8C33BC-CC3F-499C-BB02-9ED4DF08C5FD}" type="slidenum">
              <a:rPr lang="de-DE" smtClean="0"/>
              <a:t>20</a:t>
            </a:fld>
            <a:endParaRPr lang="de-D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993094-669B-46B5-97AC-9AD0431AA68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1352" y="1383983"/>
            <a:ext cx="11426648" cy="3705190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Additively manufactured (LPBF) HMnS show microstructural heterogeneities which distinguish them from conventionally produced HMnS.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These heterogeneities (regarding crystallographic texture and grain size and morphology) can be included in the RVE generated by DREAM.3D.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Physics-based constitutive model (</a:t>
            </a:r>
            <a:r>
              <a:rPr lang="en-GB" dirty="0" err="1"/>
              <a:t>DisloTwin</a:t>
            </a:r>
            <a:r>
              <a:rPr lang="en-GB" dirty="0"/>
              <a:t>) can sufficiently capture the anisotropic mechanical response of HMnS.</a:t>
            </a:r>
          </a:p>
          <a:p>
            <a:pPr algn="just"/>
            <a:endParaRPr lang="en-GB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HMnS lattice structures exhibit improved weight-specific energy absorption capacity in comparison to benchmark materials.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/>
              <a:t>Cell design of the lattice structures needs to be modified in order to utilise TWIP effect.</a:t>
            </a:r>
          </a:p>
        </p:txBody>
      </p:sp>
    </p:spTree>
    <p:extLst>
      <p:ext uri="{BB962C8B-B14F-4D97-AF65-F5344CB8AC3E}">
        <p14:creationId xmlns:p14="http://schemas.microsoft.com/office/powerpoint/2010/main" val="3064758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1988-1877-4C83-B367-DFBAF4C4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8D045-419E-404E-A672-457A6893A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000" y="1055728"/>
            <a:ext cx="11424000" cy="252000"/>
          </a:xfrm>
        </p:spPr>
        <p:txBody>
          <a:bodyPr/>
          <a:lstStyle/>
          <a:p>
            <a:r>
              <a:rPr lang="en-GB" dirty="0"/>
              <a:t>Finite element (FE) simulations of lattice structures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9C782-7291-4904-918F-681247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3D89D851-796F-49EA-BF0E-B86ED3F61A6E}" type="slidenum">
              <a:rPr lang="de-DE" smtClean="0"/>
              <a:t>21</a:t>
            </a:fld>
            <a:endParaRPr lang="de-DE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88E594-1CCC-4BEE-A8C4-479BA8EA9F6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2911" y="1491273"/>
            <a:ext cx="7269934" cy="438132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User-defined material model implemented in user subroutine UMAT (User </a:t>
            </a:r>
            <a:r>
              <a:rPr lang="en-GB" dirty="0" err="1"/>
              <a:t>MATerial</a:t>
            </a:r>
            <a:r>
              <a:rPr lang="en-GB" dirty="0"/>
              <a:t>) in ABAQUS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Calibration of the input parameters based on experimental and computational data obtained from the bulk material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Applying </a:t>
            </a:r>
            <a:r>
              <a:rPr lang="en-GB" dirty="0" err="1"/>
              <a:t>Cazacu-Barlat</a:t>
            </a:r>
            <a:r>
              <a:rPr lang="en-GB" dirty="0"/>
              <a:t> model – Yield function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Test the model with the f</a:t>
            </a:r>
            <a:r>
              <a:rPr lang="en-GB" baseline="-25000" dirty="0"/>
              <a:t>2</a:t>
            </a:r>
            <a:r>
              <a:rPr lang="en-GB" dirty="0"/>
              <a:t>cc,z structures (already available experimental data)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Apply the model to the modified f</a:t>
            </a:r>
            <a:r>
              <a:rPr lang="en-GB" baseline="-25000" dirty="0"/>
              <a:t>2</a:t>
            </a:r>
            <a:r>
              <a:rPr lang="en-GB" dirty="0"/>
              <a:t>cc,z structures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AE19EAB-3A63-44E1-9C9E-4AAD019FA6A8}"/>
              </a:ext>
            </a:extLst>
          </p:cNvPr>
          <p:cNvSpPr txBox="1">
            <a:spLocks/>
          </p:cNvSpPr>
          <p:nvPr/>
        </p:nvSpPr>
        <p:spPr>
          <a:xfrm>
            <a:off x="6469049" y="5885488"/>
            <a:ext cx="5338951" cy="183545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60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32000" indent="-215900" algn="l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2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48000" indent="-2159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tabLst>
                <a:tab pos="648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64000" indent="-216000" algn="l" defTabSz="2160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Arial" panose="020B0604020202020204" pitchFamily="34" charset="0"/>
              <a:buChar char="-"/>
              <a:tabLst>
                <a:tab pos="8640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64000" indent="-216000" algn="l" rtl="0" eaLnBrk="1" fontAlgn="base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*"/>
            </a:pPr>
            <a:r>
              <a:rPr lang="en-GB" sz="800" dirty="0"/>
              <a:t>S.A.H. Motaman, F. Kies, P. Köhnen, M. </a:t>
            </a:r>
            <a:r>
              <a:rPr lang="en-GB" sz="800" dirty="0" err="1"/>
              <a:t>Létang</a:t>
            </a:r>
            <a:r>
              <a:rPr lang="en-GB" sz="800" dirty="0"/>
              <a:t>, M. Lin, A. </a:t>
            </a:r>
            <a:r>
              <a:rPr lang="en-GB" sz="800" dirty="0" err="1"/>
              <a:t>Molotnikov</a:t>
            </a:r>
            <a:r>
              <a:rPr lang="en-GB" sz="800" dirty="0"/>
              <a:t>, C. Haase, JOM 72 (2020) 1092–1104.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2A03FAF-00BE-4D1A-AF8C-50E717C4C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071" y="3396878"/>
            <a:ext cx="4029075" cy="2400300"/>
          </a:xfrm>
          <a:prstGeom prst="rect">
            <a:avLst/>
          </a:prstGeom>
        </p:spPr>
      </p:pic>
      <p:sp>
        <p:nvSpPr>
          <p:cNvPr id="7" name="Arrow: Down 6">
            <a:extLst>
              <a:ext uri="{FF2B5EF4-FFF2-40B4-BE49-F238E27FC236}">
                <a16:creationId xmlns:a16="http://schemas.microsoft.com/office/drawing/2014/main" id="{45D30911-B142-4376-82B4-0DDECBC603B3}"/>
              </a:ext>
            </a:extLst>
          </p:cNvPr>
          <p:cNvSpPr/>
          <p:nvPr/>
        </p:nvSpPr>
        <p:spPr>
          <a:xfrm>
            <a:off x="3440784" y="2064471"/>
            <a:ext cx="282807" cy="486076"/>
          </a:xfrm>
          <a:prstGeom prst="down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CB2E9EC7-B324-4D00-AFB2-0FAC35F2C91F}"/>
              </a:ext>
            </a:extLst>
          </p:cNvPr>
          <p:cNvSpPr/>
          <p:nvPr/>
        </p:nvSpPr>
        <p:spPr>
          <a:xfrm>
            <a:off x="3440783" y="3185504"/>
            <a:ext cx="282807" cy="486076"/>
          </a:xfrm>
          <a:prstGeom prst="down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369C0B7A-2B7E-45DF-9EB6-4943C12164FF}"/>
              </a:ext>
            </a:extLst>
          </p:cNvPr>
          <p:cNvSpPr/>
          <p:nvPr/>
        </p:nvSpPr>
        <p:spPr>
          <a:xfrm>
            <a:off x="3440782" y="4015819"/>
            <a:ext cx="282807" cy="486076"/>
          </a:xfrm>
          <a:prstGeom prst="down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66641134-823E-4FF3-835C-9E6F95B4DFD3}"/>
              </a:ext>
            </a:extLst>
          </p:cNvPr>
          <p:cNvSpPr/>
          <p:nvPr/>
        </p:nvSpPr>
        <p:spPr>
          <a:xfrm>
            <a:off x="3440781" y="5016632"/>
            <a:ext cx="282807" cy="486076"/>
          </a:xfrm>
          <a:prstGeom prst="down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1F6FE9-CE96-4999-BE0F-31017B268F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0071" y="1396038"/>
            <a:ext cx="2203800" cy="212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26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14 von 14</a:t>
            </a:r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40715_Powerpointvorlage_institute">
  <a:themeElements>
    <a:clrScheme name="RWTH Farben">
      <a:dk1>
        <a:sysClr val="windowText" lastClr="000000"/>
      </a:dk1>
      <a:lt1>
        <a:sysClr val="window" lastClr="FFFFFF"/>
      </a:lt1>
      <a:dk2>
        <a:srgbClr val="00549F"/>
      </a:dk2>
      <a:lt2>
        <a:srgbClr val="8EBAE5"/>
      </a:lt2>
      <a:accent1>
        <a:srgbClr val="006165"/>
      </a:accent1>
      <a:accent2>
        <a:srgbClr val="0098A1"/>
      </a:accent2>
      <a:accent3>
        <a:srgbClr val="57AB27"/>
      </a:accent3>
      <a:accent4>
        <a:srgbClr val="BDCD00"/>
      </a:accent4>
      <a:accent5>
        <a:srgbClr val="F6A800"/>
      </a:accent5>
      <a:accent6>
        <a:srgbClr val="CC071E"/>
      </a:accent6>
      <a:hlink>
        <a:srgbClr val="612158"/>
      </a:hlink>
      <a:folHlink>
        <a:srgbClr val="7A6FAC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_Master_RWTH_Institute_addin.potm" id="{FA9CE5CF-6503-41E9-AA94-8366959D0F6A}" vid="{144CF1BC-7E8A-468C-AFB5-AFF6F49A11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Präsentation_Master_RWTH_Institute_addin-potm</Template>
  <TotalTime>362</TotalTime>
  <Words>2119</Words>
  <Application>Microsoft Office PowerPoint</Application>
  <PresentationFormat>Widescreen</PresentationFormat>
  <Paragraphs>319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ArialMT</vt:lpstr>
      <vt:lpstr>Calibri</vt:lpstr>
      <vt:lpstr>Cambria Math</vt:lpstr>
      <vt:lpstr>Symbol</vt:lpstr>
      <vt:lpstr>Wingdings</vt:lpstr>
      <vt:lpstr>140715_Powerpointvorlage_institute</vt:lpstr>
      <vt:lpstr>Structure-Property Relationship in Additively Manufactured High-Manganese Steels </vt:lpstr>
      <vt:lpstr>Content</vt:lpstr>
      <vt:lpstr>Introduction</vt:lpstr>
      <vt:lpstr>Introduction</vt:lpstr>
      <vt:lpstr>Introduction</vt:lpstr>
      <vt:lpstr>Introduction</vt:lpstr>
      <vt:lpstr>Introduction</vt:lpstr>
      <vt:lpstr>Alloy Design Approach</vt:lpstr>
      <vt:lpstr>Modelling and Simulation of Mechanical Response</vt:lpstr>
      <vt:lpstr>Modelling and Simulation of Mechanical Response</vt:lpstr>
      <vt:lpstr>Modelling and Simulation of Mechanical Response</vt:lpstr>
      <vt:lpstr>Modelling and Simulation of Mechanical Response</vt:lpstr>
      <vt:lpstr>Modelling and Simulation of Mechanical Response</vt:lpstr>
      <vt:lpstr>Modelling and Simulation of Mechanical Response</vt:lpstr>
      <vt:lpstr>Modelling and Simulation of Mechanical Response</vt:lpstr>
      <vt:lpstr>Lattice Structures</vt:lpstr>
      <vt:lpstr>Lattice Structures</vt:lpstr>
      <vt:lpstr>Lattice Structures</vt:lpstr>
      <vt:lpstr>Lattice Structures</vt:lpstr>
      <vt:lpstr>Conclusion</vt:lpstr>
      <vt:lpstr>Outlook</vt:lpstr>
      <vt:lpstr>PowerPoint Presentation</vt:lpstr>
    </vt:vector>
  </TitlesOfParts>
  <Company>IEHK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Julian Pfeil</dc:creator>
  <cp:lastModifiedBy>Dilay Kibaroglu</cp:lastModifiedBy>
  <cp:revision>327</cp:revision>
  <cp:lastPrinted>2022-05-04T16:26:14Z</cp:lastPrinted>
  <dcterms:created xsi:type="dcterms:W3CDTF">2017-06-12T12:18:58Z</dcterms:created>
  <dcterms:modified xsi:type="dcterms:W3CDTF">2022-05-20T16:24:05Z</dcterms:modified>
</cp:coreProperties>
</file>