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31"/>
  </p:notesMasterIdLst>
  <p:sldIdLst>
    <p:sldId id="256" r:id="rId5"/>
    <p:sldId id="257" r:id="rId6"/>
    <p:sldId id="1416" r:id="rId7"/>
    <p:sldId id="1425" r:id="rId8"/>
    <p:sldId id="279" r:id="rId9"/>
    <p:sldId id="259" r:id="rId10"/>
    <p:sldId id="258" r:id="rId11"/>
    <p:sldId id="262" r:id="rId12"/>
    <p:sldId id="276" r:id="rId13"/>
    <p:sldId id="260" r:id="rId14"/>
    <p:sldId id="274" r:id="rId15"/>
    <p:sldId id="261" r:id="rId16"/>
    <p:sldId id="265" r:id="rId17"/>
    <p:sldId id="267" r:id="rId18"/>
    <p:sldId id="268" r:id="rId19"/>
    <p:sldId id="269" r:id="rId20"/>
    <p:sldId id="264" r:id="rId21"/>
    <p:sldId id="270" r:id="rId22"/>
    <p:sldId id="280" r:id="rId23"/>
    <p:sldId id="275" r:id="rId24"/>
    <p:sldId id="263" r:id="rId25"/>
    <p:sldId id="272" r:id="rId26"/>
    <p:sldId id="277" r:id="rId27"/>
    <p:sldId id="278" r:id="rId28"/>
    <p:sldId id="281" r:id="rId29"/>
    <p:sldId id="282" r:id="rId30"/>
  </p:sldIdLst>
  <p:sldSz cx="12192000" cy="6858000"/>
  <p:notesSz cx="6858000" cy="9144000"/>
  <p:defaultTextStyle>
    <a:defPPr>
      <a:defRPr lang="de-DE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521415D9-36F7-43E2-AB2F-B90AF26B5E84}">
      <p14:sectionLst xmlns:p14="http://schemas.microsoft.com/office/powerpoint/2010/main">
        <p14:section name="Standardabschnitt" id="{84EF9B93-F04B-4089-99C6-49376022AEEB}">
          <p14:sldIdLst>
            <p14:sldId id="256"/>
            <p14:sldId id="257"/>
            <p14:sldId id="1416"/>
            <p14:sldId id="1425"/>
            <p14:sldId id="279"/>
            <p14:sldId id="259"/>
            <p14:sldId id="258"/>
            <p14:sldId id="262"/>
            <p14:sldId id="276"/>
            <p14:sldId id="260"/>
            <p14:sldId id="274"/>
            <p14:sldId id="261"/>
            <p14:sldId id="265"/>
            <p14:sldId id="267"/>
            <p14:sldId id="268"/>
            <p14:sldId id="269"/>
            <p14:sldId id="264"/>
            <p14:sldId id="270"/>
            <p14:sldId id="280"/>
            <p14:sldId id="275"/>
            <p14:sldId id="263"/>
            <p14:sldId id="272"/>
            <p14:sldId id="277"/>
            <p14:sldId id="278"/>
            <p14:sldId id="281"/>
            <p14:sldId id="28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E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61" autoAdjust="0"/>
    <p:restoredTop sz="94269" autoAdjust="0"/>
  </p:normalViewPr>
  <p:slideViewPr>
    <p:cSldViewPr snapToGrid="0">
      <p:cViewPr varScale="1">
        <p:scale>
          <a:sx n="93" d="100"/>
          <a:sy n="93" d="100"/>
        </p:scale>
        <p:origin x="715" y="77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ableStyles" Target="tableStyles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EC3CE7-415D-4080-8461-4B66D0CD5719}" type="datetimeFigureOut">
              <a:rPr lang="de-DE" smtClean="0"/>
              <a:t>03.11.2021</a:t>
            </a:fld>
            <a:endParaRPr lang="de-D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A978E2-7D37-44F0-BFFD-8332CB0198C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496076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6b1492eb18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6b1492eb18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ACABA8-235B-9747-A3D2-12573A6AFA9D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655851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A978E2-7D37-44F0-BFFD-8332CB0198CD}" type="slidenum">
              <a:rPr lang="de-DE" smtClean="0"/>
              <a:t>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36426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folie mit Institutskürzel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ieren 3"/>
          <p:cNvGrpSpPr/>
          <p:nvPr/>
        </p:nvGrpSpPr>
        <p:grpSpPr>
          <a:xfrm>
            <a:off x="0" y="0"/>
            <a:ext cx="12192000" cy="6355080"/>
            <a:chOff x="0" y="0"/>
            <a:chExt cx="9144000" cy="6355080"/>
          </a:xfrm>
        </p:grpSpPr>
        <p:pic>
          <p:nvPicPr>
            <p:cNvPr id="17" name="Bild 9"/>
            <p:cNvPicPr>
              <a:picLocks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63"/>
            <a:stretch/>
          </p:blipFill>
          <p:spPr>
            <a:xfrm>
              <a:off x="545284" y="0"/>
              <a:ext cx="8598716" cy="6355080"/>
            </a:xfrm>
            <a:prstGeom prst="rect">
              <a:avLst/>
            </a:prstGeom>
          </p:spPr>
        </p:pic>
        <p:pic>
          <p:nvPicPr>
            <p:cNvPr id="18" name="Bild 9"/>
            <p:cNvPicPr>
              <a:picLocks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4354"/>
            <a:stretch/>
          </p:blipFill>
          <p:spPr>
            <a:xfrm>
              <a:off x="0" y="2818700"/>
              <a:ext cx="9144000" cy="3536379"/>
            </a:xfrm>
            <a:prstGeom prst="rect">
              <a:avLst/>
            </a:prstGeom>
          </p:spPr>
        </p:pic>
      </p:grpSp>
      <p:sp>
        <p:nvSpPr>
          <p:cNvPr id="5" name="Textfeld 271"/>
          <p:cNvSpPr txBox="1">
            <a:spLocks noChangeArrowheads="1"/>
          </p:cNvSpPr>
          <p:nvPr/>
        </p:nvSpPr>
        <p:spPr bwMode="auto">
          <a:xfrm>
            <a:off x="9991875" y="856995"/>
            <a:ext cx="192018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r>
              <a:rPr lang="de-DE" sz="1200" spc="20" baseline="0" dirty="0">
                <a:cs typeface="Arial" charset="0"/>
              </a:rPr>
              <a:t>WISSEN</a:t>
            </a:r>
          </a:p>
          <a:p>
            <a:pPr algn="r" eaLnBrk="1" hangingPunct="1"/>
            <a:r>
              <a:rPr lang="de-DE" sz="1200" spc="20" baseline="0" dirty="0">
                <a:cs typeface="Arial" charset="0"/>
              </a:rPr>
              <a:t>TECHNIK</a:t>
            </a:r>
          </a:p>
          <a:p>
            <a:pPr algn="r" eaLnBrk="1" hangingPunct="1"/>
            <a:r>
              <a:rPr lang="de-DE" sz="1200" spc="20" baseline="0" dirty="0">
                <a:cs typeface="Arial" charset="0"/>
              </a:rPr>
              <a:t>LEIDENSCHAFT</a:t>
            </a:r>
          </a:p>
        </p:txBody>
      </p:sp>
      <p:sp>
        <p:nvSpPr>
          <p:cNvPr id="13" name="Titel 2"/>
          <p:cNvSpPr>
            <a:spLocks noGrp="1"/>
          </p:cNvSpPr>
          <p:nvPr>
            <p:ph type="title" hasCustomPrompt="1"/>
          </p:nvPr>
        </p:nvSpPr>
        <p:spPr>
          <a:xfrm>
            <a:off x="960968" y="1069201"/>
            <a:ext cx="9334803" cy="2489199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4500" baseline="0">
                <a:solidFill>
                  <a:schemeClr val="accent1"/>
                </a:solidFill>
              </a:defRPr>
            </a:lvl1pPr>
          </a:lstStyle>
          <a:p>
            <a:r>
              <a:rPr lang="de-DE" dirty="0"/>
              <a:t>Klicken und eine </a:t>
            </a:r>
            <a:br>
              <a:rPr lang="de-DE" dirty="0"/>
            </a:br>
            <a:r>
              <a:rPr lang="de-DE" dirty="0"/>
              <a:t>Überschrift hinzufügen</a:t>
            </a:r>
          </a:p>
        </p:txBody>
      </p:sp>
      <p:sp>
        <p:nvSpPr>
          <p:cNvPr id="8" name="Datumsplatzhalter 3"/>
          <p:cNvSpPr>
            <a:spLocks noGrp="1"/>
          </p:cNvSpPr>
          <p:nvPr>
            <p:ph type="dt" sz="half" idx="10"/>
          </p:nvPr>
        </p:nvSpPr>
        <p:spPr>
          <a:xfrm>
            <a:off x="960966" y="4341600"/>
            <a:ext cx="9334804" cy="421200"/>
          </a:xfrm>
        </p:spPr>
        <p:txBody>
          <a:bodyPr/>
          <a:lstStyle>
            <a:lvl1pPr>
              <a:defRPr sz="2000" smtClean="0"/>
            </a:lvl1pPr>
          </a:lstStyle>
          <a:p>
            <a:fld id="{429F2DE0-DDF7-4F16-86CC-CD662E8E260A}" type="datetimeFigureOut">
              <a:rPr lang="de-DE" smtClean="0"/>
              <a:t>03.11.2021</a:t>
            </a:fld>
            <a:endParaRPr lang="de-DE"/>
          </a:p>
        </p:txBody>
      </p:sp>
      <p:sp>
        <p:nvSpPr>
          <p:cNvPr id="9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960967" y="3560400"/>
            <a:ext cx="9334804" cy="652462"/>
          </a:xfrm>
        </p:spPr>
        <p:txBody>
          <a:bodyPr anchor="b" anchorCtr="0"/>
          <a:lstStyle>
            <a:lvl1pPr algn="l">
              <a:defRPr sz="2000" b="0">
                <a:solidFill>
                  <a:srgbClr val="000000"/>
                </a:solidFill>
              </a:defRPr>
            </a:lvl1pPr>
          </a:lstStyle>
          <a:p>
            <a:endParaRPr lang="de-DE"/>
          </a:p>
        </p:txBody>
      </p:sp>
      <p:sp>
        <p:nvSpPr>
          <p:cNvPr id="14" name="Textplatzhalter 2"/>
          <p:cNvSpPr>
            <a:spLocks noGrp="1"/>
          </p:cNvSpPr>
          <p:nvPr>
            <p:ph type="body" sz="quarter" idx="12" hasCustomPrompt="1"/>
          </p:nvPr>
        </p:nvSpPr>
        <p:spPr>
          <a:xfrm>
            <a:off x="960969" y="6456067"/>
            <a:ext cx="9914369" cy="276999"/>
          </a:xfrm>
        </p:spPr>
        <p:txBody>
          <a:bodyPr wrap="square">
            <a:noAutofit/>
          </a:bodyPr>
          <a:lstStyle>
            <a:lvl1pPr>
              <a:defRPr sz="1800" baseline="0"/>
            </a:lvl1pPr>
          </a:lstStyle>
          <a:p>
            <a:pPr lvl="0"/>
            <a:r>
              <a:rPr lang="de-AT" dirty="0"/>
              <a:t>www.imat.tugraz.at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844353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slide with institute shortc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uppieren 21"/>
          <p:cNvGrpSpPr/>
          <p:nvPr/>
        </p:nvGrpSpPr>
        <p:grpSpPr>
          <a:xfrm>
            <a:off x="0" y="0"/>
            <a:ext cx="12192000" cy="6355080"/>
            <a:chOff x="0" y="0"/>
            <a:chExt cx="9144000" cy="6355080"/>
          </a:xfrm>
        </p:grpSpPr>
        <p:pic>
          <p:nvPicPr>
            <p:cNvPr id="23" name="Bild 9"/>
            <p:cNvPicPr>
              <a:picLocks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63"/>
            <a:stretch/>
          </p:blipFill>
          <p:spPr>
            <a:xfrm>
              <a:off x="545284" y="0"/>
              <a:ext cx="8598716" cy="6355080"/>
            </a:xfrm>
            <a:prstGeom prst="rect">
              <a:avLst/>
            </a:prstGeom>
          </p:spPr>
        </p:pic>
        <p:pic>
          <p:nvPicPr>
            <p:cNvPr id="24" name="Bild 9"/>
            <p:cNvPicPr>
              <a:picLocks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4354"/>
            <a:stretch/>
          </p:blipFill>
          <p:spPr>
            <a:xfrm>
              <a:off x="0" y="2818700"/>
              <a:ext cx="9144000" cy="3536379"/>
            </a:xfrm>
            <a:prstGeom prst="rect">
              <a:avLst/>
            </a:prstGeom>
          </p:spPr>
        </p:pic>
      </p:grpSp>
      <p:sp>
        <p:nvSpPr>
          <p:cNvPr id="17" name="Textplatzhalter 2"/>
          <p:cNvSpPr>
            <a:spLocks noGrp="1"/>
          </p:cNvSpPr>
          <p:nvPr>
            <p:ph type="body" sz="quarter" idx="12" hasCustomPrompt="1"/>
          </p:nvPr>
        </p:nvSpPr>
        <p:spPr>
          <a:xfrm>
            <a:off x="960969" y="6456067"/>
            <a:ext cx="9914369" cy="276999"/>
          </a:xfrm>
        </p:spPr>
        <p:txBody>
          <a:bodyPr wrap="square">
            <a:noAutofit/>
          </a:bodyPr>
          <a:lstStyle>
            <a:lvl1pPr>
              <a:defRPr sz="1800" baseline="0"/>
            </a:lvl1pPr>
          </a:lstStyle>
          <a:p>
            <a:pPr lvl="0"/>
            <a:r>
              <a:rPr lang="de-DE" dirty="0"/>
              <a:t>www.imat.tugraz.at</a:t>
            </a:r>
          </a:p>
        </p:txBody>
      </p:sp>
      <p:sp>
        <p:nvSpPr>
          <p:cNvPr id="13" name="Titel 2"/>
          <p:cNvSpPr>
            <a:spLocks noGrp="1"/>
          </p:cNvSpPr>
          <p:nvPr>
            <p:ph type="title" hasCustomPrompt="1"/>
          </p:nvPr>
        </p:nvSpPr>
        <p:spPr>
          <a:xfrm>
            <a:off x="960968" y="1069201"/>
            <a:ext cx="9334803" cy="2489199"/>
          </a:xfrm>
        </p:spPr>
        <p:txBody>
          <a:bodyPr anchor="b">
            <a:normAutofit/>
          </a:bodyPr>
          <a:lstStyle>
            <a:lvl1pPr marL="0" marR="0" indent="0" algn="l" defTabSz="4572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4500" baseline="0">
                <a:solidFill>
                  <a:schemeClr val="accent1"/>
                </a:solidFill>
              </a:defRPr>
            </a:lvl1pPr>
          </a:lstStyle>
          <a:p>
            <a:r>
              <a:rPr lang="de-DE" dirty="0"/>
              <a:t>Click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add</a:t>
            </a:r>
            <a:r>
              <a:rPr lang="de-DE" dirty="0"/>
              <a:t> </a:t>
            </a:r>
            <a:br>
              <a:rPr lang="de-DE" dirty="0"/>
            </a:br>
            <a:r>
              <a:rPr lang="de-DE" dirty="0"/>
              <a:t>a </a:t>
            </a:r>
            <a:r>
              <a:rPr lang="de-DE" dirty="0" err="1"/>
              <a:t>cover</a:t>
            </a:r>
            <a:r>
              <a:rPr lang="de-DE" dirty="0"/>
              <a:t> </a:t>
            </a:r>
            <a:r>
              <a:rPr lang="de-DE" dirty="0" err="1"/>
              <a:t>slide</a:t>
            </a:r>
            <a:r>
              <a:rPr lang="de-DE" dirty="0"/>
              <a:t> </a:t>
            </a:r>
            <a:r>
              <a:rPr lang="de-DE" dirty="0" err="1"/>
              <a:t>headline</a:t>
            </a:r>
            <a:endParaRPr lang="de-DE" dirty="0"/>
          </a:p>
        </p:txBody>
      </p:sp>
      <p:sp>
        <p:nvSpPr>
          <p:cNvPr id="8" name="Datumsplatzhalter 3"/>
          <p:cNvSpPr>
            <a:spLocks noGrp="1"/>
          </p:cNvSpPr>
          <p:nvPr>
            <p:ph type="dt" sz="half" idx="10"/>
          </p:nvPr>
        </p:nvSpPr>
        <p:spPr>
          <a:xfrm>
            <a:off x="960967" y="4341600"/>
            <a:ext cx="9334803" cy="421200"/>
          </a:xfrm>
        </p:spPr>
        <p:txBody>
          <a:bodyPr/>
          <a:lstStyle>
            <a:lvl1pPr>
              <a:defRPr sz="2000" smtClean="0"/>
            </a:lvl1pPr>
          </a:lstStyle>
          <a:p>
            <a:fld id="{429F2DE0-DDF7-4F16-86CC-CD662E8E260A}" type="datetimeFigureOut">
              <a:rPr lang="de-DE" smtClean="0"/>
              <a:t>03.11.2021</a:t>
            </a:fld>
            <a:endParaRPr lang="de-DE"/>
          </a:p>
        </p:txBody>
      </p:sp>
      <p:sp>
        <p:nvSpPr>
          <p:cNvPr id="9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960967" y="3560400"/>
            <a:ext cx="9334803" cy="652462"/>
          </a:xfrm>
        </p:spPr>
        <p:txBody>
          <a:bodyPr anchor="b" anchorCtr="0"/>
          <a:lstStyle>
            <a:lvl1pPr algn="l">
              <a:defRPr sz="2000" b="0">
                <a:solidFill>
                  <a:srgbClr val="000000"/>
                </a:solidFill>
              </a:defRPr>
            </a:lvl1pPr>
          </a:lstStyle>
          <a:p>
            <a:endParaRPr lang="de-DE"/>
          </a:p>
        </p:txBody>
      </p:sp>
      <p:sp>
        <p:nvSpPr>
          <p:cNvPr id="21" name="Textfeld 271"/>
          <p:cNvSpPr txBox="1">
            <a:spLocks noChangeArrowheads="1"/>
          </p:cNvSpPr>
          <p:nvPr/>
        </p:nvSpPr>
        <p:spPr bwMode="auto">
          <a:xfrm>
            <a:off x="9991875" y="856995"/>
            <a:ext cx="192018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r>
              <a:rPr lang="de-DE" sz="1200" spc="90" baseline="0" dirty="0">
                <a:cs typeface="Arial" charset="0"/>
              </a:rPr>
              <a:t>SCIENCE</a:t>
            </a:r>
          </a:p>
          <a:p>
            <a:pPr algn="r" eaLnBrk="1" hangingPunct="1"/>
            <a:r>
              <a:rPr lang="de-DE" sz="1200" spc="90" baseline="0" dirty="0">
                <a:cs typeface="Arial" charset="0"/>
              </a:rPr>
              <a:t>PASSION</a:t>
            </a:r>
            <a:br>
              <a:rPr lang="de-DE" sz="1200" spc="90" baseline="0" dirty="0">
                <a:cs typeface="Arial" charset="0"/>
              </a:rPr>
            </a:br>
            <a:r>
              <a:rPr lang="de-DE" sz="1200" spc="90" baseline="0" dirty="0">
                <a:cs typeface="Arial" charset="0"/>
              </a:rPr>
              <a:t>TECHNOLOGY</a:t>
            </a:r>
          </a:p>
        </p:txBody>
      </p:sp>
    </p:spTree>
    <p:extLst>
      <p:ext uri="{BB962C8B-B14F-4D97-AF65-F5344CB8AC3E}">
        <p14:creationId xmlns:p14="http://schemas.microsoft.com/office/powerpoint/2010/main" val="41920402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illkommen/welc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383280"/>
          </a:xfrm>
          <a:prstGeom prst="rect">
            <a:avLst/>
          </a:prstGeom>
        </p:spPr>
      </p:pic>
      <p:sp>
        <p:nvSpPr>
          <p:cNvPr id="24" name="Bildplatzhalter 23"/>
          <p:cNvSpPr>
            <a:spLocks noGrp="1"/>
          </p:cNvSpPr>
          <p:nvPr>
            <p:ph type="pic" sz="quarter" idx="15" hasCustomPrompt="1"/>
          </p:nvPr>
        </p:nvSpPr>
        <p:spPr>
          <a:xfrm>
            <a:off x="1" y="0"/>
            <a:ext cx="12191999" cy="3420000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Klicken und Bild einfügen/</a:t>
            </a:r>
            <a:r>
              <a:rPr lang="de-DE" dirty="0" err="1"/>
              <a:t>click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add</a:t>
            </a:r>
            <a:r>
              <a:rPr lang="de-DE" dirty="0"/>
              <a:t> a </a:t>
            </a:r>
            <a:r>
              <a:rPr lang="de-DE" dirty="0" err="1"/>
              <a:t>picture</a:t>
            </a:r>
            <a:br>
              <a:rPr lang="de-DE" dirty="0"/>
            </a:br>
            <a:r>
              <a:rPr lang="de-DE" dirty="0"/>
              <a:t>25,4 x 9,5 cm, optimal 200 dpi</a:t>
            </a:r>
          </a:p>
        </p:txBody>
      </p:sp>
      <p:sp>
        <p:nvSpPr>
          <p:cNvPr id="13" name="Titel 12"/>
          <p:cNvSpPr>
            <a:spLocks noGrp="1"/>
          </p:cNvSpPr>
          <p:nvPr>
            <p:ph type="title" hasCustomPrompt="1"/>
          </p:nvPr>
        </p:nvSpPr>
        <p:spPr>
          <a:xfrm>
            <a:off x="0" y="3384000"/>
            <a:ext cx="12192000" cy="720000"/>
          </a:xfrm>
          <a:solidFill>
            <a:schemeClr val="accent1"/>
          </a:solidFill>
          <a:ln>
            <a:noFill/>
          </a:ln>
        </p:spPr>
        <p:txBody>
          <a:bodyPr lIns="720000" tIns="28800">
            <a:normAutofit/>
          </a:bodyPr>
          <a:lstStyle>
            <a:lvl1pPr>
              <a:defRPr sz="4000" baseline="0">
                <a:solidFill>
                  <a:srgbClr val="FFFFFF"/>
                </a:solidFill>
              </a:defRPr>
            </a:lvl1pPr>
          </a:lstStyle>
          <a:p>
            <a:r>
              <a:rPr lang="de-AT" dirty="0"/>
              <a:t>Titel hinzufügen/</a:t>
            </a:r>
            <a:r>
              <a:rPr lang="de-AT" dirty="0" err="1"/>
              <a:t>add</a:t>
            </a:r>
            <a:r>
              <a:rPr lang="de-AT" dirty="0"/>
              <a:t> a title</a:t>
            </a:r>
            <a:endParaRPr lang="de-DE" dirty="0"/>
          </a:p>
        </p:txBody>
      </p:sp>
      <p:sp>
        <p:nvSpPr>
          <p:cNvPr id="8" name="Bildplatzhalter 7"/>
          <p:cNvSpPr>
            <a:spLocks noGrp="1"/>
          </p:cNvSpPr>
          <p:nvPr>
            <p:ph type="pic" sz="quarter" idx="12" hasCustomPrompt="1"/>
          </p:nvPr>
        </p:nvSpPr>
        <p:spPr>
          <a:xfrm>
            <a:off x="10329600" y="320400"/>
            <a:ext cx="1569600" cy="4320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de-DE" dirty="0"/>
              <a:t>Logo TU Graz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3" hasCustomPrompt="1"/>
          </p:nvPr>
        </p:nvSpPr>
        <p:spPr>
          <a:xfrm>
            <a:off x="960967" y="4171144"/>
            <a:ext cx="10672813" cy="1552493"/>
          </a:xfrm>
        </p:spPr>
        <p:txBody>
          <a:bodyPr/>
          <a:lstStyle>
            <a:lvl1pPr>
              <a:spcBef>
                <a:spcPts val="0"/>
              </a:spcBef>
              <a:spcAft>
                <a:spcPts val="900"/>
              </a:spcAft>
              <a:defRPr baseline="0"/>
            </a:lvl1pPr>
          </a:lstStyle>
          <a:p>
            <a:pPr lvl="0"/>
            <a:r>
              <a:rPr lang="de-AT" dirty="0"/>
              <a:t>Klicken und hinzufügen: Eventname, Datum, Ort, ... </a:t>
            </a:r>
            <a:br>
              <a:rPr lang="de-AT" dirty="0"/>
            </a:br>
            <a:r>
              <a:rPr lang="de-AT" dirty="0"/>
              <a:t>Click </a:t>
            </a:r>
            <a:r>
              <a:rPr lang="de-AT" dirty="0" err="1"/>
              <a:t>and</a:t>
            </a:r>
            <a:r>
              <a:rPr lang="de-AT" dirty="0"/>
              <a:t> </a:t>
            </a:r>
            <a:r>
              <a:rPr lang="de-AT" dirty="0" err="1"/>
              <a:t>add</a:t>
            </a:r>
            <a:r>
              <a:rPr lang="de-AT" dirty="0"/>
              <a:t>: </a:t>
            </a:r>
            <a:r>
              <a:rPr lang="de-AT" dirty="0" err="1"/>
              <a:t>event</a:t>
            </a:r>
            <a:r>
              <a:rPr lang="de-AT" dirty="0"/>
              <a:t> </a:t>
            </a:r>
            <a:r>
              <a:rPr lang="de-AT" dirty="0" err="1"/>
              <a:t>name</a:t>
            </a:r>
            <a:r>
              <a:rPr lang="de-AT" dirty="0"/>
              <a:t>, </a:t>
            </a:r>
            <a:r>
              <a:rPr lang="de-AT" dirty="0" err="1"/>
              <a:t>date</a:t>
            </a:r>
            <a:r>
              <a:rPr lang="de-AT" dirty="0"/>
              <a:t>, </a:t>
            </a:r>
            <a:r>
              <a:rPr lang="de-AT" dirty="0" err="1"/>
              <a:t>location</a:t>
            </a:r>
            <a:r>
              <a:rPr lang="de-AT" dirty="0"/>
              <a:t>, ...</a:t>
            </a:r>
          </a:p>
        </p:txBody>
      </p:sp>
      <p:sp>
        <p:nvSpPr>
          <p:cNvPr id="18" name="Textplatzhalter 14"/>
          <p:cNvSpPr>
            <a:spLocks noGrp="1"/>
          </p:cNvSpPr>
          <p:nvPr>
            <p:ph type="body" sz="quarter" idx="14" hasCustomPrompt="1"/>
          </p:nvPr>
        </p:nvSpPr>
        <p:spPr>
          <a:xfrm>
            <a:off x="960965" y="5820646"/>
            <a:ext cx="2910819" cy="350693"/>
          </a:xfrm>
        </p:spPr>
        <p:txBody>
          <a:bodyPr anchor="b" anchorCtr="0">
            <a:noAutofit/>
          </a:bodyPr>
          <a:lstStyle>
            <a:lvl1pPr>
              <a:defRPr sz="1200" baseline="0"/>
            </a:lvl1pPr>
          </a:lstStyle>
          <a:p>
            <a:pPr lvl="0"/>
            <a:r>
              <a:rPr lang="de-AT" dirty="0"/>
              <a:t>Platzhalter/</a:t>
            </a:r>
            <a:r>
              <a:rPr lang="de-AT" dirty="0" err="1"/>
              <a:t>place</a:t>
            </a:r>
            <a:r>
              <a:rPr lang="de-AT" dirty="0"/>
              <a:t> holder</a:t>
            </a:r>
            <a:br>
              <a:rPr lang="de-AT" dirty="0"/>
            </a:br>
            <a:r>
              <a:rPr lang="de-AT" dirty="0"/>
              <a:t>Unterstützt durch/</a:t>
            </a:r>
            <a:r>
              <a:rPr lang="de-AT" dirty="0" err="1"/>
              <a:t>supported</a:t>
            </a:r>
            <a:r>
              <a:rPr lang="de-AT" dirty="0"/>
              <a:t> by:</a:t>
            </a:r>
          </a:p>
        </p:txBody>
      </p:sp>
      <p:sp>
        <p:nvSpPr>
          <p:cNvPr id="25" name="Textplatzhalter 2"/>
          <p:cNvSpPr>
            <a:spLocks noGrp="1"/>
          </p:cNvSpPr>
          <p:nvPr>
            <p:ph type="body" sz="quarter" idx="16" hasCustomPrompt="1"/>
          </p:nvPr>
        </p:nvSpPr>
        <p:spPr>
          <a:xfrm>
            <a:off x="960969" y="6456067"/>
            <a:ext cx="9914369" cy="276999"/>
          </a:xfr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pPr lvl="0"/>
            <a:r>
              <a:rPr lang="de-AT" dirty="0"/>
              <a:t>www.imat.tugraz.at</a:t>
            </a:r>
            <a:endParaRPr lang="de-DE" dirty="0"/>
          </a:p>
        </p:txBody>
      </p:sp>
      <p:sp>
        <p:nvSpPr>
          <p:cNvPr id="27" name="Textplatzhalter 26"/>
          <p:cNvSpPr>
            <a:spLocks noGrp="1"/>
          </p:cNvSpPr>
          <p:nvPr>
            <p:ph type="body" sz="quarter" idx="17" hasCustomPrompt="1"/>
          </p:nvPr>
        </p:nvSpPr>
        <p:spPr>
          <a:xfrm>
            <a:off x="7076017" y="3079544"/>
            <a:ext cx="4823884" cy="230187"/>
          </a:xfrm>
        </p:spPr>
        <p:txBody>
          <a:bodyPr anchor="b" anchorCtr="0">
            <a:noAutofit/>
          </a:bodyPr>
          <a:lstStyle>
            <a:lvl1pPr algn="r">
              <a:defRPr sz="1000"/>
            </a:lvl1pPr>
          </a:lstStyle>
          <a:p>
            <a:pPr lvl="0"/>
            <a:r>
              <a:rPr lang="de-AT" dirty="0"/>
              <a:t>Platzhalter Bildquelle/</a:t>
            </a:r>
            <a:r>
              <a:rPr lang="de-AT" dirty="0" err="1"/>
              <a:t>place</a:t>
            </a:r>
            <a:r>
              <a:rPr lang="de-AT" dirty="0"/>
              <a:t> holder </a:t>
            </a:r>
            <a:r>
              <a:rPr lang="de-AT" dirty="0" err="1"/>
              <a:t>image</a:t>
            </a:r>
            <a:r>
              <a:rPr lang="de-AT" dirty="0"/>
              <a:t> </a:t>
            </a:r>
            <a:r>
              <a:rPr lang="de-AT" dirty="0" err="1"/>
              <a:t>source</a:t>
            </a:r>
            <a:endParaRPr lang="de-DE" dirty="0"/>
          </a:p>
        </p:txBody>
      </p:sp>
      <p:sp>
        <p:nvSpPr>
          <p:cNvPr id="11" name="Rechteck 10"/>
          <p:cNvSpPr/>
          <p:nvPr/>
        </p:nvSpPr>
        <p:spPr>
          <a:xfrm>
            <a:off x="0" y="5873752"/>
            <a:ext cx="787061" cy="98424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sz="1800">
              <a:solidFill>
                <a:srgbClr val="FFFFFF"/>
              </a:solidFill>
              <a:ea typeface="ＭＳ Ｐゴシック" pitchFamily="-105" charset="-128"/>
              <a:cs typeface="ＭＳ Ｐゴシック" pitchFamily="-105" charset="-128"/>
            </a:endParaRPr>
          </a:p>
        </p:txBody>
      </p:sp>
      <p:sp>
        <p:nvSpPr>
          <p:cNvPr id="12" name="Rechteck 11"/>
          <p:cNvSpPr/>
          <p:nvPr/>
        </p:nvSpPr>
        <p:spPr>
          <a:xfrm>
            <a:off x="-1" y="6354764"/>
            <a:ext cx="859273" cy="50323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sz="1800">
              <a:solidFill>
                <a:srgbClr val="FFFFFF"/>
              </a:solidFill>
              <a:ea typeface="ＭＳ Ｐゴシック" pitchFamily="-105" charset="-128"/>
              <a:cs typeface="ＭＳ Ｐゴシック" pitchFamily="-105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75690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14"/>
          </p:nvPr>
        </p:nvSpPr>
        <p:spPr>
          <a:xfrm>
            <a:off x="960967" y="190802"/>
            <a:ext cx="10972800" cy="253699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umsplatzhalter 8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429F2DE0-DDF7-4F16-86CC-CD662E8E260A}" type="datetimeFigureOut">
              <a:rPr lang="de-DE" smtClean="0"/>
              <a:t>03.11.2021</a:t>
            </a:fld>
            <a:endParaRPr lang="de-DE"/>
          </a:p>
        </p:txBody>
      </p:sp>
      <p:sp>
        <p:nvSpPr>
          <p:cNvPr id="10" name="Fußzeilenplatzhalt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38F2BE8F-3930-41E5-AB86-321D6EAF93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580339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960000" y="601200"/>
            <a:ext cx="109440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11" name="Inhaltsplatzhalter 2"/>
          <p:cNvSpPr>
            <a:spLocks noGrp="1"/>
          </p:cNvSpPr>
          <p:nvPr>
            <p:ph idx="1"/>
          </p:nvPr>
        </p:nvSpPr>
        <p:spPr>
          <a:xfrm>
            <a:off x="960000" y="1800001"/>
            <a:ext cx="52800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16" name="Inhaltsplatzhalter 2"/>
          <p:cNvSpPr>
            <a:spLocks noGrp="1"/>
          </p:cNvSpPr>
          <p:nvPr>
            <p:ph idx="13"/>
          </p:nvPr>
        </p:nvSpPr>
        <p:spPr>
          <a:xfrm>
            <a:off x="6624000" y="1800001"/>
            <a:ext cx="5266605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19" name="Textplatzhalter 15"/>
          <p:cNvSpPr>
            <a:spLocks noGrp="1"/>
          </p:cNvSpPr>
          <p:nvPr>
            <p:ph type="body" sz="quarter" idx="15"/>
          </p:nvPr>
        </p:nvSpPr>
        <p:spPr>
          <a:xfrm>
            <a:off x="960967" y="190802"/>
            <a:ext cx="10972800" cy="253699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429F2DE0-DDF7-4F16-86CC-CD662E8E260A}" type="datetimeFigureOut">
              <a:rPr lang="de-DE" smtClean="0"/>
              <a:t>03.11.2021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38F2BE8F-3930-41E5-AB86-321D6EAF93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247920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hne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el 1"/>
          <p:cNvSpPr>
            <a:spLocks noGrp="1"/>
          </p:cNvSpPr>
          <p:nvPr>
            <p:ph type="title"/>
          </p:nvPr>
        </p:nvSpPr>
        <p:spPr>
          <a:xfrm>
            <a:off x="960000" y="601200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14"/>
          </p:nvPr>
        </p:nvSpPr>
        <p:spPr>
          <a:xfrm>
            <a:off x="960967" y="190802"/>
            <a:ext cx="10972800" cy="253699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429F2DE0-DDF7-4F16-86CC-CD662E8E260A}" type="datetimeFigureOut">
              <a:rPr lang="de-DE" smtClean="0"/>
              <a:t>03.11.2021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38F2BE8F-3930-41E5-AB86-321D6EAF93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904071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el 1"/>
          <p:cNvSpPr>
            <a:spLocks noGrp="1"/>
          </p:cNvSpPr>
          <p:nvPr>
            <p:ph type="title"/>
          </p:nvPr>
        </p:nvSpPr>
        <p:spPr>
          <a:xfrm>
            <a:off x="275664" y="2097090"/>
            <a:ext cx="11628469" cy="1299604"/>
          </a:xfrm>
        </p:spPr>
        <p:txBody>
          <a:bodyPr anchor="b">
            <a:normAutofit/>
          </a:bodyPr>
          <a:lstStyle>
            <a:lvl1pPr algn="ctr">
              <a:defRPr sz="4400"/>
            </a:lvl1pPr>
          </a:lstStyle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12" name="Inhaltsplatzhalter 2"/>
          <p:cNvSpPr>
            <a:spLocks noGrp="1"/>
          </p:cNvSpPr>
          <p:nvPr>
            <p:ph idx="1"/>
          </p:nvPr>
        </p:nvSpPr>
        <p:spPr>
          <a:xfrm>
            <a:off x="275664" y="3728980"/>
            <a:ext cx="11628469" cy="2596984"/>
          </a:xfrm>
        </p:spPr>
        <p:txBody>
          <a:bodyPr/>
          <a:lstStyle>
            <a:lvl1pPr algn="ctr">
              <a:defRPr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platzhalter 15"/>
          <p:cNvSpPr>
            <a:spLocks noGrp="1"/>
          </p:cNvSpPr>
          <p:nvPr>
            <p:ph type="body" sz="quarter" idx="14"/>
          </p:nvPr>
        </p:nvSpPr>
        <p:spPr>
          <a:xfrm>
            <a:off x="960967" y="190802"/>
            <a:ext cx="10972800" cy="253699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429F2DE0-DDF7-4F16-86CC-CD662E8E260A}" type="datetimeFigureOut">
              <a:rPr lang="de-DE" smtClean="0"/>
              <a:t>03.11.2021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38F2BE8F-3930-41E5-AB86-321D6EAF93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345305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hne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platzhalter 15"/>
          <p:cNvSpPr>
            <a:spLocks noGrp="1"/>
          </p:cNvSpPr>
          <p:nvPr>
            <p:ph type="body" sz="quarter" idx="14"/>
          </p:nvPr>
        </p:nvSpPr>
        <p:spPr>
          <a:xfrm>
            <a:off x="960967" y="190802"/>
            <a:ext cx="10972800" cy="253699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429F2DE0-DDF7-4F16-86CC-CD662E8E260A}" type="datetimeFigureOut">
              <a:rPr lang="de-DE" smtClean="0"/>
              <a:t>03.11.2021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38F2BE8F-3930-41E5-AB86-321D6EAF93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7729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foli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 9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355080"/>
          </a:xfrm>
          <a:prstGeom prst="rect">
            <a:avLst/>
          </a:prstGeom>
        </p:spPr>
      </p:pic>
      <p:sp>
        <p:nvSpPr>
          <p:cNvPr id="5" name="Textfeld 271"/>
          <p:cNvSpPr txBox="1">
            <a:spLocks noChangeArrowheads="1"/>
          </p:cNvSpPr>
          <p:nvPr/>
        </p:nvSpPr>
        <p:spPr bwMode="auto">
          <a:xfrm>
            <a:off x="9991875" y="856995"/>
            <a:ext cx="192018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r>
              <a:rPr lang="de-DE" sz="1200" spc="20" dirty="0">
                <a:solidFill>
                  <a:srgbClr val="0F0F0F"/>
                </a:solidFill>
                <a:cs typeface="Arial" charset="0"/>
              </a:rPr>
              <a:t>WISSEN</a:t>
            </a:r>
          </a:p>
          <a:p>
            <a:pPr algn="r" eaLnBrk="1" hangingPunct="1"/>
            <a:r>
              <a:rPr lang="de-DE" sz="1200" spc="20" dirty="0">
                <a:solidFill>
                  <a:srgbClr val="0F0F0F"/>
                </a:solidFill>
                <a:cs typeface="Arial" charset="0"/>
              </a:rPr>
              <a:t>TECHNIK</a:t>
            </a:r>
          </a:p>
          <a:p>
            <a:pPr algn="r" eaLnBrk="1" hangingPunct="1"/>
            <a:r>
              <a:rPr lang="de-DE" sz="1200" spc="20" dirty="0">
                <a:solidFill>
                  <a:srgbClr val="0F0F0F"/>
                </a:solidFill>
                <a:cs typeface="Arial" charset="0"/>
              </a:rPr>
              <a:t>LEIDENSCHAFT</a:t>
            </a:r>
          </a:p>
        </p:txBody>
      </p:sp>
      <p:sp>
        <p:nvSpPr>
          <p:cNvPr id="13" name="Titel 2"/>
          <p:cNvSpPr>
            <a:spLocks noGrp="1"/>
          </p:cNvSpPr>
          <p:nvPr>
            <p:ph type="title" hasCustomPrompt="1"/>
          </p:nvPr>
        </p:nvSpPr>
        <p:spPr>
          <a:xfrm>
            <a:off x="960968" y="1069201"/>
            <a:ext cx="9334803" cy="2489199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4500">
                <a:solidFill>
                  <a:schemeClr val="accent1"/>
                </a:solidFill>
              </a:defRPr>
            </a:lvl1pPr>
          </a:lstStyle>
          <a:p>
            <a:r>
              <a:rPr lang="de-DE" dirty="0"/>
              <a:t>Klicken und eine </a:t>
            </a:r>
            <a:br>
              <a:rPr lang="de-DE" dirty="0"/>
            </a:br>
            <a:r>
              <a:rPr lang="de-DE" dirty="0"/>
              <a:t>Überschrift hinzufügen</a:t>
            </a:r>
          </a:p>
        </p:txBody>
      </p:sp>
      <p:sp>
        <p:nvSpPr>
          <p:cNvPr id="8" name="Datumsplatzhalter 3"/>
          <p:cNvSpPr>
            <a:spLocks noGrp="1"/>
          </p:cNvSpPr>
          <p:nvPr>
            <p:ph type="dt" sz="half" idx="10"/>
          </p:nvPr>
        </p:nvSpPr>
        <p:spPr>
          <a:xfrm>
            <a:off x="960966" y="4341600"/>
            <a:ext cx="9334804" cy="421200"/>
          </a:xfrm>
        </p:spPr>
        <p:txBody>
          <a:bodyPr/>
          <a:lstStyle>
            <a:lvl1pPr>
              <a:defRPr sz="2000" smtClean="0"/>
            </a:lvl1pPr>
          </a:lstStyle>
          <a:p>
            <a:fld id="{429F2DE0-DDF7-4F16-86CC-CD662E8E260A}" type="datetimeFigureOut">
              <a:rPr lang="de-DE" smtClean="0"/>
              <a:t>03.11.2021</a:t>
            </a:fld>
            <a:endParaRPr lang="de-DE"/>
          </a:p>
        </p:txBody>
      </p:sp>
      <p:sp>
        <p:nvSpPr>
          <p:cNvPr id="9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960967" y="3560400"/>
            <a:ext cx="9334804" cy="652462"/>
          </a:xfrm>
        </p:spPr>
        <p:txBody>
          <a:bodyPr anchor="b" anchorCtr="0"/>
          <a:lstStyle>
            <a:lvl1pPr algn="l">
              <a:defRPr sz="2000" b="0">
                <a:solidFill>
                  <a:srgbClr val="000000"/>
                </a:solidFill>
              </a:defRPr>
            </a:lvl1pPr>
          </a:lstStyle>
          <a:p>
            <a:endParaRPr lang="de-DE"/>
          </a:p>
        </p:txBody>
      </p:sp>
      <p:sp>
        <p:nvSpPr>
          <p:cNvPr id="14" name="Textplatzhalter 2"/>
          <p:cNvSpPr>
            <a:spLocks noGrp="1"/>
          </p:cNvSpPr>
          <p:nvPr>
            <p:ph type="body" sz="quarter" idx="12" hasCustomPrompt="1"/>
          </p:nvPr>
        </p:nvSpPr>
        <p:spPr>
          <a:xfrm>
            <a:off x="960969" y="6456067"/>
            <a:ext cx="9914369" cy="276999"/>
          </a:xfr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pPr lvl="0"/>
            <a:r>
              <a:rPr lang="de-AT" dirty="0"/>
              <a:t>Klicken und Webadresse einfügen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81178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slide 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 9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355080"/>
          </a:xfrm>
          <a:prstGeom prst="rect">
            <a:avLst/>
          </a:prstGeom>
        </p:spPr>
      </p:pic>
      <p:sp>
        <p:nvSpPr>
          <p:cNvPr id="17" name="Textplatzhalter 2"/>
          <p:cNvSpPr>
            <a:spLocks noGrp="1"/>
          </p:cNvSpPr>
          <p:nvPr>
            <p:ph type="body" sz="quarter" idx="12" hasCustomPrompt="1"/>
          </p:nvPr>
        </p:nvSpPr>
        <p:spPr>
          <a:xfrm>
            <a:off x="960969" y="6456067"/>
            <a:ext cx="9914369" cy="276999"/>
          </a:xfrm>
        </p:spPr>
        <p:txBody>
          <a:bodyPr wrap="square">
            <a:noAutofit/>
          </a:bodyPr>
          <a:lstStyle>
            <a:lvl1pPr>
              <a:defRPr sz="1800" baseline="0"/>
            </a:lvl1pPr>
          </a:lstStyle>
          <a:p>
            <a:pPr lvl="0"/>
            <a:r>
              <a:rPr lang="de-DE" dirty="0"/>
              <a:t>Click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add</a:t>
            </a:r>
            <a:r>
              <a:rPr lang="de-DE" dirty="0"/>
              <a:t> a web </a:t>
            </a:r>
            <a:r>
              <a:rPr lang="de-DE" dirty="0" err="1"/>
              <a:t>adress</a:t>
            </a:r>
            <a:endParaRPr lang="de-DE" dirty="0"/>
          </a:p>
        </p:txBody>
      </p:sp>
      <p:sp>
        <p:nvSpPr>
          <p:cNvPr id="13" name="Titel 2"/>
          <p:cNvSpPr>
            <a:spLocks noGrp="1"/>
          </p:cNvSpPr>
          <p:nvPr>
            <p:ph type="title" hasCustomPrompt="1"/>
          </p:nvPr>
        </p:nvSpPr>
        <p:spPr>
          <a:xfrm>
            <a:off x="960968" y="1069201"/>
            <a:ext cx="9334803" cy="2489199"/>
          </a:xfrm>
        </p:spPr>
        <p:txBody>
          <a:bodyPr anchor="b">
            <a:normAutofit/>
          </a:bodyPr>
          <a:lstStyle>
            <a:lvl1pPr marL="0" marR="0" indent="0" algn="l" defTabSz="4572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4500" baseline="0">
                <a:solidFill>
                  <a:schemeClr val="accent1"/>
                </a:solidFill>
              </a:defRPr>
            </a:lvl1pPr>
          </a:lstStyle>
          <a:p>
            <a:r>
              <a:rPr lang="de-DE" dirty="0"/>
              <a:t>Click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add</a:t>
            </a:r>
            <a:r>
              <a:rPr lang="de-DE" dirty="0"/>
              <a:t> </a:t>
            </a:r>
            <a:br>
              <a:rPr lang="de-DE" dirty="0"/>
            </a:br>
            <a:r>
              <a:rPr lang="de-DE" dirty="0"/>
              <a:t>a </a:t>
            </a:r>
            <a:r>
              <a:rPr lang="de-DE" dirty="0" err="1"/>
              <a:t>cover</a:t>
            </a:r>
            <a:r>
              <a:rPr lang="de-DE" dirty="0"/>
              <a:t> </a:t>
            </a:r>
            <a:r>
              <a:rPr lang="de-DE" dirty="0" err="1"/>
              <a:t>slide</a:t>
            </a:r>
            <a:r>
              <a:rPr lang="de-DE" dirty="0"/>
              <a:t> </a:t>
            </a:r>
            <a:r>
              <a:rPr lang="de-DE" dirty="0" err="1"/>
              <a:t>headline</a:t>
            </a:r>
            <a:endParaRPr lang="de-DE" dirty="0"/>
          </a:p>
        </p:txBody>
      </p:sp>
      <p:sp>
        <p:nvSpPr>
          <p:cNvPr id="8" name="Datumsplatzhalter 3"/>
          <p:cNvSpPr>
            <a:spLocks noGrp="1"/>
          </p:cNvSpPr>
          <p:nvPr>
            <p:ph type="dt" sz="half" idx="10"/>
          </p:nvPr>
        </p:nvSpPr>
        <p:spPr>
          <a:xfrm>
            <a:off x="960967" y="4341600"/>
            <a:ext cx="9334803" cy="422824"/>
          </a:xfrm>
        </p:spPr>
        <p:txBody>
          <a:bodyPr/>
          <a:lstStyle>
            <a:lvl1pPr>
              <a:defRPr sz="2000" smtClean="0"/>
            </a:lvl1pPr>
          </a:lstStyle>
          <a:p>
            <a:fld id="{429F2DE0-DDF7-4F16-86CC-CD662E8E260A}" type="datetimeFigureOut">
              <a:rPr lang="de-DE" smtClean="0"/>
              <a:t>03.11.2021</a:t>
            </a:fld>
            <a:endParaRPr lang="de-DE"/>
          </a:p>
        </p:txBody>
      </p:sp>
      <p:sp>
        <p:nvSpPr>
          <p:cNvPr id="9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960967" y="3560400"/>
            <a:ext cx="9334803" cy="652462"/>
          </a:xfrm>
        </p:spPr>
        <p:txBody>
          <a:bodyPr anchor="b" anchorCtr="0"/>
          <a:lstStyle>
            <a:lvl1pPr algn="l">
              <a:defRPr sz="2000" b="0">
                <a:solidFill>
                  <a:srgbClr val="000000"/>
                </a:solidFill>
              </a:defRPr>
            </a:lvl1pPr>
          </a:lstStyle>
          <a:p>
            <a:endParaRPr lang="de-DE"/>
          </a:p>
        </p:txBody>
      </p:sp>
      <p:sp>
        <p:nvSpPr>
          <p:cNvPr id="21" name="Textfeld 271"/>
          <p:cNvSpPr txBox="1">
            <a:spLocks noChangeArrowheads="1"/>
          </p:cNvSpPr>
          <p:nvPr/>
        </p:nvSpPr>
        <p:spPr bwMode="auto">
          <a:xfrm>
            <a:off x="9991875" y="856995"/>
            <a:ext cx="192018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r>
              <a:rPr lang="de-DE" sz="1200" spc="90" dirty="0">
                <a:solidFill>
                  <a:srgbClr val="0F0F0F"/>
                </a:solidFill>
                <a:cs typeface="Arial" charset="0"/>
              </a:rPr>
              <a:t>SCIENCE</a:t>
            </a:r>
          </a:p>
          <a:p>
            <a:pPr algn="r" eaLnBrk="1" hangingPunct="1"/>
            <a:r>
              <a:rPr lang="de-DE" sz="1200" spc="90" dirty="0">
                <a:solidFill>
                  <a:srgbClr val="0F0F0F"/>
                </a:solidFill>
                <a:cs typeface="Arial" charset="0"/>
              </a:rPr>
              <a:t>PASSION</a:t>
            </a:r>
            <a:br>
              <a:rPr lang="de-DE" sz="1200" spc="90" dirty="0">
                <a:solidFill>
                  <a:srgbClr val="0F0F0F"/>
                </a:solidFill>
                <a:cs typeface="Arial" charset="0"/>
              </a:rPr>
            </a:br>
            <a:r>
              <a:rPr lang="de-DE" sz="1200" spc="90" dirty="0">
                <a:solidFill>
                  <a:srgbClr val="0F0F0F"/>
                </a:solidFill>
                <a:cs typeface="Arial" charset="0"/>
              </a:rPr>
              <a:t>TECHNOLOGY</a:t>
            </a:r>
          </a:p>
        </p:txBody>
      </p:sp>
    </p:spTree>
    <p:extLst>
      <p:ext uri="{BB962C8B-B14F-4D97-AF65-F5344CB8AC3E}">
        <p14:creationId xmlns:p14="http://schemas.microsoft.com/office/powerpoint/2010/main" val="25442181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248884-1F6C-4EED-983A-7DF2E0BC7E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E81C64-F49E-4AAC-A150-7AB05F9F4C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5322BE-7916-44E6-8271-2D85BBC536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F2DE0-DDF7-4F16-86CC-CD662E8E260A}" type="datetimeFigureOut">
              <a:rPr lang="de-DE" smtClean="0"/>
              <a:t>03.11.2021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C6E5E6-E582-4AE8-B7DF-A52BAD99B0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B5A824-A0DC-4DFE-8B78-539E945B2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2BE8F-3930-41E5-AB86-321D6EAF93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691641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14"/>
          </p:nvPr>
        </p:nvSpPr>
        <p:spPr>
          <a:xfrm>
            <a:off x="960967" y="190803"/>
            <a:ext cx="10972800" cy="25369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Foliennummernplatzhalter 3">
            <a:extLst>
              <a:ext uri="{FF2B5EF4-FFF2-40B4-BE49-F238E27FC236}">
                <a16:creationId xmlns:a16="http://schemas.microsoft.com/office/drawing/2014/main" id="{E5554F22-70FF-D241-889F-75B510105E5B}"/>
              </a:ext>
            </a:extLst>
          </p:cNvPr>
          <p:cNvSpPr txBox="1">
            <a:spLocks/>
          </p:cNvSpPr>
          <p:nvPr userDrawn="1"/>
        </p:nvSpPr>
        <p:spPr>
          <a:xfrm>
            <a:off x="1" y="630705"/>
            <a:ext cx="6709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algn="ctr">
              <a:defRPr sz="1200">
                <a:solidFill>
                  <a:schemeClr val="bg1"/>
                </a:solidFill>
              </a:defRPr>
            </a:lvl1pPr>
            <a:lvl2pPr marL="457148" algn="l" defTabSz="457148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296" algn="l" defTabSz="457148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445" algn="l" defTabSz="457148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592" algn="l" defTabSz="457148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5740" algn="l" defTabSz="457148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2888" algn="l" defTabSz="457148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036" algn="l" defTabSz="457148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184" algn="l" defTabSz="457148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fld id="{2C90EC4E-17E3-7747-9EEF-1990C5468B45}" type="slidenum">
              <a:rPr lang="de-DE" sz="1200" smtClean="0"/>
              <a:pPr/>
              <a:t>‹Nr.›</a:t>
            </a:fld>
            <a:endParaRPr lang="de-DE" sz="1200" dirty="0"/>
          </a:p>
        </p:txBody>
      </p:sp>
      <p:sp>
        <p:nvSpPr>
          <p:cNvPr id="11" name="Inhaltsplatzhalter 2">
            <a:extLst>
              <a:ext uri="{FF2B5EF4-FFF2-40B4-BE49-F238E27FC236}">
                <a16:creationId xmlns:a16="http://schemas.microsoft.com/office/drawing/2014/main" id="{B6C75807-EBEF-B041-A7B0-D05BE01E7E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0968" y="1800227"/>
            <a:ext cx="10929637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605634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8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14" lvl="0" indent="-34291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28" lvl="1" indent="-31751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43" lvl="2" indent="-31751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57" lvl="3" indent="-31751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71" lvl="4" indent="-31751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85" lvl="5" indent="-31751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500" lvl="6" indent="-31751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714" lvl="7" indent="-31751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928" lvl="8" indent="-31751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algn="r"/>
            <a:fld id="{00000000-1234-1234-1234-123412341234}" type="slidenum">
              <a:rPr lang="en-CA" smtClean="0"/>
              <a:pPr algn="r"/>
              <a:t>‹Nr.›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21090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Bildplatzhalter 6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83598"/>
            <a:ext cx="670983" cy="2364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hteck 6"/>
          <p:cNvSpPr/>
          <p:nvPr/>
        </p:nvSpPr>
        <p:spPr>
          <a:xfrm>
            <a:off x="0" y="6354764"/>
            <a:ext cx="12192000" cy="50323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sz="1800">
              <a:solidFill>
                <a:srgbClr val="FFFFFF"/>
              </a:solidFill>
              <a:ea typeface="ＭＳ Ｐゴシック" pitchFamily="-105" charset="-128"/>
              <a:cs typeface="ＭＳ Ｐゴシック" pitchFamily="-105" charset="-128"/>
            </a:endParaRPr>
          </a:p>
        </p:txBody>
      </p:sp>
      <p:sp>
        <p:nvSpPr>
          <p:cNvPr id="1027" name="Titelplatzhalter 1"/>
          <p:cNvSpPr>
            <a:spLocks noGrp="1"/>
          </p:cNvSpPr>
          <p:nvPr>
            <p:ph type="title"/>
          </p:nvPr>
        </p:nvSpPr>
        <p:spPr bwMode="auto">
          <a:xfrm>
            <a:off x="960968" y="601663"/>
            <a:ext cx="10929637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de-AT" dirty="0"/>
              <a:t>Mastertitelformat bearbeiten</a:t>
            </a:r>
            <a:endParaRPr lang="de-DE" dirty="0"/>
          </a:p>
        </p:txBody>
      </p:sp>
      <p:sp>
        <p:nvSpPr>
          <p:cNvPr id="1028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960967" y="1800226"/>
            <a:ext cx="10929637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de-AT" dirty="0"/>
              <a:t>Mastertextformat bearbeiten</a:t>
            </a:r>
          </a:p>
          <a:p>
            <a:pPr lvl="1"/>
            <a:r>
              <a:rPr lang="de-AT" dirty="0"/>
              <a:t>Zweite Ebene</a:t>
            </a:r>
          </a:p>
          <a:p>
            <a:pPr lvl="2"/>
            <a:r>
              <a:rPr lang="de-AT" dirty="0"/>
              <a:t>Dritte Ebene</a:t>
            </a:r>
          </a:p>
          <a:p>
            <a:pPr lvl="3"/>
            <a:r>
              <a:rPr lang="de-AT" dirty="0"/>
              <a:t>Vierte Ebene</a:t>
            </a:r>
          </a:p>
          <a:p>
            <a:pPr lvl="4"/>
            <a:r>
              <a:rPr lang="de-AT" dirty="0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960967" y="6596063"/>
            <a:ext cx="4965700" cy="215900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000000"/>
                </a:solidFill>
              </a:defRPr>
            </a:lvl1pPr>
          </a:lstStyle>
          <a:p>
            <a:fld id="{429F2DE0-DDF7-4F16-86CC-CD662E8E260A}" type="datetimeFigureOut">
              <a:rPr lang="de-DE" smtClean="0"/>
              <a:t>03.11.2021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960968" y="6415088"/>
            <a:ext cx="10929637" cy="26035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de-DE"/>
          </a:p>
        </p:txBody>
      </p:sp>
      <p:cxnSp>
        <p:nvCxnSpPr>
          <p:cNvPr id="8" name="Gerade Verbindung 7"/>
          <p:cNvCxnSpPr/>
          <p:nvPr/>
        </p:nvCxnSpPr>
        <p:spPr bwMode="auto">
          <a:xfrm>
            <a:off x="960967" y="503239"/>
            <a:ext cx="10943167" cy="1587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6" name="Bildplatzhalter 7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35046" y="97929"/>
            <a:ext cx="1161473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pic>
      <p:sp>
        <p:nvSpPr>
          <p:cNvPr id="2" name="Foliennummernplatzhalter 1"/>
          <p:cNvSpPr>
            <a:spLocks noGrp="1"/>
          </p:cNvSpPr>
          <p:nvPr>
            <p:ph type="sldNum" sz="quarter" idx="4"/>
          </p:nvPr>
        </p:nvSpPr>
        <p:spPr>
          <a:xfrm>
            <a:off x="0" y="630704"/>
            <a:ext cx="6709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38F2BE8F-3930-41E5-AB86-321D6EAF93BF}" type="slidenum">
              <a:rPr lang="de-DE" smtClean="0"/>
              <a:t>‹Nr.›</a:t>
            </a:fld>
            <a:endParaRPr lang="de-DE"/>
          </a:p>
        </p:txBody>
      </p:sp>
      <p:pic>
        <p:nvPicPr>
          <p:cNvPr id="21" name="Grafik 20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8000" y="6480000"/>
            <a:ext cx="1569600" cy="275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425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3200" kern="1200">
          <a:solidFill>
            <a:srgbClr val="000000"/>
          </a:solidFill>
          <a:latin typeface="+mj-lt"/>
          <a:ea typeface="ＭＳ Ｐゴシック" pitchFamily="-107" charset="-128"/>
          <a:cs typeface="ＭＳ Ｐゴシック" pitchFamily="-107" charset="-128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3200">
          <a:solidFill>
            <a:srgbClr val="595959"/>
          </a:solidFill>
          <a:latin typeface="Arial" pitchFamily="-107" charset="0"/>
          <a:ea typeface="ＭＳ Ｐゴシック" pitchFamily="-107" charset="-128"/>
          <a:cs typeface="ＭＳ Ｐゴシック" pitchFamily="-107" charset="-128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3200">
          <a:solidFill>
            <a:srgbClr val="595959"/>
          </a:solidFill>
          <a:latin typeface="Arial" pitchFamily="-107" charset="0"/>
          <a:ea typeface="ＭＳ Ｐゴシック" pitchFamily="-107" charset="-128"/>
          <a:cs typeface="ＭＳ Ｐゴシック" pitchFamily="-107" charset="-128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3200">
          <a:solidFill>
            <a:srgbClr val="595959"/>
          </a:solidFill>
          <a:latin typeface="Arial" pitchFamily="-107" charset="0"/>
          <a:ea typeface="ＭＳ Ｐゴシック" pitchFamily="-107" charset="-128"/>
          <a:cs typeface="ＭＳ Ｐゴシック" pitchFamily="-107" charset="-128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3200">
          <a:solidFill>
            <a:srgbClr val="595959"/>
          </a:solidFill>
          <a:latin typeface="Arial" pitchFamily="-107" charset="0"/>
          <a:ea typeface="ＭＳ Ｐゴシック" pitchFamily="-107" charset="-128"/>
          <a:cs typeface="ＭＳ Ｐゴシック" pitchFamily="-107" charset="-128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3200">
          <a:solidFill>
            <a:srgbClr val="595959"/>
          </a:solidFill>
          <a:latin typeface="Arial" pitchFamily="-107" charset="0"/>
          <a:ea typeface="ＭＳ Ｐゴシック" pitchFamily="-107" charset="-128"/>
          <a:cs typeface="ＭＳ Ｐゴシック" pitchFamily="-107" charset="-128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3200">
          <a:solidFill>
            <a:srgbClr val="595959"/>
          </a:solidFill>
          <a:latin typeface="Arial" pitchFamily="-107" charset="0"/>
          <a:ea typeface="ＭＳ Ｐゴシック" pitchFamily="-107" charset="-128"/>
          <a:cs typeface="ＭＳ Ｐゴシック" pitchFamily="-107" charset="-128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3200">
          <a:solidFill>
            <a:srgbClr val="595959"/>
          </a:solidFill>
          <a:latin typeface="Arial" pitchFamily="-107" charset="0"/>
          <a:ea typeface="ＭＳ Ｐゴシック" pitchFamily="-107" charset="-128"/>
          <a:cs typeface="ＭＳ Ｐゴシック" pitchFamily="-107" charset="-128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3200">
          <a:solidFill>
            <a:srgbClr val="595959"/>
          </a:solidFill>
          <a:latin typeface="Arial" pitchFamily="-107" charset="0"/>
          <a:ea typeface="ＭＳ Ｐゴシック" pitchFamily="-107" charset="-128"/>
          <a:cs typeface="ＭＳ Ｐゴシック" pitchFamily="-107" charset="-128"/>
        </a:defRPr>
      </a:lvl9pPr>
    </p:titleStyle>
    <p:bodyStyle>
      <a:lvl1pPr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defRPr sz="2600" kern="1200">
          <a:solidFill>
            <a:srgbClr val="000000"/>
          </a:solidFill>
          <a:latin typeface="+mn-lt"/>
          <a:ea typeface="ＭＳ Ｐゴシック" pitchFamily="-107" charset="-128"/>
          <a:cs typeface="ＭＳ Ｐゴシック" pitchFamily="-107" charset="-128"/>
        </a:defRPr>
      </a:lvl1pPr>
      <a:lvl2pPr marL="271463" indent="-271463" algn="l" defTabSz="457200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charset="0"/>
        <a:buChar char="§"/>
        <a:defRPr sz="2600" kern="1200">
          <a:solidFill>
            <a:srgbClr val="000000"/>
          </a:solidFill>
          <a:latin typeface="+mn-lt"/>
          <a:ea typeface="ＭＳ Ｐゴシック" pitchFamily="-107" charset="-128"/>
          <a:cs typeface="+mn-cs"/>
        </a:defRPr>
      </a:lvl2pPr>
      <a:lvl3pPr marL="808038" indent="-271463" algn="l" defTabSz="457200" rtl="0" eaLnBrk="1" fontAlgn="base" hangingPunct="1">
        <a:spcBef>
          <a:spcPct val="20000"/>
        </a:spcBef>
        <a:spcAft>
          <a:spcPct val="0"/>
        </a:spcAft>
        <a:buFont typeface="Wingdings" charset="0"/>
        <a:buChar char="§"/>
        <a:defRPr sz="2400" kern="1200">
          <a:solidFill>
            <a:srgbClr val="000000"/>
          </a:solidFill>
          <a:latin typeface="+mn-lt"/>
          <a:ea typeface="ＭＳ Ｐゴシック" pitchFamily="-107" charset="-128"/>
          <a:cs typeface="+mn-cs"/>
        </a:defRPr>
      </a:lvl3pPr>
      <a:lvl4pPr marL="1438275" indent="-185738" algn="l" defTabSz="457200" rtl="0" eaLnBrk="1" fontAlgn="base" hangingPunct="1">
        <a:spcBef>
          <a:spcPct val="20000"/>
        </a:spcBef>
        <a:spcAft>
          <a:spcPct val="0"/>
        </a:spcAft>
        <a:buClr>
          <a:srgbClr val="A6A6A6"/>
        </a:buClr>
        <a:buFont typeface="Wingdings" charset="0"/>
        <a:buChar char="§"/>
        <a:defRPr sz="2000" kern="1200">
          <a:solidFill>
            <a:srgbClr val="000000"/>
          </a:solidFill>
          <a:latin typeface="+mn-lt"/>
          <a:ea typeface="ＭＳ Ｐゴシック" pitchFamily="-107" charset="-128"/>
          <a:cs typeface="+mn-cs"/>
        </a:defRPr>
      </a:lvl4pPr>
      <a:lvl5pPr marL="1588" indent="0" algn="l" defTabSz="457200" rtl="0" eaLnBrk="1" fontAlgn="base" hangingPunct="1">
        <a:spcBef>
          <a:spcPts val="0"/>
        </a:spcBef>
        <a:spcAft>
          <a:spcPct val="0"/>
        </a:spcAft>
        <a:buFontTx/>
        <a:buNone/>
        <a:defRPr sz="2000" kern="1200">
          <a:solidFill>
            <a:srgbClr val="000000"/>
          </a:solidFill>
          <a:latin typeface="+mn-lt"/>
          <a:ea typeface="ＭＳ Ｐゴシック" pitchFamily="-107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wmf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39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.xml"/><Relationship Id="rId6" Type="http://schemas.microsoft.com/office/2007/relationships/hdphoto" Target="../media/hdphoto2.wdp"/><Relationship Id="rId5" Type="http://schemas.openxmlformats.org/officeDocument/2006/relationships/image" Target="../media/image38.png"/><Relationship Id="rId4" Type="http://schemas.microsoft.com/office/2007/relationships/hdphoto" Target="../media/hdphoto1.wdp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967253-E0C1-40E9-805C-085018B4467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C7B53FF8-72EE-4470-B90D-137C863A90B6}"/>
              </a:ext>
            </a:extLst>
          </p:cNvPr>
          <p:cNvSpPr txBox="1">
            <a:spLocks/>
          </p:cNvSpPr>
          <p:nvPr/>
        </p:nvSpPr>
        <p:spPr bwMode="auto">
          <a:xfrm>
            <a:off x="716153" y="1069200"/>
            <a:ext cx="9017163" cy="2725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normAutofit/>
          </a:bodyPr>
          <a:lstStyle>
            <a:lvl1pPr algn="l" defTabSz="4572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500" kern="1200" baseline="0">
                <a:solidFill>
                  <a:schemeClr val="accent1"/>
                </a:solidFill>
                <a:latin typeface="+mj-lt"/>
                <a:ea typeface="ＭＳ Ｐゴシック" pitchFamily="-107" charset="-128"/>
                <a:cs typeface="ＭＳ Ｐゴシック" pitchFamily="-107" charset="-128"/>
              </a:defRPr>
            </a:lvl1pPr>
            <a:lvl2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595959"/>
                </a:solidFill>
                <a:latin typeface="Arial" pitchFamily="-107" charset="0"/>
                <a:ea typeface="ＭＳ Ｐゴシック" pitchFamily="-107" charset="-128"/>
                <a:cs typeface="ＭＳ Ｐゴシック" pitchFamily="-107" charset="-128"/>
              </a:defRPr>
            </a:lvl2pPr>
            <a:lvl3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595959"/>
                </a:solidFill>
                <a:latin typeface="Arial" pitchFamily="-107" charset="0"/>
                <a:ea typeface="ＭＳ Ｐゴシック" pitchFamily="-107" charset="-128"/>
                <a:cs typeface="ＭＳ Ｐゴシック" pitchFamily="-107" charset="-128"/>
              </a:defRPr>
            </a:lvl3pPr>
            <a:lvl4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595959"/>
                </a:solidFill>
                <a:latin typeface="Arial" pitchFamily="-107" charset="0"/>
                <a:ea typeface="ＭＳ Ｐゴシック" pitchFamily="-107" charset="-128"/>
                <a:cs typeface="ＭＳ Ｐゴシック" pitchFamily="-107" charset="-128"/>
              </a:defRPr>
            </a:lvl4pPr>
            <a:lvl5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595959"/>
                </a:solidFill>
                <a:latin typeface="Arial" pitchFamily="-107" charset="0"/>
                <a:ea typeface="ＭＳ Ｐゴシック" pitchFamily="-107" charset="-128"/>
                <a:cs typeface="ＭＳ Ｐゴシック" pitchFamily="-107" charset="-128"/>
              </a:defRPr>
            </a:lvl5pPr>
            <a:lvl6pPr marL="4572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595959"/>
                </a:solidFill>
                <a:latin typeface="Arial" pitchFamily="-107" charset="0"/>
                <a:ea typeface="ＭＳ Ｐゴシック" pitchFamily="-107" charset="-128"/>
                <a:cs typeface="ＭＳ Ｐゴシック" pitchFamily="-107" charset="-128"/>
              </a:defRPr>
            </a:lvl6pPr>
            <a:lvl7pPr marL="9144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595959"/>
                </a:solidFill>
                <a:latin typeface="Arial" pitchFamily="-107" charset="0"/>
                <a:ea typeface="ＭＳ Ｐゴシック" pitchFamily="-107" charset="-128"/>
                <a:cs typeface="ＭＳ Ｐゴシック" pitchFamily="-107" charset="-128"/>
              </a:defRPr>
            </a:lvl7pPr>
            <a:lvl8pPr marL="13716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595959"/>
                </a:solidFill>
                <a:latin typeface="Arial" pitchFamily="-107" charset="0"/>
                <a:ea typeface="ＭＳ Ｐゴシック" pitchFamily="-107" charset="-128"/>
                <a:cs typeface="ＭＳ Ｐゴシック" pitchFamily="-107" charset="-128"/>
              </a:defRPr>
            </a:lvl8pPr>
            <a:lvl9pPr marL="18288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595959"/>
                </a:solidFill>
                <a:latin typeface="Arial" pitchFamily="-107" charset="0"/>
                <a:ea typeface="ＭＳ Ｐゴシック" pitchFamily="-107" charset="-128"/>
                <a:cs typeface="ＭＳ Ｐゴシック" pitchFamily="-107" charset="-128"/>
              </a:defRPr>
            </a:lvl9pPr>
          </a:lstStyle>
          <a:p>
            <a:r>
              <a:rPr lang="en-CA" dirty="0"/>
              <a:t>Development of a novel in- situ alloying 3D printing procedure</a:t>
            </a:r>
            <a:endParaRPr lang="de-DE" dirty="0"/>
          </a:p>
        </p:txBody>
      </p:sp>
      <p:sp>
        <p:nvSpPr>
          <p:cNvPr id="7" name="Textfeld 5">
            <a:extLst>
              <a:ext uri="{FF2B5EF4-FFF2-40B4-BE49-F238E27FC236}">
                <a16:creationId xmlns:a16="http://schemas.microsoft.com/office/drawing/2014/main" id="{9072F55B-17A5-45B0-BB1A-C20F9F7BB88F}"/>
              </a:ext>
            </a:extLst>
          </p:cNvPr>
          <p:cNvSpPr txBox="1"/>
          <p:nvPr/>
        </p:nvSpPr>
        <p:spPr>
          <a:xfrm>
            <a:off x="720725" y="3794760"/>
            <a:ext cx="11055271" cy="1446550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en-CA" sz="2400" dirty="0"/>
              <a:t>exemplified on the permanent magnetic Fe-Cr-Co alloy system</a:t>
            </a:r>
            <a:endParaRPr lang="de-DE" sz="2400" dirty="0"/>
          </a:p>
          <a:p>
            <a:endParaRPr lang="de-AT" sz="2000" dirty="0"/>
          </a:p>
          <a:p>
            <a:endParaRPr lang="de-AT" sz="2000" dirty="0"/>
          </a:p>
          <a:p>
            <a:r>
              <a:rPr lang="de-AT" sz="2400" b="1" dirty="0"/>
              <a:t>S. Arneitz, </a:t>
            </a:r>
            <a:r>
              <a:rPr lang="de-AT" sz="2400" dirty="0"/>
              <a:t>R. Buzolin, S. Rivoirard, C. Sommitsch </a:t>
            </a:r>
            <a:r>
              <a:rPr lang="de-AT" sz="2400" b="1" dirty="0"/>
              <a:t>					MAMC 2021</a:t>
            </a:r>
          </a:p>
        </p:txBody>
      </p:sp>
    </p:spTree>
    <p:extLst>
      <p:ext uri="{BB962C8B-B14F-4D97-AF65-F5344CB8AC3E}">
        <p14:creationId xmlns:p14="http://schemas.microsoft.com/office/powerpoint/2010/main" val="17205526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E67B40-6F8A-4437-9754-590A534099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Table </a:t>
            </a:r>
            <a:r>
              <a:rPr lang="de-DE" dirty="0" err="1"/>
              <a:t>of</a:t>
            </a:r>
            <a:r>
              <a:rPr lang="de-DE" dirty="0"/>
              <a:t> Contents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EEBE98-8B4C-4F3C-AE45-7A65A1C413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dirty="0"/>
              <a:t>   </a:t>
            </a:r>
            <a:r>
              <a:rPr lang="de-DE" i="1" dirty="0" err="1"/>
              <a:t>Introduction</a:t>
            </a:r>
            <a:endParaRPr lang="de-DE" i="1" dirty="0"/>
          </a:p>
          <a:p>
            <a:pPr marL="728663" lvl="1" indent="-457200">
              <a:spcBef>
                <a:spcPts val="24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dirty="0" err="1"/>
              <a:t>Our</a:t>
            </a:r>
            <a:r>
              <a:rPr lang="de-DE" dirty="0"/>
              <a:t> </a:t>
            </a:r>
            <a:r>
              <a:rPr lang="de-DE" dirty="0" err="1"/>
              <a:t>machine</a:t>
            </a:r>
            <a:r>
              <a:rPr lang="de-DE" dirty="0"/>
              <a:t> </a:t>
            </a:r>
          </a:p>
          <a:p>
            <a:pPr marL="728663" lvl="1" indent="-457200">
              <a:spcBef>
                <a:spcPts val="24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dirty="0"/>
              <a:t>In- situ </a:t>
            </a:r>
            <a:r>
              <a:rPr lang="de-DE" dirty="0" err="1"/>
              <a:t>alloying</a:t>
            </a:r>
            <a:r>
              <a:rPr lang="de-DE" dirty="0"/>
              <a:t>: a </a:t>
            </a:r>
            <a:r>
              <a:rPr lang="de-DE" dirty="0" err="1"/>
              <a:t>novel</a:t>
            </a:r>
            <a:r>
              <a:rPr lang="de-DE" dirty="0"/>
              <a:t> </a:t>
            </a:r>
            <a:r>
              <a:rPr lang="de-DE" dirty="0" err="1"/>
              <a:t>process</a:t>
            </a:r>
            <a:r>
              <a:rPr lang="de-DE" dirty="0"/>
              <a:t> </a:t>
            </a:r>
          </a:p>
          <a:p>
            <a:pPr marL="270000">
              <a:spcBef>
                <a:spcPts val="24"/>
              </a:spcBef>
            </a:pPr>
            <a:r>
              <a:rPr lang="de-DE" i="1" dirty="0"/>
              <a:t>Development </a:t>
            </a:r>
            <a:r>
              <a:rPr lang="de-DE" i="1" dirty="0" err="1"/>
              <a:t>of</a:t>
            </a:r>
            <a:r>
              <a:rPr lang="de-DE" i="1" dirty="0"/>
              <a:t> </a:t>
            </a:r>
            <a:r>
              <a:rPr lang="de-DE" i="1" dirty="0" err="1"/>
              <a:t>the</a:t>
            </a:r>
            <a:r>
              <a:rPr lang="de-DE" i="1" dirty="0"/>
              <a:t> in- situ </a:t>
            </a:r>
            <a:r>
              <a:rPr lang="de-DE" i="1" dirty="0" err="1"/>
              <a:t>alloying</a:t>
            </a:r>
            <a:r>
              <a:rPr lang="de-DE" i="1" dirty="0"/>
              <a:t> </a:t>
            </a:r>
            <a:r>
              <a:rPr lang="de-DE" i="1" dirty="0" err="1"/>
              <a:t>process</a:t>
            </a:r>
            <a:endParaRPr lang="de-DE" i="1" dirty="0"/>
          </a:p>
          <a:p>
            <a:pPr marL="728663" lvl="1" indent="-457200">
              <a:spcBef>
                <a:spcPts val="24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dirty="0"/>
              <a:t>Melt Pool Studies </a:t>
            </a:r>
          </a:p>
          <a:p>
            <a:pPr marL="728663" lvl="1" indent="-457200">
              <a:spcBef>
                <a:spcPts val="24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dirty="0"/>
              <a:t>Study on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Influence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Powder Quality  </a:t>
            </a:r>
          </a:p>
          <a:p>
            <a:pPr marL="728663" lvl="1" indent="-457200">
              <a:spcBef>
                <a:spcPts val="24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dirty="0" err="1"/>
              <a:t>Influence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printing</a:t>
            </a:r>
            <a:r>
              <a:rPr lang="de-DE" dirty="0"/>
              <a:t> </a:t>
            </a:r>
            <a:r>
              <a:rPr lang="de-DE" dirty="0" err="1"/>
              <a:t>parameters</a:t>
            </a:r>
            <a:r>
              <a:rPr lang="de-DE" dirty="0"/>
              <a:t> on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homogeneity</a:t>
            </a:r>
            <a:r>
              <a:rPr lang="de-DE" dirty="0"/>
              <a:t> </a:t>
            </a:r>
          </a:p>
          <a:p>
            <a:pPr lvl="1" indent="0">
              <a:buNone/>
            </a:pPr>
            <a:r>
              <a:rPr lang="de-DE" i="1" dirty="0"/>
              <a:t>Materials </a:t>
            </a:r>
            <a:r>
              <a:rPr lang="de-DE" i="1" dirty="0" err="1"/>
              <a:t>Characterisation</a:t>
            </a:r>
            <a:endParaRPr lang="de-DE" i="1" dirty="0"/>
          </a:p>
          <a:p>
            <a:pPr marL="728663" lvl="1" indent="-457200">
              <a:spcBef>
                <a:spcPts val="24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dirty="0"/>
              <a:t>Determination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miscibility</a:t>
            </a:r>
            <a:r>
              <a:rPr lang="de-DE" dirty="0"/>
              <a:t> </a:t>
            </a:r>
            <a:r>
              <a:rPr lang="de-DE" dirty="0" err="1"/>
              <a:t>gap</a:t>
            </a:r>
            <a:r>
              <a:rPr lang="de-DE" dirty="0"/>
              <a:t> </a:t>
            </a:r>
          </a:p>
          <a:p>
            <a:pPr marL="728663" lvl="1" indent="-457200">
              <a:spcBef>
                <a:spcPts val="24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dirty="0" err="1"/>
              <a:t>Magnetic</a:t>
            </a:r>
            <a:r>
              <a:rPr lang="de-DE" dirty="0"/>
              <a:t> </a:t>
            </a:r>
            <a:r>
              <a:rPr lang="de-DE" dirty="0" err="1"/>
              <a:t>measurements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selected</a:t>
            </a:r>
            <a:r>
              <a:rPr lang="de-DE" dirty="0"/>
              <a:t> </a:t>
            </a:r>
            <a:r>
              <a:rPr lang="de-DE" dirty="0" err="1"/>
              <a:t>samples</a:t>
            </a:r>
            <a:r>
              <a:rPr lang="de-DE" dirty="0"/>
              <a:t>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14BF89-92F9-4C07-A683-67A95D1141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250241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8"/>
          <p:cNvSpPr txBox="1">
            <a:spLocks noGrp="1"/>
          </p:cNvSpPr>
          <p:nvPr>
            <p:ph type="title"/>
          </p:nvPr>
        </p:nvSpPr>
        <p:spPr>
          <a:xfrm>
            <a:off x="1040311" y="768706"/>
            <a:ext cx="10038407" cy="572700"/>
          </a:xfrm>
          <a:prstGeom prst="rect">
            <a:avLst/>
          </a:prstGeom>
        </p:spPr>
        <p:txBody>
          <a:bodyPr spcFirstLastPara="1" vert="horz" wrap="square" lIns="91425" tIns="91425" rIns="91425" bIns="91425" numCol="1" rtlCol="0" anchor="t" anchorCtr="0" compatLnSpc="1">
            <a:prstTxWarp prst="textNoShape">
              <a:avLst/>
            </a:prstTxWarp>
            <a:noAutofit/>
          </a:bodyPr>
          <a:lstStyle/>
          <a:p>
            <a:r>
              <a:rPr lang="de" dirty="0"/>
              <a:t>Our machine: ORLAS Creator </a:t>
            </a:r>
            <a:r>
              <a:rPr lang="de" sz="2625" dirty="0"/>
              <a:t> </a:t>
            </a:r>
            <a:endParaRPr sz="2625" dirty="0"/>
          </a:p>
        </p:txBody>
      </p:sp>
      <p:sp>
        <p:nvSpPr>
          <p:cNvPr id="87" name="Google Shape;87;p18"/>
          <p:cNvSpPr txBox="1">
            <a:spLocks noGrp="1"/>
          </p:cNvSpPr>
          <p:nvPr>
            <p:ph type="body" idx="1"/>
          </p:nvPr>
        </p:nvSpPr>
        <p:spPr>
          <a:xfrm>
            <a:off x="1040311" y="2127898"/>
            <a:ext cx="8520600" cy="4255960"/>
          </a:xfrm>
          <a:prstGeom prst="rect">
            <a:avLst/>
          </a:prstGeom>
        </p:spPr>
        <p:txBody>
          <a:bodyPr spcFirstLastPara="1" vert="horz" wrap="square" lIns="91425" tIns="91425" rIns="91425" bIns="91425" numCol="1" rtlCol="0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CA" sz="2000" dirty="0"/>
              <a:t>Size</a:t>
            </a:r>
            <a:r>
              <a:rPr lang="de" sz="2000" dirty="0"/>
              <a:t>: 0.9 x 0.9 x 2 m³ </a:t>
            </a:r>
            <a:endParaRPr sz="2000" dirty="0"/>
          </a:p>
          <a:p>
            <a:r>
              <a:rPr lang="en-CA" sz="2000" dirty="0"/>
              <a:t>Weight</a:t>
            </a:r>
            <a:r>
              <a:rPr lang="de" sz="2000" dirty="0"/>
              <a:t>: 470 kg </a:t>
            </a:r>
            <a:endParaRPr sz="2000" dirty="0"/>
          </a:p>
          <a:p>
            <a:r>
              <a:rPr lang="en-CA" sz="2000" dirty="0"/>
              <a:t>Power Consumption</a:t>
            </a:r>
            <a:r>
              <a:rPr lang="de" sz="2000" dirty="0"/>
              <a:t>: 1.2 kW </a:t>
            </a:r>
            <a:endParaRPr sz="2000" dirty="0"/>
          </a:p>
          <a:p>
            <a:r>
              <a:rPr lang="en-CA" sz="2000" dirty="0"/>
              <a:t>Materials</a:t>
            </a:r>
            <a:r>
              <a:rPr lang="de" sz="2000" dirty="0"/>
              <a:t>: Steel allloys, aluminum alloys, Titanium alloys, </a:t>
            </a:r>
            <a:br>
              <a:rPr lang="de" sz="2000" dirty="0"/>
            </a:br>
            <a:r>
              <a:rPr lang="de" sz="2000" dirty="0"/>
              <a:t>novel </a:t>
            </a:r>
            <a:r>
              <a:rPr lang="de-DE" sz="2000" dirty="0" err="1"/>
              <a:t>reactive</a:t>
            </a:r>
            <a:r>
              <a:rPr lang="de-DE" sz="2000" dirty="0"/>
              <a:t> and non- </a:t>
            </a:r>
            <a:r>
              <a:rPr lang="de-DE" sz="2000" dirty="0" err="1"/>
              <a:t>reactive</a:t>
            </a:r>
            <a:r>
              <a:rPr lang="de-DE" sz="2000" dirty="0"/>
              <a:t> </a:t>
            </a:r>
            <a:r>
              <a:rPr lang="de-DE" sz="2000" dirty="0" err="1"/>
              <a:t>materials</a:t>
            </a:r>
            <a:r>
              <a:rPr lang="de-DE" sz="2000" dirty="0"/>
              <a:t> </a:t>
            </a:r>
            <a:r>
              <a:rPr lang="de-DE" sz="2000" dirty="0" err="1"/>
              <a:t>except</a:t>
            </a:r>
            <a:r>
              <a:rPr lang="de-DE" sz="2000" dirty="0"/>
              <a:t> Mg </a:t>
            </a:r>
            <a:endParaRPr sz="2000" dirty="0"/>
          </a:p>
          <a:p>
            <a:r>
              <a:rPr lang="de-AT" sz="2000" dirty="0"/>
              <a:t>Minimum Powder </a:t>
            </a:r>
            <a:r>
              <a:rPr lang="de-AT" sz="2000" dirty="0" err="1"/>
              <a:t>Requirements</a:t>
            </a:r>
            <a:r>
              <a:rPr lang="de-AT" sz="2000" dirty="0"/>
              <a:t>: </a:t>
            </a:r>
            <a:br>
              <a:rPr lang="de-AT" sz="2000" dirty="0"/>
            </a:br>
            <a:r>
              <a:rPr lang="de-AT" sz="2000" dirty="0"/>
              <a:t>100-200g (Melt Pool </a:t>
            </a:r>
            <a:r>
              <a:rPr lang="de-AT" sz="2000" dirty="0" err="1"/>
              <a:t>tests</a:t>
            </a:r>
            <a:r>
              <a:rPr lang="de-AT" sz="2000" dirty="0"/>
              <a:t>), </a:t>
            </a:r>
          </a:p>
          <a:p>
            <a:pPr marL="114304" indent="0">
              <a:buNone/>
            </a:pPr>
            <a:r>
              <a:rPr lang="de-AT" sz="2000" dirty="0"/>
              <a:t>	0.7-1.5 kg (Parameter Studies) </a:t>
            </a:r>
            <a:endParaRPr sz="1875" dirty="0"/>
          </a:p>
          <a:p>
            <a:r>
              <a:rPr lang="en-CA" sz="2000" dirty="0"/>
              <a:t>Build Volume: </a:t>
            </a:r>
            <a:r>
              <a:rPr lang="de-AT" sz="2000" dirty="0"/>
              <a:t>⌀ 110mm x 100mm </a:t>
            </a:r>
            <a:endParaRPr lang="en-CA" sz="2000" dirty="0"/>
          </a:p>
          <a:p>
            <a:r>
              <a:rPr lang="en-CA" sz="2000" dirty="0"/>
              <a:t>Materials Properties are reproducible </a:t>
            </a:r>
            <a:br>
              <a:rPr lang="en-CA" sz="2000" dirty="0"/>
            </a:br>
            <a:r>
              <a:rPr lang="en-CA" sz="2000" dirty="0"/>
              <a:t>over the whole build volume!</a:t>
            </a:r>
            <a:endParaRPr lang="en-CA" sz="2800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8225608B-2BE2-4C1F-8545-A1B7C48E5EC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81645" y="1423159"/>
            <a:ext cx="3038120" cy="455609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759DA-5A8F-4F8D-8905-9C8AF2E078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8727" y="797338"/>
            <a:ext cx="10631762" cy="1143000"/>
          </a:xfrm>
        </p:spPr>
        <p:txBody>
          <a:bodyPr>
            <a:normAutofit/>
          </a:bodyPr>
          <a:lstStyle/>
          <a:p>
            <a:r>
              <a:rPr lang="en-AU" dirty="0"/>
              <a:t>In- situ alloying: a novel technique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198330-AC52-4029-8E62-14AC9C83AF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AU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827CF50-627D-435C-AC90-60FDDA2D17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8056" y="4101053"/>
            <a:ext cx="1685344" cy="16875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2E49361-1DC0-498C-A991-49FB5026AE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5899" y="2176945"/>
            <a:ext cx="1687500" cy="16875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F3F81DC-B45A-4F96-86F6-07C027AF2F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73358" y="2176945"/>
            <a:ext cx="3814901" cy="380027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0BFC0A1-2753-4075-95FD-C7C0C52FB8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274" y="3127666"/>
            <a:ext cx="1685344" cy="1687500"/>
          </a:xfrm>
          <a:prstGeom prst="rect">
            <a:avLst/>
          </a:prstGeom>
        </p:spPr>
      </p:pic>
      <p:sp>
        <p:nvSpPr>
          <p:cNvPr id="12" name="Arrow: Right 11">
            <a:extLst>
              <a:ext uri="{FF2B5EF4-FFF2-40B4-BE49-F238E27FC236}">
                <a16:creationId xmlns:a16="http://schemas.microsoft.com/office/drawing/2014/main" id="{F6062B7A-9EE9-4F22-9276-CC38C725F842}"/>
              </a:ext>
            </a:extLst>
          </p:cNvPr>
          <p:cNvSpPr/>
          <p:nvPr/>
        </p:nvSpPr>
        <p:spPr>
          <a:xfrm>
            <a:off x="5486264" y="3829561"/>
            <a:ext cx="1263221" cy="283710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0EE2E5F-9C68-4E34-AB09-39738E95A4EC}"/>
              </a:ext>
            </a:extLst>
          </p:cNvPr>
          <p:cNvSpPr txBox="1"/>
          <p:nvPr/>
        </p:nvSpPr>
        <p:spPr>
          <a:xfrm>
            <a:off x="5474886" y="3447636"/>
            <a:ext cx="1507785" cy="1477328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en-CA" sz="1500" b="1" dirty="0" err="1"/>
              <a:t>Mischen</a:t>
            </a:r>
            <a:r>
              <a:rPr lang="en-CA" sz="1500" b="1" dirty="0"/>
              <a:t>, 1h</a:t>
            </a:r>
          </a:p>
          <a:p>
            <a:endParaRPr lang="en-CA" sz="1500" b="1" dirty="0"/>
          </a:p>
          <a:p>
            <a:endParaRPr lang="en-CA" sz="1500" b="1" dirty="0"/>
          </a:p>
          <a:p>
            <a:endParaRPr lang="en-CA" sz="1500" b="1" dirty="0"/>
          </a:p>
          <a:p>
            <a:r>
              <a:rPr lang="en-CA" sz="1500" u="sng" dirty="0" err="1"/>
              <a:t>Mischhilfe</a:t>
            </a:r>
            <a:r>
              <a:rPr lang="en-CA" sz="1500" u="sng" dirty="0"/>
              <a:t>: </a:t>
            </a:r>
          </a:p>
          <a:p>
            <a:r>
              <a:rPr lang="en-CA" sz="1500" dirty="0" err="1"/>
              <a:t>Edelstahlkugeln</a:t>
            </a:r>
            <a:r>
              <a:rPr lang="en-CA" sz="1500" dirty="0"/>
              <a:t>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E69C0BF-80ED-4ABE-9ABD-1F9750ACAD6D}"/>
              </a:ext>
            </a:extLst>
          </p:cNvPr>
          <p:cNvSpPr txBox="1"/>
          <p:nvPr/>
        </p:nvSpPr>
        <p:spPr>
          <a:xfrm>
            <a:off x="740344" y="2514286"/>
            <a:ext cx="587032" cy="2920030"/>
          </a:xfrm>
          <a:prstGeom prst="rect">
            <a:avLst/>
          </a:prstGeom>
          <a:noFill/>
          <a:ln>
            <a:noFill/>
          </a:ln>
        </p:spPr>
        <p:txBody>
          <a:bodyPr wrap="square" lIns="0" rtlCol="0">
            <a:spAutoFit/>
          </a:bodyPr>
          <a:lstStyle/>
          <a:p>
            <a:r>
              <a:rPr lang="en-CA" sz="2625" b="1" dirty="0">
                <a:solidFill>
                  <a:srgbClr val="66081B"/>
                </a:solidFill>
              </a:rPr>
              <a:t>Fe</a:t>
            </a:r>
          </a:p>
          <a:p>
            <a:endParaRPr lang="en-CA" sz="2625" b="1" dirty="0"/>
          </a:p>
          <a:p>
            <a:endParaRPr lang="en-CA" sz="2625" b="1" dirty="0"/>
          </a:p>
          <a:p>
            <a:r>
              <a:rPr lang="en-CA" sz="2625" b="1" dirty="0">
                <a:solidFill>
                  <a:srgbClr val="003300"/>
                </a:solidFill>
              </a:rPr>
              <a:t>Cr</a:t>
            </a:r>
          </a:p>
          <a:p>
            <a:endParaRPr lang="en-CA" sz="2625" b="1" dirty="0"/>
          </a:p>
          <a:p>
            <a:endParaRPr lang="en-CA" sz="2625" b="1" dirty="0"/>
          </a:p>
          <a:p>
            <a:r>
              <a:rPr lang="en-CA" sz="2625" b="1" dirty="0">
                <a:solidFill>
                  <a:srgbClr val="00114E"/>
                </a:solidFill>
              </a:rPr>
              <a:t>Co</a:t>
            </a:r>
          </a:p>
        </p:txBody>
      </p:sp>
    </p:spTree>
    <p:extLst>
      <p:ext uri="{BB962C8B-B14F-4D97-AF65-F5344CB8AC3E}">
        <p14:creationId xmlns:p14="http://schemas.microsoft.com/office/powerpoint/2010/main" val="13518564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>
            <a:extLst>
              <a:ext uri="{FF2B5EF4-FFF2-40B4-BE49-F238E27FC236}">
                <a16:creationId xmlns:a16="http://schemas.microsoft.com/office/drawing/2014/main" id="{CDBD673D-23A6-4DBB-AEE4-E1935ACA82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Development </a:t>
            </a:r>
            <a:r>
              <a:rPr lang="de-AT" dirty="0" err="1"/>
              <a:t>of</a:t>
            </a:r>
            <a:r>
              <a:rPr lang="de-AT" dirty="0"/>
              <a:t> </a:t>
            </a:r>
            <a:r>
              <a:rPr lang="de-AT" dirty="0" err="1"/>
              <a:t>the</a:t>
            </a:r>
            <a:r>
              <a:rPr lang="de-AT" dirty="0"/>
              <a:t> in- situ </a:t>
            </a:r>
            <a:r>
              <a:rPr lang="de-AT" dirty="0" err="1"/>
              <a:t>alloying</a:t>
            </a:r>
            <a:r>
              <a:rPr lang="de-AT" dirty="0"/>
              <a:t> </a:t>
            </a:r>
            <a:r>
              <a:rPr lang="de-AT" dirty="0" err="1"/>
              <a:t>process</a:t>
            </a:r>
            <a:r>
              <a:rPr lang="de-AT" dirty="0"/>
              <a:t> 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76994970-8393-4951-8DCC-1396480AB5C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8512727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>
            <a:extLst>
              <a:ext uri="{FF2B5EF4-FFF2-40B4-BE49-F238E27FC236}">
                <a16:creationId xmlns:a16="http://schemas.microsoft.com/office/drawing/2014/main" id="{3EDAB742-9164-46E8-9539-E078FF9F3F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7477" y="1610565"/>
            <a:ext cx="2983992" cy="248730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2B100AD-4892-470C-B47A-8CDB7C684E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968" y="601663"/>
            <a:ext cx="10929637" cy="1143000"/>
          </a:xfrm>
        </p:spPr>
        <p:txBody>
          <a:bodyPr/>
          <a:lstStyle/>
          <a:p>
            <a:r>
              <a:rPr lang="de-DE" dirty="0"/>
              <a:t>Development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Printing</a:t>
            </a:r>
            <a:r>
              <a:rPr lang="de-DE" dirty="0"/>
              <a:t> </a:t>
            </a:r>
            <a:r>
              <a:rPr lang="de-DE" dirty="0" err="1"/>
              <a:t>Process</a:t>
            </a:r>
            <a:r>
              <a:rPr lang="de-DE" dirty="0"/>
              <a:t>: </a:t>
            </a:r>
            <a:r>
              <a:rPr lang="de-DE" dirty="0" err="1"/>
              <a:t>Powders</a:t>
            </a:r>
            <a:r>
              <a:rPr lang="de-DE" dirty="0"/>
              <a:t> </a:t>
            </a:r>
            <a:endParaRPr lang="en-CA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145750-C3B7-4E6D-9652-E0718F84E3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5" name="Picture 4" descr="Qr code&#10;&#10;Description automatically generated">
            <a:extLst>
              <a:ext uri="{FF2B5EF4-FFF2-40B4-BE49-F238E27FC236}">
                <a16:creationId xmlns:a16="http://schemas.microsoft.com/office/drawing/2014/main" id="{62CAE8B9-6683-0F44-A3F8-6A574C827A3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18" t="4717" r="2479" b="3880"/>
          <a:stretch/>
        </p:blipFill>
        <p:spPr>
          <a:xfrm>
            <a:off x="883426" y="1542082"/>
            <a:ext cx="7713156" cy="4255123"/>
          </a:xfrm>
          <a:prstGeom prst="rect">
            <a:avLst/>
          </a:prstGeom>
        </p:spPr>
      </p:pic>
      <p:cxnSp>
        <p:nvCxnSpPr>
          <p:cNvPr id="12" name="Gerader Verbinder 11">
            <a:extLst>
              <a:ext uri="{FF2B5EF4-FFF2-40B4-BE49-F238E27FC236}">
                <a16:creationId xmlns:a16="http://schemas.microsoft.com/office/drawing/2014/main" id="{88CCF077-3B2F-4A7C-9403-F07BEA45F610}"/>
              </a:ext>
            </a:extLst>
          </p:cNvPr>
          <p:cNvCxnSpPr/>
          <p:nvPr/>
        </p:nvCxnSpPr>
        <p:spPr>
          <a:xfrm flipV="1">
            <a:off x="10519613" y="1702780"/>
            <a:ext cx="0" cy="1968437"/>
          </a:xfrm>
          <a:prstGeom prst="line">
            <a:avLst/>
          </a:prstGeom>
          <a:ln w="19050">
            <a:solidFill>
              <a:srgbClr val="0070C0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Gerader Verbinder 14">
            <a:extLst>
              <a:ext uri="{FF2B5EF4-FFF2-40B4-BE49-F238E27FC236}">
                <a16:creationId xmlns:a16="http://schemas.microsoft.com/office/drawing/2014/main" id="{4F4A2E35-FAB8-4BD7-B59A-155A9FD115CA}"/>
              </a:ext>
            </a:extLst>
          </p:cNvPr>
          <p:cNvCxnSpPr/>
          <p:nvPr/>
        </p:nvCxnSpPr>
        <p:spPr>
          <a:xfrm flipV="1">
            <a:off x="9375592" y="1703841"/>
            <a:ext cx="0" cy="1968437"/>
          </a:xfrm>
          <a:prstGeom prst="line">
            <a:avLst/>
          </a:prstGeom>
          <a:ln w="19050">
            <a:solidFill>
              <a:srgbClr val="FFC000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feld 15">
            <a:extLst>
              <a:ext uri="{FF2B5EF4-FFF2-40B4-BE49-F238E27FC236}">
                <a16:creationId xmlns:a16="http://schemas.microsoft.com/office/drawing/2014/main" id="{AAC823AB-7176-49CC-B1D2-92CAC7087F5E}"/>
              </a:ext>
            </a:extLst>
          </p:cNvPr>
          <p:cNvSpPr txBox="1"/>
          <p:nvPr/>
        </p:nvSpPr>
        <p:spPr>
          <a:xfrm>
            <a:off x="9453135" y="1702780"/>
            <a:ext cx="877804" cy="261610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de-AT" sz="1050" dirty="0">
                <a:solidFill>
                  <a:srgbClr val="FFC000"/>
                </a:solidFill>
              </a:rPr>
              <a:t>Mo &lt; 800nm</a:t>
            </a: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6A0EC6E0-EC44-4105-A67A-504772BD1DB2}"/>
              </a:ext>
            </a:extLst>
          </p:cNvPr>
          <p:cNvSpPr txBox="1"/>
          <p:nvPr/>
        </p:nvSpPr>
        <p:spPr>
          <a:xfrm>
            <a:off x="10629389" y="1702780"/>
            <a:ext cx="757580" cy="253916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de-AT" sz="1050" dirty="0">
                <a:solidFill>
                  <a:srgbClr val="0070C0"/>
                </a:solidFill>
              </a:rPr>
              <a:t>Co &lt; 10µm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9AB247D7-C6A1-4A46-B26E-F616FA99DA94}"/>
              </a:ext>
            </a:extLst>
          </p:cNvPr>
          <p:cNvSpPr txBox="1"/>
          <p:nvPr/>
        </p:nvSpPr>
        <p:spPr>
          <a:xfrm>
            <a:off x="11323344" y="2048911"/>
            <a:ext cx="408125" cy="577081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de-AT" sz="1050" dirty="0" err="1">
                <a:solidFill>
                  <a:srgbClr val="C00000"/>
                </a:solidFill>
              </a:rPr>
              <a:t>Fe</a:t>
            </a:r>
            <a:endParaRPr lang="de-AT" sz="1050" dirty="0">
              <a:solidFill>
                <a:srgbClr val="C00000"/>
              </a:solidFill>
            </a:endParaRPr>
          </a:p>
          <a:p>
            <a:r>
              <a:rPr lang="de-AT" sz="1050" dirty="0" err="1">
                <a:solidFill>
                  <a:schemeClr val="accent5">
                    <a:lumMod val="75000"/>
                  </a:schemeClr>
                </a:solidFill>
              </a:rPr>
              <a:t>Cr</a:t>
            </a:r>
            <a:endParaRPr lang="de-AT" sz="1050" dirty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de-AT" sz="1050" dirty="0" err="1">
                <a:solidFill>
                  <a:srgbClr val="0070C0"/>
                </a:solidFill>
              </a:rPr>
              <a:t>Co</a:t>
            </a:r>
            <a:r>
              <a:rPr lang="de-AT" sz="1050" dirty="0" err="1">
                <a:solidFill>
                  <a:schemeClr val="accent5">
                    <a:lumMod val="75000"/>
                  </a:schemeClr>
                </a:solidFill>
              </a:rPr>
              <a:t>Cr</a:t>
            </a:r>
            <a:endParaRPr lang="de-AT" sz="1050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2424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81904E-8C5A-421C-ABA8-9FDC04F979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Melt Pool Studies: Implementation  </a:t>
            </a:r>
            <a:endParaRPr lang="en-CA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23A59A-4D27-4618-9DAE-57A2837227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1026" name="10500F05-DB0B-454C-8875-4615A10D0F1F" descr="10500F05-DB0B-454C-8875-4615A10D0F1F">
            <a:extLst>
              <a:ext uri="{FF2B5EF4-FFF2-40B4-BE49-F238E27FC236}">
                <a16:creationId xmlns:a16="http://schemas.microsoft.com/office/drawing/2014/main" id="{007ED1D6-3A32-4BEE-B04E-DBFFDD96D4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966" y="2090746"/>
            <a:ext cx="5927167" cy="2440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5D0D260-5D06-4030-94A9-AB4C6B90FC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0798" y="2713983"/>
            <a:ext cx="3697336" cy="3206283"/>
          </a:xfrm>
          <a:prstGeom prst="rect">
            <a:avLst/>
          </a:prstGeom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6146CE9F-03F6-4169-860D-6E86C4115F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0135702"/>
              </p:ext>
            </p:extLst>
          </p:nvPr>
        </p:nvGraphicFramePr>
        <p:xfrm>
          <a:off x="7499546" y="1744663"/>
          <a:ext cx="4064000" cy="26698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127433148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257505872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de-DE" dirty="0" err="1"/>
                        <a:t>Investigated</a:t>
                      </a:r>
                      <a:r>
                        <a:rPr lang="de-DE" dirty="0"/>
                        <a:t> Parameter </a:t>
                      </a:r>
                      <a:endParaRPr lang="en-C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9168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Laser Power / W 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25, 65, 105, 145, 190, 240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7115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Speed / mm/s 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100, 300, 500, 700, 900, 1100, 1300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7814489"/>
                  </a:ext>
                </a:extLst>
              </a:tr>
              <a:tr h="373686">
                <a:tc>
                  <a:txBody>
                    <a:bodyPr/>
                    <a:lstStyle/>
                    <a:p>
                      <a:r>
                        <a:rPr lang="de-DE" dirty="0"/>
                        <a:t>Layer </a:t>
                      </a:r>
                      <a:r>
                        <a:rPr lang="de-DE" dirty="0" err="1"/>
                        <a:t>height</a:t>
                      </a:r>
                      <a:r>
                        <a:rPr lang="de-DE" dirty="0"/>
                        <a:t> / um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b="1" dirty="0"/>
                        <a:t>25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0176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Spot </a:t>
                      </a:r>
                      <a:r>
                        <a:rPr lang="de-DE" dirty="0" err="1"/>
                        <a:t>size</a:t>
                      </a:r>
                      <a:r>
                        <a:rPr lang="de-DE" dirty="0"/>
                        <a:t> / um 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50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19116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54516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81904E-8C5A-421C-ABA8-9FDC04F979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Melt Pool Studies: </a:t>
            </a:r>
            <a:r>
              <a:rPr lang="de-DE" dirty="0" err="1"/>
              <a:t>Results</a:t>
            </a:r>
            <a:r>
              <a:rPr lang="de-DE" dirty="0"/>
              <a:t>   </a:t>
            </a:r>
            <a:endParaRPr lang="en-CA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23A59A-4D27-4618-9DAE-57A2837227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35803039-F016-4D0E-A6EE-D0415465D3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062" y="1400562"/>
            <a:ext cx="10238466" cy="4670299"/>
          </a:xfr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70B9F2D2-E9E5-4FC0-A7DA-0664355DE676}"/>
              </a:ext>
            </a:extLst>
          </p:cNvPr>
          <p:cNvSpPr/>
          <p:nvPr/>
        </p:nvSpPr>
        <p:spPr>
          <a:xfrm>
            <a:off x="1602557" y="1291472"/>
            <a:ext cx="424206" cy="45319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6113FB6-836E-461F-9761-3214F159871F}"/>
              </a:ext>
            </a:extLst>
          </p:cNvPr>
          <p:cNvSpPr/>
          <p:nvPr/>
        </p:nvSpPr>
        <p:spPr>
          <a:xfrm>
            <a:off x="6068788" y="1367672"/>
            <a:ext cx="424206" cy="45319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14654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445343-FD63-4E8D-838F-82B8E98BBB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1960" y="601663"/>
            <a:ext cx="10929637" cy="1143000"/>
          </a:xfrm>
        </p:spPr>
        <p:txBody>
          <a:bodyPr/>
          <a:lstStyle/>
          <a:p>
            <a:r>
              <a:rPr lang="en-CA" dirty="0"/>
              <a:t>Parameter Study: Sample Geometry 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7768E7A-A4C9-470E-9153-09AB8CAE3B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967" y="1531935"/>
            <a:ext cx="5454575" cy="4535599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4F34AF-608A-4677-8729-A788D15515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120262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CFE865-C21B-400D-9116-B575B44993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Parameter Study: </a:t>
            </a:r>
            <a:r>
              <a:rPr lang="de-DE" dirty="0" err="1"/>
              <a:t>Densities</a:t>
            </a:r>
            <a:r>
              <a:rPr lang="de-DE" dirty="0"/>
              <a:t> </a:t>
            </a:r>
            <a:endParaRPr lang="en-CA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A19E8A-7830-45D0-A45E-95BCAB8C2F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8B217D29-FEDF-40F5-805E-247790D114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970" y="1366592"/>
            <a:ext cx="10493632" cy="4657136"/>
          </a:xfrm>
        </p:spPr>
      </p:pic>
    </p:spTree>
    <p:extLst>
      <p:ext uri="{BB962C8B-B14F-4D97-AF65-F5344CB8AC3E}">
        <p14:creationId xmlns:p14="http://schemas.microsoft.com/office/powerpoint/2010/main" val="31180216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49112D-6A09-462D-A210-BDB472DCD8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Parameter Study: </a:t>
            </a:r>
            <a:r>
              <a:rPr lang="de-DE" dirty="0" err="1"/>
              <a:t>Porosity</a:t>
            </a:r>
            <a:r>
              <a:rPr lang="de-DE" dirty="0"/>
              <a:t>  </a:t>
            </a:r>
            <a:endParaRPr lang="en-CA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079FBC-6023-45BE-BA1D-675E1A36C2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CA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59BD521-3484-4A61-ACEE-2DDBD70EEDEE}"/>
              </a:ext>
            </a:extLst>
          </p:cNvPr>
          <p:cNvGrpSpPr>
            <a:grpSpLocks noChangeAspect="1"/>
          </p:cNvGrpSpPr>
          <p:nvPr/>
        </p:nvGrpSpPr>
        <p:grpSpPr>
          <a:xfrm>
            <a:off x="8205320" y="1504633"/>
            <a:ext cx="3685285" cy="2750400"/>
            <a:chOff x="8238991" y="2696121"/>
            <a:chExt cx="2487684" cy="1856607"/>
          </a:xfrm>
        </p:grpSpPr>
        <p:pic>
          <p:nvPicPr>
            <p:cNvPr id="10" name="Content Placeholder 7">
              <a:extLst>
                <a:ext uri="{FF2B5EF4-FFF2-40B4-BE49-F238E27FC236}">
                  <a16:creationId xmlns:a16="http://schemas.microsoft.com/office/drawing/2014/main" id="{55540B41-829D-4BE1-90F4-5CFEC0FD772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6534"/>
            <a:stretch/>
          </p:blipFill>
          <p:spPr bwMode="auto">
            <a:xfrm>
              <a:off x="8238991" y="3038073"/>
              <a:ext cx="2487684" cy="1514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FAA26D3D-D897-4be2-8F04-BA451C77F1D7}">
                <ma14:placeholderFlag xmlns="" xmlns:ma14="http://schemas.microsoft.com/office/mac/drawingml/2011/main" val="1"/>
              </a:ext>
            </a:extLst>
          </p:spPr>
        </p:pic>
        <p:pic>
          <p:nvPicPr>
            <p:cNvPr id="13" name="Content Placeholder 7">
              <a:extLst>
                <a:ext uri="{FF2B5EF4-FFF2-40B4-BE49-F238E27FC236}">
                  <a16:creationId xmlns:a16="http://schemas.microsoft.com/office/drawing/2014/main" id="{808398B1-319A-44EB-89CA-4A5AE46FBD1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92445"/>
            <a:stretch/>
          </p:blipFill>
          <p:spPr bwMode="auto">
            <a:xfrm>
              <a:off x="8238991" y="2696121"/>
              <a:ext cx="2487684" cy="3419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FAA26D3D-D897-4be2-8F04-BA451C77F1D7}">
                <ma14:placeholderFlag xmlns="" xmlns:ma14="http://schemas.microsoft.com/office/mac/drawingml/2011/main" val="1"/>
              </a:ext>
            </a:extLst>
          </p:spPr>
        </p:pic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9BB881B-8127-4380-8577-ABB2BE26F970}"/>
              </a:ext>
            </a:extLst>
          </p:cNvPr>
          <p:cNvGrpSpPr>
            <a:grpSpLocks noChangeAspect="1"/>
          </p:cNvGrpSpPr>
          <p:nvPr/>
        </p:nvGrpSpPr>
        <p:grpSpPr>
          <a:xfrm>
            <a:off x="4582279" y="1493858"/>
            <a:ext cx="3480312" cy="2748595"/>
            <a:chOff x="4255623" y="2705199"/>
            <a:chExt cx="2487684" cy="1964662"/>
          </a:xfrm>
        </p:grpSpPr>
        <p:pic>
          <p:nvPicPr>
            <p:cNvPr id="9" name="Content Placeholder 7">
              <a:extLst>
                <a:ext uri="{FF2B5EF4-FFF2-40B4-BE49-F238E27FC236}">
                  <a16:creationId xmlns:a16="http://schemas.microsoft.com/office/drawing/2014/main" id="{E2D4AEFA-29E0-42DF-A974-70755018106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5299" b="35600"/>
            <a:stretch/>
          </p:blipFill>
          <p:spPr bwMode="auto">
            <a:xfrm>
              <a:off x="4255623" y="3038074"/>
              <a:ext cx="2487684" cy="13171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FAA26D3D-D897-4be2-8F04-BA451C77F1D7}">
                <ma14:placeholderFlag xmlns="" xmlns:ma14="http://schemas.microsoft.com/office/mac/drawingml/2011/main" val="1"/>
              </a:ext>
            </a:extLst>
          </p:spPr>
        </p:pic>
        <p:pic>
          <p:nvPicPr>
            <p:cNvPr id="11" name="Content Placeholder 7">
              <a:extLst>
                <a:ext uri="{FF2B5EF4-FFF2-40B4-BE49-F238E27FC236}">
                  <a16:creationId xmlns:a16="http://schemas.microsoft.com/office/drawing/2014/main" id="{4D1E8765-7549-45F7-9682-9EA2570C7DF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92645"/>
            <a:stretch/>
          </p:blipFill>
          <p:spPr bwMode="auto">
            <a:xfrm>
              <a:off x="4255623" y="2705199"/>
              <a:ext cx="2487684" cy="3328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FAA26D3D-D897-4be2-8F04-BA451C77F1D7}">
                <ma14:placeholderFlag xmlns="" xmlns:ma14="http://schemas.microsoft.com/office/mac/drawingml/2011/main" val="1"/>
              </a:ext>
            </a:extLst>
          </p:spPr>
        </p:pic>
        <p:pic>
          <p:nvPicPr>
            <p:cNvPr id="14" name="Content Placeholder 7">
              <a:extLst>
                <a:ext uri="{FF2B5EF4-FFF2-40B4-BE49-F238E27FC236}">
                  <a16:creationId xmlns:a16="http://schemas.microsoft.com/office/drawing/2014/main" id="{75A9AA6C-21FC-4C9F-9440-EC3A96155E5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3047"/>
            <a:stretch/>
          </p:blipFill>
          <p:spPr bwMode="auto">
            <a:xfrm>
              <a:off x="4255623" y="4355185"/>
              <a:ext cx="2487684" cy="3146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FAA26D3D-D897-4be2-8F04-BA451C77F1D7}">
                <ma14:placeholderFlag xmlns="" xmlns:ma14="http://schemas.microsoft.com/office/mac/drawingml/2011/main" val="1"/>
              </a:ext>
            </a:extLst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FE145BF-F721-4515-A69A-B15B97D3DE1D}"/>
              </a:ext>
            </a:extLst>
          </p:cNvPr>
          <p:cNvGrpSpPr>
            <a:grpSpLocks noChangeAspect="1"/>
          </p:cNvGrpSpPr>
          <p:nvPr/>
        </p:nvGrpSpPr>
        <p:grpSpPr>
          <a:xfrm>
            <a:off x="959736" y="1492053"/>
            <a:ext cx="3479814" cy="2750400"/>
            <a:chOff x="1231226" y="2857599"/>
            <a:chExt cx="2487684" cy="1966233"/>
          </a:xfrm>
        </p:grpSpPr>
        <p:pic>
          <p:nvPicPr>
            <p:cNvPr id="19" name="Content Placeholder 7">
              <a:extLst>
                <a:ext uri="{FF2B5EF4-FFF2-40B4-BE49-F238E27FC236}">
                  <a16:creationId xmlns:a16="http://schemas.microsoft.com/office/drawing/2014/main" id="{EEC7F037-773D-4BE9-9AEE-0C850150FA7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544"/>
            <a:stretch/>
          </p:blipFill>
          <p:spPr bwMode="auto">
            <a:xfrm>
              <a:off x="1231226" y="2857599"/>
              <a:ext cx="2487684" cy="16499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FAA26D3D-D897-4be2-8F04-BA451C77F1D7}">
                <ma14:placeholderFlag xmlns="" xmlns:ma14="http://schemas.microsoft.com/office/mac/drawingml/2011/main" val="1"/>
              </a:ext>
            </a:extLst>
          </p:spPr>
        </p:pic>
        <p:pic>
          <p:nvPicPr>
            <p:cNvPr id="20" name="Content Placeholder 7">
              <a:extLst>
                <a:ext uri="{FF2B5EF4-FFF2-40B4-BE49-F238E27FC236}">
                  <a16:creationId xmlns:a16="http://schemas.microsoft.com/office/drawing/2014/main" id="{DA7533EB-B9FD-4696-8981-C6E922776FB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3012"/>
            <a:stretch/>
          </p:blipFill>
          <p:spPr bwMode="auto">
            <a:xfrm>
              <a:off x="1231226" y="4507585"/>
              <a:ext cx="2487684" cy="3162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FAA26D3D-D897-4be2-8F04-BA451C77F1D7}">
                <ma14:placeholderFlag xmlns="" xmlns:ma14="http://schemas.microsoft.com/office/mac/drawingml/2011/main" val="1"/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836840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3F8F2-2732-4FEF-8D2E-AE7BE1B98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Parameter Study: Chemical </a:t>
            </a:r>
            <a:r>
              <a:rPr lang="de-DE" dirty="0" err="1"/>
              <a:t>Homogeneity</a:t>
            </a:r>
            <a:r>
              <a:rPr lang="de-DE" dirty="0"/>
              <a:t> </a:t>
            </a:r>
            <a:endParaRPr lang="en-CA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882D9B-3814-45DE-9C34-78B9744C39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CA"/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26CA7DCD-3290-4DC1-8C38-8E5FE3B0A63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07356744"/>
              </p:ext>
            </p:extLst>
          </p:nvPr>
        </p:nvGraphicFramePr>
        <p:xfrm>
          <a:off x="960967" y="2175510"/>
          <a:ext cx="7068906" cy="17863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34453">
                  <a:extLst>
                    <a:ext uri="{9D8B030D-6E8A-4147-A177-3AD203B41FA5}">
                      <a16:colId xmlns:a16="http://schemas.microsoft.com/office/drawing/2014/main" val="640899625"/>
                    </a:ext>
                  </a:extLst>
                </a:gridCol>
                <a:gridCol w="3534453">
                  <a:extLst>
                    <a:ext uri="{9D8B030D-6E8A-4147-A177-3AD203B41FA5}">
                      <a16:colId xmlns:a16="http://schemas.microsoft.com/office/drawing/2014/main" val="2687081349"/>
                    </a:ext>
                  </a:extLst>
                </a:gridCol>
              </a:tblGrid>
              <a:tr h="410160">
                <a:tc gridSpan="2">
                  <a:txBody>
                    <a:bodyPr/>
                    <a:lstStyle/>
                    <a:p>
                      <a:pPr algn="ctr"/>
                      <a:r>
                        <a:rPr lang="de-DE" sz="2400" b="1" dirty="0"/>
                        <a:t>Parameter </a:t>
                      </a:r>
                      <a:endParaRPr lang="en-CA" sz="24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9159153"/>
                  </a:ext>
                </a:extLst>
              </a:tr>
              <a:tr h="664553">
                <a:tc>
                  <a:txBody>
                    <a:bodyPr/>
                    <a:lstStyle/>
                    <a:p>
                      <a:r>
                        <a:rPr lang="de-DE" sz="2000" b="1" dirty="0"/>
                        <a:t>Laser Power / W</a:t>
                      </a:r>
                      <a:endParaRPr lang="en-C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000" b="1" dirty="0"/>
                        <a:t>65, 105, 145, 190, 240</a:t>
                      </a:r>
                      <a:endParaRPr lang="en-CA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5729732"/>
                  </a:ext>
                </a:extLst>
              </a:tr>
              <a:tr h="664553">
                <a:tc>
                  <a:txBody>
                    <a:bodyPr/>
                    <a:lstStyle/>
                    <a:p>
                      <a:r>
                        <a:rPr lang="de-DE" sz="2000" b="1" dirty="0"/>
                        <a:t>Energy Density / J/mm²</a:t>
                      </a:r>
                      <a:endParaRPr lang="en-C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000" b="1" dirty="0"/>
                        <a:t>1.60, 2.80, 4.00 </a:t>
                      </a:r>
                      <a:endParaRPr lang="en-CA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81752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263930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A8195-3ED1-4228-A90D-9466D4BA9F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Parameter Study: Chemical </a:t>
            </a:r>
            <a:r>
              <a:rPr lang="de-DE" dirty="0" err="1"/>
              <a:t>Homogeneity</a:t>
            </a:r>
            <a:r>
              <a:rPr lang="de-DE" dirty="0"/>
              <a:t> – Code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analysis</a:t>
            </a:r>
            <a:r>
              <a:rPr lang="de-DE" dirty="0"/>
              <a:t> </a:t>
            </a:r>
            <a:endParaRPr lang="en-CA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1B545B-1E8E-4A76-B2D9-ACC2DCAF0D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E361C532-8768-4D3A-8632-CF39DA18D0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67" t="7653" r="16126" b="16640"/>
          <a:stretch/>
        </p:blipFill>
        <p:spPr>
          <a:xfrm>
            <a:off x="968287" y="1901825"/>
            <a:ext cx="4298623" cy="3357235"/>
          </a:xfr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F0DA4DF-E9AD-42EE-AB44-DD17C0A1D67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08" t="7095" r="16105" b="16998"/>
          <a:stretch/>
        </p:blipFill>
        <p:spPr>
          <a:xfrm>
            <a:off x="1711237" y="2540000"/>
            <a:ext cx="4298623" cy="3357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852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A8195-3ED1-4228-A90D-9466D4BA9F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Parameter Study: Chemical </a:t>
            </a:r>
            <a:r>
              <a:rPr lang="de-DE" dirty="0" err="1"/>
              <a:t>Homogeneity</a:t>
            </a:r>
            <a:r>
              <a:rPr lang="de-DE" dirty="0"/>
              <a:t> – Code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analysis</a:t>
            </a:r>
            <a:r>
              <a:rPr lang="de-DE" dirty="0"/>
              <a:t> </a:t>
            </a:r>
            <a:endParaRPr lang="en-CA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1B545B-1E8E-4A76-B2D9-ACC2DCAF0D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E361C532-8768-4D3A-8632-CF39DA18D0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67" t="7653" r="16126" b="16640"/>
          <a:stretch/>
        </p:blipFill>
        <p:spPr>
          <a:xfrm>
            <a:off x="968287" y="1901825"/>
            <a:ext cx="4298623" cy="3357235"/>
          </a:xfr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F0DA4DF-E9AD-42EE-AB44-DD17C0A1D67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08" t="7095" r="16105" b="16998"/>
          <a:stretch/>
        </p:blipFill>
        <p:spPr>
          <a:xfrm>
            <a:off x="1711237" y="2540000"/>
            <a:ext cx="4298623" cy="335723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C8A28EC-E29D-4719-9C06-9F9DCE38F3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4685" y="1992768"/>
            <a:ext cx="5239069" cy="36864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3D81BBF-6359-4FBE-A330-149BDEBCB46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5659" y="1993454"/>
            <a:ext cx="5238095" cy="3685714"/>
          </a:xfrm>
          <a:prstGeom prst="rect">
            <a:avLst/>
          </a:prstGeom>
        </p:spPr>
      </p:pic>
      <p:sp>
        <p:nvSpPr>
          <p:cNvPr id="5" name="Arrow: Right 4">
            <a:extLst>
              <a:ext uri="{FF2B5EF4-FFF2-40B4-BE49-F238E27FC236}">
                <a16:creationId xmlns:a16="http://schemas.microsoft.com/office/drawing/2014/main" id="{CBABA828-EA67-4D13-B0B8-90400BDFB86E}"/>
              </a:ext>
            </a:extLst>
          </p:cNvPr>
          <p:cNvSpPr/>
          <p:nvPr/>
        </p:nvSpPr>
        <p:spPr>
          <a:xfrm>
            <a:off x="5093197" y="3432804"/>
            <a:ext cx="1169076" cy="785813"/>
          </a:xfrm>
          <a:prstGeom prst="rightArrow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4866E48-0B0A-4778-9392-FD23434EBD5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71" t="8564" r="16360" b="16750"/>
          <a:stretch/>
        </p:blipFill>
        <p:spPr>
          <a:xfrm>
            <a:off x="9196535" y="1432874"/>
            <a:ext cx="2585525" cy="199612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936B28E-572B-40CF-9EDA-3EF61289AA80}"/>
              </a:ext>
            </a:extLst>
          </p:cNvPr>
          <p:cNvSpPr txBox="1"/>
          <p:nvPr/>
        </p:nvSpPr>
        <p:spPr>
          <a:xfrm>
            <a:off x="8118918" y="2530507"/>
            <a:ext cx="206147" cy="338554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de-DE" sz="1600" b="1" dirty="0"/>
              <a:t>1</a:t>
            </a:r>
            <a:endParaRPr lang="en-CA" sz="2000" b="1" dirty="0" err="1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C2A4E24-C9C2-413E-987E-7EE95582C5C6}"/>
              </a:ext>
            </a:extLst>
          </p:cNvPr>
          <p:cNvSpPr txBox="1"/>
          <p:nvPr/>
        </p:nvSpPr>
        <p:spPr>
          <a:xfrm>
            <a:off x="7577098" y="2361230"/>
            <a:ext cx="206147" cy="338554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de-DE" sz="1600" b="1" dirty="0"/>
              <a:t>2</a:t>
            </a:r>
            <a:endParaRPr lang="en-CA" sz="2000" b="1" dirty="0" err="1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35C1822-16D8-40EC-9A25-59C36AC16D47}"/>
              </a:ext>
            </a:extLst>
          </p:cNvPr>
          <p:cNvSpPr txBox="1"/>
          <p:nvPr/>
        </p:nvSpPr>
        <p:spPr>
          <a:xfrm>
            <a:off x="8846833" y="4637256"/>
            <a:ext cx="2307683" cy="461665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de-DE" sz="1200" b="1" dirty="0"/>
              <a:t>1 fully </a:t>
            </a:r>
            <a:r>
              <a:rPr lang="de-DE" sz="1200" b="1" dirty="0" err="1"/>
              <a:t>homogenized</a:t>
            </a:r>
            <a:r>
              <a:rPr lang="de-DE" sz="1200" b="1" dirty="0"/>
              <a:t> </a:t>
            </a:r>
            <a:r>
              <a:rPr lang="de-DE" sz="1200" b="1" dirty="0" err="1"/>
              <a:t>reference</a:t>
            </a:r>
            <a:endParaRPr lang="de-DE" sz="1200" b="1" dirty="0"/>
          </a:p>
          <a:p>
            <a:r>
              <a:rPr lang="de-DE" sz="1200" b="1" dirty="0"/>
              <a:t>2 sample (</a:t>
            </a:r>
            <a:r>
              <a:rPr lang="de-DE" sz="1200" b="1" dirty="0" err="1"/>
              <a:t>Cr</a:t>
            </a:r>
            <a:r>
              <a:rPr lang="de-DE" sz="1200" b="1" dirty="0"/>
              <a:t> 65W ED400)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B7F3974-D547-468D-BA88-580671EDDAB0}"/>
              </a:ext>
            </a:extLst>
          </p:cNvPr>
          <p:cNvSpPr txBox="1"/>
          <p:nvPr/>
        </p:nvSpPr>
        <p:spPr>
          <a:xfrm>
            <a:off x="968287" y="1901825"/>
            <a:ext cx="305533" cy="400110"/>
          </a:xfrm>
          <a:prstGeom prst="rect">
            <a:avLst/>
          </a:prstGeom>
          <a:solidFill>
            <a:schemeClr val="bg1"/>
          </a:solidFill>
        </p:spPr>
        <p:txBody>
          <a:bodyPr wrap="none" lIns="0" rtlCol="0">
            <a:spAutoFit/>
          </a:bodyPr>
          <a:lstStyle/>
          <a:p>
            <a:r>
              <a:rPr lang="de-DE" sz="2000" b="1" dirty="0"/>
              <a:t> 2</a:t>
            </a:r>
            <a:endParaRPr lang="en-CA" sz="2000" b="1" dirty="0" err="1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8D7CD41-6CF2-49D0-A7EB-23AF3084A942}"/>
              </a:ext>
            </a:extLst>
          </p:cNvPr>
          <p:cNvSpPr txBox="1"/>
          <p:nvPr/>
        </p:nvSpPr>
        <p:spPr>
          <a:xfrm>
            <a:off x="9196535" y="1432874"/>
            <a:ext cx="305533" cy="400110"/>
          </a:xfrm>
          <a:prstGeom prst="rect">
            <a:avLst/>
          </a:prstGeom>
          <a:solidFill>
            <a:schemeClr val="bg1"/>
          </a:solidFill>
        </p:spPr>
        <p:txBody>
          <a:bodyPr wrap="none" lIns="0" rtlCol="0">
            <a:spAutoFit/>
          </a:bodyPr>
          <a:lstStyle/>
          <a:p>
            <a:r>
              <a:rPr lang="de-DE" sz="2000" b="1" dirty="0"/>
              <a:t> 1</a:t>
            </a:r>
            <a:endParaRPr lang="en-CA" sz="2000" b="1" dirty="0" err="1"/>
          </a:p>
        </p:txBody>
      </p:sp>
      <p:sp>
        <p:nvSpPr>
          <p:cNvPr id="25" name="TextBox 14">
            <a:extLst>
              <a:ext uri="{FF2B5EF4-FFF2-40B4-BE49-F238E27FC236}">
                <a16:creationId xmlns:a16="http://schemas.microsoft.com/office/drawing/2014/main" id="{6FEA060C-9CB0-4A8E-BE4B-9396B12A2BE4}"/>
              </a:ext>
            </a:extLst>
          </p:cNvPr>
          <p:cNvSpPr txBox="1"/>
          <p:nvPr/>
        </p:nvSpPr>
        <p:spPr>
          <a:xfrm rot="16200000">
            <a:off x="6007158" y="3416171"/>
            <a:ext cx="1127873" cy="338554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de-DE" sz="1600" b="1" dirty="0" err="1"/>
              <a:t>Frequency</a:t>
            </a:r>
            <a:endParaRPr lang="en-CA" sz="1600" b="1" dirty="0" err="1"/>
          </a:p>
        </p:txBody>
      </p:sp>
      <p:sp>
        <p:nvSpPr>
          <p:cNvPr id="26" name="TextBox 12">
            <a:extLst>
              <a:ext uri="{FF2B5EF4-FFF2-40B4-BE49-F238E27FC236}">
                <a16:creationId xmlns:a16="http://schemas.microsoft.com/office/drawing/2014/main" id="{8370EFDE-0258-41D6-9EBE-A07A2112DDDB}"/>
              </a:ext>
            </a:extLst>
          </p:cNvPr>
          <p:cNvSpPr txBox="1"/>
          <p:nvPr/>
        </p:nvSpPr>
        <p:spPr>
          <a:xfrm>
            <a:off x="8366875" y="5509891"/>
            <a:ext cx="1813958" cy="338554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de-DE" sz="1600" b="1" dirty="0" err="1"/>
              <a:t>Luminance</a:t>
            </a:r>
            <a:r>
              <a:rPr lang="de-DE" sz="1600" b="1" dirty="0"/>
              <a:t> </a:t>
            </a:r>
            <a:r>
              <a:rPr lang="de-DE" sz="1600" b="1" dirty="0" err="1"/>
              <a:t>value</a:t>
            </a:r>
            <a:endParaRPr lang="en-CA" sz="1600" b="1" dirty="0" err="1"/>
          </a:p>
        </p:txBody>
      </p:sp>
    </p:spTree>
    <p:extLst>
      <p:ext uri="{BB962C8B-B14F-4D97-AF65-F5344CB8AC3E}">
        <p14:creationId xmlns:p14="http://schemas.microsoft.com/office/powerpoint/2010/main" val="1965657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7" grpId="0"/>
      <p:bldP spid="15" grpId="0"/>
      <p:bldP spid="19" grpId="0" animBg="1"/>
      <p:bldP spid="2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A8195-3ED1-4228-A90D-9466D4BA9F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Parameter Study: Chemical </a:t>
            </a:r>
            <a:r>
              <a:rPr lang="de-DE" dirty="0" err="1"/>
              <a:t>Homogeneity</a:t>
            </a:r>
            <a:r>
              <a:rPr lang="de-DE" dirty="0"/>
              <a:t> – Code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analysis</a:t>
            </a:r>
            <a:r>
              <a:rPr lang="de-DE" dirty="0"/>
              <a:t> </a:t>
            </a:r>
            <a:endParaRPr lang="en-CA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1B545B-1E8E-4A76-B2D9-ACC2DCAF0D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C8A28EC-E29D-4719-9C06-9F9DCE38F3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4685" y="1992768"/>
            <a:ext cx="5239069" cy="36864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3D81BBF-6359-4FBE-A330-149BDEBCB4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5659" y="1993454"/>
            <a:ext cx="5238095" cy="368571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D66BB8C-CC84-4547-9ECC-6109A11DBACC}"/>
              </a:ext>
            </a:extLst>
          </p:cNvPr>
          <p:cNvSpPr/>
          <p:nvPr/>
        </p:nvSpPr>
        <p:spPr>
          <a:xfrm>
            <a:off x="3343275" y="5509891"/>
            <a:ext cx="333375" cy="16927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D07D021-BD06-4CFA-AD17-6CD604D465AA}"/>
              </a:ext>
            </a:extLst>
          </p:cNvPr>
          <p:cNvSpPr/>
          <p:nvPr/>
        </p:nvSpPr>
        <p:spPr>
          <a:xfrm>
            <a:off x="960967" y="3666691"/>
            <a:ext cx="333375" cy="16927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DB679539-A24B-4660-A472-BBBDE26E76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400" y="1992766"/>
            <a:ext cx="4915200" cy="368640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881C65B1-9F2E-44D2-A657-AF7A8450EF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400" y="1992767"/>
            <a:ext cx="4915200" cy="3686400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1CBB2FE9-28DD-4F5D-898C-99109E4020A1}"/>
              </a:ext>
            </a:extLst>
          </p:cNvPr>
          <p:cNvSpPr/>
          <p:nvPr/>
        </p:nvSpPr>
        <p:spPr>
          <a:xfrm>
            <a:off x="3343275" y="5509891"/>
            <a:ext cx="333375" cy="16927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7FFD921-1D92-490C-BFB5-C3F91E032AA8}"/>
              </a:ext>
            </a:extLst>
          </p:cNvPr>
          <p:cNvSpPr/>
          <p:nvPr/>
        </p:nvSpPr>
        <p:spPr>
          <a:xfrm>
            <a:off x="960967" y="3666691"/>
            <a:ext cx="333375" cy="16927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A50AED38-2F0A-470D-B2C4-7264A20CC26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5839" y="4124211"/>
            <a:ext cx="2481801" cy="942542"/>
          </a:xfrm>
          <a:prstGeom prst="rect">
            <a:avLst/>
          </a:prstGeom>
        </p:spPr>
      </p:pic>
      <p:sp>
        <p:nvSpPr>
          <p:cNvPr id="25" name="Arrow: Right 24">
            <a:extLst>
              <a:ext uri="{FF2B5EF4-FFF2-40B4-BE49-F238E27FC236}">
                <a16:creationId xmlns:a16="http://schemas.microsoft.com/office/drawing/2014/main" id="{DCE46E83-C519-454B-BF5D-1426BCF4C982}"/>
              </a:ext>
            </a:extLst>
          </p:cNvPr>
          <p:cNvSpPr/>
          <p:nvPr/>
        </p:nvSpPr>
        <p:spPr>
          <a:xfrm rot="10800000">
            <a:off x="5146759" y="3443060"/>
            <a:ext cx="1169076" cy="785813"/>
          </a:xfrm>
          <a:prstGeom prst="rightArrow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8" name="TextBox 12">
            <a:extLst>
              <a:ext uri="{FF2B5EF4-FFF2-40B4-BE49-F238E27FC236}">
                <a16:creationId xmlns:a16="http://schemas.microsoft.com/office/drawing/2014/main" id="{CB3C7486-57C9-48A6-8D0A-18CB928E23B3}"/>
              </a:ext>
            </a:extLst>
          </p:cNvPr>
          <p:cNvSpPr txBox="1"/>
          <p:nvPr/>
        </p:nvSpPr>
        <p:spPr>
          <a:xfrm>
            <a:off x="8366875" y="5509891"/>
            <a:ext cx="1813958" cy="338554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de-DE" sz="1600" b="1" dirty="0" err="1"/>
              <a:t>Luminance</a:t>
            </a:r>
            <a:r>
              <a:rPr lang="de-DE" sz="1600" b="1" dirty="0"/>
              <a:t> </a:t>
            </a:r>
            <a:r>
              <a:rPr lang="de-DE" sz="1600" b="1" dirty="0" err="1"/>
              <a:t>value</a:t>
            </a:r>
            <a:endParaRPr lang="en-CA" sz="1600" b="1" dirty="0" err="1"/>
          </a:p>
        </p:txBody>
      </p:sp>
      <p:sp>
        <p:nvSpPr>
          <p:cNvPr id="19" name="TextBox 14">
            <a:extLst>
              <a:ext uri="{FF2B5EF4-FFF2-40B4-BE49-F238E27FC236}">
                <a16:creationId xmlns:a16="http://schemas.microsoft.com/office/drawing/2014/main" id="{109D3212-D255-4777-AD05-63027EA3365B}"/>
              </a:ext>
            </a:extLst>
          </p:cNvPr>
          <p:cNvSpPr txBox="1"/>
          <p:nvPr/>
        </p:nvSpPr>
        <p:spPr>
          <a:xfrm rot="16200000">
            <a:off x="6007158" y="3416171"/>
            <a:ext cx="1127873" cy="338554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de-DE" sz="1600" b="1" dirty="0" err="1"/>
              <a:t>Frequency</a:t>
            </a:r>
            <a:endParaRPr lang="en-CA" sz="1600" b="1" dirty="0" err="1"/>
          </a:p>
        </p:txBody>
      </p:sp>
      <p:sp>
        <p:nvSpPr>
          <p:cNvPr id="20" name="TextBox 12">
            <a:extLst>
              <a:ext uri="{FF2B5EF4-FFF2-40B4-BE49-F238E27FC236}">
                <a16:creationId xmlns:a16="http://schemas.microsoft.com/office/drawing/2014/main" id="{B4CF7385-0ED1-4546-90CB-80B99BEA1C3E}"/>
              </a:ext>
            </a:extLst>
          </p:cNvPr>
          <p:cNvSpPr txBox="1"/>
          <p:nvPr/>
        </p:nvSpPr>
        <p:spPr>
          <a:xfrm>
            <a:off x="2670008" y="5509889"/>
            <a:ext cx="1813958" cy="338554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de-DE" sz="1600" b="1" dirty="0" err="1"/>
              <a:t>Luminance</a:t>
            </a:r>
            <a:r>
              <a:rPr lang="de-DE" sz="1600" b="1" dirty="0"/>
              <a:t> </a:t>
            </a:r>
            <a:r>
              <a:rPr lang="de-DE" sz="1600" b="1" dirty="0" err="1"/>
              <a:t>value</a:t>
            </a:r>
            <a:endParaRPr lang="en-CA" sz="1600" b="1" dirty="0" err="1"/>
          </a:p>
        </p:txBody>
      </p:sp>
      <p:sp>
        <p:nvSpPr>
          <p:cNvPr id="21" name="TextBox 14">
            <a:extLst>
              <a:ext uri="{FF2B5EF4-FFF2-40B4-BE49-F238E27FC236}">
                <a16:creationId xmlns:a16="http://schemas.microsoft.com/office/drawing/2014/main" id="{FB26D0CB-D004-4D3B-8344-4CE975DD1D72}"/>
              </a:ext>
            </a:extLst>
          </p:cNvPr>
          <p:cNvSpPr txBox="1"/>
          <p:nvPr/>
        </p:nvSpPr>
        <p:spPr>
          <a:xfrm rot="16200000">
            <a:off x="429288" y="3416169"/>
            <a:ext cx="1127873" cy="338554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de-DE" sz="1600" b="1" dirty="0" err="1"/>
              <a:t>Frequency</a:t>
            </a:r>
            <a:endParaRPr lang="en-CA" sz="1600" b="1" dirty="0" err="1"/>
          </a:p>
        </p:txBody>
      </p:sp>
    </p:spTree>
    <p:extLst>
      <p:ext uri="{BB962C8B-B14F-4D97-AF65-F5344CB8AC3E}">
        <p14:creationId xmlns:p14="http://schemas.microsoft.com/office/powerpoint/2010/main" val="2754648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id="{21019BBC-C350-4ABC-93BE-877CA049D0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3463" y="1969248"/>
            <a:ext cx="4915200" cy="36864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42066B92-5B2F-4ACC-AD4D-077D383A0A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400" y="1992766"/>
            <a:ext cx="4915200" cy="368640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3F368803-431C-43AC-8B52-450ABE1CFE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400" y="1992767"/>
            <a:ext cx="4915200" cy="36864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6CA8195-3ED1-4228-A90D-9466D4BA9F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Parameter Study: Chemical </a:t>
            </a:r>
            <a:r>
              <a:rPr lang="de-DE" dirty="0" err="1"/>
              <a:t>Homogeneity</a:t>
            </a:r>
            <a:r>
              <a:rPr lang="de-DE" dirty="0"/>
              <a:t> – Code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analysis</a:t>
            </a:r>
            <a:r>
              <a:rPr lang="de-DE" dirty="0"/>
              <a:t> </a:t>
            </a:r>
            <a:endParaRPr lang="en-CA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1B545B-1E8E-4A76-B2D9-ACC2DCAF0D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D66BB8C-CC84-4547-9ECC-6109A11DBACC}"/>
              </a:ext>
            </a:extLst>
          </p:cNvPr>
          <p:cNvSpPr/>
          <p:nvPr/>
        </p:nvSpPr>
        <p:spPr>
          <a:xfrm>
            <a:off x="3343275" y="5509891"/>
            <a:ext cx="333375" cy="16927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D07D021-BD06-4CFA-AD17-6CD604D465AA}"/>
              </a:ext>
            </a:extLst>
          </p:cNvPr>
          <p:cNvSpPr/>
          <p:nvPr/>
        </p:nvSpPr>
        <p:spPr>
          <a:xfrm>
            <a:off x="960967" y="3666691"/>
            <a:ext cx="333375" cy="16927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451ED41-CEED-4B83-AB92-2EF6FE3A5D9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5839" y="4124211"/>
            <a:ext cx="2481801" cy="942542"/>
          </a:xfrm>
          <a:prstGeom prst="rect">
            <a:avLst/>
          </a:prstGeom>
        </p:spPr>
      </p:pic>
      <p:sp>
        <p:nvSpPr>
          <p:cNvPr id="25" name="Arrow: Right 24">
            <a:extLst>
              <a:ext uri="{FF2B5EF4-FFF2-40B4-BE49-F238E27FC236}">
                <a16:creationId xmlns:a16="http://schemas.microsoft.com/office/drawing/2014/main" id="{DCE46E83-C519-454B-BF5D-1426BCF4C982}"/>
              </a:ext>
            </a:extLst>
          </p:cNvPr>
          <p:cNvSpPr/>
          <p:nvPr/>
        </p:nvSpPr>
        <p:spPr>
          <a:xfrm>
            <a:off x="5146759" y="3443060"/>
            <a:ext cx="1169076" cy="785813"/>
          </a:xfrm>
          <a:prstGeom prst="rightArrow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625CCD7-11C3-47DA-8908-334EDE6780BA}"/>
              </a:ext>
            </a:extLst>
          </p:cNvPr>
          <p:cNvSpPr/>
          <p:nvPr/>
        </p:nvSpPr>
        <p:spPr>
          <a:xfrm>
            <a:off x="9028693" y="5509891"/>
            <a:ext cx="172457" cy="16927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80BADC9-62E7-42C3-9E01-74D2B45351D1}"/>
              </a:ext>
            </a:extLst>
          </p:cNvPr>
          <p:cNvSpPr/>
          <p:nvPr/>
        </p:nvSpPr>
        <p:spPr>
          <a:xfrm>
            <a:off x="6651466" y="3666690"/>
            <a:ext cx="172457" cy="16927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F495C2CC-FBF1-4FBE-A5D9-9F0103E15967}"/>
              </a:ext>
            </a:extLst>
          </p:cNvPr>
          <p:cNvCxnSpPr/>
          <p:nvPr/>
        </p:nvCxnSpPr>
        <p:spPr>
          <a:xfrm>
            <a:off x="7581900" y="2541601"/>
            <a:ext cx="523875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75F9546F-70E3-4552-B7D3-587E7A648419}"/>
              </a:ext>
            </a:extLst>
          </p:cNvPr>
          <p:cNvSpPr txBox="1"/>
          <p:nvPr/>
        </p:nvSpPr>
        <p:spPr>
          <a:xfrm>
            <a:off x="8227427" y="2246715"/>
            <a:ext cx="1363515" cy="523220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de-DE" sz="1400" b="1" dirty="0" err="1"/>
              <a:t>value</a:t>
            </a:r>
            <a:r>
              <a:rPr lang="de-DE" sz="1400" b="1" dirty="0"/>
              <a:t> </a:t>
            </a:r>
            <a:r>
              <a:rPr lang="de-DE" sz="1400" b="1" dirty="0" err="1"/>
              <a:t>of</a:t>
            </a:r>
            <a:r>
              <a:rPr lang="de-DE" sz="1400" b="1" dirty="0"/>
              <a:t> </a:t>
            </a:r>
          </a:p>
          <a:p>
            <a:r>
              <a:rPr lang="de-DE" sz="1400" b="1" dirty="0" err="1"/>
              <a:t>inhomogeneity</a:t>
            </a:r>
            <a:endParaRPr lang="en-CA" sz="1400" b="1" dirty="0" err="1"/>
          </a:p>
        </p:txBody>
      </p:sp>
      <p:sp>
        <p:nvSpPr>
          <p:cNvPr id="28" name="TextBox 12">
            <a:extLst>
              <a:ext uri="{FF2B5EF4-FFF2-40B4-BE49-F238E27FC236}">
                <a16:creationId xmlns:a16="http://schemas.microsoft.com/office/drawing/2014/main" id="{2F63A9E9-A73C-4846-BAC7-2ADB3C79B334}"/>
              </a:ext>
            </a:extLst>
          </p:cNvPr>
          <p:cNvSpPr txBox="1"/>
          <p:nvPr/>
        </p:nvSpPr>
        <p:spPr>
          <a:xfrm>
            <a:off x="8247878" y="5509891"/>
            <a:ext cx="1813958" cy="338554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de-DE" sz="1600" b="1" dirty="0" err="1"/>
              <a:t>Luminance</a:t>
            </a:r>
            <a:r>
              <a:rPr lang="de-DE" sz="1600" b="1" dirty="0"/>
              <a:t> </a:t>
            </a:r>
            <a:r>
              <a:rPr lang="de-DE" sz="1600" b="1" dirty="0" err="1"/>
              <a:t>value</a:t>
            </a:r>
            <a:endParaRPr lang="en-CA" sz="1600" b="1" dirty="0" err="1"/>
          </a:p>
        </p:txBody>
      </p:sp>
      <p:sp>
        <p:nvSpPr>
          <p:cNvPr id="30" name="TextBox 14">
            <a:extLst>
              <a:ext uri="{FF2B5EF4-FFF2-40B4-BE49-F238E27FC236}">
                <a16:creationId xmlns:a16="http://schemas.microsoft.com/office/drawing/2014/main" id="{60C3F052-E1B9-4388-B60A-23227568833E}"/>
              </a:ext>
            </a:extLst>
          </p:cNvPr>
          <p:cNvSpPr txBox="1"/>
          <p:nvPr/>
        </p:nvSpPr>
        <p:spPr>
          <a:xfrm rot="16200000">
            <a:off x="6007158" y="3416171"/>
            <a:ext cx="1127873" cy="338554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de-DE" sz="1600" b="1" dirty="0" err="1"/>
              <a:t>Frequency</a:t>
            </a:r>
            <a:endParaRPr lang="en-CA" sz="1600" b="1" dirty="0" err="1"/>
          </a:p>
        </p:txBody>
      </p:sp>
      <p:sp>
        <p:nvSpPr>
          <p:cNvPr id="31" name="TextBox 12">
            <a:extLst>
              <a:ext uri="{FF2B5EF4-FFF2-40B4-BE49-F238E27FC236}">
                <a16:creationId xmlns:a16="http://schemas.microsoft.com/office/drawing/2014/main" id="{8C3D8897-67E7-4494-B1C2-A4AECDF1E26A}"/>
              </a:ext>
            </a:extLst>
          </p:cNvPr>
          <p:cNvSpPr txBox="1"/>
          <p:nvPr/>
        </p:nvSpPr>
        <p:spPr>
          <a:xfrm>
            <a:off x="2670008" y="5509889"/>
            <a:ext cx="1813958" cy="338554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de-DE" sz="1600" b="1" dirty="0" err="1"/>
              <a:t>Luminance</a:t>
            </a:r>
            <a:r>
              <a:rPr lang="de-DE" sz="1600" b="1" dirty="0"/>
              <a:t> </a:t>
            </a:r>
            <a:r>
              <a:rPr lang="de-DE" sz="1600" b="1" dirty="0" err="1"/>
              <a:t>value</a:t>
            </a:r>
            <a:endParaRPr lang="en-CA" sz="1600" b="1" dirty="0" err="1"/>
          </a:p>
        </p:txBody>
      </p:sp>
      <p:sp>
        <p:nvSpPr>
          <p:cNvPr id="32" name="TextBox 14">
            <a:extLst>
              <a:ext uri="{FF2B5EF4-FFF2-40B4-BE49-F238E27FC236}">
                <a16:creationId xmlns:a16="http://schemas.microsoft.com/office/drawing/2014/main" id="{8E32E384-BDC6-4D12-A7C1-0B578A34FEEB}"/>
              </a:ext>
            </a:extLst>
          </p:cNvPr>
          <p:cNvSpPr txBox="1"/>
          <p:nvPr/>
        </p:nvSpPr>
        <p:spPr>
          <a:xfrm rot="16200000">
            <a:off x="429288" y="3416169"/>
            <a:ext cx="1127873" cy="338554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de-DE" sz="1600" b="1" dirty="0" err="1"/>
              <a:t>Frequency</a:t>
            </a:r>
            <a:endParaRPr lang="en-CA" sz="1600" b="1" dirty="0" err="1"/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07B68C24-7DF6-41B0-B824-220B241621E9}"/>
              </a:ext>
            </a:extLst>
          </p:cNvPr>
          <p:cNvSpPr txBox="1"/>
          <p:nvPr/>
        </p:nvSpPr>
        <p:spPr>
          <a:xfrm>
            <a:off x="7849524" y="2852232"/>
            <a:ext cx="206147" cy="338554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de-DE" sz="1600" b="1" dirty="0"/>
              <a:t>1</a:t>
            </a:r>
            <a:endParaRPr lang="en-CA" sz="2000" b="1" dirty="0" err="1"/>
          </a:p>
        </p:txBody>
      </p:sp>
      <p:sp>
        <p:nvSpPr>
          <p:cNvPr id="34" name="TextBox 16">
            <a:extLst>
              <a:ext uri="{FF2B5EF4-FFF2-40B4-BE49-F238E27FC236}">
                <a16:creationId xmlns:a16="http://schemas.microsoft.com/office/drawing/2014/main" id="{FF9ED06E-84B4-46EE-B866-BBBF02031049}"/>
              </a:ext>
            </a:extLst>
          </p:cNvPr>
          <p:cNvSpPr txBox="1"/>
          <p:nvPr/>
        </p:nvSpPr>
        <p:spPr>
          <a:xfrm>
            <a:off x="7357808" y="2682955"/>
            <a:ext cx="206147" cy="338554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de-DE" sz="1600" b="1" dirty="0"/>
              <a:t>2</a:t>
            </a:r>
            <a:endParaRPr lang="en-CA" sz="2000" b="1" dirty="0" err="1"/>
          </a:p>
        </p:txBody>
      </p:sp>
      <p:sp>
        <p:nvSpPr>
          <p:cNvPr id="35" name="TextBox 14">
            <a:extLst>
              <a:ext uri="{FF2B5EF4-FFF2-40B4-BE49-F238E27FC236}">
                <a16:creationId xmlns:a16="http://schemas.microsoft.com/office/drawing/2014/main" id="{849DA916-2E0A-4009-B66C-C126FFC18BB2}"/>
              </a:ext>
            </a:extLst>
          </p:cNvPr>
          <p:cNvSpPr txBox="1"/>
          <p:nvPr/>
        </p:nvSpPr>
        <p:spPr>
          <a:xfrm>
            <a:off x="8558735" y="4681097"/>
            <a:ext cx="2307683" cy="461665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de-DE" sz="1200" b="1" dirty="0"/>
              <a:t>1 fully </a:t>
            </a:r>
            <a:r>
              <a:rPr lang="de-DE" sz="1200" b="1" dirty="0" err="1"/>
              <a:t>homogenized</a:t>
            </a:r>
            <a:r>
              <a:rPr lang="de-DE" sz="1200" b="1" dirty="0"/>
              <a:t> </a:t>
            </a:r>
            <a:r>
              <a:rPr lang="de-DE" sz="1200" b="1" dirty="0" err="1"/>
              <a:t>reference</a:t>
            </a:r>
            <a:endParaRPr lang="de-DE" sz="1200" b="1" dirty="0"/>
          </a:p>
          <a:p>
            <a:r>
              <a:rPr lang="de-DE" sz="1200" b="1" dirty="0"/>
              <a:t>2 sample (</a:t>
            </a:r>
            <a:r>
              <a:rPr lang="de-DE" sz="1200" b="1" dirty="0" err="1"/>
              <a:t>Cr</a:t>
            </a:r>
            <a:r>
              <a:rPr lang="de-DE" sz="1200" b="1" dirty="0"/>
              <a:t> 65W ED400) </a:t>
            </a:r>
          </a:p>
        </p:txBody>
      </p:sp>
      <p:sp>
        <p:nvSpPr>
          <p:cNvPr id="36" name="TextBox 12">
            <a:extLst>
              <a:ext uri="{FF2B5EF4-FFF2-40B4-BE49-F238E27FC236}">
                <a16:creationId xmlns:a16="http://schemas.microsoft.com/office/drawing/2014/main" id="{3166A7D1-EB79-4F81-9046-02209DCED7A6}"/>
              </a:ext>
            </a:extLst>
          </p:cNvPr>
          <p:cNvSpPr txBox="1"/>
          <p:nvPr/>
        </p:nvSpPr>
        <p:spPr>
          <a:xfrm>
            <a:off x="4633409" y="5747904"/>
            <a:ext cx="92398" cy="338554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endParaRPr lang="en-CA" sz="1600" b="1" dirty="0" err="1"/>
          </a:p>
        </p:txBody>
      </p:sp>
    </p:spTree>
    <p:extLst>
      <p:ext uri="{BB962C8B-B14F-4D97-AF65-F5344CB8AC3E}">
        <p14:creationId xmlns:p14="http://schemas.microsoft.com/office/powerpoint/2010/main" val="2082774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B15A76-F5E5-4F42-80D6-E5F89581C0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Parameter Study: Chemical </a:t>
            </a:r>
            <a:r>
              <a:rPr lang="de-DE" dirty="0" err="1"/>
              <a:t>Homogeneity</a:t>
            </a:r>
            <a:r>
              <a:rPr lang="de-DE" dirty="0"/>
              <a:t>  </a:t>
            </a:r>
            <a:endParaRPr lang="en-CA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4DB6B3-CB54-4568-A089-184586B9F5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95FFA0EE-DEA9-43B2-97A5-BF5E244FE3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377" y="2167573"/>
            <a:ext cx="5333333" cy="4000000"/>
          </a:xfr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0B39828-3DC1-4B04-96FB-1E28AC294F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580" y="2167573"/>
            <a:ext cx="5333333" cy="40000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AF16626-9EEB-46E5-9298-E32E606374D3}"/>
              </a:ext>
            </a:extLst>
          </p:cNvPr>
          <p:cNvSpPr txBox="1"/>
          <p:nvPr/>
        </p:nvSpPr>
        <p:spPr>
          <a:xfrm>
            <a:off x="2782509" y="2084705"/>
            <a:ext cx="1530227" cy="400110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en-CA" sz="2000" b="1" dirty="0" err="1"/>
              <a:t>xy</a:t>
            </a:r>
            <a:r>
              <a:rPr lang="en-CA" sz="2000" b="1" dirty="0"/>
              <a:t> direction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79E22DB-0B29-45FA-9560-F613DAF3CED5}"/>
              </a:ext>
            </a:extLst>
          </p:cNvPr>
          <p:cNvSpPr txBox="1"/>
          <p:nvPr/>
        </p:nvSpPr>
        <p:spPr>
          <a:xfrm>
            <a:off x="8218712" y="1967518"/>
            <a:ext cx="1515800" cy="400110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en-CA" sz="2000" b="1" dirty="0" err="1"/>
              <a:t>xz</a:t>
            </a:r>
            <a:r>
              <a:rPr lang="en-CA" sz="2000" b="1" dirty="0"/>
              <a:t> direction</a:t>
            </a:r>
          </a:p>
        </p:txBody>
      </p:sp>
      <p:pic>
        <p:nvPicPr>
          <p:cNvPr id="14" name="Content Placeholder 5">
            <a:extLst>
              <a:ext uri="{FF2B5EF4-FFF2-40B4-BE49-F238E27FC236}">
                <a16:creationId xmlns:a16="http://schemas.microsoft.com/office/drawing/2014/main" id="{936D2EF8-3D4D-4032-9453-BC5010AC9A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50087" y="1391231"/>
            <a:ext cx="1867280" cy="1552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pic>
    </p:spTree>
    <p:extLst>
      <p:ext uri="{BB962C8B-B14F-4D97-AF65-F5344CB8AC3E}">
        <p14:creationId xmlns:p14="http://schemas.microsoft.com/office/powerpoint/2010/main" val="40219097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F5921E1E-D170-4C71-BB45-7FD8646C68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6583" y="3744662"/>
            <a:ext cx="3470400" cy="26028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5491374-FDC9-4F1F-8DF0-0715484DA1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6583" y="1176194"/>
            <a:ext cx="3470400" cy="26028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C0E3A0C-816B-422E-95FC-C0EF119691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059" y="1775356"/>
            <a:ext cx="5333333" cy="4000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FB15A76-F5E5-4F42-80D6-E5F89581C0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Parameter Study: Chemical </a:t>
            </a:r>
            <a:r>
              <a:rPr lang="de-DE" dirty="0" err="1"/>
              <a:t>Homogeneity</a:t>
            </a:r>
            <a:r>
              <a:rPr lang="de-DE" dirty="0"/>
              <a:t> </a:t>
            </a:r>
            <a:endParaRPr lang="en-CA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4DB6B3-CB54-4568-A089-184586B9F5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192261B-EAEA-4A06-9B06-270B33ECFAF3}"/>
              </a:ext>
            </a:extLst>
          </p:cNvPr>
          <p:cNvSpPr txBox="1"/>
          <p:nvPr/>
        </p:nvSpPr>
        <p:spPr>
          <a:xfrm>
            <a:off x="4339016" y="2048647"/>
            <a:ext cx="1310615" cy="338554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de-DE" sz="1600" b="1" dirty="0">
                <a:solidFill>
                  <a:schemeClr val="accent6">
                    <a:lumMod val="75000"/>
                  </a:schemeClr>
                </a:solidFill>
              </a:rPr>
              <a:t>T</a:t>
            </a:r>
            <a:r>
              <a:rPr lang="de-DE" sz="1600" b="1" baseline="-25000" dirty="0">
                <a:solidFill>
                  <a:schemeClr val="accent6">
                    <a:lumMod val="75000"/>
                  </a:schemeClr>
                </a:solidFill>
              </a:rPr>
              <a:t>m</a:t>
            </a:r>
            <a:r>
              <a:rPr lang="de-DE" sz="1600" b="1" dirty="0">
                <a:solidFill>
                  <a:schemeClr val="accent6">
                    <a:lumMod val="75000"/>
                  </a:schemeClr>
                </a:solidFill>
              </a:rPr>
              <a:t> = 1907 </a:t>
            </a:r>
            <a:r>
              <a:rPr lang="de-DE" sz="16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º</a:t>
            </a:r>
            <a:r>
              <a:rPr lang="de-DE" sz="1600" b="1" dirty="0">
                <a:solidFill>
                  <a:schemeClr val="accent6">
                    <a:lumMod val="75000"/>
                  </a:schemeClr>
                </a:solidFill>
              </a:rPr>
              <a:t>C</a:t>
            </a:r>
            <a:endParaRPr lang="en-CA" sz="1600" b="1" dirty="0" err="1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3889732-6AAF-46B5-A412-C11389A40807}"/>
              </a:ext>
            </a:extLst>
          </p:cNvPr>
          <p:cNvSpPr txBox="1"/>
          <p:nvPr/>
        </p:nvSpPr>
        <p:spPr>
          <a:xfrm>
            <a:off x="8059806" y="1406109"/>
            <a:ext cx="1310615" cy="338554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de-DE" sz="1600" b="1" dirty="0">
                <a:solidFill>
                  <a:schemeClr val="accent6">
                    <a:lumMod val="75000"/>
                  </a:schemeClr>
                </a:solidFill>
              </a:rPr>
              <a:t>T</a:t>
            </a:r>
            <a:r>
              <a:rPr lang="de-DE" sz="1600" b="1" baseline="-25000" dirty="0">
                <a:solidFill>
                  <a:schemeClr val="accent6">
                    <a:lumMod val="75000"/>
                  </a:schemeClr>
                </a:solidFill>
              </a:rPr>
              <a:t>m</a:t>
            </a:r>
            <a:r>
              <a:rPr lang="de-DE" sz="1600" b="1" dirty="0">
                <a:solidFill>
                  <a:schemeClr val="accent6">
                    <a:lumMod val="75000"/>
                  </a:schemeClr>
                </a:solidFill>
              </a:rPr>
              <a:t> = 1538 </a:t>
            </a:r>
            <a:r>
              <a:rPr lang="de-DE" sz="16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º</a:t>
            </a:r>
            <a:r>
              <a:rPr lang="de-DE" sz="1600" b="1" dirty="0">
                <a:solidFill>
                  <a:schemeClr val="accent6">
                    <a:lumMod val="75000"/>
                  </a:schemeClr>
                </a:solidFill>
              </a:rPr>
              <a:t>C</a:t>
            </a:r>
            <a:endParaRPr lang="en-CA" sz="1600" b="1" dirty="0" err="1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D946681-FA7A-4819-A824-971E217C4256}"/>
              </a:ext>
            </a:extLst>
          </p:cNvPr>
          <p:cNvSpPr txBox="1"/>
          <p:nvPr/>
        </p:nvSpPr>
        <p:spPr>
          <a:xfrm>
            <a:off x="8059806" y="4007906"/>
            <a:ext cx="1310615" cy="338554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de-DE" sz="1600" b="1" dirty="0">
                <a:solidFill>
                  <a:schemeClr val="accent6">
                    <a:lumMod val="75000"/>
                  </a:schemeClr>
                </a:solidFill>
              </a:rPr>
              <a:t>T</a:t>
            </a:r>
            <a:r>
              <a:rPr lang="de-DE" sz="1600" b="1" baseline="-25000" dirty="0">
                <a:solidFill>
                  <a:schemeClr val="accent6">
                    <a:lumMod val="75000"/>
                  </a:schemeClr>
                </a:solidFill>
              </a:rPr>
              <a:t>m</a:t>
            </a:r>
            <a:r>
              <a:rPr lang="de-DE" sz="1600" b="1" dirty="0">
                <a:solidFill>
                  <a:schemeClr val="accent6">
                    <a:lumMod val="75000"/>
                  </a:schemeClr>
                </a:solidFill>
              </a:rPr>
              <a:t> = 1495 </a:t>
            </a:r>
            <a:r>
              <a:rPr lang="de-DE" sz="16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º</a:t>
            </a:r>
            <a:r>
              <a:rPr lang="de-DE" sz="1600" b="1" dirty="0">
                <a:solidFill>
                  <a:schemeClr val="accent6">
                    <a:lumMod val="75000"/>
                  </a:schemeClr>
                </a:solidFill>
              </a:rPr>
              <a:t>C</a:t>
            </a:r>
            <a:endParaRPr lang="en-CA" sz="1600" b="1" dirty="0" err="1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7459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5" grpId="0"/>
      <p:bldP spid="1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60BA0B93-F71D-4495-A2D8-8A4D87B3AC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Materials </a:t>
            </a:r>
            <a:r>
              <a:rPr lang="de-AT" dirty="0" err="1"/>
              <a:t>Characterisation</a:t>
            </a:r>
            <a:endParaRPr lang="de-AT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B7267D6D-AA4A-4DDB-8D36-24D5C8CAACC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6385816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E02BC593-42BC-4A3A-B45A-BB2CE660DA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159" y="1622857"/>
            <a:ext cx="5500800" cy="41256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E9AB557-B681-417A-83E6-130658B4B1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Materials </a:t>
            </a:r>
            <a:r>
              <a:rPr lang="de-DE" dirty="0" err="1"/>
              <a:t>Characterisation</a:t>
            </a:r>
            <a:r>
              <a:rPr lang="de-DE" dirty="0"/>
              <a:t>: Determination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miscibility</a:t>
            </a:r>
            <a:r>
              <a:rPr lang="de-DE" dirty="0"/>
              <a:t> </a:t>
            </a:r>
            <a:r>
              <a:rPr lang="de-DE" dirty="0" err="1"/>
              <a:t>gap</a:t>
            </a:r>
            <a:r>
              <a:rPr lang="de-DE" dirty="0"/>
              <a:t> </a:t>
            </a:r>
            <a:endParaRPr lang="en-CA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EA1C44-8146-417F-B1C4-A5C45CA329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CA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1BDB06F7-084C-4260-B78E-5CD104F3298F}"/>
              </a:ext>
            </a:extLst>
          </p:cNvPr>
          <p:cNvCxnSpPr>
            <a:cxnSpLocks/>
          </p:cNvCxnSpPr>
          <p:nvPr/>
        </p:nvCxnSpPr>
        <p:spPr>
          <a:xfrm>
            <a:off x="3876676" y="3776663"/>
            <a:ext cx="0" cy="70485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94726D8D-366B-4207-9679-F2BC8AE40158}"/>
              </a:ext>
            </a:extLst>
          </p:cNvPr>
          <p:cNvCxnSpPr>
            <a:cxnSpLocks/>
          </p:cNvCxnSpPr>
          <p:nvPr/>
        </p:nvCxnSpPr>
        <p:spPr>
          <a:xfrm>
            <a:off x="4352925" y="4760118"/>
            <a:ext cx="0" cy="302420"/>
          </a:xfrm>
          <a:prstGeom prst="straightConnector1">
            <a:avLst/>
          </a:prstGeom>
          <a:ln w="12700">
            <a:solidFill>
              <a:srgbClr val="C00000"/>
            </a:solidFill>
            <a:headEnd type="triangl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F4517408-EF3F-4CAE-9798-14CC507D6088}"/>
              </a:ext>
            </a:extLst>
          </p:cNvPr>
          <p:cNvCxnSpPr/>
          <p:nvPr/>
        </p:nvCxnSpPr>
        <p:spPr>
          <a:xfrm>
            <a:off x="4114800" y="4686300"/>
            <a:ext cx="0" cy="190500"/>
          </a:xfrm>
          <a:prstGeom prst="straightConnector1">
            <a:avLst/>
          </a:prstGeom>
          <a:ln w="12700">
            <a:solidFill>
              <a:srgbClr val="C00000"/>
            </a:solidFill>
            <a:headEnd type="triangl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D274A73D-ACC2-451A-BEAB-DBD17E7723CF}"/>
              </a:ext>
            </a:extLst>
          </p:cNvPr>
          <p:cNvCxnSpPr/>
          <p:nvPr/>
        </p:nvCxnSpPr>
        <p:spPr>
          <a:xfrm>
            <a:off x="4586287" y="4733924"/>
            <a:ext cx="0" cy="323850"/>
          </a:xfrm>
          <a:prstGeom prst="straightConnector1">
            <a:avLst/>
          </a:prstGeom>
          <a:ln w="12700">
            <a:solidFill>
              <a:srgbClr val="C00000"/>
            </a:solidFill>
            <a:headEnd type="triangl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C7E4398F-7B26-4303-8AD7-826E2E3376EE}"/>
              </a:ext>
            </a:extLst>
          </p:cNvPr>
          <p:cNvCxnSpPr/>
          <p:nvPr/>
        </p:nvCxnSpPr>
        <p:spPr>
          <a:xfrm>
            <a:off x="4829175" y="4681537"/>
            <a:ext cx="0" cy="452438"/>
          </a:xfrm>
          <a:prstGeom prst="straightConnector1">
            <a:avLst/>
          </a:prstGeom>
          <a:ln w="12700">
            <a:solidFill>
              <a:srgbClr val="C00000"/>
            </a:solidFill>
            <a:headEnd type="triangl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3F75F31D-D9AD-4D47-B9E3-2C942B45C7D4}"/>
              </a:ext>
            </a:extLst>
          </p:cNvPr>
          <p:cNvCxnSpPr>
            <a:cxnSpLocks/>
          </p:cNvCxnSpPr>
          <p:nvPr/>
        </p:nvCxnSpPr>
        <p:spPr>
          <a:xfrm>
            <a:off x="5062537" y="4681537"/>
            <a:ext cx="0" cy="403223"/>
          </a:xfrm>
          <a:prstGeom prst="straightConnector1">
            <a:avLst/>
          </a:prstGeom>
          <a:ln w="12700">
            <a:solidFill>
              <a:srgbClr val="C00000"/>
            </a:solidFill>
            <a:headEnd type="triangl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ADE11F1A-5459-42E8-BF3D-D4092E12DE99}"/>
              </a:ext>
            </a:extLst>
          </p:cNvPr>
          <p:cNvCxnSpPr/>
          <p:nvPr/>
        </p:nvCxnSpPr>
        <p:spPr>
          <a:xfrm>
            <a:off x="5300663" y="4733924"/>
            <a:ext cx="0" cy="219076"/>
          </a:xfrm>
          <a:prstGeom prst="straightConnector1">
            <a:avLst/>
          </a:prstGeom>
          <a:ln w="12700">
            <a:solidFill>
              <a:srgbClr val="C00000"/>
            </a:solidFill>
            <a:headEnd type="triangl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4A88E34C-42DB-417D-8409-591A83492B5A}"/>
              </a:ext>
            </a:extLst>
          </p:cNvPr>
          <p:cNvCxnSpPr>
            <a:cxnSpLocks/>
          </p:cNvCxnSpPr>
          <p:nvPr/>
        </p:nvCxnSpPr>
        <p:spPr>
          <a:xfrm>
            <a:off x="1514475" y="4729162"/>
            <a:ext cx="4243388" cy="0"/>
          </a:xfrm>
          <a:prstGeom prst="line">
            <a:avLst/>
          </a:prstGeom>
          <a:ln w="19050">
            <a:solidFill>
              <a:srgbClr val="C00000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15370C84-CB7E-4AC0-97D8-0F2515C8FC0E}"/>
              </a:ext>
            </a:extLst>
          </p:cNvPr>
          <p:cNvSpPr txBox="1"/>
          <p:nvPr/>
        </p:nvSpPr>
        <p:spPr>
          <a:xfrm>
            <a:off x="1720643" y="4405878"/>
            <a:ext cx="717504" cy="338554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de-DE" sz="1600" b="1" dirty="0">
                <a:solidFill>
                  <a:srgbClr val="C00000"/>
                </a:solidFill>
              </a:rPr>
              <a:t>275HV</a:t>
            </a:r>
            <a:endParaRPr lang="en-CA" sz="2000" b="1" dirty="0" err="1">
              <a:solidFill>
                <a:srgbClr val="C00000"/>
              </a:solid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1FD7F0D-4363-4A72-8B14-082F6974F971}"/>
              </a:ext>
            </a:extLst>
          </p:cNvPr>
          <p:cNvSpPr txBox="1"/>
          <p:nvPr/>
        </p:nvSpPr>
        <p:spPr>
          <a:xfrm>
            <a:off x="3453906" y="3393045"/>
            <a:ext cx="991618" cy="369332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de-DE" b="1" dirty="0">
                <a:solidFill>
                  <a:srgbClr val="C00000"/>
                </a:solidFill>
              </a:rPr>
              <a:t>~ 620 </a:t>
            </a:r>
            <a:r>
              <a:rPr lang="de-DE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º</a:t>
            </a:r>
            <a:r>
              <a:rPr lang="de-DE" b="1" dirty="0">
                <a:solidFill>
                  <a:srgbClr val="C00000"/>
                </a:solidFill>
              </a:rPr>
              <a:t>C</a:t>
            </a:r>
            <a:endParaRPr lang="en-CA" b="1" dirty="0" err="1">
              <a:solidFill>
                <a:srgbClr val="C00000"/>
              </a:solidFill>
            </a:endParaRPr>
          </a:p>
        </p:txBody>
      </p:sp>
      <p:cxnSp>
        <p:nvCxnSpPr>
          <p:cNvPr id="17" name="Straight Arrow Connector 15">
            <a:extLst>
              <a:ext uri="{FF2B5EF4-FFF2-40B4-BE49-F238E27FC236}">
                <a16:creationId xmlns:a16="http://schemas.microsoft.com/office/drawing/2014/main" id="{3C8FBB9A-BE8B-4154-AFFC-5FFE00B55DE8}"/>
              </a:ext>
            </a:extLst>
          </p:cNvPr>
          <p:cNvCxnSpPr>
            <a:cxnSpLocks/>
          </p:cNvCxnSpPr>
          <p:nvPr/>
        </p:nvCxnSpPr>
        <p:spPr>
          <a:xfrm>
            <a:off x="4829101" y="4158642"/>
            <a:ext cx="0" cy="386499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9">
            <a:extLst>
              <a:ext uri="{FF2B5EF4-FFF2-40B4-BE49-F238E27FC236}">
                <a16:creationId xmlns:a16="http://schemas.microsoft.com/office/drawing/2014/main" id="{7A739DC8-A5EA-47B2-AAEE-BF38C143D9E3}"/>
              </a:ext>
            </a:extLst>
          </p:cNvPr>
          <p:cNvSpPr txBox="1"/>
          <p:nvPr/>
        </p:nvSpPr>
        <p:spPr>
          <a:xfrm>
            <a:off x="4398533" y="3768110"/>
            <a:ext cx="991618" cy="369332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de-DE" b="1" dirty="0">
                <a:solidFill>
                  <a:srgbClr val="C00000"/>
                </a:solidFill>
              </a:rPr>
              <a:t>~ 660 </a:t>
            </a:r>
            <a:r>
              <a:rPr lang="de-DE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º</a:t>
            </a:r>
            <a:r>
              <a:rPr lang="de-DE" b="1" dirty="0">
                <a:solidFill>
                  <a:srgbClr val="C00000"/>
                </a:solidFill>
              </a:rPr>
              <a:t>C</a:t>
            </a:r>
            <a:endParaRPr lang="en-CA" b="1" dirty="0" err="1">
              <a:solidFill>
                <a:srgbClr val="C00000"/>
              </a:solidFill>
            </a:endParaRPr>
          </a:p>
        </p:txBody>
      </p:sp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9138CC7F-B636-4A0F-BE3D-ED872A8CA2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141318"/>
              </p:ext>
            </p:extLst>
          </p:nvPr>
        </p:nvGraphicFramePr>
        <p:xfrm>
          <a:off x="7062299" y="2221385"/>
          <a:ext cx="40640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97052564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750454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Reference 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err="1"/>
                        <a:t>Reported</a:t>
                      </a:r>
                      <a:r>
                        <a:rPr lang="de-DE" dirty="0"/>
                        <a:t> T 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164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err="1"/>
                        <a:t>Minowa</a:t>
                      </a:r>
                      <a:r>
                        <a:rPr lang="de-DE" dirty="0"/>
                        <a:t> et.al.</a:t>
                      </a:r>
                      <a:r>
                        <a:rPr lang="de-DE" baseline="30000" dirty="0"/>
                        <a:t>1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~660°C 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6606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38774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6" grpId="0"/>
      <p:bldP spid="1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9DC46C-2929-4C19-AE3F-258F10CE0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Materials </a:t>
            </a:r>
            <a:r>
              <a:rPr lang="de-DE" dirty="0" err="1"/>
              <a:t>Characterisation</a:t>
            </a:r>
            <a:r>
              <a:rPr lang="de-DE" dirty="0"/>
              <a:t>: </a:t>
            </a:r>
            <a:r>
              <a:rPr lang="de-DE" dirty="0" err="1"/>
              <a:t>Magnetic</a:t>
            </a:r>
            <a:r>
              <a:rPr lang="de-DE" dirty="0"/>
              <a:t> </a:t>
            </a:r>
            <a:r>
              <a:rPr lang="de-DE" dirty="0" err="1"/>
              <a:t>Measurements</a:t>
            </a:r>
            <a:r>
              <a:rPr lang="de-DE" dirty="0"/>
              <a:t> </a:t>
            </a:r>
            <a:endParaRPr lang="en-CA" dirty="0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2B567AFD-2090-4FD3-95BF-2A0BA6D6D56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26975057"/>
              </p:ext>
            </p:extLst>
          </p:nvPr>
        </p:nvGraphicFramePr>
        <p:xfrm>
          <a:off x="960967" y="1744663"/>
          <a:ext cx="4840287" cy="3139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2520">
                  <a:extLst>
                    <a:ext uri="{9D8B030D-6E8A-4147-A177-3AD203B41FA5}">
                      <a16:colId xmlns:a16="http://schemas.microsoft.com/office/drawing/2014/main" val="3892235926"/>
                    </a:ext>
                  </a:extLst>
                </a:gridCol>
                <a:gridCol w="1017038">
                  <a:extLst>
                    <a:ext uri="{9D8B030D-6E8A-4147-A177-3AD203B41FA5}">
                      <a16:colId xmlns:a16="http://schemas.microsoft.com/office/drawing/2014/main" val="243244662"/>
                    </a:ext>
                  </a:extLst>
                </a:gridCol>
                <a:gridCol w="1198234">
                  <a:extLst>
                    <a:ext uri="{9D8B030D-6E8A-4147-A177-3AD203B41FA5}">
                      <a16:colId xmlns:a16="http://schemas.microsoft.com/office/drawing/2014/main" val="2134984795"/>
                    </a:ext>
                  </a:extLst>
                </a:gridCol>
                <a:gridCol w="1852495">
                  <a:extLst>
                    <a:ext uri="{9D8B030D-6E8A-4147-A177-3AD203B41FA5}">
                      <a16:colId xmlns:a16="http://schemas.microsoft.com/office/drawing/2014/main" val="29500027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Sample # 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Laser power / W 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Energy </a:t>
                      </a:r>
                      <a:r>
                        <a:rPr lang="de-DE" dirty="0" err="1"/>
                        <a:t>density</a:t>
                      </a:r>
                      <a:r>
                        <a:rPr lang="de-DE" dirty="0"/>
                        <a:t> / J/cm²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Heat Treatment 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9292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1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400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AB – 640HT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696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2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240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400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err="1"/>
                        <a:t>Hom</a:t>
                      </a:r>
                      <a:r>
                        <a:rPr lang="de-DE" dirty="0"/>
                        <a:t> – 640HT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6701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3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240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400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err="1"/>
                        <a:t>Hom</a:t>
                      </a:r>
                      <a:r>
                        <a:rPr lang="de-DE" dirty="0"/>
                        <a:t> – 510HT 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0538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4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240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160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err="1"/>
                        <a:t>Hom</a:t>
                      </a:r>
                      <a:r>
                        <a:rPr lang="de-DE" dirty="0"/>
                        <a:t> – 640HT 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2353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5</a:t>
                      </a: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de-DE" dirty="0"/>
                        <a:t>Repetition sample 2</a:t>
                      </a:r>
                      <a:endParaRPr lang="en-C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6146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6</a:t>
                      </a:r>
                      <a:endParaRPr lang="en-CA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de-DE" dirty="0"/>
                        <a:t>Repetition sample 4 </a:t>
                      </a:r>
                      <a:endParaRPr lang="en-C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75440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909A6D-BE26-490D-B886-27D678DFC6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CA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961F662-2408-45ED-A486-135CABA3E070}"/>
              </a:ext>
            </a:extLst>
          </p:cNvPr>
          <p:cNvGrpSpPr/>
          <p:nvPr/>
        </p:nvGrpSpPr>
        <p:grpSpPr>
          <a:xfrm>
            <a:off x="6391302" y="1725931"/>
            <a:ext cx="4839175" cy="3711600"/>
            <a:chOff x="6391302" y="1725931"/>
            <a:chExt cx="4839175" cy="3711600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B8A9EB60-EAA9-4501-BFAA-D41E514E4F4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391302" y="1725931"/>
              <a:ext cx="4839175" cy="3711600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A0ED9E9-9480-4763-9035-071E1715DC48}"/>
                </a:ext>
              </a:extLst>
            </p:cNvPr>
            <p:cNvSpPr txBox="1"/>
            <p:nvPr/>
          </p:nvSpPr>
          <p:spPr>
            <a:xfrm>
              <a:off x="8515350" y="3028890"/>
              <a:ext cx="2031967" cy="338554"/>
            </a:xfrm>
            <a:prstGeom prst="rect">
              <a:avLst/>
            </a:prstGeom>
            <a:noFill/>
          </p:spPr>
          <p:txBody>
            <a:bodyPr wrap="none" lIns="0" rtlCol="0">
              <a:spAutoFit/>
            </a:bodyPr>
            <a:lstStyle/>
            <a:p>
              <a:r>
                <a:rPr lang="de-DE" sz="1600" b="1" dirty="0"/>
                <a:t>Cooling rate: 26K/h </a:t>
              </a:r>
              <a:endParaRPr lang="en-CA" sz="1600" b="1" dirty="0" err="1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21CFE41-2240-4599-AD0D-1B82855D2DDE}"/>
                </a:ext>
              </a:extLst>
            </p:cNvPr>
            <p:cNvSpPr txBox="1"/>
            <p:nvPr/>
          </p:nvSpPr>
          <p:spPr>
            <a:xfrm>
              <a:off x="7377859" y="2048222"/>
              <a:ext cx="1137491" cy="338554"/>
            </a:xfrm>
            <a:prstGeom prst="rect">
              <a:avLst/>
            </a:prstGeom>
            <a:noFill/>
          </p:spPr>
          <p:txBody>
            <a:bodyPr wrap="none" lIns="0" rtlCol="0">
              <a:spAutoFit/>
            </a:bodyPr>
            <a:lstStyle/>
            <a:p>
              <a:r>
                <a:rPr lang="de-DE" sz="1600" b="1" dirty="0"/>
                <a:t>640</a:t>
              </a:r>
              <a:r>
                <a:rPr lang="de-DE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º</a:t>
              </a:r>
              <a:r>
                <a:rPr lang="de-DE" sz="1600" b="1" dirty="0"/>
                <a:t>C</a:t>
              </a:r>
              <a:r>
                <a:rPr lang="de-DE" sz="1600" b="1" dirty="0">
                  <a:solidFill>
                    <a:schemeClr val="accent6">
                      <a:lumMod val="75000"/>
                    </a:schemeClr>
                  </a:solidFill>
                </a:rPr>
                <a:t> </a:t>
              </a:r>
              <a:r>
                <a:rPr lang="de-DE" sz="1600" b="1" dirty="0"/>
                <a:t>: 1h </a:t>
              </a:r>
              <a:endParaRPr lang="en-CA" sz="1600" b="1" dirty="0" err="1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E167B4C-F4BD-4D5C-ADF6-843FADEE07B3}"/>
                </a:ext>
              </a:extLst>
            </p:cNvPr>
            <p:cNvSpPr txBox="1"/>
            <p:nvPr/>
          </p:nvSpPr>
          <p:spPr>
            <a:xfrm>
              <a:off x="9273334" y="4064359"/>
              <a:ext cx="1137491" cy="338554"/>
            </a:xfrm>
            <a:prstGeom prst="rect">
              <a:avLst/>
            </a:prstGeom>
            <a:noFill/>
          </p:spPr>
          <p:txBody>
            <a:bodyPr wrap="none" lIns="0" rtlCol="0">
              <a:spAutoFit/>
            </a:bodyPr>
            <a:lstStyle/>
            <a:p>
              <a:r>
                <a:rPr lang="de-DE" sz="1600" b="1" dirty="0"/>
                <a:t>510</a:t>
              </a:r>
              <a:r>
                <a:rPr lang="de-DE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º</a:t>
              </a:r>
              <a:r>
                <a:rPr lang="de-DE" sz="1600" b="1" dirty="0"/>
                <a:t>C</a:t>
              </a:r>
              <a:r>
                <a:rPr lang="de-DE" sz="1600" b="1" dirty="0">
                  <a:solidFill>
                    <a:schemeClr val="accent6">
                      <a:lumMod val="75000"/>
                    </a:schemeClr>
                  </a:solidFill>
                </a:rPr>
                <a:t> </a:t>
              </a:r>
              <a:r>
                <a:rPr lang="de-DE" sz="1600" b="1" dirty="0"/>
                <a:t>: 1h </a:t>
              </a:r>
              <a:endParaRPr lang="en-CA" sz="1600" b="1" dirty="0" err="1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00DDC55-23E1-409E-9F21-8FB91663856F}"/>
                </a:ext>
              </a:extLst>
            </p:cNvPr>
            <p:cNvSpPr txBox="1"/>
            <p:nvPr/>
          </p:nvSpPr>
          <p:spPr>
            <a:xfrm>
              <a:off x="7377859" y="4064359"/>
              <a:ext cx="1251305" cy="338554"/>
            </a:xfrm>
            <a:prstGeom prst="rect">
              <a:avLst/>
            </a:prstGeom>
            <a:noFill/>
          </p:spPr>
          <p:txBody>
            <a:bodyPr wrap="none" lIns="0" rtlCol="0">
              <a:spAutoFit/>
            </a:bodyPr>
            <a:lstStyle/>
            <a:p>
              <a:r>
                <a:rPr lang="de-DE" sz="1600" b="1" dirty="0">
                  <a:solidFill>
                    <a:srgbClr val="C00000"/>
                  </a:solidFill>
                </a:rPr>
                <a:t>510</a:t>
              </a:r>
              <a:r>
                <a:rPr lang="de-DE" sz="1600" b="1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º</a:t>
              </a:r>
              <a:r>
                <a:rPr lang="de-DE" sz="1600" b="1" dirty="0">
                  <a:solidFill>
                    <a:srgbClr val="C00000"/>
                  </a:solidFill>
                </a:rPr>
                <a:t>C : 50h </a:t>
              </a:r>
              <a:endParaRPr lang="en-CA" sz="1600" b="1" dirty="0" err="1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320921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9DC46C-2929-4C19-AE3F-258F10CE0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Materials </a:t>
            </a:r>
            <a:r>
              <a:rPr lang="de-DE" dirty="0" err="1"/>
              <a:t>Characterisation</a:t>
            </a:r>
            <a:r>
              <a:rPr lang="de-DE" dirty="0"/>
              <a:t>: </a:t>
            </a:r>
            <a:r>
              <a:rPr lang="de-DE" dirty="0" err="1"/>
              <a:t>Magnetic</a:t>
            </a:r>
            <a:r>
              <a:rPr lang="de-DE" dirty="0"/>
              <a:t> </a:t>
            </a:r>
            <a:r>
              <a:rPr lang="de-DE" dirty="0" err="1"/>
              <a:t>Measurements</a:t>
            </a:r>
            <a:r>
              <a:rPr lang="de-DE" dirty="0"/>
              <a:t> </a:t>
            </a:r>
            <a:endParaRPr lang="en-CA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909A6D-BE26-490D-B886-27D678DFC6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CA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6E02CAB4-7447-4862-BF47-2A8C76D700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9889760"/>
              </p:ext>
            </p:extLst>
          </p:nvPr>
        </p:nvGraphicFramePr>
        <p:xfrm>
          <a:off x="1333897" y="2076133"/>
          <a:ext cx="9524206" cy="28830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77450">
                  <a:extLst>
                    <a:ext uri="{9D8B030D-6E8A-4147-A177-3AD203B41FA5}">
                      <a16:colId xmlns:a16="http://schemas.microsoft.com/office/drawing/2014/main" val="1520377893"/>
                    </a:ext>
                  </a:extLst>
                </a:gridCol>
                <a:gridCol w="785786">
                  <a:extLst>
                    <a:ext uri="{9D8B030D-6E8A-4147-A177-3AD203B41FA5}">
                      <a16:colId xmlns:a16="http://schemas.microsoft.com/office/drawing/2014/main" val="3044163398"/>
                    </a:ext>
                  </a:extLst>
                </a:gridCol>
                <a:gridCol w="788670">
                  <a:extLst>
                    <a:ext uri="{9D8B030D-6E8A-4147-A177-3AD203B41FA5}">
                      <a16:colId xmlns:a16="http://schemas.microsoft.com/office/drawing/2014/main" val="2934890682"/>
                    </a:ext>
                  </a:extLst>
                </a:gridCol>
                <a:gridCol w="1543050">
                  <a:extLst>
                    <a:ext uri="{9D8B030D-6E8A-4147-A177-3AD203B41FA5}">
                      <a16:colId xmlns:a16="http://schemas.microsoft.com/office/drawing/2014/main" val="2667579086"/>
                    </a:ext>
                  </a:extLst>
                </a:gridCol>
                <a:gridCol w="1509554">
                  <a:extLst>
                    <a:ext uri="{9D8B030D-6E8A-4147-A177-3AD203B41FA5}">
                      <a16:colId xmlns:a16="http://schemas.microsoft.com/office/drawing/2014/main" val="629644900"/>
                    </a:ext>
                  </a:extLst>
                </a:gridCol>
                <a:gridCol w="982397">
                  <a:extLst>
                    <a:ext uri="{9D8B030D-6E8A-4147-A177-3AD203B41FA5}">
                      <a16:colId xmlns:a16="http://schemas.microsoft.com/office/drawing/2014/main" val="2975750096"/>
                    </a:ext>
                  </a:extLst>
                </a:gridCol>
                <a:gridCol w="840924">
                  <a:extLst>
                    <a:ext uri="{9D8B030D-6E8A-4147-A177-3AD203B41FA5}">
                      <a16:colId xmlns:a16="http://schemas.microsoft.com/office/drawing/2014/main" val="648569873"/>
                    </a:ext>
                  </a:extLst>
                </a:gridCol>
                <a:gridCol w="981408">
                  <a:extLst>
                    <a:ext uri="{9D8B030D-6E8A-4147-A177-3AD203B41FA5}">
                      <a16:colId xmlns:a16="http://schemas.microsoft.com/office/drawing/2014/main" val="413481383"/>
                    </a:ext>
                  </a:extLst>
                </a:gridCol>
                <a:gridCol w="1114967">
                  <a:extLst>
                    <a:ext uri="{9D8B030D-6E8A-4147-A177-3AD203B41FA5}">
                      <a16:colId xmlns:a16="http://schemas.microsoft.com/office/drawing/2014/main" val="1739591623"/>
                    </a:ext>
                  </a:extLst>
                </a:gridCol>
              </a:tblGrid>
              <a:tr h="104838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1400" kern="150">
                          <a:effectLst/>
                        </a:rPr>
                        <a:t>Sample # </a:t>
                      </a:r>
                      <a:endParaRPr lang="en-CA" sz="1400" kern="150">
                        <a:effectLst/>
                        <a:latin typeface="Times New Roman" panose="02020603050405020304" pitchFamily="18" charset="0"/>
                        <a:ea typeface="Andale Sans UI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1400" kern="150">
                          <a:effectLst/>
                        </a:rPr>
                        <a:t>Laser Power [W] </a:t>
                      </a:r>
                      <a:endParaRPr lang="en-CA" sz="1400" kern="150">
                        <a:effectLst/>
                        <a:latin typeface="Times New Roman" panose="02020603050405020304" pitchFamily="18" charset="0"/>
                        <a:ea typeface="Andale Sans UI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1400" kern="150">
                          <a:effectLst/>
                        </a:rPr>
                        <a:t>Energy density [J/mm²] </a:t>
                      </a:r>
                      <a:endParaRPr lang="en-CA" sz="1400" kern="150">
                        <a:effectLst/>
                        <a:latin typeface="Times New Roman" panose="02020603050405020304" pitchFamily="18" charset="0"/>
                        <a:ea typeface="Andale Sans UI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1400" kern="150">
                          <a:effectLst/>
                        </a:rPr>
                        <a:t>Homogenisation</a:t>
                      </a:r>
                      <a:endParaRPr lang="en-CA" sz="1400" kern="150">
                        <a:effectLst/>
                        <a:latin typeface="Times New Roman" panose="02020603050405020304" pitchFamily="18" charset="0"/>
                        <a:ea typeface="Andale Sans UI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1400" kern="150" dirty="0">
                          <a:effectLst/>
                        </a:rPr>
                        <a:t>Heat treatment </a:t>
                      </a:r>
                      <a:endParaRPr lang="en-CA" sz="1400" kern="150" dirty="0">
                        <a:effectLst/>
                        <a:latin typeface="Times New Roman" panose="02020603050405020304" pitchFamily="18" charset="0"/>
                        <a:ea typeface="Andale Sans UI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1400" kern="150">
                          <a:effectLst/>
                        </a:rPr>
                        <a:t>µ</a:t>
                      </a:r>
                      <a:r>
                        <a:rPr lang="en-CA" sz="1400" kern="150" baseline="-25000">
                          <a:effectLst/>
                        </a:rPr>
                        <a:t>0</a:t>
                      </a:r>
                      <a:r>
                        <a:rPr lang="en-CA" sz="1400" kern="150">
                          <a:effectLst/>
                        </a:rPr>
                        <a:t>H</a:t>
                      </a:r>
                      <a:r>
                        <a:rPr lang="en-CA" sz="1400" kern="150" baseline="-25000">
                          <a:effectLst/>
                        </a:rPr>
                        <a:t>c</a:t>
                      </a:r>
                      <a:endParaRPr lang="en-CA" sz="1400" kern="15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1400" kern="150">
                          <a:effectLst/>
                        </a:rPr>
                        <a:t>(kA/m)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1400" kern="150">
                          <a:effectLst/>
                        </a:rPr>
                        <a:t> </a:t>
                      </a:r>
                      <a:endParaRPr lang="en-CA" sz="1400" kern="150">
                        <a:effectLst/>
                        <a:latin typeface="Times New Roman" panose="02020603050405020304" pitchFamily="18" charset="0"/>
                        <a:ea typeface="Andale Sans UI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1400" kern="150">
                          <a:effectLst/>
                        </a:rPr>
                        <a:t>µ</a:t>
                      </a:r>
                      <a:r>
                        <a:rPr lang="en-CA" sz="1400" kern="150" baseline="-25000">
                          <a:effectLst/>
                        </a:rPr>
                        <a:t>0</a:t>
                      </a:r>
                      <a:r>
                        <a:rPr lang="en-CA" sz="1400" kern="150">
                          <a:effectLst/>
                        </a:rPr>
                        <a:t>M</a:t>
                      </a:r>
                      <a:r>
                        <a:rPr lang="en-CA" sz="1400" kern="150" baseline="-25000">
                          <a:effectLst/>
                        </a:rPr>
                        <a:t>r </a:t>
                      </a:r>
                      <a:r>
                        <a:rPr lang="en-CA" sz="1400" kern="150">
                          <a:effectLst/>
                        </a:rPr>
                        <a:t>(T)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1400" kern="150">
                          <a:effectLst/>
                        </a:rPr>
                        <a:t> </a:t>
                      </a:r>
                      <a:endParaRPr lang="en-CA" sz="1400" kern="150">
                        <a:effectLst/>
                        <a:latin typeface="Times New Roman" panose="02020603050405020304" pitchFamily="18" charset="0"/>
                        <a:ea typeface="Andale Sans UI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1400" kern="150">
                          <a:effectLst/>
                        </a:rPr>
                        <a:t>BH</a:t>
                      </a:r>
                      <a:r>
                        <a:rPr lang="en-CA" sz="1400" kern="150" baseline="-25000">
                          <a:effectLst/>
                        </a:rPr>
                        <a:t>max</a:t>
                      </a:r>
                      <a:r>
                        <a:rPr lang="en-CA" sz="1400" kern="150">
                          <a:effectLst/>
                        </a:rPr>
                        <a:t> (kJ/m</a:t>
                      </a:r>
                      <a:r>
                        <a:rPr lang="en-CA" sz="1400" kern="150" baseline="30000">
                          <a:effectLst/>
                        </a:rPr>
                        <a:t>3</a:t>
                      </a:r>
                      <a:r>
                        <a:rPr lang="en-CA" sz="1400" kern="150">
                          <a:effectLst/>
                        </a:rPr>
                        <a:t>)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1400" kern="150">
                          <a:effectLst/>
                        </a:rPr>
                        <a:t> </a:t>
                      </a:r>
                      <a:endParaRPr lang="en-CA" sz="1400" kern="150">
                        <a:effectLst/>
                        <a:latin typeface="Times New Roman" panose="02020603050405020304" pitchFamily="18" charset="0"/>
                        <a:ea typeface="Andale Sans UI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1400" kern="150" dirty="0">
                          <a:effectLst/>
                        </a:rPr>
                        <a:t>Anisotropy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1400" kern="150" dirty="0">
                          <a:effectLst/>
                        </a:rPr>
                        <a:t> </a:t>
                      </a:r>
                      <a:endParaRPr lang="en-CA" sz="1400" kern="150" dirty="0">
                        <a:effectLst/>
                        <a:latin typeface="Times New Roman" panose="02020603050405020304" pitchFamily="18" charset="0"/>
                        <a:ea typeface="Andale Sans UI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92739602"/>
                  </a:ext>
                </a:extLst>
              </a:tr>
              <a:tr h="2620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1200" kern="150">
                          <a:effectLst/>
                        </a:rPr>
                        <a:t>1</a:t>
                      </a:r>
                      <a:endParaRPr lang="en-CA" sz="1200" kern="150">
                        <a:effectLst/>
                        <a:latin typeface="Times New Roman" panose="02020603050405020304" pitchFamily="18" charset="0"/>
                        <a:ea typeface="Andale Sans UI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1600" kern="150">
                          <a:effectLst/>
                        </a:rPr>
                        <a:t>240</a:t>
                      </a:r>
                      <a:endParaRPr lang="en-CA" sz="1600" kern="150">
                        <a:effectLst/>
                        <a:latin typeface="Times New Roman" panose="02020603050405020304" pitchFamily="18" charset="0"/>
                        <a:ea typeface="Andale Sans UI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1600" kern="150">
                          <a:effectLst/>
                        </a:rPr>
                        <a:t>400</a:t>
                      </a:r>
                      <a:endParaRPr lang="en-CA" sz="1600" kern="150">
                        <a:effectLst/>
                        <a:latin typeface="Times New Roman" panose="02020603050405020304" pitchFamily="18" charset="0"/>
                        <a:ea typeface="Andale Sans UI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1600" kern="150">
                          <a:effectLst/>
                        </a:rPr>
                        <a:t>No</a:t>
                      </a:r>
                      <a:endParaRPr lang="en-CA" sz="1600" kern="150">
                        <a:effectLst/>
                        <a:latin typeface="Times New Roman" panose="02020603050405020304" pitchFamily="18" charset="0"/>
                        <a:ea typeface="Andale Sans UI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1600" kern="150">
                          <a:effectLst/>
                        </a:rPr>
                        <a:t>640HT</a:t>
                      </a:r>
                      <a:endParaRPr lang="en-CA" sz="1600" kern="150">
                        <a:effectLst/>
                        <a:latin typeface="Times New Roman" panose="02020603050405020304" pitchFamily="18" charset="0"/>
                        <a:ea typeface="Andale Sans UI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1600" kern="150">
                          <a:effectLst/>
                        </a:rPr>
                        <a:t>22</a:t>
                      </a:r>
                      <a:endParaRPr lang="en-CA" sz="1600" kern="150">
                        <a:effectLst/>
                        <a:latin typeface="Times New Roman" panose="02020603050405020304" pitchFamily="18" charset="0"/>
                        <a:ea typeface="Andale Sans UI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1600" kern="150">
                          <a:effectLst/>
                        </a:rPr>
                        <a:t>0.42</a:t>
                      </a:r>
                      <a:endParaRPr lang="en-CA" sz="1600" kern="150">
                        <a:effectLst/>
                        <a:latin typeface="Times New Roman" panose="02020603050405020304" pitchFamily="18" charset="0"/>
                        <a:ea typeface="Andale Sans UI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1600" kern="150">
                          <a:effectLst/>
                        </a:rPr>
                        <a:t>0.08</a:t>
                      </a:r>
                      <a:endParaRPr lang="en-CA" sz="1600" kern="150">
                        <a:effectLst/>
                        <a:latin typeface="Times New Roman" panose="02020603050405020304" pitchFamily="18" charset="0"/>
                        <a:ea typeface="Andale Sans UI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1600" kern="150">
                          <a:effectLst/>
                        </a:rPr>
                        <a:t>No</a:t>
                      </a:r>
                      <a:endParaRPr lang="en-CA" sz="1600" kern="150">
                        <a:effectLst/>
                        <a:latin typeface="Times New Roman" panose="02020603050405020304" pitchFamily="18" charset="0"/>
                        <a:ea typeface="Andale Sans UI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4437803"/>
                  </a:ext>
                </a:extLst>
              </a:tr>
              <a:tr h="52419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1200" kern="150">
                          <a:effectLst/>
                        </a:rPr>
                        <a:t>2</a:t>
                      </a:r>
                      <a:endParaRPr lang="en-CA" sz="1200" kern="150">
                        <a:effectLst/>
                        <a:latin typeface="Times New Roman" panose="02020603050405020304" pitchFamily="18" charset="0"/>
                        <a:ea typeface="Andale Sans UI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1600" kern="150">
                          <a:effectLst/>
                        </a:rPr>
                        <a:t>240</a:t>
                      </a:r>
                      <a:endParaRPr lang="en-CA" sz="1600" kern="150">
                        <a:effectLst/>
                        <a:latin typeface="Times New Roman" panose="02020603050405020304" pitchFamily="18" charset="0"/>
                        <a:ea typeface="Andale Sans UI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1600" kern="150">
                          <a:effectLst/>
                        </a:rPr>
                        <a:t>400</a:t>
                      </a:r>
                      <a:endParaRPr lang="en-CA" sz="1600" kern="150">
                        <a:effectLst/>
                        <a:latin typeface="Times New Roman" panose="02020603050405020304" pitchFamily="18" charset="0"/>
                        <a:ea typeface="Andale Sans UI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1600" kern="150">
                          <a:effectLst/>
                        </a:rPr>
                        <a:t>1100°C – 1h</a:t>
                      </a:r>
                      <a:endParaRPr lang="en-CA" sz="1600" kern="150">
                        <a:effectLst/>
                        <a:latin typeface="Times New Roman" panose="02020603050405020304" pitchFamily="18" charset="0"/>
                        <a:ea typeface="Andale Sans UI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1600" kern="150">
                          <a:effectLst/>
                        </a:rPr>
                        <a:t>640HT</a:t>
                      </a:r>
                      <a:endParaRPr lang="en-CA" sz="1600" kern="150">
                        <a:effectLst/>
                        <a:latin typeface="Times New Roman" panose="02020603050405020304" pitchFamily="18" charset="0"/>
                        <a:ea typeface="Andale Sans UI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1600" kern="150">
                          <a:effectLst/>
                        </a:rPr>
                        <a:t>19</a:t>
                      </a:r>
                      <a:endParaRPr lang="en-CA" sz="1600" kern="150">
                        <a:effectLst/>
                        <a:latin typeface="Times New Roman" panose="02020603050405020304" pitchFamily="18" charset="0"/>
                        <a:ea typeface="Andale Sans UI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1600" kern="150">
                          <a:effectLst/>
                        </a:rPr>
                        <a:t>0.47</a:t>
                      </a:r>
                      <a:endParaRPr lang="en-CA" sz="1600" kern="150">
                        <a:effectLst/>
                        <a:latin typeface="Times New Roman" panose="02020603050405020304" pitchFamily="18" charset="0"/>
                        <a:ea typeface="Andale Sans UI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1600" kern="150">
                          <a:effectLst/>
                        </a:rPr>
                        <a:t>0.08</a:t>
                      </a:r>
                      <a:endParaRPr lang="en-CA" sz="1600" kern="150">
                        <a:effectLst/>
                        <a:latin typeface="Times New Roman" panose="02020603050405020304" pitchFamily="18" charset="0"/>
                        <a:ea typeface="Andale Sans UI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1600" kern="150">
                          <a:effectLst/>
                        </a:rPr>
                        <a:t>No</a:t>
                      </a:r>
                      <a:endParaRPr lang="en-CA" sz="1600" kern="150">
                        <a:effectLst/>
                        <a:latin typeface="Times New Roman" panose="02020603050405020304" pitchFamily="18" charset="0"/>
                        <a:ea typeface="Andale Sans UI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12396628"/>
                  </a:ext>
                </a:extLst>
              </a:tr>
              <a:tr h="52419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1200" kern="150">
                          <a:effectLst/>
                        </a:rPr>
                        <a:t>3</a:t>
                      </a:r>
                      <a:endParaRPr lang="en-CA" sz="1200" kern="150">
                        <a:effectLst/>
                        <a:latin typeface="Times New Roman" panose="02020603050405020304" pitchFamily="18" charset="0"/>
                        <a:ea typeface="Andale Sans UI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1600" kern="150">
                          <a:effectLst/>
                        </a:rPr>
                        <a:t>240</a:t>
                      </a:r>
                      <a:endParaRPr lang="en-CA" sz="1600" kern="150">
                        <a:effectLst/>
                        <a:latin typeface="Times New Roman" panose="02020603050405020304" pitchFamily="18" charset="0"/>
                        <a:ea typeface="Andale Sans UI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1600" kern="150">
                          <a:effectLst/>
                        </a:rPr>
                        <a:t>400</a:t>
                      </a:r>
                      <a:endParaRPr lang="en-CA" sz="1600" kern="150">
                        <a:effectLst/>
                        <a:latin typeface="Times New Roman" panose="02020603050405020304" pitchFamily="18" charset="0"/>
                        <a:ea typeface="Andale Sans UI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1600" kern="150">
                          <a:effectLst/>
                        </a:rPr>
                        <a:t>1100°C – 1h</a:t>
                      </a:r>
                      <a:endParaRPr lang="en-CA" sz="1600" kern="150">
                        <a:effectLst/>
                        <a:latin typeface="Times New Roman" panose="02020603050405020304" pitchFamily="18" charset="0"/>
                        <a:ea typeface="Andale Sans UI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1600" kern="150">
                          <a:effectLst/>
                        </a:rPr>
                        <a:t>510HT</a:t>
                      </a:r>
                      <a:endParaRPr lang="en-CA" sz="1600" kern="150">
                        <a:effectLst/>
                        <a:latin typeface="Times New Roman" panose="02020603050405020304" pitchFamily="18" charset="0"/>
                        <a:ea typeface="Andale Sans UI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1600" kern="150">
                          <a:effectLst/>
                        </a:rPr>
                        <a:t>1</a:t>
                      </a:r>
                      <a:endParaRPr lang="en-CA" sz="1600" kern="150">
                        <a:effectLst/>
                        <a:latin typeface="Times New Roman" panose="02020603050405020304" pitchFamily="18" charset="0"/>
                        <a:ea typeface="Andale Sans UI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1600" kern="150">
                          <a:effectLst/>
                        </a:rPr>
                        <a:t>0.10</a:t>
                      </a:r>
                      <a:endParaRPr lang="en-CA" sz="1600" kern="150">
                        <a:effectLst/>
                        <a:latin typeface="Times New Roman" panose="02020603050405020304" pitchFamily="18" charset="0"/>
                        <a:ea typeface="Andale Sans UI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1600" kern="150">
                          <a:effectLst/>
                        </a:rPr>
                        <a:t>0.08</a:t>
                      </a:r>
                      <a:endParaRPr lang="en-CA" sz="1600" kern="150">
                        <a:effectLst/>
                        <a:latin typeface="Times New Roman" panose="02020603050405020304" pitchFamily="18" charset="0"/>
                        <a:ea typeface="Andale Sans UI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1600" kern="150">
                          <a:effectLst/>
                        </a:rPr>
                        <a:t>No</a:t>
                      </a:r>
                      <a:endParaRPr lang="en-CA" sz="1600" kern="150">
                        <a:effectLst/>
                        <a:latin typeface="Times New Roman" panose="02020603050405020304" pitchFamily="18" charset="0"/>
                        <a:ea typeface="Andale Sans UI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42261182"/>
                  </a:ext>
                </a:extLst>
              </a:tr>
              <a:tr h="52419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1200" kern="150">
                          <a:effectLst/>
                        </a:rPr>
                        <a:t>4</a:t>
                      </a:r>
                      <a:endParaRPr lang="en-CA" sz="1200" kern="150">
                        <a:effectLst/>
                        <a:latin typeface="Times New Roman" panose="02020603050405020304" pitchFamily="18" charset="0"/>
                        <a:ea typeface="Andale Sans UI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1600" kern="150">
                          <a:effectLst/>
                        </a:rPr>
                        <a:t>240</a:t>
                      </a:r>
                      <a:endParaRPr lang="en-CA" sz="1600" kern="150">
                        <a:effectLst/>
                        <a:latin typeface="Times New Roman" panose="02020603050405020304" pitchFamily="18" charset="0"/>
                        <a:ea typeface="Andale Sans UI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1600" kern="150">
                          <a:effectLst/>
                        </a:rPr>
                        <a:t>160</a:t>
                      </a:r>
                      <a:endParaRPr lang="en-CA" sz="1600" kern="150">
                        <a:effectLst/>
                        <a:latin typeface="Times New Roman" panose="02020603050405020304" pitchFamily="18" charset="0"/>
                        <a:ea typeface="Andale Sans UI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1600" kern="150">
                          <a:effectLst/>
                        </a:rPr>
                        <a:t>1100°C – 1h</a:t>
                      </a:r>
                      <a:endParaRPr lang="en-CA" sz="1600" kern="150">
                        <a:effectLst/>
                        <a:latin typeface="Times New Roman" panose="02020603050405020304" pitchFamily="18" charset="0"/>
                        <a:ea typeface="Andale Sans UI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1600" kern="150">
                          <a:effectLst/>
                        </a:rPr>
                        <a:t>640HT</a:t>
                      </a:r>
                      <a:endParaRPr lang="en-CA" sz="1600" kern="150">
                        <a:effectLst/>
                        <a:latin typeface="Times New Roman" panose="02020603050405020304" pitchFamily="18" charset="0"/>
                        <a:ea typeface="Andale Sans UI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1600" kern="150">
                          <a:effectLst/>
                        </a:rPr>
                        <a:t>19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1600" kern="150">
                          <a:effectLst/>
                        </a:rPr>
                        <a:t> </a:t>
                      </a:r>
                      <a:endParaRPr lang="en-CA" sz="1600" kern="150">
                        <a:effectLst/>
                        <a:latin typeface="Times New Roman" panose="02020603050405020304" pitchFamily="18" charset="0"/>
                        <a:ea typeface="Andale Sans UI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1600" kern="150">
                          <a:effectLst/>
                        </a:rPr>
                        <a:t>0.52</a:t>
                      </a:r>
                      <a:endParaRPr lang="en-CA" sz="1600" kern="150">
                        <a:effectLst/>
                        <a:latin typeface="Times New Roman" panose="02020603050405020304" pitchFamily="18" charset="0"/>
                        <a:ea typeface="Andale Sans UI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1600" kern="150">
                          <a:effectLst/>
                        </a:rPr>
                        <a:t>0.08</a:t>
                      </a:r>
                      <a:endParaRPr lang="en-CA" sz="1600" kern="150">
                        <a:effectLst/>
                        <a:latin typeface="Times New Roman" panose="02020603050405020304" pitchFamily="18" charset="0"/>
                        <a:ea typeface="Andale Sans UI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1600" kern="150" dirty="0">
                          <a:effectLst/>
                        </a:rPr>
                        <a:t>Yes</a:t>
                      </a:r>
                      <a:endParaRPr lang="en-CA" sz="1600" kern="150" dirty="0">
                        <a:effectLst/>
                        <a:latin typeface="Times New Roman" panose="02020603050405020304" pitchFamily="18" charset="0"/>
                        <a:ea typeface="Andale Sans UI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852455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26279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9DC46C-2929-4C19-AE3F-258F10CE0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Materials </a:t>
            </a:r>
            <a:r>
              <a:rPr lang="de-DE" dirty="0" err="1"/>
              <a:t>Characterisation</a:t>
            </a:r>
            <a:r>
              <a:rPr lang="de-DE" dirty="0"/>
              <a:t>: Thermal </a:t>
            </a:r>
            <a:r>
              <a:rPr lang="de-DE" dirty="0" err="1"/>
              <a:t>Stability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magnetic</a:t>
            </a:r>
            <a:r>
              <a:rPr lang="de-DE" dirty="0"/>
              <a:t> </a:t>
            </a:r>
            <a:r>
              <a:rPr lang="de-DE" dirty="0" err="1"/>
              <a:t>properties</a:t>
            </a:r>
            <a:r>
              <a:rPr lang="de-DE" dirty="0"/>
              <a:t> </a:t>
            </a:r>
            <a:endParaRPr lang="en-CA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909A6D-BE26-490D-B886-27D678DFC6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11F674B-82B7-4118-A9CC-A81ABBDE40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801" y="1744663"/>
            <a:ext cx="10572397" cy="4233227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F63C44E-DDED-4276-8F81-53D1023848CF}"/>
              </a:ext>
            </a:extLst>
          </p:cNvPr>
          <p:cNvSpPr/>
          <p:nvPr/>
        </p:nvSpPr>
        <p:spPr>
          <a:xfrm>
            <a:off x="1314450" y="1634490"/>
            <a:ext cx="502920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40485C5-0969-4595-B7B0-31D969ADEBDC}"/>
              </a:ext>
            </a:extLst>
          </p:cNvPr>
          <p:cNvSpPr/>
          <p:nvPr/>
        </p:nvSpPr>
        <p:spPr>
          <a:xfrm>
            <a:off x="5977890" y="1634490"/>
            <a:ext cx="502920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34951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9DC46C-2929-4C19-AE3F-258F10CE0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Materials </a:t>
            </a:r>
            <a:r>
              <a:rPr lang="de-DE" dirty="0" err="1"/>
              <a:t>Characterisation</a:t>
            </a:r>
            <a:r>
              <a:rPr lang="de-DE" dirty="0"/>
              <a:t>: </a:t>
            </a:r>
            <a:r>
              <a:rPr lang="de-DE" dirty="0" err="1"/>
              <a:t>Anisotropy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magnetic</a:t>
            </a:r>
            <a:r>
              <a:rPr lang="de-DE" dirty="0"/>
              <a:t> </a:t>
            </a:r>
            <a:r>
              <a:rPr lang="de-DE" dirty="0" err="1"/>
              <a:t>properties</a:t>
            </a:r>
            <a:r>
              <a:rPr lang="de-DE" dirty="0"/>
              <a:t> </a:t>
            </a:r>
            <a:endParaRPr lang="en-CA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909A6D-BE26-490D-B886-27D678DFC6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DFA217D-DC1B-484A-B7F2-9DD4BD54B0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515" y="1600450"/>
            <a:ext cx="5931837" cy="4448878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DE906CFF-8285-4E9F-9628-8F75B6F094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9712" y="1901825"/>
            <a:ext cx="2411101" cy="2004884"/>
          </a:xfrm>
        </p:spPr>
      </p:pic>
    </p:spTree>
    <p:extLst>
      <p:ext uri="{BB962C8B-B14F-4D97-AF65-F5344CB8AC3E}">
        <p14:creationId xmlns:p14="http://schemas.microsoft.com/office/powerpoint/2010/main" val="4858948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3E5626E-E3DC-4A2C-AD0B-B80D9FA5F0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Outlook: In- situ </a:t>
            </a:r>
            <a:r>
              <a:rPr lang="de-AT" dirty="0" err="1"/>
              <a:t>alloying</a:t>
            </a:r>
            <a:r>
              <a:rPr lang="de-AT" dirty="0"/>
              <a:t> and </a:t>
            </a:r>
            <a:r>
              <a:rPr lang="de-AT" dirty="0" err="1"/>
              <a:t>magnetic</a:t>
            </a:r>
            <a:r>
              <a:rPr lang="de-AT" dirty="0"/>
              <a:t> </a:t>
            </a:r>
            <a:r>
              <a:rPr lang="de-AT" dirty="0" err="1"/>
              <a:t>alloys</a:t>
            </a:r>
            <a:r>
              <a:rPr lang="de-AT" dirty="0"/>
              <a:t>  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1056993-E9AD-4EDC-BB9F-9A5524B490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de-AT" dirty="0" err="1"/>
              <a:t>Fe</a:t>
            </a:r>
            <a:r>
              <a:rPr lang="de-AT" dirty="0"/>
              <a:t>- </a:t>
            </a:r>
            <a:r>
              <a:rPr lang="de-AT" dirty="0" err="1"/>
              <a:t>Cr</a:t>
            </a:r>
            <a:r>
              <a:rPr lang="de-AT" dirty="0"/>
              <a:t>- Co </a:t>
            </a:r>
            <a:r>
              <a:rPr lang="de-AT" dirty="0" err="1"/>
              <a:t>system</a:t>
            </a:r>
            <a:r>
              <a:rPr lang="de-AT" dirty="0"/>
              <a:t>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AT" dirty="0"/>
              <a:t>High </a:t>
            </a:r>
            <a:r>
              <a:rPr lang="de-AT" dirty="0" err="1"/>
              <a:t>Entropy</a:t>
            </a:r>
            <a:r>
              <a:rPr lang="de-AT" dirty="0"/>
              <a:t> </a:t>
            </a:r>
            <a:r>
              <a:rPr lang="de-AT" dirty="0" err="1"/>
              <a:t>alloys</a:t>
            </a:r>
            <a:r>
              <a:rPr lang="de-AT" dirty="0"/>
              <a:t>: </a:t>
            </a:r>
          </a:p>
          <a:p>
            <a:pPr marL="728663" lvl="1" indent="-457200">
              <a:buFont typeface="Arial" panose="020B0604020202020204" pitchFamily="34" charset="0"/>
              <a:buChar char="•"/>
            </a:pPr>
            <a:r>
              <a:rPr lang="de-AT" dirty="0" err="1"/>
              <a:t>Fe</a:t>
            </a:r>
            <a:r>
              <a:rPr lang="de-AT" dirty="0"/>
              <a:t>-</a:t>
            </a:r>
            <a:r>
              <a:rPr lang="de-AT" dirty="0" err="1"/>
              <a:t>Cr</a:t>
            </a:r>
            <a:r>
              <a:rPr lang="de-AT" dirty="0"/>
              <a:t>-Co-Ni</a:t>
            </a:r>
          </a:p>
          <a:p>
            <a:pPr marL="728663" lvl="1" indent="-457200">
              <a:buFont typeface="Arial" panose="020B0604020202020204" pitchFamily="34" charset="0"/>
              <a:buChar char="•"/>
            </a:pPr>
            <a:r>
              <a:rPr lang="de-AT" dirty="0" err="1"/>
              <a:t>Fe</a:t>
            </a:r>
            <a:r>
              <a:rPr lang="de-AT" dirty="0"/>
              <a:t>-</a:t>
            </a:r>
            <a:r>
              <a:rPr lang="de-AT" dirty="0" err="1"/>
              <a:t>Cr</a:t>
            </a:r>
            <a:r>
              <a:rPr lang="de-AT" dirty="0"/>
              <a:t>-Co-Ni-Al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AT" dirty="0"/>
              <a:t>Shape </a:t>
            </a:r>
            <a:r>
              <a:rPr lang="de-AT" dirty="0" err="1"/>
              <a:t>memory</a:t>
            </a:r>
            <a:r>
              <a:rPr lang="de-AT" dirty="0"/>
              <a:t> </a:t>
            </a:r>
            <a:r>
              <a:rPr lang="de-AT" dirty="0" err="1"/>
              <a:t>alloys</a:t>
            </a:r>
            <a:r>
              <a:rPr lang="de-AT" dirty="0"/>
              <a:t>: </a:t>
            </a:r>
          </a:p>
          <a:p>
            <a:pPr marL="728663" lvl="1" indent="-457200">
              <a:buFont typeface="Arial" panose="020B0604020202020204" pitchFamily="34" charset="0"/>
              <a:buChar char="•"/>
            </a:pPr>
            <a:r>
              <a:rPr lang="de-AT" dirty="0"/>
              <a:t>Ni-Ti </a:t>
            </a:r>
          </a:p>
          <a:p>
            <a:pPr marL="728663" lvl="1" indent="-457200">
              <a:buFont typeface="Arial" panose="020B0604020202020204" pitchFamily="34" charset="0"/>
              <a:buChar char="•"/>
            </a:pPr>
            <a:r>
              <a:rPr lang="de-AT" dirty="0"/>
              <a:t>Ni-Ti-</a:t>
            </a:r>
            <a:r>
              <a:rPr lang="de-AT" dirty="0" err="1"/>
              <a:t>Zr</a:t>
            </a:r>
            <a:r>
              <a:rPr lang="de-AT" dirty="0"/>
              <a:t>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AT" dirty="0"/>
              <a:t>AlSi10Mg + additive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AT" dirty="0"/>
              <a:t>AA5024 + additive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AT" dirty="0"/>
              <a:t>Nd- </a:t>
            </a:r>
            <a:r>
              <a:rPr lang="de-AT" dirty="0" err="1"/>
              <a:t>Fe</a:t>
            </a:r>
            <a:r>
              <a:rPr lang="de-AT" dirty="0"/>
              <a:t>- B </a:t>
            </a:r>
            <a:r>
              <a:rPr lang="de-AT" dirty="0" err="1"/>
              <a:t>system</a:t>
            </a:r>
            <a:r>
              <a:rPr lang="de-AT" dirty="0"/>
              <a:t> (</a:t>
            </a:r>
            <a:r>
              <a:rPr lang="de-AT" dirty="0" err="1"/>
              <a:t>conventional</a:t>
            </a:r>
            <a:r>
              <a:rPr lang="de-AT" dirty="0"/>
              <a:t> and </a:t>
            </a:r>
            <a:r>
              <a:rPr lang="de-AT" dirty="0" err="1"/>
              <a:t>recycled</a:t>
            </a:r>
            <a:r>
              <a:rPr lang="de-AT" dirty="0"/>
              <a:t> </a:t>
            </a:r>
            <a:r>
              <a:rPr lang="de-AT" dirty="0" err="1"/>
              <a:t>powders</a:t>
            </a:r>
            <a:r>
              <a:rPr lang="de-AT" dirty="0"/>
              <a:t>) 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FA2FBC7E-0F7E-4E58-A544-14B2DEFA80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6" name="Grafik 5" descr="Ein Bild, das Stück, Baumaterial enthält.&#10;&#10;Automatisch generierte Beschreibung">
            <a:extLst>
              <a:ext uri="{FF2B5EF4-FFF2-40B4-BE49-F238E27FC236}">
                <a16:creationId xmlns:a16="http://schemas.microsoft.com/office/drawing/2014/main" id="{DE26FD08-FD96-4EE8-925F-6A61027B8DA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707" t="14776" r="51557" b="15313"/>
          <a:stretch/>
        </p:blipFill>
        <p:spPr>
          <a:xfrm>
            <a:off x="6073531" y="1289394"/>
            <a:ext cx="2211676" cy="2139967"/>
          </a:xfrm>
          <a:prstGeom prst="rect">
            <a:avLst/>
          </a:prstGeom>
        </p:spPr>
      </p:pic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DF1295FB-874C-48AD-9D8F-9E9D163C7CBA}"/>
              </a:ext>
            </a:extLst>
          </p:cNvPr>
          <p:cNvGrpSpPr>
            <a:grpSpLocks noChangeAspect="1"/>
          </p:cNvGrpSpPr>
          <p:nvPr/>
        </p:nvGrpSpPr>
        <p:grpSpPr>
          <a:xfrm>
            <a:off x="8623909" y="1535675"/>
            <a:ext cx="1890993" cy="3830904"/>
            <a:chOff x="8518753" y="1764275"/>
            <a:chExt cx="1577419" cy="3195644"/>
          </a:xfrm>
        </p:grpSpPr>
        <p:pic>
          <p:nvPicPr>
            <p:cNvPr id="7" name="Picture 26">
              <a:extLst>
                <a:ext uri="{FF2B5EF4-FFF2-40B4-BE49-F238E27FC236}">
                  <a16:creationId xmlns:a16="http://schemas.microsoft.com/office/drawing/2014/main" id="{A0399829-0475-4BA0-B006-359EF4A382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522102" y="1764275"/>
              <a:ext cx="1574070" cy="1568083"/>
            </a:xfrm>
            <a:prstGeom prst="rect">
              <a:avLst/>
            </a:prstGeom>
          </p:spPr>
        </p:pic>
        <p:pic>
          <p:nvPicPr>
            <p:cNvPr id="8" name="Picture 24">
              <a:extLst>
                <a:ext uri="{FF2B5EF4-FFF2-40B4-BE49-F238E27FC236}">
                  <a16:creationId xmlns:a16="http://schemas.microsoft.com/office/drawing/2014/main" id="{9E43B87C-8A01-433D-AA0E-F871A5204EC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3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518753" y="3386273"/>
              <a:ext cx="1575682" cy="1573646"/>
            </a:xfrm>
            <a:prstGeom prst="rect">
              <a:avLst/>
            </a:prstGeom>
          </p:spPr>
        </p:pic>
      </p:grpSp>
      <p:grpSp>
        <p:nvGrpSpPr>
          <p:cNvPr id="9" name="Group 13">
            <a:extLst>
              <a:ext uri="{FF2B5EF4-FFF2-40B4-BE49-F238E27FC236}">
                <a16:creationId xmlns:a16="http://schemas.microsoft.com/office/drawing/2014/main" id="{75F0395F-BB91-4A50-9B8C-E6D31E00D129}"/>
              </a:ext>
            </a:extLst>
          </p:cNvPr>
          <p:cNvGrpSpPr>
            <a:grpSpLocks noChangeAspect="1"/>
          </p:cNvGrpSpPr>
          <p:nvPr/>
        </p:nvGrpSpPr>
        <p:grpSpPr>
          <a:xfrm>
            <a:off x="6073531" y="3575597"/>
            <a:ext cx="2211676" cy="2033279"/>
            <a:chOff x="5008568" y="3566605"/>
            <a:chExt cx="2098990" cy="1929682"/>
          </a:xfrm>
        </p:grpSpPr>
        <p:pic>
          <p:nvPicPr>
            <p:cNvPr id="10" name="Picture 10">
              <a:extLst>
                <a:ext uri="{FF2B5EF4-FFF2-40B4-BE49-F238E27FC236}">
                  <a16:creationId xmlns:a16="http://schemas.microsoft.com/office/drawing/2014/main" id="{13929E51-3D36-43AD-B763-6EA1F006D0E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>
              <a:off x="5093222" y="3481951"/>
              <a:ext cx="1929682" cy="2098990"/>
            </a:xfrm>
            <a:prstGeom prst="rect">
              <a:avLst/>
            </a:prstGeom>
            <a:ln w="3175">
              <a:solidFill>
                <a:schemeClr val="tx1"/>
              </a:solidFill>
            </a:ln>
          </p:spPr>
        </p:pic>
        <p:cxnSp>
          <p:nvCxnSpPr>
            <p:cNvPr id="11" name="Straight Connector 2">
              <a:extLst>
                <a:ext uri="{FF2B5EF4-FFF2-40B4-BE49-F238E27FC236}">
                  <a16:creationId xmlns:a16="http://schemas.microsoft.com/office/drawing/2014/main" id="{15CE6C0C-7CBF-4072-8CEF-AEBC93D167CB}"/>
                </a:ext>
              </a:extLst>
            </p:cNvPr>
            <p:cNvCxnSpPr/>
            <p:nvPr/>
          </p:nvCxnSpPr>
          <p:spPr>
            <a:xfrm>
              <a:off x="6063521" y="5418944"/>
              <a:ext cx="974361" cy="0"/>
            </a:xfrm>
            <a:prstGeom prst="line">
              <a:avLst/>
            </a:prstGeom>
            <a:ln w="19050">
              <a:solidFill>
                <a:schemeClr val="tx1"/>
              </a:solidFill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3">
              <a:extLst>
                <a:ext uri="{FF2B5EF4-FFF2-40B4-BE49-F238E27FC236}">
                  <a16:creationId xmlns:a16="http://schemas.microsoft.com/office/drawing/2014/main" id="{6709DF6F-6816-4066-9840-A922ABF071DD}"/>
                </a:ext>
              </a:extLst>
            </p:cNvPr>
            <p:cNvSpPr txBox="1"/>
            <p:nvPr/>
          </p:nvSpPr>
          <p:spPr>
            <a:xfrm>
              <a:off x="6275294" y="5149189"/>
              <a:ext cx="703246" cy="319220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none" lIns="0" rtlCol="0">
              <a:spAutoFit/>
            </a:bodyPr>
            <a:lstStyle/>
            <a:p>
              <a:r>
                <a:rPr lang="en-GB" sz="1280" dirty="0"/>
                <a:t> 10 mm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53773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6C6A87DF-84EB-43A2-92F6-736499BE35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err="1"/>
              <a:t>Thank</a:t>
            </a:r>
            <a:r>
              <a:rPr lang="de-AT" dirty="0"/>
              <a:t> </a:t>
            </a:r>
            <a:r>
              <a:rPr lang="de-AT" dirty="0" err="1"/>
              <a:t>you</a:t>
            </a:r>
            <a:r>
              <a:rPr lang="de-AT" dirty="0"/>
              <a:t> </a:t>
            </a:r>
            <a:r>
              <a:rPr lang="de-AT" dirty="0" err="1"/>
              <a:t>for</a:t>
            </a:r>
            <a:r>
              <a:rPr lang="de-AT" dirty="0"/>
              <a:t> </a:t>
            </a:r>
            <a:r>
              <a:rPr lang="de-AT" dirty="0" err="1"/>
              <a:t>your</a:t>
            </a:r>
            <a:r>
              <a:rPr lang="de-AT" dirty="0"/>
              <a:t> </a:t>
            </a:r>
            <a:r>
              <a:rPr lang="de-AT" dirty="0" err="1"/>
              <a:t>attention</a:t>
            </a:r>
            <a:r>
              <a:rPr lang="de-AT" dirty="0"/>
              <a:t> 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1A4D5E7C-AE7A-4768-AC35-63C596B3E0C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790288690"/>
      </p:ext>
    </p:extLst>
  </p:cSld>
  <p:clrMapOvr>
    <a:masterClrMapping/>
  </p:clrMapOvr>
</p:sld>
</file>

<file path=ppt/theme/theme1.xml><?xml version="1.0" encoding="utf-8"?>
<a:theme xmlns:a="http://schemas.openxmlformats.org/drawingml/2006/main" name="IMAT">
  <a:themeElements>
    <a:clrScheme name="Benutzerdefiniert 3">
      <a:dk1>
        <a:srgbClr val="0F0F0F"/>
      </a:dk1>
      <a:lt1>
        <a:srgbClr val="FFFFFF"/>
      </a:lt1>
      <a:dk2>
        <a:srgbClr val="3B5A70"/>
      </a:dk2>
      <a:lt2>
        <a:srgbClr val="EEECE1"/>
      </a:lt2>
      <a:accent1>
        <a:srgbClr val="F70146"/>
      </a:accent1>
      <a:accent2>
        <a:srgbClr val="5191C1"/>
      </a:accent2>
      <a:accent3>
        <a:srgbClr val="A5A5A5"/>
      </a:accent3>
      <a:accent4>
        <a:srgbClr val="285F82"/>
      </a:accent4>
      <a:accent5>
        <a:srgbClr val="78BE73"/>
      </a:accent5>
      <a:accent6>
        <a:srgbClr val="E59352"/>
      </a:accent6>
      <a:hlink>
        <a:srgbClr val="0066D8"/>
      </a:hlink>
      <a:folHlink>
        <a:srgbClr val="6C2F91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  <a:tailEnd type="none"/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rtlCol="0">
        <a:spAutoFit/>
      </a:bodyPr>
      <a:lstStyle>
        <a:defPPr>
          <a:defRPr sz="20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IMAT" id="{C8B124DC-292F-4066-86DF-D525916B73D8}" vid="{181E5056-2010-468A-92B6-2FBDB4B908C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A401719298569046B35C9950788D01F5" ma:contentTypeVersion="14" ma:contentTypeDescription="Ein neues Dokument erstellen." ma:contentTypeScope="" ma:versionID="9db0435327ca70f4b8c31d273699d391">
  <xsd:schema xmlns:xsd="http://www.w3.org/2001/XMLSchema" xmlns:xs="http://www.w3.org/2001/XMLSchema" xmlns:p="http://schemas.microsoft.com/office/2006/metadata/properties" xmlns:ns3="9f25f398-e84b-467e-ae85-c89a7892a48a" xmlns:ns4="bcb606fe-a689-40db-806f-43f9db251a66" targetNamespace="http://schemas.microsoft.com/office/2006/metadata/properties" ma:root="true" ma:fieldsID="193f7541cabfc25136d5826050e83a8b" ns3:_="" ns4:_="">
    <xsd:import namespace="9f25f398-e84b-467e-ae85-c89a7892a48a"/>
    <xsd:import namespace="bcb606fe-a689-40db-806f-43f9db251a6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Location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f25f398-e84b-467e-ae85-c89a7892a48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b606fe-a689-40db-806f-43f9db251a66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9" nillable="true" ma:displayName="Freigabehinweis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FBCE187-739C-45F4-B804-A20B580B390F}">
  <ds:schemaRefs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http://purl.org/dc/terms/"/>
    <ds:schemaRef ds:uri="9f25f398-e84b-467e-ae85-c89a7892a48a"/>
    <ds:schemaRef ds:uri="http://schemas.microsoft.com/office/2006/documentManagement/types"/>
    <ds:schemaRef ds:uri="http://schemas.microsoft.com/office/2006/metadata/properties"/>
    <ds:schemaRef ds:uri="http://purl.org/dc/dcmitype/"/>
    <ds:schemaRef ds:uri="bcb606fe-a689-40db-806f-43f9db251a66"/>
  </ds:schemaRefs>
</ds:datastoreItem>
</file>

<file path=customXml/itemProps2.xml><?xml version="1.0" encoding="utf-8"?>
<ds:datastoreItem xmlns:ds="http://schemas.openxmlformats.org/officeDocument/2006/customXml" ds:itemID="{770E0F0A-0D65-477E-8F5C-CA767282720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f25f398-e84b-467e-ae85-c89a7892a48a"/>
    <ds:schemaRef ds:uri="bcb606fe-a689-40db-806f-43f9db251a6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ECF99D4-290E-424C-80FB-F4255790ADF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IMAT</Template>
  <TotalTime>0</TotalTime>
  <Words>672</Words>
  <Application>Microsoft Office PowerPoint</Application>
  <PresentationFormat>Breitbild</PresentationFormat>
  <Paragraphs>206</Paragraphs>
  <Slides>26</Slides>
  <Notes>3</Notes>
  <HiddenSlides>1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26</vt:i4>
      </vt:variant>
    </vt:vector>
  </HeadingPairs>
  <TitlesOfParts>
    <vt:vector size="31" baseType="lpstr">
      <vt:lpstr>Arial</vt:lpstr>
      <vt:lpstr>Calibri</vt:lpstr>
      <vt:lpstr>Times New Roman</vt:lpstr>
      <vt:lpstr>Wingdings</vt:lpstr>
      <vt:lpstr>IMAT</vt:lpstr>
      <vt:lpstr>PowerPoint-Präsentation</vt:lpstr>
      <vt:lpstr>Table of Contents</vt:lpstr>
      <vt:lpstr>Our machine: ORLAS Creator  </vt:lpstr>
      <vt:lpstr>In- situ alloying: a novel technique </vt:lpstr>
      <vt:lpstr>Development of the in- situ alloying process </vt:lpstr>
      <vt:lpstr>Development of the Printing Process: Powders </vt:lpstr>
      <vt:lpstr>Melt Pool Studies: Implementation  </vt:lpstr>
      <vt:lpstr>Melt Pool Studies: Results   </vt:lpstr>
      <vt:lpstr>Parameter Study: Sample Geometry </vt:lpstr>
      <vt:lpstr>Parameter Study: Densities </vt:lpstr>
      <vt:lpstr>Parameter Study: Porosity  </vt:lpstr>
      <vt:lpstr>Parameter Study: Chemical Homogeneity </vt:lpstr>
      <vt:lpstr>Parameter Study: Chemical Homogeneity – Code for the analysis </vt:lpstr>
      <vt:lpstr>Parameter Study: Chemical Homogeneity – Code for the analysis </vt:lpstr>
      <vt:lpstr>Parameter Study: Chemical Homogeneity – Code for the analysis </vt:lpstr>
      <vt:lpstr>Parameter Study: Chemical Homogeneity – Code for the analysis </vt:lpstr>
      <vt:lpstr>Parameter Study: Chemical Homogeneity  </vt:lpstr>
      <vt:lpstr>Parameter Study: Chemical Homogeneity </vt:lpstr>
      <vt:lpstr>Materials Characterisation</vt:lpstr>
      <vt:lpstr>Materials Characterisation: Determination of the miscibility gap </vt:lpstr>
      <vt:lpstr>Materials Characterisation: Magnetic Measurements </vt:lpstr>
      <vt:lpstr>Materials Characterisation: Magnetic Measurements </vt:lpstr>
      <vt:lpstr>Materials Characterisation: Thermal Stability of magnetic properties </vt:lpstr>
      <vt:lpstr>Materials Characterisation: Anisotropy of magnetic properties </vt:lpstr>
      <vt:lpstr>Outlook: In- situ alloying and magnetic alloys  </vt:lpstr>
      <vt:lpstr>Thank you for your attention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Arneitz, Siegfried</dc:creator>
  <cp:lastModifiedBy>Siegfried Arneitz</cp:lastModifiedBy>
  <cp:revision>152</cp:revision>
  <dcterms:created xsi:type="dcterms:W3CDTF">2020-04-16T10:17:40Z</dcterms:created>
  <dcterms:modified xsi:type="dcterms:W3CDTF">2021-11-03T13:13:40Z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0x010100A401719298569046B35C9950788D01F5</vt:lpwstr>
  </property>
</Properties>
</file>