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2" r:id="rId3"/>
    <p:sldId id="258" r:id="rId4"/>
    <p:sldId id="261" r:id="rId5"/>
    <p:sldId id="260" r:id="rId6"/>
    <p:sldId id="264" r:id="rId7"/>
    <p:sldId id="265" r:id="rId8"/>
    <p:sldId id="266" r:id="rId9"/>
    <p:sldId id="263" r:id="rId10"/>
    <p:sldId id="267" r:id="rId11"/>
    <p:sldId id="269" r:id="rId12"/>
    <p:sldId id="268" r:id="rId13"/>
    <p:sldId id="273" r:id="rId14"/>
    <p:sldId id="272" r:id="rId15"/>
    <p:sldId id="271" r:id="rId16"/>
    <p:sldId id="274" r:id="rId17"/>
    <p:sldId id="270" r:id="rId18"/>
    <p:sldId id="259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B9C5"/>
    <a:srgbClr val="1C8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19" autoAdjust="0"/>
    <p:restoredTop sz="94646" autoAdjust="0"/>
  </p:normalViewPr>
  <p:slideViewPr>
    <p:cSldViewPr showGuides="1">
      <p:cViewPr varScale="1">
        <p:scale>
          <a:sx n="108" d="100"/>
          <a:sy n="108" d="100"/>
        </p:scale>
        <p:origin x="120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60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F80F3DF-F73D-46A8-9E9B-1FD9EB7F4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07E570-1F9D-4480-9D68-99107BF563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CFBA4-E7E8-40EB-92D8-AE6290D8CC1E}" type="datetimeFigureOut">
              <a:rPr lang="sv-SE" smtClean="0"/>
              <a:t>2022-04-20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BCCF51-6999-4D00-B4C4-B37DBF10C0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D2C9DD-4BC7-4962-9811-3883225F9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2E0B-EBF5-43B4-B225-ED9A7BFC79A1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326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9B22E-AB1E-4D9C-80EF-A8DFC965CD14}" type="datetimeFigureOut">
              <a:rPr lang="de-DE" smtClean="0"/>
              <a:pPr/>
              <a:t>20.04.2022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69067-B154-4E22-943F-8345064B56F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40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3928C743-43C7-45D4-956F-FDD1D0A617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" t="8578" r="3923" b="4447"/>
          <a:stretch/>
        </p:blipFill>
        <p:spPr>
          <a:xfrm>
            <a:off x="0" y="-18000"/>
            <a:ext cx="3060000" cy="1008000"/>
          </a:xfrm>
          <a:prstGeom prst="rect">
            <a:avLst/>
          </a:prstGeom>
        </p:spPr>
      </p:pic>
      <p:cxnSp>
        <p:nvCxnSpPr>
          <p:cNvPr id="19" name="Gerade Verbindung 18"/>
          <p:cNvCxnSpPr/>
          <p:nvPr userDrawn="1"/>
        </p:nvCxnSpPr>
        <p:spPr>
          <a:xfrm>
            <a:off x="8616280" y="116632"/>
            <a:ext cx="2675" cy="77938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Bildobjekt 15" descr="En bild som visar himmel, byggnad, utomhus, slott&#10;&#10;Automatiskt genererad beskrivning">
            <a:extLst>
              <a:ext uri="{FF2B5EF4-FFF2-40B4-BE49-F238E27FC236}">
                <a16:creationId xmlns:a16="http://schemas.microsoft.com/office/drawing/2014/main" id="{9A2FDCEF-08EC-4F65-90A4-2343066CB6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" b="3905"/>
          <a:stretch/>
        </p:blipFill>
        <p:spPr>
          <a:xfrm>
            <a:off x="0" y="1008000"/>
            <a:ext cx="12192000" cy="586800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D42DE144-2ED5-454A-8B2C-B35AAA614128}"/>
              </a:ext>
            </a:extLst>
          </p:cNvPr>
          <p:cNvSpPr/>
          <p:nvPr userDrawn="1"/>
        </p:nvSpPr>
        <p:spPr>
          <a:xfrm>
            <a:off x="0" y="5085184"/>
            <a:ext cx="12192000" cy="1368152"/>
          </a:xfrm>
          <a:prstGeom prst="rect">
            <a:avLst/>
          </a:prstGeom>
          <a:solidFill>
            <a:schemeClr val="bg1">
              <a:lumMod val="8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BB4C8BB1-1723-4342-88EA-2008BE20C569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 lIns="0" bIns="0" anchor="b" anchorCtr="0"/>
          <a:lstStyle>
            <a:lvl1pPr algn="l">
              <a:defRPr sz="1050">
                <a:latin typeface="Helvetica" pitchFamily="34" charset="0"/>
              </a:defRPr>
            </a:lvl1pPr>
          </a:lstStyle>
          <a:p>
            <a:fld id="{BFDAF33A-75E1-4C0B-A22B-EAC9B12C11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rIns="0" bIns="0" anchor="b" anchorCtr="0"/>
          <a:lstStyle>
            <a:lvl1pPr algn="r">
              <a:defRPr sz="1050">
                <a:latin typeface="Helvetica" pitchFamily="34" charset="0"/>
              </a:defRPr>
            </a:lvl1pPr>
          </a:lstStyle>
          <a:p>
            <a:r>
              <a:rPr lang="de-DE" dirty="0"/>
              <a:t>Name</a:t>
            </a:r>
          </a:p>
          <a:p>
            <a:r>
              <a:rPr lang="de-DE" dirty="0"/>
              <a:t>Company</a:t>
            </a:r>
          </a:p>
          <a:p>
            <a:r>
              <a:rPr lang="de-DE" dirty="0"/>
              <a:t>Date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1049757" y="6237312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98692376-6B62-4DA0-84AF-948C0FF813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5656" r="173" b="-5656"/>
          <a:stretch/>
        </p:blipFill>
        <p:spPr>
          <a:xfrm>
            <a:off x="0" y="6066000"/>
            <a:ext cx="2232000" cy="811254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0" y="130932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25200" y="131039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72B1-D759-4259-977A-170AAC5CF64F}" type="datetime1">
              <a:rPr lang="de-DE" smtClean="0"/>
              <a:pPr/>
              <a:t>20.04.2022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421E572-FA19-4A47-867B-E4DD3F38397E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5360" y="126876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5360" y="1988840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25204" y="126876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83568" y="1988840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52CE-7F00-4646-BAA2-94A3C82779F9}" type="datetime1">
              <a:rPr lang="de-DE" smtClean="0"/>
              <a:pPr/>
              <a:t>20.04.2022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C63E-12EC-4B82-837E-8E9D01991A85}" type="datetime1">
              <a:rPr lang="de-DE" smtClean="0"/>
              <a:pPr/>
              <a:t>20.04.2022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855D-CBCE-4294-BF0E-0AD7146F3DBD}" type="datetime1">
              <a:rPr lang="de-DE" smtClean="0"/>
              <a:pPr/>
              <a:t>20.04.2022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3821" y="12687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6687" y="125822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DB20-FA1B-49FC-8AA0-E5C657214120}" type="datetime1">
              <a:rPr lang="de-DE" smtClean="0"/>
              <a:pPr/>
              <a:t>20.04.2022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5360" y="2040687"/>
            <a:ext cx="11521280" cy="379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0" y="1124744"/>
            <a:ext cx="115212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err="1"/>
              <a:t>Textasterformate</a:t>
            </a:r>
            <a:r>
              <a:rPr lang="de-DE" dirty="0"/>
              <a:t>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EA5D-8C47-4D06-BF42-5FEA9266B9A8}" type="datetime1">
              <a:rPr lang="de-DE" smtClean="0"/>
              <a:pPr/>
              <a:t>20.04.2022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C9B6-0BA8-4D80-89AF-6393C24D015E}" type="datetime1">
              <a:rPr lang="de-DE" smtClean="0"/>
              <a:pPr/>
              <a:t>20.04.2022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0.tiff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044000" y="5590215"/>
            <a:ext cx="11136560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sz="3400" dirty="0" err="1" smtClean="0"/>
              <a:t>Novel</a:t>
            </a:r>
            <a:r>
              <a:rPr lang="de-DE" sz="3400" dirty="0" smtClean="0"/>
              <a:t> </a:t>
            </a:r>
            <a:r>
              <a:rPr lang="de-DE" sz="3400" dirty="0" err="1" smtClean="0"/>
              <a:t>development</a:t>
            </a:r>
            <a:r>
              <a:rPr lang="de-DE" sz="3400" dirty="0" smtClean="0"/>
              <a:t> </a:t>
            </a:r>
            <a:r>
              <a:rPr lang="de-DE" sz="3400" dirty="0" err="1" smtClean="0"/>
              <a:t>of</a:t>
            </a:r>
            <a:r>
              <a:rPr lang="de-DE" sz="3400" dirty="0" smtClean="0"/>
              <a:t> a </a:t>
            </a:r>
            <a:r>
              <a:rPr lang="de-DE" sz="3400" dirty="0" err="1" smtClean="0"/>
              <a:t>NbC-containing</a:t>
            </a:r>
            <a:r>
              <a:rPr lang="de-DE" sz="3400" dirty="0" smtClean="0"/>
              <a:t> </a:t>
            </a:r>
            <a:r>
              <a:rPr lang="de-DE" sz="3400" dirty="0" err="1" smtClean="0"/>
              <a:t>powder</a:t>
            </a:r>
            <a:r>
              <a:rPr lang="de-DE" sz="3400" dirty="0" smtClean="0"/>
              <a:t> </a:t>
            </a:r>
            <a:r>
              <a:rPr lang="de-DE" sz="3400" dirty="0" err="1" smtClean="0"/>
              <a:t>metallurgical</a:t>
            </a:r>
            <a:r>
              <a:rPr lang="de-DE" sz="3400" dirty="0" smtClean="0"/>
              <a:t> </a:t>
            </a:r>
            <a:r>
              <a:rPr lang="de-DE" sz="3400" dirty="0" err="1" smtClean="0"/>
              <a:t>martensitic</a:t>
            </a:r>
            <a:r>
              <a:rPr lang="de-DE" sz="3400" dirty="0" smtClean="0"/>
              <a:t> </a:t>
            </a:r>
            <a:r>
              <a:rPr lang="de-DE" sz="3400" dirty="0" err="1" smtClean="0"/>
              <a:t>steel</a:t>
            </a:r>
            <a:r>
              <a:rPr lang="de-DE" sz="3400" dirty="0" smtClean="0"/>
              <a:t> </a:t>
            </a:r>
            <a:r>
              <a:rPr lang="de-DE" sz="3400" dirty="0" err="1" smtClean="0"/>
              <a:t>with</a:t>
            </a:r>
            <a:r>
              <a:rPr lang="de-DE" sz="3400" dirty="0" smtClean="0"/>
              <a:t> </a:t>
            </a:r>
            <a:r>
              <a:rPr lang="de-DE" sz="3400" dirty="0" err="1" smtClean="0"/>
              <a:t>outstanding</a:t>
            </a:r>
            <a:r>
              <a:rPr lang="de-DE" sz="3400" dirty="0" smtClean="0"/>
              <a:t> </a:t>
            </a:r>
            <a:r>
              <a:rPr lang="de-DE" sz="3400" dirty="0" err="1" smtClean="0"/>
              <a:t>tribocorrosion</a:t>
            </a:r>
            <a:r>
              <a:rPr lang="de-DE" sz="3400" dirty="0" smtClean="0"/>
              <a:t> </a:t>
            </a:r>
            <a:r>
              <a:rPr lang="de-DE" sz="3400" dirty="0" err="1" smtClean="0"/>
              <a:t>resistance</a:t>
            </a:r>
            <a:endParaRPr lang="de-DE" sz="3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1044000" y="6107113"/>
            <a:ext cx="11064552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 smtClean="0"/>
              <a:t>Isabel Hahn, Sabine Siebert, Werner Theisen, Sebastian Weber</a:t>
            </a:r>
            <a:endParaRPr lang="de-DE" sz="1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89C4D98-9606-4382-895C-2F9999CA3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0296" y="359911"/>
            <a:ext cx="1512000" cy="28872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5833" y="188640"/>
            <a:ext cx="1622719" cy="631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Outline</a:t>
            </a:r>
            <a:endParaRPr lang="en-US" dirty="0">
              <a:latin typeface="+mj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60" y="1747842"/>
            <a:ext cx="11521280" cy="4608513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Introduction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Experimental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Results and discussion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Conclusion</a:t>
            </a:r>
            <a:endParaRPr lang="en-US" dirty="0">
              <a:latin typeface="+mn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7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Introduction – Motivation and challenges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608" y="1681947"/>
            <a:ext cx="2789827" cy="208170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2" y="1667583"/>
            <a:ext cx="2780067" cy="2080800"/>
          </a:xfrm>
          <a:prstGeom prst="rect">
            <a:avLst/>
          </a:prstGeom>
        </p:spPr>
      </p:pic>
      <p:sp>
        <p:nvSpPr>
          <p:cNvPr id="12" name="Inhaltsplatzhalter 2"/>
          <p:cNvSpPr txBox="1">
            <a:spLocks/>
          </p:cNvSpPr>
          <p:nvPr/>
        </p:nvSpPr>
        <p:spPr>
          <a:xfrm>
            <a:off x="2495600" y="3756783"/>
            <a:ext cx="2606080" cy="4794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latin typeface="+mn-lt"/>
              </a:rPr>
              <a:t>Tribology/Wear</a:t>
            </a:r>
          </a:p>
        </p:txBody>
      </p:sp>
      <p:sp>
        <p:nvSpPr>
          <p:cNvPr id="13" name="Inhaltsplatzhalter 2"/>
          <p:cNvSpPr txBox="1">
            <a:spLocks/>
          </p:cNvSpPr>
          <p:nvPr/>
        </p:nvSpPr>
        <p:spPr>
          <a:xfrm>
            <a:off x="7680176" y="3759448"/>
            <a:ext cx="1008112" cy="4794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+mn-lt"/>
              </a:rPr>
              <a:t>C</a:t>
            </a:r>
            <a:r>
              <a:rPr lang="en-US" sz="2000" dirty="0" smtClean="0">
                <a:latin typeface="+mn-lt"/>
              </a:rPr>
              <a:t>orrosion</a:t>
            </a:r>
          </a:p>
        </p:txBody>
      </p:sp>
      <p:sp>
        <p:nvSpPr>
          <p:cNvPr id="16" name="Inhaltsplatzhalter 2"/>
          <p:cNvSpPr txBox="1">
            <a:spLocks/>
          </p:cNvSpPr>
          <p:nvPr/>
        </p:nvSpPr>
        <p:spPr>
          <a:xfrm>
            <a:off x="4918212" y="2276621"/>
            <a:ext cx="1577280" cy="47944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err="1">
                <a:solidFill>
                  <a:srgbClr val="002060"/>
                </a:solidFill>
                <a:latin typeface="+mn-lt"/>
              </a:rPr>
              <a:t>T</a:t>
            </a:r>
            <a:r>
              <a:rPr lang="en-US" sz="2000" b="1" dirty="0" err="1" smtClean="0">
                <a:solidFill>
                  <a:srgbClr val="002060"/>
                </a:solidFill>
                <a:latin typeface="+mn-lt"/>
              </a:rPr>
              <a:t>ribocorrosion</a:t>
            </a:r>
            <a:endParaRPr lang="en-US" sz="2000" b="1" dirty="0" smtClean="0">
              <a:solidFill>
                <a:srgbClr val="002060"/>
              </a:solidFill>
              <a:latin typeface="+mn-lt"/>
            </a:endParaRPr>
          </a:p>
        </p:txBody>
      </p:sp>
      <p:cxnSp>
        <p:nvCxnSpPr>
          <p:cNvPr id="21" name="Gerade Verbindung mit Pfeil 20"/>
          <p:cNvCxnSpPr/>
          <p:nvPr/>
        </p:nvCxnSpPr>
        <p:spPr>
          <a:xfrm flipH="1" flipV="1">
            <a:off x="4866360" y="2755269"/>
            <a:ext cx="1681844" cy="796"/>
          </a:xfrm>
          <a:prstGeom prst="straightConnector1">
            <a:avLst/>
          </a:prstGeom>
          <a:noFill/>
          <a:ln w="38100" cap="flat" cmpd="sng" algn="ctr">
            <a:solidFill>
              <a:srgbClr val="8DAE10"/>
            </a:solidFill>
            <a:prstDash val="solid"/>
            <a:miter lim="800000"/>
            <a:headEnd type="triangle"/>
            <a:tailEnd type="triangle"/>
          </a:ln>
          <a:effectLst/>
        </p:spPr>
      </p:cxnSp>
      <p:sp>
        <p:nvSpPr>
          <p:cNvPr id="15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335360" y="4749101"/>
            <a:ext cx="7966186" cy="15569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0" lang="de-DE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Tribocorrosion</a:t>
            </a:r>
            <a:r>
              <a:rPr kumimoji="0" lang="de-DE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:</a:t>
            </a:r>
            <a:r>
              <a:rPr lang="de-DE" sz="2000" b="1" dirty="0" smtClean="0">
                <a:solidFill>
                  <a:srgbClr val="002060"/>
                </a:solidFill>
              </a:rPr>
              <a:t> Interaction </a:t>
            </a:r>
            <a:r>
              <a:rPr lang="de-DE" sz="2000" b="1" dirty="0" err="1" smtClean="0">
                <a:solidFill>
                  <a:srgbClr val="002060"/>
                </a:solidFill>
              </a:rPr>
              <a:t>between</a:t>
            </a:r>
            <a:r>
              <a:rPr lang="de-DE" sz="2000" b="1" dirty="0" smtClean="0">
                <a:solidFill>
                  <a:srgbClr val="002060"/>
                </a:solidFill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</a:rPr>
              <a:t>wear</a:t>
            </a:r>
            <a:r>
              <a:rPr lang="de-DE" sz="2000" b="1" dirty="0" smtClean="0">
                <a:solidFill>
                  <a:srgbClr val="002060"/>
                </a:solidFill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</a:rPr>
              <a:t>and</a:t>
            </a:r>
            <a:r>
              <a:rPr lang="de-DE" sz="2000" b="1" dirty="0" smtClean="0">
                <a:solidFill>
                  <a:srgbClr val="002060"/>
                </a:solidFill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</a:rPr>
              <a:t>corrosion</a:t>
            </a:r>
            <a:endParaRPr lang="de-DE" sz="2000" b="1" dirty="0" smtClean="0">
              <a:solidFill>
                <a:srgbClr val="002060"/>
              </a:solidFill>
            </a:endParaRPr>
          </a:p>
          <a:p>
            <a:pPr lvl="3">
              <a:lnSpc>
                <a:spcPct val="100000"/>
              </a:lnSpc>
              <a:buClrTx/>
              <a:buFont typeface="Symbol" panose="05050102010706020507" pitchFamily="18" charset="2"/>
              <a:buChar char="-"/>
              <a:defRPr/>
            </a:pP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Wear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affecting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corrosion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simultaneously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corrosion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affecting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wear</a:t>
            </a:r>
            <a:endParaRPr kumimoji="0" lang="de-DE" sz="20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lvl="3">
              <a:lnSpc>
                <a:spcPct val="10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de-DE" sz="2000" dirty="0" err="1" smtClean="0">
                <a:solidFill>
                  <a:schemeClr val="tx1"/>
                </a:solidFill>
              </a:rPr>
              <a:t>Complex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phenomenon</a:t>
            </a:r>
            <a:endParaRPr kumimoji="0" lang="de-DE" sz="20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2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Introduction – Motivation and challenges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4</a:t>
            </a:fld>
            <a:endParaRPr lang="de-DE" dirty="0"/>
          </a:p>
        </p:txBody>
      </p:sp>
      <p:sp>
        <p:nvSpPr>
          <p:cNvPr id="7" name="Gleichschenkliges Dreieck 6"/>
          <p:cNvSpPr/>
          <p:nvPr/>
        </p:nvSpPr>
        <p:spPr>
          <a:xfrm>
            <a:off x="4131235" y="2296126"/>
            <a:ext cx="3168352" cy="2479350"/>
          </a:xfrm>
          <a:prstGeom prst="triangle">
            <a:avLst/>
          </a:prstGeom>
          <a:solidFill>
            <a:srgbClr val="002060"/>
          </a:solidFill>
          <a:ln w="12700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0" cap="none" spc="0" normalizeH="0" baseline="0" noProof="0" smtClean="0">
              <a:ln>
                <a:noFill/>
              </a:ln>
              <a:solidFill>
                <a:srgbClr val="8DAE1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460960" y="3492758"/>
            <a:ext cx="2520280" cy="170213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de-DE" sz="2000" dirty="0">
                <a:solidFill>
                  <a:schemeClr val="bg1"/>
                </a:solidFill>
              </a:rPr>
              <a:t> </a:t>
            </a:r>
            <a:r>
              <a:rPr lang="de-DE" sz="2000" b="1" dirty="0" err="1">
                <a:solidFill>
                  <a:schemeClr val="bg1"/>
                </a:solidFill>
              </a:rPr>
              <a:t>Applications</a:t>
            </a:r>
            <a:r>
              <a:rPr lang="de-DE" sz="2000" b="1" dirty="0">
                <a:solidFill>
                  <a:schemeClr val="bg1"/>
                </a:solidFill>
              </a:rPr>
              <a:t>,</a:t>
            </a:r>
          </a:p>
          <a:p>
            <a:pPr marL="0" lvl="2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de-DE" sz="2000" b="1" dirty="0">
                <a:solidFill>
                  <a:schemeClr val="bg1"/>
                </a:solidFill>
              </a:rPr>
              <a:t> </a:t>
            </a:r>
            <a:r>
              <a:rPr lang="de-DE" sz="2000" b="1" dirty="0" err="1">
                <a:solidFill>
                  <a:schemeClr val="bg1"/>
                </a:solidFill>
              </a:rPr>
              <a:t>where</a:t>
            </a:r>
            <a:r>
              <a:rPr lang="de-DE" sz="2000" b="1" dirty="0">
                <a:solidFill>
                  <a:schemeClr val="bg1"/>
                </a:solidFill>
              </a:rPr>
              <a:t> </a:t>
            </a:r>
          </a:p>
          <a:p>
            <a:pPr marL="0" lvl="2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de-DE" sz="2000" b="1" dirty="0" err="1">
                <a:solidFill>
                  <a:schemeClr val="bg1"/>
                </a:solidFill>
              </a:rPr>
              <a:t>tribocorrosion</a:t>
            </a:r>
            <a:r>
              <a:rPr lang="de-DE" sz="2000" b="1" dirty="0">
                <a:solidFill>
                  <a:schemeClr val="bg1"/>
                </a:solidFill>
              </a:rPr>
              <a:t> </a:t>
            </a:r>
            <a:r>
              <a:rPr lang="de-DE" sz="2000" b="1" dirty="0" err="1" smtClean="0">
                <a:solidFill>
                  <a:schemeClr val="bg1"/>
                </a:solidFill>
              </a:rPr>
              <a:t>occurs</a:t>
            </a:r>
            <a:r>
              <a:rPr lang="de-DE" sz="2000" b="1" dirty="0" smtClean="0">
                <a:solidFill>
                  <a:schemeClr val="bg1"/>
                </a:solidFill>
              </a:rPr>
              <a:t>:</a:t>
            </a:r>
            <a:endParaRPr lang="de-DE" sz="2000" dirty="0">
              <a:solidFill>
                <a:schemeClr val="bg1"/>
              </a:solidFill>
            </a:endParaRPr>
          </a:p>
        </p:txBody>
      </p:sp>
      <p:sp>
        <p:nvSpPr>
          <p:cNvPr id="11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3791744" y="1837732"/>
            <a:ext cx="2733319" cy="2388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buClr>
                <a:srgbClr val="8DAE10"/>
              </a:buClr>
              <a:buFont typeface="Wingdings" panose="05000000000000000000" pitchFamily="2" charset="2"/>
              <a:buNone/>
            </a:pPr>
            <a:r>
              <a:rPr lang="de-DE" sz="2000" dirty="0">
                <a:solidFill>
                  <a:srgbClr val="003560"/>
                </a:solidFill>
              </a:rPr>
              <a:t> </a:t>
            </a:r>
            <a:r>
              <a:rPr lang="de-DE" sz="2000" b="1" dirty="0">
                <a:solidFill>
                  <a:srgbClr val="002060"/>
                </a:solidFill>
              </a:rPr>
              <a:t>seal-</a:t>
            </a:r>
            <a:r>
              <a:rPr lang="de-DE" sz="2000" b="1" dirty="0" err="1">
                <a:solidFill>
                  <a:srgbClr val="002060"/>
                </a:solidFill>
              </a:rPr>
              <a:t>free</a:t>
            </a:r>
            <a:r>
              <a:rPr lang="de-DE" sz="2000" b="1" dirty="0">
                <a:solidFill>
                  <a:srgbClr val="002060"/>
                </a:solidFill>
              </a:rPr>
              <a:t> </a:t>
            </a:r>
            <a:r>
              <a:rPr lang="de-DE" sz="2000" b="1" dirty="0" err="1">
                <a:solidFill>
                  <a:srgbClr val="002060"/>
                </a:solidFill>
              </a:rPr>
              <a:t>bearings</a:t>
            </a:r>
            <a:endParaRPr lang="de-DE" sz="2000" b="1" dirty="0">
              <a:solidFill>
                <a:srgbClr val="002060"/>
              </a:solidFill>
            </a:endParaRPr>
          </a:p>
          <a:p>
            <a:pPr marL="468000" lvl="4" indent="0">
              <a:buClr>
                <a:srgbClr val="003560"/>
              </a:buClr>
              <a:buFont typeface="Wingdings" panose="05000000000000000000" pitchFamily="2" charset="2"/>
              <a:buNone/>
            </a:pPr>
            <a:endParaRPr lang="de-DE" dirty="0">
              <a:solidFill>
                <a:prstClr val="white"/>
              </a:solidFill>
              <a:latin typeface="Arial" panose="020B0604020202020204"/>
            </a:endParaRPr>
          </a:p>
        </p:txBody>
      </p:sp>
      <p:pic>
        <p:nvPicPr>
          <p:cNvPr id="1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860" y="1670985"/>
            <a:ext cx="1015906" cy="57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1394931" y="4761621"/>
            <a:ext cx="2330406" cy="2388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buClr>
                <a:srgbClr val="8DAE10"/>
              </a:buClr>
              <a:buFont typeface="Wingdings" panose="05000000000000000000" pitchFamily="2" charset="2"/>
              <a:buNone/>
            </a:pPr>
            <a:r>
              <a:rPr lang="de-DE" sz="2000" b="1" dirty="0" err="1">
                <a:solidFill>
                  <a:srgbClr val="002060"/>
                </a:solidFill>
              </a:rPr>
              <a:t>medical</a:t>
            </a:r>
            <a:r>
              <a:rPr lang="de-DE" sz="2000" dirty="0">
                <a:solidFill>
                  <a:srgbClr val="002060"/>
                </a:solidFill>
              </a:rPr>
              <a:t> </a:t>
            </a:r>
            <a:r>
              <a:rPr lang="de-DE" sz="2000" b="1" dirty="0" err="1" smtClean="0">
                <a:solidFill>
                  <a:srgbClr val="002060"/>
                </a:solidFill>
              </a:rPr>
              <a:t>sector</a:t>
            </a:r>
            <a:endParaRPr lang="de-DE" sz="2000" b="1" dirty="0">
              <a:solidFill>
                <a:srgbClr val="002060"/>
              </a:solidFill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E48AD429-3CEE-4702-A02F-53329F6F0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300" y="4230229"/>
            <a:ext cx="326889" cy="1115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6867539" y="4756152"/>
            <a:ext cx="2599893" cy="2388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buClr>
                <a:srgbClr val="8DAE10"/>
              </a:buClr>
              <a:buFont typeface="Wingdings" panose="05000000000000000000" pitchFamily="2" charset="2"/>
              <a:buNone/>
            </a:pPr>
            <a:r>
              <a:rPr lang="de-DE" sz="2000" b="1" dirty="0" err="1">
                <a:solidFill>
                  <a:srgbClr val="002060"/>
                </a:solidFill>
              </a:rPr>
              <a:t>cutting</a:t>
            </a:r>
            <a:r>
              <a:rPr lang="de-DE" sz="2000" dirty="0">
                <a:solidFill>
                  <a:srgbClr val="002060"/>
                </a:solidFill>
              </a:rPr>
              <a:t> </a:t>
            </a:r>
            <a:r>
              <a:rPr lang="de-DE" sz="2000" b="1" dirty="0" err="1">
                <a:solidFill>
                  <a:srgbClr val="002060"/>
                </a:solidFill>
              </a:rPr>
              <a:t>tools</a:t>
            </a:r>
            <a:endParaRPr lang="de-DE" sz="2000" b="1" dirty="0">
              <a:solidFill>
                <a:srgbClr val="002060"/>
              </a:solidFill>
            </a:endParaRPr>
          </a:p>
          <a:p>
            <a:pPr marL="468000" lvl="4" indent="0">
              <a:buClr>
                <a:srgbClr val="003560"/>
              </a:buClr>
              <a:buFont typeface="Wingdings" panose="05000000000000000000" pitchFamily="2" charset="2"/>
              <a:buNone/>
            </a:pPr>
            <a:endParaRPr lang="de-DE" dirty="0">
              <a:solidFill>
                <a:prstClr val="white"/>
              </a:solidFill>
              <a:latin typeface="Arial" panose="020B0604020202020204"/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779" y="4588656"/>
            <a:ext cx="1155668" cy="573849"/>
          </a:xfrm>
          <a:prstGeom prst="rect">
            <a:avLst/>
          </a:prstGeom>
        </p:spPr>
      </p:pic>
      <p:grpSp>
        <p:nvGrpSpPr>
          <p:cNvPr id="22" name="Gruppieren 21"/>
          <p:cNvGrpSpPr/>
          <p:nvPr/>
        </p:nvGrpSpPr>
        <p:grpSpPr>
          <a:xfrm>
            <a:off x="4076086" y="2253061"/>
            <a:ext cx="3256477" cy="2747519"/>
            <a:chOff x="7655983" y="1205851"/>
            <a:chExt cx="3189088" cy="2674368"/>
          </a:xfrm>
        </p:grpSpPr>
        <p:sp>
          <p:nvSpPr>
            <p:cNvPr id="20" name="Gleichschenkliges Dreieck 19"/>
            <p:cNvSpPr/>
            <p:nvPr/>
          </p:nvSpPr>
          <p:spPr>
            <a:xfrm>
              <a:off x="7655983" y="1205851"/>
              <a:ext cx="3189088" cy="2495577"/>
            </a:xfrm>
            <a:prstGeom prst="triangle">
              <a:avLst/>
            </a:prstGeom>
            <a:solidFill>
              <a:srgbClr val="8DAE10"/>
            </a:solidFill>
            <a:ln w="12700" cap="flat" cmpd="sng" algn="ctr">
              <a:solidFill>
                <a:srgbClr val="8DAE1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0" cap="none" spc="0" normalizeH="0" baseline="0" noProof="0" smtClean="0">
                <a:ln>
                  <a:noFill/>
                </a:ln>
                <a:solidFill>
                  <a:srgbClr val="8DAE1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8109570" y="2277309"/>
              <a:ext cx="2303627" cy="1602910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 algn="ctr">
                <a:lnSpc>
                  <a:spcPct val="100000"/>
                </a:lnSpc>
                <a:spcAft>
                  <a:spcPts val="0"/>
                </a:spcAft>
                <a:buClr>
                  <a:srgbClr val="8DAE10"/>
                </a:buClr>
                <a:buFont typeface="Wingdings" panose="05000000000000000000" pitchFamily="2" charset="2"/>
                <a:buNone/>
              </a:pPr>
              <a:r>
                <a:rPr lang="de-DE" sz="2000" b="1" dirty="0">
                  <a:solidFill>
                    <a:prstClr val="white"/>
                  </a:solidFill>
                </a:rPr>
                <a:t>Development</a:t>
              </a:r>
            </a:p>
            <a:p>
              <a:pPr marL="0" lvl="2" indent="0" algn="ctr">
                <a:lnSpc>
                  <a:spcPct val="100000"/>
                </a:lnSpc>
                <a:spcAft>
                  <a:spcPts val="0"/>
                </a:spcAft>
                <a:buClr>
                  <a:srgbClr val="8DAE10"/>
                </a:buClr>
                <a:buFont typeface="Wingdings" panose="05000000000000000000" pitchFamily="2" charset="2"/>
                <a:buNone/>
              </a:pPr>
              <a:r>
                <a:rPr lang="de-DE" sz="2000" b="1" dirty="0">
                  <a:solidFill>
                    <a:prstClr val="white"/>
                  </a:solidFill>
                </a:rPr>
                <a:t> </a:t>
              </a:r>
              <a:r>
                <a:rPr lang="de-DE" sz="2000" b="1" dirty="0" err="1">
                  <a:solidFill>
                    <a:prstClr val="white"/>
                  </a:solidFill>
                </a:rPr>
                <a:t>of</a:t>
              </a:r>
              <a:r>
                <a:rPr lang="de-DE" sz="2000" b="1" dirty="0">
                  <a:solidFill>
                    <a:prstClr val="white"/>
                  </a:solidFill>
                </a:rPr>
                <a:t> </a:t>
              </a:r>
              <a:r>
                <a:rPr lang="de-DE" sz="2000" b="1" dirty="0" err="1">
                  <a:solidFill>
                    <a:prstClr val="white"/>
                  </a:solidFill>
                </a:rPr>
                <a:t>tribocorrosion</a:t>
              </a:r>
              <a:r>
                <a:rPr lang="de-DE" sz="2000" b="1" dirty="0">
                  <a:solidFill>
                    <a:prstClr val="white"/>
                  </a:solidFill>
                </a:rPr>
                <a:t> </a:t>
              </a:r>
              <a:r>
                <a:rPr lang="de-DE" sz="2000" b="1" dirty="0" err="1">
                  <a:solidFill>
                    <a:prstClr val="white"/>
                  </a:solidFill>
                </a:rPr>
                <a:t>resistant</a:t>
              </a:r>
              <a:r>
                <a:rPr lang="de-DE" sz="2000" b="1" dirty="0">
                  <a:solidFill>
                    <a:prstClr val="white"/>
                  </a:solidFill>
                </a:rPr>
                <a:t> </a:t>
              </a:r>
              <a:r>
                <a:rPr lang="de-DE" sz="2000" b="1" dirty="0" err="1">
                  <a:solidFill>
                    <a:prstClr val="white"/>
                  </a:solidFill>
                </a:rPr>
                <a:t>steels</a:t>
              </a:r>
              <a:endParaRPr lang="de-DE" sz="2000" b="1" dirty="0">
                <a:solidFill>
                  <a:prstClr val="white"/>
                </a:solidFill>
              </a:endParaRPr>
            </a:p>
            <a:p>
              <a:pPr marL="0" lvl="2" indent="0" algn="ctr">
                <a:lnSpc>
                  <a:spcPct val="100000"/>
                </a:lnSpc>
                <a:spcAft>
                  <a:spcPts val="0"/>
                </a:spcAft>
                <a:buClr>
                  <a:srgbClr val="8DAE10"/>
                </a:buClr>
                <a:buFont typeface="Wingdings" panose="05000000000000000000" pitchFamily="2" charset="2"/>
                <a:buNone/>
              </a:pPr>
              <a:r>
                <a:rPr lang="de-DE" sz="2000" b="1" dirty="0" err="1">
                  <a:solidFill>
                    <a:prstClr val="white"/>
                  </a:solidFill>
                </a:rPr>
                <a:t>leads</a:t>
              </a:r>
              <a:r>
                <a:rPr lang="de-DE" sz="2000" b="1" dirty="0">
                  <a:solidFill>
                    <a:prstClr val="white"/>
                  </a:solidFill>
                </a:rPr>
                <a:t> </a:t>
              </a:r>
              <a:r>
                <a:rPr lang="de-DE" sz="2000" b="1" dirty="0" err="1">
                  <a:solidFill>
                    <a:prstClr val="white"/>
                  </a:solidFill>
                </a:rPr>
                <a:t>to</a:t>
              </a:r>
              <a:r>
                <a:rPr lang="de-DE" sz="2000" b="1" dirty="0">
                  <a:solidFill>
                    <a:prstClr val="white"/>
                  </a:solidFill>
                </a:rPr>
                <a:t>…</a:t>
              </a:r>
            </a:p>
            <a:p>
              <a:pPr marL="468000" lvl="4" indent="0">
                <a:buClr>
                  <a:srgbClr val="003560"/>
                </a:buClr>
                <a:buFont typeface="Wingdings" panose="05000000000000000000" pitchFamily="2" charset="2"/>
                <a:buNone/>
              </a:pPr>
              <a:endParaRPr lang="de-DE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sp>
        <p:nvSpPr>
          <p:cNvPr id="23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2962943" y="2974496"/>
            <a:ext cx="1657602" cy="2388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buClr>
                <a:srgbClr val="8DAE10"/>
              </a:buClr>
              <a:buFont typeface="Wingdings" panose="05000000000000000000" pitchFamily="2" charset="2"/>
              <a:buNone/>
            </a:pPr>
            <a:r>
              <a:rPr lang="de-DE" sz="2000" b="1" dirty="0">
                <a:solidFill>
                  <a:srgbClr val="003560"/>
                </a:solidFill>
              </a:rPr>
              <a:t> </a:t>
            </a:r>
            <a:r>
              <a:rPr lang="de-DE" sz="2000" b="1" dirty="0">
                <a:solidFill>
                  <a:srgbClr val="003560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>
                <a:solidFill>
                  <a:srgbClr val="8DAE10"/>
                </a:solidFill>
                <a:sym typeface="Wingdings" panose="05000000000000000000" pitchFamily="2" charset="2"/>
              </a:rPr>
              <a:t>…</a:t>
            </a:r>
            <a:r>
              <a:rPr lang="de-DE" sz="2000" b="1" dirty="0" err="1">
                <a:solidFill>
                  <a:srgbClr val="8DAE10"/>
                </a:solidFill>
                <a:sym typeface="Wingdings" panose="05000000000000000000" pitchFamily="2" charset="2"/>
              </a:rPr>
              <a:t>sustainability</a:t>
            </a:r>
            <a:r>
              <a:rPr lang="de-DE" sz="2000" b="1" dirty="0">
                <a:solidFill>
                  <a:srgbClr val="8DAE10"/>
                </a:solidFill>
                <a:sym typeface="Wingdings" panose="05000000000000000000" pitchFamily="2" charset="2"/>
              </a:rPr>
              <a:t>.</a:t>
            </a:r>
            <a:endParaRPr lang="de-DE" sz="2000" b="1" dirty="0">
              <a:solidFill>
                <a:srgbClr val="8DAE10"/>
              </a:solidFill>
            </a:endParaRPr>
          </a:p>
          <a:p>
            <a:pPr marL="468000" lvl="4" indent="0">
              <a:buClr>
                <a:srgbClr val="003560"/>
              </a:buClr>
              <a:buFont typeface="Wingdings" panose="05000000000000000000" pitchFamily="2" charset="2"/>
              <a:buNone/>
            </a:pPr>
            <a:endParaRPr lang="de-DE" dirty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24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6096000" y="3214977"/>
            <a:ext cx="3440635" cy="2388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buClr>
                <a:srgbClr val="8DAE10"/>
              </a:buClr>
              <a:buFont typeface="Wingdings" panose="05000000000000000000" pitchFamily="2" charset="2"/>
              <a:buNone/>
            </a:pPr>
            <a:r>
              <a:rPr lang="de-DE" sz="2000" dirty="0">
                <a:solidFill>
                  <a:srgbClr val="8DAE10"/>
                </a:solidFill>
              </a:rPr>
              <a:t> </a:t>
            </a:r>
            <a:r>
              <a:rPr lang="de-DE" sz="2000" b="1" dirty="0">
                <a:solidFill>
                  <a:srgbClr val="8DAE10"/>
                </a:solidFill>
                <a:sym typeface="Wingdings" panose="05000000000000000000" pitchFamily="2" charset="2"/>
              </a:rPr>
              <a:t>…</a:t>
            </a:r>
            <a:r>
              <a:rPr lang="de-DE" sz="2000" b="1" dirty="0" err="1">
                <a:solidFill>
                  <a:srgbClr val="8DAE10"/>
                </a:solidFill>
                <a:sym typeface="Wingdings" panose="05000000000000000000" pitchFamily="2" charset="2"/>
              </a:rPr>
              <a:t>raised</a:t>
            </a:r>
            <a:r>
              <a:rPr lang="de-DE" sz="2000" b="1" dirty="0">
                <a:solidFill>
                  <a:srgbClr val="8DAE10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rgbClr val="8DAE10"/>
                </a:solidFill>
                <a:sym typeface="Wingdings" panose="05000000000000000000" pitchFamily="2" charset="2"/>
              </a:rPr>
              <a:t>efficiency</a:t>
            </a:r>
            <a:r>
              <a:rPr lang="de-DE" sz="2000" b="1" dirty="0">
                <a:solidFill>
                  <a:srgbClr val="8DAE10"/>
                </a:solidFill>
                <a:sym typeface="Wingdings" panose="05000000000000000000" pitchFamily="2" charset="2"/>
              </a:rPr>
              <a:t>.</a:t>
            </a:r>
            <a:endParaRPr lang="de-DE" sz="2000" b="1" dirty="0">
              <a:solidFill>
                <a:srgbClr val="8DAE10"/>
              </a:solidFill>
            </a:endParaRPr>
          </a:p>
          <a:p>
            <a:pPr marL="468000" lvl="4" indent="0">
              <a:buClr>
                <a:srgbClr val="003560"/>
              </a:buClr>
              <a:buFont typeface="Wingdings" panose="05000000000000000000" pitchFamily="2" charset="2"/>
              <a:buNone/>
            </a:pPr>
            <a:endParaRPr lang="de-DE" sz="2000" dirty="0">
              <a:solidFill>
                <a:prstClr val="white"/>
              </a:solidFill>
            </a:endParaRPr>
          </a:p>
        </p:txBody>
      </p:sp>
      <p:sp>
        <p:nvSpPr>
          <p:cNvPr id="25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4455788" y="5206027"/>
            <a:ext cx="2599893" cy="2388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buClr>
                <a:srgbClr val="8DAE10"/>
              </a:buClr>
              <a:buFont typeface="Wingdings" panose="05000000000000000000" pitchFamily="2" charset="2"/>
              <a:buNone/>
            </a:pPr>
            <a:r>
              <a:rPr lang="de-DE" sz="2000" b="1" dirty="0">
                <a:solidFill>
                  <a:srgbClr val="003560"/>
                </a:solidFill>
              </a:rPr>
              <a:t> </a:t>
            </a:r>
            <a:r>
              <a:rPr lang="de-DE" sz="2000" b="1" dirty="0">
                <a:solidFill>
                  <a:srgbClr val="8DAE10"/>
                </a:solidFill>
                <a:sym typeface="Wingdings" panose="05000000000000000000" pitchFamily="2" charset="2"/>
              </a:rPr>
              <a:t>…</a:t>
            </a:r>
            <a:r>
              <a:rPr lang="de-DE" sz="2000" b="1" dirty="0" err="1">
                <a:solidFill>
                  <a:srgbClr val="8DAE10"/>
                </a:solidFill>
                <a:sym typeface="Wingdings" panose="05000000000000000000" pitchFamily="2" charset="2"/>
              </a:rPr>
              <a:t>increased</a:t>
            </a:r>
            <a:r>
              <a:rPr lang="de-DE" sz="2000" b="1" dirty="0">
                <a:solidFill>
                  <a:srgbClr val="8DAE10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rgbClr val="8DAE10"/>
                </a:solidFill>
                <a:sym typeface="Wingdings" panose="05000000000000000000" pitchFamily="2" charset="2"/>
              </a:rPr>
              <a:t>service</a:t>
            </a:r>
            <a:r>
              <a:rPr lang="de-DE" sz="2000" b="1" dirty="0">
                <a:solidFill>
                  <a:srgbClr val="8DAE10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rgbClr val="8DAE10"/>
                </a:solidFill>
                <a:sym typeface="Wingdings" panose="05000000000000000000" pitchFamily="2" charset="2"/>
              </a:rPr>
              <a:t>life</a:t>
            </a:r>
            <a:r>
              <a:rPr lang="de-DE" sz="2000" b="1" dirty="0">
                <a:solidFill>
                  <a:srgbClr val="8DAE10"/>
                </a:solidFill>
                <a:sym typeface="Wingdings" panose="05000000000000000000" pitchFamily="2" charset="2"/>
              </a:rPr>
              <a:t>.</a:t>
            </a:r>
            <a:endParaRPr lang="de-DE" sz="2000" b="1" dirty="0">
              <a:solidFill>
                <a:srgbClr val="8DAE10"/>
              </a:solidFill>
            </a:endParaRPr>
          </a:p>
          <a:p>
            <a:pPr marL="468000" lvl="4" indent="0">
              <a:buClr>
                <a:srgbClr val="003560"/>
              </a:buClr>
              <a:buFont typeface="Wingdings" panose="05000000000000000000" pitchFamily="2" charset="2"/>
              <a:buNone/>
            </a:pPr>
            <a:endParaRPr lang="de-DE" dirty="0">
              <a:solidFill>
                <a:prstClr val="white"/>
              </a:solidFill>
            </a:endParaRPr>
          </a:p>
        </p:txBody>
      </p:sp>
      <p:sp>
        <p:nvSpPr>
          <p:cNvPr id="26" name="Textfeld 16"/>
          <p:cNvSpPr txBox="1">
            <a:spLocks noChangeArrowheads="1"/>
          </p:cNvSpPr>
          <p:nvPr/>
        </p:nvSpPr>
        <p:spPr bwMode="auto">
          <a:xfrm>
            <a:off x="3284231" y="5355060"/>
            <a:ext cx="117155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8DAE1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01700" indent="-342900"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36663" indent="-228600"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44650" indent="-228600"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00"/>
              </a:lnSpc>
              <a:buSzPct val="130000"/>
            </a:pPr>
            <a:r>
              <a:rPr lang="de-DE" altLang="de-DE" sz="1000" dirty="0" err="1">
                <a:latin typeface="+mn-lt"/>
                <a:cs typeface="Arial" panose="020B0604020202020204" pitchFamily="34" charset="0"/>
              </a:rPr>
              <a:t>source</a:t>
            </a:r>
            <a:r>
              <a:rPr lang="de-DE" altLang="de-DE" sz="1000" dirty="0">
                <a:latin typeface="+mn-lt"/>
                <a:cs typeface="Arial" panose="020B0604020202020204" pitchFamily="34" charset="0"/>
              </a:rPr>
              <a:t>: Waldemar Link GmbH &amp; Co. KG</a:t>
            </a:r>
          </a:p>
        </p:txBody>
      </p:sp>
      <p:sp>
        <p:nvSpPr>
          <p:cNvPr id="27" name="Textfeld 16"/>
          <p:cNvSpPr txBox="1">
            <a:spLocks noChangeArrowheads="1"/>
          </p:cNvSpPr>
          <p:nvPr/>
        </p:nvSpPr>
        <p:spPr bwMode="auto">
          <a:xfrm>
            <a:off x="9027779" y="5128041"/>
            <a:ext cx="125659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8DAE1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01700" indent="-342900"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36663" indent="-228600"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44650" indent="-228600"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1200"/>
              </a:lnSpc>
              <a:buSzPct val="130000"/>
            </a:pPr>
            <a:r>
              <a:rPr lang="de-DE" altLang="de-DE" sz="1000" dirty="0" err="1">
                <a:latin typeface="+mn-lt"/>
                <a:cs typeface="Arial" panose="020B0604020202020204" pitchFamily="34" charset="0"/>
              </a:rPr>
              <a:t>source</a:t>
            </a:r>
            <a:r>
              <a:rPr lang="de-DE" altLang="de-DE" sz="1000" dirty="0">
                <a:latin typeface="+mn-lt"/>
                <a:cs typeface="Arial" panose="020B0604020202020204" pitchFamily="34" charset="0"/>
              </a:rPr>
              <a:t>: von den Steinen GmbH &amp; Co.KG</a:t>
            </a:r>
          </a:p>
        </p:txBody>
      </p:sp>
      <p:sp>
        <p:nvSpPr>
          <p:cNvPr id="28" name="Textfeld 16"/>
          <p:cNvSpPr txBox="1">
            <a:spLocks noChangeArrowheads="1"/>
          </p:cNvSpPr>
          <p:nvPr/>
        </p:nvSpPr>
        <p:spPr bwMode="auto">
          <a:xfrm>
            <a:off x="5999993" y="2122962"/>
            <a:ext cx="1626766" cy="29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8DAE1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01700" indent="-342900"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236663" indent="-228600"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44650" indent="-228600"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06475"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700"/>
              </a:lnSpc>
              <a:spcAft>
                <a:spcPts val="600"/>
              </a:spcAft>
              <a:buSzPct val="130000"/>
            </a:pPr>
            <a:r>
              <a:rPr lang="de-DE" altLang="de-DE" sz="1000" dirty="0" err="1">
                <a:latin typeface="+mn-lt"/>
                <a:cs typeface="Arial" panose="020B0604020202020204" pitchFamily="34" charset="0"/>
              </a:rPr>
              <a:t>source</a:t>
            </a:r>
            <a:r>
              <a:rPr lang="de-DE" altLang="de-DE" sz="1000" dirty="0">
                <a:latin typeface="+mn-lt"/>
                <a:cs typeface="Arial" panose="020B0604020202020204" pitchFamily="34" charset="0"/>
              </a:rPr>
              <a:t>: </a:t>
            </a:r>
            <a:r>
              <a:rPr lang="de-DE" altLang="de-DE" sz="1000" dirty="0" err="1">
                <a:latin typeface="+mn-lt"/>
                <a:cs typeface="Arial" panose="020B0604020202020204" pitchFamily="34" charset="0"/>
              </a:rPr>
              <a:t>Schaeffler</a:t>
            </a:r>
            <a:r>
              <a:rPr lang="de-DE" altLang="de-DE" sz="1000" dirty="0">
                <a:latin typeface="+mn-lt"/>
                <a:cs typeface="Arial" panose="020B0604020202020204" pitchFamily="34" charset="0"/>
              </a:rPr>
              <a:t> </a:t>
            </a:r>
            <a:r>
              <a:rPr lang="de-DE" altLang="de-DE" sz="1000" dirty="0" smtClean="0">
                <a:latin typeface="+mn-lt"/>
                <a:cs typeface="Arial" panose="020B0604020202020204" pitchFamily="34" charset="0"/>
              </a:rPr>
              <a:t>AG &amp; Co. KG</a:t>
            </a:r>
            <a:endParaRPr lang="de-DE" altLang="de-DE" sz="10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9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48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Introduction – Motivation and challenges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5</a:t>
            </a:fld>
            <a:endParaRPr lang="de-DE" dirty="0"/>
          </a:p>
        </p:txBody>
      </p:sp>
      <p:grpSp>
        <p:nvGrpSpPr>
          <p:cNvPr id="23" name="Gruppieren 22"/>
          <p:cNvGrpSpPr/>
          <p:nvPr/>
        </p:nvGrpSpPr>
        <p:grpSpPr>
          <a:xfrm>
            <a:off x="-240704" y="1628800"/>
            <a:ext cx="8889443" cy="3991852"/>
            <a:chOff x="1394931" y="1670985"/>
            <a:chExt cx="8889443" cy="3991852"/>
          </a:xfrm>
        </p:grpSpPr>
        <p:sp>
          <p:nvSpPr>
            <p:cNvPr id="6" name="Gleichschenkliges Dreieck 5"/>
            <p:cNvSpPr/>
            <p:nvPr/>
          </p:nvSpPr>
          <p:spPr>
            <a:xfrm>
              <a:off x="4131235" y="2296126"/>
              <a:ext cx="3168352" cy="2479350"/>
            </a:xfrm>
            <a:prstGeom prst="triangle">
              <a:avLst/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0" cap="none" spc="0" normalizeH="0" baseline="0" noProof="0" smtClean="0">
                <a:ln>
                  <a:noFill/>
                </a:ln>
                <a:solidFill>
                  <a:srgbClr val="8DAE1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4455788" y="3638212"/>
              <a:ext cx="2520280" cy="1702131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 algn="ctr">
                <a:spcAft>
                  <a:spcPts val="0"/>
                </a:spcAft>
                <a:buFont typeface="Wingdings" panose="05000000000000000000" pitchFamily="2" charset="2"/>
                <a:buNone/>
              </a:pPr>
              <a:r>
                <a:rPr lang="de-DE" sz="2000" smtClean="0">
                  <a:solidFill>
                    <a:schemeClr val="bg1"/>
                  </a:solidFill>
                </a:rPr>
                <a:t> </a:t>
              </a:r>
              <a:r>
                <a:rPr lang="de-DE" sz="2000" b="1" smtClean="0">
                  <a:solidFill>
                    <a:schemeClr val="bg1"/>
                  </a:solidFill>
                </a:rPr>
                <a:t>Applications,</a:t>
              </a:r>
            </a:p>
            <a:p>
              <a:pPr marL="0" lvl="2" indent="0" algn="ctr">
                <a:spcAft>
                  <a:spcPts val="0"/>
                </a:spcAft>
                <a:buFont typeface="Wingdings" panose="05000000000000000000" pitchFamily="2" charset="2"/>
                <a:buNone/>
              </a:pPr>
              <a:r>
                <a:rPr lang="de-DE" sz="2000" b="1" smtClean="0">
                  <a:solidFill>
                    <a:schemeClr val="bg1"/>
                  </a:solidFill>
                </a:rPr>
                <a:t> where </a:t>
              </a:r>
            </a:p>
            <a:p>
              <a:pPr marL="0" lvl="2" indent="0" algn="ctr">
                <a:spcAft>
                  <a:spcPts val="0"/>
                </a:spcAft>
                <a:buFont typeface="Wingdings" panose="05000000000000000000" pitchFamily="2" charset="2"/>
                <a:buNone/>
              </a:pPr>
              <a:r>
                <a:rPr lang="de-DE" sz="2000" b="1" smtClean="0">
                  <a:solidFill>
                    <a:schemeClr val="bg1"/>
                  </a:solidFill>
                </a:rPr>
                <a:t>tribocorrosion occurs:</a:t>
              </a:r>
              <a:endParaRPr lang="de-DE" sz="2000" dirty="0">
                <a:solidFill>
                  <a:schemeClr val="bg1"/>
                </a:solidFill>
              </a:endParaRPr>
            </a:p>
          </p:txBody>
        </p:sp>
        <p:sp>
          <p:nvSpPr>
            <p:cNvPr id="8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3791744" y="1837732"/>
              <a:ext cx="2733319" cy="238859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 algn="ctr">
                <a:buClr>
                  <a:srgbClr val="8DAE10"/>
                </a:buClr>
                <a:buFont typeface="Wingdings" panose="05000000000000000000" pitchFamily="2" charset="2"/>
                <a:buNone/>
              </a:pPr>
              <a:r>
                <a:rPr lang="de-DE" sz="2000" dirty="0">
                  <a:solidFill>
                    <a:srgbClr val="002060"/>
                  </a:solidFill>
                </a:rPr>
                <a:t> </a:t>
              </a:r>
              <a:r>
                <a:rPr lang="de-DE" sz="2000" b="1" dirty="0">
                  <a:solidFill>
                    <a:srgbClr val="002060"/>
                  </a:solidFill>
                </a:rPr>
                <a:t>seal-</a:t>
              </a:r>
              <a:r>
                <a:rPr lang="de-DE" sz="2000" b="1" dirty="0" err="1">
                  <a:solidFill>
                    <a:srgbClr val="002060"/>
                  </a:solidFill>
                </a:rPr>
                <a:t>free</a:t>
              </a:r>
              <a:r>
                <a:rPr lang="de-DE" sz="2000" b="1" dirty="0">
                  <a:solidFill>
                    <a:srgbClr val="002060"/>
                  </a:solidFill>
                </a:rPr>
                <a:t> </a:t>
              </a:r>
              <a:r>
                <a:rPr lang="de-DE" sz="2000" b="1" dirty="0" err="1">
                  <a:solidFill>
                    <a:srgbClr val="002060"/>
                  </a:solidFill>
                </a:rPr>
                <a:t>bearings</a:t>
              </a:r>
              <a:endParaRPr lang="de-DE" sz="2000" b="1" dirty="0">
                <a:solidFill>
                  <a:srgbClr val="002060"/>
                </a:solidFill>
              </a:endParaRPr>
            </a:p>
            <a:p>
              <a:pPr marL="468000" lvl="4" indent="0">
                <a:buClr>
                  <a:srgbClr val="003560"/>
                </a:buClr>
                <a:buFont typeface="Wingdings" panose="05000000000000000000" pitchFamily="2" charset="2"/>
                <a:buNone/>
              </a:pPr>
              <a:endParaRPr lang="de-DE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pic>
          <p:nvPicPr>
            <p:cNvPr id="9" name="Grafik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0860" y="1670985"/>
              <a:ext cx="1015906" cy="572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1394931" y="4761621"/>
              <a:ext cx="2330406" cy="238859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 algn="ctr">
                <a:buClr>
                  <a:srgbClr val="8DAE10"/>
                </a:buClr>
                <a:buFont typeface="Wingdings" panose="05000000000000000000" pitchFamily="2" charset="2"/>
                <a:buNone/>
              </a:pPr>
              <a:r>
                <a:rPr lang="de-DE" sz="2000" b="1" dirty="0" err="1">
                  <a:solidFill>
                    <a:srgbClr val="002060"/>
                  </a:solidFill>
                </a:rPr>
                <a:t>medical</a:t>
              </a:r>
              <a:r>
                <a:rPr lang="de-DE" sz="2000" dirty="0">
                  <a:solidFill>
                    <a:srgbClr val="002060"/>
                  </a:solidFill>
                </a:rPr>
                <a:t> </a:t>
              </a:r>
              <a:r>
                <a:rPr lang="de-DE" sz="2000" b="1" dirty="0" err="1" smtClean="0">
                  <a:solidFill>
                    <a:srgbClr val="002060"/>
                  </a:solidFill>
                </a:rPr>
                <a:t>sector</a:t>
              </a:r>
              <a:endParaRPr lang="de-DE" sz="2000" b="1" dirty="0">
                <a:solidFill>
                  <a:srgbClr val="002060"/>
                </a:solidFill>
              </a:endParaRPr>
            </a:p>
          </p:txBody>
        </p:sp>
        <p:pic>
          <p:nvPicPr>
            <p:cNvPr id="11" name="Picture 3">
              <a:extLst>
                <a:ext uri="{FF2B5EF4-FFF2-40B4-BE49-F238E27FC236}">
                  <a16:creationId xmlns:a16="http://schemas.microsoft.com/office/drawing/2014/main" id="{E48AD429-3CEE-4702-A02F-53329F6F08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8300" y="4230229"/>
              <a:ext cx="326889" cy="1115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6867539" y="4756152"/>
              <a:ext cx="2599893" cy="238859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 algn="ctr">
                <a:buClr>
                  <a:srgbClr val="8DAE10"/>
                </a:buClr>
                <a:buFont typeface="Wingdings" panose="05000000000000000000" pitchFamily="2" charset="2"/>
                <a:buNone/>
              </a:pPr>
              <a:r>
                <a:rPr lang="de-DE" sz="2000" b="1" dirty="0" err="1">
                  <a:solidFill>
                    <a:srgbClr val="002060"/>
                  </a:solidFill>
                </a:rPr>
                <a:t>cutting</a:t>
              </a:r>
              <a:r>
                <a:rPr lang="de-DE" sz="2000" dirty="0">
                  <a:solidFill>
                    <a:srgbClr val="002060"/>
                  </a:solidFill>
                </a:rPr>
                <a:t> </a:t>
              </a:r>
              <a:r>
                <a:rPr lang="de-DE" sz="2000" b="1" dirty="0" err="1">
                  <a:solidFill>
                    <a:srgbClr val="002060"/>
                  </a:solidFill>
                </a:rPr>
                <a:t>tools</a:t>
              </a:r>
              <a:endParaRPr lang="de-DE" sz="2000" b="1" dirty="0">
                <a:solidFill>
                  <a:srgbClr val="002060"/>
                </a:solidFill>
              </a:endParaRPr>
            </a:p>
            <a:p>
              <a:pPr marL="468000" lvl="4" indent="0">
                <a:buClr>
                  <a:srgbClr val="003560"/>
                </a:buClr>
                <a:buFont typeface="Wingdings" panose="05000000000000000000" pitchFamily="2" charset="2"/>
                <a:buNone/>
              </a:pPr>
              <a:endParaRPr lang="de-DE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27779" y="4588656"/>
              <a:ext cx="1155668" cy="573849"/>
            </a:xfrm>
            <a:prstGeom prst="rect">
              <a:avLst/>
            </a:prstGeom>
          </p:spPr>
        </p:pic>
        <p:grpSp>
          <p:nvGrpSpPr>
            <p:cNvPr id="14" name="Gruppieren 13"/>
            <p:cNvGrpSpPr/>
            <p:nvPr/>
          </p:nvGrpSpPr>
          <p:grpSpPr>
            <a:xfrm>
              <a:off x="4087172" y="2232667"/>
              <a:ext cx="3256477" cy="2719913"/>
              <a:chOff x="7655983" y="1205851"/>
              <a:chExt cx="3189088" cy="2647497"/>
            </a:xfrm>
          </p:grpSpPr>
          <p:sp>
            <p:nvSpPr>
              <p:cNvPr id="15" name="Gleichschenkliges Dreieck 14"/>
              <p:cNvSpPr/>
              <p:nvPr/>
            </p:nvSpPr>
            <p:spPr>
              <a:xfrm>
                <a:off x="7655983" y="1205851"/>
                <a:ext cx="3189088" cy="2495577"/>
              </a:xfrm>
              <a:prstGeom prst="triangle">
                <a:avLst/>
              </a:prstGeom>
              <a:solidFill>
                <a:srgbClr val="8DAE10"/>
              </a:solidFill>
              <a:ln w="12700" cap="flat" cmpd="sng" algn="ctr">
                <a:solidFill>
                  <a:srgbClr val="8DAE1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350" b="0" i="0" u="none" strike="noStrike" kern="0" cap="none" spc="0" normalizeH="0" baseline="0" noProof="0" smtClean="0">
                  <a:ln>
                    <a:noFill/>
                  </a:ln>
                  <a:solidFill>
                    <a:srgbClr val="8DAE1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6" name="Inhaltsplatzhalter 6">
                <a:extLst>
                  <a:ext uri="{FF2B5EF4-FFF2-40B4-BE49-F238E27FC236}">
                    <a16:creationId xmlns:a16="http://schemas.microsoft.com/office/drawing/2014/main" id="{46D54C26-918D-4A11-B056-DA6D2F9EA3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38202" y="2250438"/>
                <a:ext cx="2303627" cy="1602910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marL="0" indent="0" algn="l" defTabSz="6858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1200"/>
                  </a:spcAft>
                  <a:buSzPct val="75000"/>
                  <a:buFont typeface="Arial" panose="020B0604020202020204" pitchFamily="34" charset="0"/>
                  <a:buNone/>
                  <a:defRPr sz="15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234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bg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68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702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+mj-lt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2" indent="0" algn="ctr">
                  <a:lnSpc>
                    <a:spcPct val="100000"/>
                  </a:lnSpc>
                  <a:spcAft>
                    <a:spcPts val="0"/>
                  </a:spcAft>
                  <a:buClr>
                    <a:srgbClr val="8DAE10"/>
                  </a:buClr>
                  <a:buFont typeface="Wingdings" panose="05000000000000000000" pitchFamily="2" charset="2"/>
                  <a:buNone/>
                </a:pPr>
                <a:r>
                  <a:rPr lang="de-DE" sz="2000" b="1" dirty="0">
                    <a:solidFill>
                      <a:prstClr val="white"/>
                    </a:solidFill>
                  </a:rPr>
                  <a:t>Development</a:t>
                </a:r>
              </a:p>
              <a:p>
                <a:pPr marL="0" lvl="2" indent="0" algn="ctr">
                  <a:lnSpc>
                    <a:spcPct val="100000"/>
                  </a:lnSpc>
                  <a:spcAft>
                    <a:spcPts val="0"/>
                  </a:spcAft>
                  <a:buClr>
                    <a:srgbClr val="8DAE10"/>
                  </a:buClr>
                  <a:buFont typeface="Wingdings" panose="05000000000000000000" pitchFamily="2" charset="2"/>
                  <a:buNone/>
                </a:pPr>
                <a:r>
                  <a:rPr lang="de-DE" sz="2000" b="1" dirty="0">
                    <a:solidFill>
                      <a:prstClr val="white"/>
                    </a:solidFill>
                  </a:rPr>
                  <a:t> </a:t>
                </a:r>
                <a:r>
                  <a:rPr lang="de-DE" sz="2000" b="1" dirty="0" err="1">
                    <a:solidFill>
                      <a:prstClr val="white"/>
                    </a:solidFill>
                  </a:rPr>
                  <a:t>of</a:t>
                </a:r>
                <a:r>
                  <a:rPr lang="de-DE" sz="2000" b="1" dirty="0">
                    <a:solidFill>
                      <a:prstClr val="white"/>
                    </a:solidFill>
                  </a:rPr>
                  <a:t> </a:t>
                </a:r>
                <a:r>
                  <a:rPr lang="de-DE" sz="2000" b="1" dirty="0" err="1">
                    <a:solidFill>
                      <a:prstClr val="white"/>
                    </a:solidFill>
                  </a:rPr>
                  <a:t>tribocorrosion</a:t>
                </a:r>
                <a:r>
                  <a:rPr lang="de-DE" sz="2000" b="1" dirty="0">
                    <a:solidFill>
                      <a:prstClr val="white"/>
                    </a:solidFill>
                  </a:rPr>
                  <a:t> </a:t>
                </a:r>
                <a:r>
                  <a:rPr lang="de-DE" sz="2000" b="1" dirty="0" err="1">
                    <a:solidFill>
                      <a:prstClr val="white"/>
                    </a:solidFill>
                  </a:rPr>
                  <a:t>resistant</a:t>
                </a:r>
                <a:r>
                  <a:rPr lang="de-DE" sz="2000" b="1" dirty="0">
                    <a:solidFill>
                      <a:prstClr val="white"/>
                    </a:solidFill>
                  </a:rPr>
                  <a:t> </a:t>
                </a:r>
                <a:r>
                  <a:rPr lang="de-DE" sz="2000" b="1" dirty="0" err="1">
                    <a:solidFill>
                      <a:prstClr val="white"/>
                    </a:solidFill>
                  </a:rPr>
                  <a:t>steels</a:t>
                </a:r>
                <a:endParaRPr lang="de-DE" sz="2000" b="1" dirty="0">
                  <a:solidFill>
                    <a:prstClr val="white"/>
                  </a:solidFill>
                </a:endParaRPr>
              </a:p>
              <a:p>
                <a:pPr marL="0" lvl="2" indent="0" algn="ctr">
                  <a:lnSpc>
                    <a:spcPct val="100000"/>
                  </a:lnSpc>
                  <a:spcAft>
                    <a:spcPts val="0"/>
                  </a:spcAft>
                  <a:buClr>
                    <a:srgbClr val="8DAE10"/>
                  </a:buClr>
                  <a:buFont typeface="Wingdings" panose="05000000000000000000" pitchFamily="2" charset="2"/>
                  <a:buNone/>
                </a:pPr>
                <a:r>
                  <a:rPr lang="de-DE" sz="2000" b="1" dirty="0" err="1">
                    <a:solidFill>
                      <a:prstClr val="white"/>
                    </a:solidFill>
                  </a:rPr>
                  <a:t>leads</a:t>
                </a:r>
                <a:r>
                  <a:rPr lang="de-DE" sz="2000" b="1" dirty="0">
                    <a:solidFill>
                      <a:prstClr val="white"/>
                    </a:solidFill>
                  </a:rPr>
                  <a:t> </a:t>
                </a:r>
                <a:r>
                  <a:rPr lang="de-DE" sz="2000" b="1" dirty="0" err="1">
                    <a:solidFill>
                      <a:prstClr val="white"/>
                    </a:solidFill>
                  </a:rPr>
                  <a:t>to</a:t>
                </a:r>
                <a:r>
                  <a:rPr lang="de-DE" sz="2000" b="1" dirty="0">
                    <a:solidFill>
                      <a:prstClr val="white"/>
                    </a:solidFill>
                  </a:rPr>
                  <a:t>…</a:t>
                </a:r>
              </a:p>
              <a:p>
                <a:pPr marL="468000" lvl="4" indent="0">
                  <a:buClr>
                    <a:srgbClr val="003560"/>
                  </a:buClr>
                  <a:buFont typeface="Wingdings" panose="05000000000000000000" pitchFamily="2" charset="2"/>
                  <a:buNone/>
                </a:pPr>
                <a:endParaRPr lang="de-DE" dirty="0">
                  <a:solidFill>
                    <a:prstClr val="white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17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2962943" y="2974496"/>
              <a:ext cx="1657602" cy="238859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 algn="ctr">
                <a:buClr>
                  <a:srgbClr val="8DAE10"/>
                </a:buClr>
                <a:buFont typeface="Wingdings" panose="05000000000000000000" pitchFamily="2" charset="2"/>
                <a:buNone/>
              </a:pPr>
              <a:r>
                <a:rPr lang="de-DE" sz="2000" b="1" dirty="0">
                  <a:solidFill>
                    <a:srgbClr val="003560"/>
                  </a:solidFill>
                </a:rPr>
                <a:t> </a:t>
              </a:r>
              <a:r>
                <a:rPr lang="de-DE" sz="2000" b="1" dirty="0">
                  <a:solidFill>
                    <a:srgbClr val="003560"/>
                  </a:solidFill>
                  <a:sym typeface="Wingdings" panose="05000000000000000000" pitchFamily="2" charset="2"/>
                </a:rPr>
                <a:t> </a:t>
              </a:r>
              <a:r>
                <a:rPr lang="de-DE" sz="2000" b="1" dirty="0">
                  <a:solidFill>
                    <a:srgbClr val="8DAE10"/>
                  </a:solidFill>
                  <a:sym typeface="Wingdings" panose="05000000000000000000" pitchFamily="2" charset="2"/>
                </a:rPr>
                <a:t>…</a:t>
              </a:r>
              <a:r>
                <a:rPr lang="de-DE" sz="2000" b="1" dirty="0" err="1">
                  <a:solidFill>
                    <a:srgbClr val="8DAE10"/>
                  </a:solidFill>
                  <a:sym typeface="Wingdings" panose="05000000000000000000" pitchFamily="2" charset="2"/>
                </a:rPr>
                <a:t>sustainability</a:t>
              </a:r>
              <a:r>
                <a:rPr lang="de-DE" sz="2000" b="1" dirty="0">
                  <a:solidFill>
                    <a:srgbClr val="8DAE10"/>
                  </a:solidFill>
                  <a:sym typeface="Wingdings" panose="05000000000000000000" pitchFamily="2" charset="2"/>
                </a:rPr>
                <a:t>.</a:t>
              </a:r>
              <a:endParaRPr lang="de-DE" sz="2000" b="1" dirty="0">
                <a:solidFill>
                  <a:srgbClr val="8DAE10"/>
                </a:solidFill>
              </a:endParaRPr>
            </a:p>
            <a:p>
              <a:pPr marL="468000" lvl="4" indent="0">
                <a:buClr>
                  <a:srgbClr val="003560"/>
                </a:buClr>
                <a:buFont typeface="Wingdings" panose="05000000000000000000" pitchFamily="2" charset="2"/>
                <a:buNone/>
              </a:pPr>
              <a:endParaRPr lang="de-DE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sp>
          <p:nvSpPr>
            <p:cNvPr id="18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6096000" y="3214977"/>
              <a:ext cx="3440635" cy="238859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 algn="ctr">
                <a:buClr>
                  <a:srgbClr val="8DAE10"/>
                </a:buClr>
                <a:buFont typeface="Wingdings" panose="05000000000000000000" pitchFamily="2" charset="2"/>
                <a:buNone/>
              </a:pPr>
              <a:r>
                <a:rPr lang="de-DE" sz="2000" dirty="0">
                  <a:solidFill>
                    <a:srgbClr val="8DAE10"/>
                  </a:solidFill>
                </a:rPr>
                <a:t> </a:t>
              </a:r>
              <a:r>
                <a:rPr lang="de-DE" sz="2000" b="1" dirty="0">
                  <a:solidFill>
                    <a:srgbClr val="8DAE10"/>
                  </a:solidFill>
                  <a:sym typeface="Wingdings" panose="05000000000000000000" pitchFamily="2" charset="2"/>
                </a:rPr>
                <a:t>…</a:t>
              </a:r>
              <a:r>
                <a:rPr lang="de-DE" sz="2000" b="1" dirty="0" err="1">
                  <a:solidFill>
                    <a:srgbClr val="8DAE10"/>
                  </a:solidFill>
                  <a:sym typeface="Wingdings" panose="05000000000000000000" pitchFamily="2" charset="2"/>
                </a:rPr>
                <a:t>raised</a:t>
              </a:r>
              <a:r>
                <a:rPr lang="de-DE" sz="2000" b="1" dirty="0">
                  <a:solidFill>
                    <a:srgbClr val="8DAE10"/>
                  </a:solidFill>
                  <a:sym typeface="Wingdings" panose="05000000000000000000" pitchFamily="2" charset="2"/>
                </a:rPr>
                <a:t> </a:t>
              </a:r>
              <a:r>
                <a:rPr lang="de-DE" sz="2000" b="1" dirty="0" err="1">
                  <a:solidFill>
                    <a:srgbClr val="8DAE10"/>
                  </a:solidFill>
                  <a:sym typeface="Wingdings" panose="05000000000000000000" pitchFamily="2" charset="2"/>
                </a:rPr>
                <a:t>efficiency</a:t>
              </a:r>
              <a:r>
                <a:rPr lang="de-DE" sz="2000" b="1" dirty="0">
                  <a:solidFill>
                    <a:srgbClr val="8DAE10"/>
                  </a:solidFill>
                  <a:sym typeface="Wingdings" panose="05000000000000000000" pitchFamily="2" charset="2"/>
                </a:rPr>
                <a:t>.</a:t>
              </a:r>
              <a:endParaRPr lang="de-DE" sz="2000" b="1" dirty="0">
                <a:solidFill>
                  <a:srgbClr val="8DAE10"/>
                </a:solidFill>
              </a:endParaRPr>
            </a:p>
            <a:p>
              <a:pPr marL="468000" lvl="4" indent="0">
                <a:buClr>
                  <a:srgbClr val="003560"/>
                </a:buClr>
                <a:buFont typeface="Wingdings" panose="05000000000000000000" pitchFamily="2" charset="2"/>
                <a:buNone/>
              </a:pPr>
              <a:endParaRPr lang="de-DE" sz="2000" dirty="0">
                <a:solidFill>
                  <a:prstClr val="white"/>
                </a:solidFill>
              </a:endParaRPr>
            </a:p>
          </p:txBody>
        </p:sp>
        <p:sp>
          <p:nvSpPr>
            <p:cNvPr id="19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4455788" y="5206027"/>
              <a:ext cx="2599893" cy="238859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2" indent="0" algn="ctr">
                <a:buClr>
                  <a:srgbClr val="8DAE10"/>
                </a:buClr>
                <a:buFont typeface="Wingdings" panose="05000000000000000000" pitchFamily="2" charset="2"/>
                <a:buNone/>
              </a:pPr>
              <a:r>
                <a:rPr lang="de-DE" sz="2000" b="1" dirty="0">
                  <a:solidFill>
                    <a:srgbClr val="003560"/>
                  </a:solidFill>
                </a:rPr>
                <a:t> </a:t>
              </a:r>
              <a:r>
                <a:rPr lang="de-DE" sz="2000" b="1" dirty="0">
                  <a:solidFill>
                    <a:srgbClr val="8DAE10"/>
                  </a:solidFill>
                  <a:sym typeface="Wingdings" panose="05000000000000000000" pitchFamily="2" charset="2"/>
                </a:rPr>
                <a:t>…</a:t>
              </a:r>
              <a:r>
                <a:rPr lang="de-DE" sz="2000" b="1" dirty="0" err="1">
                  <a:solidFill>
                    <a:srgbClr val="8DAE10"/>
                  </a:solidFill>
                  <a:sym typeface="Wingdings" panose="05000000000000000000" pitchFamily="2" charset="2"/>
                </a:rPr>
                <a:t>increased</a:t>
              </a:r>
              <a:r>
                <a:rPr lang="de-DE" sz="2000" b="1" dirty="0">
                  <a:solidFill>
                    <a:srgbClr val="8DAE10"/>
                  </a:solidFill>
                  <a:sym typeface="Wingdings" panose="05000000000000000000" pitchFamily="2" charset="2"/>
                </a:rPr>
                <a:t> </a:t>
              </a:r>
              <a:r>
                <a:rPr lang="de-DE" sz="2000" b="1" dirty="0" err="1">
                  <a:solidFill>
                    <a:srgbClr val="8DAE10"/>
                  </a:solidFill>
                  <a:sym typeface="Wingdings" panose="05000000000000000000" pitchFamily="2" charset="2"/>
                </a:rPr>
                <a:t>service</a:t>
              </a:r>
              <a:r>
                <a:rPr lang="de-DE" sz="2000" b="1" dirty="0">
                  <a:solidFill>
                    <a:srgbClr val="8DAE10"/>
                  </a:solidFill>
                  <a:sym typeface="Wingdings" panose="05000000000000000000" pitchFamily="2" charset="2"/>
                </a:rPr>
                <a:t> </a:t>
              </a:r>
              <a:r>
                <a:rPr lang="de-DE" sz="2000" b="1" dirty="0" err="1">
                  <a:solidFill>
                    <a:srgbClr val="8DAE10"/>
                  </a:solidFill>
                  <a:sym typeface="Wingdings" panose="05000000000000000000" pitchFamily="2" charset="2"/>
                </a:rPr>
                <a:t>life</a:t>
              </a:r>
              <a:r>
                <a:rPr lang="de-DE" sz="2000" b="1" dirty="0">
                  <a:solidFill>
                    <a:srgbClr val="8DAE10"/>
                  </a:solidFill>
                  <a:sym typeface="Wingdings" panose="05000000000000000000" pitchFamily="2" charset="2"/>
                </a:rPr>
                <a:t>.</a:t>
              </a:r>
              <a:endParaRPr lang="de-DE" sz="2000" b="1" dirty="0">
                <a:solidFill>
                  <a:srgbClr val="8DAE10"/>
                </a:solidFill>
              </a:endParaRPr>
            </a:p>
            <a:p>
              <a:pPr marL="468000" lvl="4" indent="0">
                <a:buClr>
                  <a:srgbClr val="003560"/>
                </a:buClr>
                <a:buFont typeface="Wingdings" panose="05000000000000000000" pitchFamily="2" charset="2"/>
                <a:buNone/>
              </a:pPr>
              <a:endParaRPr lang="de-DE" dirty="0">
                <a:solidFill>
                  <a:prstClr val="white"/>
                </a:solidFill>
              </a:endParaRPr>
            </a:p>
          </p:txBody>
        </p:sp>
        <p:sp>
          <p:nvSpPr>
            <p:cNvPr id="20" name="Textfeld 16"/>
            <p:cNvSpPr txBox="1">
              <a:spLocks noChangeArrowheads="1"/>
            </p:cNvSpPr>
            <p:nvPr/>
          </p:nvSpPr>
          <p:spPr bwMode="auto">
            <a:xfrm>
              <a:off x="3284231" y="5355060"/>
              <a:ext cx="117155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8DAE1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901700" indent="-342900"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236663" indent="-228600"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44650" indent="-228600"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06475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06475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06475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06475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200"/>
                </a:lnSpc>
                <a:buSzPct val="130000"/>
              </a:pPr>
              <a:r>
                <a:rPr lang="de-DE" altLang="de-DE" sz="1000" dirty="0" err="1">
                  <a:latin typeface="+mn-lt"/>
                  <a:cs typeface="Arial" panose="020B0604020202020204" pitchFamily="34" charset="0"/>
                </a:rPr>
                <a:t>source</a:t>
              </a:r>
              <a:r>
                <a:rPr lang="de-DE" altLang="de-DE" sz="1000" dirty="0">
                  <a:latin typeface="+mn-lt"/>
                  <a:cs typeface="Arial" panose="020B0604020202020204" pitchFamily="34" charset="0"/>
                </a:rPr>
                <a:t>: Waldemar Link GmbH &amp; Co. KG</a:t>
              </a:r>
            </a:p>
          </p:txBody>
        </p:sp>
        <p:sp>
          <p:nvSpPr>
            <p:cNvPr id="21" name="Textfeld 16"/>
            <p:cNvSpPr txBox="1">
              <a:spLocks noChangeArrowheads="1"/>
            </p:cNvSpPr>
            <p:nvPr/>
          </p:nvSpPr>
          <p:spPr bwMode="auto">
            <a:xfrm>
              <a:off x="9027779" y="5128041"/>
              <a:ext cx="12565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8DAE1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901700" indent="-342900"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236663" indent="-228600"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44650" indent="-228600"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06475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06475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06475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06475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1200"/>
                </a:lnSpc>
                <a:buSzPct val="130000"/>
              </a:pPr>
              <a:r>
                <a:rPr lang="de-DE" altLang="de-DE" sz="1000" dirty="0" err="1">
                  <a:latin typeface="+mn-lt"/>
                  <a:cs typeface="Arial" panose="020B0604020202020204" pitchFamily="34" charset="0"/>
                </a:rPr>
                <a:t>source</a:t>
              </a:r>
              <a:r>
                <a:rPr lang="de-DE" altLang="de-DE" sz="1000" dirty="0">
                  <a:latin typeface="+mn-lt"/>
                  <a:cs typeface="Arial" panose="020B0604020202020204" pitchFamily="34" charset="0"/>
                </a:rPr>
                <a:t>: von den Steinen GmbH &amp; Co.KG</a:t>
              </a:r>
            </a:p>
          </p:txBody>
        </p:sp>
        <p:sp>
          <p:nvSpPr>
            <p:cNvPr id="22" name="Textfeld 16"/>
            <p:cNvSpPr txBox="1">
              <a:spLocks noChangeArrowheads="1"/>
            </p:cNvSpPr>
            <p:nvPr/>
          </p:nvSpPr>
          <p:spPr bwMode="auto">
            <a:xfrm>
              <a:off x="5999993" y="2112699"/>
              <a:ext cx="1626766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8DAE10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901700" indent="-342900"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236663" indent="-228600"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44650" indent="-228600"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defTabSz="1006475"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1006475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1006475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1006475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1006475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ts val="2700"/>
                </a:lnSpc>
                <a:spcAft>
                  <a:spcPts val="600"/>
                </a:spcAft>
                <a:buSzPct val="130000"/>
              </a:pPr>
              <a:r>
                <a:rPr lang="de-DE" altLang="de-DE" sz="1000" dirty="0" err="1">
                  <a:latin typeface="+mn-lt"/>
                  <a:cs typeface="Arial" panose="020B0604020202020204" pitchFamily="34" charset="0"/>
                </a:rPr>
                <a:t>source</a:t>
              </a:r>
              <a:r>
                <a:rPr lang="de-DE" altLang="de-DE" sz="1000" dirty="0">
                  <a:latin typeface="+mn-lt"/>
                  <a:cs typeface="Arial" panose="020B0604020202020204" pitchFamily="34" charset="0"/>
                </a:rPr>
                <a:t>: </a:t>
              </a:r>
              <a:r>
                <a:rPr lang="de-DE" altLang="de-DE" sz="1000" dirty="0" err="1">
                  <a:latin typeface="+mn-lt"/>
                  <a:cs typeface="Arial" panose="020B0604020202020204" pitchFamily="34" charset="0"/>
                </a:rPr>
                <a:t>Schaeffler</a:t>
              </a:r>
              <a:r>
                <a:rPr lang="de-DE" altLang="de-DE" sz="1000" dirty="0">
                  <a:latin typeface="+mn-lt"/>
                  <a:cs typeface="Arial" panose="020B0604020202020204" pitchFamily="34" charset="0"/>
                </a:rPr>
                <a:t> </a:t>
              </a:r>
              <a:r>
                <a:rPr lang="de-DE" altLang="de-DE" sz="1000" dirty="0" smtClean="0">
                  <a:latin typeface="+mn-lt"/>
                  <a:cs typeface="Arial" panose="020B0604020202020204" pitchFamily="34" charset="0"/>
                </a:rPr>
                <a:t>AG &amp; Co. KG</a:t>
              </a:r>
              <a:endParaRPr lang="de-DE" altLang="de-DE" sz="1000" dirty="0">
                <a:latin typeface="+mn-lt"/>
                <a:cs typeface="Arial" panose="020B0604020202020204" pitchFamily="34" charset="0"/>
              </a:endParaRPr>
            </a:p>
          </p:txBody>
        </p:sp>
      </p:grpSp>
      <p:sp>
        <p:nvSpPr>
          <p:cNvPr id="24" name="Rechteck 23"/>
          <p:cNvSpPr/>
          <p:nvPr/>
        </p:nvSpPr>
        <p:spPr>
          <a:xfrm>
            <a:off x="7341664" y="1374552"/>
            <a:ext cx="4298952" cy="1796617"/>
          </a:xfrm>
          <a:prstGeom prst="rect">
            <a:avLst/>
          </a:prstGeom>
          <a:solidFill>
            <a:srgbClr val="C00000">
              <a:alpha val="22000"/>
            </a:srgbClr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7432995" y="1455483"/>
            <a:ext cx="4116288" cy="12044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2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234000" algn="l"/>
              </a:tabLst>
              <a:defRPr/>
            </a:pPr>
            <a:r>
              <a:rPr kumimoji="0" lang="de-DE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Wear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-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and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corrosion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resistant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steels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≠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tribocorrosion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resistant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steels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!</a:t>
            </a:r>
          </a:p>
          <a:p>
            <a:pPr marR="0" lvl="2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234000" algn="l"/>
              </a:tabLst>
              <a:defRPr/>
            </a:pP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Predominant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: </a:t>
            </a:r>
            <a:r>
              <a:rPr kumimoji="0" lang="de-DE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microstructure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            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Hard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phases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alloying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elements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chemical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composition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of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the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matrix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…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</a:p>
          <a:p>
            <a:r>
              <a:rPr lang="en-US" dirty="0" smtClean="0"/>
              <a:t>04-25-2022</a:t>
            </a:r>
            <a:endParaRPr lang="en-US" dirty="0"/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8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Introduction – </a:t>
            </a:r>
            <a:r>
              <a:rPr lang="en-US" dirty="0" err="1" smtClean="0">
                <a:latin typeface="+mj-lt"/>
              </a:rPr>
              <a:t>Tribocorrosion</a:t>
            </a:r>
            <a:r>
              <a:rPr lang="en-US" dirty="0" smtClean="0">
                <a:latin typeface="+mj-lt"/>
              </a:rPr>
              <a:t> resistant steels with </a:t>
            </a:r>
            <a:r>
              <a:rPr lang="en-US" dirty="0" err="1" smtClean="0">
                <a:latin typeface="+mj-lt"/>
              </a:rPr>
              <a:t>NbC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6</a:t>
            </a:fld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1502751" y="1516200"/>
            <a:ext cx="4320480" cy="1581235"/>
          </a:xfrm>
          <a:prstGeom prst="rect">
            <a:avLst/>
          </a:prstGeom>
          <a:solidFill>
            <a:srgbClr val="8DAE10">
              <a:alpha val="25000"/>
            </a:srgbClr>
          </a:solidFill>
          <a:ln w="12700" cap="flat" cmpd="sng" algn="ctr">
            <a:solidFill>
              <a:srgbClr val="8DAE1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6108525" y="1520380"/>
            <a:ext cx="4320000" cy="1580400"/>
          </a:xfrm>
          <a:prstGeom prst="rect">
            <a:avLst/>
          </a:prstGeom>
          <a:solidFill>
            <a:srgbClr val="C00000">
              <a:alpha val="25000"/>
            </a:srgbClr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61" y="3902977"/>
            <a:ext cx="2322477" cy="1901010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1"/>
          <a:stretch/>
        </p:blipFill>
        <p:spPr>
          <a:xfrm>
            <a:off x="308661" y="3902693"/>
            <a:ext cx="2318370" cy="1901294"/>
          </a:xfrm>
          <a:prstGeom prst="rect">
            <a:avLst/>
          </a:prstGeom>
        </p:spPr>
      </p:pic>
      <p:sp>
        <p:nvSpPr>
          <p:cNvPr id="21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321865" y="3532944"/>
            <a:ext cx="3122756" cy="4001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lnSpc>
                <a:spcPts val="1200"/>
              </a:lnSpc>
              <a:buFont typeface="Wingdings" panose="05000000000000000000" pitchFamily="2" charset="2"/>
              <a:buNone/>
            </a:pPr>
            <a:r>
              <a:rPr lang="de-DE" sz="2000" dirty="0" err="1">
                <a:solidFill>
                  <a:schemeClr val="tx1"/>
                </a:solidFill>
              </a:rPr>
              <a:t>NbC</a:t>
            </a:r>
            <a:r>
              <a:rPr lang="de-DE" sz="2000" dirty="0">
                <a:solidFill>
                  <a:schemeClr val="tx1"/>
                </a:solidFill>
              </a:rPr>
              <a:t>-content &gt; 3 vol.-%</a:t>
            </a:r>
          </a:p>
        </p:txBody>
      </p:sp>
      <p:grpSp>
        <p:nvGrpSpPr>
          <p:cNvPr id="85" name="Gruppieren 84"/>
          <p:cNvGrpSpPr/>
          <p:nvPr/>
        </p:nvGrpSpPr>
        <p:grpSpPr>
          <a:xfrm>
            <a:off x="2855640" y="3902693"/>
            <a:ext cx="8882978" cy="1926759"/>
            <a:chOff x="3309022" y="3933053"/>
            <a:chExt cx="8882978" cy="1926759"/>
          </a:xfrm>
        </p:grpSpPr>
        <p:sp>
          <p:nvSpPr>
            <p:cNvPr id="66" name="Rechteck 65"/>
            <p:cNvSpPr/>
            <p:nvPr/>
          </p:nvSpPr>
          <p:spPr>
            <a:xfrm>
              <a:off x="3419788" y="3933053"/>
              <a:ext cx="7387316" cy="192675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84" name="Gruppieren 83"/>
            <p:cNvGrpSpPr/>
            <p:nvPr/>
          </p:nvGrpSpPr>
          <p:grpSpPr>
            <a:xfrm>
              <a:off x="3309022" y="3955295"/>
              <a:ext cx="8882978" cy="1841724"/>
              <a:chOff x="3309022" y="3955295"/>
              <a:chExt cx="8882978" cy="1841724"/>
            </a:xfrm>
          </p:grpSpPr>
          <p:pic>
            <p:nvPicPr>
              <p:cNvPr id="65" name="Picture 10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713" r="15869" b="63019"/>
              <a:stretch/>
            </p:blipFill>
            <p:spPr bwMode="auto">
              <a:xfrm>
                <a:off x="3428208" y="4027706"/>
                <a:ext cx="3481339" cy="1368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7" name="Picture 10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0586"/>
              <a:stretch/>
            </p:blipFill>
            <p:spPr bwMode="auto">
              <a:xfrm>
                <a:off x="7133222" y="3955295"/>
                <a:ext cx="4358387" cy="18277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9" name="Rechteck 68"/>
              <p:cNvSpPr/>
              <p:nvPr/>
            </p:nvSpPr>
            <p:spPr>
              <a:xfrm>
                <a:off x="3444380" y="3966063"/>
                <a:ext cx="851420" cy="40249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0" name="Rechteck 69"/>
              <p:cNvSpPr/>
              <p:nvPr/>
            </p:nvSpPr>
            <p:spPr>
              <a:xfrm>
                <a:off x="4535629" y="4042023"/>
                <a:ext cx="851420" cy="40249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1" name="Rechteck 70"/>
              <p:cNvSpPr/>
              <p:nvPr/>
            </p:nvSpPr>
            <p:spPr>
              <a:xfrm>
                <a:off x="5752332" y="3965575"/>
                <a:ext cx="742138" cy="1835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2" name="Rechteck 71"/>
              <p:cNvSpPr/>
              <p:nvPr/>
            </p:nvSpPr>
            <p:spPr>
              <a:xfrm flipV="1">
                <a:off x="5904732" y="4042024"/>
                <a:ext cx="742138" cy="759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3" name="Rechteck 72"/>
              <p:cNvSpPr/>
              <p:nvPr/>
            </p:nvSpPr>
            <p:spPr>
              <a:xfrm flipV="1">
                <a:off x="7020313" y="5396322"/>
                <a:ext cx="2376264" cy="40069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4" name="Rechteck 73"/>
              <p:cNvSpPr/>
              <p:nvPr/>
            </p:nvSpPr>
            <p:spPr>
              <a:xfrm>
                <a:off x="8726882" y="3963414"/>
                <a:ext cx="515209" cy="2568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5" name="Rechteck 74"/>
              <p:cNvSpPr/>
              <p:nvPr/>
            </p:nvSpPr>
            <p:spPr>
              <a:xfrm>
                <a:off x="9620252" y="5488905"/>
                <a:ext cx="920600" cy="2982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76" name="Rechteck 75"/>
              <p:cNvSpPr/>
              <p:nvPr/>
            </p:nvSpPr>
            <p:spPr>
              <a:xfrm>
                <a:off x="10942811" y="5447535"/>
                <a:ext cx="920600" cy="29826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68" name="Inhaltsplatzhalter 6">
                <a:extLst>
                  <a:ext uri="{FF2B5EF4-FFF2-40B4-BE49-F238E27FC236}">
                    <a16:creationId xmlns:a16="http://schemas.microsoft.com/office/drawing/2014/main" id="{46D54C26-918D-4A11-B056-DA6D2F9EA3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309022" y="4075570"/>
                <a:ext cx="1275737" cy="318674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marL="0" indent="0" algn="l" defTabSz="6858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1200"/>
                  </a:spcAft>
                  <a:buSzPct val="75000"/>
                  <a:buFont typeface="Arial" panose="020B0604020202020204" pitchFamily="34" charset="0"/>
                  <a:buNone/>
                  <a:defRPr sz="15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234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bg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68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702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+mj-lt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2" indent="0" algn="ctr">
                  <a:lnSpc>
                    <a:spcPts val="1400"/>
                  </a:lnSpc>
                  <a:buClr>
                    <a:srgbClr val="8DAE10"/>
                  </a:buClr>
                  <a:buNone/>
                </a:pPr>
                <a:r>
                  <a:rPr lang="de-DE" sz="1800" dirty="0" smtClean="0">
                    <a:solidFill>
                      <a:prstClr val="black"/>
                    </a:solidFill>
                  </a:rPr>
                  <a:t>C-</a:t>
                </a:r>
                <a:r>
                  <a:rPr lang="de-DE" sz="1800" dirty="0" err="1" smtClean="0">
                    <a:solidFill>
                      <a:prstClr val="black"/>
                    </a:solidFill>
                  </a:rPr>
                  <a:t>free</a:t>
                </a:r>
                <a:r>
                  <a:rPr lang="de-DE" sz="1800" dirty="0" smtClean="0">
                    <a:solidFill>
                      <a:prstClr val="black"/>
                    </a:solidFill>
                  </a:rPr>
                  <a:t> </a:t>
                </a:r>
                <a:r>
                  <a:rPr lang="de-DE" sz="1800" dirty="0" err="1" smtClean="0">
                    <a:solidFill>
                      <a:prstClr val="black"/>
                    </a:solidFill>
                  </a:rPr>
                  <a:t>powder</a:t>
                </a:r>
                <a:endParaRPr lang="de-DE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78" name="Inhaltsplatzhalter 6">
                <a:extLst>
                  <a:ext uri="{FF2B5EF4-FFF2-40B4-BE49-F238E27FC236}">
                    <a16:creationId xmlns:a16="http://schemas.microsoft.com/office/drawing/2014/main" id="{46D54C26-918D-4A11-B056-DA6D2F9EA3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33226" y="4138854"/>
                <a:ext cx="998781" cy="208835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marL="0" indent="0" algn="l" defTabSz="6858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1200"/>
                  </a:spcAft>
                  <a:buSzPct val="75000"/>
                  <a:buFont typeface="Arial" panose="020B0604020202020204" pitchFamily="34" charset="0"/>
                  <a:buNone/>
                  <a:defRPr sz="15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234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bg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68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702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+mj-lt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2" indent="0" algn="ctr">
                  <a:lnSpc>
                    <a:spcPts val="1400"/>
                  </a:lnSpc>
                  <a:spcAft>
                    <a:spcPts val="0"/>
                  </a:spcAft>
                  <a:buFont typeface="Wingdings" panose="05000000000000000000" pitchFamily="2" charset="2"/>
                  <a:buNone/>
                </a:pPr>
                <a:r>
                  <a:rPr lang="de-DE" sz="1800" dirty="0" err="1">
                    <a:solidFill>
                      <a:schemeClr val="tx1"/>
                    </a:solidFill>
                  </a:rPr>
                  <a:t>graphite</a:t>
                </a:r>
                <a:r>
                  <a:rPr lang="de-DE" sz="1800" dirty="0">
                    <a:solidFill>
                      <a:schemeClr val="tx1"/>
                    </a:solidFill>
                  </a:rPr>
                  <a:t> </a:t>
                </a:r>
                <a:r>
                  <a:rPr lang="de-DE" sz="1800" dirty="0" err="1">
                    <a:solidFill>
                      <a:schemeClr val="tx1"/>
                    </a:solidFill>
                  </a:rPr>
                  <a:t>powder</a:t>
                </a:r>
                <a:endParaRPr lang="de-DE" sz="1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Inhaltsplatzhalter 6">
                <a:extLst>
                  <a:ext uri="{FF2B5EF4-FFF2-40B4-BE49-F238E27FC236}">
                    <a16:creationId xmlns:a16="http://schemas.microsoft.com/office/drawing/2014/main" id="{46D54C26-918D-4A11-B056-DA6D2F9EA3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99744" y="3999940"/>
                <a:ext cx="936104" cy="220306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marL="0" indent="0" algn="l" defTabSz="6858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1200"/>
                  </a:spcAft>
                  <a:buSzPct val="75000"/>
                  <a:buFont typeface="Arial" panose="020B0604020202020204" pitchFamily="34" charset="0"/>
                  <a:buNone/>
                  <a:defRPr sz="15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234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bg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68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702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+mj-lt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2" indent="0" algn="ctr">
                  <a:lnSpc>
                    <a:spcPts val="1200"/>
                  </a:lnSpc>
                  <a:spcAft>
                    <a:spcPts val="0"/>
                  </a:spcAft>
                  <a:buClr>
                    <a:srgbClr val="8DAE10"/>
                  </a:buClr>
                  <a:buFont typeface="Wingdings" panose="05000000000000000000" pitchFamily="2" charset="2"/>
                  <a:buNone/>
                </a:pPr>
                <a:r>
                  <a:rPr lang="de-DE" sz="1800" dirty="0" err="1">
                    <a:solidFill>
                      <a:prstClr val="black"/>
                    </a:solidFill>
                  </a:rPr>
                  <a:t>mixing</a:t>
                </a:r>
                <a:endParaRPr lang="de-DE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0" name="Inhaltsplatzhalter 6">
                <a:extLst>
                  <a:ext uri="{FF2B5EF4-FFF2-40B4-BE49-F238E27FC236}">
                    <a16:creationId xmlns:a16="http://schemas.microsoft.com/office/drawing/2014/main" id="{46D54C26-918D-4A11-B056-DA6D2F9EA3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469380" y="5279115"/>
                <a:ext cx="1598290" cy="233489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marL="0" indent="0" algn="l" defTabSz="6858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1200"/>
                  </a:spcAft>
                  <a:buSzPct val="75000"/>
                  <a:buFont typeface="Arial" panose="020B0604020202020204" pitchFamily="34" charset="0"/>
                  <a:buNone/>
                  <a:defRPr sz="15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234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bg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68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702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+mj-lt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2" indent="0" algn="ctr">
                  <a:lnSpc>
                    <a:spcPts val="1400"/>
                  </a:lnSpc>
                  <a:spcAft>
                    <a:spcPts val="0"/>
                  </a:spcAft>
                  <a:buClr>
                    <a:srgbClr val="8DAE10"/>
                  </a:buClr>
                  <a:buFont typeface="Wingdings" panose="05000000000000000000" pitchFamily="2" charset="2"/>
                  <a:buNone/>
                </a:pPr>
                <a:r>
                  <a:rPr lang="de-DE" sz="1800" dirty="0" err="1">
                    <a:solidFill>
                      <a:prstClr val="black"/>
                    </a:solidFill>
                  </a:rPr>
                  <a:t>encapsulation</a:t>
                </a:r>
                <a:r>
                  <a:rPr lang="de-DE" sz="1800" dirty="0">
                    <a:solidFill>
                      <a:prstClr val="black"/>
                    </a:solidFill>
                  </a:rPr>
                  <a:t> </a:t>
                </a:r>
                <a:r>
                  <a:rPr lang="de-DE" sz="1800" dirty="0" err="1">
                    <a:solidFill>
                      <a:prstClr val="black"/>
                    </a:solidFill>
                  </a:rPr>
                  <a:t>and</a:t>
                </a:r>
                <a:r>
                  <a:rPr lang="de-DE" sz="1800" dirty="0">
                    <a:solidFill>
                      <a:prstClr val="black"/>
                    </a:solidFill>
                  </a:rPr>
                  <a:t> </a:t>
                </a:r>
                <a:r>
                  <a:rPr lang="de-DE" sz="1800" dirty="0" err="1">
                    <a:solidFill>
                      <a:prstClr val="black"/>
                    </a:solidFill>
                  </a:rPr>
                  <a:t>evacuation</a:t>
                </a:r>
                <a:endParaRPr lang="de-DE" sz="18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81" name="Inhaltsplatzhalter 6">
                <a:extLst>
                  <a:ext uri="{FF2B5EF4-FFF2-40B4-BE49-F238E27FC236}">
                    <a16:creationId xmlns:a16="http://schemas.microsoft.com/office/drawing/2014/main" id="{46D54C26-918D-4A11-B056-DA6D2F9EA3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55767" y="5578232"/>
                <a:ext cx="1837238" cy="138156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marL="0" indent="0" algn="l" defTabSz="6858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1200"/>
                  </a:spcAft>
                  <a:buSzPct val="75000"/>
                  <a:buFont typeface="Arial" panose="020B0604020202020204" pitchFamily="34" charset="0"/>
                  <a:buNone/>
                  <a:defRPr sz="15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234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bg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68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702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+mj-lt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2" indent="0" algn="ctr">
                  <a:lnSpc>
                    <a:spcPts val="1200"/>
                  </a:lnSpc>
                  <a:spcAft>
                    <a:spcPts val="0"/>
                  </a:spcAft>
                  <a:buFont typeface="Wingdings" panose="05000000000000000000" pitchFamily="2" charset="2"/>
                  <a:buNone/>
                </a:pPr>
                <a:r>
                  <a:rPr lang="de-DE" sz="1800" dirty="0">
                    <a:solidFill>
                      <a:schemeClr val="tx1"/>
                    </a:solidFill>
                  </a:rPr>
                  <a:t>HIP-</a:t>
                </a:r>
                <a:r>
                  <a:rPr lang="de-DE" sz="1800" dirty="0" err="1">
                    <a:solidFill>
                      <a:schemeClr val="tx1"/>
                    </a:solidFill>
                  </a:rPr>
                  <a:t>process</a:t>
                </a:r>
                <a:endParaRPr lang="de-DE" sz="1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Inhaltsplatzhalter 6">
                <a:extLst>
                  <a:ext uri="{FF2B5EF4-FFF2-40B4-BE49-F238E27FC236}">
                    <a16:creationId xmlns:a16="http://schemas.microsoft.com/office/drawing/2014/main" id="{46D54C26-918D-4A11-B056-DA6D2F9EA3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583697" y="5140188"/>
                <a:ext cx="1608303" cy="194452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marL="0" indent="0" algn="l" defTabSz="6858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1200"/>
                  </a:spcAft>
                  <a:buSzPct val="75000"/>
                  <a:buFont typeface="Arial" panose="020B0604020202020204" pitchFamily="34" charset="0"/>
                  <a:buNone/>
                  <a:defRPr sz="15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234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bg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68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702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+mj-lt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2" indent="0" algn="ctr">
                  <a:lnSpc>
                    <a:spcPts val="1200"/>
                  </a:lnSpc>
                  <a:spcAft>
                    <a:spcPts val="0"/>
                  </a:spcAft>
                  <a:buClr>
                    <a:srgbClr val="8DAE10"/>
                  </a:buClr>
                  <a:buFont typeface="Wingdings" panose="05000000000000000000" pitchFamily="2" charset="2"/>
                  <a:buNone/>
                </a:pPr>
                <a:r>
                  <a:rPr lang="de-DE" sz="1800" dirty="0" err="1">
                    <a:solidFill>
                      <a:prstClr val="black"/>
                    </a:solidFill>
                  </a:rPr>
                  <a:t>decapsulation</a:t>
                </a:r>
                <a:endParaRPr lang="de-DE" sz="1800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83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6341183" y="3538633"/>
            <a:ext cx="1909711" cy="4001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lnSpc>
                <a:spcPts val="1200"/>
              </a:lnSpc>
              <a:buFont typeface="Wingdings" panose="05000000000000000000" pitchFamily="2" charset="2"/>
              <a:buNone/>
            </a:pPr>
            <a:r>
              <a:rPr lang="de-DE" sz="2000" b="1" dirty="0" smtClean="0">
                <a:solidFill>
                  <a:schemeClr val="tx1"/>
                </a:solidFill>
              </a:rPr>
              <a:t>Diffusion-</a:t>
            </a:r>
            <a:r>
              <a:rPr lang="de-DE" sz="2000" b="1" dirty="0" err="1" smtClean="0">
                <a:solidFill>
                  <a:schemeClr val="tx1"/>
                </a:solidFill>
              </a:rPr>
              <a:t>alloying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86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sp>
        <p:nvSpPr>
          <p:cNvPr id="35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8214697" y="3559835"/>
            <a:ext cx="2919353" cy="40011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lnSpc>
                <a:spcPts val="1200"/>
              </a:lnSpc>
              <a:buFont typeface="Wingdings" panose="05000000000000000000" pitchFamily="2" charset="2"/>
              <a:buNone/>
            </a:pP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complex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and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expensive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3" name="Geschweifte Klammer links 2"/>
          <p:cNvSpPr/>
          <p:nvPr/>
        </p:nvSpPr>
        <p:spPr>
          <a:xfrm rot="5400000">
            <a:off x="7227785" y="-648858"/>
            <a:ext cx="136506" cy="8916709"/>
          </a:xfrm>
          <a:prstGeom prst="leftBrace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hteck 37"/>
          <p:cNvSpPr/>
          <p:nvPr/>
        </p:nvSpPr>
        <p:spPr>
          <a:xfrm>
            <a:off x="2951463" y="3895652"/>
            <a:ext cx="8689153" cy="196207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1975137" y="1547542"/>
            <a:ext cx="3573418" cy="104186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2" indent="0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DAE10"/>
              </a:buClr>
              <a:buSzPct val="100000"/>
              <a:buFont typeface="Wingdings" panose="05000000000000000000" pitchFamily="2" charset="2"/>
              <a:buNone/>
              <a:tabLst>
                <a:tab pos="234000" algn="l"/>
              </a:tabLst>
              <a:defRPr/>
            </a:pP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Advantages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of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NbC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as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hard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phase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34000" marR="0" lvl="2" indent="-234000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DAE10"/>
              </a:buClr>
              <a:buSzPct val="100000"/>
              <a:buFont typeface="Wingdings" panose="05000000000000000000" pitchFamily="2" charset="2"/>
              <a:buChar char="ü"/>
              <a:tabLst>
                <a:tab pos="234000" algn="l"/>
              </a:tabLst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High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hardness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&gt;2000 HV</a:t>
            </a:r>
          </a:p>
          <a:p>
            <a:pPr marL="234000" marR="0" lvl="2" indent="-234000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DAE10"/>
              </a:buClr>
              <a:buSzPct val="100000"/>
              <a:buFont typeface="Wingdings" panose="05000000000000000000" pitchFamily="2" charset="2"/>
              <a:buChar char="ü"/>
              <a:tabLst>
                <a:tab pos="234000" algn="l"/>
              </a:tabLst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Low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solubility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of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Cr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NbC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34000" marR="0" lvl="2" indent="-234000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DAE10"/>
              </a:buClr>
              <a:buSzPct val="100000"/>
              <a:buFont typeface="Wingdings" panose="05000000000000000000" pitchFamily="2" charset="2"/>
              <a:buChar char="ü"/>
              <a:tabLst>
                <a:tab pos="234000" algn="l"/>
              </a:tabLst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Low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solubility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of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Nb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Fe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-matrix</a:t>
            </a:r>
          </a:p>
          <a:p>
            <a:pPr marL="234000" marR="0" lvl="2" indent="-234000" algn="l" defTabSz="2340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rgbClr val="8DAE10"/>
              </a:buClr>
              <a:buSzPct val="100000"/>
              <a:buFont typeface="Wingdings" panose="05000000000000000000" pitchFamily="2" charset="2"/>
              <a:buChar char="ü"/>
              <a:tabLst>
                <a:tab pos="234000" algn="l"/>
              </a:tabLst>
              <a:defRPr/>
            </a:pPr>
            <a:endParaRPr kumimoji="0" lang="de-DE" sz="15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34000" marR="0" lvl="3" indent="0" algn="l" defTabSz="2340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rgbClr val="003560"/>
              </a:buClr>
              <a:buSzPct val="100000"/>
              <a:buFont typeface="Wingdings" panose="05000000000000000000" pitchFamily="2" charset="2"/>
              <a:buNone/>
              <a:tabLst>
                <a:tab pos="234000" algn="l"/>
              </a:tabLst>
              <a:defRPr/>
            </a:pPr>
            <a:endParaRPr kumimoji="0" lang="de-DE" sz="15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6324069" y="1547542"/>
            <a:ext cx="4104456" cy="129614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2" indent="0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None/>
              <a:tabLst>
                <a:tab pos="234000" algn="l"/>
              </a:tabLst>
              <a:defRPr/>
            </a:pP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Disadvantages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of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NbC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as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hard</a:t>
            </a:r>
            <a:r>
              <a:rPr kumimoji="0" lang="de-D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phase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34000" marR="0" lvl="2" indent="-234000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Symbol" panose="05050102010706020507" pitchFamily="18" charset="2"/>
              <a:buChar char="-"/>
              <a:tabLst>
                <a:tab pos="234000" algn="l"/>
              </a:tabLst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High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affinity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of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Nb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to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C,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formation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of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coarse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primary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carbides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2" indent="0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Wingdings" panose="05000000000000000000" pitchFamily="2" charset="2"/>
              <a:buNone/>
              <a:tabLst>
                <a:tab pos="234000" algn="l"/>
              </a:tabLst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 Liquid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state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processing</a:t>
            </a: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     PM</a:t>
            </a:r>
          </a:p>
        </p:txBody>
      </p:sp>
      <p:sp>
        <p:nvSpPr>
          <p:cNvPr id="41" name="Gewitterblitz 40"/>
          <p:cNvSpPr/>
          <p:nvPr/>
        </p:nvSpPr>
        <p:spPr>
          <a:xfrm rot="20189772" flipH="1">
            <a:off x="9017226" y="2610235"/>
            <a:ext cx="288032" cy="313348"/>
          </a:xfrm>
          <a:prstGeom prst="lightningBolt">
            <a:avLst/>
          </a:prstGeom>
          <a:solidFill>
            <a:srgbClr val="FFFF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6" name="Grafik 35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5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83" grpId="0"/>
      <p:bldP spid="35" grpId="0"/>
      <p:bldP spid="3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Introduction – </a:t>
            </a:r>
            <a:r>
              <a:rPr lang="en-US" dirty="0" err="1" smtClean="0">
                <a:latin typeface="+mj-lt"/>
              </a:rPr>
              <a:t>Tribocorrosion</a:t>
            </a:r>
            <a:r>
              <a:rPr lang="en-US" dirty="0" smtClean="0">
                <a:latin typeface="+mj-lt"/>
              </a:rPr>
              <a:t> resistant steels with </a:t>
            </a:r>
            <a:r>
              <a:rPr lang="en-US" dirty="0" err="1" smtClean="0">
                <a:latin typeface="+mj-lt"/>
              </a:rPr>
              <a:t>NbC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7</a:t>
            </a:fld>
            <a:endParaRPr lang="de-DE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1502751" y="1516200"/>
            <a:ext cx="4320480" cy="1581235"/>
            <a:chOff x="1487488" y="1343203"/>
            <a:chExt cx="4320480" cy="1581235"/>
          </a:xfrm>
        </p:grpSpPr>
        <p:sp>
          <p:nvSpPr>
            <p:cNvPr id="10" name="Rechteck 9"/>
            <p:cNvSpPr/>
            <p:nvPr/>
          </p:nvSpPr>
          <p:spPr>
            <a:xfrm>
              <a:off x="1487488" y="1343203"/>
              <a:ext cx="4320480" cy="1581235"/>
            </a:xfrm>
            <a:prstGeom prst="rect">
              <a:avLst/>
            </a:prstGeom>
            <a:solidFill>
              <a:srgbClr val="8DAE10">
                <a:alpha val="25000"/>
              </a:srgbClr>
            </a:solidFill>
            <a:ln w="12700" cap="flat" cmpd="sng" algn="ctr">
              <a:solidFill>
                <a:srgbClr val="8DAE1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1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1959874" y="1374545"/>
              <a:ext cx="3573418" cy="1041869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2" indent="0" algn="l" defTabSz="2340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8DAE10"/>
                </a:buClr>
                <a:buSzPct val="100000"/>
                <a:buFont typeface="Wingdings" panose="05000000000000000000" pitchFamily="2" charset="2"/>
                <a:buNone/>
                <a:tabLst>
                  <a:tab pos="234000" algn="l"/>
                </a:tabLst>
                <a:defRPr/>
              </a:pPr>
              <a:r>
                <a: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Advantages </a:t>
              </a:r>
              <a:r>
                <a:rPr kumimoji="0" lang="de-DE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of</a:t>
              </a:r>
              <a:r>
                <a: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NbC</a:t>
              </a:r>
              <a:r>
                <a: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as</a:t>
              </a:r>
              <a:r>
                <a: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hard</a:t>
              </a:r>
              <a:r>
                <a: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phase</a:t>
              </a:r>
              <a:endPara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234000" marR="0" lvl="2" indent="-234000" algn="l" defTabSz="2340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8DAE10"/>
                </a:buClr>
                <a:buSzPct val="100000"/>
                <a:buFont typeface="Wingdings" panose="05000000000000000000" pitchFamily="2" charset="2"/>
                <a:buChar char="ü"/>
                <a:tabLst>
                  <a:tab pos="234000" algn="l"/>
                </a:tabLst>
                <a:defRPr/>
              </a:pP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High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hardness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&gt;2000 HV</a:t>
              </a:r>
            </a:p>
            <a:p>
              <a:pPr marL="234000" marR="0" lvl="2" indent="-234000" algn="l" defTabSz="2340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8DAE10"/>
                </a:buClr>
                <a:buSzPct val="100000"/>
                <a:buFont typeface="Wingdings" panose="05000000000000000000" pitchFamily="2" charset="2"/>
                <a:buChar char="ü"/>
                <a:tabLst>
                  <a:tab pos="234000" algn="l"/>
                </a:tabLst>
                <a:defRPr/>
              </a:pP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Low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solubility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of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Cr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in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NbC</a:t>
              </a:r>
              <a:endPara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234000" marR="0" lvl="2" indent="-234000" algn="l" defTabSz="2340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8DAE10"/>
                </a:buClr>
                <a:buSzPct val="100000"/>
                <a:buFont typeface="Wingdings" panose="05000000000000000000" pitchFamily="2" charset="2"/>
                <a:buChar char="ü"/>
                <a:tabLst>
                  <a:tab pos="234000" algn="l"/>
                </a:tabLst>
                <a:defRPr/>
              </a:pP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Low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solubility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of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Nb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in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Fe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-matrix</a:t>
              </a:r>
            </a:p>
            <a:p>
              <a:pPr marL="234000" marR="0" lvl="2" indent="-234000" algn="l" defTabSz="2340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8DAE10"/>
                </a:buClr>
                <a:buSzPct val="100000"/>
                <a:buFont typeface="Wingdings" panose="05000000000000000000" pitchFamily="2" charset="2"/>
                <a:buChar char="ü"/>
                <a:tabLst>
                  <a:tab pos="234000" algn="l"/>
                </a:tabLst>
                <a:defRPr/>
              </a:pPr>
              <a:endParaRPr kumimoji="0" 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234000" marR="0" lvl="3" indent="0" algn="l" defTabSz="2340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03560"/>
                </a:buClr>
                <a:buSzPct val="100000"/>
                <a:buFont typeface="Wingdings" panose="05000000000000000000" pitchFamily="2" charset="2"/>
                <a:buNone/>
                <a:tabLst>
                  <a:tab pos="234000" algn="l"/>
                </a:tabLst>
                <a:defRPr/>
              </a:pPr>
              <a:endParaRPr kumimoji="0" lang="de-DE" sz="15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6108525" y="1520380"/>
            <a:ext cx="4320000" cy="1580400"/>
            <a:chOff x="6129412" y="1344038"/>
            <a:chExt cx="4320000" cy="1580400"/>
          </a:xfrm>
        </p:grpSpPr>
        <p:sp>
          <p:nvSpPr>
            <p:cNvPr id="13" name="Rechteck 12"/>
            <p:cNvSpPr/>
            <p:nvPr/>
          </p:nvSpPr>
          <p:spPr>
            <a:xfrm>
              <a:off x="6129412" y="1344038"/>
              <a:ext cx="4320000" cy="1580400"/>
            </a:xfrm>
            <a:prstGeom prst="rect">
              <a:avLst/>
            </a:prstGeom>
            <a:solidFill>
              <a:srgbClr val="C00000">
                <a:alpha val="25000"/>
              </a:srgbClr>
            </a:solidFill>
            <a:ln w="12700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6344956" y="1371200"/>
              <a:ext cx="4104456" cy="1296145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2" indent="0" algn="l" defTabSz="2340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C00000"/>
                </a:buClr>
                <a:buSzPct val="100000"/>
                <a:buFont typeface="Wingdings" panose="05000000000000000000" pitchFamily="2" charset="2"/>
                <a:buNone/>
                <a:tabLst>
                  <a:tab pos="234000" algn="l"/>
                </a:tabLst>
                <a:defRPr/>
              </a:pPr>
              <a:r>
                <a:rPr kumimoji="0" lang="de-DE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Disadvantages</a:t>
              </a:r>
              <a:r>
                <a: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of</a:t>
              </a:r>
              <a:r>
                <a: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NbC</a:t>
              </a:r>
              <a:r>
                <a: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as</a:t>
              </a:r>
              <a:r>
                <a: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hard</a:t>
              </a:r>
              <a:r>
                <a:rPr kumimoji="0" lang="de-DE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phase</a:t>
              </a:r>
              <a:endPara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234000" marR="0" lvl="2" indent="-234000" algn="l" defTabSz="2340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C00000"/>
                </a:buClr>
                <a:buSzPct val="100000"/>
                <a:buFont typeface="Symbol" panose="05050102010706020507" pitchFamily="18" charset="2"/>
                <a:buChar char="-"/>
                <a:tabLst>
                  <a:tab pos="234000" algn="l"/>
                </a:tabLst>
                <a:defRPr/>
              </a:pP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High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affinity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of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Nb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to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C,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formation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of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coarse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primary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carbides</a:t>
              </a:r>
              <a:endPara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2" indent="0" algn="l" defTabSz="2340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C00000"/>
                </a:buClr>
                <a:buSzPct val="100000"/>
                <a:buFont typeface="Wingdings" panose="05000000000000000000" pitchFamily="2" charset="2"/>
                <a:buNone/>
                <a:tabLst>
                  <a:tab pos="234000" algn="l"/>
                </a:tabLst>
                <a:defRPr/>
              </a:pP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Wingdings" panose="05000000000000000000" pitchFamily="2" charset="2"/>
                </a:rPr>
                <a:t> Liquid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Wingdings" panose="05000000000000000000" pitchFamily="2" charset="2"/>
                </a:rPr>
                <a:t>state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Wingdings" panose="05000000000000000000" pitchFamily="2" charset="2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Wingdings" panose="05000000000000000000" pitchFamily="2" charset="2"/>
                </a:rPr>
                <a:t>processing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Wingdings" panose="05000000000000000000" pitchFamily="2" charset="2"/>
                </a:rPr>
                <a:t>      PM</a:t>
              </a:r>
            </a:p>
          </p:txBody>
        </p:sp>
        <p:sp>
          <p:nvSpPr>
            <p:cNvPr id="15" name="Gewitterblitz 14"/>
            <p:cNvSpPr/>
            <p:nvPr/>
          </p:nvSpPr>
          <p:spPr>
            <a:xfrm rot="20189772" flipH="1">
              <a:off x="9038113" y="2433893"/>
              <a:ext cx="288032" cy="313348"/>
            </a:xfrm>
            <a:prstGeom prst="lightningBolt">
              <a:avLst/>
            </a:prstGeom>
            <a:solidFill>
              <a:srgbClr val="FFFF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6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1164666" y="3856960"/>
            <a:ext cx="8831117" cy="6480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 algn="ctr">
              <a:lnSpc>
                <a:spcPct val="100000"/>
              </a:lnSpc>
              <a:buClr>
                <a:srgbClr val="8DAE10"/>
              </a:buClr>
              <a:buFont typeface="Wingdings" panose="05000000000000000000" pitchFamily="2" charset="2"/>
              <a:buChar char="Ø"/>
            </a:pPr>
            <a:r>
              <a:rPr lang="de-DE" sz="2000" b="1" dirty="0" err="1">
                <a:solidFill>
                  <a:schemeClr val="tx1"/>
                </a:solidFill>
              </a:rPr>
              <a:t>Aim</a:t>
            </a:r>
            <a:r>
              <a:rPr lang="de-DE" sz="2000" b="1" dirty="0">
                <a:solidFill>
                  <a:schemeClr val="tx1"/>
                </a:solidFill>
              </a:rPr>
              <a:t>: Development </a:t>
            </a:r>
            <a:r>
              <a:rPr lang="de-DE" sz="2000" b="1" dirty="0" err="1">
                <a:solidFill>
                  <a:schemeClr val="tx1"/>
                </a:solidFill>
              </a:rPr>
              <a:t>of</a:t>
            </a:r>
            <a:r>
              <a:rPr lang="de-DE" sz="2000" b="1" dirty="0">
                <a:solidFill>
                  <a:schemeClr val="tx1"/>
                </a:solidFill>
              </a:rPr>
              <a:t> a </a:t>
            </a:r>
            <a:r>
              <a:rPr lang="de-DE" sz="2000" b="1" dirty="0" err="1">
                <a:solidFill>
                  <a:schemeClr val="tx1"/>
                </a:solidFill>
              </a:rPr>
              <a:t>NbC-containing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r>
              <a:rPr lang="de-DE" sz="2000" b="1" dirty="0" err="1">
                <a:solidFill>
                  <a:schemeClr val="tx1"/>
                </a:solidFill>
              </a:rPr>
              <a:t>tribocorrosion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r>
              <a:rPr lang="de-DE" sz="2000" b="1" dirty="0" err="1">
                <a:solidFill>
                  <a:schemeClr val="tx1"/>
                </a:solidFill>
              </a:rPr>
              <a:t>resistant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r>
              <a:rPr lang="de-DE" sz="2000" b="1" dirty="0" err="1">
                <a:solidFill>
                  <a:schemeClr val="tx1"/>
                </a:solidFill>
              </a:rPr>
              <a:t>steel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r>
              <a:rPr lang="de-DE" sz="2000" b="1" dirty="0" err="1">
                <a:solidFill>
                  <a:schemeClr val="tx1"/>
                </a:solidFill>
              </a:rPr>
              <a:t>with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r>
              <a:rPr lang="de-DE" sz="2000" b="1" dirty="0" err="1">
                <a:solidFill>
                  <a:schemeClr val="tx1"/>
                </a:solidFill>
              </a:rPr>
              <a:t>reduced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r>
              <a:rPr lang="de-DE" sz="2000" b="1" dirty="0" err="1">
                <a:solidFill>
                  <a:schemeClr val="tx1"/>
                </a:solidFill>
              </a:rPr>
              <a:t>Nb</a:t>
            </a:r>
            <a:r>
              <a:rPr lang="de-DE" sz="2000" b="1" dirty="0">
                <a:solidFill>
                  <a:schemeClr val="tx1"/>
                </a:solidFill>
              </a:rPr>
              <a:t>- </a:t>
            </a:r>
            <a:r>
              <a:rPr lang="de-DE" sz="2000" b="1" dirty="0" err="1">
                <a:solidFill>
                  <a:schemeClr val="tx1"/>
                </a:solidFill>
              </a:rPr>
              <a:t>and</a:t>
            </a:r>
            <a:r>
              <a:rPr lang="de-DE" sz="2000" b="1" dirty="0">
                <a:solidFill>
                  <a:schemeClr val="tx1"/>
                </a:solidFill>
              </a:rPr>
              <a:t> C-contents </a:t>
            </a:r>
            <a:r>
              <a:rPr lang="de-DE" sz="2000" b="1" dirty="0" err="1">
                <a:solidFill>
                  <a:schemeClr val="tx1"/>
                </a:solidFill>
              </a:rPr>
              <a:t>for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r>
              <a:rPr lang="de-DE" sz="2000" b="1" dirty="0" err="1">
                <a:solidFill>
                  <a:schemeClr val="tx1"/>
                </a:solidFill>
              </a:rPr>
              <a:t>powder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r>
              <a:rPr lang="de-DE" sz="2000" b="1" dirty="0" err="1">
                <a:solidFill>
                  <a:schemeClr val="tx1"/>
                </a:solidFill>
              </a:rPr>
              <a:t>metallurgical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r>
              <a:rPr lang="de-DE" sz="2000" b="1" dirty="0" err="1" smtClean="0">
                <a:solidFill>
                  <a:schemeClr val="tx1"/>
                </a:solidFill>
              </a:rPr>
              <a:t>production</a:t>
            </a:r>
            <a:endParaRPr lang="de-DE" sz="2000" b="1" dirty="0">
              <a:solidFill>
                <a:schemeClr val="tx1"/>
              </a:solidFill>
            </a:endParaRPr>
          </a:p>
        </p:txBody>
      </p:sp>
      <p:sp>
        <p:nvSpPr>
          <p:cNvPr id="36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9359856" y="4198096"/>
            <a:ext cx="1306646" cy="7625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>
              <a:buClr>
                <a:srgbClr val="8DAE10"/>
              </a:buClr>
              <a:buFont typeface="Wingdings" panose="05000000000000000000" pitchFamily="2" charset="2"/>
              <a:buNone/>
            </a:pPr>
            <a:r>
              <a:rPr lang="de-DE" sz="6000" dirty="0" smtClean="0">
                <a:solidFill>
                  <a:srgbClr val="8DAE10"/>
                </a:solidFill>
                <a:latin typeface="Wingdings" panose="05000000000000000000" pitchFamily="2" charset="2"/>
              </a:rPr>
              <a:t>ü</a:t>
            </a:r>
            <a:endParaRPr lang="de-DE" sz="6000" dirty="0">
              <a:solidFill>
                <a:srgbClr val="8DAE10"/>
              </a:solidFill>
              <a:latin typeface="Arial" panose="020B0604020202020204"/>
            </a:endParaRPr>
          </a:p>
        </p:txBody>
      </p:sp>
      <p:sp>
        <p:nvSpPr>
          <p:cNvPr id="37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  <p:grpSp>
        <p:nvGrpSpPr>
          <p:cNvPr id="5" name="Gruppieren 4"/>
          <p:cNvGrpSpPr/>
          <p:nvPr/>
        </p:nvGrpSpPr>
        <p:grpSpPr>
          <a:xfrm>
            <a:off x="5015880" y="4716589"/>
            <a:ext cx="2518503" cy="482960"/>
            <a:chOff x="5015880" y="4716589"/>
            <a:chExt cx="2518503" cy="482960"/>
          </a:xfrm>
        </p:grpSpPr>
        <p:pic>
          <p:nvPicPr>
            <p:cNvPr id="21" name="Grafik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9" r="1892" b="10288"/>
            <a:stretch/>
          </p:blipFill>
          <p:spPr bwMode="auto">
            <a:xfrm>
              <a:off x="5015880" y="4721831"/>
              <a:ext cx="875815" cy="477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2" t="-3353"/>
            <a:stretch/>
          </p:blipFill>
          <p:spPr>
            <a:xfrm>
              <a:off x="5921289" y="4716589"/>
              <a:ext cx="1613094" cy="4829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65710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Outline</a:t>
            </a:r>
            <a:endParaRPr lang="en-US" dirty="0">
              <a:latin typeface="+mj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60" y="1747842"/>
            <a:ext cx="11521280" cy="4608513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Introduction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Experimental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Results and discussion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Conclusion</a:t>
            </a:r>
            <a:endParaRPr lang="en-US" dirty="0">
              <a:latin typeface="+mn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8</a:t>
            </a:fld>
            <a:endParaRPr lang="de-DE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71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Experimental – Materials for </a:t>
            </a:r>
            <a:r>
              <a:rPr lang="en-US" dirty="0" err="1" smtClean="0">
                <a:latin typeface="+mj-lt"/>
              </a:rPr>
              <a:t>tribocorrosion</a:t>
            </a:r>
            <a:r>
              <a:rPr lang="en-US" dirty="0" smtClean="0">
                <a:latin typeface="+mj-lt"/>
              </a:rPr>
              <a:t> testing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9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360" y="1076870"/>
            <a:ext cx="2071745" cy="4584053"/>
          </a:xfrm>
          <a:prstGeom prst="rect">
            <a:avLst/>
          </a:prstGeom>
        </p:spPr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8835859" y="5731352"/>
            <a:ext cx="3356142" cy="24482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Font typeface="Wingdings" panose="05000000000000000000" pitchFamily="2" charset="2"/>
              <a:buNone/>
            </a:pPr>
            <a:r>
              <a:rPr lang="de-DE" sz="1800" dirty="0" err="1">
                <a:solidFill>
                  <a:schemeClr val="tx1"/>
                </a:solidFill>
              </a:rPr>
              <a:t>Hardened</a:t>
            </a:r>
            <a:r>
              <a:rPr lang="de-DE" sz="1800" dirty="0">
                <a:solidFill>
                  <a:schemeClr val="tx1"/>
                </a:solidFill>
              </a:rPr>
              <a:t>, </a:t>
            </a:r>
            <a:r>
              <a:rPr lang="de-DE" sz="1800" dirty="0" err="1">
                <a:solidFill>
                  <a:schemeClr val="tx1"/>
                </a:solidFill>
              </a:rPr>
              <a:t>low-tempered</a:t>
            </a:r>
            <a:r>
              <a:rPr lang="de-DE" sz="1800" dirty="0">
                <a:solidFill>
                  <a:schemeClr val="tx1"/>
                </a:solidFill>
              </a:rPr>
              <a:t> T = 180°C</a:t>
            </a:r>
          </a:p>
        </p:txBody>
      </p:sp>
      <p:graphicFrame>
        <p:nvGraphicFramePr>
          <p:cNvPr id="9" name="Tabellenplatzhalter 5">
            <a:extLst>
              <a:ext uri="{FF2B5EF4-FFF2-40B4-BE49-F238E27FC236}">
                <a16:creationId xmlns:a16="http://schemas.microsoft.com/office/drawing/2014/main" id="{74D7691F-EB0A-459B-9369-7C55A08E09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7838777"/>
              </p:ext>
            </p:extLst>
          </p:nvPr>
        </p:nvGraphicFramePr>
        <p:xfrm>
          <a:off x="193017" y="3888130"/>
          <a:ext cx="8662035" cy="1463040"/>
        </p:xfrm>
        <a:graphic>
          <a:graphicData uri="http://schemas.openxmlformats.org/drawingml/2006/table">
            <a:tbl>
              <a:tblPr firstRow="1" bandRow="1"/>
              <a:tblGrid>
                <a:gridCol w="1456055">
                  <a:extLst>
                    <a:ext uri="{9D8B030D-6E8A-4147-A177-3AD203B41FA5}">
                      <a16:colId xmlns:a16="http://schemas.microsoft.com/office/drawing/2014/main" val="1782383127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3907831228"/>
                    </a:ext>
                  </a:extLst>
                </a:gridCol>
                <a:gridCol w="754380">
                  <a:extLst>
                    <a:ext uri="{9D8B030D-6E8A-4147-A177-3AD203B41FA5}">
                      <a16:colId xmlns:a16="http://schemas.microsoft.com/office/drawing/2014/main" val="3465215115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3007677052"/>
                    </a:ext>
                  </a:extLst>
                </a:gridCol>
                <a:gridCol w="755968">
                  <a:extLst>
                    <a:ext uri="{9D8B030D-6E8A-4147-A177-3AD203B41FA5}">
                      <a16:colId xmlns:a16="http://schemas.microsoft.com/office/drawing/2014/main" val="2129803122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655675953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65429976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926997085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122233104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851921559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032342137"/>
                    </a:ext>
                  </a:extLst>
                </a:gridCol>
                <a:gridCol w="574992">
                  <a:extLst>
                    <a:ext uri="{9D8B030D-6E8A-4147-A177-3AD203B41FA5}">
                      <a16:colId xmlns:a16="http://schemas.microsoft.com/office/drawing/2014/main" val="4287315736"/>
                    </a:ext>
                  </a:extLst>
                </a:gridCol>
              </a:tblGrid>
              <a:tr h="243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de-DE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[</a:t>
                      </a:r>
                      <a:r>
                        <a:rPr lang="de-DE" sz="1800" b="1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wt</a:t>
                      </a:r>
                      <a:r>
                        <a:rPr lang="de-DE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.-%]</a:t>
                      </a:r>
                      <a:endParaRPr lang="de-DE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Si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Mn</a:t>
                      </a:r>
                      <a:endParaRPr lang="de-DE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Cr</a:t>
                      </a:r>
                      <a:endParaRPr lang="de-DE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Mo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Ni</a:t>
                      </a:r>
                      <a:endParaRPr lang="de-DE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Nb</a:t>
                      </a:r>
                      <a:endParaRPr lang="de-DE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Co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Fe</a:t>
                      </a:r>
                      <a:endParaRPr lang="de-DE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302797"/>
                  </a:ext>
                </a:extLst>
              </a:tr>
              <a:tr h="2034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K190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2.80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0.54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0.31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11.50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1.03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0.23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3.60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0.03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bal</a:t>
                      </a: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846124"/>
                  </a:ext>
                </a:extLst>
              </a:tr>
              <a:tr h="2034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M390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2.70</a:t>
                      </a:r>
                      <a:endParaRPr lang="de-DE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0.56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18.76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1.00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0.24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3.62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0.06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0.27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bal</a:t>
                      </a: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4237455"/>
                  </a:ext>
                </a:extLst>
              </a:tr>
              <a:tr h="2034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de-DE" sz="1800" b="1" dirty="0" err="1">
                          <a:solidFill>
                            <a:schemeClr val="tx1"/>
                          </a:solidFill>
                          <a:latin typeface="+mn-lt"/>
                        </a:rPr>
                        <a:t>Nb-PMmeltC</a:t>
                      </a:r>
                      <a:endParaRPr lang="de-DE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0.51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&lt;0.10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0.07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12.50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3.90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0.02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1.80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1.50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0.12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bal</a:t>
                      </a:r>
                      <a:r>
                        <a:rPr lang="de-DE" sz="1800" dirty="0">
                          <a:solidFill>
                            <a:schemeClr val="tx1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356997"/>
                  </a:ext>
                </a:extLst>
              </a:tr>
            </a:tbl>
          </a:graphicData>
        </a:graphic>
      </p:graphicFrame>
      <p:sp>
        <p:nvSpPr>
          <p:cNvPr id="10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sp>
        <p:nvSpPr>
          <p:cNvPr id="12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335360" y="1595087"/>
            <a:ext cx="7200800" cy="167868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de-DE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3 different PM-</a:t>
            </a:r>
            <a:r>
              <a:rPr kumimoji="0" lang="de-DE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steels</a:t>
            </a:r>
            <a:r>
              <a:rPr kumimoji="0" lang="de-DE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</a:p>
          <a:p>
            <a:pPr lvl="3">
              <a:lnSpc>
                <a:spcPct val="100000"/>
              </a:lnSpc>
              <a:buClrTx/>
              <a:buFont typeface="Symbol" panose="05050102010706020507" pitchFamily="18" charset="2"/>
              <a:buChar char="-"/>
              <a:defRPr/>
            </a:pPr>
            <a:r>
              <a:rPr lang="de-DE" sz="2000" dirty="0" err="1" smtClean="0">
                <a:solidFill>
                  <a:schemeClr val="tx1"/>
                </a:solidFill>
              </a:rPr>
              <a:t>Wear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resistant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steel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b="1" dirty="0" smtClean="0">
                <a:solidFill>
                  <a:schemeClr val="tx1"/>
                </a:solidFill>
              </a:rPr>
              <a:t>K190</a:t>
            </a:r>
            <a:r>
              <a:rPr lang="de-DE" sz="2000" dirty="0" smtClean="0">
                <a:solidFill>
                  <a:schemeClr val="tx1"/>
                </a:solidFill>
              </a:rPr>
              <a:t>: 28 vol.-% </a:t>
            </a:r>
            <a:r>
              <a:rPr lang="de-DE" sz="2000" dirty="0" err="1" smtClean="0">
                <a:solidFill>
                  <a:schemeClr val="tx1"/>
                </a:solidFill>
              </a:rPr>
              <a:t>carbides</a:t>
            </a:r>
            <a:endParaRPr lang="de-DE" sz="2000" dirty="0" smtClean="0">
              <a:solidFill>
                <a:schemeClr val="tx1"/>
              </a:solidFill>
            </a:endParaRPr>
          </a:p>
          <a:p>
            <a:pPr lvl="3">
              <a:lnSpc>
                <a:spcPct val="100000"/>
              </a:lnSpc>
              <a:buClrTx/>
              <a:buFont typeface="Symbol" panose="05050102010706020507" pitchFamily="18" charset="2"/>
              <a:buChar char="-"/>
              <a:defRPr/>
            </a:pP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Wear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-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and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corrosion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resistant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steel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M390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: 21 vol.-%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carbides</a:t>
            </a:r>
            <a:endParaRPr kumimoji="0" lang="de-DE" sz="20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lvl="3">
              <a:lnSpc>
                <a:spcPct val="100000"/>
              </a:lnSpc>
              <a:buClrTx/>
              <a:buFont typeface="Symbol" panose="05050102010706020507" pitchFamily="18" charset="2"/>
              <a:buChar char="-"/>
              <a:defRPr/>
            </a:pPr>
            <a:r>
              <a:rPr lang="de-DE" sz="2000" dirty="0" err="1" smtClean="0">
                <a:solidFill>
                  <a:schemeClr val="tx1"/>
                </a:solidFill>
              </a:rPr>
              <a:t>Newly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developed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steel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b="1" dirty="0" err="1" smtClean="0">
                <a:solidFill>
                  <a:schemeClr val="tx1"/>
                </a:solidFill>
              </a:rPr>
              <a:t>Nb-PMmeltC</a:t>
            </a:r>
            <a:r>
              <a:rPr lang="de-DE" sz="2000" dirty="0" smtClean="0">
                <a:solidFill>
                  <a:schemeClr val="tx1"/>
                </a:solidFill>
              </a:rPr>
              <a:t>: 2.5 vol.-% </a:t>
            </a:r>
            <a:r>
              <a:rPr lang="de-DE" sz="2000" dirty="0" err="1" smtClean="0">
                <a:solidFill>
                  <a:schemeClr val="tx1"/>
                </a:solidFill>
              </a:rPr>
              <a:t>carbides</a:t>
            </a:r>
            <a:endParaRPr lang="de-DE" sz="2000" dirty="0" smtClean="0">
              <a:solidFill>
                <a:schemeClr val="tx1"/>
              </a:solidFill>
            </a:endParaRPr>
          </a:p>
          <a:p>
            <a:pPr lvl="3">
              <a:lnSpc>
                <a:spcPct val="100000"/>
              </a:lnSpc>
              <a:buClrTx/>
              <a:buFont typeface="Symbol" panose="05050102010706020507" pitchFamily="18" charset="2"/>
              <a:buChar char="-"/>
              <a:defRPr/>
            </a:pP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Difference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carbide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-content, -type, -size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3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073" y="1269048"/>
            <a:ext cx="4599221" cy="2592000"/>
          </a:xfrm>
          <a:prstGeom prst="rect">
            <a:avLst/>
          </a:prstGeom>
        </p:spPr>
      </p:pic>
      <p:sp>
        <p:nvSpPr>
          <p:cNvPr id="49" name="Ellipse 48"/>
          <p:cNvSpPr/>
          <p:nvPr/>
        </p:nvSpPr>
        <p:spPr>
          <a:xfrm>
            <a:off x="7790843" y="1292666"/>
            <a:ext cx="2008800" cy="1087200"/>
          </a:xfrm>
          <a:prstGeom prst="ellipse">
            <a:avLst/>
          </a:prstGeom>
          <a:solidFill>
            <a:srgbClr val="8DAE1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Experimental – </a:t>
            </a:r>
            <a:r>
              <a:rPr lang="en-US" dirty="0" err="1" smtClean="0">
                <a:latin typeface="+mj-lt"/>
              </a:rPr>
              <a:t>Tribocorrosion</a:t>
            </a:r>
            <a:r>
              <a:rPr lang="en-US" dirty="0" smtClean="0">
                <a:latin typeface="+mj-lt"/>
              </a:rPr>
              <a:t> testing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10</a:t>
            </a:fld>
            <a:endParaRPr lang="de-DE" dirty="0"/>
          </a:p>
        </p:txBody>
      </p:sp>
      <p:sp>
        <p:nvSpPr>
          <p:cNvPr id="23" name="Ellipse 22"/>
          <p:cNvSpPr/>
          <p:nvPr/>
        </p:nvSpPr>
        <p:spPr>
          <a:xfrm>
            <a:off x="6486062" y="2119251"/>
            <a:ext cx="2008800" cy="1087200"/>
          </a:xfrm>
          <a:prstGeom prst="ellipse">
            <a:avLst/>
          </a:prstGeom>
          <a:solidFill>
            <a:srgbClr val="0035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6648083" y="2323078"/>
            <a:ext cx="1659265" cy="274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2" indent="0" algn="ctr" defTabSz="2340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600"/>
              </a:spcAft>
              <a:buClr>
                <a:srgbClr val="8DAE10"/>
              </a:buClr>
              <a:buSzPct val="100000"/>
              <a:buFont typeface="Wingdings" panose="05000000000000000000" pitchFamily="2" charset="2"/>
              <a:buNone/>
              <a:tabLst>
                <a:tab pos="234000" algn="l"/>
              </a:tabLst>
              <a:defRPr/>
            </a:pPr>
            <a:r>
              <a:rPr kumimoji="0" lang="de-DE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Without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corrosive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attack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2" indent="0" algn="ctr" defTabSz="2340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600"/>
              </a:spcAft>
              <a:buClr>
                <a:srgbClr val="8DAE10"/>
              </a:buClr>
              <a:buSzPct val="100000"/>
              <a:buFont typeface="Wingdings" panose="05000000000000000000" pitchFamily="2" charset="2"/>
              <a:buNone/>
              <a:tabLst>
                <a:tab pos="234000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 pure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wear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68000" marR="0" lvl="3" indent="-234000" algn="ctr" defTabSz="2340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rgbClr val="003560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/>
            </a:pPr>
            <a:endParaRPr kumimoji="0" lang="de-DE" sz="1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Ellipse 24"/>
          <p:cNvSpPr/>
          <p:nvPr/>
        </p:nvSpPr>
        <p:spPr>
          <a:xfrm>
            <a:off x="9170085" y="2081842"/>
            <a:ext cx="2007213" cy="1087551"/>
          </a:xfrm>
          <a:prstGeom prst="ellipse">
            <a:avLst/>
          </a:prstGeom>
          <a:solidFill>
            <a:srgbClr val="0035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35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9192621" y="2383908"/>
            <a:ext cx="1962139" cy="274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2" indent="0" algn="ctr" defTabSz="2340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600"/>
              </a:spcAft>
              <a:buClr>
                <a:srgbClr val="8DAE10"/>
              </a:buClr>
              <a:buSzPct val="100000"/>
              <a:buFont typeface="Wingdings" panose="05000000000000000000" pitchFamily="2" charset="2"/>
              <a:buNone/>
              <a:tabLst>
                <a:tab pos="234000" algn="l"/>
              </a:tabLst>
              <a:defRPr/>
            </a:pPr>
            <a:r>
              <a:rPr kumimoji="0" lang="de-DE" sz="1800" b="0" i="0" u="sng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With</a:t>
            </a:r>
            <a:r>
              <a:rPr kumimoji="0" lang="de-DE" sz="18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</a:p>
          <a:p>
            <a:pPr marL="0" marR="0" lvl="2" indent="0" algn="ctr" defTabSz="234000" rtl="0" eaLnBrk="1" fontAlgn="auto" latinLnBrk="0" hangingPunct="1">
              <a:lnSpc>
                <a:spcPts val="1000"/>
              </a:lnSpc>
              <a:spcBef>
                <a:spcPts val="0"/>
              </a:spcBef>
              <a:spcAft>
                <a:spcPts val="600"/>
              </a:spcAft>
              <a:buClr>
                <a:srgbClr val="8DAE10"/>
              </a:buClr>
              <a:buSzPct val="100000"/>
              <a:buFont typeface="Wingdings" panose="05000000000000000000" pitchFamily="2" charset="2"/>
              <a:buNone/>
              <a:tabLst>
                <a:tab pos="234000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corrosive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attack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2" indent="0" algn="ctr" defTabSz="2340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600"/>
              </a:spcAft>
              <a:buClr>
                <a:srgbClr val="8DAE10"/>
              </a:buClr>
              <a:buSzPct val="100000"/>
              <a:buFont typeface="Wingdings" panose="05000000000000000000" pitchFamily="2" charset="2"/>
              <a:buNone/>
              <a:tabLst>
                <a:tab pos="234000" algn="l"/>
              </a:tabLst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tribocorrosion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68000" marR="0" lvl="3" indent="-234000" algn="ctr" defTabSz="2340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rgbClr val="003560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/>
            </a:pPr>
            <a:endParaRPr kumimoji="0" lang="de-DE" sz="15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8026747" y="1547460"/>
            <a:ext cx="1536992" cy="27477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2" indent="0" algn="ctr" defTabSz="2340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600"/>
              </a:spcAft>
              <a:buClr>
                <a:srgbClr val="8DAE10"/>
              </a:buClr>
              <a:buSzPct val="100000"/>
              <a:buFont typeface="Wingdings" panose="05000000000000000000" pitchFamily="2" charset="2"/>
              <a:buNone/>
              <a:tabLst>
                <a:tab pos="234000" algn="l"/>
              </a:tabLst>
              <a:defRPr/>
            </a:pP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Sliding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wear</a:t>
            </a:r>
            <a:endParaRPr kumimoji="0" lang="de-DE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2" indent="0" algn="ctr" defTabSz="2340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600"/>
              </a:spcAft>
              <a:buClr>
                <a:srgbClr val="8DAE10"/>
              </a:buClr>
              <a:buSzPct val="100000"/>
              <a:buFont typeface="Wingdings" panose="05000000000000000000" pitchFamily="2" charset="2"/>
              <a:buNone/>
              <a:tabLst>
                <a:tab pos="234000" algn="l"/>
              </a:tabLst>
              <a:defRPr/>
            </a:pP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(material </a:t>
            </a:r>
            <a:r>
              <a:rPr kumimoji="0" 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loss</a:t>
            </a:r>
            <a:r>
              <a: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6637248" y="3705316"/>
            <a:ext cx="4722502" cy="1885297"/>
            <a:chOff x="6637248" y="3705316"/>
            <a:chExt cx="4722502" cy="1885297"/>
          </a:xfrm>
        </p:grpSpPr>
        <p:sp>
          <p:nvSpPr>
            <p:cNvPr id="50" name="Ellipse 49"/>
            <p:cNvSpPr/>
            <p:nvPr/>
          </p:nvSpPr>
          <p:spPr>
            <a:xfrm>
              <a:off x="7988516" y="3705316"/>
              <a:ext cx="2008800" cy="1087200"/>
            </a:xfrm>
            <a:prstGeom prst="ellipse">
              <a:avLst/>
            </a:prstGeom>
            <a:solidFill>
              <a:srgbClr val="8DAE1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2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8189238" y="3972447"/>
              <a:ext cx="1610405" cy="48764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2" indent="0" algn="ctr" defTabSz="234000" rtl="0" eaLnBrk="1" fontAlgn="auto" latinLnBrk="0" hangingPunct="1">
                <a:lnSpc>
                  <a:spcPts val="11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8DAE10"/>
                </a:buClr>
                <a:buSzPct val="100000"/>
                <a:buFont typeface="Wingdings" panose="05000000000000000000" pitchFamily="2" charset="2"/>
                <a:buNone/>
                <a:tabLst>
                  <a:tab pos="234000" algn="l"/>
                </a:tabLst>
                <a:defRPr/>
              </a:pPr>
              <a:r>
                <a:rPr kumimoji="0" lang="de-DE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Corrosion</a:t>
              </a:r>
              <a:endParaRPr kumimoji="0" lang="de-DE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0" marR="0" lvl="2" indent="0" algn="ctr" defTabSz="2340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8DAE10"/>
                </a:buClr>
                <a:buSzPct val="100000"/>
                <a:buFont typeface="Wingdings" panose="05000000000000000000" pitchFamily="2" charset="2"/>
                <a:buNone/>
                <a:tabLst>
                  <a:tab pos="234000" algn="l"/>
                </a:tabLst>
                <a:defRPr/>
              </a:pP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(</a:t>
              </a:r>
              <a:r>
                <a:rPr kumimoji="0" lang="de-DE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current</a:t>
              </a: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density</a:t>
              </a:r>
              <a:r>
                <a:rPr kumimoji="0" lang="de-DE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 at OCP)</a:t>
              </a: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468000" marR="0" lvl="3" indent="-234000" algn="l" defTabSz="2340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03560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/>
              </a:pPr>
              <a:endParaRPr kumimoji="0" lang="de-DE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3" name="Ellipse 32"/>
            <p:cNvSpPr/>
            <p:nvPr/>
          </p:nvSpPr>
          <p:spPr>
            <a:xfrm>
              <a:off x="6637248" y="4503413"/>
              <a:ext cx="2008800" cy="1087200"/>
            </a:xfrm>
            <a:prstGeom prst="ellipse">
              <a:avLst/>
            </a:prstGeom>
            <a:solidFill>
              <a:srgbClr val="0035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4" name="Ellipse 33"/>
            <p:cNvSpPr/>
            <p:nvPr/>
          </p:nvSpPr>
          <p:spPr>
            <a:xfrm>
              <a:off x="9350950" y="4500754"/>
              <a:ext cx="2008800" cy="1087200"/>
            </a:xfrm>
            <a:prstGeom prst="ellipse">
              <a:avLst/>
            </a:prstGeom>
            <a:solidFill>
              <a:srgbClr val="0035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6763929" y="4841073"/>
              <a:ext cx="1755437" cy="274774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2" indent="0" algn="ctr" defTabSz="2340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8DAE10"/>
                </a:buClr>
                <a:buSzPct val="100000"/>
                <a:buFont typeface="Wingdings" panose="05000000000000000000" pitchFamily="2" charset="2"/>
                <a:buNone/>
                <a:tabLst>
                  <a:tab pos="234000" algn="l"/>
                </a:tabLst>
                <a:defRPr/>
              </a:pPr>
              <a:r>
                <a:rPr kumimoji="0" lang="de-DE" sz="1800" b="0" i="0" u="sng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Without</a:t>
              </a: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</a:p>
            <a:p>
              <a:pPr marL="0" marR="0" lvl="2" indent="0" algn="ctr" defTabSz="2340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8DAE10"/>
                </a:buClr>
                <a:buSzPct val="100000"/>
                <a:buFont typeface="Wingdings" panose="05000000000000000000" pitchFamily="2" charset="2"/>
                <a:buNone/>
                <a:tabLst>
                  <a:tab pos="234000" algn="l"/>
                </a:tabLst>
                <a:defRPr/>
              </a:pPr>
              <a:r>
                <a:rPr kumimoji="0" lang="de-DE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sliding</a:t>
              </a: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wear</a:t>
              </a: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468000" marR="0" lvl="3" indent="-234000" algn="ctr" defTabSz="2340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03560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/>
              </a:pPr>
              <a:endParaRPr kumimoji="0" lang="de-DE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6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9644351" y="4842309"/>
              <a:ext cx="1421998" cy="274774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2" indent="0" algn="ctr" defTabSz="2340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8DAE10"/>
                </a:buClr>
                <a:buSzPct val="100000"/>
                <a:buFont typeface="Wingdings" panose="05000000000000000000" pitchFamily="2" charset="2"/>
                <a:buNone/>
                <a:tabLst>
                  <a:tab pos="234000" algn="l"/>
                </a:tabLst>
                <a:defRPr/>
              </a:pPr>
              <a:r>
                <a:rPr kumimoji="0" lang="de-DE" sz="1800" b="0" i="0" u="sng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With</a:t>
              </a: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</a:p>
            <a:p>
              <a:pPr marL="0" marR="0" lvl="2" indent="0" algn="ctr" defTabSz="2340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8DAE10"/>
                </a:buClr>
                <a:buSzPct val="100000"/>
                <a:buFont typeface="Wingdings" panose="05000000000000000000" pitchFamily="2" charset="2"/>
                <a:buNone/>
                <a:tabLst>
                  <a:tab pos="234000" algn="l"/>
                </a:tabLst>
                <a:defRPr/>
              </a:pPr>
              <a:r>
                <a:rPr kumimoji="0" lang="de-DE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sliding</a:t>
              </a:r>
              <a:r>
                <a:rPr kumimoji="0" lang="de-DE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wear</a:t>
              </a:r>
              <a:endPara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endParaRPr>
            </a:p>
            <a:p>
              <a:pPr marL="468000" marR="0" lvl="3" indent="-234000" algn="ctr" defTabSz="2340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03560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/>
              </a:pPr>
              <a:endParaRPr kumimoji="0" lang="de-DE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5" name="Gruppieren 44"/>
          <p:cNvGrpSpPr/>
          <p:nvPr/>
        </p:nvGrpSpPr>
        <p:grpSpPr>
          <a:xfrm>
            <a:off x="6314450" y="3151632"/>
            <a:ext cx="5359979" cy="562605"/>
            <a:chOff x="6314450" y="3151632"/>
            <a:chExt cx="5359979" cy="562605"/>
          </a:xfrm>
        </p:grpSpPr>
        <p:sp>
          <p:nvSpPr>
            <p:cNvPr id="40" name="Nach oben gekrümmter Pfeil 39"/>
            <p:cNvSpPr/>
            <p:nvPr/>
          </p:nvSpPr>
          <p:spPr>
            <a:xfrm>
              <a:off x="7935081" y="3151632"/>
              <a:ext cx="1883245" cy="216024"/>
            </a:xfrm>
            <a:prstGeom prst="curvedUpArrow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6314450" y="3439463"/>
              <a:ext cx="5359979" cy="274774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2" indent="0" algn="ctr" defTabSz="2340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8DAE10"/>
                </a:buClr>
                <a:buSzPct val="100000"/>
                <a:buFont typeface="Wingdings" panose="05000000000000000000" pitchFamily="2" charset="2"/>
                <a:buNone/>
                <a:tabLst>
                  <a:tab pos="234000" algn="l"/>
                </a:tabLst>
                <a:defRPr/>
              </a:pP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How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does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tribocorrosion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affect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wear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resistance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?</a:t>
              </a:r>
            </a:p>
            <a:p>
              <a:pPr marL="468000" marR="0" lvl="3" indent="-234000" algn="ctr" defTabSz="2340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03560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/>
              </a:pPr>
              <a:endParaRPr kumimoji="0" lang="de-DE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6" name="Gruppieren 45"/>
          <p:cNvGrpSpPr/>
          <p:nvPr/>
        </p:nvGrpSpPr>
        <p:grpSpPr>
          <a:xfrm>
            <a:off x="6587261" y="5525912"/>
            <a:ext cx="5165648" cy="583629"/>
            <a:chOff x="6587261" y="5525912"/>
            <a:chExt cx="5165648" cy="583629"/>
          </a:xfrm>
        </p:grpSpPr>
        <p:sp>
          <p:nvSpPr>
            <p:cNvPr id="43" name="Nach oben gekrümmter Pfeil 42"/>
            <p:cNvSpPr/>
            <p:nvPr/>
          </p:nvSpPr>
          <p:spPr>
            <a:xfrm>
              <a:off x="8079513" y="5525912"/>
              <a:ext cx="1814966" cy="216024"/>
            </a:xfrm>
            <a:prstGeom prst="curvedUpArrow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35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Inhaltsplatzhalter 6">
              <a:extLst>
                <a:ext uri="{FF2B5EF4-FFF2-40B4-BE49-F238E27FC236}">
                  <a16:creationId xmlns:a16="http://schemas.microsoft.com/office/drawing/2014/main" id="{46D54C26-918D-4A11-B056-DA6D2F9EA34C}"/>
                </a:ext>
              </a:extLst>
            </p:cNvPr>
            <p:cNvSpPr txBox="1">
              <a:spLocks/>
            </p:cNvSpPr>
            <p:nvPr/>
          </p:nvSpPr>
          <p:spPr>
            <a:xfrm>
              <a:off x="6587261" y="5834767"/>
              <a:ext cx="5165648" cy="274774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6858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1200"/>
                </a:spcAft>
                <a:buSzPct val="75000"/>
                <a:buFont typeface="Arial" panose="020B0604020202020204" pitchFamily="34" charset="0"/>
                <a:buNone/>
                <a:defRPr sz="15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234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bg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68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02000" indent="-23400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chemeClr val="tx2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+mj-lt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0" indent="0" algn="l" defTabSz="234000" rtl="0" eaLnBrk="1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SzPct val="75000"/>
                <a:buFont typeface="Arial" panose="020B0604020202020204" pitchFamily="34" charset="0"/>
                <a:buNone/>
                <a:tabLst>
                  <a:tab pos="234000" algn="l"/>
                </a:tabLst>
                <a:defRPr sz="15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2" indent="0" algn="ctr" defTabSz="2340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8DAE10"/>
                </a:buClr>
                <a:buSzPct val="100000"/>
                <a:buFont typeface="Wingdings" panose="05000000000000000000" pitchFamily="2" charset="2"/>
                <a:buNone/>
                <a:tabLst>
                  <a:tab pos="234000" algn="l"/>
                </a:tabLst>
                <a:defRPr/>
              </a:pP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How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does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wear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affect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corrosion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 </a:t>
              </a:r>
              <a:r>
                <a:rPr kumimoji="0" lang="de-DE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resistance</a:t>
              </a:r>
              <a:r>
                <a:rPr kumimoji="0" lang="de-DE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?</a:t>
              </a:r>
            </a:p>
            <a:p>
              <a:pPr marL="468000" marR="0" lvl="3" indent="-234000" algn="ctr" defTabSz="2340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03560"/>
                </a:buClr>
                <a:buSzPct val="100000"/>
                <a:buFont typeface="Wingdings" panose="05000000000000000000" pitchFamily="2" charset="2"/>
                <a:buChar char="§"/>
                <a:tabLst>
                  <a:tab pos="234000" algn="l"/>
                </a:tabLst>
                <a:defRPr/>
              </a:pPr>
              <a:endParaRPr kumimoji="0" lang="de-DE" sz="1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51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smtClean="0"/>
              <a:t>04-25-2022</a:t>
            </a:r>
            <a:endParaRPr lang="en-US" dirty="0"/>
          </a:p>
        </p:txBody>
      </p:sp>
      <p:sp>
        <p:nvSpPr>
          <p:cNvPr id="28" name="Rechteck 27"/>
          <p:cNvSpPr/>
          <p:nvPr/>
        </p:nvSpPr>
        <p:spPr>
          <a:xfrm>
            <a:off x="729535" y="1257351"/>
            <a:ext cx="4615604" cy="26036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335360" y="4035510"/>
            <a:ext cx="6622462" cy="15569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de-DE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Parameter:</a:t>
            </a:r>
            <a:r>
              <a:rPr lang="de-DE" sz="2000" b="1" dirty="0" smtClean="0">
                <a:solidFill>
                  <a:srgbClr val="002060"/>
                </a:solidFill>
              </a:rPr>
              <a:t> </a:t>
            </a:r>
          </a:p>
          <a:p>
            <a:pPr lvl="3">
              <a:lnSpc>
                <a:spcPct val="100000"/>
              </a:lnSpc>
              <a:buClrTx/>
              <a:buFont typeface="Symbol" panose="05050102010706020507" pitchFamily="18" charset="2"/>
              <a:buChar char="-"/>
              <a:defRPr/>
            </a:pP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Surface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pressure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: 1920 MPa</a:t>
            </a:r>
          </a:p>
          <a:p>
            <a:pPr lvl="3">
              <a:lnSpc>
                <a:spcPct val="100000"/>
              </a:lnSpc>
              <a:buClrTx/>
              <a:buFont typeface="Symbol" panose="05050102010706020507" pitchFamily="18" charset="2"/>
              <a:buChar char="-"/>
              <a:defRPr/>
            </a:pPr>
            <a:r>
              <a:rPr lang="de-DE" sz="2000" dirty="0" smtClean="0">
                <a:solidFill>
                  <a:schemeClr val="tx1"/>
                </a:solidFill>
              </a:rPr>
              <a:t>Counterbody: Si</a:t>
            </a:r>
            <a:r>
              <a:rPr lang="de-DE" sz="2000" baseline="-25000" dirty="0" smtClean="0">
                <a:solidFill>
                  <a:schemeClr val="tx1"/>
                </a:solidFill>
              </a:rPr>
              <a:t>3</a:t>
            </a:r>
            <a:r>
              <a:rPr lang="de-DE" sz="2000" dirty="0" smtClean="0">
                <a:solidFill>
                  <a:schemeClr val="tx1"/>
                </a:solidFill>
              </a:rPr>
              <a:t>N</a:t>
            </a:r>
            <a:r>
              <a:rPr lang="de-DE" sz="2000" baseline="-25000" dirty="0" smtClean="0">
                <a:solidFill>
                  <a:schemeClr val="tx1"/>
                </a:solidFill>
              </a:rPr>
              <a:t>4</a:t>
            </a:r>
          </a:p>
          <a:p>
            <a:pPr lvl="3">
              <a:lnSpc>
                <a:spcPct val="100000"/>
              </a:lnSpc>
              <a:buClrTx/>
              <a:buFont typeface="Symbol" panose="05050102010706020507" pitchFamily="18" charset="2"/>
              <a:buChar char="-"/>
              <a:defRPr/>
            </a:pP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Time: 30 min (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sliding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wear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)</a:t>
            </a:r>
          </a:p>
          <a:p>
            <a:pPr lvl="3">
              <a:lnSpc>
                <a:spcPct val="100000"/>
              </a:lnSpc>
              <a:buClrTx/>
              <a:buFont typeface="Symbol" panose="05050102010706020507" pitchFamily="18" charset="2"/>
              <a:buChar char="-"/>
              <a:defRPr/>
            </a:pPr>
            <a:r>
              <a:rPr lang="de-DE" sz="2000" dirty="0" err="1" smtClean="0">
                <a:solidFill>
                  <a:schemeClr val="tx1"/>
                </a:solidFill>
              </a:rPr>
              <a:t>Electrolyte</a:t>
            </a:r>
            <a:r>
              <a:rPr lang="de-DE" sz="2000" dirty="0" smtClean="0">
                <a:solidFill>
                  <a:schemeClr val="tx1"/>
                </a:solidFill>
              </a:rPr>
              <a:t>: 0.9% NaCl-solution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kumimoji="0" lang="de-DE" sz="20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57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Outline</a:t>
            </a:r>
            <a:endParaRPr lang="en-US" dirty="0">
              <a:latin typeface="+mj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60" y="1747842"/>
            <a:ext cx="11521280" cy="4608513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Introduction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Experimental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Results and discussion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Conclusion</a:t>
            </a:r>
            <a:endParaRPr lang="en-US" dirty="0">
              <a:latin typeface="+mn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11</a:t>
            </a:fld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3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278" y="1629814"/>
            <a:ext cx="4193622" cy="32112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162" y="1630731"/>
            <a:ext cx="4200954" cy="32112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Results and discussion – </a:t>
            </a:r>
            <a:r>
              <a:rPr lang="en-US" dirty="0" err="1" smtClean="0">
                <a:latin typeface="+mj-lt"/>
              </a:rPr>
              <a:t>Tribocorrosion</a:t>
            </a:r>
            <a:r>
              <a:rPr lang="en-US" dirty="0" smtClean="0">
                <a:latin typeface="+mj-lt"/>
              </a:rPr>
              <a:t> behavior</a:t>
            </a:r>
            <a:endParaRPr lang="en-US" dirty="0">
              <a:latin typeface="+mj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60" y="1283623"/>
            <a:ext cx="11521280" cy="504051"/>
          </a:xfrm>
        </p:spPr>
        <p:txBody>
          <a:bodyPr/>
          <a:lstStyle/>
          <a:p>
            <a:r>
              <a:rPr lang="en-US" sz="2000" b="1" dirty="0" smtClean="0">
                <a:latin typeface="+mn-lt"/>
              </a:rPr>
              <a:t>How does </a:t>
            </a:r>
            <a:r>
              <a:rPr lang="en-US" sz="2000" b="1" dirty="0" err="1" smtClean="0">
                <a:latin typeface="+mn-lt"/>
              </a:rPr>
              <a:t>tribocorrosion</a:t>
            </a:r>
            <a:r>
              <a:rPr lang="en-US" sz="2000" b="1" dirty="0" smtClean="0">
                <a:latin typeface="+mn-lt"/>
              </a:rPr>
              <a:t> affect wear resistance?</a:t>
            </a:r>
            <a:endParaRPr lang="en-US" sz="2000" b="1" dirty="0">
              <a:latin typeface="+mn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12</a:t>
            </a:fld>
            <a:endParaRPr lang="de-DE" dirty="0"/>
          </a:p>
        </p:txBody>
      </p:sp>
      <p:grpSp>
        <p:nvGrpSpPr>
          <p:cNvPr id="24" name="Gruppieren 23"/>
          <p:cNvGrpSpPr/>
          <p:nvPr/>
        </p:nvGrpSpPr>
        <p:grpSpPr>
          <a:xfrm>
            <a:off x="7506057" y="1363444"/>
            <a:ext cx="1956274" cy="4255439"/>
            <a:chOff x="7509927" y="1154182"/>
            <a:chExt cx="1956274" cy="4255439"/>
          </a:xfrm>
        </p:grpSpPr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09927" y="1176700"/>
              <a:ext cx="1913052" cy="4232921"/>
            </a:xfrm>
            <a:prstGeom prst="rect">
              <a:avLst/>
            </a:prstGeom>
          </p:spPr>
        </p:pic>
        <p:grpSp>
          <p:nvGrpSpPr>
            <p:cNvPr id="21" name="Gruppieren 20"/>
            <p:cNvGrpSpPr/>
            <p:nvPr/>
          </p:nvGrpSpPr>
          <p:grpSpPr>
            <a:xfrm>
              <a:off x="8695386" y="1154182"/>
              <a:ext cx="770815" cy="209546"/>
              <a:chOff x="8829889" y="1132855"/>
              <a:chExt cx="770815" cy="209546"/>
            </a:xfrm>
          </p:grpSpPr>
          <p:sp>
            <p:nvSpPr>
              <p:cNvPr id="12" name="Rechteck 11"/>
              <p:cNvSpPr/>
              <p:nvPr/>
            </p:nvSpPr>
            <p:spPr>
              <a:xfrm>
                <a:off x="8829889" y="1176700"/>
                <a:ext cx="716145" cy="144016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3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3" name="Inhaltsplatzhalter 6">
                <a:extLst>
                  <a:ext uri="{FF2B5EF4-FFF2-40B4-BE49-F238E27FC236}">
                    <a16:creationId xmlns:a16="http://schemas.microsoft.com/office/drawing/2014/main" id="{46D54C26-918D-4A11-B056-DA6D2F9EA3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41129" y="1132855"/>
                <a:ext cx="759575" cy="209546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marL="0" indent="0" algn="l" defTabSz="6858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1200"/>
                  </a:spcAft>
                  <a:buSzPct val="75000"/>
                  <a:buFont typeface="Arial" panose="020B0604020202020204" pitchFamily="34" charset="0"/>
                  <a:buNone/>
                  <a:defRPr sz="15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234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bg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68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702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+mj-lt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2" indent="0" algn="l" defTabSz="2340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8DAE10"/>
                  </a:buClr>
                  <a:buSzPct val="100000"/>
                  <a:buFont typeface="Wingdings" panose="05000000000000000000" pitchFamily="2" charset="2"/>
                  <a:buNone/>
                  <a:tabLst>
                    <a:tab pos="234000" algn="l"/>
                  </a:tabLst>
                  <a:defRPr/>
                </a:pPr>
                <a:r>
                  <a:rPr kumimoji="0" 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836±3 HV30</a:t>
                </a:r>
              </a:p>
            </p:txBody>
          </p:sp>
        </p:grpSp>
        <p:grpSp>
          <p:nvGrpSpPr>
            <p:cNvPr id="22" name="Gruppieren 21"/>
            <p:cNvGrpSpPr/>
            <p:nvPr/>
          </p:nvGrpSpPr>
          <p:grpSpPr>
            <a:xfrm>
              <a:off x="8695386" y="2550316"/>
              <a:ext cx="761454" cy="209546"/>
              <a:chOff x="8837708" y="2310134"/>
              <a:chExt cx="761454" cy="209546"/>
            </a:xfrm>
          </p:grpSpPr>
          <p:sp>
            <p:nvSpPr>
              <p:cNvPr id="14" name="Rechteck 13"/>
              <p:cNvSpPr/>
              <p:nvPr/>
            </p:nvSpPr>
            <p:spPr>
              <a:xfrm>
                <a:off x="8837708" y="2354083"/>
                <a:ext cx="716145" cy="144016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3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5" name="Inhaltsplatzhalter 6">
                <a:extLst>
                  <a:ext uri="{FF2B5EF4-FFF2-40B4-BE49-F238E27FC236}">
                    <a16:creationId xmlns:a16="http://schemas.microsoft.com/office/drawing/2014/main" id="{46D54C26-918D-4A11-B056-DA6D2F9EA3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39587" y="2310134"/>
                <a:ext cx="759575" cy="209546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marL="0" indent="0" algn="l" defTabSz="6858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1200"/>
                  </a:spcAft>
                  <a:buSzPct val="75000"/>
                  <a:buFont typeface="Arial" panose="020B0604020202020204" pitchFamily="34" charset="0"/>
                  <a:buNone/>
                  <a:defRPr sz="15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234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bg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68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702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+mj-lt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2" indent="0" algn="l" defTabSz="2340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8DAE10"/>
                  </a:buClr>
                  <a:buSzPct val="100000"/>
                  <a:buFont typeface="Wingdings" panose="05000000000000000000" pitchFamily="2" charset="2"/>
                  <a:buNone/>
                  <a:tabLst>
                    <a:tab pos="234000" algn="l"/>
                  </a:tabLst>
                  <a:defRPr/>
                </a:pPr>
                <a:r>
                  <a:rPr kumimoji="0" 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839±5 HV30</a:t>
                </a:r>
              </a:p>
            </p:txBody>
          </p:sp>
        </p:grpSp>
        <p:grpSp>
          <p:nvGrpSpPr>
            <p:cNvPr id="23" name="Gruppieren 22"/>
            <p:cNvGrpSpPr/>
            <p:nvPr/>
          </p:nvGrpSpPr>
          <p:grpSpPr>
            <a:xfrm>
              <a:off x="8701736" y="3971534"/>
              <a:ext cx="764465" cy="209546"/>
              <a:chOff x="8832818" y="3487362"/>
              <a:chExt cx="764465" cy="209546"/>
            </a:xfrm>
          </p:grpSpPr>
          <p:sp>
            <p:nvSpPr>
              <p:cNvPr id="16" name="Rechteck 15"/>
              <p:cNvSpPr/>
              <p:nvPr/>
            </p:nvSpPr>
            <p:spPr>
              <a:xfrm>
                <a:off x="8832818" y="3531311"/>
                <a:ext cx="716145" cy="144016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35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17" name="Inhaltsplatzhalter 6">
                <a:extLst>
                  <a:ext uri="{FF2B5EF4-FFF2-40B4-BE49-F238E27FC236}">
                    <a16:creationId xmlns:a16="http://schemas.microsoft.com/office/drawing/2014/main" id="{46D54C26-918D-4A11-B056-DA6D2F9EA3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837708" y="3487362"/>
                <a:ext cx="759575" cy="209546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marL="0" indent="0" algn="l" defTabSz="6858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1200"/>
                  </a:spcAft>
                  <a:buSzPct val="75000"/>
                  <a:buFont typeface="Arial" panose="020B0604020202020204" pitchFamily="34" charset="0"/>
                  <a:buNone/>
                  <a:defRPr sz="15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1pPr>
                <a:lvl2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234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bg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3pPr>
                <a:lvl4pPr marL="468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4pPr>
                <a:lvl5pPr marL="702000" indent="-23400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chemeClr val="tx2"/>
                  </a:buClr>
                  <a:buSzPct val="100000"/>
                  <a:buFont typeface="Wingdings" panose="05000000000000000000" pitchFamily="2" charset="2"/>
                  <a:buChar char="§"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+mj-lt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6pPr>
                <a:lvl7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234000" rtl="0" eaLnBrk="1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SzPct val="75000"/>
                  <a:buFont typeface="Arial" panose="020B0604020202020204" pitchFamily="34" charset="0"/>
                  <a:buNone/>
                  <a:tabLst>
                    <a:tab pos="234000" algn="l"/>
                  </a:tabLst>
                  <a:defRPr sz="1500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2" indent="0" algn="l" defTabSz="2340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8DAE10"/>
                  </a:buClr>
                  <a:buSzPct val="100000"/>
                  <a:buFont typeface="Wingdings" panose="05000000000000000000" pitchFamily="2" charset="2"/>
                  <a:buNone/>
                  <a:tabLst>
                    <a:tab pos="234000" algn="l"/>
                  </a:tabLst>
                  <a:defRPr/>
                </a:pPr>
                <a:r>
                  <a:rPr kumimoji="0" lang="de-DE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750±7 HV30</a:t>
                </a:r>
              </a:p>
            </p:txBody>
          </p:sp>
        </p:grpSp>
      </p:grpSp>
      <p:sp>
        <p:nvSpPr>
          <p:cNvPr id="20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335360" y="5755490"/>
            <a:ext cx="9804464" cy="28936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ts val="1400"/>
              </a:lnSpc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de-DE" sz="2000" dirty="0" err="1">
                <a:solidFill>
                  <a:schemeClr val="tx1"/>
                </a:solidFill>
              </a:rPr>
              <a:t>Tribocorrosion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resistance</a:t>
            </a:r>
            <a:r>
              <a:rPr lang="de-DE" sz="2000" dirty="0">
                <a:solidFill>
                  <a:srgbClr val="002060"/>
                </a:solidFill>
              </a:rPr>
              <a:t>: </a:t>
            </a:r>
            <a:r>
              <a:rPr lang="de-DE" sz="2000" b="1" dirty="0">
                <a:solidFill>
                  <a:srgbClr val="002060"/>
                </a:solidFill>
              </a:rPr>
              <a:t>K190</a:t>
            </a:r>
            <a:r>
              <a:rPr lang="de-DE" sz="2000" dirty="0">
                <a:solidFill>
                  <a:srgbClr val="002060"/>
                </a:solidFill>
              </a:rPr>
              <a:t> </a:t>
            </a:r>
            <a:r>
              <a:rPr lang="de-DE" sz="2000" b="1" dirty="0">
                <a:solidFill>
                  <a:srgbClr val="002060"/>
                </a:solidFill>
              </a:rPr>
              <a:t>&lt; M390 &lt; </a:t>
            </a:r>
            <a:r>
              <a:rPr lang="de-DE" sz="2000" b="1" dirty="0" err="1">
                <a:solidFill>
                  <a:srgbClr val="002060"/>
                </a:solidFill>
              </a:rPr>
              <a:t>Nb-PMmeltC</a:t>
            </a:r>
            <a:r>
              <a:rPr lang="de-DE" sz="2000" b="1" dirty="0">
                <a:solidFill>
                  <a:srgbClr val="002060"/>
                </a:solidFill>
              </a:rPr>
              <a:t> </a:t>
            </a:r>
            <a:r>
              <a:rPr lang="de-DE" sz="2000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How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does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tribocorrosion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occur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?</a:t>
            </a:r>
            <a:endParaRPr lang="de-DE" sz="2000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sp>
        <p:nvSpPr>
          <p:cNvPr id="25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sp>
        <p:nvSpPr>
          <p:cNvPr id="8" name="Rechteck 7"/>
          <p:cNvSpPr/>
          <p:nvPr/>
        </p:nvSpPr>
        <p:spPr>
          <a:xfrm>
            <a:off x="1363162" y="1629814"/>
            <a:ext cx="4200954" cy="32112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Rechteck 25"/>
          <p:cNvSpPr/>
          <p:nvPr/>
        </p:nvSpPr>
        <p:spPr>
          <a:xfrm>
            <a:off x="5876423" y="1629814"/>
            <a:ext cx="4200954" cy="32112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335360" y="4914276"/>
            <a:ext cx="6622462" cy="44121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  <a:buClrTx/>
              <a:buFont typeface="Arial" panose="020B0604020202020204" pitchFamily="34" charset="0"/>
              <a:buChar char="•"/>
              <a:defRPr/>
            </a:pPr>
            <a:r>
              <a:rPr kumimoji="0" lang="de-DE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Sliding</a:t>
            </a:r>
            <a:r>
              <a:rPr kumimoji="0" lang="de-DE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wear</a:t>
            </a:r>
            <a:r>
              <a:rPr kumimoji="0" lang="de-DE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resistance</a:t>
            </a:r>
            <a:r>
              <a:rPr kumimoji="0" lang="de-DE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:</a:t>
            </a:r>
            <a:r>
              <a:rPr kumimoji="0" lang="de-DE" sz="2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lang="de-DE" sz="2000" b="1" dirty="0">
                <a:solidFill>
                  <a:srgbClr val="8DAE10"/>
                </a:solidFill>
              </a:rPr>
              <a:t>K190</a:t>
            </a:r>
            <a:r>
              <a:rPr lang="de-DE" sz="2000" dirty="0">
                <a:solidFill>
                  <a:srgbClr val="002060"/>
                </a:solidFill>
              </a:rPr>
              <a:t> </a:t>
            </a:r>
            <a:r>
              <a:rPr lang="de-DE" sz="2000" b="1" dirty="0">
                <a:solidFill>
                  <a:srgbClr val="8DAE10"/>
                </a:solidFill>
              </a:rPr>
              <a:t>&gt; M390 &gt; </a:t>
            </a:r>
            <a:r>
              <a:rPr lang="de-DE" sz="2000" b="1" dirty="0" err="1">
                <a:solidFill>
                  <a:srgbClr val="8DAE10"/>
                </a:solidFill>
              </a:rPr>
              <a:t>Nb-PMmeltC</a:t>
            </a:r>
            <a:r>
              <a:rPr lang="de-DE" sz="2000" dirty="0">
                <a:solidFill>
                  <a:srgbClr val="002060"/>
                </a:solidFill>
              </a:rPr>
              <a:t> </a:t>
            </a:r>
            <a:endParaRPr kumimoji="0" lang="de-DE" sz="200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34000" marR="0" lvl="3" indent="0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None/>
              <a:tabLst>
                <a:tab pos="234000" algn="l"/>
              </a:tabLst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 Carbide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content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,</a:t>
            </a:r>
            <a:r>
              <a:rPr kumimoji="0" lang="de-DE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hardness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59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Results and discussion – </a:t>
            </a:r>
            <a:r>
              <a:rPr lang="en-US" dirty="0" err="1" smtClean="0">
                <a:latin typeface="+mj-lt"/>
              </a:rPr>
              <a:t>Tribocorrosion</a:t>
            </a:r>
            <a:r>
              <a:rPr lang="en-US" dirty="0" smtClean="0">
                <a:latin typeface="+mj-lt"/>
              </a:rPr>
              <a:t> behavior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13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1484784"/>
            <a:ext cx="8785296" cy="2192948"/>
          </a:xfrm>
          <a:prstGeom prst="rect">
            <a:avLst/>
          </a:prstGeom>
        </p:spPr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1341668" y="1226698"/>
            <a:ext cx="8364760" cy="2580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Clr>
                <a:srgbClr val="8DAE10"/>
              </a:buClr>
              <a:buFont typeface="Wingdings" panose="05000000000000000000" pitchFamily="2" charset="2"/>
              <a:buNone/>
            </a:pPr>
            <a:r>
              <a:rPr lang="de-DE" sz="2000" dirty="0" err="1">
                <a:solidFill>
                  <a:schemeClr val="tx1"/>
                </a:solidFill>
              </a:rPr>
              <a:t>Wear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tracks</a:t>
            </a:r>
            <a:r>
              <a:rPr lang="de-DE" sz="2000" dirty="0">
                <a:solidFill>
                  <a:schemeClr val="tx1"/>
                </a:solidFill>
              </a:rPr>
              <a:t> after </a:t>
            </a:r>
            <a:r>
              <a:rPr lang="de-DE" sz="2000" dirty="0" err="1">
                <a:solidFill>
                  <a:schemeClr val="tx1"/>
                </a:solidFill>
              </a:rPr>
              <a:t>sliding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wear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with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corrosive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attack</a:t>
            </a:r>
            <a:r>
              <a:rPr lang="de-DE" sz="2000" dirty="0">
                <a:solidFill>
                  <a:schemeClr val="tx1"/>
                </a:solidFill>
              </a:rPr>
              <a:t> (</a:t>
            </a:r>
            <a:r>
              <a:rPr lang="de-DE" sz="2000" dirty="0" err="1">
                <a:solidFill>
                  <a:schemeClr val="tx1"/>
                </a:solidFill>
              </a:rPr>
              <a:t>tribocorrosion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8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1341668" y="3789040"/>
            <a:ext cx="4966277" cy="12492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2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234000" algn="l"/>
              </a:tabLst>
              <a:defRPr/>
            </a:pPr>
            <a:r>
              <a:rPr kumimoji="0" lang="de-DE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K190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and</a:t>
            </a:r>
            <a:r>
              <a:rPr kumimoji="0" lang="de-DE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M390</a:t>
            </a:r>
          </a:p>
          <a:p>
            <a:pPr marR="0" lvl="3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Symbol" panose="05050102010706020507" pitchFamily="18" charset="2"/>
              <a:buChar char="-"/>
              <a:tabLst>
                <a:tab pos="234000" algn="l"/>
              </a:tabLst>
              <a:defRPr/>
            </a:pP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Corrosive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attack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at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Cr-rich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carbides</a:t>
            </a:r>
            <a:endParaRPr kumimoji="0" lang="de-DE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  <a:sym typeface="Wingdings" panose="05000000000000000000" pitchFamily="2" charset="2"/>
            </a:endParaRPr>
          </a:p>
          <a:p>
            <a:pPr marR="0" lvl="3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Symbol" panose="05050102010706020507" pitchFamily="18" charset="2"/>
              <a:buChar char="-"/>
              <a:tabLst>
                <a:tab pos="234000" algn="l"/>
              </a:tabLst>
              <a:defRPr/>
            </a:pP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Removed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carbides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 3-body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abrasive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wear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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tribological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load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is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intensified</a:t>
            </a:r>
            <a:endParaRPr kumimoji="0" lang="de-DE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  <a:sym typeface="Wingdings" panose="05000000000000000000" pitchFamily="2" charset="2"/>
            </a:endParaRPr>
          </a:p>
          <a:p>
            <a:pPr marR="0" lvl="3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Symbol" panose="05050102010706020507" pitchFamily="18" charset="2"/>
              <a:buChar char="-"/>
              <a:tabLst>
                <a:tab pos="234000" algn="l"/>
              </a:tabLst>
              <a:defRPr/>
            </a:pPr>
            <a:r>
              <a:rPr kumimoji="0" lang="de-DE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K190: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Corroding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matrix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facilitates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the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removal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of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the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carbides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6816080" y="3789040"/>
            <a:ext cx="3672408" cy="12492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  <a:buClrTx/>
              <a:buFont typeface="Arial" panose="020B0604020202020204" pitchFamily="34" charset="0"/>
              <a:buChar char="•"/>
            </a:pPr>
            <a:r>
              <a:rPr lang="de-DE" sz="2000" b="1" dirty="0" err="1">
                <a:solidFill>
                  <a:schemeClr val="tx1"/>
                </a:solidFill>
              </a:rPr>
              <a:t>Nb-PMmeltC</a:t>
            </a:r>
            <a:endParaRPr lang="de-DE" sz="2000" dirty="0">
              <a:solidFill>
                <a:schemeClr val="tx1"/>
              </a:solidFill>
            </a:endParaRPr>
          </a:p>
          <a:p>
            <a:pPr lvl="3">
              <a:lnSpc>
                <a:spcPct val="100000"/>
              </a:lnSpc>
              <a:buClrTx/>
              <a:buFont typeface="Symbol" panose="05050102010706020507" pitchFamily="18" charset="2"/>
              <a:buChar char="-"/>
            </a:pPr>
            <a:r>
              <a:rPr lang="de-DE" sz="2000" dirty="0" err="1">
                <a:solidFill>
                  <a:schemeClr val="tx1"/>
                </a:solidFill>
              </a:rPr>
              <a:t>Abrasive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wear</a:t>
            </a:r>
            <a:r>
              <a:rPr lang="de-DE" sz="2000" dirty="0">
                <a:solidFill>
                  <a:schemeClr val="tx1"/>
                </a:solidFill>
              </a:rPr>
              <a:t>, </a:t>
            </a:r>
            <a:r>
              <a:rPr lang="de-DE" sz="2000" dirty="0" err="1">
                <a:solidFill>
                  <a:schemeClr val="tx1"/>
                </a:solidFill>
              </a:rPr>
              <a:t>marginally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</a:rPr>
              <a:t>corrosion</a:t>
            </a:r>
            <a:r>
              <a:rPr lang="de-DE" sz="2000" dirty="0" smtClean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occurs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</a:p>
          <a:p>
            <a:pPr lvl="3">
              <a:lnSpc>
                <a:spcPct val="100000"/>
              </a:lnSpc>
              <a:buClrTx/>
              <a:buFont typeface="Wingdings" panose="05000000000000000000" pitchFamily="2" charset="2"/>
              <a:buChar char="Ø"/>
            </a:pP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NbC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supports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metal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matrix</a:t>
            </a:r>
            <a:endParaRPr lang="de-DE" sz="2000" dirty="0" smtClean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lvl="3">
              <a:lnSpc>
                <a:spcPct val="100000"/>
              </a:lnSpc>
              <a:buClrTx/>
              <a:buFont typeface="Wingdings" panose="05000000000000000000" pitchFamily="2" charset="2"/>
              <a:buChar char="Ø"/>
            </a:pP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Cr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, Mo, N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are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distributed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in</a:t>
            </a:r>
          </a:p>
          <a:p>
            <a:pPr marL="234000" lvl="3" indent="0">
              <a:lnSpc>
                <a:spcPct val="100000"/>
              </a:lnSpc>
              <a:buClrTx/>
              <a:buNone/>
            </a:pP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  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the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metal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matrix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 PREN</a:t>
            </a:r>
            <a:endParaRPr lang="de-DE" sz="2000" dirty="0">
              <a:solidFill>
                <a:schemeClr val="tx1"/>
              </a:solidFill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 flipV="1">
            <a:off x="10056440" y="5589240"/>
            <a:ext cx="0" cy="2852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97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Results and discussion – </a:t>
            </a:r>
            <a:r>
              <a:rPr lang="en-US" dirty="0" err="1" smtClean="0">
                <a:latin typeface="+mj-lt"/>
              </a:rPr>
              <a:t>Tribocorrosion</a:t>
            </a:r>
            <a:r>
              <a:rPr lang="en-US" dirty="0" smtClean="0">
                <a:latin typeface="+mj-lt"/>
              </a:rPr>
              <a:t> behavior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14</a:t>
            </a:fld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472" y="1484784"/>
            <a:ext cx="8785296" cy="2192948"/>
          </a:xfrm>
          <a:prstGeom prst="rect">
            <a:avLst/>
          </a:prstGeom>
        </p:spPr>
      </p:pic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1341668" y="1226698"/>
            <a:ext cx="8364760" cy="25808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Clr>
                <a:srgbClr val="8DAE10"/>
              </a:buClr>
              <a:buFont typeface="Wingdings" panose="05000000000000000000" pitchFamily="2" charset="2"/>
              <a:buNone/>
            </a:pPr>
            <a:r>
              <a:rPr lang="de-DE" sz="2000" dirty="0" err="1">
                <a:solidFill>
                  <a:schemeClr val="tx1"/>
                </a:solidFill>
              </a:rPr>
              <a:t>Wear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tracks</a:t>
            </a:r>
            <a:r>
              <a:rPr lang="de-DE" sz="2000" dirty="0">
                <a:solidFill>
                  <a:schemeClr val="tx1"/>
                </a:solidFill>
              </a:rPr>
              <a:t> after </a:t>
            </a:r>
            <a:r>
              <a:rPr lang="de-DE" sz="2000" dirty="0" err="1">
                <a:solidFill>
                  <a:schemeClr val="tx1"/>
                </a:solidFill>
              </a:rPr>
              <a:t>sliding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wear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with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corrosive</a:t>
            </a:r>
            <a:r>
              <a:rPr lang="de-DE" sz="2000" dirty="0">
                <a:solidFill>
                  <a:schemeClr val="tx1"/>
                </a:solidFill>
              </a:rPr>
              <a:t> </a:t>
            </a:r>
            <a:r>
              <a:rPr lang="de-DE" sz="2000" dirty="0" err="1">
                <a:solidFill>
                  <a:schemeClr val="tx1"/>
                </a:solidFill>
              </a:rPr>
              <a:t>attack</a:t>
            </a:r>
            <a:r>
              <a:rPr lang="de-DE" sz="2000" dirty="0">
                <a:solidFill>
                  <a:schemeClr val="tx1"/>
                </a:solidFill>
              </a:rPr>
              <a:t> (</a:t>
            </a:r>
            <a:r>
              <a:rPr lang="de-DE" sz="2000" dirty="0" err="1">
                <a:solidFill>
                  <a:schemeClr val="tx1"/>
                </a:solidFill>
              </a:rPr>
              <a:t>tribocorrosion</a:t>
            </a:r>
            <a:r>
              <a:rPr lang="de-DE" sz="2000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2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3287688" y="4293096"/>
            <a:ext cx="5381591" cy="6480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lnSpc>
                <a:spcPct val="100000"/>
              </a:lnSpc>
              <a:buClrTx/>
              <a:buFont typeface="Wingdings" panose="05000000000000000000" pitchFamily="2" charset="2"/>
              <a:buChar char="Ø"/>
            </a:pPr>
            <a:r>
              <a:rPr lang="de-DE" sz="2000" b="1" dirty="0" err="1" smtClean="0">
                <a:solidFill>
                  <a:schemeClr val="tx1"/>
                </a:solidFill>
              </a:rPr>
              <a:t>Tribocorrosion</a:t>
            </a:r>
            <a:r>
              <a:rPr lang="de-DE" sz="2000" b="1" dirty="0" smtClean="0">
                <a:solidFill>
                  <a:schemeClr val="tx1"/>
                </a:solidFill>
              </a:rPr>
              <a:t> </a:t>
            </a:r>
            <a:r>
              <a:rPr lang="de-DE" sz="2000" b="1" dirty="0" err="1" smtClean="0">
                <a:solidFill>
                  <a:schemeClr val="tx1"/>
                </a:solidFill>
              </a:rPr>
              <a:t>occurs</a:t>
            </a:r>
            <a:r>
              <a:rPr lang="de-DE" sz="2000" b="1" dirty="0" smtClean="0">
                <a:solidFill>
                  <a:schemeClr val="tx1"/>
                </a:solidFill>
              </a:rPr>
              <a:t> </a:t>
            </a:r>
            <a:r>
              <a:rPr lang="de-DE" sz="2000" b="1" dirty="0" err="1" smtClean="0">
                <a:solidFill>
                  <a:schemeClr val="tx1"/>
                </a:solidFill>
              </a:rPr>
              <a:t>differently</a:t>
            </a:r>
            <a:endParaRPr lang="de-DE" sz="2000" b="1" dirty="0" smtClean="0">
              <a:solidFill>
                <a:schemeClr val="tx1"/>
              </a:solidFill>
            </a:endParaRPr>
          </a:p>
          <a:p>
            <a:pPr lvl="2">
              <a:lnSpc>
                <a:spcPct val="100000"/>
              </a:lnSpc>
              <a:buClrTx/>
              <a:buFont typeface="Wingdings" panose="05000000000000000000" pitchFamily="2" charset="2"/>
              <a:buChar char="Ø"/>
            </a:pPr>
            <a:r>
              <a:rPr lang="de-DE" sz="2000" b="1" dirty="0" err="1">
                <a:solidFill>
                  <a:schemeClr val="tx1"/>
                </a:solidFill>
              </a:rPr>
              <a:t>Influence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r>
              <a:rPr lang="de-DE" sz="2000" b="1" dirty="0" err="1">
                <a:solidFill>
                  <a:schemeClr val="tx1"/>
                </a:solidFill>
              </a:rPr>
              <a:t>of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r>
              <a:rPr lang="de-DE" sz="2000" b="1" dirty="0" err="1">
                <a:solidFill>
                  <a:schemeClr val="tx1"/>
                </a:solidFill>
              </a:rPr>
              <a:t>corrosion</a:t>
            </a:r>
            <a:r>
              <a:rPr lang="de-DE" sz="2000" b="1" dirty="0">
                <a:solidFill>
                  <a:schemeClr val="tx1"/>
                </a:solidFill>
              </a:rPr>
              <a:t> on </a:t>
            </a:r>
            <a:r>
              <a:rPr lang="de-DE" sz="2000" b="1" dirty="0" err="1">
                <a:solidFill>
                  <a:schemeClr val="tx1"/>
                </a:solidFill>
              </a:rPr>
              <a:t>wear</a:t>
            </a:r>
            <a:r>
              <a:rPr lang="de-DE" sz="2000" b="1" dirty="0">
                <a:solidFill>
                  <a:schemeClr val="tx1"/>
                </a:solidFill>
              </a:rPr>
              <a:t> </a:t>
            </a:r>
            <a:r>
              <a:rPr lang="de-DE" sz="2000" b="1" dirty="0" err="1">
                <a:solidFill>
                  <a:schemeClr val="tx1"/>
                </a:solidFill>
              </a:rPr>
              <a:t>resistance</a:t>
            </a:r>
            <a:endParaRPr lang="de-DE" sz="2000" b="1" dirty="0">
              <a:solidFill>
                <a:schemeClr val="tx1"/>
              </a:solidFill>
            </a:endParaRPr>
          </a:p>
          <a:p>
            <a:pPr lvl="2">
              <a:buClr>
                <a:srgbClr val="8DAE10"/>
              </a:buClr>
              <a:buFont typeface="Wingdings" panose="05000000000000000000" pitchFamily="2" charset="2"/>
              <a:buChar char="Ø"/>
            </a:pPr>
            <a:endParaRPr lang="de-DE" dirty="0">
              <a:solidFill>
                <a:srgbClr val="002060"/>
              </a:solidFill>
              <a:latin typeface="Arial" panose="020B0604020202020204"/>
            </a:endParaRPr>
          </a:p>
        </p:txBody>
      </p:sp>
      <p:cxnSp>
        <p:nvCxnSpPr>
          <p:cNvPr id="13" name="Gerade Verbindung mit Pfeil 12"/>
          <p:cNvCxnSpPr/>
          <p:nvPr/>
        </p:nvCxnSpPr>
        <p:spPr>
          <a:xfrm flipV="1">
            <a:off x="7968208" y="4655942"/>
            <a:ext cx="0" cy="2852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66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335360" y="4878997"/>
            <a:ext cx="7416959" cy="12492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2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tabLst>
                <a:tab pos="234000" algn="l"/>
              </a:tabLst>
              <a:defRPr/>
            </a:pPr>
            <a:r>
              <a:rPr kumimoji="0" lang="de-DE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Current</a:t>
            </a:r>
            <a:r>
              <a:rPr kumimoji="0" lang="de-DE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density</a:t>
            </a:r>
            <a:r>
              <a:rPr kumimoji="0" lang="de-DE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   </a:t>
            </a:r>
            <a:r>
              <a:rPr kumimoji="0" lang="de-DE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under</a:t>
            </a:r>
            <a:r>
              <a:rPr kumimoji="0" lang="de-DE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sliding</a:t>
            </a:r>
            <a:r>
              <a:rPr kumimoji="0" lang="de-DE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de-DE" sz="20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wear</a:t>
            </a:r>
            <a:endParaRPr kumimoji="0" lang="de-DE" sz="20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3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Symbol" panose="05050102010706020507" pitchFamily="18" charset="2"/>
              <a:buChar char="-"/>
              <a:tabLst>
                <a:tab pos="234000" algn="l"/>
              </a:tabLst>
              <a:defRPr/>
            </a:pP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Corrosive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attack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increases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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corrosion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resistance</a:t>
            </a: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kumimoji="0" lang="de-DE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  <a:sym typeface="Wingdings" panose="05000000000000000000" pitchFamily="2" charset="2"/>
              </a:rPr>
              <a:t>decreases</a:t>
            </a:r>
            <a:endParaRPr kumimoji="0" lang="de-DE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  <a:sym typeface="Wingdings" panose="05000000000000000000" pitchFamily="2" charset="2"/>
            </a:endParaRPr>
          </a:p>
          <a:p>
            <a:pPr marR="0" lvl="3" algn="l" defTabSz="234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 typeface="Wingdings" panose="05000000000000000000" pitchFamily="2" charset="2"/>
              <a:buChar char="Ø"/>
              <a:tabLst>
                <a:tab pos="234000" algn="l"/>
              </a:tabLst>
              <a:defRPr/>
            </a:pP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Negative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influence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on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tribocorrosion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resistance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of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the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steels</a:t>
            </a: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!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704" y="1628800"/>
            <a:ext cx="4190052" cy="32112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Results and discussion – Corrosion behavior</a:t>
            </a:r>
            <a:endParaRPr lang="en-US" dirty="0">
              <a:latin typeface="+mj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smtClean="0">
                <a:latin typeface="+mn-lt"/>
              </a:rPr>
              <a:t>How does wear affect corrosion resistance?</a:t>
            </a:r>
            <a:endParaRPr lang="en-US" sz="2000" b="1" dirty="0">
              <a:latin typeface="+mn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15</a:t>
            </a:fld>
            <a:endParaRPr lang="de-DE" dirty="0"/>
          </a:p>
        </p:txBody>
      </p:sp>
      <p:cxnSp>
        <p:nvCxnSpPr>
          <p:cNvPr id="13" name="Gerade Verbindung mit Pfeil 12"/>
          <p:cNvCxnSpPr/>
          <p:nvPr/>
        </p:nvCxnSpPr>
        <p:spPr>
          <a:xfrm flipV="1">
            <a:off x="2279576" y="4878997"/>
            <a:ext cx="0" cy="28522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3"/>
          <a:srcRect r="762"/>
          <a:stretch/>
        </p:blipFill>
        <p:spPr>
          <a:xfrm>
            <a:off x="3431704" y="1628800"/>
            <a:ext cx="4176464" cy="3211200"/>
          </a:xfrm>
          <a:prstGeom prst="rect">
            <a:avLst/>
          </a:prstGeom>
        </p:spPr>
      </p:pic>
      <p:sp>
        <p:nvSpPr>
          <p:cNvPr id="11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4511824" y="1650923"/>
            <a:ext cx="2751673" cy="2659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Clr>
                <a:srgbClr val="8DAE10"/>
              </a:buClr>
              <a:buFont typeface="Wingdings" panose="05000000000000000000" pitchFamily="2" charset="2"/>
              <a:buNone/>
            </a:pPr>
            <a:r>
              <a:rPr lang="de-DE" sz="1800" dirty="0" err="1">
                <a:solidFill>
                  <a:srgbClr val="C00000"/>
                </a:solidFill>
                <a:sym typeface="Wingdings" panose="05000000000000000000" pitchFamily="2" charset="2"/>
              </a:rPr>
              <a:t>Corrosion</a:t>
            </a:r>
            <a:r>
              <a:rPr lang="de-DE" sz="1800" dirty="0">
                <a:solidFill>
                  <a:srgbClr val="C00000"/>
                </a:solidFill>
                <a:sym typeface="Wingdings" panose="05000000000000000000" pitchFamily="2" charset="2"/>
              </a:rPr>
              <a:t> </a:t>
            </a:r>
            <a:r>
              <a:rPr lang="de-DE" sz="1800" dirty="0" err="1">
                <a:solidFill>
                  <a:srgbClr val="C00000"/>
                </a:solidFill>
                <a:sym typeface="Wingdings" panose="05000000000000000000" pitchFamily="2" charset="2"/>
              </a:rPr>
              <a:t>resistance</a:t>
            </a:r>
            <a:endParaRPr lang="de-DE" sz="1800" dirty="0">
              <a:solidFill>
                <a:srgbClr val="C00000"/>
              </a:solidFill>
              <a:sym typeface="Wingdings" panose="05000000000000000000" pitchFamily="2" charset="2"/>
            </a:endParaRPr>
          </a:p>
        </p:txBody>
      </p:sp>
      <p:cxnSp>
        <p:nvCxnSpPr>
          <p:cNvPr id="10" name="Gerade Verbindung mit Pfeil 9"/>
          <p:cNvCxnSpPr/>
          <p:nvPr/>
        </p:nvCxnSpPr>
        <p:spPr>
          <a:xfrm flipH="1">
            <a:off x="4632481" y="1916832"/>
            <a:ext cx="1519852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Inhaltsplatzhalter 6">
            <a:extLst>
              <a:ext uri="{FF2B5EF4-FFF2-40B4-BE49-F238E27FC236}">
                <a16:creationId xmlns:a16="http://schemas.microsoft.com/office/drawing/2014/main" id="{46D54C26-918D-4A11-B056-DA6D2F9EA34C}"/>
              </a:ext>
            </a:extLst>
          </p:cNvPr>
          <p:cNvSpPr txBox="1">
            <a:spLocks/>
          </p:cNvSpPr>
          <p:nvPr/>
        </p:nvSpPr>
        <p:spPr>
          <a:xfrm>
            <a:off x="6204456" y="2860195"/>
            <a:ext cx="1475720" cy="22847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buNone/>
            </a:pPr>
            <a:r>
              <a:rPr lang="de-DE" sz="1400" dirty="0">
                <a:solidFill>
                  <a:schemeClr val="tx1"/>
                </a:solidFill>
                <a:sym typeface="Wingdings" panose="05000000000000000000" pitchFamily="2" charset="2"/>
              </a:rPr>
              <a:t>medium: 0.9% NaCl</a:t>
            </a:r>
          </a:p>
        </p:txBody>
      </p:sp>
      <p:sp>
        <p:nvSpPr>
          <p:cNvPr id="15" name="Rechteck 14"/>
          <p:cNvSpPr/>
          <p:nvPr/>
        </p:nvSpPr>
        <p:spPr>
          <a:xfrm>
            <a:off x="3420802" y="1628800"/>
            <a:ext cx="4200954" cy="32112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9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Outline</a:t>
            </a:r>
            <a:endParaRPr lang="en-US" dirty="0">
              <a:latin typeface="+mj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60" y="1747842"/>
            <a:ext cx="11521280" cy="4608513"/>
          </a:xfrm>
        </p:spPr>
        <p:txBody>
          <a:bodyPr/>
          <a:lstStyle/>
          <a:p>
            <a:r>
              <a:rPr lang="en-US" dirty="0" smtClean="0">
                <a:latin typeface="+mn-lt"/>
              </a:rPr>
              <a:t>Introduction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Experimental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Results and discussion</a:t>
            </a:r>
          </a:p>
          <a:p>
            <a:endParaRPr lang="en-US" dirty="0" smtClean="0">
              <a:latin typeface="+mn-lt"/>
            </a:endParaRPr>
          </a:p>
          <a:p>
            <a:r>
              <a:rPr lang="en-US" dirty="0" smtClean="0">
                <a:latin typeface="+mn-lt"/>
              </a:rPr>
              <a:t>Conclusion</a:t>
            </a:r>
            <a:endParaRPr lang="en-US" dirty="0">
              <a:latin typeface="+mn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16</a:t>
            </a:fld>
            <a:endParaRPr lang="de-DE" dirty="0"/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47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Conclusion</a:t>
            </a:r>
            <a:endParaRPr lang="en-US" dirty="0">
              <a:latin typeface="+mj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17</a:t>
            </a:fld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191344" y="1456134"/>
            <a:ext cx="10225136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000" lvl="2" indent="-234000" defTabSz="234000"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tabLst>
                <a:tab pos="234000" algn="l"/>
              </a:tabLst>
            </a:pPr>
            <a:r>
              <a:rPr lang="de-DE" sz="2000" b="1" dirty="0" err="1"/>
              <a:t>Wear</a:t>
            </a:r>
            <a:r>
              <a:rPr lang="de-DE" sz="2000" b="1" dirty="0"/>
              <a:t>- </a:t>
            </a:r>
            <a:r>
              <a:rPr lang="de-DE" sz="2000" b="1" dirty="0" err="1"/>
              <a:t>and</a:t>
            </a:r>
            <a:r>
              <a:rPr lang="de-DE" sz="2000" b="1" dirty="0"/>
              <a:t> </a:t>
            </a:r>
            <a:r>
              <a:rPr lang="de-DE" sz="2000" b="1" dirty="0" err="1"/>
              <a:t>corrosion</a:t>
            </a:r>
            <a:r>
              <a:rPr lang="de-DE" sz="2000" b="1" dirty="0"/>
              <a:t> </a:t>
            </a:r>
            <a:r>
              <a:rPr lang="de-DE" sz="2000" b="1" dirty="0" err="1"/>
              <a:t>resistant</a:t>
            </a:r>
            <a:r>
              <a:rPr lang="de-DE" sz="2000" b="1" dirty="0"/>
              <a:t> </a:t>
            </a:r>
            <a:r>
              <a:rPr lang="de-DE" sz="2000" b="1" dirty="0" err="1"/>
              <a:t>steels</a:t>
            </a:r>
            <a:r>
              <a:rPr lang="de-DE" sz="2000" b="1" dirty="0"/>
              <a:t> ≠ </a:t>
            </a:r>
            <a:r>
              <a:rPr lang="de-DE" sz="2000" b="1" dirty="0" err="1"/>
              <a:t>tribocorrosion</a:t>
            </a:r>
            <a:r>
              <a:rPr lang="de-DE" sz="2000" b="1" dirty="0"/>
              <a:t> </a:t>
            </a:r>
            <a:r>
              <a:rPr lang="de-DE" sz="2000" b="1" dirty="0" err="1"/>
              <a:t>resistant</a:t>
            </a:r>
            <a:r>
              <a:rPr lang="de-DE" sz="2000" b="1" dirty="0"/>
              <a:t> </a:t>
            </a:r>
            <a:r>
              <a:rPr lang="de-DE" sz="2000" b="1" dirty="0" err="1" smtClean="0"/>
              <a:t>steels</a:t>
            </a:r>
            <a:endParaRPr lang="de-DE" sz="2000" b="1" dirty="0" smtClean="0"/>
          </a:p>
          <a:p>
            <a:pPr marL="468000" lvl="3" indent="-234000" defTabSz="234000"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234000" algn="l"/>
              </a:tabLst>
            </a:pPr>
            <a:r>
              <a:rPr lang="de-DE" sz="2000" dirty="0" err="1" smtClean="0"/>
              <a:t>Predominant</a:t>
            </a:r>
            <a:r>
              <a:rPr lang="de-DE" sz="2000" dirty="0"/>
              <a:t>: </a:t>
            </a:r>
            <a:r>
              <a:rPr lang="de-DE" sz="2000" dirty="0" err="1"/>
              <a:t>microstructure</a:t>
            </a:r>
            <a:r>
              <a:rPr lang="de-DE" sz="2000" dirty="0"/>
              <a:t> </a:t>
            </a:r>
            <a:r>
              <a:rPr lang="de-DE" sz="2000" dirty="0">
                <a:sym typeface="Wingdings" panose="05000000000000000000" pitchFamily="2" charset="2"/>
              </a:rPr>
              <a:t></a:t>
            </a:r>
            <a:r>
              <a:rPr lang="de-DE" sz="2000" dirty="0"/>
              <a:t> Hard </a:t>
            </a:r>
            <a:r>
              <a:rPr lang="de-DE" sz="2000" dirty="0" err="1"/>
              <a:t>phase</a:t>
            </a:r>
            <a:r>
              <a:rPr lang="de-DE" sz="2000" dirty="0"/>
              <a:t>, </a:t>
            </a:r>
            <a:r>
              <a:rPr lang="de-DE" sz="2000" dirty="0" err="1"/>
              <a:t>chemical</a:t>
            </a:r>
            <a:r>
              <a:rPr lang="de-DE" sz="2000" dirty="0"/>
              <a:t> </a:t>
            </a:r>
            <a:r>
              <a:rPr lang="de-DE" sz="2000" dirty="0" err="1"/>
              <a:t>composition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matrix</a:t>
            </a:r>
            <a:r>
              <a:rPr lang="de-DE" sz="2000" dirty="0" smtClean="0"/>
              <a:t>…</a:t>
            </a:r>
          </a:p>
          <a:p>
            <a:pPr marL="468000" lvl="3" indent="-234000" defTabSz="234000"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234000" algn="l"/>
              </a:tabLst>
            </a:pPr>
            <a:r>
              <a:rPr lang="de-DE" sz="2000" dirty="0" err="1"/>
              <a:t>Tribocorrosion</a:t>
            </a:r>
            <a:r>
              <a:rPr lang="de-DE" sz="2000" dirty="0"/>
              <a:t>: Interaction </a:t>
            </a:r>
            <a:r>
              <a:rPr lang="de-DE" sz="2000" dirty="0" err="1"/>
              <a:t>between</a:t>
            </a:r>
            <a:r>
              <a:rPr lang="de-DE" sz="2000" dirty="0"/>
              <a:t> </a:t>
            </a:r>
            <a:r>
              <a:rPr lang="de-DE" sz="2000" dirty="0" err="1"/>
              <a:t>wear</a:t>
            </a:r>
            <a:r>
              <a:rPr lang="de-DE" sz="2000" dirty="0"/>
              <a:t> </a:t>
            </a:r>
            <a:r>
              <a:rPr lang="de-DE" sz="2000" dirty="0" err="1"/>
              <a:t>and</a:t>
            </a:r>
            <a:r>
              <a:rPr lang="de-DE" sz="2000" dirty="0"/>
              <a:t> </a:t>
            </a:r>
            <a:r>
              <a:rPr lang="de-DE" sz="2000" dirty="0" err="1" smtClean="0"/>
              <a:t>corrosion</a:t>
            </a:r>
            <a:endParaRPr lang="de-DE" sz="2000" dirty="0"/>
          </a:p>
          <a:p>
            <a:pPr marL="234000" lvl="3" defTabSz="234000">
              <a:spcAft>
                <a:spcPts val="600"/>
              </a:spcAft>
              <a:buClr>
                <a:srgbClr val="003560"/>
              </a:buClr>
              <a:buSzPct val="100000"/>
              <a:tabLst>
                <a:tab pos="234000" algn="l"/>
              </a:tabLst>
            </a:pPr>
            <a:endParaRPr lang="de-DE" sz="2000" b="1" dirty="0">
              <a:solidFill>
                <a:srgbClr val="8DAE10"/>
              </a:solidFill>
            </a:endParaRPr>
          </a:p>
          <a:p>
            <a:pPr marL="234000" lvl="2" indent="-234000" defTabSz="234000"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tabLst>
                <a:tab pos="234000" algn="l"/>
              </a:tabLst>
            </a:pPr>
            <a:r>
              <a:rPr lang="de-DE" sz="2000" b="1" dirty="0" err="1"/>
              <a:t>NbC-containing</a:t>
            </a:r>
            <a:r>
              <a:rPr lang="de-DE" sz="2000" b="1" dirty="0"/>
              <a:t> </a:t>
            </a:r>
            <a:r>
              <a:rPr lang="de-DE" sz="2000" b="1" dirty="0" err="1"/>
              <a:t>steels</a:t>
            </a:r>
            <a:r>
              <a:rPr lang="de-DE" sz="2000" b="1" dirty="0"/>
              <a:t> </a:t>
            </a:r>
            <a:r>
              <a:rPr lang="de-DE" sz="2000" b="1" dirty="0" err="1"/>
              <a:t>have</a:t>
            </a:r>
            <a:r>
              <a:rPr lang="de-DE" sz="2000" b="1" dirty="0"/>
              <a:t> a high </a:t>
            </a:r>
            <a:r>
              <a:rPr lang="de-DE" sz="2000" b="1" dirty="0" err="1"/>
              <a:t>tribocorrosion</a:t>
            </a:r>
            <a:r>
              <a:rPr lang="de-DE" sz="2000" b="1" dirty="0"/>
              <a:t> </a:t>
            </a:r>
            <a:r>
              <a:rPr lang="de-DE" sz="2000" b="1" dirty="0" err="1"/>
              <a:t>resistance</a:t>
            </a:r>
            <a:endParaRPr lang="de-DE" sz="2000" b="1" dirty="0"/>
          </a:p>
          <a:p>
            <a:pPr marL="468000" lvl="3" indent="-234000" defTabSz="234000"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234000" algn="l"/>
              </a:tabLst>
            </a:pPr>
            <a:r>
              <a:rPr lang="de-DE" sz="2000" dirty="0"/>
              <a:t>High </a:t>
            </a:r>
            <a:r>
              <a:rPr lang="de-DE" sz="2000" dirty="0" err="1"/>
              <a:t>hardness</a:t>
            </a:r>
            <a:r>
              <a:rPr lang="de-DE" sz="2000" dirty="0"/>
              <a:t> </a:t>
            </a:r>
            <a:r>
              <a:rPr lang="de-DE" sz="2000" dirty="0" err="1"/>
              <a:t>and</a:t>
            </a:r>
            <a:r>
              <a:rPr lang="de-DE" sz="2000" dirty="0"/>
              <a:t> </a:t>
            </a:r>
            <a:r>
              <a:rPr lang="de-DE" sz="2000" dirty="0" err="1"/>
              <a:t>fine</a:t>
            </a:r>
            <a:r>
              <a:rPr lang="de-DE" sz="2000" dirty="0"/>
              <a:t> </a:t>
            </a:r>
            <a:r>
              <a:rPr lang="de-DE" sz="2000" dirty="0" err="1"/>
              <a:t>dispersion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NbC</a:t>
            </a:r>
            <a:r>
              <a:rPr lang="de-DE" sz="2000" dirty="0"/>
              <a:t> in </a:t>
            </a:r>
            <a:r>
              <a:rPr lang="de-DE" sz="2000" dirty="0" err="1"/>
              <a:t>metal</a:t>
            </a:r>
            <a:r>
              <a:rPr lang="de-DE" sz="2000" dirty="0"/>
              <a:t> </a:t>
            </a:r>
            <a:r>
              <a:rPr lang="de-DE" sz="2000" dirty="0" err="1"/>
              <a:t>matrix</a:t>
            </a:r>
            <a:r>
              <a:rPr lang="de-DE" sz="2000" dirty="0"/>
              <a:t> </a:t>
            </a:r>
            <a:r>
              <a:rPr lang="de-DE" sz="2000" dirty="0">
                <a:sym typeface="Wingdings" panose="05000000000000000000" pitchFamily="2" charset="2"/>
              </a:rPr>
              <a:t> </a:t>
            </a:r>
            <a:r>
              <a:rPr lang="de-DE" sz="2000" dirty="0" err="1">
                <a:sym typeface="Wingdings" panose="05000000000000000000" pitchFamily="2" charset="2"/>
              </a:rPr>
              <a:t>wear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resistance</a:t>
            </a:r>
            <a:endParaRPr lang="de-DE" sz="2000" dirty="0"/>
          </a:p>
          <a:p>
            <a:pPr marL="468000" lvl="3" indent="-234000" defTabSz="234000"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234000" algn="l"/>
              </a:tabLst>
            </a:pPr>
            <a:r>
              <a:rPr lang="de-DE" sz="2000" dirty="0"/>
              <a:t>Low </a:t>
            </a:r>
            <a:r>
              <a:rPr lang="de-DE" sz="2000" dirty="0" err="1"/>
              <a:t>solubility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alloying</a:t>
            </a:r>
            <a:r>
              <a:rPr lang="de-DE" sz="2000" dirty="0"/>
              <a:t> </a:t>
            </a:r>
            <a:r>
              <a:rPr lang="de-DE" sz="2000" dirty="0" err="1"/>
              <a:t>elements</a:t>
            </a:r>
            <a:r>
              <a:rPr lang="de-DE" sz="2000" dirty="0"/>
              <a:t> in </a:t>
            </a:r>
            <a:r>
              <a:rPr lang="de-DE" sz="2000" dirty="0" err="1"/>
              <a:t>NbC</a:t>
            </a:r>
            <a:r>
              <a:rPr lang="de-DE" sz="2000" dirty="0"/>
              <a:t> + </a:t>
            </a:r>
            <a:r>
              <a:rPr lang="de-DE" sz="2000" dirty="0" err="1"/>
              <a:t>distribution</a:t>
            </a:r>
            <a:r>
              <a:rPr lang="de-DE" sz="2000" dirty="0"/>
              <a:t>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Cr</a:t>
            </a:r>
            <a:r>
              <a:rPr lang="de-DE" sz="2000" dirty="0"/>
              <a:t>, Mo </a:t>
            </a:r>
            <a:r>
              <a:rPr lang="de-DE" sz="2000" dirty="0" err="1"/>
              <a:t>and</a:t>
            </a:r>
            <a:r>
              <a:rPr lang="de-DE" sz="2000" dirty="0"/>
              <a:t> N in </a:t>
            </a:r>
            <a:r>
              <a:rPr lang="de-DE" sz="2000" dirty="0" err="1"/>
              <a:t>metal</a:t>
            </a:r>
            <a:r>
              <a:rPr lang="de-DE" sz="2000" dirty="0"/>
              <a:t> </a:t>
            </a:r>
            <a:r>
              <a:rPr lang="de-DE" sz="2000" dirty="0" err="1" smtClean="0"/>
              <a:t>matrix</a:t>
            </a:r>
            <a:r>
              <a:rPr lang="de-DE" sz="2000" dirty="0" smtClean="0"/>
              <a:t>                </a:t>
            </a:r>
            <a:r>
              <a:rPr lang="de-DE" sz="2000" dirty="0" smtClean="0">
                <a:sym typeface="Wingdings" panose="05000000000000000000" pitchFamily="2" charset="2"/>
              </a:rPr>
              <a:t> </a:t>
            </a:r>
            <a:r>
              <a:rPr lang="de-DE" sz="2000" dirty="0" err="1">
                <a:sym typeface="Wingdings" panose="05000000000000000000" pitchFamily="2" charset="2"/>
              </a:rPr>
              <a:t>corrosion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resistance</a:t>
            </a:r>
            <a:endParaRPr lang="de-DE" sz="2000" dirty="0">
              <a:sym typeface="Wingdings" panose="05000000000000000000" pitchFamily="2" charset="2"/>
            </a:endParaRPr>
          </a:p>
          <a:p>
            <a:pPr marL="576900" lvl="3" indent="-342900" defTabSz="234000">
              <a:spcAft>
                <a:spcPts val="600"/>
              </a:spcAft>
              <a:buClr>
                <a:srgbClr val="003560"/>
              </a:buClr>
              <a:buSzPct val="100000"/>
              <a:buFont typeface="Arial" panose="020B0604020202020204" pitchFamily="34" charset="0"/>
              <a:buChar char="•"/>
              <a:tabLst>
                <a:tab pos="234000" algn="l"/>
              </a:tabLst>
            </a:pPr>
            <a:endParaRPr lang="de-DE" sz="2000" b="1" dirty="0">
              <a:solidFill>
                <a:srgbClr val="8DAE10"/>
              </a:solidFill>
              <a:sym typeface="Wingdings" panose="05000000000000000000" pitchFamily="2" charset="2"/>
            </a:endParaRPr>
          </a:p>
          <a:p>
            <a:pPr marL="234000" lvl="2" indent="-234000" defTabSz="234000">
              <a:spcAft>
                <a:spcPts val="600"/>
              </a:spcAft>
              <a:buSzPct val="100000"/>
              <a:buFont typeface="Wingdings" panose="05000000000000000000" pitchFamily="2" charset="2"/>
              <a:buChar char="ü"/>
              <a:tabLst>
                <a:tab pos="234000" algn="l"/>
              </a:tabLst>
            </a:pPr>
            <a:r>
              <a:rPr lang="de-DE" sz="2000" b="1" dirty="0" err="1">
                <a:sym typeface="Wingdings" panose="05000000000000000000" pitchFamily="2" charset="2"/>
              </a:rPr>
              <a:t>NbC-containing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steels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can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be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produced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powder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metallurgically</a:t>
            </a:r>
            <a:r>
              <a:rPr lang="de-DE" sz="2000" dirty="0">
                <a:sym typeface="Wingdings" panose="05000000000000000000" pitchFamily="2" charset="2"/>
              </a:rPr>
              <a:t>, </a:t>
            </a:r>
            <a:r>
              <a:rPr lang="de-DE" sz="2000" dirty="0" err="1">
                <a:sym typeface="Wingdings" panose="05000000000000000000" pitchFamily="2" charset="2"/>
              </a:rPr>
              <a:t>if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Nb</a:t>
            </a:r>
            <a:r>
              <a:rPr lang="de-DE" sz="2000" dirty="0">
                <a:sym typeface="Wingdings" panose="05000000000000000000" pitchFamily="2" charset="2"/>
              </a:rPr>
              <a:t>- </a:t>
            </a:r>
            <a:r>
              <a:rPr lang="de-DE" sz="2000" dirty="0" err="1">
                <a:sym typeface="Wingdings" panose="05000000000000000000" pitchFamily="2" charset="2"/>
              </a:rPr>
              <a:t>and</a:t>
            </a:r>
            <a:r>
              <a:rPr lang="de-DE" sz="2000" dirty="0">
                <a:sym typeface="Wingdings" panose="05000000000000000000" pitchFamily="2" charset="2"/>
              </a:rPr>
              <a:t> C-contents </a:t>
            </a:r>
            <a:r>
              <a:rPr lang="de-DE" sz="2000" dirty="0" err="1">
                <a:sym typeface="Wingdings" panose="05000000000000000000" pitchFamily="2" charset="2"/>
              </a:rPr>
              <a:t>are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low</a:t>
            </a:r>
            <a:endParaRPr lang="de-DE" sz="2000" dirty="0">
              <a:sym typeface="Wingdings" panose="05000000000000000000" pitchFamily="2" charset="2"/>
            </a:endParaRPr>
          </a:p>
          <a:p>
            <a:pPr marL="468000" lvl="3" indent="-234000" defTabSz="234000">
              <a:spcAft>
                <a:spcPts val="600"/>
              </a:spcAft>
              <a:buSzPct val="100000"/>
              <a:buFont typeface="Wingdings" panose="05000000000000000000" pitchFamily="2" charset="2"/>
              <a:buChar char="Ø"/>
              <a:tabLst>
                <a:tab pos="234000" algn="l"/>
              </a:tabLst>
            </a:pPr>
            <a:r>
              <a:rPr lang="de-DE" sz="2000" dirty="0">
                <a:sym typeface="Wingdings" panose="05000000000000000000" pitchFamily="2" charset="2"/>
              </a:rPr>
              <a:t>Large-</a:t>
            </a:r>
            <a:r>
              <a:rPr lang="de-DE" sz="2000" dirty="0" err="1">
                <a:sym typeface="Wingdings" panose="05000000000000000000" pitchFamily="2" charset="2"/>
              </a:rPr>
              <a:t>scale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industrial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implementation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is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possible</a:t>
            </a:r>
            <a:endParaRPr lang="de-DE" sz="2000" dirty="0">
              <a:sym typeface="Wingdings" panose="05000000000000000000" pitchFamily="2" charset="2"/>
            </a:endParaRPr>
          </a:p>
        </p:txBody>
      </p:sp>
      <p:sp>
        <p:nvSpPr>
          <p:cNvPr id="7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232" y="6237312"/>
            <a:ext cx="1059495" cy="41216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359" y="1292764"/>
            <a:ext cx="2718937" cy="201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4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+mj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5360" y="1916832"/>
            <a:ext cx="11521280" cy="2592283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smtClean="0">
                <a:latin typeface="+mn-lt"/>
              </a:rPr>
              <a:t>Thank you for your attention</a:t>
            </a:r>
          </a:p>
          <a:p>
            <a:pPr marL="0" indent="0">
              <a:buNone/>
            </a:pPr>
            <a:r>
              <a:rPr lang="en-US" sz="3600" dirty="0">
                <a:latin typeface="+mn-lt"/>
              </a:rPr>
              <a:t>a</a:t>
            </a:r>
            <a:r>
              <a:rPr lang="en-US" sz="3600" dirty="0" smtClean="0">
                <a:latin typeface="+mn-lt"/>
              </a:rPr>
              <a:t>nd your questions!</a:t>
            </a:r>
            <a:endParaRPr lang="en-US" sz="3600" dirty="0">
              <a:latin typeface="+mn-lt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18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89C4D98-9606-4382-895C-2F9999CA3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296" y="359911"/>
            <a:ext cx="1512000" cy="28872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E79BEA6-907D-4B90-8E62-0F575CEB1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5833" y="188640"/>
            <a:ext cx="1622719" cy="631263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221CDF63-1182-4470-9011-4A0C058C7EDA}"/>
              </a:ext>
            </a:extLst>
          </p:cNvPr>
          <p:cNvSpPr txBox="1"/>
          <p:nvPr/>
        </p:nvSpPr>
        <p:spPr>
          <a:xfrm>
            <a:off x="307092" y="3645024"/>
            <a:ext cx="39887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de-DE" dirty="0" err="1"/>
              <a:t>M.Sc</a:t>
            </a:r>
            <a:r>
              <a:rPr lang="de-DE" dirty="0"/>
              <a:t>. Isabel Hahn</a:t>
            </a:r>
          </a:p>
          <a:p>
            <a:pPr defTabSz="685800"/>
            <a:r>
              <a:rPr lang="de-DE" dirty="0" err="1"/>
              <a:t>Faculty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Mechanical</a:t>
            </a:r>
            <a:r>
              <a:rPr lang="de-DE" dirty="0"/>
              <a:t> Engineering</a:t>
            </a:r>
          </a:p>
          <a:p>
            <a:pPr defTabSz="685800"/>
            <a:r>
              <a:rPr lang="de-DE" dirty="0" err="1"/>
              <a:t>Chair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Technology</a:t>
            </a:r>
          </a:p>
          <a:p>
            <a:pPr defTabSz="685800"/>
            <a:r>
              <a:rPr lang="de-DE" dirty="0"/>
              <a:t>Universitätsstr. 150, IC 03-325</a:t>
            </a:r>
          </a:p>
          <a:p>
            <a:pPr defTabSz="685800"/>
            <a:r>
              <a:rPr lang="de-DE" dirty="0"/>
              <a:t>44801 Bochum</a:t>
            </a:r>
          </a:p>
          <a:p>
            <a:pPr defTabSz="685800"/>
            <a:r>
              <a:rPr lang="fr-FR" dirty="0"/>
              <a:t>Mail: hahn@wtech.rub.de</a:t>
            </a:r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441" y="4507904"/>
            <a:ext cx="2133710" cy="1320868"/>
          </a:xfrm>
          <a:prstGeom prst="rect">
            <a:avLst/>
          </a:prstGeom>
        </p:spPr>
      </p:pic>
      <p:sp>
        <p:nvSpPr>
          <p:cNvPr id="13" name="Inhaltsplatzhalter 2"/>
          <p:cNvSpPr txBox="1">
            <a:spLocks/>
          </p:cNvSpPr>
          <p:nvPr/>
        </p:nvSpPr>
        <p:spPr>
          <a:xfrm>
            <a:off x="7594903" y="3166474"/>
            <a:ext cx="4464496" cy="12987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600" dirty="0" smtClean="0">
                <a:latin typeface="+mn-lt"/>
              </a:rPr>
              <a:t>This research was funded by the German Federal Ministry for Economic Affairs and Climate Action (BMWK).</a:t>
            </a:r>
          </a:p>
          <a:p>
            <a:pPr marL="0" indent="0">
              <a:buFont typeface="Arial" pitchFamily="34" charset="0"/>
              <a:buNone/>
            </a:pPr>
            <a:r>
              <a:rPr lang="en-US" sz="1600" dirty="0" smtClean="0">
                <a:latin typeface="+mn-lt"/>
              </a:rPr>
              <a:t>Project no. FKZ 03 ET14774A-H (Poseidon II) </a:t>
            </a:r>
            <a:endParaRPr lang="en-US" sz="1600" dirty="0">
              <a:latin typeface="+mn-lt"/>
            </a:endParaRPr>
          </a:p>
        </p:txBody>
      </p:sp>
      <p:sp>
        <p:nvSpPr>
          <p:cNvPr id="14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/>
          <a:lstStyle/>
          <a:p>
            <a:r>
              <a:rPr lang="en-US" dirty="0" smtClean="0"/>
              <a:t>Isabel Hahn</a:t>
            </a:r>
            <a:endParaRPr lang="en-US" dirty="0"/>
          </a:p>
          <a:p>
            <a:r>
              <a:rPr lang="en-US" dirty="0" smtClean="0"/>
              <a:t>Ruhr-</a:t>
            </a:r>
            <a:r>
              <a:rPr lang="en-US" dirty="0" err="1" smtClean="0"/>
              <a:t>Universität</a:t>
            </a:r>
            <a:r>
              <a:rPr lang="en-US" dirty="0" smtClean="0"/>
              <a:t> Bochum</a:t>
            </a:r>
            <a:endParaRPr lang="en-US" dirty="0"/>
          </a:p>
          <a:p>
            <a:r>
              <a:rPr lang="en-US" dirty="0" smtClean="0"/>
              <a:t>04-25-2022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71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Benutzerdefiniert 3">
      <a:dk1>
        <a:sysClr val="windowText" lastClr="000000"/>
      </a:dk1>
      <a:lt1>
        <a:sysClr val="window" lastClr="FFFFFF"/>
      </a:lt1>
      <a:dk2>
        <a:srgbClr val="FBC97A"/>
      </a:dk2>
      <a:lt2>
        <a:srgbClr val="207DA7"/>
      </a:lt2>
      <a:accent1>
        <a:srgbClr val="3CC1C8"/>
      </a:accent1>
      <a:accent2>
        <a:srgbClr val="F2F2F2"/>
      </a:accent2>
      <a:accent3>
        <a:srgbClr val="D8D8D8"/>
      </a:accent3>
      <a:accent4>
        <a:srgbClr val="BFBFBF"/>
      </a:accent4>
      <a:accent5>
        <a:srgbClr val="A5A5A5"/>
      </a:accent5>
      <a:accent6>
        <a:srgbClr val="7F7F7F"/>
      </a:accent6>
      <a:hlink>
        <a:srgbClr val="0C0C0C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1009</Words>
  <Application>Microsoft Office PowerPoint</Application>
  <PresentationFormat>Breitbild</PresentationFormat>
  <Paragraphs>298</Paragraphs>
  <Slides>18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4" baseType="lpstr">
      <vt:lpstr>Arial</vt:lpstr>
      <vt:lpstr>Calibri</vt:lpstr>
      <vt:lpstr>Helvetica</vt:lpstr>
      <vt:lpstr>Symbol</vt:lpstr>
      <vt:lpstr>Wingdings</vt:lpstr>
      <vt:lpstr>Larissa-Design</vt:lpstr>
      <vt:lpstr>Novel development of a NbC-containing powder metallurgical martensitic steel with outstanding tribocorrosion resistance</vt:lpstr>
      <vt:lpstr>Outline</vt:lpstr>
      <vt:lpstr>Introduction – Motivation and challenges</vt:lpstr>
      <vt:lpstr>Introduction – Motivation and challenges</vt:lpstr>
      <vt:lpstr>Introduction – Motivation and challenges</vt:lpstr>
      <vt:lpstr>Introduction – Tribocorrosion resistant steels with NbC</vt:lpstr>
      <vt:lpstr>Introduction – Tribocorrosion resistant steels with NbC</vt:lpstr>
      <vt:lpstr>Outline</vt:lpstr>
      <vt:lpstr>Experimental – Materials for tribocorrosion testing</vt:lpstr>
      <vt:lpstr>Experimental – Tribocorrosion testing</vt:lpstr>
      <vt:lpstr>Outline</vt:lpstr>
      <vt:lpstr>Results and discussion – Tribocorrosion behavior</vt:lpstr>
      <vt:lpstr>Results and discussion – Tribocorrosion behavior</vt:lpstr>
      <vt:lpstr>Results and discussion – Tribocorrosion behavior</vt:lpstr>
      <vt:lpstr>Results and discussion – Corrosion behavior</vt:lpstr>
      <vt:lpstr>Outline</vt:lpstr>
      <vt:lpstr>Conclusion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karpuhin</dc:creator>
  <cp:lastModifiedBy>Isabel Hahn</cp:lastModifiedBy>
  <cp:revision>115</cp:revision>
  <dcterms:created xsi:type="dcterms:W3CDTF">2014-11-17T10:33:34Z</dcterms:created>
  <dcterms:modified xsi:type="dcterms:W3CDTF">2022-04-20T12:03:30Z</dcterms:modified>
</cp:coreProperties>
</file>