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3" r:id="rId3"/>
    <p:sldId id="276" r:id="rId4"/>
    <p:sldId id="258" r:id="rId5"/>
    <p:sldId id="262" r:id="rId6"/>
    <p:sldId id="265" r:id="rId7"/>
    <p:sldId id="266" r:id="rId8"/>
    <p:sldId id="264" r:id="rId9"/>
    <p:sldId id="270" r:id="rId10"/>
    <p:sldId id="271" r:id="rId11"/>
    <p:sldId id="269" r:id="rId12"/>
    <p:sldId id="267" r:id="rId13"/>
    <p:sldId id="272" r:id="rId14"/>
    <p:sldId id="277" r:id="rId15"/>
    <p:sldId id="278" r:id="rId16"/>
    <p:sldId id="279" r:id="rId17"/>
    <p:sldId id="273" r:id="rId18"/>
    <p:sldId id="275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82AB"/>
    <a:srgbClr val="006600"/>
    <a:srgbClr val="0082B4"/>
    <a:srgbClr val="35B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22" autoAdjust="0"/>
    <p:restoredTop sz="94646" autoAdjust="0"/>
  </p:normalViewPr>
  <p:slideViewPr>
    <p:cSldViewPr showGuides="1">
      <p:cViewPr varScale="1">
        <p:scale>
          <a:sx n="92" d="100"/>
          <a:sy n="92" d="100"/>
        </p:scale>
        <p:origin x="96" y="48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Diagramm%20in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'[Diagramm in Microsoft PowerPoint]Tabelle1'!$C$1:$C$2</c:f>
              <c:strCache>
                <c:ptCount val="2"/>
                <c:pt idx="0">
                  <c:v>Ringversuch (5 vaHPM- Härtereien) -BÖHLER K110</c:v>
                </c:pt>
                <c:pt idx="1">
                  <c:v>Restaustenit(%)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8D4-464D-809A-6704C42250AA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8D4-464D-809A-6704C42250AA}"/>
              </c:ext>
            </c:extLst>
          </c:dPt>
          <c:cat>
            <c:strRef>
              <c:f>'[Diagramm in Microsoft PowerPoint]Tabelle1'!$A$3:$A$9</c:f>
              <c:strCache>
                <c:ptCount val="7"/>
                <c:pt idx="0">
                  <c:v>A </c:v>
                </c:pt>
                <c:pt idx="1">
                  <c:v>A+T</c:v>
                </c:pt>
                <c:pt idx="2">
                  <c:v>A+2x T</c:v>
                </c:pt>
                <c:pt idx="3">
                  <c:v>A+3x T</c:v>
                </c:pt>
                <c:pt idx="4">
                  <c:v>A+SZ</c:v>
                </c:pt>
                <c:pt idx="5">
                  <c:v>A+T+SZ</c:v>
                </c:pt>
                <c:pt idx="6">
                  <c:v>A+SZ+T</c:v>
                </c:pt>
              </c:strCache>
            </c:strRef>
          </c:cat>
          <c:val>
            <c:numRef>
              <c:f>'[Diagramm in Microsoft PowerPoint]Tabelle1'!$C$3:$C$9</c:f>
              <c:numCache>
                <c:formatCode>General</c:formatCode>
                <c:ptCount val="7"/>
                <c:pt idx="0">
                  <c:v>31.6</c:v>
                </c:pt>
                <c:pt idx="1">
                  <c:v>10</c:v>
                </c:pt>
                <c:pt idx="2">
                  <c:v>4.0999999999999996</c:v>
                </c:pt>
                <c:pt idx="3">
                  <c:v>2.2999999999999998</c:v>
                </c:pt>
                <c:pt idx="4">
                  <c:v>10</c:v>
                </c:pt>
                <c:pt idx="5">
                  <c:v>7.9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D4-464D-809A-6704C4225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08277120"/>
        <c:axId val="108275200"/>
      </c:barChart>
      <c:lineChart>
        <c:grouping val="standard"/>
        <c:varyColors val="0"/>
        <c:ser>
          <c:idx val="0"/>
          <c:order val="0"/>
          <c:tx>
            <c:strRef>
              <c:f>'[Diagramm in Microsoft PowerPoint]Tabelle1'!$B$1:$B$2</c:f>
              <c:strCache>
                <c:ptCount val="2"/>
                <c:pt idx="0">
                  <c:v>Ringversuch (5 vaHPM- Härtereien) -BÖHLER K110</c:v>
                </c:pt>
                <c:pt idx="1">
                  <c:v>HRC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chemeClr val="tx1"/>
              </a:solidFill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4-38D4-464D-809A-6704C42250A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5-38D4-464D-809A-6704C42250AA}"/>
              </c:ext>
            </c:extLst>
          </c:dPt>
          <c:cat>
            <c:strRef>
              <c:f>'[Diagramm in Microsoft PowerPoint]Tabelle1'!$A$3:$A$9</c:f>
              <c:strCache>
                <c:ptCount val="7"/>
                <c:pt idx="0">
                  <c:v>A </c:v>
                </c:pt>
                <c:pt idx="1">
                  <c:v>A+T</c:v>
                </c:pt>
                <c:pt idx="2">
                  <c:v>A+2x T</c:v>
                </c:pt>
                <c:pt idx="3">
                  <c:v>A+3x T</c:v>
                </c:pt>
                <c:pt idx="4">
                  <c:v>A+SZ</c:v>
                </c:pt>
                <c:pt idx="5">
                  <c:v>A+T+SZ</c:v>
                </c:pt>
                <c:pt idx="6">
                  <c:v>A+SZ+T</c:v>
                </c:pt>
              </c:strCache>
            </c:strRef>
          </c:cat>
          <c:val>
            <c:numRef>
              <c:f>'[Diagramm in Microsoft PowerPoint]Tabelle1'!$B$3:$B$9</c:f>
              <c:numCache>
                <c:formatCode>General</c:formatCode>
                <c:ptCount val="7"/>
                <c:pt idx="0">
                  <c:v>61.1</c:v>
                </c:pt>
                <c:pt idx="1">
                  <c:v>61</c:v>
                </c:pt>
                <c:pt idx="2">
                  <c:v>61.4</c:v>
                </c:pt>
                <c:pt idx="3">
                  <c:v>61.1</c:v>
                </c:pt>
                <c:pt idx="4">
                  <c:v>63.5</c:v>
                </c:pt>
                <c:pt idx="5">
                  <c:v>61</c:v>
                </c:pt>
                <c:pt idx="6">
                  <c:v>61.2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8D4-464D-809A-6704C4225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06821120"/>
        <c:axId val="106823040"/>
      </c:lineChart>
      <c:catAx>
        <c:axId val="106821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06823040"/>
        <c:crosses val="autoZero"/>
        <c:auto val="1"/>
        <c:lblAlgn val="ctr"/>
        <c:lblOffset val="100"/>
        <c:noMultiLvlLbl val="0"/>
      </c:catAx>
      <c:valAx>
        <c:axId val="106823040"/>
        <c:scaling>
          <c:orientation val="minMax"/>
          <c:max val="64"/>
          <c:min val="4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sz="2000" dirty="0" err="1"/>
                  <a:t>Hardness</a:t>
                </a:r>
                <a:r>
                  <a:rPr lang="de-AT" sz="2000" dirty="0"/>
                  <a:t> (HRC)</a:t>
                </a:r>
              </a:p>
            </c:rich>
          </c:tx>
          <c:layout>
            <c:manualLayout>
              <c:xMode val="edge"/>
              <c:yMode val="edge"/>
              <c:x val="1.2209987056134852E-2"/>
              <c:y val="6.6624904126515505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06821120"/>
        <c:crosses val="autoZero"/>
        <c:crossBetween val="between"/>
      </c:valAx>
      <c:valAx>
        <c:axId val="108275200"/>
        <c:scaling>
          <c:orientation val="minMax"/>
          <c:max val="48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r>
                  <a:rPr lang="de-AT" sz="2000" dirty="0" err="1">
                    <a:solidFill>
                      <a:srgbClr val="1C82AB"/>
                    </a:solidFill>
                  </a:rPr>
                  <a:t>Retained</a:t>
                </a:r>
                <a:r>
                  <a:rPr lang="de-AT" sz="2000" dirty="0">
                    <a:solidFill>
                      <a:srgbClr val="1C82AB"/>
                    </a:solidFill>
                  </a:rPr>
                  <a:t> Austenite (%)</a:t>
                </a:r>
              </a:p>
            </c:rich>
          </c:tx>
          <c:layout>
            <c:manualLayout>
              <c:xMode val="edge"/>
              <c:yMode val="edge"/>
              <c:x val="0.95172524224933241"/>
              <c:y val="7.3493950970547936E-2"/>
            </c:manualLayout>
          </c:layout>
          <c:overlay val="0"/>
          <c:spPr>
            <a:solidFill>
              <a:schemeClr val="bg1"/>
            </a:solidFill>
          </c:spPr>
        </c:title>
        <c:numFmt formatCode="General" sourceLinked="1"/>
        <c:majorTickMark val="out"/>
        <c:minorTickMark val="none"/>
        <c:tickLblPos val="nextTo"/>
        <c:crossAx val="108277120"/>
        <c:crosses val="max"/>
        <c:crossBetween val="between"/>
      </c:valAx>
      <c:catAx>
        <c:axId val="108277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827520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2022-04-20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20.04.2022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72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928C743-43C7-45D4-956F-FDD1D0A61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8578" r="3923" b="4447"/>
          <a:stretch/>
        </p:blipFill>
        <p:spPr>
          <a:xfrm>
            <a:off x="0" y="-18000"/>
            <a:ext cx="3060000" cy="1008000"/>
          </a:xfrm>
          <a:prstGeom prst="rect">
            <a:avLst/>
          </a:prstGeom>
        </p:spPr>
      </p:pic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 descr="En bild som visar himmel, byggnad, utomhus, slott&#10;&#10;Automatiskt genererad beskrivning">
            <a:extLst>
              <a:ext uri="{FF2B5EF4-FFF2-40B4-BE49-F238E27FC236}">
                <a16:creationId xmlns:a16="http://schemas.microsoft.com/office/drawing/2014/main" id="{9A2FDCEF-08EC-4F65-90A4-2343066CB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3905"/>
          <a:stretch/>
        </p:blipFill>
        <p:spPr>
          <a:xfrm>
            <a:off x="0" y="1008000"/>
            <a:ext cx="12192000" cy="586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D42DE144-2ED5-454A-8B2C-B35AAA614128}"/>
              </a:ext>
            </a:extLst>
          </p:cNvPr>
          <p:cNvSpPr/>
          <p:nvPr userDrawn="1"/>
        </p:nvSpPr>
        <p:spPr>
          <a:xfrm>
            <a:off x="0" y="5085184"/>
            <a:ext cx="12192000" cy="1368152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B4C8BB1-1723-4342-88EA-2008BE20C569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692376-6B62-4DA0-84AF-948C0FF81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5656" r="173" b="-5656"/>
          <a:stretch/>
        </p:blipFill>
        <p:spPr>
          <a:xfrm>
            <a:off x="0" y="6066000"/>
            <a:ext cx="2232000" cy="8112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21E572-FA19-4A47-867B-E4DD3F38397E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20.04.2022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971992" y="5373216"/>
            <a:ext cx="11136560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b="1" dirty="0" smtClean="0"/>
              <a:t>Retained</a:t>
            </a:r>
            <a:r>
              <a:rPr lang="de-DE" b="1" dirty="0" smtClean="0"/>
              <a:t> Austenite in Tool Steels</a:t>
            </a:r>
            <a:endParaRPr lang="de-DE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007996" y="5949280"/>
            <a:ext cx="11064552" cy="2880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800" dirty="0" smtClean="0"/>
              <a:t>Christoph Oberroither</a:t>
            </a:r>
            <a:endParaRPr lang="de-DE" sz="2800" dirty="0"/>
          </a:p>
        </p:txBody>
      </p:sp>
      <p:sp>
        <p:nvSpPr>
          <p:cNvPr id="5" name="Rechteck 4"/>
          <p:cNvSpPr/>
          <p:nvPr/>
        </p:nvSpPr>
        <p:spPr>
          <a:xfrm>
            <a:off x="9336360" y="188640"/>
            <a:ext cx="208823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Retained Austenite in Tool Steels</a:t>
            </a:r>
            <a:endParaRPr lang="en-GB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329" y="1002954"/>
            <a:ext cx="10153128" cy="61436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dirty="0" smtClean="0"/>
              <a:t>Why </a:t>
            </a:r>
            <a:r>
              <a:rPr lang="en-GB" sz="2400" dirty="0" smtClean="0"/>
              <a:t>are we talking about </a:t>
            </a:r>
            <a:r>
              <a:rPr lang="en-GB" sz="2400" b="1" dirty="0" smtClean="0">
                <a:solidFill>
                  <a:srgbClr val="1C82AB"/>
                </a:solidFill>
              </a:rPr>
              <a:t>retained </a:t>
            </a:r>
            <a:r>
              <a:rPr lang="en-GB" sz="2400" b="1" dirty="0">
                <a:solidFill>
                  <a:srgbClr val="1C82AB"/>
                </a:solidFill>
              </a:rPr>
              <a:t>austenite </a:t>
            </a:r>
            <a:r>
              <a:rPr lang="en-GB" sz="2400" dirty="0" smtClean="0"/>
              <a:t>in high-alloyed tool steels ? </a:t>
            </a:r>
            <a:endParaRPr lang="en-US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Christoph Oberroither </a:t>
            </a:r>
          </a:p>
          <a:p>
            <a:r>
              <a:rPr lang="de-DE" dirty="0"/>
              <a:t>v</a:t>
            </a:r>
            <a:r>
              <a:rPr lang="de-DE" dirty="0" smtClean="0"/>
              <a:t>oestalpine BÖHLER Edelstahl GmbH &amp; Co KG</a:t>
            </a:r>
          </a:p>
          <a:p>
            <a:r>
              <a:rPr lang="de-DE" dirty="0" smtClean="0"/>
              <a:t>27.04.2022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grpSp>
        <p:nvGrpSpPr>
          <p:cNvPr id="12" name="Group 28"/>
          <p:cNvGrpSpPr>
            <a:grpSpLocks/>
          </p:cNvGrpSpPr>
          <p:nvPr/>
        </p:nvGrpSpPr>
        <p:grpSpPr bwMode="auto">
          <a:xfrm>
            <a:off x="263800" y="2197447"/>
            <a:ext cx="4033838" cy="3322638"/>
            <a:chOff x="321" y="1011"/>
            <a:chExt cx="2541" cy="2093"/>
          </a:xfrm>
        </p:grpSpPr>
        <p:pic>
          <p:nvPicPr>
            <p:cNvPr id="13" name="Picture 18" descr="Mf-Verlauf"/>
            <p:cNvPicPr>
              <a:picLocks noChangeAspect="1" noChangeArrowheads="1"/>
            </p:cNvPicPr>
            <p:nvPr/>
          </p:nvPicPr>
          <p:blipFill>
            <a:blip r:embed="rId3">
              <a:lum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" y="1011"/>
              <a:ext cx="2541" cy="20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1C82AB"/>
              </a:solidFill>
              <a:miter lim="800000"/>
              <a:headEnd/>
              <a:tailEnd/>
            </a:ln>
          </p:spPr>
        </p:pic>
        <p:sp>
          <p:nvSpPr>
            <p:cNvPr id="14" name="Line 21"/>
            <p:cNvSpPr>
              <a:spLocks noChangeShapeType="1"/>
            </p:cNvSpPr>
            <p:nvPr/>
          </p:nvSpPr>
          <p:spPr bwMode="auto">
            <a:xfrm rot="10800000" flipV="1">
              <a:off x="1633" y="1424"/>
              <a:ext cx="0" cy="1349"/>
            </a:xfrm>
            <a:prstGeom prst="line">
              <a:avLst/>
            </a:prstGeom>
            <a:noFill/>
            <a:ln w="38100">
              <a:solidFill>
                <a:srgbClr val="1C82AB"/>
              </a:solidFill>
              <a:round/>
              <a:headEnd type="none" w="sm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Rechteck 15"/>
          <p:cNvSpPr/>
          <p:nvPr/>
        </p:nvSpPr>
        <p:spPr>
          <a:xfrm>
            <a:off x="4655840" y="2042692"/>
            <a:ext cx="68407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latin typeface="Helvetica" pitchFamily="34" charset="0"/>
              </a:rPr>
              <a:t>Martensite Start Temperature </a:t>
            </a:r>
            <a:r>
              <a:rPr lang="en-GB" altLang="de-DE" sz="2000" b="1" dirty="0" smtClean="0">
                <a:solidFill>
                  <a:srgbClr val="1C82AB"/>
                </a:solidFill>
                <a:latin typeface="Helvetica" pitchFamily="34" charset="0"/>
              </a:rPr>
              <a:t>(M</a:t>
            </a:r>
            <a:r>
              <a:rPr lang="en-GB" altLang="de-DE" sz="2000" b="1" baseline="-25000" dirty="0" smtClean="0">
                <a:solidFill>
                  <a:srgbClr val="1C82AB"/>
                </a:solidFill>
                <a:latin typeface="Helvetica" pitchFamily="34" charset="0"/>
              </a:rPr>
              <a:t>s</a:t>
            </a:r>
            <a:r>
              <a:rPr lang="en-GB" altLang="de-DE" sz="2000" b="1" dirty="0" smtClean="0">
                <a:solidFill>
                  <a:srgbClr val="1C82AB"/>
                </a:solidFill>
                <a:latin typeface="Helvetica" pitchFamily="34" charset="0"/>
              </a:rPr>
              <a:t>) </a:t>
            </a:r>
            <a:r>
              <a:rPr lang="en-GB" altLang="de-DE" sz="2000" dirty="0" smtClean="0">
                <a:latin typeface="Helvetica" pitchFamily="34" charset="0"/>
              </a:rPr>
              <a:t>and Finish Temperature </a:t>
            </a:r>
            <a:r>
              <a:rPr lang="en-GB" altLang="de-DE" sz="2000" b="1" dirty="0" smtClean="0">
                <a:solidFill>
                  <a:srgbClr val="1C82AB"/>
                </a:solidFill>
                <a:latin typeface="Helvetica" pitchFamily="34" charset="0"/>
              </a:rPr>
              <a:t>(M</a:t>
            </a:r>
            <a:r>
              <a:rPr lang="en-GB" altLang="de-DE" sz="2000" b="1" baseline="-25000" dirty="0" smtClean="0">
                <a:solidFill>
                  <a:srgbClr val="1C82AB"/>
                </a:solidFill>
                <a:latin typeface="Helvetica" pitchFamily="34" charset="0"/>
              </a:rPr>
              <a:t>f</a:t>
            </a:r>
            <a:r>
              <a:rPr lang="en-GB" altLang="de-DE" sz="2000" b="1" dirty="0" smtClean="0">
                <a:solidFill>
                  <a:srgbClr val="1C82AB"/>
                </a:solidFill>
                <a:latin typeface="Helvetica" pitchFamily="34" charset="0"/>
              </a:rPr>
              <a:t>)  </a:t>
            </a:r>
            <a:r>
              <a:rPr lang="en-GB" altLang="de-DE" sz="2000" dirty="0" smtClean="0">
                <a:latin typeface="Helvetica" pitchFamily="34" charset="0"/>
              </a:rPr>
              <a:t>drops with increasing C-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de-DE" sz="1200" dirty="0" smtClean="0">
              <a:latin typeface="Helvetic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latin typeface="Helvetica" pitchFamily="34" charset="0"/>
              </a:rPr>
              <a:t>At C-contents of  </a:t>
            </a:r>
            <a:r>
              <a:rPr lang="en-GB" altLang="de-DE" sz="2000" b="1" dirty="0" smtClean="0">
                <a:solidFill>
                  <a:schemeClr val="bg2"/>
                </a:solidFill>
                <a:latin typeface="Helvetica" pitchFamily="34" charset="0"/>
              </a:rPr>
              <a:t>&gt; 0,7%  </a:t>
            </a:r>
            <a:r>
              <a:rPr lang="en-GB" altLang="de-DE" sz="2000" dirty="0" smtClean="0">
                <a:latin typeface="Helvetica" pitchFamily="34" charset="0"/>
              </a:rPr>
              <a:t>the </a:t>
            </a:r>
            <a:r>
              <a:rPr lang="en-GB" altLang="de-DE" sz="2000" b="1" dirty="0">
                <a:solidFill>
                  <a:srgbClr val="1C82AB"/>
                </a:solidFill>
                <a:latin typeface="Helvetica" pitchFamily="34" charset="0"/>
              </a:rPr>
              <a:t>M</a:t>
            </a:r>
            <a:r>
              <a:rPr lang="en-GB" altLang="de-DE" sz="2000" b="1" baseline="-25000" dirty="0">
                <a:solidFill>
                  <a:srgbClr val="1C82AB"/>
                </a:solidFill>
                <a:latin typeface="Helvetica" pitchFamily="34" charset="0"/>
              </a:rPr>
              <a:t>f </a:t>
            </a:r>
            <a:r>
              <a:rPr lang="en-GB" altLang="de-DE" sz="2000" dirty="0" smtClean="0">
                <a:latin typeface="Helvetica" pitchFamily="34" charset="0"/>
              </a:rPr>
              <a:t>drops below Room –Temperature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de-DE" sz="2000" dirty="0" smtClean="0">
              <a:latin typeface="Helvetic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latin typeface="Helvetica" pitchFamily="34" charset="0"/>
              </a:rPr>
              <a:t>When quenched down to room temperature, </a:t>
            </a:r>
            <a:r>
              <a:rPr lang="en-GB" altLang="de-DE" sz="2000" dirty="0" smtClean="0">
                <a:latin typeface="Helvetica" pitchFamily="34" charset="0"/>
                <a:sym typeface="Wingdings" panose="05000000000000000000" pitchFamily="2" charset="2"/>
              </a:rPr>
              <a:t>metastable </a:t>
            </a:r>
            <a:r>
              <a:rPr lang="en-GB" altLang="de-DE" sz="2000" b="1" dirty="0" smtClean="0">
                <a:solidFill>
                  <a:schemeClr val="bg2"/>
                </a:solidFill>
                <a:latin typeface="Helvetica" pitchFamily="34" charset="0"/>
                <a:sym typeface="Wingdings" panose="05000000000000000000" pitchFamily="2" charset="2"/>
              </a:rPr>
              <a:t>retained austenite</a:t>
            </a:r>
            <a:r>
              <a:rPr lang="en-GB" altLang="de-DE" sz="2000" b="1" dirty="0" smtClean="0">
                <a:latin typeface="Helvetica" pitchFamily="34" charset="0"/>
                <a:sym typeface="Wingdings" panose="05000000000000000000" pitchFamily="2" charset="2"/>
              </a:rPr>
              <a:t> </a:t>
            </a:r>
            <a:r>
              <a:rPr lang="en-GB" altLang="de-DE" sz="2000" dirty="0" smtClean="0">
                <a:latin typeface="Helvetica" pitchFamily="34" charset="0"/>
                <a:sym typeface="Wingdings" panose="05000000000000000000" pitchFamily="2" charset="2"/>
              </a:rPr>
              <a:t>may remain in the microstructure</a:t>
            </a:r>
          </a:p>
          <a:p>
            <a:endParaRPr lang="en-GB" altLang="de-DE" dirty="0" smtClean="0">
              <a:latin typeface="Helvetic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latin typeface="Helvetica" pitchFamily="34" charset="0"/>
              </a:rPr>
              <a:t>Complete transformation from austenite into martensite takes place if quenched </a:t>
            </a:r>
            <a:r>
              <a:rPr lang="en-GB" altLang="de-DE" sz="2000" b="1" dirty="0" smtClean="0">
                <a:solidFill>
                  <a:schemeClr val="bg2"/>
                </a:solidFill>
                <a:latin typeface="Helvetica" pitchFamily="34" charset="0"/>
              </a:rPr>
              <a:t>below room temperature </a:t>
            </a:r>
            <a:r>
              <a:rPr lang="en-GB" altLang="de-DE" sz="2000" dirty="0" smtClean="0">
                <a:latin typeface="Helvetica" pitchFamily="34" charset="0"/>
              </a:rPr>
              <a:t>or under application of adequate </a:t>
            </a:r>
            <a:r>
              <a:rPr lang="en-GB" altLang="de-DE" sz="2000" b="1" dirty="0" smtClean="0">
                <a:solidFill>
                  <a:schemeClr val="bg2"/>
                </a:solidFill>
                <a:latin typeface="Helvetica" pitchFamily="34" charset="0"/>
              </a:rPr>
              <a:t>mechanical load </a:t>
            </a:r>
          </a:p>
        </p:txBody>
      </p:sp>
    </p:spTree>
    <p:extLst>
      <p:ext uri="{BB962C8B-B14F-4D97-AF65-F5344CB8AC3E}">
        <p14:creationId xmlns:p14="http://schemas.microsoft.com/office/powerpoint/2010/main" val="321815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Retained Austenite in Tool Steels</a:t>
            </a:r>
            <a:endParaRPr lang="en-GB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7553" y="1700808"/>
            <a:ext cx="11089232" cy="4896544"/>
          </a:xfrm>
        </p:spPr>
        <p:txBody>
          <a:bodyPr/>
          <a:lstStyle/>
          <a:p>
            <a:endParaRPr lang="en-US" b="1" dirty="0"/>
          </a:p>
          <a:p>
            <a:pPr>
              <a:lnSpc>
                <a:spcPct val="150000"/>
              </a:lnSpc>
            </a:pPr>
            <a:r>
              <a:rPr lang="en-GB" dirty="0" smtClean="0"/>
              <a:t>How can we</a:t>
            </a:r>
            <a:r>
              <a:rPr lang="en-GB" dirty="0" smtClean="0">
                <a:solidFill>
                  <a:srgbClr val="1C82AB"/>
                </a:solidFill>
              </a:rPr>
              <a:t> </a:t>
            </a:r>
            <a:r>
              <a:rPr lang="en-GB" b="1" dirty="0" smtClean="0">
                <a:solidFill>
                  <a:srgbClr val="1C82AB"/>
                </a:solidFill>
              </a:rPr>
              <a:t>detect </a:t>
            </a:r>
            <a:r>
              <a:rPr lang="en-GB" dirty="0" smtClean="0"/>
              <a:t>retained austenite ?</a:t>
            </a:r>
          </a:p>
          <a:p>
            <a:pPr>
              <a:lnSpc>
                <a:spcPct val="150000"/>
              </a:lnSpc>
            </a:pPr>
            <a:r>
              <a:rPr lang="en-GB" dirty="0"/>
              <a:t>How can we </a:t>
            </a:r>
            <a:r>
              <a:rPr lang="en-GB" b="1" dirty="0">
                <a:solidFill>
                  <a:srgbClr val="1C82AB"/>
                </a:solidFill>
              </a:rPr>
              <a:t>avoid </a:t>
            </a:r>
            <a:r>
              <a:rPr lang="en-GB" dirty="0"/>
              <a:t>retained </a:t>
            </a:r>
            <a:r>
              <a:rPr lang="en-GB" dirty="0" smtClean="0"/>
              <a:t>austenite ?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dirty="0" smtClean="0"/>
              <a:t>How does retained austenite </a:t>
            </a:r>
            <a:r>
              <a:rPr lang="en-GB" b="1" dirty="0" smtClean="0">
                <a:solidFill>
                  <a:srgbClr val="1C82AB"/>
                </a:solidFill>
              </a:rPr>
              <a:t>effect our tool performance </a:t>
            </a:r>
            <a:r>
              <a:rPr lang="en-GB" dirty="0" smtClean="0"/>
              <a:t>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 smtClean="0"/>
              <a:t>Christoph Oberroither </a:t>
            </a:r>
          </a:p>
          <a:p>
            <a:r>
              <a:rPr lang="de-DE" dirty="0"/>
              <a:t>v</a:t>
            </a:r>
            <a:r>
              <a:rPr lang="de-DE" dirty="0" smtClean="0"/>
              <a:t>oestalpine BÖHLER Edelstahl GmbH &amp; Co KG</a:t>
            </a:r>
          </a:p>
          <a:p>
            <a:r>
              <a:rPr lang="de-DE" dirty="0" smtClean="0"/>
              <a:t>27.04.2022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0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can we detect retained austenite ?</a:t>
            </a:r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de-AT" dirty="0"/>
          </a:p>
          <a:p>
            <a:pPr>
              <a:lnSpc>
                <a:spcPct val="150000"/>
              </a:lnSpc>
            </a:pPr>
            <a:r>
              <a:rPr lang="en-GB" dirty="0" smtClean="0"/>
              <a:t>Metallographic inspection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Measurement </a:t>
            </a:r>
            <a:r>
              <a:rPr lang="en-GB" dirty="0"/>
              <a:t>of the magnetic </a:t>
            </a:r>
            <a:r>
              <a:rPr lang="en-GB" dirty="0" smtClean="0"/>
              <a:t>saturation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Phase </a:t>
            </a:r>
            <a:r>
              <a:rPr lang="en-GB" dirty="0"/>
              <a:t>quantification by electron backscatter diffraction </a:t>
            </a: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X-ray diffraction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can we detect retained austenite ?</a:t>
            </a:r>
            <a:endParaRPr lang="en-GB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pic>
        <p:nvPicPr>
          <p:cNvPr id="1026" name="Grafik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5"/>
          <a:stretch/>
        </p:blipFill>
        <p:spPr bwMode="auto">
          <a:xfrm>
            <a:off x="479376" y="1556792"/>
            <a:ext cx="1051316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sp>
        <p:nvSpPr>
          <p:cNvPr id="9" name="Inhaltsplatzhalter 14"/>
          <p:cNvSpPr txBox="1">
            <a:spLocks/>
          </p:cNvSpPr>
          <p:nvPr/>
        </p:nvSpPr>
        <p:spPr>
          <a:xfrm>
            <a:off x="551384" y="4905164"/>
            <a:ext cx="4235420" cy="9361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BÖHLER K340 ISODUR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Hardened &amp; tempered</a:t>
            </a:r>
          </a:p>
          <a:p>
            <a:pPr marL="0" indent="0">
              <a:buNone/>
            </a:pPr>
            <a:r>
              <a:rPr lang="en-US" sz="1800" b="1" dirty="0" smtClean="0"/>
              <a:t>RA 3.5 % (XRD) </a:t>
            </a:r>
            <a:endParaRPr lang="en-US" sz="1800" dirty="0" smtClean="0"/>
          </a:p>
        </p:txBody>
      </p:sp>
      <p:sp>
        <p:nvSpPr>
          <p:cNvPr id="10" name="Inhaltsplatzhalter 14"/>
          <p:cNvSpPr txBox="1">
            <a:spLocks/>
          </p:cNvSpPr>
          <p:nvPr/>
        </p:nvSpPr>
        <p:spPr>
          <a:xfrm>
            <a:off x="4109623" y="4905164"/>
            <a:ext cx="4235420" cy="9361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BÖHLER K340 ISODUR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Hardened &amp; tempered</a:t>
            </a:r>
          </a:p>
          <a:p>
            <a:pPr marL="0" indent="0">
              <a:buNone/>
            </a:pPr>
            <a:r>
              <a:rPr lang="en-US" sz="1800" b="1" dirty="0" smtClean="0"/>
              <a:t>RA 16 % (XRD) </a:t>
            </a:r>
            <a:endParaRPr lang="en-US" sz="1800" dirty="0" smtClean="0"/>
          </a:p>
        </p:txBody>
      </p:sp>
      <p:sp>
        <p:nvSpPr>
          <p:cNvPr id="11" name="Inhaltsplatzhalter 14"/>
          <p:cNvSpPr txBox="1">
            <a:spLocks/>
          </p:cNvSpPr>
          <p:nvPr/>
        </p:nvSpPr>
        <p:spPr>
          <a:xfrm>
            <a:off x="7621220" y="4921879"/>
            <a:ext cx="4235420" cy="9361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BÖHLER K329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Hardened &amp; tempered</a:t>
            </a:r>
          </a:p>
          <a:p>
            <a:pPr marL="0" indent="0">
              <a:buNone/>
            </a:pPr>
            <a:r>
              <a:rPr lang="en-US" sz="1800" b="1" dirty="0" smtClean="0"/>
              <a:t>RA 8 % (EBSD)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954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can we avoid retained austenite?</a:t>
            </a:r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>
          <a:xfrm>
            <a:off x="265182" y="347461"/>
            <a:ext cx="4104456" cy="2520275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b="1" dirty="0">
              <a:solidFill>
                <a:srgbClr val="0082B4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 smtClean="0"/>
              <a:t>Sub-Zero treatment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Sufficient tempering </a:t>
            </a:r>
            <a:endParaRPr lang="en-US" dirty="0" smtClean="0"/>
          </a:p>
          <a:p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91544" y="27809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Geschweifte Klammer rechts 5"/>
          <p:cNvSpPr/>
          <p:nvPr/>
        </p:nvSpPr>
        <p:spPr>
          <a:xfrm>
            <a:off x="4007768" y="1446677"/>
            <a:ext cx="360040" cy="720080"/>
          </a:xfrm>
          <a:prstGeom prst="rightBrace">
            <a:avLst/>
          </a:prstGeom>
          <a:ln w="31750">
            <a:solidFill>
              <a:schemeClr val="tx1"/>
            </a:solidFill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feld 6"/>
          <p:cNvSpPr txBox="1"/>
          <p:nvPr/>
        </p:nvSpPr>
        <p:spPr>
          <a:xfrm>
            <a:off x="4511824" y="1545107"/>
            <a:ext cx="2796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82B4"/>
                </a:solidFill>
                <a:latin typeface="Helvetica" pitchFamily="34" charset="0"/>
              </a:rPr>
              <a:t>combination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sp>
        <p:nvSpPr>
          <p:cNvPr id="10" name="Inhaltsplatzhalter 12"/>
          <p:cNvSpPr txBox="1">
            <a:spLocks/>
          </p:cNvSpPr>
          <p:nvPr/>
        </p:nvSpPr>
        <p:spPr>
          <a:xfrm>
            <a:off x="232858" y="1916832"/>
            <a:ext cx="4102626" cy="37656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b="1" dirty="0" smtClean="0">
              <a:solidFill>
                <a:srgbClr val="0082B4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 smtClean="0"/>
              <a:t>Choosing correct hardening temperature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Avoiding delays between heat treatment steps</a:t>
            </a:r>
          </a:p>
          <a:p>
            <a:endParaRPr lang="en-GB" dirty="0" smtClean="0"/>
          </a:p>
        </p:txBody>
      </p:sp>
      <p:pic>
        <p:nvPicPr>
          <p:cNvPr id="241" name="Grafik 2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460" y="2671719"/>
            <a:ext cx="6395258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0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-96688" y="1052736"/>
            <a:ext cx="7704856" cy="5040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can we avoid retained </a:t>
            </a:r>
            <a:r>
              <a:rPr lang="en-US" b="1" dirty="0" smtClean="0"/>
              <a:t>austenite ?</a:t>
            </a:r>
            <a:endParaRPr lang="en-US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91544" y="27809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Textfeld 5"/>
          <p:cNvSpPr txBox="1"/>
          <p:nvPr/>
        </p:nvSpPr>
        <p:spPr>
          <a:xfrm>
            <a:off x="7680176" y="1834002"/>
            <a:ext cx="49685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Helvetica" pitchFamily="34" charset="0"/>
              </a:rPr>
              <a:t>X153CrMoV12 </a:t>
            </a:r>
            <a:endParaRPr lang="en-GB" sz="2400" b="1" dirty="0" smtClean="0">
              <a:latin typeface="Helvetica" pitchFamily="34" charset="0"/>
            </a:endParaRPr>
          </a:p>
          <a:p>
            <a:endParaRPr lang="en-GB" sz="2400" b="1" dirty="0">
              <a:latin typeface="Helvetica" pitchFamily="34" charset="0"/>
            </a:endParaRPr>
          </a:p>
          <a:p>
            <a:r>
              <a:rPr lang="en-GB" sz="2400" b="1" dirty="0" smtClean="0">
                <a:latin typeface="Helvetica" pitchFamily="34" charset="0"/>
              </a:rPr>
              <a:t>A   </a:t>
            </a:r>
            <a:r>
              <a:rPr lang="en-GB" sz="2400" dirty="0" smtClean="0">
                <a:latin typeface="Helvetica" pitchFamily="34" charset="0"/>
              </a:rPr>
              <a:t> Hardening    1070 </a:t>
            </a:r>
            <a:r>
              <a:rPr lang="en-GB" sz="2400" dirty="0">
                <a:latin typeface="Helvetica" pitchFamily="34" charset="0"/>
              </a:rPr>
              <a:t>°C </a:t>
            </a:r>
            <a:endParaRPr lang="en-GB" sz="2400" dirty="0" smtClean="0">
              <a:latin typeface="Helvetica" pitchFamily="34" charset="0"/>
            </a:endParaRPr>
          </a:p>
          <a:p>
            <a:pPr lvl="3"/>
            <a:r>
              <a:rPr lang="en-GB" sz="2400" dirty="0" smtClean="0">
                <a:latin typeface="Helvetica" pitchFamily="34" charset="0"/>
              </a:rPr>
              <a:t>           30 min</a:t>
            </a:r>
          </a:p>
          <a:p>
            <a:endParaRPr lang="en-GB" sz="2400" dirty="0">
              <a:latin typeface="Helvetica" pitchFamily="34" charset="0"/>
            </a:endParaRPr>
          </a:p>
          <a:p>
            <a:r>
              <a:rPr lang="en-GB" sz="2400" b="1" dirty="0" smtClean="0">
                <a:latin typeface="Helvetica" pitchFamily="34" charset="0"/>
              </a:rPr>
              <a:t>T    </a:t>
            </a:r>
            <a:r>
              <a:rPr lang="en-GB" sz="2400" dirty="0" smtClean="0">
                <a:latin typeface="Helvetica" pitchFamily="34" charset="0"/>
              </a:rPr>
              <a:t>Tempering     </a:t>
            </a:r>
            <a:r>
              <a:rPr lang="en-GB" sz="2400" dirty="0">
                <a:latin typeface="Helvetica" pitchFamily="34" charset="0"/>
              </a:rPr>
              <a:t>510 °C </a:t>
            </a:r>
          </a:p>
          <a:p>
            <a:r>
              <a:rPr lang="en-GB" sz="2400" dirty="0" smtClean="0">
                <a:latin typeface="Helvetica" pitchFamily="34" charset="0"/>
              </a:rPr>
              <a:t>		      2 hrs</a:t>
            </a:r>
          </a:p>
          <a:p>
            <a:endParaRPr lang="en-GB" sz="2400" b="1" dirty="0">
              <a:latin typeface="Helvetica" pitchFamily="34" charset="0"/>
            </a:endParaRPr>
          </a:p>
          <a:p>
            <a:r>
              <a:rPr lang="en-GB" sz="2400" b="1" dirty="0" smtClean="0">
                <a:latin typeface="Helvetica" pitchFamily="34" charset="0"/>
              </a:rPr>
              <a:t>SZ  </a:t>
            </a:r>
            <a:r>
              <a:rPr lang="en-GB" sz="2400" dirty="0">
                <a:latin typeface="Helvetica" pitchFamily="34" charset="0"/>
              </a:rPr>
              <a:t>Sub-Zero  </a:t>
            </a:r>
            <a:r>
              <a:rPr lang="en-GB" sz="2400" dirty="0" smtClean="0">
                <a:latin typeface="Helvetica" pitchFamily="34" charset="0"/>
              </a:rPr>
              <a:t>    - 80 </a:t>
            </a:r>
            <a:r>
              <a:rPr lang="en-GB" sz="2400" dirty="0">
                <a:latin typeface="Helvetica" pitchFamily="34" charset="0"/>
              </a:rPr>
              <a:t>°</a:t>
            </a:r>
            <a:r>
              <a:rPr lang="en-GB" sz="2400" dirty="0" smtClean="0">
                <a:latin typeface="Helvetica" pitchFamily="34" charset="0"/>
              </a:rPr>
              <a:t>C</a:t>
            </a:r>
          </a:p>
          <a:p>
            <a:r>
              <a:rPr lang="en-GB" sz="2400" dirty="0" smtClean="0">
                <a:latin typeface="Helvetica" pitchFamily="34" charset="0"/>
              </a:rPr>
              <a:t>		      30 min</a:t>
            </a:r>
            <a:endParaRPr lang="en-GB" sz="2400" dirty="0">
              <a:latin typeface="Helvetica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graphicFrame>
        <p:nvGraphicFramePr>
          <p:cNvPr id="11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468807"/>
              </p:ext>
            </p:extLst>
          </p:nvPr>
        </p:nvGraphicFramePr>
        <p:xfrm>
          <a:off x="-11204" y="1454375"/>
          <a:ext cx="7475356" cy="463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0737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396027" y="1561645"/>
            <a:ext cx="792088" cy="352839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</a:t>
            </a:r>
            <a:r>
              <a:rPr lang="en-US" b="1" dirty="0" smtClean="0"/>
              <a:t>RA effect </a:t>
            </a:r>
            <a:r>
              <a:rPr lang="en-US" b="1" dirty="0"/>
              <a:t>our tool </a:t>
            </a:r>
            <a:r>
              <a:rPr lang="en-US" b="1" dirty="0" smtClean="0"/>
              <a:t>lifetime ?</a:t>
            </a:r>
            <a:endParaRPr lang="en-US" b="1" dirty="0"/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>
          <a:xfrm>
            <a:off x="3095046" y="1762607"/>
            <a:ext cx="8606934" cy="123056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•  Tools </a:t>
            </a:r>
            <a:r>
              <a:rPr lang="en-GB" b="1" dirty="0">
                <a:solidFill>
                  <a:srgbClr val="1C82AB"/>
                </a:solidFill>
              </a:rPr>
              <a:t>increase in size </a:t>
            </a:r>
            <a:r>
              <a:rPr lang="en-GB" dirty="0" smtClean="0"/>
              <a:t>and </a:t>
            </a:r>
            <a:r>
              <a:rPr lang="en-GB" dirty="0"/>
              <a:t>even </a:t>
            </a:r>
            <a:r>
              <a:rPr lang="en-GB" dirty="0" smtClean="0"/>
              <a:t>crack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8" name="Inhaltsplatzhalter 12"/>
          <p:cNvSpPr txBox="1">
            <a:spLocks/>
          </p:cNvSpPr>
          <p:nvPr/>
        </p:nvSpPr>
        <p:spPr>
          <a:xfrm rot="16200000">
            <a:off x="-798621" y="2994805"/>
            <a:ext cx="3325400" cy="5040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rgbClr val="0082B4"/>
                </a:solidFill>
              </a:rPr>
              <a:t>High volume of RA</a:t>
            </a:r>
          </a:p>
        </p:txBody>
      </p:sp>
      <p:sp>
        <p:nvSpPr>
          <p:cNvPr id="10" name="Inhaltsplatzhalter 12"/>
          <p:cNvSpPr txBox="1">
            <a:spLocks/>
          </p:cNvSpPr>
          <p:nvPr/>
        </p:nvSpPr>
        <p:spPr>
          <a:xfrm>
            <a:off x="3106905" y="1118773"/>
            <a:ext cx="5877212" cy="12027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b="1" dirty="0" smtClean="0">
              <a:solidFill>
                <a:srgbClr val="0082B4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dirty="0" smtClean="0"/>
              <a:t>• Tools are </a:t>
            </a:r>
            <a:r>
              <a:rPr lang="en-GB" b="1" dirty="0" smtClean="0">
                <a:solidFill>
                  <a:srgbClr val="1C82AB"/>
                </a:solidFill>
              </a:rPr>
              <a:t>too small</a:t>
            </a:r>
            <a:r>
              <a:rPr lang="en-GB" dirty="0" smtClean="0">
                <a:solidFill>
                  <a:srgbClr val="1C82AB"/>
                </a:solidFill>
              </a:rPr>
              <a:t> </a:t>
            </a:r>
            <a:r>
              <a:rPr lang="en-GB" b="1" dirty="0" smtClean="0">
                <a:solidFill>
                  <a:srgbClr val="1C82AB"/>
                </a:solidFill>
              </a:rPr>
              <a:t>in size</a:t>
            </a:r>
            <a:endParaRPr lang="en-GB" b="1" dirty="0" smtClean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sp>
        <p:nvSpPr>
          <p:cNvPr id="367" name="Line 82"/>
          <p:cNvSpPr>
            <a:spLocks noChangeShapeType="1"/>
          </p:cNvSpPr>
          <p:nvPr/>
        </p:nvSpPr>
        <p:spPr bwMode="auto">
          <a:xfrm flipH="1">
            <a:off x="3971571" y="4076494"/>
            <a:ext cx="411562" cy="1142821"/>
          </a:xfrm>
          <a:prstGeom prst="line">
            <a:avLst/>
          </a:prstGeom>
          <a:noFill/>
          <a:ln w="12700">
            <a:solidFill>
              <a:srgbClr val="3333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oestalpine"/>
            </a:endParaRPr>
          </a:p>
        </p:txBody>
      </p:sp>
      <p:grpSp>
        <p:nvGrpSpPr>
          <p:cNvPr id="368" name="Group 2"/>
          <p:cNvGrpSpPr>
            <a:grpSpLocks/>
          </p:cNvGrpSpPr>
          <p:nvPr/>
        </p:nvGrpSpPr>
        <p:grpSpPr bwMode="auto">
          <a:xfrm>
            <a:off x="6693961" y="3622907"/>
            <a:ext cx="3297326" cy="1774419"/>
            <a:chOff x="295" y="1752"/>
            <a:chExt cx="2241" cy="1634"/>
          </a:xfrm>
        </p:grpSpPr>
        <p:sp>
          <p:nvSpPr>
            <p:cNvPr id="369" name="Line 3"/>
            <p:cNvSpPr>
              <a:spLocks noChangeShapeType="1"/>
            </p:cNvSpPr>
            <p:nvPr/>
          </p:nvSpPr>
          <p:spPr bwMode="auto">
            <a:xfrm flipH="1">
              <a:off x="386" y="1847"/>
              <a:ext cx="224" cy="1456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370" name="Line 4"/>
            <p:cNvSpPr>
              <a:spLocks noChangeShapeType="1"/>
            </p:cNvSpPr>
            <p:nvPr/>
          </p:nvSpPr>
          <p:spPr bwMode="auto">
            <a:xfrm flipV="1">
              <a:off x="378" y="2847"/>
              <a:ext cx="1136" cy="448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371" name="Line 5"/>
            <p:cNvSpPr>
              <a:spLocks noChangeShapeType="1"/>
            </p:cNvSpPr>
            <p:nvPr/>
          </p:nvSpPr>
          <p:spPr bwMode="auto">
            <a:xfrm flipV="1">
              <a:off x="1309" y="2842"/>
              <a:ext cx="1136" cy="448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372" name="Line 6"/>
            <p:cNvSpPr>
              <a:spLocks noChangeShapeType="1"/>
            </p:cNvSpPr>
            <p:nvPr/>
          </p:nvSpPr>
          <p:spPr bwMode="auto">
            <a:xfrm flipV="1">
              <a:off x="1317" y="1839"/>
              <a:ext cx="1136" cy="448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373" name="Line 7"/>
            <p:cNvSpPr>
              <a:spLocks noChangeShapeType="1"/>
            </p:cNvSpPr>
            <p:nvPr/>
          </p:nvSpPr>
          <p:spPr bwMode="auto">
            <a:xfrm flipV="1">
              <a:off x="405" y="1839"/>
              <a:ext cx="1136" cy="448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grpSp>
          <p:nvGrpSpPr>
            <p:cNvPr id="374" name="Group 8"/>
            <p:cNvGrpSpPr>
              <a:grpSpLocks/>
            </p:cNvGrpSpPr>
            <p:nvPr/>
          </p:nvGrpSpPr>
          <p:grpSpPr bwMode="auto">
            <a:xfrm>
              <a:off x="295" y="1752"/>
              <a:ext cx="2241" cy="1634"/>
              <a:chOff x="2925" y="1857"/>
              <a:chExt cx="2241" cy="1634"/>
            </a:xfrm>
          </p:grpSpPr>
          <p:sp>
            <p:nvSpPr>
              <p:cNvPr id="375" name="Oval 9"/>
              <p:cNvSpPr>
                <a:spLocks noChangeArrowheads="1"/>
              </p:cNvSpPr>
              <p:nvPr/>
            </p:nvSpPr>
            <p:spPr bwMode="auto">
              <a:xfrm>
                <a:off x="3612" y="2357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376" name="Oval 10"/>
              <p:cNvSpPr>
                <a:spLocks noChangeArrowheads="1"/>
              </p:cNvSpPr>
              <p:nvPr/>
            </p:nvSpPr>
            <p:spPr bwMode="auto">
              <a:xfrm>
                <a:off x="4524" y="2354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377" name="Line 11"/>
              <p:cNvSpPr>
                <a:spLocks noChangeShapeType="1"/>
              </p:cNvSpPr>
              <p:nvPr/>
            </p:nvSpPr>
            <p:spPr bwMode="auto">
              <a:xfrm>
                <a:off x="3940" y="2404"/>
                <a:ext cx="912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78" name="Line 12"/>
              <p:cNvSpPr>
                <a:spLocks noChangeShapeType="1"/>
              </p:cNvSpPr>
              <p:nvPr/>
            </p:nvSpPr>
            <p:spPr bwMode="auto">
              <a:xfrm flipH="1">
                <a:off x="3018" y="2948"/>
                <a:ext cx="231" cy="453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79" name="Line 13"/>
              <p:cNvSpPr>
                <a:spLocks noChangeShapeType="1"/>
              </p:cNvSpPr>
              <p:nvPr/>
            </p:nvSpPr>
            <p:spPr bwMode="auto">
              <a:xfrm flipV="1">
                <a:off x="3934" y="3397"/>
                <a:ext cx="909" cy="3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0" name="Line 14"/>
              <p:cNvSpPr>
                <a:spLocks noChangeShapeType="1"/>
              </p:cNvSpPr>
              <p:nvPr/>
            </p:nvSpPr>
            <p:spPr bwMode="auto">
              <a:xfrm flipV="1">
                <a:off x="4164" y="2946"/>
                <a:ext cx="909" cy="3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1" name="Line 15"/>
              <p:cNvSpPr>
                <a:spLocks noChangeShapeType="1"/>
              </p:cNvSpPr>
              <p:nvPr/>
            </p:nvSpPr>
            <p:spPr bwMode="auto">
              <a:xfrm>
                <a:off x="4164" y="1953"/>
                <a:ext cx="912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2" name="Line 16"/>
              <p:cNvSpPr>
                <a:spLocks noChangeShapeType="1"/>
              </p:cNvSpPr>
              <p:nvPr/>
            </p:nvSpPr>
            <p:spPr bwMode="auto">
              <a:xfrm flipH="1">
                <a:off x="3009" y="1952"/>
                <a:ext cx="231" cy="45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3" name="Line 17"/>
              <p:cNvSpPr>
                <a:spLocks noChangeShapeType="1"/>
              </p:cNvSpPr>
              <p:nvPr/>
            </p:nvSpPr>
            <p:spPr bwMode="auto">
              <a:xfrm flipV="1">
                <a:off x="3245" y="2947"/>
                <a:ext cx="909" cy="3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4" name="Line 18"/>
              <p:cNvSpPr>
                <a:spLocks noChangeShapeType="1"/>
              </p:cNvSpPr>
              <p:nvPr/>
            </p:nvSpPr>
            <p:spPr bwMode="auto">
              <a:xfrm>
                <a:off x="3245" y="1954"/>
                <a:ext cx="912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5" name="Line 19"/>
              <p:cNvSpPr>
                <a:spLocks noChangeShapeType="1"/>
              </p:cNvSpPr>
              <p:nvPr/>
            </p:nvSpPr>
            <p:spPr bwMode="auto">
              <a:xfrm>
                <a:off x="3242" y="1951"/>
                <a:ext cx="0" cy="996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6" name="Line 20"/>
              <p:cNvSpPr>
                <a:spLocks noChangeShapeType="1"/>
              </p:cNvSpPr>
              <p:nvPr/>
            </p:nvSpPr>
            <p:spPr bwMode="auto">
              <a:xfrm flipH="1">
                <a:off x="3924" y="1949"/>
                <a:ext cx="228" cy="453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7" name="Line 21"/>
              <p:cNvSpPr>
                <a:spLocks noChangeShapeType="1"/>
              </p:cNvSpPr>
              <p:nvPr/>
            </p:nvSpPr>
            <p:spPr bwMode="auto">
              <a:xfrm flipH="1">
                <a:off x="3921" y="2945"/>
                <a:ext cx="231" cy="453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8" name="Line 22"/>
              <p:cNvSpPr>
                <a:spLocks noChangeShapeType="1"/>
              </p:cNvSpPr>
              <p:nvPr/>
            </p:nvSpPr>
            <p:spPr bwMode="auto">
              <a:xfrm>
                <a:off x="5073" y="1950"/>
                <a:ext cx="0" cy="996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89" name="Line 23"/>
              <p:cNvSpPr>
                <a:spLocks noChangeShapeType="1"/>
              </p:cNvSpPr>
              <p:nvPr/>
            </p:nvSpPr>
            <p:spPr bwMode="auto">
              <a:xfrm>
                <a:off x="4843" y="2401"/>
                <a:ext cx="0" cy="996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0" name="Line 24"/>
              <p:cNvSpPr>
                <a:spLocks noChangeShapeType="1"/>
              </p:cNvSpPr>
              <p:nvPr/>
            </p:nvSpPr>
            <p:spPr bwMode="auto">
              <a:xfrm flipH="1">
                <a:off x="4843" y="1948"/>
                <a:ext cx="228" cy="453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1" name="Line 25"/>
              <p:cNvSpPr>
                <a:spLocks noChangeShapeType="1"/>
              </p:cNvSpPr>
              <p:nvPr/>
            </p:nvSpPr>
            <p:spPr bwMode="auto">
              <a:xfrm flipH="1">
                <a:off x="4840" y="2944"/>
                <a:ext cx="231" cy="453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2" name="Line 26"/>
              <p:cNvSpPr>
                <a:spLocks noChangeShapeType="1"/>
              </p:cNvSpPr>
              <p:nvPr/>
            </p:nvSpPr>
            <p:spPr bwMode="auto">
              <a:xfrm flipV="1">
                <a:off x="3015" y="3398"/>
                <a:ext cx="909" cy="3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3" name="Line 27"/>
              <p:cNvSpPr>
                <a:spLocks noChangeShapeType="1"/>
              </p:cNvSpPr>
              <p:nvPr/>
            </p:nvSpPr>
            <p:spPr bwMode="auto">
              <a:xfrm>
                <a:off x="3015" y="2405"/>
                <a:ext cx="912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4" name="Line 28"/>
              <p:cNvSpPr>
                <a:spLocks noChangeShapeType="1"/>
              </p:cNvSpPr>
              <p:nvPr/>
            </p:nvSpPr>
            <p:spPr bwMode="auto">
              <a:xfrm>
                <a:off x="3012" y="2402"/>
                <a:ext cx="0" cy="996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5" name="Line 29"/>
              <p:cNvSpPr>
                <a:spLocks noChangeShapeType="1"/>
              </p:cNvSpPr>
              <p:nvPr/>
            </p:nvSpPr>
            <p:spPr bwMode="auto">
              <a:xfrm flipH="1">
                <a:off x="4146" y="1950"/>
                <a:ext cx="6" cy="996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6" name="Line 30"/>
              <p:cNvSpPr>
                <a:spLocks noChangeShapeType="1"/>
              </p:cNvSpPr>
              <p:nvPr/>
            </p:nvSpPr>
            <p:spPr bwMode="auto">
              <a:xfrm flipH="1">
                <a:off x="3923" y="2405"/>
                <a:ext cx="6" cy="996"/>
              </a:xfrm>
              <a:prstGeom prst="line">
                <a:avLst/>
              </a:prstGeom>
              <a:noFill/>
              <a:ln w="19050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AT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voestalpine"/>
                </a:endParaRPr>
              </a:p>
            </p:txBody>
          </p:sp>
          <p:sp>
            <p:nvSpPr>
              <p:cNvPr id="397" name="Oval 31"/>
              <p:cNvSpPr>
                <a:spLocks noChangeArrowheads="1"/>
              </p:cNvSpPr>
              <p:nvPr/>
            </p:nvSpPr>
            <p:spPr bwMode="auto">
              <a:xfrm>
                <a:off x="3152" y="1864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398" name="Oval 32"/>
              <p:cNvSpPr>
                <a:spLocks noChangeArrowheads="1"/>
              </p:cNvSpPr>
              <p:nvPr/>
            </p:nvSpPr>
            <p:spPr bwMode="auto">
              <a:xfrm>
                <a:off x="2926" y="2315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399" name="Oval 33"/>
              <p:cNvSpPr>
                <a:spLocks noChangeArrowheads="1"/>
              </p:cNvSpPr>
              <p:nvPr/>
            </p:nvSpPr>
            <p:spPr bwMode="auto">
              <a:xfrm>
                <a:off x="3154" y="2859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0" name="Oval 34"/>
              <p:cNvSpPr>
                <a:spLocks noChangeArrowheads="1"/>
              </p:cNvSpPr>
              <p:nvPr/>
            </p:nvSpPr>
            <p:spPr bwMode="auto">
              <a:xfrm>
                <a:off x="2925" y="3310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1" name="Oval 35"/>
              <p:cNvSpPr>
                <a:spLocks noChangeArrowheads="1"/>
              </p:cNvSpPr>
              <p:nvPr/>
            </p:nvSpPr>
            <p:spPr bwMode="auto">
              <a:xfrm>
                <a:off x="4983" y="1863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2" name="Oval 36"/>
              <p:cNvSpPr>
                <a:spLocks noChangeArrowheads="1"/>
              </p:cNvSpPr>
              <p:nvPr/>
            </p:nvSpPr>
            <p:spPr bwMode="auto">
              <a:xfrm>
                <a:off x="4756" y="2314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3" name="Oval 37"/>
              <p:cNvSpPr>
                <a:spLocks noChangeArrowheads="1"/>
              </p:cNvSpPr>
              <p:nvPr/>
            </p:nvSpPr>
            <p:spPr bwMode="auto">
              <a:xfrm>
                <a:off x="4985" y="2852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4" name="Oval 38"/>
              <p:cNvSpPr>
                <a:spLocks noChangeArrowheads="1"/>
              </p:cNvSpPr>
              <p:nvPr/>
            </p:nvSpPr>
            <p:spPr bwMode="auto">
              <a:xfrm>
                <a:off x="4755" y="3306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5" name="Oval 39"/>
              <p:cNvSpPr>
                <a:spLocks noChangeArrowheads="1"/>
              </p:cNvSpPr>
              <p:nvPr/>
            </p:nvSpPr>
            <p:spPr bwMode="auto">
              <a:xfrm>
                <a:off x="4066" y="1857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6" name="Oval 40"/>
              <p:cNvSpPr>
                <a:spLocks noChangeArrowheads="1"/>
              </p:cNvSpPr>
              <p:nvPr/>
            </p:nvSpPr>
            <p:spPr bwMode="auto">
              <a:xfrm>
                <a:off x="3836" y="2314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7" name="Oval 41"/>
              <p:cNvSpPr>
                <a:spLocks noChangeArrowheads="1"/>
              </p:cNvSpPr>
              <p:nvPr/>
            </p:nvSpPr>
            <p:spPr bwMode="auto">
              <a:xfrm>
                <a:off x="4062" y="2855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8" name="Oval 42"/>
              <p:cNvSpPr>
                <a:spLocks noChangeArrowheads="1"/>
              </p:cNvSpPr>
              <p:nvPr/>
            </p:nvSpPr>
            <p:spPr bwMode="auto">
              <a:xfrm>
                <a:off x="3832" y="3300"/>
                <a:ext cx="181" cy="181"/>
              </a:xfrm>
              <a:prstGeom prst="ellipse">
                <a:avLst/>
              </a:prstGeom>
              <a:solidFill>
                <a:srgbClr val="E3E3E3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09" name="Oval 43"/>
              <p:cNvSpPr>
                <a:spLocks noChangeArrowheads="1"/>
              </p:cNvSpPr>
              <p:nvPr/>
            </p:nvSpPr>
            <p:spPr bwMode="auto">
              <a:xfrm>
                <a:off x="3507" y="2074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0" name="Oval 44"/>
              <p:cNvSpPr>
                <a:spLocks noChangeArrowheads="1"/>
              </p:cNvSpPr>
              <p:nvPr/>
            </p:nvSpPr>
            <p:spPr bwMode="auto">
              <a:xfrm>
                <a:off x="4391" y="2113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1" name="Oval 45"/>
              <p:cNvSpPr>
                <a:spLocks noChangeArrowheads="1"/>
              </p:cNvSpPr>
              <p:nvPr/>
            </p:nvSpPr>
            <p:spPr bwMode="auto">
              <a:xfrm>
                <a:off x="3498" y="3063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2" name="Oval 46"/>
              <p:cNvSpPr>
                <a:spLocks noChangeArrowheads="1"/>
              </p:cNvSpPr>
              <p:nvPr/>
            </p:nvSpPr>
            <p:spPr bwMode="auto">
              <a:xfrm>
                <a:off x="4382" y="3102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3" name="Oval 47"/>
              <p:cNvSpPr>
                <a:spLocks noChangeArrowheads="1"/>
              </p:cNvSpPr>
              <p:nvPr/>
            </p:nvSpPr>
            <p:spPr bwMode="auto">
              <a:xfrm>
                <a:off x="3946" y="2570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9525" algn="ctr">
                <a:solidFill>
                  <a:srgbClr val="777777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4" name="Oval 48"/>
              <p:cNvSpPr>
                <a:spLocks noChangeArrowheads="1"/>
              </p:cNvSpPr>
              <p:nvPr/>
            </p:nvSpPr>
            <p:spPr bwMode="auto">
              <a:xfrm>
                <a:off x="4872" y="2585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5" name="Oval 49"/>
              <p:cNvSpPr>
                <a:spLocks noChangeArrowheads="1"/>
              </p:cNvSpPr>
              <p:nvPr/>
            </p:nvSpPr>
            <p:spPr bwMode="auto">
              <a:xfrm>
                <a:off x="3039" y="2588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6" name="Oval 50"/>
              <p:cNvSpPr>
                <a:spLocks noChangeArrowheads="1"/>
              </p:cNvSpPr>
              <p:nvPr/>
            </p:nvSpPr>
            <p:spPr bwMode="auto">
              <a:xfrm>
                <a:off x="4297" y="2797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  <p:sp>
            <p:nvSpPr>
              <p:cNvPr id="417" name="Oval 51"/>
              <p:cNvSpPr>
                <a:spLocks noChangeArrowheads="1"/>
              </p:cNvSpPr>
              <p:nvPr/>
            </p:nvSpPr>
            <p:spPr bwMode="auto">
              <a:xfrm>
                <a:off x="3383" y="2812"/>
                <a:ext cx="181" cy="181"/>
              </a:xfrm>
              <a:prstGeom prst="ellipse">
                <a:avLst/>
              </a:prstGeom>
              <a:solidFill>
                <a:srgbClr val="B2B2B2"/>
              </a:solidFill>
              <a:ln w="3175">
                <a:solidFill>
                  <a:srgbClr val="33333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1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 Narrow" pitchFamily="34" charset="0"/>
                </a:endParaRPr>
              </a:p>
            </p:txBody>
          </p:sp>
        </p:grpSp>
      </p:grpSp>
      <p:sp>
        <p:nvSpPr>
          <p:cNvPr id="418" name="Text Box 108"/>
          <p:cNvSpPr txBox="1">
            <a:spLocks noChangeArrowheads="1"/>
          </p:cNvSpPr>
          <p:nvPr/>
        </p:nvSpPr>
        <p:spPr bwMode="auto">
          <a:xfrm>
            <a:off x="2939495" y="5435250"/>
            <a:ext cx="1447693" cy="45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052" tIns="40526" rIns="81052" bIns="4052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AT" sz="2400" dirty="0">
                <a:latin typeface="Helvetica" pitchFamily="34" charset="0"/>
              </a:rPr>
              <a:t>Austenite</a:t>
            </a:r>
            <a:endParaRPr lang="de-AT" sz="2400" dirty="0">
              <a:latin typeface="Helvetica" pitchFamily="34" charset="0"/>
            </a:endParaRPr>
          </a:p>
        </p:txBody>
      </p:sp>
      <p:sp>
        <p:nvSpPr>
          <p:cNvPr id="419" name="Text Box 109"/>
          <p:cNvSpPr txBox="1">
            <a:spLocks noChangeArrowheads="1"/>
          </p:cNvSpPr>
          <p:nvPr/>
        </p:nvSpPr>
        <p:spPr bwMode="auto">
          <a:xfrm>
            <a:off x="6691398" y="5473235"/>
            <a:ext cx="1601581" cy="45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052" tIns="40526" rIns="81052" bIns="4052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de-AT" sz="2400" dirty="0">
                <a:latin typeface="Helvetica" pitchFamily="34" charset="0"/>
              </a:rPr>
              <a:t>Martensite</a:t>
            </a:r>
            <a:endParaRPr lang="de-AT" sz="2400" dirty="0">
              <a:latin typeface="Helvetica" pitchFamily="34" charset="0"/>
            </a:endParaRPr>
          </a:p>
        </p:txBody>
      </p:sp>
      <p:grpSp>
        <p:nvGrpSpPr>
          <p:cNvPr id="420" name="Group 119"/>
          <p:cNvGrpSpPr>
            <a:grpSpLocks/>
          </p:cNvGrpSpPr>
          <p:nvPr/>
        </p:nvGrpSpPr>
        <p:grpSpPr bwMode="auto">
          <a:xfrm>
            <a:off x="7535227" y="3624099"/>
            <a:ext cx="1580244" cy="1763560"/>
            <a:chOff x="3536" y="1604"/>
            <a:chExt cx="1074" cy="1624"/>
          </a:xfrm>
        </p:grpSpPr>
        <p:sp>
          <p:nvSpPr>
            <p:cNvPr id="421" name="Line 120"/>
            <p:cNvSpPr>
              <a:spLocks noChangeShapeType="1"/>
            </p:cNvSpPr>
            <p:nvPr/>
          </p:nvSpPr>
          <p:spPr bwMode="auto">
            <a:xfrm>
              <a:off x="4194" y="1694"/>
              <a:ext cx="0" cy="996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2" name="Line 121"/>
            <p:cNvSpPr>
              <a:spLocks noChangeShapeType="1"/>
            </p:cNvSpPr>
            <p:nvPr/>
          </p:nvSpPr>
          <p:spPr bwMode="auto">
            <a:xfrm>
              <a:off x="3964" y="2145"/>
              <a:ext cx="0" cy="996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3" name="Line 122"/>
            <p:cNvSpPr>
              <a:spLocks noChangeShapeType="1"/>
            </p:cNvSpPr>
            <p:nvPr/>
          </p:nvSpPr>
          <p:spPr bwMode="auto">
            <a:xfrm flipV="1">
              <a:off x="3628" y="1693"/>
              <a:ext cx="564" cy="21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4" name="Line 123"/>
            <p:cNvSpPr>
              <a:spLocks noChangeShapeType="1"/>
            </p:cNvSpPr>
            <p:nvPr/>
          </p:nvSpPr>
          <p:spPr bwMode="auto">
            <a:xfrm>
              <a:off x="3628" y="1903"/>
              <a:ext cx="336" cy="246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5" name="Line 124"/>
            <p:cNvSpPr>
              <a:spLocks noChangeShapeType="1"/>
            </p:cNvSpPr>
            <p:nvPr/>
          </p:nvSpPr>
          <p:spPr bwMode="auto">
            <a:xfrm flipV="1">
              <a:off x="3627" y="2688"/>
              <a:ext cx="564" cy="21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6" name="Line 125"/>
            <p:cNvSpPr>
              <a:spLocks noChangeShapeType="1"/>
            </p:cNvSpPr>
            <p:nvPr/>
          </p:nvSpPr>
          <p:spPr bwMode="auto">
            <a:xfrm>
              <a:off x="3624" y="2898"/>
              <a:ext cx="336" cy="246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7" name="Line 126"/>
            <p:cNvSpPr>
              <a:spLocks noChangeShapeType="1"/>
            </p:cNvSpPr>
            <p:nvPr/>
          </p:nvSpPr>
          <p:spPr bwMode="auto">
            <a:xfrm>
              <a:off x="3628" y="1903"/>
              <a:ext cx="0" cy="999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8" name="Line 127"/>
            <p:cNvSpPr>
              <a:spLocks noChangeShapeType="1"/>
            </p:cNvSpPr>
            <p:nvPr/>
          </p:nvSpPr>
          <p:spPr bwMode="auto">
            <a:xfrm flipV="1">
              <a:off x="3972" y="1948"/>
              <a:ext cx="552" cy="20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29" name="Line 128"/>
            <p:cNvSpPr>
              <a:spLocks noChangeShapeType="1"/>
            </p:cNvSpPr>
            <p:nvPr/>
          </p:nvSpPr>
          <p:spPr bwMode="auto">
            <a:xfrm>
              <a:off x="4191" y="1701"/>
              <a:ext cx="336" cy="246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30" name="Line 129"/>
            <p:cNvSpPr>
              <a:spLocks noChangeShapeType="1"/>
            </p:cNvSpPr>
            <p:nvPr/>
          </p:nvSpPr>
          <p:spPr bwMode="auto">
            <a:xfrm>
              <a:off x="4193" y="2696"/>
              <a:ext cx="336" cy="246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31" name="Line 130"/>
            <p:cNvSpPr>
              <a:spLocks noChangeShapeType="1"/>
            </p:cNvSpPr>
            <p:nvPr/>
          </p:nvSpPr>
          <p:spPr bwMode="auto">
            <a:xfrm flipV="1">
              <a:off x="3965" y="2946"/>
              <a:ext cx="552" cy="20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32" name="Line 131"/>
            <p:cNvSpPr>
              <a:spLocks noChangeShapeType="1"/>
            </p:cNvSpPr>
            <p:nvPr/>
          </p:nvSpPr>
          <p:spPr bwMode="auto">
            <a:xfrm>
              <a:off x="4525" y="1945"/>
              <a:ext cx="0" cy="993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33" name="Oval 132"/>
            <p:cNvSpPr>
              <a:spLocks noChangeArrowheads="1"/>
            </p:cNvSpPr>
            <p:nvPr/>
          </p:nvSpPr>
          <p:spPr bwMode="auto">
            <a:xfrm>
              <a:off x="4104" y="1604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34" name="Oval 133"/>
            <p:cNvSpPr>
              <a:spLocks noChangeArrowheads="1"/>
            </p:cNvSpPr>
            <p:nvPr/>
          </p:nvSpPr>
          <p:spPr bwMode="auto">
            <a:xfrm>
              <a:off x="3874" y="2061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35" name="Oval 134"/>
            <p:cNvSpPr>
              <a:spLocks noChangeArrowheads="1"/>
            </p:cNvSpPr>
            <p:nvPr/>
          </p:nvSpPr>
          <p:spPr bwMode="auto">
            <a:xfrm>
              <a:off x="4100" y="2602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36" name="Oval 135"/>
            <p:cNvSpPr>
              <a:spLocks noChangeArrowheads="1"/>
            </p:cNvSpPr>
            <p:nvPr/>
          </p:nvSpPr>
          <p:spPr bwMode="auto">
            <a:xfrm>
              <a:off x="3870" y="3047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37" name="Oval 136"/>
            <p:cNvSpPr>
              <a:spLocks noChangeArrowheads="1"/>
            </p:cNvSpPr>
            <p:nvPr/>
          </p:nvSpPr>
          <p:spPr bwMode="auto">
            <a:xfrm>
              <a:off x="3545" y="1821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38" name="Oval 137"/>
            <p:cNvSpPr>
              <a:spLocks noChangeArrowheads="1"/>
            </p:cNvSpPr>
            <p:nvPr/>
          </p:nvSpPr>
          <p:spPr bwMode="auto">
            <a:xfrm>
              <a:off x="4429" y="1860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39" name="Oval 138"/>
            <p:cNvSpPr>
              <a:spLocks noChangeArrowheads="1"/>
            </p:cNvSpPr>
            <p:nvPr/>
          </p:nvSpPr>
          <p:spPr bwMode="auto">
            <a:xfrm>
              <a:off x="3536" y="2810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40" name="Oval 139"/>
            <p:cNvSpPr>
              <a:spLocks noChangeArrowheads="1"/>
            </p:cNvSpPr>
            <p:nvPr/>
          </p:nvSpPr>
          <p:spPr bwMode="auto">
            <a:xfrm>
              <a:off x="4420" y="2849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41" name="Oval 140"/>
            <p:cNvSpPr>
              <a:spLocks noChangeArrowheads="1"/>
            </p:cNvSpPr>
            <p:nvPr/>
          </p:nvSpPr>
          <p:spPr bwMode="auto">
            <a:xfrm>
              <a:off x="3984" y="2317"/>
              <a:ext cx="181" cy="181"/>
            </a:xfrm>
            <a:prstGeom prst="ellipse">
              <a:avLst/>
            </a:prstGeom>
            <a:solidFill>
              <a:srgbClr val="0082B4"/>
            </a:solidFill>
            <a:ln w="3175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</p:grpSp>
      <p:grpSp>
        <p:nvGrpSpPr>
          <p:cNvPr id="442" name="Gruppieren 441"/>
          <p:cNvGrpSpPr/>
          <p:nvPr/>
        </p:nvGrpSpPr>
        <p:grpSpPr>
          <a:xfrm>
            <a:off x="2855640" y="3841447"/>
            <a:ext cx="1755245" cy="1472427"/>
            <a:chOff x="6231814" y="1060980"/>
            <a:chExt cx="1597525" cy="1441979"/>
          </a:xfrm>
        </p:grpSpPr>
        <p:sp>
          <p:nvSpPr>
            <p:cNvPr id="443" name="Oval 102"/>
            <p:cNvSpPr>
              <a:spLocks noChangeArrowheads="1"/>
            </p:cNvSpPr>
            <p:nvPr/>
          </p:nvSpPr>
          <p:spPr bwMode="auto">
            <a:xfrm>
              <a:off x="7019526" y="1519246"/>
              <a:ext cx="265202" cy="235479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45" name="Line 82"/>
            <p:cNvSpPr>
              <a:spLocks noChangeShapeType="1"/>
            </p:cNvSpPr>
            <p:nvPr/>
          </p:nvSpPr>
          <p:spPr bwMode="auto">
            <a:xfrm flipH="1">
              <a:off x="6350208" y="1186657"/>
              <a:ext cx="434110" cy="1226344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46" name="Line 83"/>
            <p:cNvSpPr>
              <a:spLocks noChangeShapeType="1"/>
            </p:cNvSpPr>
            <p:nvPr/>
          </p:nvSpPr>
          <p:spPr bwMode="auto">
            <a:xfrm flipV="1">
              <a:off x="6361258" y="1186657"/>
              <a:ext cx="1297594" cy="399521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47" name="Oval 84"/>
            <p:cNvSpPr>
              <a:spLocks noChangeArrowheads="1"/>
            </p:cNvSpPr>
            <p:nvPr/>
          </p:nvSpPr>
          <p:spPr bwMode="auto">
            <a:xfrm>
              <a:off x="6432294" y="1722438"/>
              <a:ext cx="276252" cy="228865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48" name="Rectangle 85"/>
            <p:cNvSpPr>
              <a:spLocks noChangeArrowheads="1"/>
            </p:cNvSpPr>
            <p:nvPr/>
          </p:nvSpPr>
          <p:spPr bwMode="auto">
            <a:xfrm>
              <a:off x="6381779" y="1545167"/>
              <a:ext cx="910842" cy="830792"/>
            </a:xfrm>
            <a:prstGeom prst="rect">
              <a:avLst/>
            </a:prstGeom>
            <a:noFill/>
            <a:ln w="12700">
              <a:solidFill>
                <a:srgbClr val="3333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49" name="Rectangle 86"/>
            <p:cNvSpPr>
              <a:spLocks noChangeArrowheads="1"/>
            </p:cNvSpPr>
            <p:nvPr/>
          </p:nvSpPr>
          <p:spPr bwMode="auto">
            <a:xfrm>
              <a:off x="6779582" y="1184011"/>
              <a:ext cx="879270" cy="840052"/>
            </a:xfrm>
            <a:prstGeom prst="rect">
              <a:avLst/>
            </a:prstGeom>
            <a:noFill/>
            <a:ln w="12700">
              <a:solidFill>
                <a:srgbClr val="3333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50" name="Line 87"/>
            <p:cNvSpPr>
              <a:spLocks noChangeShapeType="1"/>
            </p:cNvSpPr>
            <p:nvPr/>
          </p:nvSpPr>
          <p:spPr bwMode="auto">
            <a:xfrm flipV="1">
              <a:off x="7224742" y="2037292"/>
              <a:ext cx="408853" cy="351896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51" name="Line 88"/>
            <p:cNvSpPr>
              <a:spLocks noChangeShapeType="1"/>
            </p:cNvSpPr>
            <p:nvPr/>
          </p:nvSpPr>
          <p:spPr bwMode="auto">
            <a:xfrm flipV="1">
              <a:off x="7224742" y="1186657"/>
              <a:ext cx="437267" cy="411427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52" name="Line 89"/>
            <p:cNvSpPr>
              <a:spLocks noChangeShapeType="1"/>
            </p:cNvSpPr>
            <p:nvPr/>
          </p:nvSpPr>
          <p:spPr bwMode="auto">
            <a:xfrm flipV="1">
              <a:off x="6361258" y="2026709"/>
              <a:ext cx="418324" cy="383646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53" name="Line 90"/>
            <p:cNvSpPr>
              <a:spLocks noChangeShapeType="1"/>
            </p:cNvSpPr>
            <p:nvPr/>
          </p:nvSpPr>
          <p:spPr bwMode="auto">
            <a:xfrm flipV="1">
              <a:off x="6339158" y="1187980"/>
              <a:ext cx="435689" cy="408781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AT" sz="1800" b="0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oestalpine"/>
              </a:endParaRPr>
            </a:p>
          </p:txBody>
        </p:sp>
        <p:sp>
          <p:nvSpPr>
            <p:cNvPr id="454" name="Oval 91"/>
            <p:cNvSpPr>
              <a:spLocks noChangeArrowheads="1"/>
            </p:cNvSpPr>
            <p:nvPr/>
          </p:nvSpPr>
          <p:spPr bwMode="auto">
            <a:xfrm>
              <a:off x="6231814" y="2254251"/>
              <a:ext cx="276252" cy="230187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55" name="Oval 92"/>
            <p:cNvSpPr>
              <a:spLocks noChangeArrowheads="1"/>
            </p:cNvSpPr>
            <p:nvPr/>
          </p:nvSpPr>
          <p:spPr bwMode="auto">
            <a:xfrm>
              <a:off x="7104770" y="2271449"/>
              <a:ext cx="276252" cy="231510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56" name="Oval 93"/>
            <p:cNvSpPr>
              <a:spLocks noChangeArrowheads="1"/>
            </p:cNvSpPr>
            <p:nvPr/>
          </p:nvSpPr>
          <p:spPr bwMode="auto">
            <a:xfrm>
              <a:off x="7553087" y="1882511"/>
              <a:ext cx="276252" cy="230187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57" name="Oval 94"/>
            <p:cNvSpPr>
              <a:spLocks noChangeArrowheads="1"/>
            </p:cNvSpPr>
            <p:nvPr/>
          </p:nvSpPr>
          <p:spPr bwMode="auto">
            <a:xfrm>
              <a:off x="6676974" y="1891772"/>
              <a:ext cx="276252" cy="230187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58" name="Oval 95"/>
            <p:cNvSpPr>
              <a:spLocks noChangeArrowheads="1"/>
            </p:cNvSpPr>
            <p:nvPr/>
          </p:nvSpPr>
          <p:spPr bwMode="auto">
            <a:xfrm>
              <a:off x="7114241" y="1457855"/>
              <a:ext cx="276252" cy="231510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59" name="Oval 96"/>
            <p:cNvSpPr>
              <a:spLocks noChangeArrowheads="1"/>
            </p:cNvSpPr>
            <p:nvPr/>
          </p:nvSpPr>
          <p:spPr bwMode="auto">
            <a:xfrm>
              <a:off x="7532566" y="1086115"/>
              <a:ext cx="276252" cy="231510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60" name="Oval 97"/>
            <p:cNvSpPr>
              <a:spLocks noChangeArrowheads="1"/>
            </p:cNvSpPr>
            <p:nvPr/>
          </p:nvSpPr>
          <p:spPr bwMode="auto">
            <a:xfrm>
              <a:off x="6658031" y="1060980"/>
              <a:ext cx="276252" cy="230187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61" name="Oval 98"/>
            <p:cNvSpPr>
              <a:spLocks noChangeArrowheads="1"/>
            </p:cNvSpPr>
            <p:nvPr/>
          </p:nvSpPr>
          <p:spPr bwMode="auto">
            <a:xfrm>
              <a:off x="6247600" y="1485636"/>
              <a:ext cx="276252" cy="230187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62" name="Oval 99"/>
            <p:cNvSpPr>
              <a:spLocks noChangeArrowheads="1"/>
            </p:cNvSpPr>
            <p:nvPr/>
          </p:nvSpPr>
          <p:spPr bwMode="auto">
            <a:xfrm>
              <a:off x="6712428" y="1852111"/>
              <a:ext cx="276252" cy="231510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63" name="Oval 100"/>
            <p:cNvSpPr>
              <a:spLocks noChangeArrowheads="1"/>
            </p:cNvSpPr>
            <p:nvPr/>
          </p:nvSpPr>
          <p:spPr bwMode="auto">
            <a:xfrm>
              <a:off x="7344714" y="1643063"/>
              <a:ext cx="265202" cy="235479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64" name="Oval 101"/>
            <p:cNvSpPr>
              <a:spLocks noChangeArrowheads="1"/>
            </p:cNvSpPr>
            <p:nvPr/>
          </p:nvSpPr>
          <p:spPr bwMode="auto">
            <a:xfrm>
              <a:off x="6913761" y="2080949"/>
              <a:ext cx="265202" cy="235479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  <p:sp>
          <p:nvSpPr>
            <p:cNvPr id="465" name="Oval 103"/>
            <p:cNvSpPr>
              <a:spLocks noChangeArrowheads="1"/>
            </p:cNvSpPr>
            <p:nvPr/>
          </p:nvSpPr>
          <p:spPr bwMode="auto">
            <a:xfrm>
              <a:off x="6841147" y="1297782"/>
              <a:ext cx="265202" cy="235479"/>
            </a:xfrm>
            <a:prstGeom prst="ellipse">
              <a:avLst/>
            </a:prstGeom>
            <a:solidFill>
              <a:srgbClr val="0082B4"/>
            </a:solidFill>
            <a:ln w="3175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1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Narrow" pitchFamily="34" charset="0"/>
              </a:endParaRPr>
            </a:p>
          </p:txBody>
        </p:sp>
      </p:grpSp>
      <p:sp>
        <p:nvSpPr>
          <p:cNvPr id="466" name="Pfeil nach rechts 465"/>
          <p:cNvSpPr/>
          <p:nvPr/>
        </p:nvSpPr>
        <p:spPr>
          <a:xfrm>
            <a:off x="5355313" y="4297829"/>
            <a:ext cx="688631" cy="540545"/>
          </a:xfrm>
          <a:prstGeom prst="rightArrow">
            <a:avLst/>
          </a:prstGeom>
          <a:solidFill>
            <a:srgbClr val="1C82AB"/>
          </a:solidFill>
          <a:ln>
            <a:solidFill>
              <a:srgbClr val="1C82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7" name="Rechteck 466"/>
          <p:cNvSpPr/>
          <p:nvPr/>
        </p:nvSpPr>
        <p:spPr>
          <a:xfrm>
            <a:off x="4858046" y="3617094"/>
            <a:ext cx="18197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b="1" dirty="0">
                <a:solidFill>
                  <a:srgbClr val="1C82AB"/>
                </a:solidFill>
                <a:latin typeface="Helvetica" pitchFamily="34" charset="0"/>
              </a:rPr>
              <a:t>Δ</a:t>
            </a:r>
            <a:r>
              <a:rPr lang="de-AT" sz="2800" b="1" dirty="0" smtClean="0">
                <a:solidFill>
                  <a:srgbClr val="1C82AB"/>
                </a:solidFill>
                <a:latin typeface="Helvetica" pitchFamily="34" charset="0"/>
              </a:rPr>
              <a:t>V ~ +3%</a:t>
            </a:r>
            <a:endParaRPr lang="en-GB" sz="2800" b="1" dirty="0">
              <a:solidFill>
                <a:srgbClr val="1C82AB"/>
              </a:solidFill>
            </a:endParaRPr>
          </a:p>
        </p:txBody>
      </p:sp>
      <p:sp>
        <p:nvSpPr>
          <p:cNvPr id="468" name="Pfeil nach rechts 467"/>
          <p:cNvSpPr/>
          <p:nvPr/>
        </p:nvSpPr>
        <p:spPr>
          <a:xfrm>
            <a:off x="1703512" y="1932463"/>
            <a:ext cx="688631" cy="540545"/>
          </a:xfrm>
          <a:prstGeom prst="rightArrow">
            <a:avLst/>
          </a:prstGeom>
          <a:solidFill>
            <a:srgbClr val="1C82AB"/>
          </a:solidFill>
          <a:ln>
            <a:solidFill>
              <a:srgbClr val="1C82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29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-96688" y="1052736"/>
            <a:ext cx="2448273" cy="5040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376719" y="2364998"/>
            <a:ext cx="5008335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29" name="Inhaltsplatzhalter 14"/>
          <p:cNvSpPr txBox="1">
            <a:spLocks/>
          </p:cNvSpPr>
          <p:nvPr/>
        </p:nvSpPr>
        <p:spPr>
          <a:xfrm>
            <a:off x="3031712" y="1991339"/>
            <a:ext cx="4235420" cy="9361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Material: </a:t>
            </a:r>
            <a:r>
              <a:rPr lang="en-US" sz="2400" dirty="0" smtClean="0"/>
              <a:t>BÖHLER K110</a:t>
            </a:r>
          </a:p>
          <a:p>
            <a:pPr marL="0" indent="0">
              <a:buNone/>
            </a:pPr>
            <a:r>
              <a:rPr lang="en-US" sz="2400" dirty="0" smtClean="0"/>
              <a:t>(X153CrMoV12 / 1.2379 / D2)</a:t>
            </a:r>
            <a:r>
              <a:rPr lang="en-US" sz="2400" b="1" dirty="0" smtClean="0"/>
              <a:t> </a:t>
            </a:r>
            <a:endParaRPr lang="en-US" sz="2400" dirty="0" smtClean="0"/>
          </a:p>
        </p:txBody>
      </p:sp>
      <p:sp>
        <p:nvSpPr>
          <p:cNvPr id="9" name="Inhaltsplatzhalter 14"/>
          <p:cNvSpPr txBox="1">
            <a:spLocks/>
          </p:cNvSpPr>
          <p:nvPr/>
        </p:nvSpPr>
        <p:spPr>
          <a:xfrm>
            <a:off x="3017301" y="4799651"/>
            <a:ext cx="6151578" cy="1223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Reason of failure: </a:t>
            </a:r>
            <a:r>
              <a:rPr lang="en-GB" sz="2400" dirty="0"/>
              <a:t>Growth of longitudinal and transverse dimensions in the range of  </a:t>
            </a:r>
            <a:r>
              <a:rPr lang="de-AT" sz="2400" b="1" dirty="0" smtClean="0">
                <a:solidFill>
                  <a:srgbClr val="1C82AB"/>
                </a:solidFill>
              </a:rPr>
              <a:t>0.02 – 0.08% </a:t>
            </a:r>
            <a:r>
              <a:rPr lang="en-GB" sz="2400" dirty="0" smtClean="0"/>
              <a:t>during service</a:t>
            </a:r>
            <a:endParaRPr lang="en-GB" sz="2400" dirty="0"/>
          </a:p>
        </p:txBody>
      </p:sp>
      <p:sp>
        <p:nvSpPr>
          <p:cNvPr id="11" name="Inhaltsplatzhalter 14"/>
          <p:cNvSpPr txBox="1">
            <a:spLocks/>
          </p:cNvSpPr>
          <p:nvPr/>
        </p:nvSpPr>
        <p:spPr>
          <a:xfrm>
            <a:off x="2999656" y="1313584"/>
            <a:ext cx="5760640" cy="576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Tool:</a:t>
            </a:r>
            <a:r>
              <a:rPr lang="en-US" sz="2400" dirty="0" smtClean="0"/>
              <a:t> Die plate for fine blanking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12" name="Inhaltsplatzhalter 14"/>
          <p:cNvSpPr txBox="1">
            <a:spLocks/>
          </p:cNvSpPr>
          <p:nvPr/>
        </p:nvSpPr>
        <p:spPr>
          <a:xfrm>
            <a:off x="2999656" y="3130825"/>
            <a:ext cx="6106099" cy="14454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Dimensions</a:t>
            </a:r>
            <a:r>
              <a:rPr lang="en-US" sz="2400" b="1" dirty="0"/>
              <a:t>: </a:t>
            </a:r>
            <a:r>
              <a:rPr lang="en-US" sz="2400" dirty="0" smtClean="0"/>
              <a:t>124.5 </a:t>
            </a:r>
            <a:r>
              <a:rPr lang="en-US" sz="2400" dirty="0"/>
              <a:t>x </a:t>
            </a:r>
            <a:r>
              <a:rPr lang="en-US" sz="2400" dirty="0" smtClean="0"/>
              <a:t>24.5 </a:t>
            </a:r>
            <a:r>
              <a:rPr lang="en-US" sz="2400" dirty="0"/>
              <a:t>x 320 </a:t>
            </a:r>
            <a:r>
              <a:rPr lang="en-US" sz="2400" dirty="0" smtClean="0"/>
              <a:t>mm</a:t>
            </a:r>
            <a:endParaRPr lang="en-US" sz="2400" dirty="0"/>
          </a:p>
          <a:p>
            <a:pPr marL="0" indent="0">
              <a:buNone/>
            </a:pPr>
            <a:r>
              <a:rPr lang="en-GB" sz="2400" dirty="0" smtClean="0"/>
              <a:t>Plates manufactured from near net </a:t>
            </a:r>
          </a:p>
          <a:p>
            <a:pPr marL="0" indent="0">
              <a:buNone/>
            </a:pPr>
            <a:r>
              <a:rPr lang="en-GB" sz="2400" dirty="0" smtClean="0"/>
              <a:t>shaped hot rolled &amp; annealed bar material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4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-96688" y="1052736"/>
            <a:ext cx="2448273" cy="5040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2783632" y="1319996"/>
            <a:ext cx="6480720" cy="1482699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 smtClean="0"/>
              <a:t>Heat treatment: </a:t>
            </a:r>
          </a:p>
          <a:p>
            <a:r>
              <a:rPr lang="en-GB" sz="2400" dirty="0" smtClean="0"/>
              <a:t>Hardening</a:t>
            </a:r>
            <a:r>
              <a:rPr lang="de-AT" sz="2400" dirty="0" smtClean="0"/>
              <a:t>: 1070°C   </a:t>
            </a:r>
            <a:r>
              <a:rPr lang="en-GB" sz="2400" dirty="0" smtClean="0"/>
              <a:t>quenching</a:t>
            </a:r>
            <a:r>
              <a:rPr lang="de-AT" sz="2400" dirty="0" smtClean="0"/>
              <a:t> </a:t>
            </a:r>
            <a:r>
              <a:rPr lang="de-AT" sz="2400" dirty="0" err="1" smtClean="0"/>
              <a:t>to</a:t>
            </a:r>
            <a:r>
              <a:rPr lang="de-AT" sz="2400" dirty="0" smtClean="0"/>
              <a:t> 70°C</a:t>
            </a:r>
            <a:endParaRPr lang="de-AT" sz="2400" dirty="0"/>
          </a:p>
          <a:p>
            <a:r>
              <a:rPr lang="en-GB" sz="2400" dirty="0" smtClean="0"/>
              <a:t>Tempering</a:t>
            </a:r>
            <a:r>
              <a:rPr lang="de-AT" sz="2400" dirty="0" smtClean="0"/>
              <a:t>:  3 </a:t>
            </a:r>
            <a:r>
              <a:rPr lang="de-AT" sz="2400" dirty="0"/>
              <a:t>x </a:t>
            </a:r>
            <a:r>
              <a:rPr lang="de-AT" sz="2400" dirty="0" smtClean="0"/>
              <a:t>500°C   </a:t>
            </a:r>
            <a:r>
              <a:rPr lang="de-AT" sz="2400" dirty="0"/>
              <a:t>3 </a:t>
            </a:r>
            <a:r>
              <a:rPr lang="de-AT" sz="2400" dirty="0" smtClean="0"/>
              <a:t>- 4 </a:t>
            </a:r>
            <a:r>
              <a:rPr lang="de-AT" sz="2400" dirty="0"/>
              <a:t>h</a:t>
            </a:r>
          </a:p>
          <a:p>
            <a:endParaRPr lang="en-GB" sz="2400" dirty="0"/>
          </a:p>
        </p:txBody>
      </p:sp>
      <p:sp>
        <p:nvSpPr>
          <p:cNvPr id="29" name="Inhaltsplatzhalter 14"/>
          <p:cNvSpPr txBox="1">
            <a:spLocks/>
          </p:cNvSpPr>
          <p:nvPr/>
        </p:nvSpPr>
        <p:spPr>
          <a:xfrm>
            <a:off x="2783632" y="2917702"/>
            <a:ext cx="4832387" cy="15016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US" sz="2400" b="1" dirty="0"/>
              <a:t>Hardness  </a:t>
            </a:r>
            <a:r>
              <a:rPr lang="en-US" sz="2400" b="1" dirty="0" smtClean="0"/>
              <a:t> </a:t>
            </a:r>
            <a:r>
              <a:rPr lang="en-US" sz="2400" dirty="0" smtClean="0"/>
              <a:t>58,7 </a:t>
            </a:r>
            <a:r>
              <a:rPr lang="en-US" sz="2400" dirty="0"/>
              <a:t>– </a:t>
            </a:r>
            <a:r>
              <a:rPr lang="en-US" sz="2400" dirty="0" smtClean="0"/>
              <a:t>61 HRC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RA 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1C82AB"/>
                </a:solidFill>
              </a:rPr>
              <a:t>18,3</a:t>
            </a:r>
            <a:r>
              <a:rPr lang="en-US" sz="2400" b="1" dirty="0">
                <a:solidFill>
                  <a:srgbClr val="1C82AB"/>
                </a:solidFill>
              </a:rPr>
              <a:t> </a:t>
            </a:r>
            <a:r>
              <a:rPr lang="en-US" sz="2400" b="1" dirty="0" smtClean="0">
                <a:solidFill>
                  <a:srgbClr val="1C82AB"/>
                </a:solidFill>
              </a:rPr>
              <a:t>%</a:t>
            </a:r>
            <a:endParaRPr lang="en-GB" sz="2400" b="1" dirty="0">
              <a:solidFill>
                <a:srgbClr val="1C82AB"/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376719" y="2364998"/>
            <a:ext cx="5008335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3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pic>
        <p:nvPicPr>
          <p:cNvPr id="17" name="Picture 2" descr="C,Z,KV,V=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1342994"/>
            <a:ext cx="3917465" cy="300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,L,Z,V=5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084" y="1342994"/>
            <a:ext cx="3960440" cy="302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hteck 18"/>
          <p:cNvSpPr/>
          <p:nvPr/>
        </p:nvSpPr>
        <p:spPr>
          <a:xfrm>
            <a:off x="3297585" y="2989725"/>
            <a:ext cx="432048" cy="276443"/>
          </a:xfrm>
          <a:prstGeom prst="rect">
            <a:avLst/>
          </a:prstGeom>
          <a:solidFill>
            <a:srgbClr val="1C82AB"/>
          </a:solidFill>
          <a:ln>
            <a:solidFill>
              <a:srgbClr val="1C82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hteck 19"/>
          <p:cNvSpPr/>
          <p:nvPr/>
        </p:nvSpPr>
        <p:spPr>
          <a:xfrm>
            <a:off x="4966084" y="1342993"/>
            <a:ext cx="3960440" cy="3023637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Gerader Verbinder 21"/>
          <p:cNvCxnSpPr/>
          <p:nvPr/>
        </p:nvCxnSpPr>
        <p:spPr>
          <a:xfrm flipV="1">
            <a:off x="3730316" y="1337310"/>
            <a:ext cx="1237924" cy="1677703"/>
          </a:xfrm>
          <a:prstGeom prst="line">
            <a:avLst/>
          </a:prstGeom>
          <a:ln w="444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/>
          <p:cNvCxnSpPr/>
          <p:nvPr/>
        </p:nvCxnSpPr>
        <p:spPr>
          <a:xfrm>
            <a:off x="3667862" y="3185940"/>
            <a:ext cx="1298222" cy="1180690"/>
          </a:xfrm>
          <a:prstGeom prst="line">
            <a:avLst/>
          </a:prstGeom>
          <a:ln w="444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splatzhalter 14"/>
          <p:cNvSpPr>
            <a:spLocks noGrp="1"/>
          </p:cNvSpPr>
          <p:nvPr>
            <p:ph idx="1"/>
          </p:nvPr>
        </p:nvSpPr>
        <p:spPr>
          <a:xfrm>
            <a:off x="196965" y="4568302"/>
            <a:ext cx="9505056" cy="1482699"/>
          </a:xfrm>
        </p:spPr>
        <p:txBody>
          <a:bodyPr/>
          <a:lstStyle/>
          <a:p>
            <a:r>
              <a:rPr lang="en-US" sz="2400" dirty="0" smtClean="0"/>
              <a:t>All samples show </a:t>
            </a:r>
            <a:r>
              <a:rPr lang="en-US" sz="2400" b="1" dirty="0"/>
              <a:t>normal carbide </a:t>
            </a:r>
            <a:r>
              <a:rPr lang="en-US" sz="2400" b="1" dirty="0" smtClean="0"/>
              <a:t>size &amp; distribution </a:t>
            </a:r>
            <a:r>
              <a:rPr lang="en-US" sz="2400" dirty="0" smtClean="0"/>
              <a:t>for a </a:t>
            </a:r>
            <a:r>
              <a:rPr lang="en-US" sz="2400" dirty="0"/>
              <a:t>hardened and tempered </a:t>
            </a:r>
            <a:r>
              <a:rPr lang="en-US" sz="2400" dirty="0" smtClean="0"/>
              <a:t>microstructure</a:t>
            </a:r>
          </a:p>
          <a:p>
            <a:r>
              <a:rPr lang="en-US" sz="2400" dirty="0" smtClean="0"/>
              <a:t>The carbide orientation is </a:t>
            </a:r>
            <a:r>
              <a:rPr lang="en-US" sz="2400" dirty="0"/>
              <a:t>parallel to the length of the </a:t>
            </a:r>
            <a:r>
              <a:rPr lang="en-US" sz="2400" dirty="0" smtClean="0"/>
              <a:t>plates</a:t>
            </a:r>
            <a:endParaRPr lang="en-GB" sz="2400" dirty="0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8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39416" y="270892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Inhaltsplatzhalter 12"/>
          <p:cNvSpPr txBox="1">
            <a:spLocks/>
          </p:cNvSpPr>
          <p:nvPr/>
        </p:nvSpPr>
        <p:spPr>
          <a:xfrm>
            <a:off x="263352" y="1440753"/>
            <a:ext cx="7311569" cy="45366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Growth of </a:t>
            </a:r>
            <a:r>
              <a:rPr lang="en-US" sz="2400" dirty="0" smtClean="0"/>
              <a:t>the die plate </a:t>
            </a:r>
            <a:r>
              <a:rPr lang="en-US" sz="2400" dirty="0"/>
              <a:t>in service is related to </a:t>
            </a:r>
            <a:r>
              <a:rPr lang="en-US" sz="2400" dirty="0">
                <a:solidFill>
                  <a:srgbClr val="1C82AB"/>
                </a:solidFill>
              </a:rPr>
              <a:t>stress induced transformation of retained austenite</a:t>
            </a:r>
            <a:r>
              <a:rPr lang="en-US" sz="2400" dirty="0"/>
              <a:t> during service</a:t>
            </a:r>
          </a:p>
          <a:p>
            <a:endParaRPr lang="en-US" sz="2400" dirty="0"/>
          </a:p>
          <a:p>
            <a:r>
              <a:rPr lang="en-US" sz="2400" dirty="0"/>
              <a:t>Die plates still show considerably </a:t>
            </a:r>
            <a:r>
              <a:rPr lang="en-US" sz="2400" dirty="0">
                <a:solidFill>
                  <a:srgbClr val="1C82AB"/>
                </a:solidFill>
              </a:rPr>
              <a:t>high amount of retained austenite</a:t>
            </a:r>
            <a:r>
              <a:rPr lang="en-US" sz="2400" dirty="0"/>
              <a:t> which comes from inadequate heat treatment i.e. tempering</a:t>
            </a:r>
          </a:p>
          <a:p>
            <a:endParaRPr lang="en-US" sz="2400" dirty="0"/>
          </a:p>
          <a:p>
            <a:r>
              <a:rPr lang="en-US" sz="2400" dirty="0"/>
              <a:t>The reported multiple tempers at around 500°C </a:t>
            </a:r>
            <a:r>
              <a:rPr lang="en-US" sz="2400" dirty="0">
                <a:solidFill>
                  <a:srgbClr val="1C82AB"/>
                </a:solidFill>
              </a:rPr>
              <a:t>did not transform the retained austenite </a:t>
            </a:r>
            <a:r>
              <a:rPr lang="en-US" sz="2400" dirty="0" smtClean="0"/>
              <a:t>after hardening</a:t>
            </a:r>
            <a:endParaRPr lang="en-US" sz="24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-96689" y="1083248"/>
            <a:ext cx="7126701" cy="5010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39416" y="270892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3" b="1910"/>
          <a:stretch>
            <a:fillRect/>
          </a:stretch>
        </p:blipFill>
        <p:spPr bwMode="auto">
          <a:xfrm>
            <a:off x="-8756" y="1356023"/>
            <a:ext cx="652592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892319" y="1357093"/>
            <a:ext cx="4757072" cy="21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400" b="1" dirty="0">
                <a:latin typeface="Helvetica" pitchFamily="34" charset="0"/>
              </a:rPr>
              <a:t>Same hardness level</a:t>
            </a:r>
            <a:r>
              <a:rPr lang="en-GB" sz="2400" b="1" dirty="0" smtClean="0">
                <a:latin typeface="Helvetica" pitchFamily="34" charset="0"/>
              </a:rPr>
              <a:t>: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solidFill>
                  <a:srgbClr val="C00000"/>
                </a:solidFill>
                <a:latin typeface="Helvetica" pitchFamily="34" charset="0"/>
              </a:rPr>
              <a:t>Insufficient heat treatment</a:t>
            </a:r>
            <a:endParaRPr lang="en-GB" sz="2400" dirty="0">
              <a:latin typeface="Helvetica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2400" dirty="0">
                <a:solidFill>
                  <a:srgbClr val="006600"/>
                </a:solidFill>
                <a:latin typeface="Helvetica" pitchFamily="34" charset="0"/>
              </a:rPr>
              <a:t>Correct heat treatment </a:t>
            </a: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7030013" y="3284984"/>
            <a:ext cx="778597" cy="0"/>
          </a:xfrm>
          <a:prstGeom prst="straightConnector1">
            <a:avLst/>
          </a:prstGeom>
          <a:ln w="508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7030013" y="2578894"/>
            <a:ext cx="778597" cy="0"/>
          </a:xfrm>
          <a:prstGeom prst="straightConnector1">
            <a:avLst/>
          </a:prstGeom>
          <a:ln w="508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8317300" y="4701490"/>
            <a:ext cx="35205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latin typeface="Helvetica" pitchFamily="34" charset="0"/>
              </a:rPr>
              <a:t>Improvement of</a:t>
            </a:r>
          </a:p>
          <a:p>
            <a:r>
              <a:rPr lang="en-GB" sz="2400" b="1" dirty="0">
                <a:latin typeface="Helvetica" pitchFamily="34" charset="0"/>
              </a:rPr>
              <a:t>performance &amp; lifetime</a:t>
            </a:r>
            <a:endParaRPr lang="en-GB" sz="2400" b="1" dirty="0">
              <a:latin typeface="Helvetica" pitchFamily="34" charset="0"/>
            </a:endParaRPr>
          </a:p>
        </p:txBody>
      </p:sp>
      <p:sp>
        <p:nvSpPr>
          <p:cNvPr id="13" name="Pfeil nach rechts 12"/>
          <p:cNvSpPr/>
          <p:nvPr/>
        </p:nvSpPr>
        <p:spPr>
          <a:xfrm>
            <a:off x="7392424" y="4876919"/>
            <a:ext cx="688631" cy="540545"/>
          </a:xfrm>
          <a:prstGeom prst="rightArrow">
            <a:avLst/>
          </a:prstGeom>
          <a:solidFill>
            <a:srgbClr val="1C82AB"/>
          </a:solidFill>
          <a:ln>
            <a:solidFill>
              <a:srgbClr val="1C82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7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29" name="Inhaltsplatzhalter 14"/>
          <p:cNvSpPr txBox="1">
            <a:spLocks/>
          </p:cNvSpPr>
          <p:nvPr/>
        </p:nvSpPr>
        <p:spPr>
          <a:xfrm>
            <a:off x="142986" y="4562551"/>
            <a:ext cx="5080512" cy="9361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Material: </a:t>
            </a:r>
            <a:r>
              <a:rPr lang="en-US" sz="2400" dirty="0"/>
              <a:t>HS </a:t>
            </a:r>
            <a:r>
              <a:rPr lang="en-US" sz="2400" dirty="0" smtClean="0"/>
              <a:t>4-3-2 (W4Mo3Cr4VSi)</a:t>
            </a:r>
          </a:p>
          <a:p>
            <a:pPr marL="0" indent="0">
              <a:buNone/>
            </a:pPr>
            <a:r>
              <a:rPr lang="en-US" sz="2400" b="1" dirty="0" smtClean="0"/>
              <a:t>Heat treatment</a:t>
            </a:r>
            <a:r>
              <a:rPr lang="en-US" sz="2400" dirty="0" smtClean="0"/>
              <a:t>: not received </a:t>
            </a:r>
            <a:endParaRPr lang="en-US" sz="2400" dirty="0" smtClean="0"/>
          </a:p>
        </p:txBody>
      </p:sp>
      <p:sp>
        <p:nvSpPr>
          <p:cNvPr id="9" name="Inhaltsplatzhalter 14"/>
          <p:cNvSpPr txBox="1">
            <a:spLocks/>
          </p:cNvSpPr>
          <p:nvPr/>
        </p:nvSpPr>
        <p:spPr>
          <a:xfrm>
            <a:off x="144296" y="5419131"/>
            <a:ext cx="9168879" cy="1223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Reason of failure: </a:t>
            </a:r>
            <a:r>
              <a:rPr lang="en-GB" sz="2400" dirty="0" smtClean="0"/>
              <a:t>Chipping during service</a:t>
            </a:r>
            <a:endParaRPr lang="en-GB" sz="2400" dirty="0"/>
          </a:p>
        </p:txBody>
      </p:sp>
      <p:sp>
        <p:nvSpPr>
          <p:cNvPr id="11" name="Inhaltsplatzhalter 14"/>
          <p:cNvSpPr txBox="1">
            <a:spLocks/>
          </p:cNvSpPr>
          <p:nvPr/>
        </p:nvSpPr>
        <p:spPr>
          <a:xfrm>
            <a:off x="136981" y="4092639"/>
            <a:ext cx="5760640" cy="576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Tool:</a:t>
            </a:r>
            <a:r>
              <a:rPr lang="en-US" sz="2400" dirty="0" smtClean="0"/>
              <a:t> </a:t>
            </a:r>
            <a:r>
              <a:rPr lang="en-US" sz="2400" dirty="0" smtClean="0"/>
              <a:t>Cold forming punch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r="1354" b="22925"/>
          <a:stretch/>
        </p:blipFill>
        <p:spPr>
          <a:xfrm>
            <a:off x="0" y="1111676"/>
            <a:ext cx="5702048" cy="193118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t="11297"/>
          <a:stretch/>
        </p:blipFill>
        <p:spPr>
          <a:xfrm>
            <a:off x="6384032" y="1192318"/>
            <a:ext cx="3846562" cy="252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2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01" y="1844912"/>
            <a:ext cx="4315387" cy="325422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11" name="Inhaltsplatzhalter 14"/>
          <p:cNvSpPr txBox="1">
            <a:spLocks/>
          </p:cNvSpPr>
          <p:nvPr/>
        </p:nvSpPr>
        <p:spPr>
          <a:xfrm>
            <a:off x="2516432" y="2295767"/>
            <a:ext cx="1710547" cy="432048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>
                <a:solidFill>
                  <a:srgbClr val="1C82AB"/>
                </a:solidFill>
              </a:rPr>
              <a:t>EDM layer</a:t>
            </a:r>
            <a:endParaRPr lang="en-US" sz="2400" dirty="0" smtClean="0">
              <a:solidFill>
                <a:srgbClr val="1C82AB"/>
              </a:solidFill>
            </a:endParaRP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sp>
        <p:nvSpPr>
          <p:cNvPr id="10" name="Pfeil nach rechts 9"/>
          <p:cNvSpPr/>
          <p:nvPr/>
        </p:nvSpPr>
        <p:spPr>
          <a:xfrm rot="8125122">
            <a:off x="1830105" y="2545247"/>
            <a:ext cx="648072" cy="21602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Inhaltsplatzhalter 14"/>
          <p:cNvSpPr txBox="1">
            <a:spLocks/>
          </p:cNvSpPr>
          <p:nvPr/>
        </p:nvSpPr>
        <p:spPr>
          <a:xfrm>
            <a:off x="4655840" y="1770356"/>
            <a:ext cx="9168879" cy="27363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dirty="0"/>
          </a:p>
          <a:p>
            <a:r>
              <a:rPr lang="en-US" sz="2400" b="1" dirty="0" smtClean="0"/>
              <a:t>Hardness</a:t>
            </a:r>
            <a:r>
              <a:rPr lang="en-US" sz="2400" dirty="0" smtClean="0"/>
              <a:t> 60 </a:t>
            </a:r>
            <a:r>
              <a:rPr lang="en-US" sz="2400" dirty="0"/>
              <a:t>HRC </a:t>
            </a:r>
          </a:p>
          <a:p>
            <a:r>
              <a:rPr lang="en-US" sz="2400" dirty="0"/>
              <a:t>H</a:t>
            </a:r>
            <a:r>
              <a:rPr lang="en-US" sz="2400" dirty="0" smtClean="0"/>
              <a:t>ardened </a:t>
            </a:r>
            <a:r>
              <a:rPr lang="en-US" sz="2400" dirty="0"/>
              <a:t>and insufficiently tempered </a:t>
            </a:r>
            <a:r>
              <a:rPr lang="en-US" sz="2400" dirty="0" smtClean="0"/>
              <a:t>Microstructure 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hermal </a:t>
            </a:r>
            <a:r>
              <a:rPr lang="en-US" sz="2400" dirty="0"/>
              <a:t>affection of about </a:t>
            </a:r>
            <a:r>
              <a:rPr lang="en-US" sz="2400" b="1" dirty="0"/>
              <a:t>3 μm </a:t>
            </a:r>
            <a:r>
              <a:rPr lang="en-US" sz="2400" dirty="0" smtClean="0"/>
              <a:t>was detected</a:t>
            </a:r>
            <a:r>
              <a:rPr lang="en-US" sz="2400" dirty="0"/>
              <a:t>. </a:t>
            </a:r>
          </a:p>
          <a:p>
            <a:r>
              <a:rPr lang="en-US" sz="2400" dirty="0" smtClean="0"/>
              <a:t>remaining </a:t>
            </a:r>
            <a:r>
              <a:rPr lang="en-US" sz="2400" dirty="0"/>
              <a:t>EDM-layers </a:t>
            </a:r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dirty="0" smtClean="0"/>
              <a:t>Abrasive wear on cutting edges</a:t>
            </a:r>
            <a:endParaRPr lang="en-US" sz="2400" dirty="0"/>
          </a:p>
          <a:p>
            <a:r>
              <a:rPr lang="en-US" sz="2400" b="1" dirty="0" smtClean="0">
                <a:solidFill>
                  <a:schemeClr val="bg2"/>
                </a:solidFill>
              </a:rPr>
              <a:t>RA = 41% </a:t>
            </a:r>
            <a:r>
              <a:rPr lang="en-US" sz="2400" b="1" dirty="0">
                <a:solidFill>
                  <a:schemeClr val="bg2"/>
                </a:solidFill>
              </a:rPr>
              <a:t>which is very high and not typical </a:t>
            </a:r>
          </a:p>
        </p:txBody>
      </p:sp>
    </p:spTree>
    <p:extLst>
      <p:ext uri="{BB962C8B-B14F-4D97-AF65-F5344CB8AC3E}">
        <p14:creationId xmlns:p14="http://schemas.microsoft.com/office/powerpoint/2010/main" val="419215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5519936" y="1772816"/>
            <a:ext cx="597666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latin typeface="Helvetica" pitchFamily="34" charset="0"/>
              </a:rPr>
              <a:t>EDM surface supported the early fracture of the </a:t>
            </a:r>
            <a:r>
              <a:rPr lang="en-US" sz="2400" dirty="0" smtClean="0">
                <a:latin typeface="Helvetica" pitchFamily="34" charset="0"/>
              </a:rPr>
              <a:t>punches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>
              <a:latin typeface="Helvetica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latin typeface="Helvetica" pitchFamily="34" charset="0"/>
              </a:rPr>
              <a:t>Most likely the punches received </a:t>
            </a:r>
            <a:r>
              <a:rPr lang="en-US" sz="2400" b="1" dirty="0">
                <a:solidFill>
                  <a:srgbClr val="1C82AB"/>
                </a:solidFill>
                <a:latin typeface="Helvetica" pitchFamily="34" charset="0"/>
              </a:rPr>
              <a:t>only one temper</a:t>
            </a:r>
            <a:r>
              <a:rPr lang="en-US" sz="2400" b="1" dirty="0">
                <a:latin typeface="Helvetica" pitchFamily="34" charset="0"/>
              </a:rPr>
              <a:t> </a:t>
            </a:r>
            <a:r>
              <a:rPr lang="en-US" sz="2400" dirty="0">
                <a:latin typeface="Helvetica" pitchFamily="34" charset="0"/>
              </a:rPr>
              <a:t>at </a:t>
            </a:r>
            <a:r>
              <a:rPr lang="en-US" sz="2400" b="1" dirty="0">
                <a:solidFill>
                  <a:srgbClr val="1C82AB"/>
                </a:solidFill>
                <a:latin typeface="Helvetica" pitchFamily="34" charset="0"/>
              </a:rPr>
              <a:t>low temperatures </a:t>
            </a:r>
            <a:r>
              <a:rPr lang="en-US" sz="2400" dirty="0">
                <a:latin typeface="Helvetica" pitchFamily="34" charset="0"/>
              </a:rPr>
              <a:t>which did not lead to transformation of </a:t>
            </a:r>
            <a:r>
              <a:rPr lang="en-US" sz="2400" b="1" dirty="0">
                <a:solidFill>
                  <a:srgbClr val="1C82AB"/>
                </a:solidFill>
                <a:latin typeface="Helvetica" pitchFamily="34" charset="0"/>
              </a:rPr>
              <a:t>retained </a:t>
            </a:r>
            <a:r>
              <a:rPr lang="en-US" sz="2400" b="1" dirty="0" smtClean="0">
                <a:solidFill>
                  <a:srgbClr val="1C82AB"/>
                </a:solidFill>
                <a:latin typeface="Helvetica" pitchFamily="34" charset="0"/>
              </a:rPr>
              <a:t>austenite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GB" sz="2000" dirty="0">
              <a:latin typeface="Helvetica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539681"/>
            <a:ext cx="5037947" cy="394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4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RA effect our tool lifetime 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Christoph Oberroither </a:t>
            </a:r>
          </a:p>
          <a:p>
            <a:r>
              <a:rPr lang="de-DE" dirty="0"/>
              <a:t>voestalpine BÖHLER Edelstahl GmbH &amp; Co KG</a:t>
            </a:r>
          </a:p>
          <a:p>
            <a:r>
              <a:rPr lang="de-DE" dirty="0"/>
              <a:t>27.04.2022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39416" y="270892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Inhaltsplatzhalter 12"/>
          <p:cNvSpPr txBox="1">
            <a:spLocks/>
          </p:cNvSpPr>
          <p:nvPr/>
        </p:nvSpPr>
        <p:spPr>
          <a:xfrm>
            <a:off x="130225" y="1340768"/>
            <a:ext cx="11136560" cy="45366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000"/>
              </a:spcBef>
            </a:pPr>
            <a:r>
              <a:rPr lang="en-US" sz="2000" dirty="0" smtClean="0"/>
              <a:t>RA is regarded as a </a:t>
            </a:r>
            <a:r>
              <a:rPr lang="en-US" sz="2000" b="1" dirty="0" smtClean="0">
                <a:solidFill>
                  <a:srgbClr val="1C82AB"/>
                </a:solidFill>
              </a:rPr>
              <a:t>detrimental microstructural constituent </a:t>
            </a:r>
            <a:r>
              <a:rPr lang="en-US" sz="2000" dirty="0" smtClean="0"/>
              <a:t>when present in high-alloyed tool steels</a:t>
            </a:r>
          </a:p>
          <a:p>
            <a:pPr algn="just">
              <a:spcBef>
                <a:spcPts val="1000"/>
              </a:spcBef>
            </a:pPr>
            <a:r>
              <a:rPr lang="en-US" sz="2000" dirty="0" smtClean="0"/>
              <a:t>It is </a:t>
            </a:r>
            <a:r>
              <a:rPr lang="en-US" sz="2000" b="1" dirty="0" smtClean="0">
                <a:solidFill>
                  <a:srgbClr val="1C82AB"/>
                </a:solidFill>
              </a:rPr>
              <a:t>difficult to determine small volumes </a:t>
            </a:r>
            <a:r>
              <a:rPr lang="en-US" sz="2000" dirty="0" smtClean="0"/>
              <a:t>of RA (LOM)</a:t>
            </a:r>
          </a:p>
          <a:p>
            <a:pPr algn="just">
              <a:spcBef>
                <a:spcPts val="1000"/>
              </a:spcBef>
            </a:pPr>
            <a:r>
              <a:rPr lang="en-US" sz="2000" dirty="0" smtClean="0"/>
              <a:t>A reliable method for determining the volume of RA in high-alloyed tool steels is</a:t>
            </a:r>
          </a:p>
          <a:p>
            <a:pPr marL="0" indent="0" algn="just">
              <a:spcBef>
                <a:spcPts val="1000"/>
              </a:spcBef>
              <a:buNone/>
            </a:pPr>
            <a:r>
              <a:rPr lang="en-US" sz="2000" b="1" dirty="0" smtClean="0">
                <a:solidFill>
                  <a:srgbClr val="1C82AB"/>
                </a:solidFill>
              </a:rPr>
              <a:t>    X-ray–diffraction</a:t>
            </a:r>
          </a:p>
          <a:p>
            <a:pPr algn="just">
              <a:spcBef>
                <a:spcPts val="1000"/>
              </a:spcBef>
            </a:pPr>
            <a:r>
              <a:rPr lang="en-US" sz="2000" dirty="0" smtClean="0"/>
              <a:t>RA  can be the root cause of unexpected </a:t>
            </a:r>
            <a:r>
              <a:rPr lang="en-US" sz="2000" b="1" dirty="0" smtClean="0">
                <a:solidFill>
                  <a:srgbClr val="1C82AB"/>
                </a:solidFill>
              </a:rPr>
              <a:t>fatal tool fracture </a:t>
            </a:r>
            <a:r>
              <a:rPr lang="en-US" sz="2000" dirty="0" smtClean="0"/>
              <a:t>or </a:t>
            </a:r>
            <a:r>
              <a:rPr lang="en-US" sz="2000" b="1" dirty="0" smtClean="0">
                <a:solidFill>
                  <a:srgbClr val="1C82AB"/>
                </a:solidFill>
              </a:rPr>
              <a:t>dimensional instability </a:t>
            </a:r>
            <a:r>
              <a:rPr lang="en-US" sz="2000" dirty="0" smtClean="0"/>
              <a:t>of tools in service</a:t>
            </a:r>
          </a:p>
          <a:p>
            <a:pPr algn="just">
              <a:spcBef>
                <a:spcPts val="1000"/>
              </a:spcBef>
            </a:pPr>
            <a:r>
              <a:rPr lang="en-GB" sz="2000" dirty="0" smtClean="0"/>
              <a:t>Unfavourable</a:t>
            </a:r>
            <a:r>
              <a:rPr lang="en-US" sz="2000" dirty="0" smtClean="0"/>
              <a:t> amount of retained austenite in high-alloyed tool steels can be avoided by </a:t>
            </a:r>
            <a:r>
              <a:rPr lang="en-US" sz="2000" b="1" dirty="0" smtClean="0">
                <a:solidFill>
                  <a:srgbClr val="1C82AB"/>
                </a:solidFill>
              </a:rPr>
              <a:t>Sub-Zero treatments</a:t>
            </a:r>
            <a:r>
              <a:rPr lang="en-US" sz="2000" dirty="0" smtClean="0"/>
              <a:t> or by </a:t>
            </a:r>
            <a:r>
              <a:rPr lang="en-US" sz="2000" b="1" dirty="0" smtClean="0">
                <a:solidFill>
                  <a:srgbClr val="1C82AB"/>
                </a:solidFill>
              </a:rPr>
              <a:t>multiple tempering</a:t>
            </a:r>
            <a:r>
              <a:rPr lang="en-US" sz="2000" dirty="0" smtClean="0"/>
              <a:t> at temperatures sufficiently above the secondary hardening </a:t>
            </a:r>
            <a:r>
              <a:rPr lang="en-US" sz="2000" dirty="0" smtClean="0"/>
              <a:t>peak</a:t>
            </a:r>
          </a:p>
          <a:p>
            <a:pPr algn="just">
              <a:spcBef>
                <a:spcPts val="1000"/>
              </a:spcBef>
            </a:pPr>
            <a:r>
              <a:rPr lang="en-US" sz="2000" dirty="0" smtClean="0"/>
              <a:t>Choosing an adequate heat treatment </a:t>
            </a:r>
            <a:r>
              <a:rPr lang="en-US" sz="2000" b="1" dirty="0" smtClean="0">
                <a:solidFill>
                  <a:srgbClr val="1C82AB"/>
                </a:solidFill>
              </a:rPr>
              <a:t>improves</a:t>
            </a:r>
            <a:r>
              <a:rPr lang="en-US" sz="2000" dirty="0" smtClean="0"/>
              <a:t> the tool- &amp; high-speed steel’s properties and leads to an </a:t>
            </a:r>
            <a:r>
              <a:rPr lang="en-US" sz="2000" b="1" dirty="0" smtClean="0">
                <a:solidFill>
                  <a:srgbClr val="1C82AB"/>
                </a:solidFill>
              </a:rPr>
              <a:t>increase in tool lifetime</a:t>
            </a:r>
            <a:r>
              <a:rPr lang="en-US" sz="2000" dirty="0" smtClean="0"/>
              <a:t> and </a:t>
            </a:r>
            <a:r>
              <a:rPr lang="en-US" sz="2000" b="1" dirty="0" smtClean="0">
                <a:solidFill>
                  <a:srgbClr val="1C82AB"/>
                </a:solidFill>
              </a:rPr>
              <a:t>higher performance levels</a:t>
            </a:r>
            <a:endParaRPr lang="en-US" sz="2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2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23392" y="5301208"/>
            <a:ext cx="11136560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AT" b="1" dirty="0" smtClean="0"/>
              <a:t>THANK YOU VERY MUCH FOR YOUR ATTENTION</a:t>
            </a:r>
            <a:endParaRPr lang="de-DE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355064" y="5877272"/>
            <a:ext cx="11064552" cy="2880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de-DE" sz="2800" dirty="0" smtClean="0"/>
              <a:t>Christoph Oberroither</a:t>
            </a:r>
            <a:endParaRPr lang="de-DE" sz="2800" dirty="0"/>
          </a:p>
        </p:txBody>
      </p:sp>
      <p:sp>
        <p:nvSpPr>
          <p:cNvPr id="5" name="Rechteck 4"/>
          <p:cNvSpPr/>
          <p:nvPr/>
        </p:nvSpPr>
        <p:spPr>
          <a:xfrm>
            <a:off x="9336360" y="188640"/>
            <a:ext cx="208823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158871"/>
            <a:ext cx="2878490" cy="66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3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</Words>
  <Application>Microsoft Office PowerPoint</Application>
  <PresentationFormat>Breitbild</PresentationFormat>
  <Paragraphs>187</Paragraphs>
  <Slides>18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Helvetica</vt:lpstr>
      <vt:lpstr>voestalpine</vt:lpstr>
      <vt:lpstr>Wingdings</vt:lpstr>
      <vt:lpstr>Larissa-Design</vt:lpstr>
      <vt:lpstr>Retained Austenite in Tool Steels</vt:lpstr>
      <vt:lpstr>Retained Austenite in Tool Steels</vt:lpstr>
      <vt:lpstr>Retained Austenite in Tool Steels</vt:lpstr>
      <vt:lpstr>How can we detect retained austenite ?</vt:lpstr>
      <vt:lpstr>How can we detect retained austenite ?</vt:lpstr>
      <vt:lpstr>How can we avoid retained austenite?</vt:lpstr>
      <vt:lpstr>How can we avoid retained austenite ?</vt:lpstr>
      <vt:lpstr>How does RA effect our tool lifetime ?</vt:lpstr>
      <vt:lpstr>How does RA effect our tool lifetime ?</vt:lpstr>
      <vt:lpstr>How does RA effect our tool lifetime ?</vt:lpstr>
      <vt:lpstr>How does RA effect our tool lifetime ?</vt:lpstr>
      <vt:lpstr>How does RA effect our tool lifetime ?</vt:lpstr>
      <vt:lpstr>How does RA effect our tool lifetime ?</vt:lpstr>
      <vt:lpstr>How does RA effect our tool lifetime ?</vt:lpstr>
      <vt:lpstr>How does RA effect our tool lifetime ?</vt:lpstr>
      <vt:lpstr>How does RA effect our tool lifetime ?</vt:lpstr>
      <vt:lpstr>How does RA effect our tool lifetime ?</vt:lpstr>
      <vt:lpstr>THANK YOU VERY MUCH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Oberroither Christoph</cp:lastModifiedBy>
  <cp:revision>110</cp:revision>
  <dcterms:created xsi:type="dcterms:W3CDTF">2014-11-17T10:33:34Z</dcterms:created>
  <dcterms:modified xsi:type="dcterms:W3CDTF">2022-04-20T12:15:19Z</dcterms:modified>
</cp:coreProperties>
</file>