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60" r:id="rId4"/>
    <p:sldId id="259" r:id="rId5"/>
    <p:sldId id="261" r:id="rId6"/>
    <p:sldId id="262" r:id="rId7"/>
    <p:sldId id="265" r:id="rId8"/>
    <p:sldId id="266" r:id="rId9"/>
    <p:sldId id="263" r:id="rId10"/>
    <p:sldId id="264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7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9C5"/>
    <a:srgbClr val="1C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19" autoAdjust="0"/>
    <p:restoredTop sz="94646" autoAdjust="0"/>
  </p:normalViewPr>
  <p:slideViewPr>
    <p:cSldViewPr showGuides="1">
      <p:cViewPr>
        <p:scale>
          <a:sx n="75" d="100"/>
          <a:sy n="75" d="100"/>
        </p:scale>
        <p:origin x="-120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=""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=""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=""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=""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=""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=""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=""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=""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16.04.2022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uddeholm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44000" y="5220024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sz="3600" b="1" dirty="0"/>
              <a:t>Cryogenic treatment as a way to optimize the hardness-toughness relation for cold work tool </a:t>
            </a:r>
            <a:r>
              <a:rPr lang="en-GB" sz="3600" b="1" dirty="0" smtClean="0"/>
              <a:t>steels</a:t>
            </a:r>
            <a:endParaRPr lang="de-DE" sz="3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44000" y="6021288"/>
            <a:ext cx="11064552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i="1" dirty="0"/>
              <a:t>Peter </a:t>
            </a:r>
            <a:r>
              <a:rPr lang="en-GB" sz="1800" i="1" dirty="0" smtClean="0"/>
              <a:t>Jurči</a:t>
            </a:r>
            <a:endParaRPr lang="de-DE" sz="1800" dirty="0"/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="" xmlns:a16="http://schemas.microsoft.com/office/drawing/2014/main" xmlns:lc="http://schemas.openxmlformats.org/drawingml/2006/lockedCanvas" id="{43F5DFF2-B07C-47B5-AD63-18C4BB194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116632"/>
            <a:ext cx="3355848" cy="731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LEDEBURITIC COLD-WORK TOOL STEELS</a:t>
            </a:r>
            <a:endParaRPr lang="en-US" b="1" dirty="0">
              <a:latin typeface="+mj-lt"/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078890"/>
              </p:ext>
            </p:extLst>
          </p:nvPr>
        </p:nvGraphicFramePr>
        <p:xfrm>
          <a:off x="767408" y="1772816"/>
          <a:ext cx="960173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1728192"/>
                <a:gridCol w="1944216"/>
                <a:gridCol w="1704720"/>
                <a:gridCol w="19203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Steel grade</a:t>
                      </a:r>
                      <a:endParaRPr lang="en-GB" sz="2400" noProof="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Chemical composition (in mass</a:t>
                      </a:r>
                      <a:r>
                        <a:rPr lang="en-GB" sz="2400" baseline="0" noProof="0" dirty="0" smtClean="0"/>
                        <a:t> %)</a:t>
                      </a:r>
                      <a:endParaRPr lang="en-GB" sz="24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C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Cr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V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others</a:t>
                      </a:r>
                      <a:endParaRPr lang="en-GB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AISI D2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1.55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11.90</a:t>
                      </a:r>
                      <a:endParaRPr lang="en-GB" sz="24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  <a:endParaRPr lang="en-GB" sz="24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 Mo</a:t>
                      </a:r>
                      <a:endParaRPr lang="en-GB" sz="2400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AISI D3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24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W</a:t>
                      </a:r>
                      <a:endParaRPr lang="en-GB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AISI D6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2.15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-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 W</a:t>
                      </a:r>
                      <a:endParaRPr lang="en-GB" sz="2400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X190CrVMo20-4 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19.70</a:t>
                      </a:r>
                      <a:endParaRPr lang="en-GB" sz="24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1.05 Mo</a:t>
                      </a:r>
                      <a:endParaRPr lang="en-GB" sz="2400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Vanadis 6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2.1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noProof="0" dirty="0" smtClean="0"/>
                        <a:t>6.8</a:t>
                      </a:r>
                      <a:endParaRPr lang="en-GB" sz="2400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5.4</a:t>
                      </a:r>
                      <a:endParaRPr lang="en-GB" sz="2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 smtClean="0"/>
                        <a:t>1.5 Mo</a:t>
                      </a:r>
                      <a:endParaRPr lang="en-GB" sz="24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 smtClean="0"/>
              <a:t>Peter Jurči</a:t>
            </a:r>
            <a:endParaRPr lang="en-US" dirty="0" smtClean="0"/>
          </a:p>
          <a:p>
            <a:r>
              <a:rPr lang="en-US" dirty="0" smtClean="0"/>
              <a:t>Faculty of Materials Technology based in </a:t>
            </a:r>
            <a:r>
              <a:rPr lang="en-US" dirty="0" err="1" smtClean="0"/>
              <a:t>Trnava</a:t>
            </a:r>
            <a:r>
              <a:rPr lang="en-US" dirty="0" smtClean="0"/>
              <a:t>/Slovak University of Technology in Bratislava</a:t>
            </a:r>
          </a:p>
          <a:p>
            <a:r>
              <a:rPr lang="en-US" dirty="0" smtClean="0"/>
              <a:t>2</a:t>
            </a:r>
            <a:r>
              <a:rPr lang="cs-CZ" dirty="0" smtClean="0"/>
              <a:t>7</a:t>
            </a:r>
            <a:r>
              <a:rPr lang="en-US" dirty="0" smtClean="0"/>
              <a:t>.04.2022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LEDEBURITIC COLD-WORK TOOL STEELS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1586076" y="1523346"/>
            <a:ext cx="8460000" cy="3151349"/>
            <a:chOff x="1531" y="9427"/>
            <a:chExt cx="9071" cy="3379"/>
          </a:xfrm>
        </p:grpSpPr>
        <p:grpSp>
          <p:nvGrpSpPr>
            <p:cNvPr id="7" name="Group 9"/>
            <p:cNvGrpSpPr>
              <a:grpSpLocks noChangeAspect="1"/>
            </p:cNvGrpSpPr>
            <p:nvPr/>
          </p:nvGrpSpPr>
          <p:grpSpPr bwMode="auto">
            <a:xfrm>
              <a:off x="1531" y="9427"/>
              <a:ext cx="4507" cy="3318"/>
              <a:chOff x="2580" y="780"/>
              <a:chExt cx="5853" cy="4309"/>
            </a:xfrm>
          </p:grpSpPr>
          <p:grpSp>
            <p:nvGrpSpPr>
              <p:cNvPr id="15" name="Group 10"/>
              <p:cNvGrpSpPr>
                <a:grpSpLocks noChangeAspect="1"/>
              </p:cNvGrpSpPr>
              <p:nvPr/>
            </p:nvGrpSpPr>
            <p:grpSpPr bwMode="auto">
              <a:xfrm>
                <a:off x="2580" y="780"/>
                <a:ext cx="5853" cy="4309"/>
                <a:chOff x="2580" y="780"/>
                <a:chExt cx="5853" cy="4309"/>
              </a:xfrm>
            </p:grpSpPr>
            <p:pic>
              <p:nvPicPr>
                <p:cNvPr id="17" name="Picture 11" descr="3"/>
                <p:cNvPicPr>
                  <a:picLocks noChangeAspect="1" noChangeArrowheads="1"/>
                </p:cNvPicPr>
                <p:nvPr/>
              </p:nvPicPr>
              <p:blipFill>
                <a:blip r:embed="rId2">
                  <a:lum bright="-4000" contrast="1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515" t="8260" r="8722" b="22025"/>
                <a:stretch>
                  <a:fillRect/>
                </a:stretch>
              </p:blipFill>
              <p:spPr bwMode="auto">
                <a:xfrm>
                  <a:off x="2580" y="780"/>
                  <a:ext cx="5852" cy="43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8" name="Group 12"/>
                <p:cNvGrpSpPr>
                  <a:grpSpLocks noChangeAspect="1"/>
                </p:cNvGrpSpPr>
                <p:nvPr/>
              </p:nvGrpSpPr>
              <p:grpSpPr bwMode="auto">
                <a:xfrm>
                  <a:off x="7353" y="4504"/>
                  <a:ext cx="1080" cy="567"/>
                  <a:chOff x="5837" y="6817"/>
                  <a:chExt cx="1080" cy="567"/>
                </a:xfrm>
              </p:grpSpPr>
              <p:sp>
                <p:nvSpPr>
                  <p:cNvPr id="19" name="Text Box 13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37" y="6817"/>
                    <a:ext cx="1080" cy="567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pPr algn="ctr"/>
                    <a:r>
                      <a:rPr lang="cs-CZ" altLang="en-US" sz="1600" b="1" dirty="0"/>
                      <a:t>30 </a:t>
                    </a:r>
                    <a:r>
                      <a:rPr lang="cs-CZ" altLang="en-US" sz="1600" b="1" dirty="0">
                        <a:latin typeface="Symbol" pitchFamily="18" charset="2"/>
                      </a:rPr>
                      <a:t>m</a:t>
                    </a:r>
                    <a:r>
                      <a:rPr lang="cs-CZ" altLang="en-US" sz="1600" b="1" dirty="0"/>
                      <a:t>m</a:t>
                    </a:r>
                  </a:p>
                </p:txBody>
              </p:sp>
              <p:sp>
                <p:nvSpPr>
                  <p:cNvPr id="20" name="Line 1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54" y="7272"/>
                    <a:ext cx="85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 sz="1600" b="1" dirty="0"/>
                  </a:p>
                </p:txBody>
              </p:sp>
            </p:grpSp>
          </p:grpSp>
          <p:sp>
            <p:nvSpPr>
              <p:cNvPr id="16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2580" y="4551"/>
                <a:ext cx="567" cy="5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cs-CZ" altLang="en-US" sz="1600" b="1" dirty="0"/>
                  <a:t>a</a:t>
                </a:r>
              </a:p>
            </p:txBody>
          </p:sp>
        </p:grpSp>
        <p:grpSp>
          <p:nvGrpSpPr>
            <p:cNvPr id="8" name="Group 16"/>
            <p:cNvGrpSpPr>
              <a:grpSpLocks noChangeAspect="1"/>
            </p:cNvGrpSpPr>
            <p:nvPr/>
          </p:nvGrpSpPr>
          <p:grpSpPr bwMode="auto">
            <a:xfrm>
              <a:off x="6095" y="9427"/>
              <a:ext cx="4507" cy="3379"/>
              <a:chOff x="2133" y="5804"/>
              <a:chExt cx="7200" cy="5399"/>
            </a:xfrm>
          </p:grpSpPr>
          <p:grpSp>
            <p:nvGrpSpPr>
              <p:cNvPr id="9" name="Group 17"/>
              <p:cNvGrpSpPr>
                <a:grpSpLocks noChangeAspect="1"/>
              </p:cNvGrpSpPr>
              <p:nvPr/>
            </p:nvGrpSpPr>
            <p:grpSpPr bwMode="auto">
              <a:xfrm>
                <a:off x="2138" y="5804"/>
                <a:ext cx="7195" cy="5399"/>
                <a:chOff x="2138" y="5804"/>
                <a:chExt cx="7195" cy="5399"/>
              </a:xfrm>
            </p:grpSpPr>
            <p:pic>
              <p:nvPicPr>
                <p:cNvPr id="11" name="Picture 18" descr="Žíháno na měkko 500x 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lum contrast="2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8" y="5804"/>
                  <a:ext cx="7194" cy="5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2" name="Group 19"/>
                <p:cNvGrpSpPr>
                  <a:grpSpLocks noChangeAspect="1"/>
                </p:cNvGrpSpPr>
                <p:nvPr/>
              </p:nvGrpSpPr>
              <p:grpSpPr bwMode="auto">
                <a:xfrm>
                  <a:off x="8013" y="10498"/>
                  <a:ext cx="1320" cy="693"/>
                  <a:chOff x="5597" y="6691"/>
                  <a:chExt cx="1320" cy="693"/>
                </a:xfrm>
              </p:grpSpPr>
              <p:sp>
                <p:nvSpPr>
                  <p:cNvPr id="13" name="Text Box 2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597" y="6691"/>
                    <a:ext cx="1320" cy="693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/>
                  <a:p>
                    <a:pPr algn="ctr"/>
                    <a:r>
                      <a:rPr lang="cs-CZ" altLang="en-US" sz="1600" b="1" dirty="0"/>
                      <a:t>30 </a:t>
                    </a:r>
                    <a:r>
                      <a:rPr lang="cs-CZ" altLang="en-US" sz="1600" b="1" dirty="0">
                        <a:latin typeface="Symbol" pitchFamily="18" charset="2"/>
                      </a:rPr>
                      <a:t>m</a:t>
                    </a:r>
                    <a:r>
                      <a:rPr lang="cs-CZ" altLang="en-US" sz="1600" b="1" dirty="0"/>
                      <a:t>m</a:t>
                    </a:r>
                  </a:p>
                </p:txBody>
              </p:sp>
              <p:sp>
                <p:nvSpPr>
                  <p:cNvPr id="14" name="Line 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54" y="7272"/>
                    <a:ext cx="85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 sz="1600" b="1" dirty="0"/>
                  </a:p>
                </p:txBody>
              </p:sp>
            </p:grpSp>
          </p:grpSp>
          <p:sp>
            <p:nvSpPr>
              <p:cNvPr id="10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2133" y="10674"/>
                <a:ext cx="567" cy="5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algn="ctr"/>
                <a:r>
                  <a:rPr lang="cs-CZ" altLang="en-US" sz="1600" b="1" dirty="0"/>
                  <a:t>b</a:t>
                </a:r>
              </a:p>
            </p:txBody>
          </p:sp>
        </p:grpSp>
      </p:grpSp>
      <p:sp>
        <p:nvSpPr>
          <p:cNvPr id="21" name="BlokTextu 20"/>
          <p:cNvSpPr txBox="1"/>
          <p:nvPr/>
        </p:nvSpPr>
        <p:spPr>
          <a:xfrm>
            <a:off x="551384" y="5363343"/>
            <a:ext cx="107291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 smtClean="0"/>
              <a:t>A 2C-7Cr-6V ledeburitic steel made by conventional (cast and wrought) (a) and powder metallurgy (b).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62933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HEAT TREATMENT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064" y="1412776"/>
            <a:ext cx="6078537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1199456" y="5517232"/>
            <a:ext cx="885698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 smtClean="0"/>
              <a:t>A schematic of conventional heat treatment of ledeburitic cold work tool steels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latin typeface="+mj-lt"/>
              </a:rPr>
              <a:t>HEAT TREATMENT – resulting properties</a:t>
            </a:r>
            <a:endParaRPr lang="en-GB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+mn-lt"/>
              </a:rPr>
              <a:t>Hardness – 60 - 64 HRC</a:t>
            </a:r>
          </a:p>
          <a:p>
            <a:r>
              <a:rPr lang="en-GB" dirty="0" smtClean="0">
                <a:latin typeface="+mn-lt"/>
              </a:rPr>
              <a:t>Excellent wear resistance</a:t>
            </a:r>
          </a:p>
          <a:p>
            <a:r>
              <a:rPr lang="en-GB" dirty="0" smtClean="0">
                <a:latin typeface="+mn-lt"/>
              </a:rPr>
              <a:t>Flexural strength - ~ 2000 MPa (wrought steels), ~ 3500 MPa (powder metallurgy steels</a:t>
            </a:r>
          </a:p>
          <a:p>
            <a:r>
              <a:rPr lang="en-GB" dirty="0" smtClean="0">
                <a:latin typeface="+mn-lt"/>
              </a:rPr>
              <a:t>Fracture toughness ~ 15 – 17 MPa x m</a:t>
            </a:r>
            <a:r>
              <a:rPr lang="en-GB" baseline="30000" dirty="0" smtClean="0">
                <a:latin typeface="+mn-lt"/>
              </a:rPr>
              <a:t>1/2</a:t>
            </a:r>
          </a:p>
          <a:p>
            <a:endParaRPr lang="en-GB" dirty="0" smtClean="0">
              <a:latin typeface="+mn-lt"/>
            </a:endParaRPr>
          </a:p>
          <a:p>
            <a:endParaRPr lang="en-GB" dirty="0" smtClean="0">
              <a:latin typeface="+mn-lt"/>
            </a:endParaRPr>
          </a:p>
          <a:p>
            <a:endParaRPr lang="en-GB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LEDEBURITIC STEELS - APPLICATIONS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1196752"/>
            <a:ext cx="18954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02" y="1196752"/>
            <a:ext cx="189547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/>
          <p:cNvSpPr/>
          <p:nvPr/>
        </p:nvSpPr>
        <p:spPr>
          <a:xfrm>
            <a:off x="119336" y="5364330"/>
            <a:ext cx="10873208" cy="600164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r>
              <a:rPr lang="en-GB" b="1" dirty="0" smtClean="0"/>
              <a:t>Sverker</a:t>
            </a:r>
            <a:r>
              <a:rPr lang="en-GB" b="1" dirty="0" smtClean="0"/>
              <a:t> 3 – cold work tool steel. </a:t>
            </a:r>
            <a:r>
              <a:rPr lang="en-GB" b="1" u="sng" dirty="0" smtClean="0">
                <a:hlinkClick r:id="rId4"/>
              </a:rPr>
              <a:t>www.uddeholm.com</a:t>
            </a:r>
            <a:endParaRPr lang="en-GB" b="1" dirty="0" smtClean="0"/>
          </a:p>
          <a:p>
            <a:r>
              <a:rPr lang="en-GB" b="1" dirty="0" smtClean="0"/>
              <a:t>Vanadis 6 Super Clean - High performance powder metallurgical cold work tool steel. </a:t>
            </a:r>
            <a:r>
              <a:rPr lang="en-GB" b="1" u="sng" dirty="0" smtClean="0">
                <a:hlinkClick r:id="rId4"/>
              </a:rPr>
              <a:t>www.uddeholm.com</a:t>
            </a:r>
            <a:endParaRPr lang="en-GB" b="1" dirty="0"/>
          </a:p>
        </p:txBody>
      </p:sp>
      <p:sp>
        <p:nvSpPr>
          <p:cNvPr id="7" name="Obdĺžnik 6"/>
          <p:cNvSpPr/>
          <p:nvPr/>
        </p:nvSpPr>
        <p:spPr>
          <a:xfrm>
            <a:off x="551384" y="3656666"/>
            <a:ext cx="20612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/>
              <a:t>fine-blanking </a:t>
            </a:r>
            <a:r>
              <a:rPr lang="en-GB" b="1" dirty="0" smtClean="0"/>
              <a:t>tool</a:t>
            </a:r>
            <a:r>
              <a:rPr lang="cs-CZ" b="1" dirty="0" smtClean="0"/>
              <a:t>s</a:t>
            </a:r>
            <a:endParaRPr lang="en-GB" b="1" dirty="0"/>
          </a:p>
        </p:txBody>
      </p:sp>
      <p:sp>
        <p:nvSpPr>
          <p:cNvPr id="8" name="Obdĺžnik 7"/>
          <p:cNvSpPr/>
          <p:nvPr/>
        </p:nvSpPr>
        <p:spPr>
          <a:xfrm>
            <a:off x="3359696" y="3750131"/>
            <a:ext cx="408817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/>
              <a:t>Sverker</a:t>
            </a:r>
            <a:r>
              <a:rPr lang="en-GB" b="1" dirty="0"/>
              <a:t> 3 blanking and piercing tool to produce </a:t>
            </a:r>
            <a:r>
              <a:rPr lang="en-GB" b="1" dirty="0" smtClean="0"/>
              <a:t>lamination</a:t>
            </a:r>
            <a:r>
              <a:rPr lang="cs-CZ" b="1" dirty="0" smtClean="0"/>
              <a:t> </a:t>
            </a:r>
            <a:r>
              <a:rPr lang="en-GB" b="1" dirty="0" smtClean="0"/>
              <a:t>plates </a:t>
            </a:r>
            <a:r>
              <a:rPr lang="en-GB" b="1" dirty="0"/>
              <a:t>from abrasive high-silicon </a:t>
            </a:r>
            <a:r>
              <a:rPr lang="en-GB" b="1" dirty="0" smtClean="0"/>
              <a:t>sheet</a:t>
            </a:r>
            <a:endParaRPr lang="en-GB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184" y="1196752"/>
            <a:ext cx="2340000" cy="235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ĺžnik 8"/>
          <p:cNvSpPr/>
          <p:nvPr/>
        </p:nvSpPr>
        <p:spPr>
          <a:xfrm>
            <a:off x="7365752" y="3770061"/>
            <a:ext cx="403244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b="1" dirty="0"/>
              <a:t>Powder pressing punch of </a:t>
            </a:r>
            <a:r>
              <a:rPr lang="en-GB" b="1" dirty="0"/>
              <a:t>Uddeholm</a:t>
            </a:r>
            <a:endParaRPr lang="en-GB" b="1" dirty="0"/>
          </a:p>
          <a:p>
            <a:pPr algn="ctr"/>
            <a:r>
              <a:rPr lang="en-GB" b="1" dirty="0"/>
              <a:t>Vanadis 6 </a:t>
            </a:r>
            <a:r>
              <a:rPr lang="en-GB" b="1" dirty="0"/>
              <a:t>SuperClean</a:t>
            </a:r>
            <a:r>
              <a:rPr lang="en-GB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368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CRYOGENIC TREATMENT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340768"/>
            <a:ext cx="6334125" cy="393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lokTextu 6"/>
          <p:cNvSpPr txBox="1"/>
          <p:nvPr/>
        </p:nvSpPr>
        <p:spPr>
          <a:xfrm>
            <a:off x="1199456" y="5517232"/>
            <a:ext cx="885698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000" b="1" dirty="0" smtClean="0"/>
              <a:t>A schematic of cryogenic treatment of ledeburitic cold work tool steels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99020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CRYOGENIC TREATMENT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1026" name="Picture 2" descr="C:\Users\jurci\Desktop\Dokumenty\ČLÁNKY\2014\Vacuum článek zmrazovaný a nepopuštěnýVanadis 6\Figures-Subzero treatment\Figure 6.tif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1" t="50679"/>
          <a:stretch/>
        </p:blipFill>
        <p:spPr bwMode="auto">
          <a:xfrm>
            <a:off x="119336" y="1124744"/>
            <a:ext cx="3092076" cy="220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urci\Desktop\Dokumenty\ČLÁNKY\2014\Vacuum článek zmrazovaný a nepopuštěnýVanadis 6\Figures-Subzero treatment\Figure 4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1124750"/>
            <a:ext cx="4356000" cy="215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1124750"/>
            <a:ext cx="2736000" cy="447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jurci\Desktop\Dokumenty\ČLÁNKY\2019\Článek mikrostruktura 2019\Submission to Vacuum\Figure 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3654188"/>
            <a:ext cx="4680000" cy="215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lokTextu 8"/>
          <p:cNvSpPr txBox="1"/>
          <p:nvPr/>
        </p:nvSpPr>
        <p:spPr>
          <a:xfrm>
            <a:off x="47328" y="3334205"/>
            <a:ext cx="31683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dirty="0" smtClean="0"/>
              <a:t>Reduction of retained austenite</a:t>
            </a:r>
            <a:endParaRPr lang="en-GB" b="1" dirty="0"/>
          </a:p>
        </p:txBody>
      </p:sp>
      <p:sp>
        <p:nvSpPr>
          <p:cNvPr id="10" name="BlokTextu 9"/>
          <p:cNvSpPr txBox="1"/>
          <p:nvPr/>
        </p:nvSpPr>
        <p:spPr>
          <a:xfrm>
            <a:off x="3647728" y="3317004"/>
            <a:ext cx="31683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dirty="0" smtClean="0"/>
              <a:t>Formation of refined martensite</a:t>
            </a:r>
            <a:endParaRPr lang="en-GB" b="1" dirty="0"/>
          </a:p>
        </p:txBody>
      </p:sp>
      <p:sp>
        <p:nvSpPr>
          <p:cNvPr id="11" name="BlokTextu 10"/>
          <p:cNvSpPr txBox="1"/>
          <p:nvPr/>
        </p:nvSpPr>
        <p:spPr>
          <a:xfrm>
            <a:off x="124396" y="5787238"/>
            <a:ext cx="446449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dirty="0" smtClean="0"/>
              <a:t>Acc</a:t>
            </a:r>
            <a:r>
              <a:rPr lang="cs-CZ" b="1" dirty="0" smtClean="0"/>
              <a:t>e</a:t>
            </a:r>
            <a:r>
              <a:rPr lang="en-GB" b="1" dirty="0" smtClean="0"/>
              <a:t>lerated</a:t>
            </a:r>
            <a:r>
              <a:rPr lang="en-GB" b="1" dirty="0" smtClean="0"/>
              <a:t> precipitation of transient carbides</a:t>
            </a:r>
            <a:endParaRPr lang="en-GB" b="1" dirty="0"/>
          </a:p>
        </p:txBody>
      </p:sp>
      <p:sp>
        <p:nvSpPr>
          <p:cNvPr id="12" name="BlokTextu 11"/>
          <p:cNvSpPr txBox="1"/>
          <p:nvPr/>
        </p:nvSpPr>
        <p:spPr>
          <a:xfrm>
            <a:off x="5519936" y="4455980"/>
            <a:ext cx="273630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 dirty="0" smtClean="0"/>
              <a:t>Formation of huge number of „extra“ carbides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3021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EXPERIMENTAL</a:t>
            </a:r>
            <a:endParaRPr lang="en-US" b="1" dirty="0">
              <a:latin typeface="+mj-lt"/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1572951"/>
              </p:ext>
            </p:extLst>
          </p:nvPr>
        </p:nvGraphicFramePr>
        <p:xfrm>
          <a:off x="1919537" y="1844824"/>
          <a:ext cx="6912768" cy="632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2607"/>
                <a:gridCol w="795794"/>
                <a:gridCol w="789831"/>
                <a:gridCol w="795794"/>
                <a:gridCol w="854409"/>
                <a:gridCol w="788838"/>
                <a:gridCol w="761020"/>
                <a:gridCol w="844475"/>
              </a:tblGrid>
              <a:tr h="3277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Composition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C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Si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Mn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Cr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Mo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V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Fe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044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Mass. %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2.1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1.0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0.4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6.8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1.5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5.4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noProof="0" dirty="0" smtClean="0">
                          <a:effectLst/>
                        </a:rPr>
                        <a:t>Bal</a:t>
                      </a:r>
                      <a:endParaRPr lang="en-GB" sz="1800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sp>
        <p:nvSpPr>
          <p:cNvPr id="8" name="Obdĺžnik 7"/>
          <p:cNvSpPr/>
          <p:nvPr/>
        </p:nvSpPr>
        <p:spPr>
          <a:xfrm>
            <a:off x="838200" y="126876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b="1" dirty="0" smtClean="0"/>
              <a:t>Experimental steel: Vanadis 6 </a:t>
            </a:r>
            <a:endParaRPr lang="en-GB" sz="2000" b="1" dirty="0"/>
          </a:p>
        </p:txBody>
      </p:sp>
      <p:sp>
        <p:nvSpPr>
          <p:cNvPr id="9" name="Obdĺžnik 8"/>
          <p:cNvSpPr/>
          <p:nvPr/>
        </p:nvSpPr>
        <p:spPr>
          <a:xfrm>
            <a:off x="540396" y="3068960"/>
            <a:ext cx="100201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Austenitising</a:t>
            </a:r>
            <a:r>
              <a:rPr lang="en-GB" sz="2000" b="1" dirty="0" smtClean="0"/>
              <a:t> 1050°C for 30 min, nitrogen gas quenching </a:t>
            </a:r>
          </a:p>
          <a:p>
            <a:endParaRPr lang="en-GB" sz="2000" b="1" dirty="0" smtClean="0"/>
          </a:p>
          <a:p>
            <a:r>
              <a:rPr lang="en-GB" sz="2000" b="1" dirty="0" smtClean="0"/>
              <a:t>Conventional heat treatment – no-tempering, tempering at 170, 330, 450 or 530 °C, 2 cycles for 2 h each</a:t>
            </a:r>
          </a:p>
          <a:p>
            <a:endParaRPr lang="cs-CZ" sz="2000" b="1" dirty="0" smtClean="0"/>
          </a:p>
          <a:p>
            <a:r>
              <a:rPr lang="en-GB" sz="2000" b="1" dirty="0" smtClean="0"/>
              <a:t>Cryogenic treatment - −75, -140, -196 or -269°C, for 17 h each, cooling and re-heat</a:t>
            </a:r>
            <a:r>
              <a:rPr lang="cs-CZ" sz="2000" b="1" dirty="0" smtClean="0"/>
              <a:t>i</a:t>
            </a:r>
            <a:r>
              <a:rPr lang="en-GB" sz="2000" b="1" dirty="0" smtClean="0"/>
              <a:t>ng at a rete 1°C/min., No-tempering, tempering at 170, 330, 450 or 530 °C, 2 cycles for 2 h each</a:t>
            </a:r>
          </a:p>
        </p:txBody>
      </p:sp>
    </p:spTree>
    <p:extLst>
      <p:ext uri="{BB962C8B-B14F-4D97-AF65-F5344CB8AC3E}">
        <p14:creationId xmlns:p14="http://schemas.microsoft.com/office/powerpoint/2010/main" val="325330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+mj-lt"/>
              </a:rPr>
              <a:t>EXPERIMENTAL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+mn-lt"/>
              </a:rPr>
              <a:t>Plane strain fracture toughness (K</a:t>
            </a:r>
            <a:r>
              <a:rPr lang="en-GB" baseline="-25000" dirty="0" smtClean="0">
                <a:latin typeface="+mn-lt"/>
              </a:rPr>
              <a:t>IC</a:t>
            </a:r>
            <a:r>
              <a:rPr lang="en-GB" dirty="0" smtClean="0">
                <a:latin typeface="+mn-lt"/>
              </a:rPr>
              <a:t>) - pre-cracked (after completed heat treatment) 10 × 10 × 55 mm specimens, ISO 12137 standard</a:t>
            </a:r>
          </a:p>
          <a:p>
            <a:r>
              <a:rPr lang="en-GB" dirty="0" smtClean="0">
                <a:latin typeface="+mn-lt"/>
              </a:rPr>
              <a:t>Five samples for each investigated heat treatment schedule (cryogenic treatment, tempering regime).</a:t>
            </a:r>
          </a:p>
          <a:p>
            <a:r>
              <a:rPr lang="en-GB" dirty="0" smtClean="0">
                <a:latin typeface="+mn-lt"/>
              </a:rPr>
              <a:t>Fractographical</a:t>
            </a:r>
            <a:r>
              <a:rPr lang="en-GB" dirty="0" smtClean="0">
                <a:latin typeface="+mn-lt"/>
              </a:rPr>
              <a:t> analyses</a:t>
            </a:r>
          </a:p>
          <a:p>
            <a:r>
              <a:rPr lang="en-GB" dirty="0" smtClean="0">
                <a:latin typeface="+mn-lt"/>
              </a:rPr>
              <a:t>Microstructure</a:t>
            </a:r>
          </a:p>
          <a:p>
            <a:r>
              <a:rPr lang="en-GB" dirty="0" smtClean="0">
                <a:latin typeface="+mn-lt"/>
              </a:rPr>
              <a:t>Determination of retained austenite (XRD, ASTM E975-13 standard)</a:t>
            </a:r>
          </a:p>
          <a:p>
            <a:r>
              <a:rPr lang="en-GB" dirty="0" smtClean="0">
                <a:latin typeface="+mn-lt"/>
              </a:rPr>
              <a:t>Hardness tests (Vickers HV 10)</a:t>
            </a:r>
            <a:endParaRPr lang="en-GB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2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MICROSTRUCTURE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210287"/>
            <a:ext cx="5580000" cy="423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dĺžnik 7"/>
          <p:cNvSpPr/>
          <p:nvPr/>
        </p:nvSpPr>
        <p:spPr>
          <a:xfrm>
            <a:off x="-25160" y="5445224"/>
            <a:ext cx="1108923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SEM micrographs showing prior-to-tempering microstructures of Vanadis 6 steel after CHT (a), and after CT −140 °C (b), -196 °C (c), and -269 °C (d).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1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MICROSTRUCTURE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3074" name="Picture 2" descr="C:\Users\jurci\Desktop\Review paper IMR\Revision 2\Figures Revision 2\Figure 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4" y="1268760"/>
            <a:ext cx="5940000" cy="412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Obrázok 1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520" y="1484784"/>
            <a:ext cx="5436000" cy="341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/>
          <p:cNvSpPr/>
          <p:nvPr/>
        </p:nvSpPr>
        <p:spPr>
          <a:xfrm>
            <a:off x="548680" y="5509964"/>
            <a:ext cx="108732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Number of SGCs in conventionally heat treated (CHT) and differently cryogenically treated Vanadis 6 steel as a function of tempering.</a:t>
            </a:r>
          </a:p>
        </p:txBody>
      </p:sp>
    </p:spTree>
    <p:extLst>
      <p:ext uri="{BB962C8B-B14F-4D97-AF65-F5344CB8AC3E}">
        <p14:creationId xmlns:p14="http://schemas.microsoft.com/office/powerpoint/2010/main" val="356236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MICROSTRUCTURE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4098" name="Obrázok 13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648" y="1412776"/>
            <a:ext cx="5760000" cy="370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/>
          <p:cNvSpPr/>
          <p:nvPr/>
        </p:nvSpPr>
        <p:spPr>
          <a:xfrm>
            <a:off x="335360" y="5373216"/>
            <a:ext cx="1065718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Retained austenite amounts in conventionally heat treated (CHT) and differently cryogenically treated Vanadis 6 steel as a function of tempering.</a:t>
            </a:r>
          </a:p>
        </p:txBody>
      </p:sp>
    </p:spTree>
    <p:extLst>
      <p:ext uri="{BB962C8B-B14F-4D97-AF65-F5344CB8AC3E}">
        <p14:creationId xmlns:p14="http://schemas.microsoft.com/office/powerpoint/2010/main" val="269509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HARDNESS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5122" name="Obrázok 1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70" y="1433609"/>
            <a:ext cx="5472000" cy="359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C:\Users\jurci\Desktop\Review paper IMR\Revision 2\Figures Revision 2\Figure 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30" y="1198106"/>
            <a:ext cx="6120000" cy="422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145030" y="5445224"/>
            <a:ext cx="1135156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 smtClean="0"/>
              <a:t>Hardness HV10 dependence on the </a:t>
            </a:r>
            <a:r>
              <a:rPr lang="en-GB" dirty="0" smtClean="0"/>
              <a:t>cryo</a:t>
            </a:r>
            <a:r>
              <a:rPr lang="en-GB" dirty="0" smtClean="0"/>
              <a:t>-treatment duration considering four treatment temperatures. 3D diagram showing dependence of HV 10 hardness on tempering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78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FRACTURE TOUGHNESS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6146" name="Picture 2" descr="C:\Users\jurci\Desktop\Review paper IMR\Revision 2\Figures Revision 2\Figure 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1196758"/>
            <a:ext cx="5688000" cy="423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Obrázok 1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104" y="1608914"/>
            <a:ext cx="5364000" cy="341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/>
          <p:cNvSpPr/>
          <p:nvPr/>
        </p:nvSpPr>
        <p:spPr>
          <a:xfrm>
            <a:off x="263352" y="5445224"/>
            <a:ext cx="11305256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Fracture toughness variations of conventionally heat treated (CHT) and differently cryogenically treated Vanadis 6 steel as a function of tempering.</a:t>
            </a:r>
          </a:p>
        </p:txBody>
      </p:sp>
    </p:spTree>
    <p:extLst>
      <p:ext uri="{BB962C8B-B14F-4D97-AF65-F5344CB8AC3E}">
        <p14:creationId xmlns:p14="http://schemas.microsoft.com/office/powerpoint/2010/main" val="322250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FRACTOGRAPHY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1026" name="Picture 2" descr="C:\Users\jurci\Desktop\Review paper IMR\Revision 2\Figures Revision 2\Figure 19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980" y="1124744"/>
            <a:ext cx="5364000" cy="403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191344" y="5155642"/>
            <a:ext cx="1144927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Scanning electron micrographs of the fracture surfaces of </a:t>
            </a:r>
            <a:r>
              <a:rPr lang="cs-CZ" dirty="0" smtClean="0"/>
              <a:t>CHT</a:t>
            </a:r>
            <a:r>
              <a:rPr lang="en-GB" dirty="0" smtClean="0"/>
              <a:t> </a:t>
            </a:r>
            <a:r>
              <a:rPr lang="en-GB" dirty="0"/>
              <a:t>fracture toughness </a:t>
            </a:r>
            <a:r>
              <a:rPr lang="en-GB" dirty="0" smtClean="0"/>
              <a:t>specimens</a:t>
            </a:r>
            <a:r>
              <a:rPr lang="en-GB" dirty="0"/>
              <a:t>, (a) as-quenched – overview; (b) tempered at 530°C – overview; (c) as-quenched – detail; (d) tempered at 530°C – detail. PLD – plastic deformation of matrix, QCL – quasi-cleavage </a:t>
            </a:r>
            <a:r>
              <a:rPr lang="de-AT" dirty="0"/>
              <a:t> </a:t>
            </a:r>
            <a:r>
              <a:rPr lang="en-GB" dirty="0"/>
              <a:t>fracture in matrix, D – </a:t>
            </a:r>
            <a:r>
              <a:rPr lang="en-GB" dirty="0"/>
              <a:t>decohesive</a:t>
            </a:r>
            <a:r>
              <a:rPr lang="en-GB" dirty="0"/>
              <a:t> carbides, FC – fractured carbides</a:t>
            </a:r>
            <a:r>
              <a:rPr lang="en-GB" dirty="0"/>
              <a:t> </a:t>
            </a:r>
            <a:r>
              <a:rPr lang="x-none"/>
              <a:t> QCL </a:t>
            </a:r>
            <a:r>
              <a:rPr lang="x-none"/>
              <a:t>– </a:t>
            </a:r>
            <a:r>
              <a:rPr lang="x-none" smtClean="0"/>
              <a:t>quasi-cleavage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13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FRACTOGRAPHY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2050" name="Picture 2" descr="C:\Users\jurci\Desktop\Review paper IMR\Revision 2\Figures Revision 2\Figure 20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124744"/>
            <a:ext cx="5688000" cy="397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227348" y="5103068"/>
            <a:ext cx="1173730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/>
              <a:t>Scanning electron micrographs of the fracture surfaces of cryogenically treated (-140°C for 17 h) </a:t>
            </a:r>
            <a:r>
              <a:rPr lang="en-GB" dirty="0" smtClean="0"/>
              <a:t>specimens</a:t>
            </a:r>
            <a:r>
              <a:rPr lang="en-GB" dirty="0"/>
              <a:t>: (a) untempered – overview; (b) tempered at 530°C – overview; (c) </a:t>
            </a:r>
            <a:r>
              <a:rPr lang="en-GB" dirty="0" smtClean="0"/>
              <a:t>unt</a:t>
            </a:r>
            <a:r>
              <a:rPr lang="cs-CZ" dirty="0" smtClean="0"/>
              <a:t>e</a:t>
            </a:r>
            <a:r>
              <a:rPr lang="en-GB" dirty="0" smtClean="0"/>
              <a:t>mpered</a:t>
            </a:r>
            <a:r>
              <a:rPr lang="en-GB" dirty="0" smtClean="0"/>
              <a:t> </a:t>
            </a:r>
            <a:r>
              <a:rPr lang="en-GB" dirty="0"/>
              <a:t>– detail; (d) tempered at 530°C – detail. MPLD – microplastic deformation, CF-cleaved facets, DCs – </a:t>
            </a:r>
            <a:r>
              <a:rPr lang="en-GB" dirty="0"/>
              <a:t>decohesive</a:t>
            </a:r>
            <a:r>
              <a:rPr lang="en-GB" dirty="0"/>
              <a:t> carbides, CCs – cleaved carbides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77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FRACTOGRAPHY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4098" name="Picture 2" descr="fig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1224480"/>
            <a:ext cx="6624000" cy="319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dĺžnik 5"/>
          <p:cNvSpPr/>
          <p:nvPr/>
        </p:nvSpPr>
        <p:spPr>
          <a:xfrm>
            <a:off x="407369" y="5013176"/>
            <a:ext cx="1117463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 smtClean="0"/>
              <a:t>Diagram quantifying the role of different carbides (according to SEM micrograph on the right side) in the fracture micro-mechanism of CT (at -140 °C) and differently tempered specimens. SGCS (extra carbides) assist almost 100% on </a:t>
            </a:r>
            <a:r>
              <a:rPr lang="en-GB" dirty="0" smtClean="0"/>
              <a:t>decohesive</a:t>
            </a:r>
            <a:r>
              <a:rPr lang="en-GB" dirty="0" smtClean="0"/>
              <a:t> fracture propagation.</a:t>
            </a:r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6854"/>
          <a:stretch/>
        </p:blipFill>
        <p:spPr bwMode="auto">
          <a:xfrm>
            <a:off x="7248128" y="1196752"/>
            <a:ext cx="4333875" cy="322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79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FRACTURE TOUGHNESS vs. HARDNESS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pic>
        <p:nvPicPr>
          <p:cNvPr id="3074" name="Obrázok 17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960" y="1157888"/>
            <a:ext cx="4500000" cy="3849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ĺžnik 2"/>
          <p:cNvSpPr/>
          <p:nvPr/>
        </p:nvSpPr>
        <p:spPr>
          <a:xfrm>
            <a:off x="335360" y="5157192"/>
            <a:ext cx="108012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cs-CZ" dirty="0" smtClean="0"/>
              <a:t>F</a:t>
            </a:r>
            <a:r>
              <a:rPr lang="en-GB" dirty="0" smtClean="0"/>
              <a:t>racture</a:t>
            </a:r>
            <a:r>
              <a:rPr lang="en-GB" dirty="0" smtClean="0"/>
              <a:t> </a:t>
            </a:r>
            <a:r>
              <a:rPr lang="en-GB" dirty="0"/>
              <a:t>toughness-hardness relationship in untempered (filled symbols) and low-temperature tempered (170°C, empty symbols) steel. The arrows show changes due to higher tempering temperature. The "desired" goal of simultaneous fracture toughness-hardness increase is indicated by yellow arrow.</a:t>
            </a:r>
          </a:p>
        </p:txBody>
      </p:sp>
    </p:spTree>
    <p:extLst>
      <p:ext uri="{BB962C8B-B14F-4D97-AF65-F5344CB8AC3E}">
        <p14:creationId xmlns:p14="http://schemas.microsoft.com/office/powerpoint/2010/main" val="326855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latin typeface="+mj-lt"/>
              </a:rPr>
              <a:t>CONCLUSIONS</a:t>
            </a:r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Peter Jurči</a:t>
            </a:r>
            <a:endParaRPr lang="en-US" dirty="0"/>
          </a:p>
          <a:p>
            <a:r>
              <a:rPr lang="en-US" dirty="0"/>
              <a:t>Faculty of Materials Technology based in </a:t>
            </a:r>
            <a:r>
              <a:rPr lang="en-US" dirty="0" err="1"/>
              <a:t>Trnava</a:t>
            </a:r>
            <a:r>
              <a:rPr lang="en-US" dirty="0"/>
              <a:t>/Slovak University of Technology in Bratislava</a:t>
            </a:r>
          </a:p>
          <a:p>
            <a:r>
              <a:rPr lang="en-US" dirty="0"/>
              <a:t>2</a:t>
            </a:r>
            <a:r>
              <a:rPr lang="cs-CZ" dirty="0"/>
              <a:t>7</a:t>
            </a:r>
            <a:r>
              <a:rPr lang="en-US" dirty="0"/>
              <a:t>.04.2022</a:t>
            </a:r>
            <a:endParaRPr lang="en-US" dirty="0"/>
          </a:p>
        </p:txBody>
      </p:sp>
      <p:sp>
        <p:nvSpPr>
          <p:cNvPr id="6" name="Obdĺžnik 5"/>
          <p:cNvSpPr/>
          <p:nvPr/>
        </p:nvSpPr>
        <p:spPr>
          <a:xfrm>
            <a:off x="263352" y="1196752"/>
            <a:ext cx="1152128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/>
              <a:t>Retained austenite amounts are significantly reduced by CT; further </a:t>
            </a:r>
            <a:r>
              <a:rPr lang="en-GB" dirty="0"/>
              <a:t>γ</a:t>
            </a:r>
            <a:r>
              <a:rPr lang="en-GB" baseline="-25000" dirty="0"/>
              <a:t>R</a:t>
            </a:r>
            <a:r>
              <a:rPr lang="en-GB" dirty="0"/>
              <a:t> reduction is induced by high-temperature tempering.</a:t>
            </a:r>
          </a:p>
          <a:p>
            <a:pPr lvl="0"/>
            <a:r>
              <a:rPr lang="en-GB" dirty="0"/>
              <a:t>Cryogenic treatment increases the number of extra carbides; to maximize the count of these particles the treatment at -140°C should be used.</a:t>
            </a:r>
          </a:p>
          <a:p>
            <a:pPr lvl="0"/>
            <a:r>
              <a:rPr lang="en-GB" dirty="0"/>
              <a:t>The martensite is refined by applying the cryogenic treatments; in addition, it contains lower carbon contents and enhanced number of crystal effects.  </a:t>
            </a:r>
          </a:p>
          <a:p>
            <a:pPr lvl="0"/>
            <a:r>
              <a:rPr lang="en-GB" dirty="0"/>
              <a:t>The steel hardness is increased by applying CT; this tendency is maintained also after tempering up to 450°C temperature. High-temperature tempering reduces the hardness markedly. An exception is the steel after -140°C cryogenic treatment where high hardness is maintained also after this kind of tempering. </a:t>
            </a:r>
          </a:p>
          <a:p>
            <a:pPr lvl="0"/>
            <a:r>
              <a:rPr lang="en-GB" dirty="0"/>
              <a:t>A general fracture toughness reduction was recorded by applying CTs, except the case of high-temperature tempered steel. Only the application of -140°C cryogenic treatment resulted in comparable (with the state after CHT) or slightly higher K</a:t>
            </a:r>
            <a:r>
              <a:rPr lang="en-GB" baseline="-25000" dirty="0"/>
              <a:t>IC</a:t>
            </a:r>
            <a:r>
              <a:rPr lang="en-GB" dirty="0"/>
              <a:t>.</a:t>
            </a:r>
          </a:p>
          <a:p>
            <a:pPr lvl="0"/>
            <a:r>
              <a:rPr lang="cs-CZ" dirty="0" smtClean="0"/>
              <a:t>C</a:t>
            </a:r>
            <a:r>
              <a:rPr lang="en-GB" dirty="0" smtClean="0"/>
              <a:t>oncomitant</a:t>
            </a:r>
            <a:r>
              <a:rPr lang="en-GB" dirty="0" smtClean="0"/>
              <a:t> </a:t>
            </a:r>
            <a:r>
              <a:rPr lang="en-GB" dirty="0"/>
              <a:t>improvement of hardness and fracture toughness after -140°C cryogenic treatment can be related to the following distinct microstructural changes: (1) the highest number of small globular carbides (improvement of both the hardness and fracture toughness), (2) reduction of </a:t>
            </a:r>
            <a:r>
              <a:rPr lang="en-GB" dirty="0"/>
              <a:t>γ</a:t>
            </a:r>
            <a:r>
              <a:rPr lang="en-GB" baseline="-25000" dirty="0"/>
              <a:t>R</a:t>
            </a:r>
            <a:r>
              <a:rPr lang="en-GB" dirty="0"/>
              <a:t> by transformation to martensite (improvement of hardness but reduction of fracture toughness) and (3) lower carbon content of prior-to-tempered martensite (fracture toughness increase) </a:t>
            </a:r>
          </a:p>
        </p:txBody>
      </p:sp>
    </p:spTree>
    <p:extLst>
      <p:ext uri="{BB962C8B-B14F-4D97-AF65-F5344CB8AC3E}">
        <p14:creationId xmlns:p14="http://schemas.microsoft.com/office/powerpoint/2010/main" val="19127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b="1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Organization/Company</a:t>
            </a:r>
          </a:p>
          <a:p>
            <a:r>
              <a:rPr lang="en-US" dirty="0"/>
              <a:t>Date</a:t>
            </a:r>
          </a:p>
        </p:txBody>
      </p:sp>
      <p:sp>
        <p:nvSpPr>
          <p:cNvPr id="6" name="Obdĺžnik 5"/>
          <p:cNvSpPr/>
          <p:nvPr/>
        </p:nvSpPr>
        <p:spPr>
          <a:xfrm>
            <a:off x="2351584" y="3170436"/>
            <a:ext cx="8208912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700" b="1" dirty="0" smtClean="0"/>
              <a:t>Thank you for your attention</a:t>
            </a:r>
            <a:endParaRPr lang="en-GB" sz="3700" b="1" dirty="0"/>
          </a:p>
        </p:txBody>
      </p:sp>
    </p:spTree>
    <p:extLst>
      <p:ext uri="{BB962C8B-B14F-4D97-AF65-F5344CB8AC3E}">
        <p14:creationId xmlns:p14="http://schemas.microsoft.com/office/powerpoint/2010/main" val="211115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1370</Words>
  <Application>Microsoft Office PowerPoint</Application>
  <PresentationFormat>Vlastná</PresentationFormat>
  <Paragraphs>199</Paragraphs>
  <Slides>21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2" baseType="lpstr">
      <vt:lpstr>Larissa-Design</vt:lpstr>
      <vt:lpstr>Cryogenic treatment as a way to optimize the hardness-toughness relation for cold work tool steels</vt:lpstr>
      <vt:lpstr>LEDEBURITIC COLD-WORK TOOL STEELS</vt:lpstr>
      <vt:lpstr>LEDEBURITIC COLD-WORK TOOL STEELS</vt:lpstr>
      <vt:lpstr>HEAT TREATMENT</vt:lpstr>
      <vt:lpstr>HEAT TREATMENT – resulting properties</vt:lpstr>
      <vt:lpstr>LEDEBURITIC STEELS - APPLICATIONS</vt:lpstr>
      <vt:lpstr>CRYOGENIC TREATMENT</vt:lpstr>
      <vt:lpstr>CRYOGENIC TREATMENT</vt:lpstr>
      <vt:lpstr>EXPERIMENTAL</vt:lpstr>
      <vt:lpstr>EXPERIMENTAL</vt:lpstr>
      <vt:lpstr>MICROSTRUCTURE</vt:lpstr>
      <vt:lpstr>MICROSTRUCTURE</vt:lpstr>
      <vt:lpstr>MICROSTRUCTURE</vt:lpstr>
      <vt:lpstr>HARDNESS</vt:lpstr>
      <vt:lpstr>FRACTURE TOUGHNESS</vt:lpstr>
      <vt:lpstr>FRACTOGRAPHY</vt:lpstr>
      <vt:lpstr>FRACTOGRAPHY</vt:lpstr>
      <vt:lpstr>FRACTOGRAPHY</vt:lpstr>
      <vt:lpstr>FRACTURE TOUGHNESS vs. HARDNESS</vt:lpstr>
      <vt:lpstr>CONCLUSIONS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Peter Jurči</cp:lastModifiedBy>
  <cp:revision>90</cp:revision>
  <dcterms:created xsi:type="dcterms:W3CDTF">2014-11-17T10:33:34Z</dcterms:created>
  <dcterms:modified xsi:type="dcterms:W3CDTF">2022-04-16T18:58:48Z</dcterms:modified>
</cp:coreProperties>
</file>