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3" r:id="rId3"/>
    <p:sldId id="290" r:id="rId4"/>
    <p:sldId id="283" r:id="rId5"/>
    <p:sldId id="277" r:id="rId6"/>
    <p:sldId id="278" r:id="rId7"/>
    <p:sldId id="291" r:id="rId8"/>
    <p:sldId id="280" r:id="rId9"/>
    <p:sldId id="294" r:id="rId10"/>
    <p:sldId id="288" r:id="rId11"/>
    <p:sldId id="284" r:id="rId12"/>
    <p:sldId id="282" r:id="rId13"/>
    <p:sldId id="289" r:id="rId14"/>
    <p:sldId id="285" r:id="rId15"/>
    <p:sldId id="286" r:id="rId16"/>
    <p:sldId id="268" r:id="rId17"/>
    <p:sldId id="270" r:id="rId18"/>
    <p:sldId id="269" r:id="rId19"/>
    <p:sldId id="271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CC"/>
    <a:srgbClr val="3333FF"/>
    <a:srgbClr val="35B9C5"/>
    <a:srgbClr val="3366FF"/>
    <a:srgbClr val="C08940"/>
    <a:srgbClr val="0066FF"/>
    <a:srgbClr val="1C82AB"/>
    <a:srgbClr val="009900"/>
    <a:srgbClr val="3A8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 varScale="1">
        <p:scale>
          <a:sx n="74" d="100"/>
          <a:sy n="74" d="100"/>
        </p:scale>
        <p:origin x="72" y="1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Tempered at 170 °C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E278-49FE-B53C-49FCE9E2AD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CHT</c:v>
                </c:pt>
                <c:pt idx="1">
                  <c:v>CT, -75 °C</c:v>
                </c:pt>
                <c:pt idx="2">
                  <c:v>CT, -140 °C</c:v>
                </c:pt>
                <c:pt idx="3">
                  <c:v>CT, -196 °C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832</c:v>
                </c:pt>
                <c:pt idx="1">
                  <c:v>894</c:v>
                </c:pt>
                <c:pt idx="2">
                  <c:v>905</c:v>
                </c:pt>
                <c:pt idx="3">
                  <c:v>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9-4A41-BB94-289ED31112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Tempered at 530 °C</c:v>
                </c:pt>
              </c:strCache>
            </c:strRef>
          </c:tx>
          <c:spPr>
            <a:gradFill>
              <a:gsLst>
                <a:gs pos="100000">
                  <a:schemeClr val="accent3">
                    <a:lumMod val="50000"/>
                  </a:schemeClr>
                </a:gs>
                <a:gs pos="0">
                  <a:schemeClr val="accent2">
                    <a:lumMod val="50000"/>
                  </a:schemeClr>
                </a:gs>
              </a:gsLst>
              <a:lin ang="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CHT</c:v>
                </c:pt>
                <c:pt idx="1">
                  <c:v>CT, -75 °C</c:v>
                </c:pt>
                <c:pt idx="2">
                  <c:v>CT, -140 °C</c:v>
                </c:pt>
                <c:pt idx="3">
                  <c:v>CT, -196 °C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752</c:v>
                </c:pt>
                <c:pt idx="1">
                  <c:v>747</c:v>
                </c:pt>
                <c:pt idx="2">
                  <c:v>706</c:v>
                </c:pt>
                <c:pt idx="3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9-4A41-BB94-289ED3111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40"/>
        <c:axId val="1746775055"/>
        <c:axId val="1746776719"/>
      </c:barChart>
      <c:catAx>
        <c:axId val="1746775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776719"/>
        <c:crosses val="autoZero"/>
        <c:auto val="1"/>
        <c:lblAlgn val="ctr"/>
        <c:lblOffset val="100"/>
        <c:noMultiLvlLbl val="0"/>
      </c:catAx>
      <c:valAx>
        <c:axId val="1746776719"/>
        <c:scaling>
          <c:orientation val="minMax"/>
          <c:min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775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517707769685068"/>
          <c:y val="0.92248245138375617"/>
          <c:w val="0.62964565814787865"/>
          <c:h val="7.75175486162438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Change, 170 °C </c:v>
                </c:pt>
              </c:strCache>
            </c:strRef>
          </c:tx>
          <c:spPr>
            <a:solidFill>
              <a:srgbClr val="009900">
                <a:alpha val="76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CT, 75 °C</c:v>
                </c:pt>
                <c:pt idx="1">
                  <c:v>CT, -140 °C</c:v>
                </c:pt>
                <c:pt idx="2">
                  <c:v>CT, 196 °C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7.45</c:v>
                </c:pt>
                <c:pt idx="1">
                  <c:v>8.8000000000000007</c:v>
                </c:pt>
                <c:pt idx="2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3-4EB1-A252-2280973F05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Change, 530 °C</c:v>
                </c:pt>
              </c:strCache>
            </c:strRef>
          </c:tx>
          <c:spPr>
            <a:solidFill>
              <a:srgbClr val="C00000">
                <a:alpha val="59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5900763633294822E-3"/>
                  <c:y val="-8.7942750804686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44-4DC3-A32F-C62FF3FFA8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CT, 75 °C</c:v>
                </c:pt>
                <c:pt idx="1">
                  <c:v>CT, -140 °C</c:v>
                </c:pt>
                <c:pt idx="2">
                  <c:v>CT, 196 °C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-0.66</c:v>
                </c:pt>
                <c:pt idx="1">
                  <c:v>-6.1</c:v>
                </c:pt>
                <c:pt idx="2">
                  <c:v>-2.8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3-4EB1-A252-2280973F0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0"/>
        <c:overlap val="-27"/>
        <c:axId val="1864404335"/>
        <c:axId val="1864402671"/>
      </c:barChart>
      <c:catAx>
        <c:axId val="186440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02671"/>
        <c:crosses val="autoZero"/>
        <c:auto val="1"/>
        <c:lblAlgn val="ctr"/>
        <c:lblOffset val="100"/>
        <c:noMultiLvlLbl val="0"/>
      </c:catAx>
      <c:valAx>
        <c:axId val="18644026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04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527618073841319"/>
          <c:y val="0.91410693850540681"/>
          <c:w val="0.67403753417483525"/>
          <c:h val="7.82458657724465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Tempered at 170 °C</c:v>
                </c:pt>
              </c:strCache>
            </c:strRef>
          </c:tx>
          <c:spPr>
            <a:gradFill>
              <a:gsLst>
                <a:gs pos="100000">
                  <a:srgbClr val="FF0066"/>
                </a:gs>
                <a:gs pos="0">
                  <a:srgbClr val="FF0066"/>
                </a:gs>
              </a:gsLst>
              <a:lin ang="0" scaled="1"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FF0066"/>
                  </a:gs>
                  <a:gs pos="0">
                    <a:srgbClr val="FF0066"/>
                  </a:gs>
                </a:gsLst>
                <a:lin ang="0" scaled="1"/>
              </a:gradFill>
              <a:ln>
                <a:noFill/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1-E278-49FE-B53C-49FCE9E2AD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CHT</c:v>
                </c:pt>
                <c:pt idx="1">
                  <c:v>CT, -75 °C</c:v>
                </c:pt>
                <c:pt idx="2">
                  <c:v>CT, -140 °C</c:v>
                </c:pt>
                <c:pt idx="3">
                  <c:v>CT, -196 °C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38.6</c:v>
                </c:pt>
                <c:pt idx="1">
                  <c:v>121.9</c:v>
                </c:pt>
                <c:pt idx="2">
                  <c:v>167</c:v>
                </c:pt>
                <c:pt idx="3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9-4A41-BB94-289ED31112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Tempered at 530 °C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CHT</c:v>
                </c:pt>
                <c:pt idx="1">
                  <c:v>CT, -75 °C</c:v>
                </c:pt>
                <c:pt idx="2">
                  <c:v>CT, -140 °C</c:v>
                </c:pt>
                <c:pt idx="3">
                  <c:v>CT, -196 °C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27.5</c:v>
                </c:pt>
                <c:pt idx="1">
                  <c:v>93.3</c:v>
                </c:pt>
                <c:pt idx="2">
                  <c:v>159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9-4A41-BB94-289ED3111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6775055"/>
        <c:axId val="1746776719"/>
      </c:barChart>
      <c:catAx>
        <c:axId val="1746775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776719"/>
        <c:crosses val="autoZero"/>
        <c:auto val="1"/>
        <c:lblAlgn val="ctr"/>
        <c:lblOffset val="100"/>
        <c:noMultiLvlLbl val="0"/>
      </c:catAx>
      <c:valAx>
        <c:axId val="17467767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775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517707769685068"/>
          <c:y val="0.91507749294768592"/>
          <c:w val="0.62964565814787865"/>
          <c:h val="8.4922507052314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Improvement, 170 °C </c:v>
                </c:pt>
              </c:strCache>
            </c:strRef>
          </c:tx>
          <c:spPr>
            <a:solidFill>
              <a:srgbClr val="009900">
                <a:alpha val="76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CT, 75 °C</c:v>
                </c:pt>
                <c:pt idx="1">
                  <c:v>CT, -140 °C</c:v>
                </c:pt>
                <c:pt idx="2">
                  <c:v>CT, 196 °C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215.8</c:v>
                </c:pt>
                <c:pt idx="1">
                  <c:v>332.6</c:v>
                </c:pt>
                <c:pt idx="2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3-4EB1-A252-2280973F05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  Improvement, 530 °C</c:v>
                </c:pt>
              </c:strCache>
            </c:strRef>
          </c:tx>
          <c:spPr>
            <a:solidFill>
              <a:srgbClr val="FF0066">
                <a:alpha val="59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CT, 75 °C</c:v>
                </c:pt>
                <c:pt idx="1">
                  <c:v>CT, -140 °C</c:v>
                </c:pt>
                <c:pt idx="2">
                  <c:v>CT, 196 °C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239.3</c:v>
                </c:pt>
                <c:pt idx="1">
                  <c:v>478.2</c:v>
                </c:pt>
                <c:pt idx="2">
                  <c:v>190.9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3-4EB1-A252-2280973F0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8"/>
        <c:overlap val="-50"/>
        <c:axId val="1864404335"/>
        <c:axId val="1864402671"/>
      </c:barChart>
      <c:catAx>
        <c:axId val="186440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02671"/>
        <c:crosses val="autoZero"/>
        <c:auto val="1"/>
        <c:lblAlgn val="ctr"/>
        <c:lblOffset val="100"/>
        <c:noMultiLvlLbl val="0"/>
      </c:catAx>
      <c:valAx>
        <c:axId val="18644026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4404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873025462215859"/>
          <c:y val="0.91507749294768592"/>
          <c:w val="0.74253930685321734"/>
          <c:h val="8.4922507052314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Contribution %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6BC8-4823-B587-E2AFB7AB28D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8BA-4025-9A4F-739A8F1D7D1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BC8-4823-B587-E2AFB7AB28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Load (N)</c:v>
                </c:pt>
                <c:pt idx="1">
                  <c:v>Tempering temperature (°C)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39.200000000000003</c:v>
                </c:pt>
                <c:pt idx="1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BA-4025-9A4F-739A8F1D7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Contribution %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A48-4D28-9488-40B4021093D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8BA-4025-9A4F-739A8F1D7D1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A48-4D28-9488-40B4021093DD}"/>
              </c:ext>
            </c:extLst>
          </c:dPt>
          <c:dLbls>
            <c:dLbl>
              <c:idx val="0"/>
              <c:layout>
                <c:manualLayout>
                  <c:x val="-9.8351710605872888E-2"/>
                  <c:y val="-0.18314588504602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48-4D28-9488-40B4021093DD}"/>
                </c:ext>
              </c:extLst>
            </c:dLbl>
            <c:dLbl>
              <c:idx val="1"/>
              <c:layout>
                <c:manualLayout>
                  <c:x val="8.6857523457362709E-2"/>
                  <c:y val="0.15285398062925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BA-4025-9A4F-739A8F1D7D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Load (N)</c:v>
                </c:pt>
                <c:pt idx="1">
                  <c:v>Tempering temperature (°C)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 formatCode="General">
                  <c:v>59.1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BA-4025-9A4F-739A8F1D7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18.04.2022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18.04.2022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18.04.2022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517232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3400" dirty="0"/>
              <a:t>Title: </a:t>
            </a:r>
            <a:r>
              <a:rPr lang="en-GB" sz="3400" dirty="0"/>
              <a:t>Dry sliding tribological behaviour of cryotreated Cr-V ledeburitic tool steel against CuSn6 counterpart</a:t>
            </a:r>
            <a:endParaRPr lang="de-DE" sz="3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021288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Authors: Venu Yarasu, Peter Jurci, Jakub Hornik.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3F5DFF2-B07C-47B5-AD63-18C4BB194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182920"/>
            <a:ext cx="3355848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1. 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50B9D319-23F1-46E4-9331-C14A0014EE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53A19D2-3E98-49FB-B9DA-F183EDC4915B}"/>
              </a:ext>
            </a:extLst>
          </p:cNvPr>
          <p:cNvSpPr/>
          <p:nvPr/>
        </p:nvSpPr>
        <p:spPr>
          <a:xfrm>
            <a:off x="222305" y="1719241"/>
            <a:ext cx="2275451" cy="1224136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Cr-V ledeburitic tool steel</a:t>
            </a:r>
            <a:endParaRPr lang="en-IN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8DC03-D455-42F8-8633-C625AA4FD32F}"/>
              </a:ext>
            </a:extLst>
          </p:cNvPr>
          <p:cNvSpPr/>
          <p:nvPr/>
        </p:nvSpPr>
        <p:spPr>
          <a:xfrm>
            <a:off x="2760639" y="1380266"/>
            <a:ext cx="4032448" cy="174269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dirty="0"/>
              <a:t>Also known as Vanadis 6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dirty="0"/>
              <a:t>Fabricated by PM route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dirty="0"/>
              <a:t>Popular in Cold Work applications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dirty="0"/>
              <a:t>Supplied in soft annealed condition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63E454-7C5B-4FB3-ACC4-54A9CF08D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023" y="2299737"/>
            <a:ext cx="1383211" cy="144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CA8C5B-82BD-4131-9843-4C34CFA1D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0989" y="2223377"/>
            <a:ext cx="1722947" cy="144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10010D-AE9C-469D-AE85-C98938B7D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3842" y="3727777"/>
            <a:ext cx="1997242" cy="144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1C545CD-D3D1-440B-8058-37491E067897}"/>
              </a:ext>
            </a:extLst>
          </p:cNvPr>
          <p:cNvSpPr txBox="1"/>
          <p:nvPr/>
        </p:nvSpPr>
        <p:spPr>
          <a:xfrm>
            <a:off x="7221371" y="1257317"/>
            <a:ext cx="1632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Applications:</a:t>
            </a:r>
            <a:endParaRPr lang="en-I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C11A3E-835B-4B29-B74B-BFFB43BE9EA4}"/>
              </a:ext>
            </a:extLst>
          </p:cNvPr>
          <p:cNvSpPr txBox="1"/>
          <p:nvPr/>
        </p:nvSpPr>
        <p:spPr>
          <a:xfrm>
            <a:off x="300106" y="3335388"/>
            <a:ext cx="2699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Failures or Wear types:</a:t>
            </a:r>
            <a:endParaRPr lang="en-IN" sz="20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9F2B07-D955-4AB7-B3DF-F256F3996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32" y="3845763"/>
            <a:ext cx="1515682" cy="108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3B2BD83-2F56-4969-B267-6A6785F649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6263" y="3845763"/>
            <a:ext cx="1531059" cy="1080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9E256E9-F09F-4BC9-AB61-37F339717B70}"/>
              </a:ext>
            </a:extLst>
          </p:cNvPr>
          <p:cNvSpPr/>
          <p:nvPr/>
        </p:nvSpPr>
        <p:spPr>
          <a:xfrm>
            <a:off x="330418" y="5036406"/>
            <a:ext cx="1515682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 Abrasive</a:t>
            </a:r>
            <a:endParaRPr lang="en-IN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7A6B324-5B00-43D3-9E52-C6BC3E43E012}"/>
              </a:ext>
            </a:extLst>
          </p:cNvPr>
          <p:cNvSpPr/>
          <p:nvPr/>
        </p:nvSpPr>
        <p:spPr>
          <a:xfrm>
            <a:off x="2020349" y="5035478"/>
            <a:ext cx="2275451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 Adhesive or Galling</a:t>
            </a:r>
            <a:endParaRPr lang="en-IN" dirty="0"/>
          </a:p>
        </p:txBody>
      </p:sp>
      <p:pic>
        <p:nvPicPr>
          <p:cNvPr id="25" name="Picture 24" descr="A picture containing indoor, metalware, set, rack&#10;&#10;Description automatically generated">
            <a:extLst>
              <a:ext uri="{FF2B5EF4-FFF2-40B4-BE49-F238E27FC236}">
                <a16:creationId xmlns:a16="http://schemas.microsoft.com/office/drawing/2014/main" id="{369EDA1F-6147-4263-8A04-4DD19FD1F0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023" y="4369827"/>
            <a:ext cx="1440000" cy="1440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A183B31-45AB-4086-A373-375C7C016C64}"/>
              </a:ext>
            </a:extLst>
          </p:cNvPr>
          <p:cNvSpPr txBox="1"/>
          <p:nvPr/>
        </p:nvSpPr>
        <p:spPr>
          <a:xfrm>
            <a:off x="9696400" y="5157192"/>
            <a:ext cx="238984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Source: UDDEHOLM TOOL STEELS</a:t>
            </a:r>
            <a:endParaRPr lang="en-IN" sz="1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DB1177-6755-4D17-ADE6-39BCC7A29826}"/>
              </a:ext>
            </a:extLst>
          </p:cNvPr>
          <p:cNvSpPr txBox="1"/>
          <p:nvPr/>
        </p:nvSpPr>
        <p:spPr>
          <a:xfrm>
            <a:off x="252776" y="5462907"/>
            <a:ext cx="238984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Source: UDDEHOLM TOOL STEELS</a:t>
            </a:r>
            <a:endParaRPr lang="en-IN" sz="12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150435-6C32-4683-9A58-FFCAA6C2D802}"/>
              </a:ext>
            </a:extLst>
          </p:cNvPr>
          <p:cNvSpPr/>
          <p:nvPr/>
        </p:nvSpPr>
        <p:spPr>
          <a:xfrm>
            <a:off x="7316372" y="1794483"/>
            <a:ext cx="2114989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Powder compaction</a:t>
            </a:r>
            <a:endParaRPr lang="en-IN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6E578C8-B17F-4CEB-882C-90C208A56137}"/>
              </a:ext>
            </a:extLst>
          </p:cNvPr>
          <p:cNvSpPr/>
          <p:nvPr/>
        </p:nvSpPr>
        <p:spPr>
          <a:xfrm>
            <a:off x="9796435" y="1783037"/>
            <a:ext cx="2021337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Blanking</a:t>
            </a:r>
            <a:endParaRPr lang="en-IN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1BB7D0-A7DF-4A1D-9DCB-9F7A648D8CCF}"/>
              </a:ext>
            </a:extLst>
          </p:cNvPr>
          <p:cNvSpPr/>
          <p:nvPr/>
        </p:nvSpPr>
        <p:spPr>
          <a:xfrm>
            <a:off x="7408130" y="3922829"/>
            <a:ext cx="2021337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Punches, etc</a:t>
            </a:r>
            <a:endParaRPr lang="en-IN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27AEB57-C92C-4D70-983B-E926FC054CB4}"/>
              </a:ext>
            </a:extLst>
          </p:cNvPr>
          <p:cNvSpPr txBox="1"/>
          <p:nvPr/>
        </p:nvSpPr>
        <p:spPr>
          <a:xfrm>
            <a:off x="7666712" y="5599461"/>
            <a:ext cx="1512168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Source: IndiaMarket</a:t>
            </a:r>
            <a:endParaRPr lang="en-IN" sz="12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F41CF9-54C4-4A01-96C3-75923E2DACC8}"/>
              </a:ext>
            </a:extLst>
          </p:cNvPr>
          <p:cNvSpPr/>
          <p:nvPr/>
        </p:nvSpPr>
        <p:spPr>
          <a:xfrm>
            <a:off x="4252092" y="4209025"/>
            <a:ext cx="2749628" cy="47750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dirty="0"/>
              <a:t>3. a combination of both</a:t>
            </a:r>
            <a:endParaRPr lang="en-IN" dirty="0"/>
          </a:p>
        </p:txBody>
      </p:sp>
      <p:sp>
        <p:nvSpPr>
          <p:cNvPr id="3" name="Callout: Line with Border and Accent Bar 2">
            <a:extLst>
              <a:ext uri="{FF2B5EF4-FFF2-40B4-BE49-F238E27FC236}">
                <a16:creationId xmlns:a16="http://schemas.microsoft.com/office/drawing/2014/main" id="{6E89A8AD-8838-4983-8A54-BC06076EFB5A}"/>
              </a:ext>
            </a:extLst>
          </p:cNvPr>
          <p:cNvSpPr/>
          <p:nvPr/>
        </p:nvSpPr>
        <p:spPr>
          <a:xfrm>
            <a:off x="5002011" y="5041463"/>
            <a:ext cx="1947627" cy="586285"/>
          </a:xfrm>
          <a:prstGeom prst="accentBorderCallout1">
            <a:avLst>
              <a:gd name="adj1" fmla="val 18750"/>
              <a:gd name="adj2" fmla="val -8333"/>
              <a:gd name="adj3" fmla="val -62961"/>
              <a:gd name="adj4" fmla="val -70344"/>
            </a:avLst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Motivation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622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6" grpId="0"/>
      <p:bldP spid="17" grpId="0"/>
      <p:bldP spid="22" grpId="0" animBg="1"/>
      <p:bldP spid="23" grpId="0" animBg="1"/>
      <p:bldP spid="26" grpId="0"/>
      <p:bldP spid="27" grpId="0"/>
      <p:bldP spid="31" grpId="0" animBg="1"/>
      <p:bldP spid="32" grpId="0" animBg="1"/>
      <p:bldP spid="33" grpId="0" animBg="1"/>
      <p:bldP spid="35" grpId="0"/>
      <p:bldP spid="29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Conventional Heat-treatment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Cryogenic Treatment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04CCA874-7E78-48BF-8DCC-C061C1D8DEBE}"/>
              </a:ext>
            </a:extLst>
          </p:cNvPr>
          <p:cNvSpPr>
            <a:spLocks/>
          </p:cNvSpPr>
          <p:nvPr/>
        </p:nvSpPr>
        <p:spPr>
          <a:xfrm rot="16200000">
            <a:off x="5027697" y="1326017"/>
            <a:ext cx="301671" cy="260061"/>
          </a:xfrm>
          <a:prstGeom prst="triangle">
            <a:avLst/>
          </a:prstGeom>
          <a:solidFill>
            <a:srgbClr val="1C8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562D31-650E-43BC-B4BA-3597B4E24BD0}"/>
              </a:ext>
            </a:extLst>
          </p:cNvPr>
          <p:cNvSpPr txBox="1"/>
          <p:nvPr/>
        </p:nvSpPr>
        <p:spPr>
          <a:xfrm>
            <a:off x="5214918" y="1271381"/>
            <a:ext cx="89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rPr>
              <a:t>CHT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7D488301-4DC0-4B6C-A312-1471D5822D69}"/>
              </a:ext>
            </a:extLst>
          </p:cNvPr>
          <p:cNvSpPr>
            <a:spLocks/>
          </p:cNvSpPr>
          <p:nvPr/>
        </p:nvSpPr>
        <p:spPr>
          <a:xfrm rot="16200000">
            <a:off x="10847917" y="1326017"/>
            <a:ext cx="301671" cy="260061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FDE6E9-EC64-4AA0-8AC6-8413929C3C78}"/>
              </a:ext>
            </a:extLst>
          </p:cNvPr>
          <p:cNvSpPr txBox="1"/>
          <p:nvPr/>
        </p:nvSpPr>
        <p:spPr>
          <a:xfrm>
            <a:off x="11035138" y="1271381"/>
            <a:ext cx="89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rPr>
              <a:t>CT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1A5167A-17F0-4986-A5FF-798F3EC83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1. Introduction: Heat treatment </a:t>
            </a:r>
            <a:endParaRPr lang="en-IN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30BC2B3-7794-485A-95EC-997910CB6DF7}"/>
              </a:ext>
            </a:extLst>
          </p:cNvPr>
          <p:cNvGrpSpPr/>
          <p:nvPr/>
        </p:nvGrpSpPr>
        <p:grpSpPr>
          <a:xfrm>
            <a:off x="6496937" y="2152459"/>
            <a:ext cx="5523841" cy="2566655"/>
            <a:chOff x="5649138" y="2333304"/>
            <a:chExt cx="6206861" cy="2936026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B9237DC-5B74-4F8D-88F1-12FCB0A8BB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2879" y="2361710"/>
              <a:ext cx="0" cy="2124016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F94EA55-4521-4B98-ABDE-A2EDBCB16F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5999" y="4477744"/>
              <a:ext cx="5760000" cy="18546"/>
            </a:xfrm>
            <a:prstGeom prst="line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D6585DB-BB72-423F-8068-4B82D84930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8490" y="3453247"/>
              <a:ext cx="342461" cy="10244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321D13B-7B92-495D-B585-70B7A7E5420E}"/>
                </a:ext>
              </a:extLst>
            </p:cNvPr>
            <p:cNvCxnSpPr>
              <a:cxnSpLocks/>
            </p:cNvCxnSpPr>
            <p:nvPr/>
          </p:nvCxnSpPr>
          <p:spPr>
            <a:xfrm>
              <a:off x="6444072" y="3450291"/>
              <a:ext cx="325855" cy="109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B593B3F-DE36-4CDF-9468-7E9CAB3302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70732" y="3066232"/>
              <a:ext cx="137776" cy="3882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C3CC0DD-AC9D-4316-B432-46F91BCFCC98}"/>
                </a:ext>
              </a:extLst>
            </p:cNvPr>
            <p:cNvCxnSpPr>
              <a:cxnSpLocks/>
            </p:cNvCxnSpPr>
            <p:nvPr/>
          </p:nvCxnSpPr>
          <p:spPr>
            <a:xfrm>
              <a:off x="6908508" y="3058028"/>
              <a:ext cx="27070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46371D7-CF89-432A-95ED-FC16FEE99A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73137" y="2670061"/>
              <a:ext cx="137776" cy="3882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97CF55C-395A-41F3-BC08-B96CC42C466C}"/>
                </a:ext>
              </a:extLst>
            </p:cNvPr>
            <p:cNvCxnSpPr>
              <a:cxnSpLocks/>
            </p:cNvCxnSpPr>
            <p:nvPr/>
          </p:nvCxnSpPr>
          <p:spPr>
            <a:xfrm>
              <a:off x="7304839" y="2670060"/>
              <a:ext cx="419277" cy="43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4C9DCD3-5142-49B3-AFF6-3A0D9FB3FE4E}"/>
                </a:ext>
              </a:extLst>
            </p:cNvPr>
            <p:cNvCxnSpPr>
              <a:cxnSpLocks/>
            </p:cNvCxnSpPr>
            <p:nvPr/>
          </p:nvCxnSpPr>
          <p:spPr>
            <a:xfrm>
              <a:off x="7724116" y="2674435"/>
              <a:ext cx="260067" cy="1688641"/>
            </a:xfrm>
            <a:prstGeom prst="line">
              <a:avLst/>
            </a:prstGeom>
            <a:ln w="190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44F63D2-7211-4210-9FE6-7CC397CA0441}"/>
                </a:ext>
              </a:extLst>
            </p:cNvPr>
            <p:cNvCxnSpPr/>
            <p:nvPr/>
          </p:nvCxnSpPr>
          <p:spPr>
            <a:xfrm>
              <a:off x="7984182" y="4365118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C3B2771-42A2-4F19-86DB-B1C61C8EA187}"/>
                </a:ext>
              </a:extLst>
            </p:cNvPr>
            <p:cNvCxnSpPr/>
            <p:nvPr/>
          </p:nvCxnSpPr>
          <p:spPr>
            <a:xfrm flipV="1">
              <a:off x="9244205" y="3726581"/>
              <a:ext cx="254496" cy="6364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B8CA1D9-0240-4542-AD88-3CD3FCDFBD4B}"/>
                </a:ext>
              </a:extLst>
            </p:cNvPr>
            <p:cNvCxnSpPr/>
            <p:nvPr/>
          </p:nvCxnSpPr>
          <p:spPr>
            <a:xfrm>
              <a:off x="9497393" y="3726582"/>
              <a:ext cx="6720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52C83D8-AA64-4003-9B5F-88591D566D44}"/>
                </a:ext>
              </a:extLst>
            </p:cNvPr>
            <p:cNvCxnSpPr>
              <a:cxnSpLocks/>
            </p:cNvCxnSpPr>
            <p:nvPr/>
          </p:nvCxnSpPr>
          <p:spPr>
            <a:xfrm>
              <a:off x="10169400" y="3726581"/>
              <a:ext cx="178835" cy="6364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0859C58-992A-4BEB-A821-0CB9C970EF95}"/>
                </a:ext>
              </a:extLst>
            </p:cNvPr>
            <p:cNvCxnSpPr/>
            <p:nvPr/>
          </p:nvCxnSpPr>
          <p:spPr>
            <a:xfrm>
              <a:off x="10347554" y="4365118"/>
              <a:ext cx="31357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F126249B-FEA1-46C8-8F0A-0B17D75D857C}"/>
                </a:ext>
              </a:extLst>
            </p:cNvPr>
            <p:cNvCxnSpPr/>
            <p:nvPr/>
          </p:nvCxnSpPr>
          <p:spPr>
            <a:xfrm flipV="1">
              <a:off x="10654254" y="3726581"/>
              <a:ext cx="254496" cy="6364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9958084-8C91-4367-A3B7-CA526BED105B}"/>
                </a:ext>
              </a:extLst>
            </p:cNvPr>
            <p:cNvCxnSpPr/>
            <p:nvPr/>
          </p:nvCxnSpPr>
          <p:spPr>
            <a:xfrm>
              <a:off x="10907442" y="3726582"/>
              <a:ext cx="67200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BCC3602-2F78-4BAB-AD8E-C88842CE9241}"/>
                </a:ext>
              </a:extLst>
            </p:cNvPr>
            <p:cNvCxnSpPr>
              <a:cxnSpLocks/>
            </p:cNvCxnSpPr>
            <p:nvPr/>
          </p:nvCxnSpPr>
          <p:spPr>
            <a:xfrm>
              <a:off x="11579449" y="3726581"/>
              <a:ext cx="178835" cy="6364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08D8DC9-FDFB-47A7-BB3A-7EB9BA165C65}"/>
                </a:ext>
              </a:extLst>
            </p:cNvPr>
            <p:cNvCxnSpPr/>
            <p:nvPr/>
          </p:nvCxnSpPr>
          <p:spPr>
            <a:xfrm>
              <a:off x="9109359" y="4361872"/>
              <a:ext cx="14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CBFC235-9BBC-495A-B51F-1692E5423621}"/>
                </a:ext>
              </a:extLst>
            </p:cNvPr>
            <p:cNvCxnSpPr/>
            <p:nvPr/>
          </p:nvCxnSpPr>
          <p:spPr>
            <a:xfrm>
              <a:off x="8320346" y="4932812"/>
              <a:ext cx="67200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6C1881E-EC11-4D41-838E-EB3918787A96}"/>
                </a:ext>
              </a:extLst>
            </p:cNvPr>
            <p:cNvCxnSpPr>
              <a:cxnSpLocks/>
            </p:cNvCxnSpPr>
            <p:nvPr/>
          </p:nvCxnSpPr>
          <p:spPr>
            <a:xfrm>
              <a:off x="8144551" y="4359994"/>
              <a:ext cx="178835" cy="5760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EA9CB47-A080-4612-AC89-AD00A586A2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1398" y="4359993"/>
              <a:ext cx="117961" cy="57600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9BD56D6-5E0C-4B06-940F-3372F14CA895}"/>
                </a:ext>
              </a:extLst>
            </p:cNvPr>
            <p:cNvSpPr txBox="1"/>
            <p:nvPr/>
          </p:nvSpPr>
          <p:spPr>
            <a:xfrm>
              <a:off x="5649138" y="2551554"/>
              <a:ext cx="461665" cy="168864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dirty="0"/>
                <a:t>Temperature</a:t>
              </a:r>
              <a:endParaRPr lang="en-IN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9F22E13-177B-4381-945C-CA834C42FFB7}"/>
                </a:ext>
              </a:extLst>
            </p:cNvPr>
            <p:cNvSpPr txBox="1"/>
            <p:nvPr/>
          </p:nvSpPr>
          <p:spPr>
            <a:xfrm>
              <a:off x="10962248" y="4482691"/>
              <a:ext cx="755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  <a:endParaRPr lang="en-IN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7B8E6E9-E874-43A9-864E-04298D9E24BC}"/>
                </a:ext>
              </a:extLst>
            </p:cNvPr>
            <p:cNvSpPr txBox="1"/>
            <p:nvPr/>
          </p:nvSpPr>
          <p:spPr>
            <a:xfrm>
              <a:off x="6639851" y="2333304"/>
              <a:ext cx="1563944" cy="336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Austenitization</a:t>
              </a:r>
              <a:endParaRPr lang="en-IN" sz="1400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201D0DC-4160-4F63-AAA5-4F1FF21DA55D}"/>
                </a:ext>
              </a:extLst>
            </p:cNvPr>
            <p:cNvSpPr txBox="1"/>
            <p:nvPr/>
          </p:nvSpPr>
          <p:spPr>
            <a:xfrm rot="21070236">
              <a:off x="7970090" y="2373338"/>
              <a:ext cx="423851" cy="19254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400" dirty="0"/>
                <a:t>Vacuum gas quenching</a:t>
              </a:r>
              <a:endParaRPr lang="en-IN" sz="1400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E1F54CF-52C3-41C7-8EB8-E6EB77BE1FBE}"/>
                </a:ext>
              </a:extLst>
            </p:cNvPr>
            <p:cNvSpPr txBox="1"/>
            <p:nvPr/>
          </p:nvSpPr>
          <p:spPr>
            <a:xfrm>
              <a:off x="9273414" y="3416762"/>
              <a:ext cx="10771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Tempering</a:t>
              </a:r>
              <a:endParaRPr lang="en-IN" sz="1400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AC87F45-581C-4046-8E79-715C400BA262}"/>
                </a:ext>
              </a:extLst>
            </p:cNvPr>
            <p:cNvSpPr txBox="1"/>
            <p:nvPr/>
          </p:nvSpPr>
          <p:spPr>
            <a:xfrm>
              <a:off x="10667811" y="3392362"/>
              <a:ext cx="10771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Tempering</a:t>
              </a:r>
              <a:endParaRPr lang="en-IN" sz="14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DFAA14D-7AA8-4966-B2EF-258E362D7EAE}"/>
                </a:ext>
              </a:extLst>
            </p:cNvPr>
            <p:cNvSpPr txBox="1"/>
            <p:nvPr/>
          </p:nvSpPr>
          <p:spPr>
            <a:xfrm>
              <a:off x="7850058" y="4917260"/>
              <a:ext cx="2041449" cy="35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Cryogenic Treatment</a:t>
              </a:r>
              <a:endParaRPr lang="en-IN" sz="1400" dirty="0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0DCAA62-6268-4BCA-A6A1-2935546FCA16}"/>
              </a:ext>
            </a:extLst>
          </p:cNvPr>
          <p:cNvGrpSpPr/>
          <p:nvPr/>
        </p:nvGrpSpPr>
        <p:grpSpPr>
          <a:xfrm>
            <a:off x="554677" y="2129254"/>
            <a:ext cx="5313288" cy="2510883"/>
            <a:chOff x="328754" y="2341140"/>
            <a:chExt cx="5313288" cy="2510883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0FECB9EB-683E-410A-87B3-26B4F6D7ECD4}"/>
                </a:ext>
              </a:extLst>
            </p:cNvPr>
            <p:cNvGrpSpPr/>
            <p:nvPr/>
          </p:nvGrpSpPr>
          <p:grpSpPr>
            <a:xfrm>
              <a:off x="328754" y="2361710"/>
              <a:ext cx="5313288" cy="2490313"/>
              <a:chOff x="328754" y="2361710"/>
              <a:chExt cx="5313288" cy="249031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8B527A96-6933-4E70-A907-8770133A5F76}"/>
                  </a:ext>
                </a:extLst>
              </p:cNvPr>
              <p:cNvGrpSpPr/>
              <p:nvPr/>
            </p:nvGrpSpPr>
            <p:grpSpPr>
              <a:xfrm>
                <a:off x="757751" y="2361710"/>
                <a:ext cx="4884291" cy="2134580"/>
                <a:chOff x="2732466" y="1848256"/>
                <a:chExt cx="6907644" cy="2601507"/>
              </a:xfrm>
            </p:grpSpPr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E9F09C20-F0AD-4CEA-88A8-C1C79E3022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42194" y="1848256"/>
                  <a:ext cx="0" cy="2588632"/>
                </a:xfrm>
                <a:prstGeom prst="line">
                  <a:avLst/>
                </a:prstGeom>
                <a:ln w="19050"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152AA97B-972C-44B1-AB36-C66EB16708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32466" y="4427160"/>
                  <a:ext cx="6907644" cy="22603"/>
                </a:xfrm>
                <a:prstGeom prst="line">
                  <a:avLst/>
                </a:prstGeom>
                <a:ln w="19050"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E2E84977-CBCE-48AF-8D17-C491F7EEFB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50130" y="3178561"/>
                  <a:ext cx="484328" cy="124859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5EA5543D-8627-465A-8C65-2865CB2DE9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4730" y="3174958"/>
                  <a:ext cx="460843" cy="13331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D83C329E-127B-4E41-A636-B29C14BE92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86710" y="2706888"/>
                  <a:ext cx="194851" cy="47317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0EC7BE33-7D71-48B6-A93A-F54C81695A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1561" y="2696890"/>
                  <a:ext cx="38284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BE3665A6-F538-4C19-BED2-4DD51D0B3B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255815" y="2224057"/>
                  <a:ext cx="194851" cy="47317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1620158E-95D3-4232-8C89-89D5A53BBC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42076" y="2224056"/>
                  <a:ext cx="592965" cy="5332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254635C3-9CF4-468D-A48E-A11FB8CBF3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35041" y="2229388"/>
                  <a:ext cx="367801" cy="2058022"/>
                </a:xfrm>
                <a:prstGeom prst="line">
                  <a:avLst/>
                </a:prstGeom>
                <a:ln w="1905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370741B2-9432-4DAF-9F6A-205A316A03C4}"/>
                    </a:ext>
                  </a:extLst>
                </p:cNvPr>
                <p:cNvCxnSpPr/>
                <p:nvPr/>
              </p:nvCxnSpPr>
              <p:spPr>
                <a:xfrm>
                  <a:off x="5402841" y="4289898"/>
                  <a:ext cx="44348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526A3E27-4A7F-461A-8AC2-76593FFDCC02}"/>
                    </a:ext>
                  </a:extLst>
                </p:cNvPr>
                <p:cNvCxnSpPr/>
                <p:nvPr/>
              </p:nvCxnSpPr>
              <p:spPr>
                <a:xfrm flipV="1">
                  <a:off x="5836594" y="3511685"/>
                  <a:ext cx="359923" cy="7757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C4DB94EC-3F03-4AA0-AD6B-FA1D4EA45709}"/>
                    </a:ext>
                  </a:extLst>
                </p:cNvPr>
                <p:cNvCxnSpPr/>
                <p:nvPr/>
              </p:nvCxnSpPr>
              <p:spPr>
                <a:xfrm>
                  <a:off x="6194667" y="3511686"/>
                  <a:ext cx="95039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50A30956-7E8C-4B25-A290-76DDA7896E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45057" y="3511685"/>
                  <a:ext cx="252919" cy="7757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F706954F-1AD2-46F4-90DF-C487C66319CD}"/>
                    </a:ext>
                  </a:extLst>
                </p:cNvPr>
                <p:cNvCxnSpPr/>
                <p:nvPr/>
              </p:nvCxnSpPr>
              <p:spPr>
                <a:xfrm>
                  <a:off x="7397013" y="4289898"/>
                  <a:ext cx="44348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B11DE329-5972-4B15-B082-0F1C492D9B6B}"/>
                    </a:ext>
                  </a:extLst>
                </p:cNvPr>
                <p:cNvCxnSpPr/>
                <p:nvPr/>
              </p:nvCxnSpPr>
              <p:spPr>
                <a:xfrm flipV="1">
                  <a:off x="7830766" y="3511685"/>
                  <a:ext cx="359923" cy="7757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51FA7793-C309-4D94-91BD-D98D05E36E18}"/>
                    </a:ext>
                  </a:extLst>
                </p:cNvPr>
                <p:cNvCxnSpPr/>
                <p:nvPr/>
              </p:nvCxnSpPr>
              <p:spPr>
                <a:xfrm>
                  <a:off x="8188839" y="3511686"/>
                  <a:ext cx="95039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03FC8A60-1B40-4469-AC8A-BF27153920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139229" y="3511685"/>
                  <a:ext cx="252919" cy="77572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A1B468A0-3FC6-4A4A-A91C-EE57C048012D}"/>
                  </a:ext>
                </a:extLst>
              </p:cNvPr>
              <p:cNvSpPr txBox="1"/>
              <p:nvPr/>
            </p:nvSpPr>
            <p:spPr>
              <a:xfrm>
                <a:off x="328754" y="2551554"/>
                <a:ext cx="461665" cy="168864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dirty="0"/>
                  <a:t>Temperature </a:t>
                </a:r>
                <a:endParaRPr lang="en-IN" dirty="0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589F4F1B-3417-418C-8954-C4E24217CE6F}"/>
                  </a:ext>
                </a:extLst>
              </p:cNvPr>
              <p:cNvSpPr txBox="1"/>
              <p:nvPr/>
            </p:nvSpPr>
            <p:spPr>
              <a:xfrm>
                <a:off x="4775424" y="4482691"/>
                <a:ext cx="755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Time</a:t>
                </a:r>
                <a:endParaRPr lang="en-IN" dirty="0"/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08B3822-C0D1-4F62-8F64-2AD2FBE0B7E3}"/>
                </a:ext>
              </a:extLst>
            </p:cNvPr>
            <p:cNvSpPr txBox="1"/>
            <p:nvPr/>
          </p:nvSpPr>
          <p:spPr>
            <a:xfrm>
              <a:off x="1426587" y="2341140"/>
              <a:ext cx="12992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Austenitization</a:t>
              </a:r>
              <a:endParaRPr lang="en-IN" sz="1400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140C227-72BB-4B07-A6D2-A1A1892FD3B7}"/>
                </a:ext>
              </a:extLst>
            </p:cNvPr>
            <p:cNvSpPr txBox="1"/>
            <p:nvPr/>
          </p:nvSpPr>
          <p:spPr>
            <a:xfrm rot="21070236">
              <a:off x="2517401" y="2559767"/>
              <a:ext cx="400110" cy="174583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400" dirty="0"/>
                <a:t>Vacuum gas quenching</a:t>
              </a:r>
              <a:endParaRPr lang="en-IN" sz="1400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C054E31-33B2-4E41-8FC8-641E2A32A8DE}"/>
                </a:ext>
              </a:extLst>
            </p:cNvPr>
            <p:cNvSpPr txBox="1"/>
            <p:nvPr/>
          </p:nvSpPr>
          <p:spPr>
            <a:xfrm>
              <a:off x="3071461" y="3391821"/>
              <a:ext cx="10771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Tempering</a:t>
              </a:r>
              <a:endParaRPr lang="en-IN" sz="1400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28FA507-6686-4C83-A775-BDE4ACED12DD}"/>
                </a:ext>
              </a:extLst>
            </p:cNvPr>
            <p:cNvSpPr txBox="1"/>
            <p:nvPr/>
          </p:nvSpPr>
          <p:spPr>
            <a:xfrm>
              <a:off x="4462827" y="3391821"/>
              <a:ext cx="10771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Tempering</a:t>
              </a:r>
              <a:endParaRPr lang="en-IN" sz="1400" dirty="0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01B9673F-D22E-4726-A959-9DE018B9042F}"/>
              </a:ext>
            </a:extLst>
          </p:cNvPr>
          <p:cNvSpPr txBox="1"/>
          <p:nvPr/>
        </p:nvSpPr>
        <p:spPr>
          <a:xfrm>
            <a:off x="6492875" y="4569814"/>
            <a:ext cx="55839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 b="1" dirty="0">
                <a:latin typeface="Calibri (Body)"/>
              </a:rPr>
              <a:t>Advantages of CT: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Reduction of retained austenite (</a:t>
            </a:r>
            <a:r>
              <a:rPr lang="el-GR" sz="1400" b="1" dirty="0">
                <a:latin typeface="Calibri (Body)"/>
                <a:cs typeface="Times New Roman" panose="02020603050405020304" pitchFamily="18" charset="0"/>
              </a:rPr>
              <a:t>γ</a:t>
            </a:r>
            <a:r>
              <a:rPr lang="en-US" sz="1400" b="1" baseline="-25000" dirty="0">
                <a:latin typeface="Calibri (Body)"/>
                <a:cs typeface="Times New Roman" panose="02020603050405020304" pitchFamily="18" charset="0"/>
              </a:rPr>
              <a:t>R</a:t>
            </a:r>
            <a:r>
              <a:rPr lang="en-GB" sz="1400" dirty="0">
                <a:latin typeface="Calibri (Body)"/>
              </a:rPr>
              <a:t>) amount.</a:t>
            </a:r>
            <a:endParaRPr lang="en-IN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Refinement of martensite.</a:t>
            </a:r>
            <a:endParaRPr lang="en-IN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Increase in population density of small globular carbides (SGCs).</a:t>
            </a:r>
            <a:endParaRPr lang="en-IN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And finally, increase in the amount of nano-sized transient carbide precipitates.</a:t>
            </a:r>
            <a:endParaRPr lang="en-IN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D44DA9B-1730-4E43-BBAA-64213B2404EA}"/>
              </a:ext>
            </a:extLst>
          </p:cNvPr>
          <p:cNvSpPr txBox="1"/>
          <p:nvPr/>
        </p:nvSpPr>
        <p:spPr>
          <a:xfrm>
            <a:off x="739289" y="4674889"/>
            <a:ext cx="53268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 b="1" dirty="0">
                <a:latin typeface="Calibri (Body)"/>
              </a:rPr>
              <a:t>Concern of CHT: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Higher amounts of retained austenite (</a:t>
            </a:r>
            <a:r>
              <a:rPr lang="el-GR" sz="1400" b="1" dirty="0">
                <a:latin typeface="Calibri (Body)"/>
                <a:cs typeface="Times New Roman" panose="02020603050405020304" pitchFamily="18" charset="0"/>
              </a:rPr>
              <a:t>γ</a:t>
            </a:r>
            <a:r>
              <a:rPr lang="en-US" sz="1400" b="1" baseline="-25000" dirty="0">
                <a:latin typeface="Calibri (Body)"/>
                <a:cs typeface="Times New Roman" panose="02020603050405020304" pitchFamily="18" charset="0"/>
              </a:rPr>
              <a:t>R</a:t>
            </a:r>
            <a:r>
              <a:rPr lang="en-GB" sz="1400" dirty="0">
                <a:latin typeface="Calibri (Body)"/>
              </a:rPr>
              <a:t>).</a:t>
            </a:r>
            <a:endParaRPr lang="en-IN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GB" sz="1400" dirty="0">
                <a:latin typeface="Calibri (Body)"/>
              </a:rPr>
              <a:t>About 20-30 %.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80714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5" grpId="0" animBg="1"/>
      <p:bldP spid="26" grpId="0"/>
      <p:bldP spid="27" grpId="0" animBg="1"/>
      <p:bldP spid="28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B3F99F06-C805-4FBD-8E19-CA2CB1648682}"/>
              </a:ext>
            </a:extLst>
          </p:cNvPr>
          <p:cNvSpPr/>
          <p:nvPr/>
        </p:nvSpPr>
        <p:spPr>
          <a:xfrm>
            <a:off x="1378226" y="2262335"/>
            <a:ext cx="4504655" cy="662609"/>
          </a:xfrm>
          <a:prstGeom prst="rect">
            <a:avLst/>
          </a:prstGeom>
          <a:gradFill flip="none" rotWithShape="1">
            <a:gsLst>
              <a:gs pos="100000">
                <a:srgbClr val="006666"/>
              </a:gs>
              <a:gs pos="0">
                <a:srgbClr val="00CC9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Hardening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D309B2-A55E-4406-A5AB-5377DD37D888}"/>
              </a:ext>
            </a:extLst>
          </p:cNvPr>
          <p:cNvSpPr/>
          <p:nvPr/>
        </p:nvSpPr>
        <p:spPr>
          <a:xfrm>
            <a:off x="1378227" y="4587345"/>
            <a:ext cx="4504654" cy="662609"/>
          </a:xfrm>
          <a:prstGeom prst="rect">
            <a:avLst/>
          </a:prstGeom>
          <a:gradFill flip="none" rotWithShape="1">
            <a:gsLst>
              <a:gs pos="100000">
                <a:srgbClr val="800080"/>
              </a:gs>
              <a:gs pos="0">
                <a:srgbClr val="CC00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Double Tempering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A7DA4B-B756-4273-8D83-FD42F07FD904}"/>
              </a:ext>
            </a:extLst>
          </p:cNvPr>
          <p:cNvSpPr/>
          <p:nvPr/>
        </p:nvSpPr>
        <p:spPr>
          <a:xfrm>
            <a:off x="1377142" y="3414463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0066CC"/>
              </a:gs>
              <a:gs pos="0">
                <a:srgbClr val="0099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Cryogenic treatment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2. Material and Treatments: Process conditions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1377142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D48D3E"/>
              </a:gs>
              <a:gs pos="0">
                <a:srgbClr val="FAC86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Material composition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618979" y="1124744"/>
            <a:ext cx="954702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DE3427FD-5B0B-4AB0-8256-9608DE0E5915}"/>
              </a:ext>
            </a:extLst>
          </p:cNvPr>
          <p:cNvSpPr>
            <a:spLocks/>
          </p:cNvSpPr>
          <p:nvPr/>
        </p:nvSpPr>
        <p:spPr>
          <a:xfrm rot="5400000" flipH="1">
            <a:off x="6147203" y="1294945"/>
            <a:ext cx="301671" cy="260061"/>
          </a:xfrm>
          <a:prstGeom prst="triangle">
            <a:avLst/>
          </a:prstGeom>
          <a:solidFill>
            <a:srgbClr val="DB9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6">
            <a:extLst>
              <a:ext uri="{FF2B5EF4-FFF2-40B4-BE49-F238E27FC236}">
                <a16:creationId xmlns:a16="http://schemas.microsoft.com/office/drawing/2014/main" id="{298533DE-CB46-40D2-9B5F-A60FDC8D505C}"/>
              </a:ext>
            </a:extLst>
          </p:cNvPr>
          <p:cNvGraphicFramePr>
            <a:graphicFrameLocks noGrp="1"/>
          </p:cNvGraphicFramePr>
          <p:nvPr/>
        </p:nvGraphicFramePr>
        <p:xfrm>
          <a:off x="6744075" y="1115734"/>
          <a:ext cx="532858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227">
                  <a:extLst>
                    <a:ext uri="{9D8B030D-6E8A-4147-A177-3AD203B41FA5}">
                      <a16:colId xmlns:a16="http://schemas.microsoft.com/office/drawing/2014/main" val="564335695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005383288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426249408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870942899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796973072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479945965"/>
                    </a:ext>
                  </a:extLst>
                </a:gridCol>
                <a:gridCol w="761227">
                  <a:extLst>
                    <a:ext uri="{9D8B030D-6E8A-4147-A177-3AD203B41FA5}">
                      <a16:colId xmlns:a16="http://schemas.microsoft.com/office/drawing/2014/main" val="2681814194"/>
                    </a:ext>
                  </a:extLst>
                </a:gridCol>
              </a:tblGrid>
              <a:tr h="35304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%C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%Si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%Mn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%Cr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%Mo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%V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Fe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076296"/>
                  </a:ext>
                </a:extLst>
              </a:tr>
              <a:tr h="353045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2.1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1.0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0.4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6.8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1.5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5.4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latin typeface="Calibri (Body)"/>
                          <a:cs typeface="Helvetica" panose="020B0604020202020204" pitchFamily="34" charset="0"/>
                        </a:rPr>
                        <a:t>Bal.</a:t>
                      </a:r>
                      <a:endParaRPr lang="en-IN" sz="18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485979"/>
                  </a:ext>
                </a:extLst>
              </a:tr>
            </a:tbl>
          </a:graphicData>
        </a:graphic>
      </p:graphicFrame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404FDFB-CC87-436D-A87B-65529185455E}"/>
              </a:ext>
            </a:extLst>
          </p:cNvPr>
          <p:cNvSpPr/>
          <p:nvPr/>
        </p:nvSpPr>
        <p:spPr>
          <a:xfrm>
            <a:off x="7323148" y="3306723"/>
            <a:ext cx="954702" cy="954702"/>
          </a:xfrm>
          <a:prstGeom prst="roundRect">
            <a:avLst/>
          </a:prstGeom>
          <a:solidFill>
            <a:srgbClr val="0066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-75 °C</a:t>
            </a:r>
            <a:endParaRPr lang="en-IN" b="1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3E6E11C-9848-4D99-81A0-6CE442E24608}"/>
              </a:ext>
            </a:extLst>
          </p:cNvPr>
          <p:cNvSpPr/>
          <p:nvPr/>
        </p:nvSpPr>
        <p:spPr>
          <a:xfrm>
            <a:off x="8463853" y="3321940"/>
            <a:ext cx="954702" cy="954702"/>
          </a:xfrm>
          <a:prstGeom prst="roundRect">
            <a:avLst/>
          </a:prstGeom>
          <a:solidFill>
            <a:srgbClr val="0066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-140 °C</a:t>
            </a:r>
            <a:endParaRPr lang="en-IN" b="1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949A1B0-6070-4F64-94DE-80BDDDC17689}"/>
              </a:ext>
            </a:extLst>
          </p:cNvPr>
          <p:cNvSpPr/>
          <p:nvPr/>
        </p:nvSpPr>
        <p:spPr>
          <a:xfrm>
            <a:off x="9616631" y="3328761"/>
            <a:ext cx="954702" cy="954702"/>
          </a:xfrm>
          <a:prstGeom prst="roundRect">
            <a:avLst/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-196 °C</a:t>
            </a:r>
            <a:endParaRPr lang="en-IN" b="1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03154CF-874C-4A43-8B9F-14D26F3E5C76}"/>
              </a:ext>
            </a:extLst>
          </p:cNvPr>
          <p:cNvSpPr/>
          <p:nvPr/>
        </p:nvSpPr>
        <p:spPr>
          <a:xfrm>
            <a:off x="7521224" y="4423937"/>
            <a:ext cx="954702" cy="954702"/>
          </a:xfrm>
          <a:prstGeom prst="roundRect">
            <a:avLst/>
          </a:prstGeom>
          <a:solidFill>
            <a:srgbClr val="CC00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170 °C</a:t>
            </a:r>
            <a:endParaRPr lang="en-IN" b="1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120FD07-5E73-430F-9FE0-DDF7B8074F42}"/>
              </a:ext>
            </a:extLst>
          </p:cNvPr>
          <p:cNvSpPr/>
          <p:nvPr/>
        </p:nvSpPr>
        <p:spPr>
          <a:xfrm>
            <a:off x="8661929" y="4439154"/>
            <a:ext cx="954702" cy="954702"/>
          </a:xfrm>
          <a:prstGeom prst="roundRect">
            <a:avLst/>
          </a:prstGeom>
          <a:solidFill>
            <a:srgbClr val="CC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530 °C</a:t>
            </a:r>
            <a:endParaRPr lang="en-IN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415B6D-E48F-4525-BAE5-33CB4A982803}"/>
              </a:ext>
            </a:extLst>
          </p:cNvPr>
          <p:cNvGrpSpPr/>
          <p:nvPr/>
        </p:nvGrpSpPr>
        <p:grpSpPr>
          <a:xfrm flipH="1">
            <a:off x="6142139" y="4706202"/>
            <a:ext cx="965632" cy="369332"/>
            <a:chOff x="4410288" y="4731004"/>
            <a:chExt cx="965632" cy="369332"/>
          </a:xfrm>
        </p:grpSpPr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11A31CA-A03A-4EF2-8052-9D78235C342F}"/>
                </a:ext>
              </a:extLst>
            </p:cNvPr>
            <p:cNvSpPr/>
            <p:nvPr/>
          </p:nvSpPr>
          <p:spPr>
            <a:xfrm rot="16200000">
              <a:off x="4389483" y="4775409"/>
              <a:ext cx="301671" cy="260061"/>
            </a:xfrm>
            <a:prstGeom prst="triangle">
              <a:avLst/>
            </a:prstGeom>
            <a:solidFill>
              <a:srgbClr val="9A0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B3D7F22-B193-4E61-800D-DDD67BD9E365}"/>
                </a:ext>
              </a:extLst>
            </p:cNvPr>
            <p:cNvSpPr txBox="1"/>
            <p:nvPr/>
          </p:nvSpPr>
          <p:spPr>
            <a:xfrm>
              <a:off x="4709860" y="4731004"/>
              <a:ext cx="666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2 hrs</a:t>
              </a:r>
            </a:p>
          </p:txBody>
        </p:sp>
      </p:grp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CA95EDF-9F2A-4229-AF01-133B4C0D56B3}"/>
              </a:ext>
            </a:extLst>
          </p:cNvPr>
          <p:cNvGrpSpPr/>
          <p:nvPr/>
        </p:nvGrpSpPr>
        <p:grpSpPr>
          <a:xfrm flipH="1">
            <a:off x="5898741" y="2445074"/>
            <a:ext cx="1165805" cy="369332"/>
            <a:chOff x="5623902" y="2611664"/>
            <a:chExt cx="1165805" cy="369332"/>
          </a:xfrm>
        </p:grpSpPr>
        <p:sp>
          <p:nvSpPr>
            <p:cNvPr id="76" name="Isosceles Triangle 75">
              <a:extLst>
                <a:ext uri="{FF2B5EF4-FFF2-40B4-BE49-F238E27FC236}">
                  <a16:creationId xmlns:a16="http://schemas.microsoft.com/office/drawing/2014/main" id="{DFCDC9EA-1499-4AFE-B537-49CEC8D221F9}"/>
                </a:ext>
              </a:extLst>
            </p:cNvPr>
            <p:cNvSpPr/>
            <p:nvPr/>
          </p:nvSpPr>
          <p:spPr>
            <a:xfrm rot="16200000">
              <a:off x="5603097" y="2681689"/>
              <a:ext cx="301671" cy="260061"/>
            </a:xfrm>
            <a:prstGeom prst="triangle">
              <a:avLst/>
            </a:prstGeom>
            <a:solidFill>
              <a:srgbClr val="007A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A570A45-644A-4F33-B542-BAC599EF2209}"/>
                </a:ext>
              </a:extLst>
            </p:cNvPr>
            <p:cNvSpPr txBox="1"/>
            <p:nvPr/>
          </p:nvSpPr>
          <p:spPr>
            <a:xfrm>
              <a:off x="5835004" y="2611664"/>
              <a:ext cx="954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+mj-lt"/>
                </a:rPr>
                <a:t>30 mins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ACC67B-4A89-42F0-9B22-CB3B59B77350}"/>
              </a:ext>
            </a:extLst>
          </p:cNvPr>
          <p:cNvGrpSpPr/>
          <p:nvPr/>
        </p:nvGrpSpPr>
        <p:grpSpPr>
          <a:xfrm flipH="1">
            <a:off x="6016259" y="3546167"/>
            <a:ext cx="1091586" cy="369332"/>
            <a:chOff x="7206098" y="3427962"/>
            <a:chExt cx="1091586" cy="3693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F6A110-BB61-47AD-B5D7-B4FA37C8EA4F}"/>
                </a:ext>
              </a:extLst>
            </p:cNvPr>
            <p:cNvSpPr txBox="1"/>
            <p:nvPr/>
          </p:nvSpPr>
          <p:spPr>
            <a:xfrm>
              <a:off x="7404174" y="3427962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17 hrs</a:t>
              </a:r>
            </a:p>
          </p:txBody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87993FA3-BB62-4554-9E5F-750E14D8DF62}"/>
                </a:ext>
              </a:extLst>
            </p:cNvPr>
            <p:cNvSpPr/>
            <p:nvPr/>
          </p:nvSpPr>
          <p:spPr>
            <a:xfrm rot="16200000">
              <a:off x="7185293" y="3493017"/>
              <a:ext cx="301671" cy="260061"/>
            </a:xfrm>
            <a:prstGeom prst="triangle">
              <a:avLst/>
            </a:prstGeom>
            <a:solidFill>
              <a:srgbClr val="006C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9106C32D-823C-42B2-BB0E-0A7A286F3C0A}"/>
              </a:ext>
            </a:extLst>
          </p:cNvPr>
          <p:cNvSpPr/>
          <p:nvPr/>
        </p:nvSpPr>
        <p:spPr>
          <a:xfrm>
            <a:off x="7370783" y="2145144"/>
            <a:ext cx="1739612" cy="954702"/>
          </a:xfrm>
          <a:prstGeom prst="roundRect">
            <a:avLst/>
          </a:prstGeom>
          <a:solidFill>
            <a:srgbClr val="3A8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Austenitization</a:t>
            </a:r>
          </a:p>
          <a:p>
            <a:pPr algn="ctr"/>
            <a:r>
              <a:rPr lang="en-GB" b="1" dirty="0"/>
              <a:t>1050 °C</a:t>
            </a:r>
            <a:endParaRPr lang="en-IN" b="1" dirty="0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1D3F35A6-0F20-424B-ADF1-A65658FE2604}"/>
              </a:ext>
            </a:extLst>
          </p:cNvPr>
          <p:cNvSpPr/>
          <p:nvPr/>
        </p:nvSpPr>
        <p:spPr>
          <a:xfrm>
            <a:off x="9475157" y="2145144"/>
            <a:ext cx="1739612" cy="954702"/>
          </a:xfrm>
          <a:prstGeom prst="roundRect">
            <a:avLst/>
          </a:prstGeom>
          <a:gradFill flip="none" rotWithShape="1">
            <a:gsLst>
              <a:gs pos="0">
                <a:srgbClr val="42867E"/>
              </a:gs>
              <a:gs pos="50000">
                <a:srgbClr val="35B9C5">
                  <a:shade val="67500"/>
                  <a:satMod val="115000"/>
                </a:srgbClr>
              </a:gs>
              <a:gs pos="100000">
                <a:srgbClr val="35B9C5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Gas quenching</a:t>
            </a:r>
          </a:p>
          <a:p>
            <a:pPr algn="ctr"/>
            <a:r>
              <a:rPr lang="en-GB" b="1" dirty="0"/>
              <a:t>5 bar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3274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11" grpId="0" animBg="1"/>
      <p:bldP spid="10" grpId="0" animBg="1"/>
      <p:bldP spid="8" grpId="0" animBg="1"/>
      <p:bldP spid="13" grpId="0" animBg="1"/>
      <p:bldP spid="32" grpId="0" animBg="1"/>
      <p:bldP spid="33" grpId="0" animBg="1"/>
      <p:bldP spid="34" grpId="0" animBg="1"/>
      <p:bldP spid="38" grpId="0" animBg="1"/>
      <p:bldP spid="39" grpId="0" animBg="1"/>
      <p:bldP spid="79" grpId="0" animBg="1"/>
      <p:bldP spid="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2. Material and Treatments: Microstructure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Microstructure after tempering at 170 °C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Microstructure after tempering at 530 °C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04CCA874-7E78-48BF-8DCC-C061C1D8DEBE}"/>
              </a:ext>
            </a:extLst>
          </p:cNvPr>
          <p:cNvSpPr>
            <a:spLocks/>
          </p:cNvSpPr>
          <p:nvPr/>
        </p:nvSpPr>
        <p:spPr>
          <a:xfrm rot="16200000">
            <a:off x="5027697" y="1326017"/>
            <a:ext cx="301671" cy="260061"/>
          </a:xfrm>
          <a:prstGeom prst="triangle">
            <a:avLst/>
          </a:prstGeom>
          <a:solidFill>
            <a:srgbClr val="1C82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562D31-650E-43BC-B4BA-3597B4E24BD0}"/>
              </a:ext>
            </a:extLst>
          </p:cNvPr>
          <p:cNvSpPr txBox="1"/>
          <p:nvPr/>
        </p:nvSpPr>
        <p:spPr>
          <a:xfrm>
            <a:off x="5214918" y="1271381"/>
            <a:ext cx="89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rPr>
              <a:t>-75 °C</a:t>
            </a: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7D488301-4DC0-4B6C-A312-1471D5822D69}"/>
              </a:ext>
            </a:extLst>
          </p:cNvPr>
          <p:cNvSpPr>
            <a:spLocks/>
          </p:cNvSpPr>
          <p:nvPr/>
        </p:nvSpPr>
        <p:spPr>
          <a:xfrm rot="16200000">
            <a:off x="10847917" y="1326017"/>
            <a:ext cx="301671" cy="260061"/>
          </a:xfrm>
          <a:prstGeom prst="triangl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FDE6E9-EC64-4AA0-8AC6-8413929C3C78}"/>
              </a:ext>
            </a:extLst>
          </p:cNvPr>
          <p:cNvSpPr txBox="1"/>
          <p:nvPr/>
        </p:nvSpPr>
        <p:spPr>
          <a:xfrm>
            <a:off x="11035138" y="1271381"/>
            <a:ext cx="893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rPr>
              <a:t>-75 °C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917670-06DF-4791-B6C6-97DA6D0522ED}"/>
              </a:ext>
            </a:extLst>
          </p:cNvPr>
          <p:cNvGrpSpPr/>
          <p:nvPr/>
        </p:nvGrpSpPr>
        <p:grpSpPr>
          <a:xfrm>
            <a:off x="1319253" y="2097000"/>
            <a:ext cx="3600000" cy="2677492"/>
            <a:chOff x="984412" y="2097000"/>
            <a:chExt cx="3600000" cy="2677492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13BEB44-8C16-4F69-949E-D0A971A98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412" y="2097000"/>
              <a:ext cx="3600000" cy="2677492"/>
            </a:xfrm>
            <a:prstGeom prst="rect">
              <a:avLst/>
            </a:prstGeom>
          </p:spPr>
        </p:pic>
        <p:sp>
          <p:nvSpPr>
            <p:cNvPr id="35" name="TextBox 7">
              <a:extLst>
                <a:ext uri="{FF2B5EF4-FFF2-40B4-BE49-F238E27FC236}">
                  <a16:creationId xmlns:a16="http://schemas.microsoft.com/office/drawing/2014/main" id="{CA584287-E942-45A0-ACDC-CBE21DC76B4E}"/>
                </a:ext>
              </a:extLst>
            </p:cNvPr>
            <p:cNvSpPr txBox="1"/>
            <p:nvPr/>
          </p:nvSpPr>
          <p:spPr>
            <a:xfrm>
              <a:off x="1014860" y="4474440"/>
              <a:ext cx="411480" cy="25146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a)</a:t>
              </a:r>
            </a:p>
          </p:txBody>
        </p:sp>
        <p:sp>
          <p:nvSpPr>
            <p:cNvPr id="36" name="TextBox 17">
              <a:extLst>
                <a:ext uri="{FF2B5EF4-FFF2-40B4-BE49-F238E27FC236}">
                  <a16:creationId xmlns:a16="http://schemas.microsoft.com/office/drawing/2014/main" id="{9C9330E5-C47F-46D6-B10F-9C9B35145607}"/>
                </a:ext>
              </a:extLst>
            </p:cNvPr>
            <p:cNvSpPr txBox="1"/>
            <p:nvPr/>
          </p:nvSpPr>
          <p:spPr>
            <a:xfrm>
              <a:off x="4055240" y="2737080"/>
              <a:ext cx="419100" cy="27432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SCs</a:t>
              </a:r>
            </a:p>
          </p:txBody>
        </p:sp>
        <p:sp>
          <p:nvSpPr>
            <p:cNvPr id="42" name="TextBox 18">
              <a:extLst>
                <a:ext uri="{FF2B5EF4-FFF2-40B4-BE49-F238E27FC236}">
                  <a16:creationId xmlns:a16="http://schemas.microsoft.com/office/drawing/2014/main" id="{DE61DA93-727C-4374-8764-BAF4F168431B}"/>
                </a:ext>
              </a:extLst>
            </p:cNvPr>
            <p:cNvSpPr txBox="1"/>
            <p:nvPr/>
          </p:nvSpPr>
          <p:spPr>
            <a:xfrm>
              <a:off x="3582800" y="4276320"/>
              <a:ext cx="457200" cy="27432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ECs</a:t>
              </a:r>
            </a:p>
          </p:txBody>
        </p:sp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A258B251-7E5B-4030-ADD4-097DCC87AEFD}"/>
                </a:ext>
              </a:extLst>
            </p:cNvPr>
            <p:cNvSpPr txBox="1"/>
            <p:nvPr/>
          </p:nvSpPr>
          <p:spPr>
            <a:xfrm>
              <a:off x="2424560" y="3491460"/>
              <a:ext cx="533400" cy="28194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SGCs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92DA2E6-41ED-4491-AE88-1E9A71C2CEF9}"/>
                </a:ext>
              </a:extLst>
            </p:cNvPr>
            <p:cNvCxnSpPr/>
            <p:nvPr/>
          </p:nvCxnSpPr>
          <p:spPr>
            <a:xfrm flipH="1" flipV="1">
              <a:off x="4078100" y="2234160"/>
              <a:ext cx="251460" cy="48768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EFF5345-317A-4C57-9B7F-25200C3678AB}"/>
                </a:ext>
              </a:extLst>
            </p:cNvPr>
            <p:cNvCxnSpPr/>
            <p:nvPr/>
          </p:nvCxnSpPr>
          <p:spPr>
            <a:xfrm flipH="1" flipV="1">
              <a:off x="3552320" y="4116300"/>
              <a:ext cx="68580" cy="16764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DD21E66-FC44-4F3D-8C1D-41611245BD51}"/>
                </a:ext>
              </a:extLst>
            </p:cNvPr>
            <p:cNvCxnSpPr/>
            <p:nvPr/>
          </p:nvCxnSpPr>
          <p:spPr>
            <a:xfrm flipV="1">
              <a:off x="2973200" y="3590520"/>
              <a:ext cx="289560" cy="762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20">
              <a:extLst>
                <a:ext uri="{FF2B5EF4-FFF2-40B4-BE49-F238E27FC236}">
                  <a16:creationId xmlns:a16="http://schemas.microsoft.com/office/drawing/2014/main" id="{DC4D512B-526C-4BC1-9897-68D4E69E52D0}"/>
                </a:ext>
              </a:extLst>
            </p:cNvPr>
            <p:cNvSpPr txBox="1"/>
            <p:nvPr/>
          </p:nvSpPr>
          <p:spPr>
            <a:xfrm>
              <a:off x="1075820" y="3087600"/>
              <a:ext cx="396240" cy="28194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TM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EACD147-5B1B-43CC-B4CA-75EC96E7274E}"/>
                </a:ext>
              </a:extLst>
            </p:cNvPr>
            <p:cNvCxnSpPr/>
            <p:nvPr/>
          </p:nvCxnSpPr>
          <p:spPr>
            <a:xfrm>
              <a:off x="1228220" y="3377160"/>
              <a:ext cx="0" cy="67056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D8B3EAC-A718-4F6A-A5EE-DD6AB18C3A98}"/>
              </a:ext>
            </a:extLst>
          </p:cNvPr>
          <p:cNvGrpSpPr/>
          <p:nvPr/>
        </p:nvGrpSpPr>
        <p:grpSpPr>
          <a:xfrm>
            <a:off x="7107349" y="2097000"/>
            <a:ext cx="3600000" cy="2664000"/>
            <a:chOff x="6733104" y="2097000"/>
            <a:chExt cx="3581862" cy="266400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9132EA4B-5D2B-4C61-9C00-3B5B581F8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3104" y="2097000"/>
              <a:ext cx="3581862" cy="2664000"/>
            </a:xfrm>
            <a:prstGeom prst="rect">
              <a:avLst/>
            </a:prstGeom>
          </p:spPr>
        </p:pic>
        <p:sp>
          <p:nvSpPr>
            <p:cNvPr id="50" name="TextBox 8">
              <a:extLst>
                <a:ext uri="{FF2B5EF4-FFF2-40B4-BE49-F238E27FC236}">
                  <a16:creationId xmlns:a16="http://schemas.microsoft.com/office/drawing/2014/main" id="{40BCE950-737F-423F-97BF-D79DE1E8896D}"/>
                </a:ext>
              </a:extLst>
            </p:cNvPr>
            <p:cNvSpPr txBox="1"/>
            <p:nvPr/>
          </p:nvSpPr>
          <p:spPr>
            <a:xfrm>
              <a:off x="6755930" y="4482060"/>
              <a:ext cx="419100" cy="25146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b)</a:t>
              </a:r>
            </a:p>
          </p:txBody>
        </p:sp>
        <p:sp>
          <p:nvSpPr>
            <p:cNvPr id="51" name="TextBox 27">
              <a:extLst>
                <a:ext uri="{FF2B5EF4-FFF2-40B4-BE49-F238E27FC236}">
                  <a16:creationId xmlns:a16="http://schemas.microsoft.com/office/drawing/2014/main" id="{F2432A30-5F68-4425-BE66-373E48D22358}"/>
                </a:ext>
              </a:extLst>
            </p:cNvPr>
            <p:cNvSpPr txBox="1"/>
            <p:nvPr/>
          </p:nvSpPr>
          <p:spPr>
            <a:xfrm>
              <a:off x="8325650" y="2317980"/>
              <a:ext cx="533400" cy="28194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SGCs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4699723-53EC-4CF6-8614-8EAC04F472F5}"/>
                </a:ext>
              </a:extLst>
            </p:cNvPr>
            <p:cNvCxnSpPr/>
            <p:nvPr/>
          </p:nvCxnSpPr>
          <p:spPr>
            <a:xfrm flipV="1">
              <a:off x="8874290" y="2417040"/>
              <a:ext cx="289560" cy="762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29">
              <a:extLst>
                <a:ext uri="{FF2B5EF4-FFF2-40B4-BE49-F238E27FC236}">
                  <a16:creationId xmlns:a16="http://schemas.microsoft.com/office/drawing/2014/main" id="{D9A0D980-D56C-4CEC-A5A9-E7737A8C4186}"/>
                </a:ext>
              </a:extLst>
            </p:cNvPr>
            <p:cNvSpPr txBox="1"/>
            <p:nvPr/>
          </p:nvSpPr>
          <p:spPr>
            <a:xfrm>
              <a:off x="8089430" y="3765780"/>
              <a:ext cx="419100" cy="27432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SCs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88A56E5-5B5A-491D-828D-3C23C71DE9D7}"/>
                </a:ext>
              </a:extLst>
            </p:cNvPr>
            <p:cNvCxnSpPr/>
            <p:nvPr/>
          </p:nvCxnSpPr>
          <p:spPr>
            <a:xfrm flipH="1" flipV="1">
              <a:off x="8112290" y="3262860"/>
              <a:ext cx="251460" cy="48768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31">
              <a:extLst>
                <a:ext uri="{FF2B5EF4-FFF2-40B4-BE49-F238E27FC236}">
                  <a16:creationId xmlns:a16="http://schemas.microsoft.com/office/drawing/2014/main" id="{59CB4933-60C7-4C33-BCBD-FBD2ACCD2651}"/>
                </a:ext>
              </a:extLst>
            </p:cNvPr>
            <p:cNvSpPr txBox="1"/>
            <p:nvPr/>
          </p:nvSpPr>
          <p:spPr>
            <a:xfrm>
              <a:off x="8904770" y="3918180"/>
              <a:ext cx="457200" cy="27432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ECs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6261091-18FA-4FD9-AD3E-3C4F5400AA5A}"/>
                </a:ext>
              </a:extLst>
            </p:cNvPr>
            <p:cNvCxnSpPr/>
            <p:nvPr/>
          </p:nvCxnSpPr>
          <p:spPr>
            <a:xfrm>
              <a:off x="8958110" y="4200120"/>
              <a:ext cx="0" cy="22098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25">
              <a:extLst>
                <a:ext uri="{FF2B5EF4-FFF2-40B4-BE49-F238E27FC236}">
                  <a16:creationId xmlns:a16="http://schemas.microsoft.com/office/drawing/2014/main" id="{10F20BC7-2A52-44E5-B2E9-7AF3A7BAA57F}"/>
                </a:ext>
              </a:extLst>
            </p:cNvPr>
            <p:cNvSpPr txBox="1"/>
            <p:nvPr/>
          </p:nvSpPr>
          <p:spPr>
            <a:xfrm>
              <a:off x="7251230" y="2310360"/>
              <a:ext cx="396240" cy="281940"/>
            </a:xfrm>
            <a:prstGeom prst="rect">
              <a:avLst/>
            </a:prstGeom>
            <a:solidFill>
              <a:schemeClr val="lt1"/>
            </a:solidFill>
            <a:ln w="9525" cmpd="sng">
              <a:solidFill>
                <a:schemeClr val="lt1">
                  <a:shade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1200" b="1">
                  <a:latin typeface="+mn-lt"/>
                  <a:cs typeface="Times New Roman" panose="02020603050405020304" pitchFamily="18" charset="0"/>
                </a:rPr>
                <a:t>TM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4C3E7DA-CB95-45F3-AFDB-6E32DE3EEF55}"/>
                </a:ext>
              </a:extLst>
            </p:cNvPr>
            <p:cNvCxnSpPr/>
            <p:nvPr/>
          </p:nvCxnSpPr>
          <p:spPr>
            <a:xfrm>
              <a:off x="7403630" y="2599920"/>
              <a:ext cx="0" cy="670560"/>
            </a:xfrm>
            <a:prstGeom prst="straightConnector1">
              <a:avLst/>
            </a:prstGeom>
            <a:ln w="1905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593C828-3DAD-4A21-B4ED-0353820617A4}"/>
              </a:ext>
            </a:extLst>
          </p:cNvPr>
          <p:cNvSpPr txBox="1"/>
          <p:nvPr/>
        </p:nvSpPr>
        <p:spPr>
          <a:xfrm>
            <a:off x="1270197" y="5127229"/>
            <a:ext cx="3817691" cy="5232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TM: Tempered martensite</a:t>
            </a:r>
          </a:p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SCs: Secondary carbides (M</a:t>
            </a:r>
            <a:r>
              <a:rPr lang="en-US" sz="1400" baseline="-25000" dirty="0">
                <a:solidFill>
                  <a:schemeClr val="bg2">
                    <a:lumMod val="50000"/>
                  </a:schemeClr>
                </a:solidFill>
              </a:rPr>
              <a:t>7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en-US" sz="1400" baseline="-25000" dirty="0">
                <a:solidFill>
                  <a:schemeClr val="bg2">
                    <a:lumMod val="50000"/>
                  </a:schemeClr>
                </a:solidFill>
              </a:rPr>
              <a:t>3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, Cr-rich)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632EF7-B1F6-46B5-AA88-1356E92B04FD}"/>
              </a:ext>
            </a:extLst>
          </p:cNvPr>
          <p:cNvSpPr txBox="1"/>
          <p:nvPr/>
        </p:nvSpPr>
        <p:spPr>
          <a:xfrm>
            <a:off x="7101326" y="5127229"/>
            <a:ext cx="3820478" cy="52322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ECs: Eutectic carbides (MC, V-rich)</a:t>
            </a:r>
          </a:p>
          <a:p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SGCs: Small globular carbides (M</a:t>
            </a:r>
            <a:r>
              <a:rPr lang="en-US" sz="1400" baseline="-25000" dirty="0">
                <a:solidFill>
                  <a:schemeClr val="bg2">
                    <a:lumMod val="50000"/>
                  </a:schemeClr>
                </a:solidFill>
              </a:rPr>
              <a:t>3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</a:rPr>
              <a:t>C, cementite)</a:t>
            </a:r>
          </a:p>
        </p:txBody>
      </p:sp>
    </p:spTree>
    <p:extLst>
      <p:ext uri="{BB962C8B-B14F-4D97-AF65-F5344CB8AC3E}">
        <p14:creationId xmlns:p14="http://schemas.microsoft.com/office/powerpoint/2010/main" val="426594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5" grpId="0" animBg="1"/>
      <p:bldP spid="26" grpId="0"/>
      <p:bldP spid="27" grpId="0" animBg="1"/>
      <p:bldP spid="28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2. Material and Treatments: Hardness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Mean Hardness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Change over CHT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21991C-4410-4FD9-9354-73863A314582}"/>
              </a:ext>
            </a:extLst>
          </p:cNvPr>
          <p:cNvGrpSpPr/>
          <p:nvPr/>
        </p:nvGrpSpPr>
        <p:grpSpPr>
          <a:xfrm>
            <a:off x="5048502" y="1271381"/>
            <a:ext cx="1059926" cy="369332"/>
            <a:chOff x="5048502" y="1271381"/>
            <a:chExt cx="1059926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21491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HV.10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1880AC-8CE1-409D-92AB-3F8DD80B76B9}"/>
              </a:ext>
            </a:extLst>
          </p:cNvPr>
          <p:cNvGrpSpPr/>
          <p:nvPr/>
        </p:nvGrpSpPr>
        <p:grpSpPr>
          <a:xfrm>
            <a:off x="10868722" y="1271381"/>
            <a:ext cx="1059926" cy="369332"/>
            <a:chOff x="10868722" y="1271381"/>
            <a:chExt cx="1059926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03513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%</a:t>
              </a:r>
            </a:p>
          </p:txBody>
        </p:sp>
      </p:grp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FA6AE8C-74A9-4546-8518-3B97B68D7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366547"/>
              </p:ext>
            </p:extLst>
          </p:nvPr>
        </p:nvGraphicFramePr>
        <p:xfrm>
          <a:off x="637577" y="1933990"/>
          <a:ext cx="5363126" cy="3352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59B6C4E-AE18-4904-B038-2AFBAC0CE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824080"/>
              </p:ext>
            </p:extLst>
          </p:nvPr>
        </p:nvGraphicFramePr>
        <p:xfrm>
          <a:off x="6418975" y="1965196"/>
          <a:ext cx="5533677" cy="3321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A8BF6815-FD02-404F-A688-8A73BB9EE487}"/>
              </a:ext>
            </a:extLst>
          </p:cNvPr>
          <p:cNvGrpSpPr/>
          <p:nvPr/>
        </p:nvGrpSpPr>
        <p:grpSpPr>
          <a:xfrm>
            <a:off x="637129" y="5178678"/>
            <a:ext cx="1354415" cy="770602"/>
            <a:chOff x="7710911" y="1053777"/>
            <a:chExt cx="3729230" cy="13726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5F8442-3442-4898-B665-5D6307DD2E61}"/>
                </a:ext>
              </a:extLst>
            </p:cNvPr>
            <p:cNvSpPr txBox="1"/>
            <p:nvPr/>
          </p:nvSpPr>
          <p:spPr>
            <a:xfrm>
              <a:off x="7710911" y="1053777"/>
              <a:ext cx="3631193" cy="551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STD.D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58484B-572F-425D-B82D-673796E34570}"/>
                </a:ext>
              </a:extLst>
            </p:cNvPr>
            <p:cNvSpPr txBox="1"/>
            <p:nvPr/>
          </p:nvSpPr>
          <p:spPr>
            <a:xfrm>
              <a:off x="7767420" y="1574081"/>
              <a:ext cx="3672721" cy="852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Range: 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2-6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975CB60-6349-45D6-8EA0-8414F26D2000}"/>
              </a:ext>
            </a:extLst>
          </p:cNvPr>
          <p:cNvSpPr/>
          <p:nvPr/>
        </p:nvSpPr>
        <p:spPr>
          <a:xfrm>
            <a:off x="3575720" y="2080630"/>
            <a:ext cx="1008112" cy="286053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B88E2C-4B66-40D8-BE79-4B1F2DD59B0A}"/>
              </a:ext>
            </a:extLst>
          </p:cNvPr>
          <p:cNvSpPr/>
          <p:nvPr/>
        </p:nvSpPr>
        <p:spPr>
          <a:xfrm>
            <a:off x="8769099" y="2080629"/>
            <a:ext cx="1008112" cy="286001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05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Graphic spid="10" grpId="0">
        <p:bldAsOne/>
      </p:bldGraphic>
      <p:bldGraphic spid="14" grpId="0">
        <p:bldAsOne/>
      </p:bldGraphic>
      <p:bldP spid="6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2. Material and Treatments: Small Globular Carbides (SGCs)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Population densities of SGCs (x1000 mm</a:t>
            </a:r>
            <a:r>
              <a:rPr lang="en-GB" b="1" baseline="30000" dirty="0"/>
              <a:t>-2</a:t>
            </a:r>
            <a:r>
              <a:rPr lang="en-GB" b="1" dirty="0"/>
              <a:t>)</a:t>
            </a: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Improvement over CHT in 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21991C-4410-4FD9-9354-73863A314582}"/>
              </a:ext>
            </a:extLst>
          </p:cNvPr>
          <p:cNvGrpSpPr/>
          <p:nvPr/>
        </p:nvGrpSpPr>
        <p:grpSpPr>
          <a:xfrm>
            <a:off x="5048502" y="1271381"/>
            <a:ext cx="1059926" cy="369332"/>
            <a:chOff x="5048502" y="1271381"/>
            <a:chExt cx="1059926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21491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1880AC-8CE1-409D-92AB-3F8DD80B76B9}"/>
              </a:ext>
            </a:extLst>
          </p:cNvPr>
          <p:cNvGrpSpPr/>
          <p:nvPr/>
        </p:nvGrpSpPr>
        <p:grpSpPr>
          <a:xfrm>
            <a:off x="10868722" y="1271381"/>
            <a:ext cx="1059926" cy="369332"/>
            <a:chOff x="10868722" y="1271381"/>
            <a:chExt cx="1059926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03513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solidFill>
                  <a:schemeClr val="bg2">
                    <a:lumMod val="25000"/>
                  </a:schemeClr>
                </a:solidFill>
                <a:latin typeface="Calibri (Body)"/>
              </a:endParaRPr>
            </a:p>
          </p:txBody>
        </p:sp>
      </p:grp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FA6AE8C-74A9-4546-8518-3B97B68D7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7856181"/>
              </p:ext>
            </p:extLst>
          </p:nvPr>
        </p:nvGraphicFramePr>
        <p:xfrm>
          <a:off x="637577" y="2226332"/>
          <a:ext cx="5363126" cy="306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59B6C4E-AE18-4904-B038-2AFBAC0CE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16597"/>
              </p:ext>
            </p:extLst>
          </p:nvPr>
        </p:nvGraphicFramePr>
        <p:xfrm>
          <a:off x="6418975" y="2226332"/>
          <a:ext cx="5437665" cy="3060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A8BF6815-FD02-404F-A688-8A73BB9EE487}"/>
              </a:ext>
            </a:extLst>
          </p:cNvPr>
          <p:cNvGrpSpPr/>
          <p:nvPr/>
        </p:nvGrpSpPr>
        <p:grpSpPr>
          <a:xfrm>
            <a:off x="1245334" y="1887779"/>
            <a:ext cx="2726515" cy="842610"/>
            <a:chOff x="7710911" y="1053777"/>
            <a:chExt cx="3729230" cy="137265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5F8442-3442-4898-B665-5D6307DD2E61}"/>
                </a:ext>
              </a:extLst>
            </p:cNvPr>
            <p:cNvSpPr txBox="1"/>
            <p:nvPr/>
          </p:nvSpPr>
          <p:spPr>
            <a:xfrm>
              <a:off x="7710911" y="1053777"/>
              <a:ext cx="3631193" cy="551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STD.D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58484B-572F-425D-B82D-673796E34570}"/>
                </a:ext>
              </a:extLst>
            </p:cNvPr>
            <p:cNvSpPr txBox="1"/>
            <p:nvPr/>
          </p:nvSpPr>
          <p:spPr>
            <a:xfrm>
              <a:off x="7767420" y="1574081"/>
              <a:ext cx="3672721" cy="852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Range: 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0.4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-2.8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975CB60-6349-45D6-8EA0-8414F26D2000}"/>
              </a:ext>
            </a:extLst>
          </p:cNvPr>
          <p:cNvSpPr/>
          <p:nvPr/>
        </p:nvSpPr>
        <p:spPr>
          <a:xfrm>
            <a:off x="3575720" y="2226330"/>
            <a:ext cx="1008112" cy="271483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B88E2C-4B66-40D8-BE79-4B1F2DD59B0A}"/>
              </a:ext>
            </a:extLst>
          </p:cNvPr>
          <p:cNvSpPr/>
          <p:nvPr/>
        </p:nvSpPr>
        <p:spPr>
          <a:xfrm>
            <a:off x="8760296" y="2226332"/>
            <a:ext cx="1008112" cy="271431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40CAB0-A19B-4385-8EF0-9AF2AAFC0E7B}"/>
              </a:ext>
            </a:extLst>
          </p:cNvPr>
          <p:cNvSpPr txBox="1"/>
          <p:nvPr/>
        </p:nvSpPr>
        <p:spPr>
          <a:xfrm>
            <a:off x="852173" y="5213242"/>
            <a:ext cx="3670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/>
              <a:t>Source: </a:t>
            </a:r>
          </a:p>
          <a:p>
            <a:r>
              <a:rPr lang="en-IN" sz="1200" dirty="0"/>
              <a:t>Materials Characterization 134 (2017) 398–415</a:t>
            </a:r>
          </a:p>
          <a:p>
            <a:r>
              <a:rPr lang="en-IN" sz="1200" dirty="0"/>
              <a:t>Vacuum 170 (2019) 108977 &amp; Materials 2019, 12, 3827</a:t>
            </a:r>
          </a:p>
        </p:txBody>
      </p:sp>
    </p:spTree>
    <p:extLst>
      <p:ext uri="{BB962C8B-B14F-4D97-AF65-F5344CB8AC3E}">
        <p14:creationId xmlns:p14="http://schemas.microsoft.com/office/powerpoint/2010/main" val="275868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Graphic spid="10" grpId="0">
        <p:bldAsOne/>
      </p:bldGraphic>
      <p:bldGraphic spid="14" grpId="0">
        <p:bldAsOne/>
      </p:bldGraphic>
      <p:bldP spid="6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55879-794C-457B-8A59-454A78D3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3. Experimental Procedures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4E684-894F-47B0-A147-D290A5C286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8</a:t>
            </a:fld>
            <a:endParaRPr lang="de-DE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ECB076-7EB0-4D01-9D56-CA2F7101DF92}"/>
              </a:ext>
            </a:extLst>
          </p:cNvPr>
          <p:cNvGrpSpPr/>
          <p:nvPr/>
        </p:nvGrpSpPr>
        <p:grpSpPr>
          <a:xfrm>
            <a:off x="697410" y="1125601"/>
            <a:ext cx="5248242" cy="706090"/>
            <a:chOff x="1378226" y="795384"/>
            <a:chExt cx="5248242" cy="103630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C09749-F422-46DF-91CC-6429FC3D6A9C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90661B5-996B-4693-B75E-F120F84100C8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A76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003F98C-E31B-4520-8D4F-A96BBDD59255}"/>
                </a:ext>
              </a:extLst>
            </p:cNvPr>
            <p:cNvSpPr/>
            <p:nvPr/>
          </p:nvSpPr>
          <p:spPr>
            <a:xfrm>
              <a:off x="1378226" y="1113182"/>
              <a:ext cx="4505739" cy="662609"/>
            </a:xfrm>
            <a:prstGeom prst="rect">
              <a:avLst/>
            </a:prstGeom>
            <a:gradFill flip="none" rotWithShape="1">
              <a:gsLst>
                <a:gs pos="100000">
                  <a:srgbClr val="D48D3E"/>
                </a:gs>
                <a:gs pos="0">
                  <a:srgbClr val="FAC86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EC500DF-F94F-46D1-88AE-03515ACD1C26}"/>
                </a:ext>
              </a:extLst>
            </p:cNvPr>
            <p:cNvGrpSpPr/>
            <p:nvPr/>
          </p:nvGrpSpPr>
          <p:grpSpPr>
            <a:xfrm>
              <a:off x="5592288" y="1513843"/>
              <a:ext cx="390125" cy="205592"/>
              <a:chOff x="5592288" y="1513843"/>
              <a:chExt cx="390125" cy="205592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2492EAC-2893-4F84-8FE9-5781A8DF769D}"/>
                  </a:ext>
                </a:extLst>
              </p:cNvPr>
              <p:cNvSpPr/>
              <p:nvPr/>
            </p:nvSpPr>
            <p:spPr>
              <a:xfrm>
                <a:off x="5592288" y="1513843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FBD48F"/>
                  </a:gs>
                  <a:gs pos="14000">
                    <a:srgbClr val="A76124"/>
                  </a:gs>
                  <a:gs pos="100000">
                    <a:srgbClr val="CE8537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31B7500-1BE9-44AD-BA77-34C759C1C64E}"/>
                  </a:ext>
                </a:extLst>
              </p:cNvPr>
              <p:cNvSpPr/>
              <p:nvPr/>
            </p:nvSpPr>
            <p:spPr>
              <a:xfrm rot="16200000" flipH="1">
                <a:off x="5760363" y="1592803"/>
                <a:ext cx="107266" cy="114645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A761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614559C-B03F-49AC-874B-57DC6DBC997B}"/>
                </a:ext>
              </a:extLst>
            </p:cNvPr>
            <p:cNvSpPr/>
            <p:nvPr/>
          </p:nvSpPr>
          <p:spPr>
            <a:xfrm>
              <a:off x="5754679" y="1214955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DD8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F665A8-82F6-44C1-A3C4-E7B14C80A5F4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FBD48F"/>
                </a:gs>
                <a:gs pos="100000">
                  <a:srgbClr val="CE8537"/>
                </a:gs>
                <a:gs pos="0">
                  <a:srgbClr val="FAC86F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E137BD-C214-4984-A6E9-560AECB4C194}"/>
              </a:ext>
            </a:extLst>
          </p:cNvPr>
          <p:cNvGrpSpPr/>
          <p:nvPr/>
        </p:nvGrpSpPr>
        <p:grpSpPr>
          <a:xfrm>
            <a:off x="697410" y="2232513"/>
            <a:ext cx="4486150" cy="730042"/>
            <a:chOff x="2140318" y="795384"/>
            <a:chExt cx="4486150" cy="103630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28FA85B-2E84-460D-972A-C6AB2B48098D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F5889E3-E9DE-41E4-87ED-1FCCBCD7D8EF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0048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11CE16F-E897-4737-89EA-CEC5CFC28E79}"/>
                </a:ext>
              </a:extLst>
            </p:cNvPr>
            <p:cNvSpPr/>
            <p:nvPr/>
          </p:nvSpPr>
          <p:spPr>
            <a:xfrm>
              <a:off x="2140318" y="1113182"/>
              <a:ext cx="3743647" cy="662609"/>
            </a:xfrm>
            <a:prstGeom prst="rect">
              <a:avLst/>
            </a:prstGeom>
            <a:gradFill flip="none" rotWithShape="1">
              <a:gsLst>
                <a:gs pos="100000">
                  <a:srgbClr val="006666"/>
                </a:gs>
                <a:gs pos="0">
                  <a:srgbClr val="00CC9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C7611E-10CF-4A21-B2C8-D0C1098BBD2F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6DD21FD3-908E-4EAC-AC4E-F60EBE231D15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1DFFC4"/>
                  </a:gs>
                  <a:gs pos="14000">
                    <a:srgbClr val="004846"/>
                  </a:gs>
                  <a:gs pos="100000">
                    <a:srgbClr val="00CC99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37BDA8E-182F-4791-B504-2623381AB040}"/>
                  </a:ext>
                </a:extLst>
              </p:cNvPr>
              <p:cNvSpPr/>
              <p:nvPr/>
            </p:nvSpPr>
            <p:spPr>
              <a:xfrm rot="16200000" flipH="1">
                <a:off x="5750509" y="1595010"/>
                <a:ext cx="113947" cy="109463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0048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A809DD8-23C9-4AC2-B1D0-EF53265CA6D5}"/>
                </a:ext>
              </a:extLst>
            </p:cNvPr>
            <p:cNvSpPr/>
            <p:nvPr/>
          </p:nvSpPr>
          <p:spPr>
            <a:xfrm>
              <a:off x="5754500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008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3AD55C-716A-4F86-A7E9-4E746CEA71F9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1DFFC4"/>
                </a:gs>
                <a:gs pos="100000">
                  <a:srgbClr val="006666"/>
                </a:gs>
                <a:gs pos="0">
                  <a:srgbClr val="00CC99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8C85CE-3C1F-4E7C-8F25-353579B7D343}"/>
              </a:ext>
            </a:extLst>
          </p:cNvPr>
          <p:cNvGrpSpPr/>
          <p:nvPr/>
        </p:nvGrpSpPr>
        <p:grpSpPr>
          <a:xfrm>
            <a:off x="697411" y="3669641"/>
            <a:ext cx="6305974" cy="709506"/>
            <a:chOff x="320494" y="795384"/>
            <a:chExt cx="6305974" cy="103630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51231ED-A4B1-436D-9B38-E86146B13902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6D02D4C-FF5A-483C-90A5-D746A0ADDB28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004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4B890B6-9631-4D9A-BE13-4A82BDD7BF19}"/>
                </a:ext>
              </a:extLst>
            </p:cNvPr>
            <p:cNvSpPr/>
            <p:nvPr/>
          </p:nvSpPr>
          <p:spPr>
            <a:xfrm>
              <a:off x="320494" y="1113182"/>
              <a:ext cx="5563472" cy="662609"/>
            </a:xfrm>
            <a:prstGeom prst="rect">
              <a:avLst/>
            </a:prstGeom>
            <a:gradFill flip="none" rotWithShape="1">
              <a:gsLst>
                <a:gs pos="100000">
                  <a:srgbClr val="0066CC"/>
                </a:gs>
                <a:gs pos="0">
                  <a:srgbClr val="0099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A9F9527-A40C-41C2-B081-37B614968131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8C0394C-8FB5-41E7-9F30-C601672FA0BB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3BB0FF"/>
                  </a:gs>
                  <a:gs pos="14000">
                    <a:srgbClr val="00458A"/>
                  </a:gs>
                  <a:gs pos="100000">
                    <a:srgbClr val="00458A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901F177-A77A-43FF-AA5D-E788802E60AC}"/>
                  </a:ext>
                </a:extLst>
              </p:cNvPr>
              <p:cNvSpPr/>
              <p:nvPr/>
            </p:nvSpPr>
            <p:spPr>
              <a:xfrm rot="16200000" flipH="1">
                <a:off x="5741094" y="1594727"/>
                <a:ext cx="120627" cy="103349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2858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BDF0501-4AF6-4F76-8CD5-0FE0AED35C93}"/>
                </a:ext>
              </a:extLst>
            </p:cNvPr>
            <p:cNvSpPr/>
            <p:nvPr/>
          </p:nvSpPr>
          <p:spPr>
            <a:xfrm>
              <a:off x="5751482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81C6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10C6B2-952B-4276-BA75-B3323046337B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3BB0FF"/>
                </a:gs>
                <a:gs pos="100000">
                  <a:srgbClr val="0066CC"/>
                </a:gs>
                <a:gs pos="0">
                  <a:srgbClr val="0099FF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AB87E0-C225-47E5-A304-255168A6E24A}"/>
              </a:ext>
            </a:extLst>
          </p:cNvPr>
          <p:cNvGrpSpPr/>
          <p:nvPr/>
        </p:nvGrpSpPr>
        <p:grpSpPr>
          <a:xfrm>
            <a:off x="697410" y="5106768"/>
            <a:ext cx="3372233" cy="723202"/>
            <a:chOff x="3266141" y="795384"/>
            <a:chExt cx="3372233" cy="103152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9210660-28BE-4E79-8D2B-0C511D6E9EB7}"/>
                </a:ext>
              </a:extLst>
            </p:cNvPr>
            <p:cNvSpPr/>
            <p:nvPr/>
          </p:nvSpPr>
          <p:spPr>
            <a:xfrm flipH="1">
              <a:off x="5791874" y="1039957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4C8D8F-774B-4B0E-852C-28D23E55DD6E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500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ABBAD0B-B7EF-4E71-B658-11E8DD150835}"/>
                </a:ext>
              </a:extLst>
            </p:cNvPr>
            <p:cNvSpPr/>
            <p:nvPr/>
          </p:nvSpPr>
          <p:spPr>
            <a:xfrm>
              <a:off x="3266141" y="1113182"/>
              <a:ext cx="2617824" cy="662609"/>
            </a:xfrm>
            <a:prstGeom prst="rect">
              <a:avLst/>
            </a:prstGeom>
            <a:gradFill flip="none" rotWithShape="1">
              <a:gsLst>
                <a:gs pos="100000">
                  <a:srgbClr val="800080"/>
                </a:gs>
                <a:gs pos="0">
                  <a:srgbClr val="CC00C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7C2F468-B411-445B-8A5D-4520E58C3ECE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D63CF2F8-3500-422D-9549-51D27BABDD14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FF1DFF"/>
                  </a:gs>
                  <a:gs pos="14000">
                    <a:srgbClr val="500050"/>
                  </a:gs>
                  <a:gs pos="100000">
                    <a:srgbClr val="80008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FCCA469-57F0-4348-B9E4-B4D93469EB9B}"/>
                  </a:ext>
                </a:extLst>
              </p:cNvPr>
              <p:cNvSpPr/>
              <p:nvPr/>
            </p:nvSpPr>
            <p:spPr>
              <a:xfrm rot="16200000" flipH="1">
                <a:off x="5744692" y="1607018"/>
                <a:ext cx="104738" cy="94655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1A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D5DAEDE-C6E1-41FB-9D70-B78056BC6F3C}"/>
                </a:ext>
              </a:extLst>
            </p:cNvPr>
            <p:cNvSpPr/>
            <p:nvPr/>
          </p:nvSpPr>
          <p:spPr>
            <a:xfrm>
              <a:off x="5751482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500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49A823E-33B9-48D2-8C91-13D31650F6C8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FF1DFF"/>
                </a:gs>
                <a:gs pos="100000">
                  <a:srgbClr val="800080"/>
                </a:gs>
                <a:gs pos="0">
                  <a:srgbClr val="CC00C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BE70A7D-8B02-41F2-90FB-EB521672D077}"/>
              </a:ext>
            </a:extLst>
          </p:cNvPr>
          <p:cNvSpPr/>
          <p:nvPr/>
        </p:nvSpPr>
        <p:spPr>
          <a:xfrm>
            <a:off x="377363" y="1112837"/>
            <a:ext cx="507102" cy="4905261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1397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F806FFF-4ADA-4A1C-9AE6-C521D356F22F}"/>
              </a:ext>
            </a:extLst>
          </p:cNvPr>
          <p:cNvSpPr/>
          <p:nvPr/>
        </p:nvSpPr>
        <p:spPr>
          <a:xfrm>
            <a:off x="322437" y="1113182"/>
            <a:ext cx="570428" cy="4904916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90019F-EBFC-41E3-BE16-87C3F734419A}"/>
              </a:ext>
            </a:extLst>
          </p:cNvPr>
          <p:cNvSpPr txBox="1"/>
          <p:nvPr/>
        </p:nvSpPr>
        <p:spPr>
          <a:xfrm>
            <a:off x="923704" y="1386055"/>
            <a:ext cx="5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E49E95-11B8-4855-AFF8-27FF288E74D2}"/>
              </a:ext>
            </a:extLst>
          </p:cNvPr>
          <p:cNvSpPr txBox="1"/>
          <p:nvPr/>
        </p:nvSpPr>
        <p:spPr>
          <a:xfrm>
            <a:off x="976609" y="2481574"/>
            <a:ext cx="5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2CE807-E583-4580-A055-24712A043C30}"/>
              </a:ext>
            </a:extLst>
          </p:cNvPr>
          <p:cNvSpPr txBox="1"/>
          <p:nvPr/>
        </p:nvSpPr>
        <p:spPr>
          <a:xfrm>
            <a:off x="959362" y="3919368"/>
            <a:ext cx="5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C94D03-1DDA-4B88-8C23-D5448E1CE214}"/>
              </a:ext>
            </a:extLst>
          </p:cNvPr>
          <p:cNvSpPr txBox="1"/>
          <p:nvPr/>
        </p:nvSpPr>
        <p:spPr>
          <a:xfrm>
            <a:off x="955542" y="5366866"/>
            <a:ext cx="507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94ADA84B-3A82-439F-AA6D-F94312A5BB63}"/>
              </a:ext>
            </a:extLst>
          </p:cNvPr>
          <p:cNvSpPr/>
          <p:nvPr/>
        </p:nvSpPr>
        <p:spPr>
          <a:xfrm rot="16200000">
            <a:off x="5756253" y="1339337"/>
            <a:ext cx="301671" cy="260061"/>
          </a:xfrm>
          <a:prstGeom prst="triangle">
            <a:avLst/>
          </a:prstGeom>
          <a:solidFill>
            <a:srgbClr val="DB9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93439162-892B-4537-855F-69119F102EDA}"/>
              </a:ext>
            </a:extLst>
          </p:cNvPr>
          <p:cNvSpPr/>
          <p:nvPr/>
        </p:nvSpPr>
        <p:spPr>
          <a:xfrm rot="16200000">
            <a:off x="4861340" y="2484733"/>
            <a:ext cx="301671" cy="260061"/>
          </a:xfrm>
          <a:prstGeom prst="triangle">
            <a:avLst/>
          </a:prstGeom>
          <a:solidFill>
            <a:srgbClr val="007A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64A412A1-6453-4066-ACEE-652FFEEE4757}"/>
              </a:ext>
            </a:extLst>
          </p:cNvPr>
          <p:cNvSpPr/>
          <p:nvPr/>
        </p:nvSpPr>
        <p:spPr>
          <a:xfrm rot="16200000">
            <a:off x="6578684" y="3901034"/>
            <a:ext cx="301671" cy="262279"/>
          </a:xfrm>
          <a:prstGeom prst="triangle">
            <a:avLst/>
          </a:prstGeom>
          <a:solidFill>
            <a:srgbClr val="006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7265DCC-A194-4D54-8472-3B6378F5A09B}"/>
              </a:ext>
            </a:extLst>
          </p:cNvPr>
          <p:cNvSpPr/>
          <p:nvPr/>
        </p:nvSpPr>
        <p:spPr>
          <a:xfrm rot="16200000">
            <a:off x="3646741" y="5309384"/>
            <a:ext cx="301671" cy="260061"/>
          </a:xfrm>
          <a:prstGeom prst="triangle">
            <a:avLst/>
          </a:prstGeom>
          <a:solidFill>
            <a:srgbClr val="9A0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9499C5F-C33F-4E71-825B-49B0AD6C0C76}"/>
              </a:ext>
            </a:extLst>
          </p:cNvPr>
          <p:cNvGrpSpPr/>
          <p:nvPr/>
        </p:nvGrpSpPr>
        <p:grpSpPr>
          <a:xfrm>
            <a:off x="6707521" y="1112827"/>
            <a:ext cx="3756075" cy="1069692"/>
            <a:chOff x="7710911" y="689019"/>
            <a:chExt cx="3756075" cy="106969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8669C89-A024-4C8A-8642-D32C75B3C886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PIN-ON-DISK WEAR TESTING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F201CB5-AC54-4091-ADB4-97DFDA19CAE1}"/>
                </a:ext>
              </a:extLst>
            </p:cNvPr>
            <p:cNvSpPr txBox="1"/>
            <p:nvPr/>
          </p:nvSpPr>
          <p:spPr>
            <a:xfrm>
              <a:off x="7710912" y="1020047"/>
              <a:ext cx="375607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CuSn6 </a:t>
              </a:r>
              <a:r>
                <a:rPr lang="en-US" sz="14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6 mm</a:t>
              </a: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 diameter balls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Sliding distance of 100 Meters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Dry sliding wear tests at room temperature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E2337B9-7A2C-4820-B962-9D5A48F15930}"/>
                </a:ext>
              </a:extLst>
            </p:cNvPr>
            <p:cNvCxnSpPr/>
            <p:nvPr/>
          </p:nvCxnSpPr>
          <p:spPr>
            <a:xfrm>
              <a:off x="7710911" y="1481893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A084BEC-8C67-4CA3-B03D-160F5A386F2E}"/>
              </a:ext>
            </a:extLst>
          </p:cNvPr>
          <p:cNvGrpSpPr/>
          <p:nvPr/>
        </p:nvGrpSpPr>
        <p:grpSpPr>
          <a:xfrm>
            <a:off x="5522402" y="2287300"/>
            <a:ext cx="3756075" cy="1069692"/>
            <a:chOff x="7710911" y="689019"/>
            <a:chExt cx="3756075" cy="106969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43F99F6-E6BA-4EB9-87AC-5691CF7A1548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OPTIMIZATION TECHNIQUE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22DBFE-CFF3-4AF1-A768-C06C98CB9F50}"/>
                </a:ext>
              </a:extLst>
            </p:cNvPr>
            <p:cNvSpPr txBox="1"/>
            <p:nvPr/>
          </p:nvSpPr>
          <p:spPr>
            <a:xfrm>
              <a:off x="7710912" y="1020047"/>
              <a:ext cx="375607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Taguchi Method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L18 orthogonal design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Lower the better quality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742FF17-1DB2-44A1-9D2D-A4442ABDD46F}"/>
                </a:ext>
              </a:extLst>
            </p:cNvPr>
            <p:cNvCxnSpPr/>
            <p:nvPr/>
          </p:nvCxnSpPr>
          <p:spPr>
            <a:xfrm>
              <a:off x="7710911" y="1481893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4E943EC-946C-4E90-98F2-A7BE4EF89E53}"/>
              </a:ext>
            </a:extLst>
          </p:cNvPr>
          <p:cNvGrpSpPr/>
          <p:nvPr/>
        </p:nvGrpSpPr>
        <p:grpSpPr>
          <a:xfrm>
            <a:off x="7229553" y="3429000"/>
            <a:ext cx="3815057" cy="1285135"/>
            <a:chOff x="7710911" y="689019"/>
            <a:chExt cx="3782800" cy="12851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2574EDE-9497-4AA1-A380-3D9B1999FCF1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CONTROL FACTROS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5D0B92-7F3A-4E55-8D1D-FA1D406B597A}"/>
                </a:ext>
              </a:extLst>
            </p:cNvPr>
            <p:cNvSpPr txBox="1"/>
            <p:nvPr/>
          </p:nvSpPr>
          <p:spPr>
            <a:xfrm>
              <a:off x="7710912" y="1020047"/>
              <a:ext cx="378279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Cryogenic temperature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Tempering temperature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Sliding velocity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Load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FCE7C0B-6F29-4583-918A-0C596F8FEE28}"/>
                </a:ext>
              </a:extLst>
            </p:cNvPr>
            <p:cNvCxnSpPr/>
            <p:nvPr/>
          </p:nvCxnSpPr>
          <p:spPr>
            <a:xfrm>
              <a:off x="7710911" y="1481893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45456FD-C059-4121-A69A-2610ACC45486}"/>
              </a:ext>
            </a:extLst>
          </p:cNvPr>
          <p:cNvGrpSpPr/>
          <p:nvPr/>
        </p:nvGrpSpPr>
        <p:grpSpPr>
          <a:xfrm>
            <a:off x="4159082" y="5105415"/>
            <a:ext cx="3756074" cy="792874"/>
            <a:chOff x="7710911" y="689019"/>
            <a:chExt cx="3756074" cy="79287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D17E1E8-BF2A-4095-B104-C708E993EEF1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FACTOR LEVELS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DE07B3D-B95A-4DF2-9056-63D08F9ECD89}"/>
                </a:ext>
              </a:extLst>
            </p:cNvPr>
            <p:cNvSpPr txBox="1"/>
            <p:nvPr/>
          </p:nvSpPr>
          <p:spPr>
            <a:xfrm>
              <a:off x="7710912" y="1020047"/>
              <a:ext cx="36727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Mixed levels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B4504E7-5265-44D0-B01B-673795ADD626}"/>
                </a:ext>
              </a:extLst>
            </p:cNvPr>
            <p:cNvCxnSpPr/>
            <p:nvPr/>
          </p:nvCxnSpPr>
          <p:spPr>
            <a:xfrm>
              <a:off x="7710911" y="1481893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6" name="Table 4">
            <a:extLst>
              <a:ext uri="{FF2B5EF4-FFF2-40B4-BE49-F238E27FC236}">
                <a16:creationId xmlns:a16="http://schemas.microsoft.com/office/drawing/2014/main" id="{1835E77E-3DD0-4A20-B99F-AD7565376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777641"/>
              </p:ext>
            </p:extLst>
          </p:nvPr>
        </p:nvGraphicFramePr>
        <p:xfrm>
          <a:off x="6255870" y="4921254"/>
          <a:ext cx="5558767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667">
                  <a:extLst>
                    <a:ext uri="{9D8B030D-6E8A-4147-A177-3AD203B41FA5}">
                      <a16:colId xmlns:a16="http://schemas.microsoft.com/office/drawing/2014/main" val="3039420634"/>
                    </a:ext>
                  </a:extLst>
                </a:gridCol>
                <a:gridCol w="1425893">
                  <a:extLst>
                    <a:ext uri="{9D8B030D-6E8A-4147-A177-3AD203B41FA5}">
                      <a16:colId xmlns:a16="http://schemas.microsoft.com/office/drawing/2014/main" val="2337607317"/>
                    </a:ext>
                  </a:extLst>
                </a:gridCol>
                <a:gridCol w="1310005">
                  <a:extLst>
                    <a:ext uri="{9D8B030D-6E8A-4147-A177-3AD203B41FA5}">
                      <a16:colId xmlns:a16="http://schemas.microsoft.com/office/drawing/2014/main" val="3815176312"/>
                    </a:ext>
                  </a:extLst>
                </a:gridCol>
                <a:gridCol w="1437005">
                  <a:extLst>
                    <a:ext uri="{9D8B030D-6E8A-4147-A177-3AD203B41FA5}">
                      <a16:colId xmlns:a16="http://schemas.microsoft.com/office/drawing/2014/main" val="1788737715"/>
                    </a:ext>
                  </a:extLst>
                </a:gridCol>
                <a:gridCol w="871197">
                  <a:extLst>
                    <a:ext uri="{9D8B030D-6E8A-4147-A177-3AD203B41FA5}">
                      <a16:colId xmlns:a16="http://schemas.microsoft.com/office/drawing/2014/main" val="3276649769"/>
                    </a:ext>
                  </a:extLst>
                </a:gridCol>
              </a:tblGrid>
              <a:tr h="215414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Level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Tempering temp (°C)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Sub-zero temp (°C)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Sliding velocity (m/s)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Load (N)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64084"/>
                  </a:ext>
                </a:extLst>
              </a:tr>
              <a:tr h="207476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1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170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-75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0.064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1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01227"/>
                  </a:ext>
                </a:extLst>
              </a:tr>
              <a:tr h="207476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2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530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-140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0.128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5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6310"/>
                  </a:ext>
                </a:extLst>
              </a:tr>
              <a:tr h="207476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3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-196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0.1885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alibri (Body)"/>
                          <a:cs typeface="Helvetica" panose="020B0604020202020204" pitchFamily="34" charset="0"/>
                        </a:rPr>
                        <a:t>10</a:t>
                      </a:r>
                      <a:endParaRPr lang="en-IN" sz="1100" dirty="0">
                        <a:latin typeface="Calibri (Body)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rgbClr val="CC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889454"/>
                  </a:ext>
                </a:extLst>
              </a:tr>
            </a:tbl>
          </a:graphicData>
        </a:graphic>
      </p:graphicFrame>
      <p:sp>
        <p:nvSpPr>
          <p:cNvPr id="77" name="Fußzeilenplatzhalter 4">
            <a:extLst>
              <a:ext uri="{FF2B5EF4-FFF2-40B4-BE49-F238E27FC236}">
                <a16:creationId xmlns:a16="http://schemas.microsoft.com/office/drawing/2014/main" id="{63DE0BB4-CF28-4451-A136-F573DCB82B0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</p:spTree>
    <p:extLst>
      <p:ext uri="{BB962C8B-B14F-4D97-AF65-F5344CB8AC3E}">
        <p14:creationId xmlns:p14="http://schemas.microsoft.com/office/powerpoint/2010/main" val="10196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9" grpId="0" animBg="1"/>
      <p:bldP spid="52" grpId="0" animBg="1"/>
      <p:bldP spid="55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Friction Coefficient (µ) – Response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Adhesion (% ) – Response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B667305-DABE-4A63-B9EF-6F355B7C50F8}"/>
              </a:ext>
            </a:extLst>
          </p:cNvPr>
          <p:cNvGrpSpPr/>
          <p:nvPr/>
        </p:nvGrpSpPr>
        <p:grpSpPr>
          <a:xfrm>
            <a:off x="778683" y="1982526"/>
            <a:ext cx="2433479" cy="1152129"/>
            <a:chOff x="7710911" y="689019"/>
            <a:chExt cx="3756074" cy="57663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D974A3-053C-4DAB-BF8D-1646BBA4E749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Friction Coefficient (µ)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D0BF067-297F-4ADB-B048-B24049057AF7}"/>
                    </a:ext>
                  </a:extLst>
                </p:cNvPr>
                <p:cNvSpPr txBox="1"/>
                <p:nvPr/>
              </p:nvSpPr>
              <p:spPr>
                <a:xfrm>
                  <a:off x="7710911" y="946956"/>
                  <a:ext cx="1497375" cy="2761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GB" sz="1600" b="0" i="1" smtClean="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16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num>
                          <m:den>
                            <m:r>
                              <a:rPr lang="en-GB" sz="1600" b="0" i="1" smtClean="0">
                                <a:solidFill>
                                  <a:schemeClr val="bg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oMath>
                    </m:oMathPara>
                  </a14:m>
                  <a:endParaRPr lang="en-US" sz="16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D0BF067-297F-4ADB-B048-B24049057A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0911" y="946956"/>
                  <a:ext cx="1497375" cy="27615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49DA82F-3977-4721-AB07-3A2A80DBAE01}"/>
                </a:ext>
              </a:extLst>
            </p:cNvPr>
            <p:cNvCxnSpPr/>
            <p:nvPr/>
          </p:nvCxnSpPr>
          <p:spPr>
            <a:xfrm>
              <a:off x="7710911" y="1265655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8600B9D-5BCB-4267-A1B1-27DB754B0FB7}"/>
              </a:ext>
            </a:extLst>
          </p:cNvPr>
          <p:cNvSpPr txBox="1"/>
          <p:nvPr/>
        </p:nvSpPr>
        <p:spPr>
          <a:xfrm>
            <a:off x="3451004" y="1916832"/>
            <a:ext cx="2284956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Where: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 = Frictional force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N = Normal applied load</a:t>
            </a:r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B86AD0F-11E9-447E-9A0F-AC1DA54FA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67" y="1982655"/>
            <a:ext cx="2880000" cy="2304000"/>
          </a:xfrm>
          <a:prstGeom prst="rect">
            <a:avLst/>
          </a:prstGeom>
        </p:spPr>
      </p:pic>
      <p:pic>
        <p:nvPicPr>
          <p:cNvPr id="13" name="Picture 12" descr="A close-up of the moon&#10;&#10;Description automatically generated with medium confidence">
            <a:extLst>
              <a:ext uri="{FF2B5EF4-FFF2-40B4-BE49-F238E27FC236}">
                <a16:creationId xmlns:a16="http://schemas.microsoft.com/office/drawing/2014/main" id="{19920CCB-CB8B-4909-92F3-96D4A50336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640" y="3523714"/>
            <a:ext cx="2880000" cy="2304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F2D1EB6-1D7B-472D-9DCC-5D932D5B03C8}"/>
              </a:ext>
            </a:extLst>
          </p:cNvPr>
          <p:cNvSpPr/>
          <p:nvPr/>
        </p:nvSpPr>
        <p:spPr>
          <a:xfrm>
            <a:off x="8328248" y="3212976"/>
            <a:ext cx="360040" cy="30901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4E4200AB-7899-455B-AB27-D1DC251DAFCA}"/>
              </a:ext>
            </a:extLst>
          </p:cNvPr>
          <p:cNvCxnSpPr>
            <a:cxnSpLocks/>
          </p:cNvCxnSpPr>
          <p:nvPr/>
        </p:nvCxnSpPr>
        <p:spPr>
          <a:xfrm>
            <a:off x="8688287" y="3429000"/>
            <a:ext cx="1656187" cy="1275163"/>
          </a:xfrm>
          <a:prstGeom prst="bentConnector3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3EAAE4-5C31-42AC-B8EC-603053179FC0}"/>
              </a:ext>
            </a:extLst>
          </p:cNvPr>
          <p:cNvSpPr txBox="1"/>
          <p:nvPr/>
        </p:nvSpPr>
        <p:spPr>
          <a:xfrm>
            <a:off x="6547508" y="4297240"/>
            <a:ext cx="2284956" cy="167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  <a:latin typeface="+mj-lt"/>
              </a:rPr>
              <a:t>Estimated on: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12 random SEM images of wear tracks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Area % covered by counterpart material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FD7865-3B18-4F06-BCE1-7D4F6DB05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8969" y="3381024"/>
            <a:ext cx="2880000" cy="235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0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1" grpId="0"/>
      <p:bldP spid="22" grpId="0" animBg="1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C26E5F-DD29-436A-B19E-66CC4D4AE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62" y="2015294"/>
            <a:ext cx="4824000" cy="32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Normality tests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Friction Coefficient (µ)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Adhesion (%)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B73632-E1EB-43DC-BC23-400A99B13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757" y="2015294"/>
            <a:ext cx="4824000" cy="3216000"/>
          </a:xfrm>
          <a:prstGeom prst="rect">
            <a:avLst/>
          </a:prstGeom>
        </p:spPr>
      </p:pic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8CAC573A-DF7C-46C6-B695-20134F0861BE}"/>
              </a:ext>
            </a:extLst>
          </p:cNvPr>
          <p:cNvSpPr/>
          <p:nvPr/>
        </p:nvSpPr>
        <p:spPr>
          <a:xfrm>
            <a:off x="4871864" y="2924944"/>
            <a:ext cx="750844" cy="144016"/>
          </a:xfrm>
          <a:prstGeom prst="flowChartAlternateProcess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Flowchart: Alternate Process 29">
            <a:extLst>
              <a:ext uri="{FF2B5EF4-FFF2-40B4-BE49-F238E27FC236}">
                <a16:creationId xmlns:a16="http://schemas.microsoft.com/office/drawing/2014/main" id="{78274856-97D8-4A85-8EC7-350B0B3C64A5}"/>
              </a:ext>
            </a:extLst>
          </p:cNvPr>
          <p:cNvSpPr/>
          <p:nvPr/>
        </p:nvSpPr>
        <p:spPr>
          <a:xfrm>
            <a:off x="10745756" y="2925420"/>
            <a:ext cx="750844" cy="144016"/>
          </a:xfrm>
          <a:prstGeom prst="flowChartAlternateProcess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34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15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SN Ratios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Experimental Result's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Main Effects Plot for SN ratios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A379E1-1233-4926-8C15-EBB5AA7A9577}"/>
              </a:ext>
            </a:extLst>
          </p:cNvPr>
          <p:cNvGrpSpPr/>
          <p:nvPr/>
        </p:nvGrpSpPr>
        <p:grpSpPr>
          <a:xfrm>
            <a:off x="5048502" y="1271381"/>
            <a:ext cx="1059926" cy="369332"/>
            <a:chOff x="5048502" y="1271381"/>
            <a:chExt cx="1059926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21491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936AF54-1B7E-480B-905F-307A36A2CF77}"/>
              </a:ext>
            </a:extLst>
          </p:cNvPr>
          <p:cNvGrpSpPr/>
          <p:nvPr/>
        </p:nvGrpSpPr>
        <p:grpSpPr>
          <a:xfrm>
            <a:off x="10868722" y="1271381"/>
            <a:ext cx="1059926" cy="369332"/>
            <a:chOff x="10868722" y="1271381"/>
            <a:chExt cx="1059926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03513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227D63-FC08-492E-8135-4E11082F0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604590"/>
              </p:ext>
            </p:extLst>
          </p:nvPr>
        </p:nvGraphicFramePr>
        <p:xfrm>
          <a:off x="795014" y="2052621"/>
          <a:ext cx="4724922" cy="3794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324944365"/>
                    </a:ext>
                  </a:extLst>
                </a:gridCol>
                <a:gridCol w="1033145">
                  <a:extLst>
                    <a:ext uri="{9D8B030D-6E8A-4147-A177-3AD203B41FA5}">
                      <a16:colId xmlns:a16="http://schemas.microsoft.com/office/drawing/2014/main" val="3013149739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3369521583"/>
                    </a:ext>
                  </a:extLst>
                </a:gridCol>
                <a:gridCol w="677447">
                  <a:extLst>
                    <a:ext uri="{9D8B030D-6E8A-4147-A177-3AD203B41FA5}">
                      <a16:colId xmlns:a16="http://schemas.microsoft.com/office/drawing/2014/main" val="91000677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308426050"/>
                    </a:ext>
                  </a:extLst>
                </a:gridCol>
              </a:tblGrid>
              <a:tr h="178435"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Tempering (°C)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Cryotreatment (°C)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Sliding Velocity (m/s)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Load (N)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Friction Coefficient (µ)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49413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170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1.107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49802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-75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0.904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93164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-75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0.1885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0.834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152383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0.932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72619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0.889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3311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0.1885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1965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0.932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903105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0.880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78331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0.1885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1.016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60430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0.941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02036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506447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1.015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63809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0.985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2388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0.939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99973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0.1885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0.974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50862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0.938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98962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0.935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40459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0.1885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0.959</a:t>
                      </a:r>
                    </a:p>
                  </a:txBody>
                  <a:tcPr marL="7620" marR="7620" marT="7620" marB="0" anchor="b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619300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8225C94C-9D77-40D8-ABBF-3561763F42DB}"/>
              </a:ext>
            </a:extLst>
          </p:cNvPr>
          <p:cNvGrpSpPr/>
          <p:nvPr/>
        </p:nvGrpSpPr>
        <p:grpSpPr>
          <a:xfrm>
            <a:off x="6582460" y="2166676"/>
            <a:ext cx="4680000" cy="3120000"/>
            <a:chOff x="6582460" y="2166676"/>
            <a:chExt cx="4680000" cy="3120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7A1F493-4766-4634-A331-A1C70BE91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82460" y="2166676"/>
              <a:ext cx="4680000" cy="3120000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62EE5D0-1436-4A30-A4B6-A24A88164A20}"/>
                </a:ext>
              </a:extLst>
            </p:cNvPr>
            <p:cNvSpPr/>
            <p:nvPr/>
          </p:nvSpPr>
          <p:spPr>
            <a:xfrm>
              <a:off x="7176120" y="3249008"/>
              <a:ext cx="252000" cy="25200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B6DEA3F-AD2E-4737-B134-D84893759526}"/>
                </a:ext>
              </a:extLst>
            </p:cNvPr>
            <p:cNvSpPr/>
            <p:nvPr/>
          </p:nvSpPr>
          <p:spPr>
            <a:xfrm>
              <a:off x="8402624" y="3355522"/>
              <a:ext cx="252000" cy="25200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B61CB11-EE2A-4D35-948E-2361D71DDF80}"/>
                </a:ext>
              </a:extLst>
            </p:cNvPr>
            <p:cNvSpPr/>
            <p:nvPr/>
          </p:nvSpPr>
          <p:spPr>
            <a:xfrm>
              <a:off x="9431767" y="3238760"/>
              <a:ext cx="252000" cy="25200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C996BB0-01ED-411D-BF40-EAB3CEB4BD4C}"/>
                </a:ext>
              </a:extLst>
            </p:cNvPr>
            <p:cNvSpPr/>
            <p:nvPr/>
          </p:nvSpPr>
          <p:spPr>
            <a:xfrm>
              <a:off x="10746752" y="2662664"/>
              <a:ext cx="252000" cy="252000"/>
            </a:xfrm>
            <a:prstGeom prst="ellipse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80793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ANOVA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ANOVA Table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Significant Factors [p&lt;0.05]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6F19C3-8D9C-4787-9634-6833C66219DA}"/>
              </a:ext>
            </a:extLst>
          </p:cNvPr>
          <p:cNvGrpSpPr/>
          <p:nvPr/>
        </p:nvGrpSpPr>
        <p:grpSpPr>
          <a:xfrm>
            <a:off x="5048502" y="1271381"/>
            <a:ext cx="1059926" cy="369332"/>
            <a:chOff x="5048502" y="1271381"/>
            <a:chExt cx="1059926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21491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3E792B-A620-4994-99CF-6BAE7160CEAB}"/>
              </a:ext>
            </a:extLst>
          </p:cNvPr>
          <p:cNvGrpSpPr/>
          <p:nvPr/>
        </p:nvGrpSpPr>
        <p:grpSpPr>
          <a:xfrm>
            <a:off x="10868722" y="1271381"/>
            <a:ext cx="1059926" cy="369332"/>
            <a:chOff x="10868722" y="1271381"/>
            <a:chExt cx="1059926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03513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AF3C7F-471F-4006-B9D2-9EA3A3EBE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802812"/>
              </p:ext>
            </p:extLst>
          </p:nvPr>
        </p:nvGraphicFramePr>
        <p:xfrm>
          <a:off x="736153" y="2017395"/>
          <a:ext cx="5215831" cy="14116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1375">
                  <a:extLst>
                    <a:ext uri="{9D8B030D-6E8A-4147-A177-3AD203B41FA5}">
                      <a16:colId xmlns:a16="http://schemas.microsoft.com/office/drawing/2014/main" val="55170685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23178899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326224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2741198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9395394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42397584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5269050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58792191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Source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DF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Seq SS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Adj SS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Adj MS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F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P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%C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77347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TT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1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0.5934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0.5934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0.5934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2.84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0.123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10.3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064684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CT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2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0.2996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0.2996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0.1498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0.72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0.512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65242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Sv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2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0.5106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0.5106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0.2553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1.22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0.335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5636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L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  <a:latin typeface="+mj-lt"/>
                        </a:rPr>
                        <a:t>2</a:t>
                      </a:r>
                      <a:endParaRPr lang="en-IN" sz="12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2.2564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2.2564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1.1282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5.39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0.026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39.2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8596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Residual Error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10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2.0914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2.0914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0.2091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 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49269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  <a:latin typeface="+mj-lt"/>
                        </a:rPr>
                        <a:t>Total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17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5.7514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N" sz="12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620" marR="7620" marT="7620" marB="0" anchor="b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  <a:latin typeface="+mj-lt"/>
                        </a:rPr>
                        <a:t> </a:t>
                      </a:r>
                      <a:endParaRPr lang="en-IN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988050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0152D09-A08E-4208-9C2C-F06E694E6BF9}"/>
              </a:ext>
            </a:extLst>
          </p:cNvPr>
          <p:cNvGrpSpPr/>
          <p:nvPr/>
        </p:nvGrpSpPr>
        <p:grpSpPr>
          <a:xfrm>
            <a:off x="734867" y="3633079"/>
            <a:ext cx="2768845" cy="1716023"/>
            <a:chOff x="7710911" y="689019"/>
            <a:chExt cx="3787128" cy="17160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357A67-1759-4289-A578-D903294F836B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NOTES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C1FE9A-7FC8-4F48-9EFB-7D086609D22A}"/>
                </a:ext>
              </a:extLst>
            </p:cNvPr>
            <p:cNvSpPr txBox="1"/>
            <p:nvPr/>
          </p:nvSpPr>
          <p:spPr>
            <a:xfrm>
              <a:off x="7710912" y="1020047"/>
              <a:ext cx="36727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DF: degrees of freedom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Seq SS: Sequential sum of squares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Adj SS: adjusted sum of squares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F: statistic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P: probability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B7665C7-7AC4-4413-8108-AA710AB4BD0F}"/>
                </a:ext>
              </a:extLst>
            </p:cNvPr>
            <p:cNvCxnSpPr/>
            <p:nvPr/>
          </p:nvCxnSpPr>
          <p:spPr>
            <a:xfrm>
              <a:off x="7741965" y="2213132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9EE08FF-0986-48A4-83B7-1A841EF43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3624720"/>
              </p:ext>
            </p:extLst>
          </p:nvPr>
        </p:nvGraphicFramePr>
        <p:xfrm>
          <a:off x="6734876" y="1846364"/>
          <a:ext cx="4721865" cy="3573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34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Graphic spid="11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X-ray Spectroscopy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EDS Map after tribo-test at 1 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505739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EDS Map after tribo-test at 10 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6F19C3-8D9C-4787-9634-6833C66219DA}"/>
              </a:ext>
            </a:extLst>
          </p:cNvPr>
          <p:cNvGrpSpPr/>
          <p:nvPr/>
        </p:nvGrpSpPr>
        <p:grpSpPr>
          <a:xfrm>
            <a:off x="5048502" y="1271381"/>
            <a:ext cx="1059926" cy="369332"/>
            <a:chOff x="5048502" y="1271381"/>
            <a:chExt cx="1059926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21491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3E792B-A620-4994-99CF-6BAE7160CEAB}"/>
              </a:ext>
            </a:extLst>
          </p:cNvPr>
          <p:cNvGrpSpPr/>
          <p:nvPr/>
        </p:nvGrpSpPr>
        <p:grpSpPr>
          <a:xfrm>
            <a:off x="10868722" y="1271381"/>
            <a:ext cx="1059926" cy="369332"/>
            <a:chOff x="10868722" y="1271381"/>
            <a:chExt cx="1059926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035138" y="1271381"/>
              <a:ext cx="893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FC</a:t>
              </a:r>
            </a:p>
          </p:txBody>
        </p:sp>
      </p:grpSp>
      <p:pic>
        <p:nvPicPr>
          <p:cNvPr id="35" name="Picture 1">
            <a:extLst>
              <a:ext uri="{FF2B5EF4-FFF2-40B4-BE49-F238E27FC236}">
                <a16:creationId xmlns:a16="http://schemas.microsoft.com/office/drawing/2014/main" id="{0FC42329-B6EA-45BB-8297-CD9503C27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96"/>
          <a:stretch/>
        </p:blipFill>
        <p:spPr bwMode="auto">
          <a:xfrm>
            <a:off x="814963" y="1988840"/>
            <a:ext cx="2520000" cy="19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1B9AEAB-225D-4DFA-879E-ED4C7886FD41}"/>
              </a:ext>
            </a:extLst>
          </p:cNvPr>
          <p:cNvGrpSpPr/>
          <p:nvPr/>
        </p:nvGrpSpPr>
        <p:grpSpPr>
          <a:xfrm>
            <a:off x="3575720" y="4221088"/>
            <a:ext cx="2768845" cy="1562720"/>
            <a:chOff x="7710911" y="689019"/>
            <a:chExt cx="3787128" cy="152411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B55DB9-C762-44C4-AA75-D1BB27B86CDE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Process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90329A-84A5-453F-9B10-38D1D7BA4311}"/>
                </a:ext>
              </a:extLst>
            </p:cNvPr>
            <p:cNvSpPr txBox="1"/>
            <p:nvPr/>
          </p:nvSpPr>
          <p:spPr>
            <a:xfrm>
              <a:off x="7710912" y="1020047"/>
              <a:ext cx="367272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CT: -196 °C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Tempering treatment: 530 °C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FC8C0E7-8355-4378-929B-891339F269B1}"/>
                </a:ext>
              </a:extLst>
            </p:cNvPr>
            <p:cNvCxnSpPr/>
            <p:nvPr/>
          </p:nvCxnSpPr>
          <p:spPr>
            <a:xfrm>
              <a:off x="7741965" y="2213132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Obrázok 6">
            <a:extLst>
              <a:ext uri="{FF2B5EF4-FFF2-40B4-BE49-F238E27FC236}">
                <a16:creationId xmlns:a16="http://schemas.microsoft.com/office/drawing/2014/main" id="{DDB7C0AA-3B28-47A4-8AC0-E47BA37DB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992" y="1988840"/>
            <a:ext cx="2520000" cy="1943015"/>
          </a:xfrm>
          <a:prstGeom prst="rect">
            <a:avLst/>
          </a:prstGeom>
        </p:spPr>
      </p:pic>
      <p:pic>
        <p:nvPicPr>
          <p:cNvPr id="31" name="Obrázok 8">
            <a:extLst>
              <a:ext uri="{FF2B5EF4-FFF2-40B4-BE49-F238E27FC236}">
                <a16:creationId xmlns:a16="http://schemas.microsoft.com/office/drawing/2014/main" id="{546FD50C-4DE2-4A0B-BC26-FDF169D960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63" y="4005064"/>
            <a:ext cx="2520000" cy="1943016"/>
          </a:xfrm>
          <a:prstGeom prst="rect">
            <a:avLst/>
          </a:prstGeom>
        </p:spPr>
      </p:pic>
      <p:pic>
        <p:nvPicPr>
          <p:cNvPr id="32" name="Obrázok 8">
            <a:extLst>
              <a:ext uri="{FF2B5EF4-FFF2-40B4-BE49-F238E27FC236}">
                <a16:creationId xmlns:a16="http://schemas.microsoft.com/office/drawing/2014/main" id="{90642260-155A-4C58-A998-DA683C8260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38" b="14893"/>
          <a:stretch/>
        </p:blipFill>
        <p:spPr>
          <a:xfrm>
            <a:off x="6611651" y="1984847"/>
            <a:ext cx="2520000" cy="1906438"/>
          </a:xfrm>
          <a:prstGeom prst="rect">
            <a:avLst/>
          </a:prstGeom>
        </p:spPr>
      </p:pic>
      <p:pic>
        <p:nvPicPr>
          <p:cNvPr id="33" name="Obrázok 4">
            <a:extLst>
              <a:ext uri="{FF2B5EF4-FFF2-40B4-BE49-F238E27FC236}">
                <a16:creationId xmlns:a16="http://schemas.microsoft.com/office/drawing/2014/main" id="{22E2C94C-71DE-4A1E-9DA3-613EDF5FE8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670" y="1968975"/>
            <a:ext cx="2520000" cy="194301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2A1C270A-D242-458C-B2F1-F509E0E2E267}"/>
              </a:ext>
            </a:extLst>
          </p:cNvPr>
          <p:cNvGrpSpPr/>
          <p:nvPr/>
        </p:nvGrpSpPr>
        <p:grpSpPr>
          <a:xfrm>
            <a:off x="9303819" y="4195212"/>
            <a:ext cx="2768845" cy="1562720"/>
            <a:chOff x="7710911" y="689019"/>
            <a:chExt cx="3787128" cy="152411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5F21213-8302-437F-BBB2-DF5CB043C1F8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Process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8D7BDF5-94DD-4E1F-A9EB-551D49DB7B01}"/>
                </a:ext>
              </a:extLst>
            </p:cNvPr>
            <p:cNvSpPr txBox="1"/>
            <p:nvPr/>
          </p:nvSpPr>
          <p:spPr>
            <a:xfrm>
              <a:off x="7710912" y="1020047"/>
              <a:ext cx="367272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CT: -75 °C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Tempering treatment: 170 °C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1DE817E-6D76-44D3-8B42-F32ECDD381EC}"/>
                </a:ext>
              </a:extLst>
            </p:cNvPr>
            <p:cNvCxnSpPr/>
            <p:nvPr/>
          </p:nvCxnSpPr>
          <p:spPr>
            <a:xfrm>
              <a:off x="7741965" y="2213132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A picture containing grass, green&#10;&#10;Description automatically generated">
            <a:extLst>
              <a:ext uri="{FF2B5EF4-FFF2-40B4-BE49-F238E27FC236}">
                <a16:creationId xmlns:a16="http://schemas.microsoft.com/office/drawing/2014/main" id="{7311BDD8-78B9-4E0E-B2EB-C117F3DB9C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506" y="4005064"/>
            <a:ext cx="2520000" cy="194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2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SN Ratios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390459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Experimental Result's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8" y="1124744"/>
            <a:ext cx="4392000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Main Effects Plot for SN ratios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A379E1-1233-4926-8C15-EBB5AA7A9577}"/>
              </a:ext>
            </a:extLst>
          </p:cNvPr>
          <p:cNvGrpSpPr/>
          <p:nvPr/>
        </p:nvGrpSpPr>
        <p:grpSpPr>
          <a:xfrm>
            <a:off x="4799856" y="1271381"/>
            <a:ext cx="1296144" cy="369332"/>
            <a:chOff x="4943872" y="1271381"/>
            <a:chExt cx="1296144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492306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142910" y="1271381"/>
              <a:ext cx="10971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Adhesion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936AF54-1B7E-480B-905F-307A36A2CF77}"/>
              </a:ext>
            </a:extLst>
          </p:cNvPr>
          <p:cNvGrpSpPr/>
          <p:nvPr/>
        </p:nvGrpSpPr>
        <p:grpSpPr>
          <a:xfrm>
            <a:off x="10591078" y="1271381"/>
            <a:ext cx="1337570" cy="369332"/>
            <a:chOff x="10868722" y="1271381"/>
            <a:chExt cx="1264084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103192" y="1271381"/>
              <a:ext cx="10296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Adhesion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227D63-FC08-492E-8135-4E11082F09FB}"/>
              </a:ext>
            </a:extLst>
          </p:cNvPr>
          <p:cNvGraphicFramePr>
            <a:graphicFrameLocks noGrp="1"/>
          </p:cNvGraphicFramePr>
          <p:nvPr/>
        </p:nvGraphicFramePr>
        <p:xfrm>
          <a:off x="795014" y="2052621"/>
          <a:ext cx="4732020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324944365"/>
                    </a:ext>
                  </a:extLst>
                </a:gridCol>
                <a:gridCol w="1033145">
                  <a:extLst>
                    <a:ext uri="{9D8B030D-6E8A-4147-A177-3AD203B41FA5}">
                      <a16:colId xmlns:a16="http://schemas.microsoft.com/office/drawing/2014/main" val="3013149739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3369521583"/>
                    </a:ext>
                  </a:extLst>
                </a:gridCol>
                <a:gridCol w="508635">
                  <a:extLst>
                    <a:ext uri="{9D8B030D-6E8A-4147-A177-3AD203B41FA5}">
                      <a16:colId xmlns:a16="http://schemas.microsoft.com/office/drawing/2014/main" val="910006775"/>
                    </a:ext>
                  </a:extLst>
                </a:gridCol>
                <a:gridCol w="751840">
                  <a:extLst>
                    <a:ext uri="{9D8B030D-6E8A-4147-A177-3AD203B41FA5}">
                      <a16:colId xmlns:a16="http://schemas.microsoft.com/office/drawing/2014/main" val="2308426050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4123899807"/>
                    </a:ext>
                  </a:extLst>
                </a:gridCol>
              </a:tblGrid>
              <a:tr h="178435"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Tempering (°C)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Cryotreatment (°C)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Sliding Velocity (m/s)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Load (N)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Adhesion (%)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dirty="0">
                          <a:solidFill>
                            <a:schemeClr val="bg1"/>
                          </a:solidFill>
                          <a:effectLst/>
                        </a:rPr>
                        <a:t>Std.E</a:t>
                      </a:r>
                      <a:endParaRPr lang="en-IN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1C82AB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49413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170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0.064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37.0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649802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-75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90.9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1.8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93164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-75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93.2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152383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0.064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61.0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2.7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72619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0.128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90.3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1.6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93311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10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97.3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1965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0.064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71.7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2.2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903105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95.2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0.7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78331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170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18.6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60430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0.064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60.3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3.1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02036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27.2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1.3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506447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-75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51.0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4.5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63809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0.064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27.4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2.5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23880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88.0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0.8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999734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-140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23.8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1.3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508628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0.064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61.4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4.4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989621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0.128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12.5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0.7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404596"/>
                  </a:ext>
                </a:extLst>
              </a:tr>
              <a:tr h="165735"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530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-196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0.1885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>
                          <a:effectLst/>
                        </a:rPr>
                        <a:t>53.3</a:t>
                      </a:r>
                      <a:endParaRPr lang="en-IN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1.6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alpha val="4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619300"/>
                  </a:ext>
                </a:extLst>
              </a:tr>
            </a:tbl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D17D78EA-3CC1-4E82-ACBE-0C806B35625F}"/>
              </a:ext>
            </a:extLst>
          </p:cNvPr>
          <p:cNvGrpSpPr/>
          <p:nvPr/>
        </p:nvGrpSpPr>
        <p:grpSpPr>
          <a:xfrm>
            <a:off x="6772078" y="2052621"/>
            <a:ext cx="4591050" cy="3060700"/>
            <a:chOff x="3575720" y="2654734"/>
            <a:chExt cx="4591050" cy="3060700"/>
          </a:xfrm>
        </p:grpSpPr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F718274F-42A1-4620-A36F-DD278C1D7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5720" y="2654734"/>
              <a:ext cx="4591050" cy="306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CAC1773-1541-4E34-8B12-37CD084AFB94}"/>
                </a:ext>
              </a:extLst>
            </p:cNvPr>
            <p:cNvSpPr/>
            <p:nvPr/>
          </p:nvSpPr>
          <p:spPr>
            <a:xfrm>
              <a:off x="4685112" y="3861048"/>
              <a:ext cx="288032" cy="21602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5D8ECBC-D9C9-4370-937E-E2F9A6EE2320}"/>
                </a:ext>
              </a:extLst>
            </p:cNvPr>
            <p:cNvSpPr/>
            <p:nvPr/>
          </p:nvSpPr>
          <p:spPr>
            <a:xfrm>
              <a:off x="5087888" y="3969060"/>
              <a:ext cx="288032" cy="21602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4F643FB-1968-4F35-907F-FF6BD12A3D5C}"/>
                </a:ext>
              </a:extLst>
            </p:cNvPr>
            <p:cNvSpPr/>
            <p:nvPr/>
          </p:nvSpPr>
          <p:spPr>
            <a:xfrm>
              <a:off x="6627329" y="4178205"/>
              <a:ext cx="288032" cy="21602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09F4D09-AA9F-4B56-A67E-069E63CBE803}"/>
                </a:ext>
              </a:extLst>
            </p:cNvPr>
            <p:cNvSpPr/>
            <p:nvPr/>
          </p:nvSpPr>
          <p:spPr>
            <a:xfrm>
              <a:off x="7032104" y="3212976"/>
              <a:ext cx="288032" cy="216024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76831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B311-0AA5-4A82-B829-F9281848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ANOVA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BBF42-6A31-4D7E-8BCF-6696AB643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FB5442-1F75-4F06-9750-84C87FFFF03E}"/>
              </a:ext>
            </a:extLst>
          </p:cNvPr>
          <p:cNvSpPr/>
          <p:nvPr/>
        </p:nvSpPr>
        <p:spPr>
          <a:xfrm>
            <a:off x="407369" y="1124744"/>
            <a:ext cx="4392000" cy="662609"/>
          </a:xfrm>
          <a:prstGeom prst="rect">
            <a:avLst/>
          </a:prstGeom>
          <a:gradFill flip="none" rotWithShape="1">
            <a:gsLst>
              <a:gs pos="100000">
                <a:srgbClr val="1C82AB">
                  <a:alpha val="50000"/>
                </a:srgbClr>
              </a:gs>
              <a:gs pos="0">
                <a:srgbClr val="1C82A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ANOVA Table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3CC997-CFF9-4F6D-8FCC-82C4BB49919E}"/>
              </a:ext>
            </a:extLst>
          </p:cNvPr>
          <p:cNvSpPr/>
          <p:nvPr/>
        </p:nvSpPr>
        <p:spPr>
          <a:xfrm>
            <a:off x="26335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2BB3D4-3DC9-414F-AF1E-71FEA4FD96AF}"/>
              </a:ext>
            </a:extLst>
          </p:cNvPr>
          <p:cNvCxnSpPr/>
          <p:nvPr/>
        </p:nvCxnSpPr>
        <p:spPr>
          <a:xfrm>
            <a:off x="7553730" y="1856038"/>
            <a:ext cx="3756074" cy="0"/>
          </a:xfrm>
          <a:prstGeom prst="line">
            <a:avLst/>
          </a:prstGeom>
          <a:ln>
            <a:solidFill>
              <a:schemeClr val="bg1">
                <a:lumMod val="9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ußzeilenplatzhalter 4">
            <a:extLst>
              <a:ext uri="{FF2B5EF4-FFF2-40B4-BE49-F238E27FC236}">
                <a16:creationId xmlns:a16="http://schemas.microsoft.com/office/drawing/2014/main" id="{F85677F0-C9CE-4EA8-ADA6-715E88ED9A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62DC25-84A0-4EE8-B368-1ADDFB30C74D}"/>
              </a:ext>
            </a:extLst>
          </p:cNvPr>
          <p:cNvSpPr/>
          <p:nvPr/>
        </p:nvSpPr>
        <p:spPr>
          <a:xfrm>
            <a:off x="6204379" y="1124744"/>
            <a:ext cx="4392000" cy="662609"/>
          </a:xfrm>
          <a:prstGeom prst="rect">
            <a:avLst/>
          </a:prstGeom>
          <a:gradFill flip="none" rotWithShape="1">
            <a:gsLst>
              <a:gs pos="100000">
                <a:srgbClr val="FF0066"/>
              </a:gs>
              <a:gs pos="0">
                <a:srgbClr val="FF0066">
                  <a:alpha val="5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Significant Factors [p&lt;0.05]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47DB54-9F50-494D-8CC5-54B80DE43A24}"/>
              </a:ext>
            </a:extLst>
          </p:cNvPr>
          <p:cNvSpPr/>
          <p:nvPr/>
        </p:nvSpPr>
        <p:spPr>
          <a:xfrm>
            <a:off x="6060362" y="1124744"/>
            <a:ext cx="374225" cy="4896544"/>
          </a:xfrm>
          <a:prstGeom prst="rect">
            <a:avLst/>
          </a:prstGeom>
          <a:solidFill>
            <a:srgbClr val="F4F4F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6F19C3-8D9C-4787-9634-6833C66219DA}"/>
              </a:ext>
            </a:extLst>
          </p:cNvPr>
          <p:cNvGrpSpPr/>
          <p:nvPr/>
        </p:nvGrpSpPr>
        <p:grpSpPr>
          <a:xfrm>
            <a:off x="4799856" y="1271381"/>
            <a:ext cx="1368152" cy="369332"/>
            <a:chOff x="5048502" y="1271381"/>
            <a:chExt cx="1368152" cy="369332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04CCA874-7E78-48BF-8DCC-C061C1D8DEBE}"/>
                </a:ext>
              </a:extLst>
            </p:cNvPr>
            <p:cNvSpPr>
              <a:spLocks/>
            </p:cNvSpPr>
            <p:nvPr/>
          </p:nvSpPr>
          <p:spPr>
            <a:xfrm rot="16200000">
              <a:off x="5027697" y="1326017"/>
              <a:ext cx="301671" cy="260061"/>
            </a:xfrm>
            <a:prstGeom prst="triangle">
              <a:avLst/>
            </a:prstGeom>
            <a:solidFill>
              <a:srgbClr val="1C82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4562D31-650E-43BC-B4BA-3597B4E24BD0}"/>
                </a:ext>
              </a:extLst>
            </p:cNvPr>
            <p:cNvSpPr txBox="1"/>
            <p:nvPr/>
          </p:nvSpPr>
          <p:spPr>
            <a:xfrm>
              <a:off x="5325484" y="1271381"/>
              <a:ext cx="10911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Adhesion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3E792B-A620-4994-99CF-6BAE7160CEAB}"/>
              </a:ext>
            </a:extLst>
          </p:cNvPr>
          <p:cNvGrpSpPr/>
          <p:nvPr/>
        </p:nvGrpSpPr>
        <p:grpSpPr>
          <a:xfrm>
            <a:off x="10632504" y="1271381"/>
            <a:ext cx="1368152" cy="369332"/>
            <a:chOff x="10868722" y="1271381"/>
            <a:chExt cx="1368152" cy="369332"/>
          </a:xfrm>
        </p:grpSpPr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7D488301-4DC0-4B6C-A312-1471D5822D69}"/>
                </a:ext>
              </a:extLst>
            </p:cNvPr>
            <p:cNvSpPr>
              <a:spLocks/>
            </p:cNvSpPr>
            <p:nvPr/>
          </p:nvSpPr>
          <p:spPr>
            <a:xfrm rot="16200000">
              <a:off x="10847917" y="1326017"/>
              <a:ext cx="301671" cy="260061"/>
            </a:xfrm>
            <a:prstGeom prst="triangl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DE6E9-EC64-4AA0-8AC6-8413929C3C78}"/>
                </a:ext>
              </a:extLst>
            </p:cNvPr>
            <p:cNvSpPr txBox="1"/>
            <p:nvPr/>
          </p:nvSpPr>
          <p:spPr>
            <a:xfrm>
              <a:off x="11107146" y="1271381"/>
              <a:ext cx="1129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2">
                      <a:lumMod val="25000"/>
                    </a:schemeClr>
                  </a:solidFill>
                  <a:latin typeface="Calibri (Body)"/>
                </a:rPr>
                <a:t>Adhesion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AF3C7F-471F-4006-B9D2-9EA3A3EBE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069194"/>
              </p:ext>
            </p:extLst>
          </p:nvPr>
        </p:nvGraphicFramePr>
        <p:xfrm>
          <a:off x="736153" y="2017395"/>
          <a:ext cx="5215831" cy="14116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11375">
                  <a:extLst>
                    <a:ext uri="{9D8B030D-6E8A-4147-A177-3AD203B41FA5}">
                      <a16:colId xmlns:a16="http://schemas.microsoft.com/office/drawing/2014/main" val="55170685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23178899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3262249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2741198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9395394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42397584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5269050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258792191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Source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DF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Seq SS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Adj SS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Adj MS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F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P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>
                          <a:effectLst/>
                        </a:rPr>
                        <a:t>%C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77347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TT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92.071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92.071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92.071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10.27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0.009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18.0</a:t>
                      </a:r>
                      <a:endParaRPr lang="en-IN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064684"/>
                  </a:ext>
                </a:extLst>
              </a:tr>
              <a:tr h="20510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CT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24.271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24.271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12.136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1.35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0.302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</a:t>
                      </a:r>
                      <a:endParaRPr lang="en-IN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652429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Sv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3.657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3.657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1.828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0.819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  <a:endParaRPr lang="en-IN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5636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L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302.303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302.303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151.152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16.87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59.1</a:t>
                      </a:r>
                      <a:endParaRPr lang="en-IN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85963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Residual Error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89.621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89.621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8.962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492698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algn="l"/>
                      <a:r>
                        <a:rPr lang="de-DE" sz="1200" dirty="0">
                          <a:effectLst/>
                        </a:rPr>
                        <a:t>Total</a:t>
                      </a:r>
                      <a:endParaRPr lang="en-IN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en-IN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511.924</a:t>
                      </a:r>
                      <a:endParaRPr lang="en-IN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IN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1C82AB">
                        <a:alpha val="5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988050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0152D09-A08E-4208-9C2C-F06E694E6BF9}"/>
              </a:ext>
            </a:extLst>
          </p:cNvPr>
          <p:cNvGrpSpPr/>
          <p:nvPr/>
        </p:nvGrpSpPr>
        <p:grpSpPr>
          <a:xfrm>
            <a:off x="734867" y="3633079"/>
            <a:ext cx="2768845" cy="1716023"/>
            <a:chOff x="7710911" y="689019"/>
            <a:chExt cx="3787128" cy="17160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357A67-1759-4289-A578-D903294F836B}"/>
                </a:ext>
              </a:extLst>
            </p:cNvPr>
            <p:cNvSpPr txBox="1"/>
            <p:nvPr/>
          </p:nvSpPr>
          <p:spPr>
            <a:xfrm>
              <a:off x="7710911" y="689019"/>
              <a:ext cx="3221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NOTES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C1FE9A-7FC8-4F48-9EFB-7D086609D22A}"/>
                </a:ext>
              </a:extLst>
            </p:cNvPr>
            <p:cNvSpPr txBox="1"/>
            <p:nvPr/>
          </p:nvSpPr>
          <p:spPr>
            <a:xfrm>
              <a:off x="7710912" y="1020047"/>
              <a:ext cx="36727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DF: degrees of freedom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Seq SS: Sequential sum of squares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Adj SS: adjusted sum of squares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F: statistic</a:t>
              </a:r>
            </a:p>
            <a:p>
              <a:r>
                <a:rPr lang="en-US" sz="14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P: probability</a:t>
              </a:r>
            </a:p>
            <a:p>
              <a:endParaRPr lang="en-US" sz="1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B7665C7-7AC4-4413-8108-AA710AB4BD0F}"/>
                </a:ext>
              </a:extLst>
            </p:cNvPr>
            <p:cNvCxnSpPr/>
            <p:nvPr/>
          </p:nvCxnSpPr>
          <p:spPr>
            <a:xfrm>
              <a:off x="7741965" y="2213132"/>
              <a:ext cx="3756074" cy="0"/>
            </a:xfrm>
            <a:prstGeom prst="line">
              <a:avLst/>
            </a:prstGeom>
            <a:ln>
              <a:solidFill>
                <a:schemeClr val="bg1">
                  <a:lumMod val="9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9EE08FF-0986-48A4-83B7-1A841EF43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0962257"/>
              </p:ext>
            </p:extLst>
          </p:nvPr>
        </p:nvGraphicFramePr>
        <p:xfrm>
          <a:off x="6734876" y="1846364"/>
          <a:ext cx="4721865" cy="3573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706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Graphic spid="11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F2A91-5608-46E2-B7D8-29EAC381A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4. Results: Exposed Surface Analysis</a:t>
            </a:r>
            <a:endParaRPr lang="en-IN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42ADD-FA3A-4F3E-881C-B7C74E60DA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6CD3D8-2368-4F76-A84E-ABA832081F35}"/>
              </a:ext>
            </a:extLst>
          </p:cNvPr>
          <p:cNvSpPr txBox="1"/>
          <p:nvPr/>
        </p:nvSpPr>
        <p:spPr>
          <a:xfrm>
            <a:off x="335360" y="5138028"/>
            <a:ext cx="104661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Calibri (Body)"/>
                <a:cs typeface="Helvetica" panose="020B0604020202020204" pitchFamily="34" charset="0"/>
              </a:rPr>
              <a:t>Figure:</a:t>
            </a:r>
            <a:r>
              <a:rPr lang="en-GB" sz="1400" dirty="0">
                <a:latin typeface="Calibri (Body)"/>
                <a:cs typeface="Helvetica" panose="020B0604020202020204" pitchFamily="34" charset="0"/>
              </a:rPr>
              <a:t> Plan-view SEM micrographs showing exposed surfaces of specimens treated at temperature of -75°C, and tempered at 170 °C after testing at (a) 1 N, (b) 5 N, and (c) 10 N, tempered at 530 °C (d) 1 N, (e) 5 N, and (f) 10 N. </a:t>
            </a:r>
            <a:endParaRPr lang="en-IN" sz="1400" dirty="0">
              <a:latin typeface="Calibri (Body)"/>
              <a:cs typeface="Helvetica" panose="020B0604020202020204" pitchFamily="34" charset="0"/>
            </a:endParaRP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C0EDF5A-18D1-4572-BB5D-66A4737CFF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5854D9-50D7-43C8-89D8-9D5973CD8EBF}"/>
              </a:ext>
            </a:extLst>
          </p:cNvPr>
          <p:cNvGrpSpPr/>
          <p:nvPr/>
        </p:nvGrpSpPr>
        <p:grpSpPr>
          <a:xfrm>
            <a:off x="407368" y="1418052"/>
            <a:ext cx="11208568" cy="3595124"/>
            <a:chOff x="2129692" y="2788728"/>
            <a:chExt cx="11208568" cy="3595124"/>
          </a:xfrm>
        </p:grpSpPr>
        <p:pic>
          <p:nvPicPr>
            <p:cNvPr id="8193" name="Picture 1">
              <a:extLst>
                <a:ext uri="{FF2B5EF4-FFF2-40B4-BE49-F238E27FC236}">
                  <a16:creationId xmlns:a16="http://schemas.microsoft.com/office/drawing/2014/main" id="{22537984-27C8-4A44-A806-B68C23B572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9692" y="2788728"/>
              <a:ext cx="7200000" cy="3595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FA1AFE66-DDF1-46C6-8F50-6194C7DBEE36}"/>
                </a:ext>
              </a:extLst>
            </p:cNvPr>
            <p:cNvSpPr/>
            <p:nvPr/>
          </p:nvSpPr>
          <p:spPr>
            <a:xfrm>
              <a:off x="4001900" y="2887502"/>
              <a:ext cx="288032" cy="115527"/>
            </a:xfrm>
            <a:prstGeom prst="right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C7FE8E5D-A8F8-4F68-A7D8-EDF543BED980}"/>
                </a:ext>
              </a:extLst>
            </p:cNvPr>
            <p:cNvSpPr/>
            <p:nvPr/>
          </p:nvSpPr>
          <p:spPr>
            <a:xfrm>
              <a:off x="6450172" y="2877459"/>
              <a:ext cx="288032" cy="115527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EF8B3693-72B9-4888-B497-01E293901C64}"/>
                </a:ext>
              </a:extLst>
            </p:cNvPr>
            <p:cNvSpPr/>
            <p:nvPr/>
          </p:nvSpPr>
          <p:spPr>
            <a:xfrm>
              <a:off x="8898444" y="2860737"/>
              <a:ext cx="288032" cy="115527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66E3A406-F406-4F28-9B12-5C79AB42536E}"/>
                </a:ext>
              </a:extLst>
            </p:cNvPr>
            <p:cNvSpPr/>
            <p:nvPr/>
          </p:nvSpPr>
          <p:spPr>
            <a:xfrm>
              <a:off x="4001900" y="4741912"/>
              <a:ext cx="288032" cy="115527"/>
            </a:xfrm>
            <a:prstGeom prst="right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" name="Callout: Line with Border and Accent Bar 21">
              <a:extLst>
                <a:ext uri="{FF2B5EF4-FFF2-40B4-BE49-F238E27FC236}">
                  <a16:creationId xmlns:a16="http://schemas.microsoft.com/office/drawing/2014/main" id="{C942EBC2-2ED3-42A9-A1F3-898EDBD40F2C}"/>
                </a:ext>
              </a:extLst>
            </p:cNvPr>
            <p:cNvSpPr/>
            <p:nvPr/>
          </p:nvSpPr>
          <p:spPr>
            <a:xfrm>
              <a:off x="10133456" y="3539127"/>
              <a:ext cx="3204804" cy="1433359"/>
            </a:xfrm>
            <a:prstGeom prst="accentBorderCallout1">
              <a:avLst>
                <a:gd name="adj1" fmla="val 18750"/>
                <a:gd name="adj2" fmla="val -8333"/>
                <a:gd name="adj3" fmla="val 64692"/>
                <a:gd name="adj4" fmla="val -2346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600" dirty="0">
                  <a:latin typeface="Calibri (Body)"/>
                  <a:cs typeface="Helvetica" panose="020B0604020202020204" pitchFamily="34" charset="0"/>
                </a:rPr>
                <a:t>- With increase in load, adhesion increase irrespective of SZTs.</a:t>
              </a:r>
            </a:p>
            <a:p>
              <a:r>
                <a:rPr lang="en-GB" sz="1600" dirty="0">
                  <a:latin typeface="Calibri (Body)"/>
                  <a:cs typeface="Helvetica" panose="020B0604020202020204" pitchFamily="34" charset="0"/>
                </a:rPr>
                <a:t>- Adhesion decreases when higher tempering temperature used (530°C)</a:t>
              </a:r>
              <a:endParaRPr lang="en-IN" sz="1600" dirty="0">
                <a:latin typeface="Calibri (Body)"/>
                <a:cs typeface="Helvetica" panose="020B0604020202020204" pitchFamily="34" charset="0"/>
              </a:endParaRP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EBBF2D31-F5DD-4FCE-B59C-40ADFB0569DF}"/>
                </a:ext>
              </a:extLst>
            </p:cNvPr>
            <p:cNvSpPr/>
            <p:nvPr/>
          </p:nvSpPr>
          <p:spPr>
            <a:xfrm>
              <a:off x="6450172" y="4736057"/>
              <a:ext cx="288032" cy="115527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1D542AC8-6387-4318-B2ED-295AB5CCDB3E}"/>
                </a:ext>
              </a:extLst>
            </p:cNvPr>
            <p:cNvSpPr/>
            <p:nvPr/>
          </p:nvSpPr>
          <p:spPr>
            <a:xfrm>
              <a:off x="8898444" y="4719335"/>
              <a:ext cx="288032" cy="115527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113827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9E7F-9506-4301-B898-50C2A7B2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5. Conclusions</a:t>
            </a:r>
            <a:endParaRPr lang="en-IN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647AE-CA5C-4D86-8AE7-12BCDA040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 (Body)"/>
              </a:rPr>
              <a:t>Cryogenic treatment at -140°C followed by tempering at 170°C obtained higher hardness values. </a:t>
            </a:r>
          </a:p>
          <a:p>
            <a:r>
              <a:rPr lang="en-GB" dirty="0">
                <a:latin typeface="Calibri (Body)"/>
              </a:rPr>
              <a:t>Cryogenic treatment at -140°C followed by tempering at 530°C produced the lower hardness values.</a:t>
            </a:r>
          </a:p>
          <a:p>
            <a:r>
              <a:rPr lang="en-GB" dirty="0">
                <a:latin typeface="Calibri (Body)"/>
              </a:rPr>
              <a:t>Tempering temperature (170 °C), sub-zero temperature (-140 °C), sliding velocity (0.128 m/s), and load (10 N) are the best factors for friction coefficient.</a:t>
            </a:r>
          </a:p>
          <a:p>
            <a:pPr lvl="1">
              <a:buClr>
                <a:srgbClr val="00B050"/>
              </a:buClr>
              <a:buFont typeface="Segoe UI Symbol" panose="020B0502040204020203" pitchFamily="34" charset="0"/>
              <a:buChar char="☑"/>
            </a:pPr>
            <a:r>
              <a:rPr lang="en-GB" sz="1800" dirty="0">
                <a:latin typeface="Calibri (Body)"/>
              </a:rPr>
              <a:t>Due to, formation of continuous oxidized adhesive layer which may act as a lubricant.</a:t>
            </a:r>
          </a:p>
          <a:p>
            <a:r>
              <a:rPr lang="en-GB" dirty="0">
                <a:latin typeface="Calibri (Body)"/>
              </a:rPr>
              <a:t>The only significant factor for friction coefficient is load (39.2 %); however, tempering temperature contributes (10.3 %).</a:t>
            </a:r>
          </a:p>
          <a:p>
            <a:endParaRPr lang="en-IN" dirty="0">
              <a:latin typeface="Calibri (Body)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50A64-D02D-434E-B3BC-6959F089D0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6A3E27D9-B4BC-473B-9CBF-77405BD1597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</p:spTree>
    <p:extLst>
      <p:ext uri="{BB962C8B-B14F-4D97-AF65-F5344CB8AC3E}">
        <p14:creationId xmlns:p14="http://schemas.microsoft.com/office/powerpoint/2010/main" val="713160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9E7F-9506-4301-B898-50C2A7B2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5. Conclusions</a:t>
            </a:r>
            <a:endParaRPr lang="en-IN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647AE-CA5C-4D86-8AE7-12BCDA040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alibri (Body)"/>
              </a:rPr>
              <a:t>For counterpart adhesion, the optimum settings were: tempering temperature (530 °C), sub-zero temperature (-196 °C), sliding velocity (0.1885 m/s), and normal load (1 N).</a:t>
            </a:r>
          </a:p>
          <a:p>
            <a:pPr lvl="1">
              <a:buClr>
                <a:srgbClr val="00B050"/>
              </a:buClr>
              <a:buFont typeface="Segoe UI Symbol" panose="020B0502040204020203" pitchFamily="34" charset="0"/>
              <a:buChar char="☑"/>
            </a:pPr>
            <a:r>
              <a:rPr lang="en-GB" sz="1800" dirty="0">
                <a:latin typeface="Calibri (Body)"/>
              </a:rPr>
              <a:t>Mainly, attribute to lower hardness and population densities of small globular carbides (SGCs) when tempered at 530°C.</a:t>
            </a:r>
          </a:p>
          <a:p>
            <a:r>
              <a:rPr lang="en-GB" dirty="0">
                <a:latin typeface="Calibri (Body)"/>
              </a:rPr>
              <a:t>Load (59.1%) is the main significant factor for adhesion which is having highest contribution, followed by tempering temperature (18%).</a:t>
            </a:r>
          </a:p>
          <a:p>
            <a:endParaRPr lang="en-IN" dirty="0">
              <a:latin typeface="Calibri (Body)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50A64-D02D-434E-B3BC-6959F089D0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84B7DF04-7874-4F6D-AD56-5CA7A574F3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</p:spTree>
    <p:extLst>
      <p:ext uri="{BB962C8B-B14F-4D97-AF65-F5344CB8AC3E}">
        <p14:creationId xmlns:p14="http://schemas.microsoft.com/office/powerpoint/2010/main" val="834147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44CC9-84BF-4E86-A856-3B857F5BFB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774390-DA3F-480B-8B31-D78E3DA424E3}"/>
              </a:ext>
            </a:extLst>
          </p:cNvPr>
          <p:cNvSpPr/>
          <p:nvPr/>
        </p:nvSpPr>
        <p:spPr>
          <a:xfrm>
            <a:off x="1706828" y="2967335"/>
            <a:ext cx="8778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 for your attention!  </a:t>
            </a:r>
          </a:p>
        </p:txBody>
      </p:sp>
      <p:pic>
        <p:nvPicPr>
          <p:cNvPr id="11" name="Graphic 10" descr="Smiling face outline with solid fill">
            <a:extLst>
              <a:ext uri="{FF2B5EF4-FFF2-40B4-BE49-F238E27FC236}">
                <a16:creationId xmlns:a16="http://schemas.microsoft.com/office/drawing/2014/main" id="{1FD1207E-7E71-462B-A6BE-6FC15233C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920" y="4077583"/>
            <a:ext cx="914400" cy="914400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26A07B98-C4A2-44AF-81C1-CB9A976DCFE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087888" y="6093301"/>
            <a:ext cx="5719216" cy="628179"/>
          </a:xfrm>
        </p:spPr>
        <p:txBody>
          <a:bodyPr/>
          <a:lstStyle/>
          <a:p>
            <a:r>
              <a:rPr lang="en-US" dirty="0"/>
              <a:t>Venu Yarasu</a:t>
            </a:r>
          </a:p>
          <a:p>
            <a:r>
              <a:rPr lang="en-US" dirty="0"/>
              <a:t>Faculty of Materials Technology based in Trnava/Slovak University of Technology in Bratislava</a:t>
            </a:r>
          </a:p>
          <a:p>
            <a:r>
              <a:rPr lang="en-US" dirty="0"/>
              <a:t>26.04.2022</a:t>
            </a:r>
          </a:p>
        </p:txBody>
      </p:sp>
    </p:spTree>
    <p:extLst>
      <p:ext uri="{BB962C8B-B14F-4D97-AF65-F5344CB8AC3E}">
        <p14:creationId xmlns:p14="http://schemas.microsoft.com/office/powerpoint/2010/main" val="179635718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4706</TotalTime>
  <Words>1766</Words>
  <Application>Microsoft Office PowerPoint</Application>
  <PresentationFormat>Widescreen</PresentationFormat>
  <Paragraphs>621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(Body)</vt:lpstr>
      <vt:lpstr>Cambria Math</vt:lpstr>
      <vt:lpstr>Helvetica</vt:lpstr>
      <vt:lpstr>Impact</vt:lpstr>
      <vt:lpstr>Segoe UI Symbol</vt:lpstr>
      <vt:lpstr>Times New Roman</vt:lpstr>
      <vt:lpstr>Wingdings</vt:lpstr>
      <vt:lpstr>Larissa-Design</vt:lpstr>
      <vt:lpstr>Title: Dry sliding tribological behaviour of cryotreated Cr-V ledeburitic tool steel against CuSn6 counterpart</vt:lpstr>
      <vt:lpstr>1. Introduction</vt:lpstr>
      <vt:lpstr>1. Introduction: Heat treatment </vt:lpstr>
      <vt:lpstr>2. Material and Treatments: Process conditions</vt:lpstr>
      <vt:lpstr>2. Material and Treatments: Microstructure</vt:lpstr>
      <vt:lpstr>2. Material and Treatments: Hardness</vt:lpstr>
      <vt:lpstr>2. Material and Treatments: Small Globular Carbides (SGCs)</vt:lpstr>
      <vt:lpstr>3. Experimental Procedures</vt:lpstr>
      <vt:lpstr>4. Results</vt:lpstr>
      <vt:lpstr>4. Results: Normality tests</vt:lpstr>
      <vt:lpstr>4. Results: SN Ratios</vt:lpstr>
      <vt:lpstr>4. Results: ANOVA</vt:lpstr>
      <vt:lpstr>4. Results: X-ray Spectroscopy</vt:lpstr>
      <vt:lpstr>4. Results: SN Ratios</vt:lpstr>
      <vt:lpstr>4. Results: ANOVA</vt:lpstr>
      <vt:lpstr>4. Results: Exposed Surface Analysis</vt:lpstr>
      <vt:lpstr>5. Conclusions</vt:lpstr>
      <vt:lpstr>5. 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Venu Yarasu</cp:lastModifiedBy>
  <cp:revision>315</cp:revision>
  <dcterms:created xsi:type="dcterms:W3CDTF">2014-11-17T10:33:34Z</dcterms:created>
  <dcterms:modified xsi:type="dcterms:W3CDTF">2022-04-17T22:13:19Z</dcterms:modified>
</cp:coreProperties>
</file>