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26" r:id="rId3"/>
    <p:sldId id="258" r:id="rId4"/>
    <p:sldId id="325" r:id="rId5"/>
    <p:sldId id="308" r:id="rId6"/>
    <p:sldId id="310" r:id="rId7"/>
    <p:sldId id="322" r:id="rId8"/>
    <p:sldId id="327" r:id="rId9"/>
    <p:sldId id="294" r:id="rId10"/>
    <p:sldId id="323" r:id="rId11"/>
    <p:sldId id="320" r:id="rId12"/>
    <p:sldId id="299" r:id="rId13"/>
    <p:sldId id="328" r:id="rId14"/>
    <p:sldId id="301" r:id="rId15"/>
    <p:sldId id="329" r:id="rId16"/>
    <p:sldId id="295" r:id="rId17"/>
    <p:sldId id="303" r:id="rId18"/>
    <p:sldId id="306" r:id="rId19"/>
    <p:sldId id="319" r:id="rId20"/>
    <p:sldId id="300" r:id="rId21"/>
    <p:sldId id="302" r:id="rId22"/>
    <p:sldId id="330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5B9C5"/>
    <a:srgbClr val="1C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60" autoAdjust="0"/>
    <p:restoredTop sz="93725" autoAdjust="0"/>
  </p:normalViewPr>
  <p:slideViewPr>
    <p:cSldViewPr showGuides="1">
      <p:cViewPr>
        <p:scale>
          <a:sx n="66" d="100"/>
          <a:sy n="66" d="100"/>
        </p:scale>
        <p:origin x="1022" y="2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H13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Cost</c:v>
                </c:pt>
                <c:pt idx="1">
                  <c:v>Lifespan</c:v>
                </c:pt>
                <c:pt idx="2">
                  <c:v>Production efficiency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D6-4871-8EC2-25F6EE6880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H13-CuBe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Cost</c:v>
                </c:pt>
                <c:pt idx="1">
                  <c:v>Lifespan</c:v>
                </c:pt>
                <c:pt idx="2">
                  <c:v>Production efficiency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D6-4871-8EC2-25F6EE6880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CuBe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Cost</c:v>
                </c:pt>
                <c:pt idx="1">
                  <c:v>Lifespan</c:v>
                </c:pt>
                <c:pt idx="2">
                  <c:v>Production efficiency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D6-4871-8EC2-25F6EE688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233536"/>
        <c:axId val="465234192"/>
      </c:barChart>
      <c:catAx>
        <c:axId val="4652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5234192"/>
        <c:crosses val="autoZero"/>
        <c:auto val="1"/>
        <c:lblAlgn val="ctr"/>
        <c:lblOffset val="100"/>
        <c:noMultiLvlLbl val="0"/>
      </c:catAx>
      <c:valAx>
        <c:axId val="465234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523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27.04.2022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361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BOX, REMVOE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633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CHANGE SINGLE LAYER</a:t>
            </a:r>
          </a:p>
          <a:p>
            <a:r>
              <a:rPr lang="en-US" altLang="zh-CN" dirty="0"/>
              <a:t>MOVE SOME CURVE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445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286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CHANGE THE PLOT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93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27.04.2022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27.04.2022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"/><Relationship Id="rId5" Type="http://schemas.openxmlformats.org/officeDocument/2006/relationships/image" Target="../media/image28.tif"/><Relationship Id="rId4" Type="http://schemas.openxmlformats.org/officeDocument/2006/relationships/image" Target="../media/image27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20.png"/><Relationship Id="rId7" Type="http://schemas.openxmlformats.org/officeDocument/2006/relationships/image" Target="../media/image3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5.png"/><Relationship Id="rId10" Type="http://schemas.openxmlformats.org/officeDocument/2006/relationships/image" Target="../media/image4.png"/><Relationship Id="rId4" Type="http://schemas.openxmlformats.org/officeDocument/2006/relationships/image" Target="../media/image210.png"/><Relationship Id="rId9" Type="http://schemas.openxmlformats.org/officeDocument/2006/relationships/image" Target="../media/image3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220024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3200" dirty="0" err="1"/>
              <a:t>Direct</a:t>
            </a:r>
            <a:r>
              <a:rPr lang="de-DE" sz="3200" dirty="0"/>
              <a:t> </a:t>
            </a:r>
            <a:r>
              <a:rPr lang="de-DE" sz="3200" dirty="0" err="1"/>
              <a:t>energy</a:t>
            </a:r>
            <a:r>
              <a:rPr lang="de-DE" sz="3200" dirty="0"/>
              <a:t> </a:t>
            </a:r>
            <a:r>
              <a:rPr lang="de-DE" sz="3200" dirty="0" err="1"/>
              <a:t>deposition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H13 </a:t>
            </a:r>
            <a:r>
              <a:rPr lang="de-DE" sz="3200" dirty="0" err="1"/>
              <a:t>tool</a:t>
            </a:r>
            <a:r>
              <a:rPr lang="de-DE" sz="3200" dirty="0"/>
              <a:t> </a:t>
            </a:r>
            <a:r>
              <a:rPr lang="de-DE" sz="3200" dirty="0" err="1"/>
              <a:t>steel</a:t>
            </a:r>
            <a:r>
              <a:rPr lang="de-DE" sz="3200" dirty="0"/>
              <a:t> on </a:t>
            </a:r>
            <a:r>
              <a:rPr lang="de-DE" sz="3200" dirty="0" err="1"/>
              <a:t>CuBe</a:t>
            </a:r>
            <a:r>
              <a:rPr lang="de-DE" sz="3200" dirty="0"/>
              <a:t> </a:t>
            </a:r>
            <a:r>
              <a:rPr lang="de-DE" sz="3200" dirty="0" err="1"/>
              <a:t>alloy</a:t>
            </a:r>
            <a:r>
              <a:rPr lang="de-DE" sz="3200" dirty="0"/>
              <a:t> </a:t>
            </a:r>
            <a:r>
              <a:rPr lang="de-DE" sz="3200" dirty="0" err="1"/>
              <a:t>substrate</a:t>
            </a:r>
            <a:endParaRPr lang="de-DE" sz="3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021288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Zhao </a:t>
            </a:r>
            <a:r>
              <a:rPr lang="de-DE" sz="1800" dirty="0" err="1"/>
              <a:t>Zhao</a:t>
            </a:r>
            <a:r>
              <a:rPr lang="de-DE" sz="1800" dirty="0"/>
              <a:t>, Massimo Pellizzari, Matteo </a:t>
            </a:r>
            <a:r>
              <a:rPr lang="de-DE" sz="1800" dirty="0" err="1"/>
              <a:t>Perini</a:t>
            </a:r>
            <a:r>
              <a:rPr lang="de-DE" sz="1800" dirty="0"/>
              <a:t>, Paolo Bosetti</a:t>
            </a: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EB3B74E2-B32D-4880-8F6E-F31CF5BC5BB9}"/>
              </a:ext>
            </a:extLst>
          </p:cNvPr>
          <p:cNvSpPr/>
          <p:nvPr/>
        </p:nvSpPr>
        <p:spPr>
          <a:xfrm>
            <a:off x="8760296" y="249106"/>
            <a:ext cx="2880320" cy="5001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200" dirty="0">
                <a:latin typeface="+mj-lt"/>
              </a:rPr>
              <a:t>UNIVERSITÀ DEGLI STUDI DI TRENTO</a:t>
            </a:r>
          </a:p>
          <a:p>
            <a:endParaRPr lang="en-GB" sz="400" dirty="0">
              <a:latin typeface="+mj-lt"/>
            </a:endParaRPr>
          </a:p>
          <a:p>
            <a:r>
              <a:rPr lang="en-GB" sz="1050" dirty="0">
                <a:latin typeface="+mj-lt"/>
              </a:rPr>
              <a:t>Department of Industrial Engineering</a:t>
            </a:r>
          </a:p>
        </p:txBody>
      </p:sp>
      <p:pic>
        <p:nvPicPr>
          <p:cNvPr id="4" name="图片 6">
            <a:extLst>
              <a:ext uri="{FF2B5EF4-FFF2-40B4-BE49-F238E27FC236}">
                <a16:creationId xmlns:a16="http://schemas.microsoft.com/office/drawing/2014/main" id="{A98CC866-AA64-4C72-A2EB-BADCFA94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DC47-9348-47C3-B6F3-AAB5BD2F6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268765"/>
            <a:ext cx="10369152" cy="460851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altLang="zh-CN" sz="6000" b="1" dirty="0"/>
              <a:t>Motivations &amp; benefits</a:t>
            </a:r>
            <a:endParaRPr lang="zh-CN" altLang="en-US" sz="6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F0CAF-3C0D-4690-BBF9-05D4007479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C1284A8A-5426-4007-8E78-CADA0D91FD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8C870FB9-0341-4418-BCCD-5B4C6D83C6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vert="horz" lIns="0" tIns="0" rIns="0" bIns="0" rtlCol="0" anchor="b" anchorCtr="0"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</p:spTree>
    <p:extLst>
      <p:ext uri="{BB962C8B-B14F-4D97-AF65-F5344CB8AC3E}">
        <p14:creationId xmlns:p14="http://schemas.microsoft.com/office/powerpoint/2010/main" val="414235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1. Background and motivations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>
                <a:latin typeface="+mn-lt"/>
              </a:rPr>
              <a:pPr algn="ctr"/>
              <a:t>3</a:t>
            </a:fld>
            <a:endParaRPr lang="de-DE" dirty="0">
              <a:latin typeface="+mn-lt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 vert="horz" lIns="0" tIns="0" rIns="0" bIns="0" rtlCol="0" anchor="b" anchorCtr="0"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26" name="图片 6">
            <a:extLst>
              <a:ext uri="{FF2B5EF4-FFF2-40B4-BE49-F238E27FC236}">
                <a16:creationId xmlns:a16="http://schemas.microsoft.com/office/drawing/2014/main" id="{2C68B0A6-56A7-48BB-AB7F-F5F68ABFE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27" name="Picture 26" descr="Injection Molding Animation - YouTube">
            <a:extLst>
              <a:ext uri="{FF2B5EF4-FFF2-40B4-BE49-F238E27FC236}">
                <a16:creationId xmlns:a16="http://schemas.microsoft.com/office/drawing/2014/main" id="{86C7DD86-EBAA-4E68-8503-A416519E8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20" y="2375814"/>
            <a:ext cx="4929765" cy="277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7">
            <a:extLst>
              <a:ext uri="{FF2B5EF4-FFF2-40B4-BE49-F238E27FC236}">
                <a16:creationId xmlns:a16="http://schemas.microsoft.com/office/drawing/2014/main" id="{4BA7BA76-8273-4680-BE45-04AB055B6E78}"/>
              </a:ext>
            </a:extLst>
          </p:cNvPr>
          <p:cNvSpPr/>
          <p:nvPr/>
        </p:nvSpPr>
        <p:spPr>
          <a:xfrm>
            <a:off x="4300843" y="2523080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solidFill>
                  <a:srgbClr val="000000"/>
                </a:solidFill>
              </a:rPr>
              <a:t>Mold</a:t>
            </a:r>
            <a:endParaRPr lang="en-GB" i="0" dirty="0">
              <a:solidFill>
                <a:srgbClr val="000000"/>
              </a:solidFill>
              <a:effectLst/>
            </a:endParaRPr>
          </a:p>
        </p:txBody>
      </p:sp>
      <p:cxnSp>
        <p:nvCxnSpPr>
          <p:cNvPr id="32" name="直接箭头连接符 8">
            <a:extLst>
              <a:ext uri="{FF2B5EF4-FFF2-40B4-BE49-F238E27FC236}">
                <a16:creationId xmlns:a16="http://schemas.microsoft.com/office/drawing/2014/main" id="{D58F22BD-69C0-4695-B39E-F9DC14AA5C85}"/>
              </a:ext>
            </a:extLst>
          </p:cNvPr>
          <p:cNvCxnSpPr>
            <a:cxnSpLocks/>
          </p:cNvCxnSpPr>
          <p:nvPr/>
        </p:nvCxnSpPr>
        <p:spPr>
          <a:xfrm flipH="1">
            <a:off x="3331551" y="2742940"/>
            <a:ext cx="964249" cy="298945"/>
          </a:xfrm>
          <a:prstGeom prst="straightConnector1">
            <a:avLst/>
          </a:prstGeom>
          <a:ln w="19050">
            <a:solidFill>
              <a:srgbClr val="D10E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F898F032-752B-478D-B10E-35F40A4E0AD6}"/>
              </a:ext>
            </a:extLst>
          </p:cNvPr>
          <p:cNvSpPr/>
          <p:nvPr/>
        </p:nvSpPr>
        <p:spPr>
          <a:xfrm>
            <a:off x="2117268" y="2742940"/>
            <a:ext cx="1701575" cy="1965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14">
            <a:extLst>
              <a:ext uri="{FF2B5EF4-FFF2-40B4-BE49-F238E27FC236}">
                <a16:creationId xmlns:a16="http://schemas.microsoft.com/office/drawing/2014/main" id="{EA3DB1A0-AD36-4EB2-BFFD-BED6B18EB93E}"/>
              </a:ext>
            </a:extLst>
          </p:cNvPr>
          <p:cNvSpPr/>
          <p:nvPr/>
        </p:nvSpPr>
        <p:spPr>
          <a:xfrm>
            <a:off x="195400" y="1329945"/>
            <a:ext cx="5453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i="1" dirty="0">
                <a:solidFill>
                  <a:srgbClr val="000000"/>
                </a:solidFill>
              </a:rPr>
              <a:t>Innovational design of plastic injection mold</a:t>
            </a:r>
            <a:endParaRPr lang="en-GB" sz="1800" i="1" dirty="0">
              <a:solidFill>
                <a:srgbClr val="000000"/>
              </a:solidFill>
            </a:endParaRPr>
          </a:p>
        </p:txBody>
      </p:sp>
      <p:sp>
        <p:nvSpPr>
          <p:cNvPr id="43" name="矩形 14">
            <a:extLst>
              <a:ext uri="{FF2B5EF4-FFF2-40B4-BE49-F238E27FC236}">
                <a16:creationId xmlns:a16="http://schemas.microsoft.com/office/drawing/2014/main" id="{7945587A-245C-447B-800F-DCBF1AFB5C9D}"/>
              </a:ext>
            </a:extLst>
          </p:cNvPr>
          <p:cNvSpPr/>
          <p:nvPr/>
        </p:nvSpPr>
        <p:spPr>
          <a:xfrm>
            <a:off x="6163397" y="1329945"/>
            <a:ext cx="4191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i="1" dirty="0">
                <a:solidFill>
                  <a:srgbClr val="000000"/>
                </a:solidFill>
              </a:rPr>
              <a:t>Direct energy deposition </a:t>
            </a:r>
            <a:r>
              <a:rPr lang="en-US" altLang="zh-CN" i="1" dirty="0">
                <a:solidFill>
                  <a:srgbClr val="000000"/>
                </a:solidFill>
              </a:rPr>
              <a:t>(DED)</a:t>
            </a:r>
            <a:endParaRPr lang="en-GB" sz="1800" i="1" dirty="0">
              <a:solidFill>
                <a:srgbClr val="000000"/>
              </a:solidFill>
            </a:endParaRPr>
          </a:p>
        </p:txBody>
      </p:sp>
      <p:pic>
        <p:nvPicPr>
          <p:cNvPr id="44" name="图片 15">
            <a:extLst>
              <a:ext uri="{FF2B5EF4-FFF2-40B4-BE49-F238E27FC236}">
                <a16:creationId xmlns:a16="http://schemas.microsoft.com/office/drawing/2014/main" id="{9FB54DDA-E5C7-4246-B002-2B600EC63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008" y="1912070"/>
            <a:ext cx="2436562" cy="3700479"/>
          </a:xfrm>
          <a:prstGeom prst="rect">
            <a:avLst/>
          </a:prstGeom>
        </p:spPr>
      </p:pic>
      <p:pic>
        <p:nvPicPr>
          <p:cNvPr id="45" name="Immagine 3">
            <a:extLst>
              <a:ext uri="{FF2B5EF4-FFF2-40B4-BE49-F238E27FC236}">
                <a16:creationId xmlns:a16="http://schemas.microsoft.com/office/drawing/2014/main" id="{9860A887-0661-41AD-BD0F-AF819C0924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" r="11839"/>
          <a:stretch/>
        </p:blipFill>
        <p:spPr bwMode="auto">
          <a:xfrm>
            <a:off x="8770616" y="1912070"/>
            <a:ext cx="2712345" cy="3700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41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1. Background and motivations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>
                <a:latin typeface="+mn-lt"/>
              </a:rPr>
              <a:pPr algn="ctr"/>
              <a:t>4</a:t>
            </a:fld>
            <a:endParaRPr lang="de-DE" dirty="0">
              <a:latin typeface="+mn-lt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 vert="horz" lIns="0" tIns="0" rIns="0" bIns="0" rtlCol="0" anchor="b" anchorCtr="0"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6" name="Picture 8" descr="Engineering Guidelines to Designing Plastic Parts for Injection Molding |  Jaycon Systems">
            <a:extLst>
              <a:ext uri="{FF2B5EF4-FFF2-40B4-BE49-F238E27FC236}">
                <a16:creationId xmlns:a16="http://schemas.microsoft.com/office/drawing/2014/main" id="{A1B426E8-D4E9-4110-B81C-9BFB0848C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50" y="4242054"/>
            <a:ext cx="2760464" cy="151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5">
            <a:extLst>
              <a:ext uri="{FF2B5EF4-FFF2-40B4-BE49-F238E27FC236}">
                <a16:creationId xmlns:a16="http://schemas.microsoft.com/office/drawing/2014/main" id="{40686D3F-A425-47BA-8211-07169B9246EF}"/>
              </a:ext>
            </a:extLst>
          </p:cNvPr>
          <p:cNvGrpSpPr>
            <a:grpSpLocks noChangeAspect="1"/>
          </p:cNvGrpSpPr>
          <p:nvPr/>
        </p:nvGrpSpPr>
        <p:grpSpPr>
          <a:xfrm>
            <a:off x="3910443" y="4240653"/>
            <a:ext cx="2760463" cy="1512332"/>
            <a:chOff x="4647911" y="4346753"/>
            <a:chExt cx="4191656" cy="2296418"/>
          </a:xfrm>
        </p:grpSpPr>
        <p:pic>
          <p:nvPicPr>
            <p:cNvPr id="8" name="Picture 8" descr="Engineering Guidelines to Designing Plastic Parts for Injection Molding |  Jaycon Systems">
              <a:extLst>
                <a:ext uri="{FF2B5EF4-FFF2-40B4-BE49-F238E27FC236}">
                  <a16:creationId xmlns:a16="http://schemas.microsoft.com/office/drawing/2014/main" id="{98691D44-14E6-405D-A9B2-C7FEA6BB4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911" y="4346753"/>
              <a:ext cx="4191656" cy="2296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7">
              <a:extLst>
                <a:ext uri="{FF2B5EF4-FFF2-40B4-BE49-F238E27FC236}">
                  <a16:creationId xmlns:a16="http://schemas.microsoft.com/office/drawing/2014/main" id="{CA3B26AF-5A5B-4251-AE3E-A8AA25EAF3C6}"/>
                </a:ext>
              </a:extLst>
            </p:cNvPr>
            <p:cNvSpPr/>
            <p:nvPr/>
          </p:nvSpPr>
          <p:spPr>
            <a:xfrm>
              <a:off x="4711700" y="4432300"/>
              <a:ext cx="4019550" cy="67818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Copper-Beryllium alloy</a:t>
              </a:r>
            </a:p>
          </p:txBody>
        </p: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id="{ED90F526-6037-4048-BA08-7320E82EBD41}"/>
                </a:ext>
              </a:extLst>
            </p:cNvPr>
            <p:cNvSpPr txBox="1"/>
            <p:nvPr/>
          </p:nvSpPr>
          <p:spPr>
            <a:xfrm>
              <a:off x="6349373" y="5110480"/>
              <a:ext cx="814363" cy="42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H13</a:t>
              </a:r>
            </a:p>
          </p:txBody>
        </p:sp>
        <p:sp>
          <p:nvSpPr>
            <p:cNvPr id="11" name="矩形 9">
              <a:extLst>
                <a:ext uri="{FF2B5EF4-FFF2-40B4-BE49-F238E27FC236}">
                  <a16:creationId xmlns:a16="http://schemas.microsoft.com/office/drawing/2014/main" id="{7021FE0A-BCCB-4FC5-AF4A-ED13A2C285AB}"/>
                </a:ext>
              </a:extLst>
            </p:cNvPr>
            <p:cNvSpPr/>
            <p:nvPr/>
          </p:nvSpPr>
          <p:spPr>
            <a:xfrm>
              <a:off x="4712770" y="5872479"/>
              <a:ext cx="4019550" cy="6790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Copper-Beryllium alloy</a:t>
              </a:r>
            </a:p>
          </p:txBody>
        </p:sp>
        <p:sp>
          <p:nvSpPr>
            <p:cNvPr id="12" name="文本框 10">
              <a:extLst>
                <a:ext uri="{FF2B5EF4-FFF2-40B4-BE49-F238E27FC236}">
                  <a16:creationId xmlns:a16="http://schemas.microsoft.com/office/drawing/2014/main" id="{09789F96-F33E-443E-89E8-ACE890409529}"/>
                </a:ext>
              </a:extLst>
            </p:cNvPr>
            <p:cNvSpPr txBox="1"/>
            <p:nvPr/>
          </p:nvSpPr>
          <p:spPr>
            <a:xfrm>
              <a:off x="6349373" y="5507491"/>
              <a:ext cx="814363" cy="42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H13</a:t>
              </a:r>
            </a:p>
          </p:txBody>
        </p:sp>
      </p:grpSp>
      <p:cxnSp>
        <p:nvCxnSpPr>
          <p:cNvPr id="13" name="直接箭头连接符 11">
            <a:extLst>
              <a:ext uri="{FF2B5EF4-FFF2-40B4-BE49-F238E27FC236}">
                <a16:creationId xmlns:a16="http://schemas.microsoft.com/office/drawing/2014/main" id="{9C4BD230-BDA2-43C3-8D07-573E8CE65D2F}"/>
              </a:ext>
            </a:extLst>
          </p:cNvPr>
          <p:cNvCxnSpPr>
            <a:cxnSpLocks/>
          </p:cNvCxnSpPr>
          <p:nvPr/>
        </p:nvCxnSpPr>
        <p:spPr>
          <a:xfrm>
            <a:off x="3118004" y="5004188"/>
            <a:ext cx="6627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2">
            <a:extLst>
              <a:ext uri="{FF2B5EF4-FFF2-40B4-BE49-F238E27FC236}">
                <a16:creationId xmlns:a16="http://schemas.microsoft.com/office/drawing/2014/main" id="{BA49EA6F-177D-4BAE-995D-107E182979D8}"/>
              </a:ext>
            </a:extLst>
          </p:cNvPr>
          <p:cNvSpPr txBox="1"/>
          <p:nvPr/>
        </p:nvSpPr>
        <p:spPr>
          <a:xfrm>
            <a:off x="2892979" y="4510274"/>
            <a:ext cx="113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Redesign</a:t>
            </a:r>
            <a:endParaRPr lang="en-GB" sz="1600" b="1" i="1" dirty="0"/>
          </a:p>
        </p:txBody>
      </p:sp>
      <p:sp>
        <p:nvSpPr>
          <p:cNvPr id="15" name="文本框 13">
            <a:extLst>
              <a:ext uri="{FF2B5EF4-FFF2-40B4-BE49-F238E27FC236}">
                <a16:creationId xmlns:a16="http://schemas.microsoft.com/office/drawing/2014/main" id="{4731955C-78E8-4006-B20D-A262BF4C27B5}"/>
              </a:ext>
            </a:extLst>
          </p:cNvPr>
          <p:cNvSpPr txBox="1"/>
          <p:nvPr/>
        </p:nvSpPr>
        <p:spPr>
          <a:xfrm>
            <a:off x="2892979" y="5167751"/>
            <a:ext cx="113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/>
              <a:t>DED</a:t>
            </a:r>
            <a:endParaRPr lang="en-GB" sz="1600" b="1" i="1" dirty="0"/>
          </a:p>
        </p:txBody>
      </p:sp>
      <p:sp>
        <p:nvSpPr>
          <p:cNvPr id="16" name="矩形 14">
            <a:extLst>
              <a:ext uri="{FF2B5EF4-FFF2-40B4-BE49-F238E27FC236}">
                <a16:creationId xmlns:a16="http://schemas.microsoft.com/office/drawing/2014/main" id="{D58D1758-AC81-4554-BE21-7F0F5B38D8F1}"/>
              </a:ext>
            </a:extLst>
          </p:cNvPr>
          <p:cNvSpPr/>
          <p:nvPr/>
        </p:nvSpPr>
        <p:spPr>
          <a:xfrm>
            <a:off x="245350" y="1201699"/>
            <a:ext cx="4142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i="1" dirty="0">
                <a:solidFill>
                  <a:srgbClr val="000000"/>
                </a:solidFill>
              </a:rPr>
              <a:t>Properties </a:t>
            </a:r>
            <a:r>
              <a:rPr lang="en-GB" altLang="zh-CN" sz="1800" b="1" i="1" dirty="0">
                <a:solidFill>
                  <a:srgbClr val="000000"/>
                </a:solidFill>
              </a:rPr>
              <a:t>of </a:t>
            </a:r>
            <a:r>
              <a:rPr lang="en-GB" altLang="zh-CN" sz="1800" b="1" i="1" dirty="0" err="1">
                <a:solidFill>
                  <a:srgbClr val="000000"/>
                </a:solidFill>
              </a:rPr>
              <a:t>mold</a:t>
            </a:r>
            <a:r>
              <a:rPr lang="en-GB" altLang="zh-CN" sz="1800" b="1" i="1" dirty="0">
                <a:solidFill>
                  <a:srgbClr val="000000"/>
                </a:solidFill>
              </a:rPr>
              <a:t> materials</a:t>
            </a:r>
            <a:r>
              <a:rPr lang="en-US" altLang="zh-CN" sz="1800" b="1" i="1" dirty="0">
                <a:solidFill>
                  <a:srgbClr val="000000"/>
                </a:solidFill>
              </a:rPr>
              <a:t> </a:t>
            </a:r>
            <a:endParaRPr lang="en-GB" sz="1800" b="1" i="1" dirty="0">
              <a:solidFill>
                <a:srgbClr val="000000"/>
              </a:solidFill>
            </a:endParaRPr>
          </a:p>
        </p:txBody>
      </p:sp>
      <p:graphicFrame>
        <p:nvGraphicFramePr>
          <p:cNvPr id="17" name="表格 58">
            <a:extLst>
              <a:ext uri="{FF2B5EF4-FFF2-40B4-BE49-F238E27FC236}">
                <a16:creationId xmlns:a16="http://schemas.microsoft.com/office/drawing/2014/main" id="{5F50D3F7-C6E8-4796-B9C3-9FB94594E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348836"/>
              </p:ext>
            </p:extLst>
          </p:nvPr>
        </p:nvGraphicFramePr>
        <p:xfrm>
          <a:off x="245350" y="1624750"/>
          <a:ext cx="6354225" cy="188368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08665">
                  <a:extLst>
                    <a:ext uri="{9D8B030D-6E8A-4147-A177-3AD203B41FA5}">
                      <a16:colId xmlns:a16="http://schemas.microsoft.com/office/drawing/2014/main" val="417672336"/>
                    </a:ext>
                  </a:extLst>
                </a:gridCol>
                <a:gridCol w="1361390">
                  <a:extLst>
                    <a:ext uri="{9D8B030D-6E8A-4147-A177-3AD203B41FA5}">
                      <a16:colId xmlns:a16="http://schemas.microsoft.com/office/drawing/2014/main" val="4034004086"/>
                    </a:ext>
                  </a:extLst>
                </a:gridCol>
                <a:gridCol w="1361390">
                  <a:extLst>
                    <a:ext uri="{9D8B030D-6E8A-4147-A177-3AD203B41FA5}">
                      <a16:colId xmlns:a16="http://schemas.microsoft.com/office/drawing/2014/main" val="2537379440"/>
                    </a:ext>
                  </a:extLst>
                </a:gridCol>
                <a:gridCol w="1361390">
                  <a:extLst>
                    <a:ext uri="{9D8B030D-6E8A-4147-A177-3AD203B41FA5}">
                      <a16:colId xmlns:a16="http://schemas.microsoft.com/office/drawing/2014/main" val="4126596377"/>
                    </a:ext>
                  </a:extLst>
                </a:gridCol>
                <a:gridCol w="1361390">
                  <a:extLst>
                    <a:ext uri="{9D8B030D-6E8A-4147-A177-3AD203B41FA5}">
                      <a16:colId xmlns:a16="http://schemas.microsoft.com/office/drawing/2014/main" val="3253872799"/>
                    </a:ext>
                  </a:extLst>
                </a:gridCol>
              </a:tblGrid>
              <a:tr h="698355">
                <a:tc>
                  <a:txBody>
                    <a:bodyPr/>
                    <a:lstStyle/>
                    <a:p>
                      <a:pPr algn="ctr"/>
                      <a:endParaRPr lang="en-GB" sz="1600" b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+mn-lt"/>
                        </a:rPr>
                        <a:t>Hardness</a:t>
                      </a:r>
                    </a:p>
                    <a:p>
                      <a:pPr algn="ctr"/>
                      <a:r>
                        <a:rPr lang="en-GB" sz="1100" b="0" dirty="0">
                          <a:latin typeface="+mn-lt"/>
                        </a:rPr>
                        <a:t>HV0.1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+mn-lt"/>
                        </a:rPr>
                        <a:t>Wear Resistance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+mn-lt"/>
                        </a:rPr>
                        <a:t>Corrosion Resistance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latin typeface="+mn-lt"/>
                        </a:rPr>
                        <a:t>Thermal Conductivity</a:t>
                      </a:r>
                      <a:endParaRPr lang="en-GB" sz="1600" b="0" baseline="30000" dirty="0">
                        <a:latin typeface="+mn-lt"/>
                      </a:endParaRP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W/</a:t>
                      </a:r>
                      <a:r>
                        <a:rPr lang="en-US" altLang="zh-CN" sz="11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m.K</a:t>
                      </a:r>
                      <a:endParaRPr lang="en-GB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3380041"/>
                  </a:ext>
                </a:extLst>
              </a:tr>
              <a:tr h="568463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latin typeface="+mn-lt"/>
                        </a:rPr>
                        <a:t>H13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800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Excellent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+mn-lt"/>
                        </a:rPr>
                        <a:t>Poor</a:t>
                      </a:r>
                      <a:endParaRPr lang="en-GB" sz="1200" b="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GB" altLang="zh-CN" sz="1000" b="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04959"/>
                  </a:ext>
                </a:extLst>
              </a:tr>
              <a:tr h="568463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 err="1">
                          <a:latin typeface="+mn-lt"/>
                        </a:rPr>
                        <a:t>CuBe</a:t>
                      </a:r>
                      <a:endParaRPr lang="en-GB" sz="1600" b="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Excellent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+mn-lt"/>
                        </a:rPr>
                        <a:t>145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221957"/>
                  </a:ext>
                </a:extLst>
              </a:tr>
            </a:tbl>
          </a:graphicData>
        </a:graphic>
      </p:graphicFrame>
      <p:graphicFrame>
        <p:nvGraphicFramePr>
          <p:cNvPr id="28" name="图表 26">
            <a:extLst>
              <a:ext uri="{FF2B5EF4-FFF2-40B4-BE49-F238E27FC236}">
                <a16:creationId xmlns:a16="http://schemas.microsoft.com/office/drawing/2014/main" id="{A84D0655-BB31-4630-9F23-BD7322C9403B}"/>
              </a:ext>
            </a:extLst>
          </p:cNvPr>
          <p:cNvGraphicFramePr/>
          <p:nvPr/>
        </p:nvGraphicFramePr>
        <p:xfrm>
          <a:off x="6952808" y="1672108"/>
          <a:ext cx="4903832" cy="4269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矩形 31">
            <a:extLst>
              <a:ext uri="{FF2B5EF4-FFF2-40B4-BE49-F238E27FC236}">
                <a16:creationId xmlns:a16="http://schemas.microsoft.com/office/drawing/2014/main" id="{82AE3FFD-FF64-424A-A856-E9202D1C7AD2}"/>
              </a:ext>
            </a:extLst>
          </p:cNvPr>
          <p:cNvSpPr/>
          <p:nvPr/>
        </p:nvSpPr>
        <p:spPr>
          <a:xfrm>
            <a:off x="245350" y="3848089"/>
            <a:ext cx="5850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i="1" dirty="0">
                <a:solidFill>
                  <a:srgbClr val="000000"/>
                </a:solidFill>
              </a:rPr>
              <a:t>Schematic of the H13 tool steel cladded mold</a:t>
            </a:r>
            <a:endParaRPr lang="en-GB" sz="1800" b="1" i="1" dirty="0">
              <a:solidFill>
                <a:srgbClr val="000000"/>
              </a:solidFill>
            </a:endParaRPr>
          </a:p>
        </p:txBody>
      </p:sp>
      <p:sp>
        <p:nvSpPr>
          <p:cNvPr id="34" name="矩形 32">
            <a:extLst>
              <a:ext uri="{FF2B5EF4-FFF2-40B4-BE49-F238E27FC236}">
                <a16:creationId xmlns:a16="http://schemas.microsoft.com/office/drawing/2014/main" id="{44F043E4-9B25-418B-B840-BC3206F11631}"/>
              </a:ext>
            </a:extLst>
          </p:cNvPr>
          <p:cNvSpPr/>
          <p:nvPr/>
        </p:nvSpPr>
        <p:spPr>
          <a:xfrm>
            <a:off x="7596455" y="1141752"/>
            <a:ext cx="45955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="1" i="1" dirty="0">
                <a:solidFill>
                  <a:srgbClr val="000000"/>
                </a:solidFill>
              </a:rPr>
              <a:t>Comprehensive comparison of </a:t>
            </a:r>
            <a:r>
              <a:rPr lang="en-GB" sz="1800" b="1" i="1" dirty="0" err="1">
                <a:solidFill>
                  <a:srgbClr val="000000"/>
                </a:solidFill>
              </a:rPr>
              <a:t>molds</a:t>
            </a:r>
            <a:r>
              <a:rPr lang="en-GB" sz="1800" b="1" i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60F01B59-814E-4D1A-9B67-89EFCE75E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667" y="3026796"/>
            <a:ext cx="320586" cy="320586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BACCB114-94FA-41E9-A9DA-2D5B6D2F16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850" y="2458883"/>
            <a:ext cx="320586" cy="320586"/>
          </a:xfrm>
          <a:prstGeom prst="rect">
            <a:avLst/>
          </a:prstGeom>
        </p:spPr>
      </p:pic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37E90E04-CE41-4229-A9CB-24A37821E6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166" y="2458883"/>
            <a:ext cx="320586" cy="320586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2D7A0861-B759-42ED-A5B3-890D4EC807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33" y="3026796"/>
            <a:ext cx="320586" cy="320586"/>
          </a:xfrm>
          <a:prstGeom prst="rect">
            <a:avLst/>
          </a:prstGeom>
        </p:spPr>
      </p:pic>
      <p:pic>
        <p:nvPicPr>
          <p:cNvPr id="26" name="图片 6">
            <a:extLst>
              <a:ext uri="{FF2B5EF4-FFF2-40B4-BE49-F238E27FC236}">
                <a16:creationId xmlns:a16="http://schemas.microsoft.com/office/drawing/2014/main" id="{2C68B0A6-56A7-48BB-AB7F-F5F68ABFE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125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Graphic spid="28" grpId="0">
        <p:bldAsOne/>
      </p:bldGraphic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46989"/>
            <a:ext cx="11521280" cy="706090"/>
          </a:xfrm>
        </p:spPr>
        <p:txBody>
          <a:bodyPr/>
          <a:lstStyle/>
          <a:p>
            <a:r>
              <a:rPr lang="en-US" altLang="zh-CN" dirty="0">
                <a:latin typeface="+mj-lt"/>
              </a:rPr>
              <a:t>2. Load-bearing capability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6541C4-F262-46DF-AA96-D9BE8BD41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2" name="Immagine 4" descr="Immagine che contiene tavolo&#10;&#10;Descrizione generata automaticamente">
            <a:extLst>
              <a:ext uri="{FF2B5EF4-FFF2-40B4-BE49-F238E27FC236}">
                <a16:creationId xmlns:a16="http://schemas.microsoft.com/office/drawing/2014/main" id="{C0F6F6D6-27C7-4984-87B5-BF3B672B07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2684358"/>
            <a:ext cx="1945351" cy="1489283"/>
          </a:xfrm>
          <a:prstGeom prst="rect">
            <a:avLst/>
          </a:prstGeom>
        </p:spPr>
      </p:pic>
      <p:pic>
        <p:nvPicPr>
          <p:cNvPr id="28" name="Immagine 15">
            <a:extLst>
              <a:ext uri="{FF2B5EF4-FFF2-40B4-BE49-F238E27FC236}">
                <a16:creationId xmlns:a16="http://schemas.microsoft.com/office/drawing/2014/main" id="{48DC9508-67AC-464D-8051-7EA8D0401F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2146558"/>
            <a:ext cx="2128502" cy="283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Diagram&#10;&#10;Description automatically generated">
            <a:extLst>
              <a:ext uri="{FF2B5EF4-FFF2-40B4-BE49-F238E27FC236}">
                <a16:creationId xmlns:a16="http://schemas.microsoft.com/office/drawing/2014/main" id="{6359C4D3-265E-49B3-ADA3-AB06ECFB2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435391"/>
            <a:ext cx="6345102" cy="4260832"/>
          </a:xfrm>
          <a:prstGeom prst="rect">
            <a:avLst/>
          </a:prstGeom>
        </p:spPr>
      </p:pic>
      <p:pic>
        <p:nvPicPr>
          <p:cNvPr id="36" name="图片 6">
            <a:extLst>
              <a:ext uri="{FF2B5EF4-FFF2-40B4-BE49-F238E27FC236}">
                <a16:creationId xmlns:a16="http://schemas.microsoft.com/office/drawing/2014/main" id="{2D3863A0-56E2-4282-9BCD-3C17480793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97658A91-517A-4BC0-BBF0-18FB00B77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42" y="1312342"/>
            <a:ext cx="5434810" cy="461694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046709-AD31-41F5-8342-C3B1C9E94A84}"/>
              </a:ext>
            </a:extLst>
          </p:cNvPr>
          <p:cNvCxnSpPr>
            <a:cxnSpLocks/>
          </p:cNvCxnSpPr>
          <p:nvPr/>
        </p:nvCxnSpPr>
        <p:spPr>
          <a:xfrm>
            <a:off x="8018684" y="3185705"/>
            <a:ext cx="648072" cy="64807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D9F3D92-F922-4C71-ABEA-B7B1F61CEA9B}"/>
              </a:ext>
            </a:extLst>
          </p:cNvPr>
          <p:cNvSpPr txBox="1"/>
          <p:nvPr/>
        </p:nvSpPr>
        <p:spPr>
          <a:xfrm>
            <a:off x="7303166" y="286061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4 mm cladding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FC6318-D3AD-42BA-B526-CAC48B9B9F00}"/>
              </a:ext>
            </a:extLst>
          </p:cNvPr>
          <p:cNvSpPr txBox="1"/>
          <p:nvPr/>
        </p:nvSpPr>
        <p:spPr>
          <a:xfrm>
            <a:off x="9624392" y="2060848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CuBe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2F83CF-4CAA-4D49-AE61-3FA9127B21D2}"/>
              </a:ext>
            </a:extLst>
          </p:cNvPr>
          <p:cNvSpPr txBox="1"/>
          <p:nvPr/>
        </p:nvSpPr>
        <p:spPr>
          <a:xfrm>
            <a:off x="9835598" y="3459651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H13</a:t>
            </a:r>
            <a:endParaRPr lang="zh-CN" alt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A8A987-9273-4AC5-B8C9-F5EC68C81554}"/>
              </a:ext>
            </a:extLst>
          </p:cNvPr>
          <p:cNvCxnSpPr>
            <a:cxnSpLocks/>
          </p:cNvCxnSpPr>
          <p:nvPr/>
        </p:nvCxnSpPr>
        <p:spPr>
          <a:xfrm flipH="1" flipV="1">
            <a:off x="9912424" y="3140968"/>
            <a:ext cx="127046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be 15">
            <a:extLst>
              <a:ext uri="{FF2B5EF4-FFF2-40B4-BE49-F238E27FC236}">
                <a16:creationId xmlns:a16="http://schemas.microsoft.com/office/drawing/2014/main" id="{AF3AEE43-6AE5-4BF9-BB24-D31F9572AB04}"/>
              </a:ext>
            </a:extLst>
          </p:cNvPr>
          <p:cNvSpPr/>
          <p:nvPr/>
        </p:nvSpPr>
        <p:spPr>
          <a:xfrm>
            <a:off x="7764531" y="2279711"/>
            <a:ext cx="613172" cy="5809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solidFill>
                  <a:schemeClr val="tx1"/>
                </a:solidFill>
              </a:rPr>
              <a:t>CuBe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F1D5B9DE-25FF-4A9D-B98C-244199069466}"/>
              </a:ext>
            </a:extLst>
          </p:cNvPr>
          <p:cNvSpPr/>
          <p:nvPr/>
        </p:nvSpPr>
        <p:spPr>
          <a:xfrm>
            <a:off x="7764531" y="2204864"/>
            <a:ext cx="613172" cy="226689"/>
          </a:xfrm>
          <a:prstGeom prst="cube">
            <a:avLst>
              <a:gd name="adj" fmla="val 6319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0F4DAC-0262-4C74-82A4-7A51E7B0494D}"/>
              </a:ext>
            </a:extLst>
          </p:cNvPr>
          <p:cNvCxnSpPr/>
          <p:nvPr/>
        </p:nvCxnSpPr>
        <p:spPr>
          <a:xfrm flipH="1">
            <a:off x="7680176" y="2860611"/>
            <a:ext cx="84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06D3C9-EB73-41BA-A407-A81DED3311D2}"/>
              </a:ext>
            </a:extLst>
          </p:cNvPr>
          <p:cNvCxnSpPr/>
          <p:nvPr/>
        </p:nvCxnSpPr>
        <p:spPr>
          <a:xfrm flipH="1">
            <a:off x="7680176" y="2420888"/>
            <a:ext cx="84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5070D6-2E89-4186-8A71-7D8926EBC1E3}"/>
              </a:ext>
            </a:extLst>
          </p:cNvPr>
          <p:cNvCxnSpPr/>
          <p:nvPr/>
        </p:nvCxnSpPr>
        <p:spPr>
          <a:xfrm flipH="1">
            <a:off x="7680176" y="2348880"/>
            <a:ext cx="843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7A38B42-AB72-411A-8D19-1BDA1E228A0B}"/>
              </a:ext>
            </a:extLst>
          </p:cNvPr>
          <p:cNvSpPr txBox="1"/>
          <p:nvPr/>
        </p:nvSpPr>
        <p:spPr>
          <a:xfrm>
            <a:off x="7267586" y="2245514"/>
            <a:ext cx="5212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4 mm </a:t>
            </a:r>
            <a:endParaRPr lang="zh-CN" altLang="en-US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1296C2-8BE8-40B3-93C1-2CB494B21100}"/>
              </a:ext>
            </a:extLst>
          </p:cNvPr>
          <p:cNvSpPr txBox="1"/>
          <p:nvPr/>
        </p:nvSpPr>
        <p:spPr>
          <a:xfrm>
            <a:off x="7267586" y="2541421"/>
            <a:ext cx="6131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20 mm 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5279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16" grpId="0" animBg="1"/>
      <p:bldP spid="17" grpId="0" animBg="1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3. Thermal conductivity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626C3DFC-6302-4BE2-8EA4-7CDF31CFAA9E}"/>
              </a:ext>
            </a:extLst>
          </p:cNvPr>
          <p:cNvSpPr/>
          <p:nvPr/>
        </p:nvSpPr>
        <p:spPr>
          <a:xfrm>
            <a:off x="1189513" y="1567981"/>
            <a:ext cx="1080120" cy="135658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>
                <a:solidFill>
                  <a:schemeClr val="tx1"/>
                </a:solidFill>
              </a:rPr>
              <a:t>t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9C8D5F98-9C88-48A1-9BDD-19F4779FF3AF}"/>
              </a:ext>
            </a:extLst>
          </p:cNvPr>
          <p:cNvSpPr/>
          <p:nvPr/>
        </p:nvSpPr>
        <p:spPr>
          <a:xfrm>
            <a:off x="2004109" y="1567981"/>
            <a:ext cx="1080120" cy="1356589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>
                <a:solidFill>
                  <a:schemeClr val="tx1"/>
                </a:solidFill>
              </a:rPr>
              <a:t>s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1">
                <a:extLst>
                  <a:ext uri="{FF2B5EF4-FFF2-40B4-BE49-F238E27FC236}">
                    <a16:creationId xmlns:a16="http://schemas.microsoft.com/office/drawing/2014/main" id="{519DF297-B1F2-41ED-ABC2-A91D537FA311}"/>
                  </a:ext>
                </a:extLst>
              </p:cNvPr>
              <p:cNvSpPr txBox="1"/>
              <p:nvPr/>
            </p:nvSpPr>
            <p:spPr>
              <a:xfrm>
                <a:off x="431049" y="3633464"/>
                <a:ext cx="4777173" cy="58644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400" dirty="0"/>
                  <a:t>       </a:t>
                </a:r>
                <a:r>
                  <a:rPr lang="en-GB" sz="1800" dirty="0"/>
                  <a:t>[1]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文本框 1">
                <a:extLst>
                  <a:ext uri="{FF2B5EF4-FFF2-40B4-BE49-F238E27FC236}">
                    <a16:creationId xmlns:a16="http://schemas.microsoft.com/office/drawing/2014/main" id="{519DF297-B1F2-41ED-ABC2-A91D537FA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49" y="3633464"/>
                <a:ext cx="4777173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398BAA-E2F5-4A0E-B0DA-355533FEC8FC}"/>
              </a:ext>
            </a:extLst>
          </p:cNvPr>
          <p:cNvCxnSpPr>
            <a:cxnSpLocks/>
          </p:cNvCxnSpPr>
          <p:nvPr/>
        </p:nvCxnSpPr>
        <p:spPr>
          <a:xfrm>
            <a:off x="1189513" y="2931050"/>
            <a:ext cx="0" cy="3652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8F3B9F-2812-4390-AA40-56777BE76FEA}"/>
              </a:ext>
            </a:extLst>
          </p:cNvPr>
          <p:cNvCxnSpPr>
            <a:cxnSpLocks/>
          </p:cNvCxnSpPr>
          <p:nvPr/>
        </p:nvCxnSpPr>
        <p:spPr>
          <a:xfrm>
            <a:off x="2004109" y="2924570"/>
            <a:ext cx="0" cy="3652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482204-4251-4FE6-9198-464B2683C6A5}"/>
              </a:ext>
            </a:extLst>
          </p:cNvPr>
          <p:cNvCxnSpPr>
            <a:cxnSpLocks/>
          </p:cNvCxnSpPr>
          <p:nvPr/>
        </p:nvCxnSpPr>
        <p:spPr>
          <a:xfrm>
            <a:off x="2819635" y="2934215"/>
            <a:ext cx="0" cy="3652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46F6A9-76AA-4ADE-B788-37B4A72A8158}"/>
                  </a:ext>
                </a:extLst>
              </p:cNvPr>
              <p:cNvSpPr txBox="1"/>
              <p:nvPr/>
            </p:nvSpPr>
            <p:spPr>
              <a:xfrm>
                <a:off x="1346171" y="2924570"/>
                <a:ext cx="4805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46F6A9-76AA-4ADE-B788-37B4A72A8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171" y="2924570"/>
                <a:ext cx="480500" cy="461665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005C53-8AE2-4B96-992B-E21B06CF1969}"/>
                  </a:ext>
                </a:extLst>
              </p:cNvPr>
              <p:cNvSpPr txBox="1"/>
              <p:nvPr/>
            </p:nvSpPr>
            <p:spPr>
              <a:xfrm>
                <a:off x="2208198" y="2924569"/>
                <a:ext cx="4805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005C53-8AE2-4B96-992B-E21B06CF1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198" y="2924569"/>
                <a:ext cx="4805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30CE51-F5A9-4602-9FA1-68827DB8ED5C}"/>
                  </a:ext>
                </a:extLst>
              </p:cNvPr>
              <p:cNvSpPr txBox="1"/>
              <p:nvPr/>
            </p:nvSpPr>
            <p:spPr>
              <a:xfrm>
                <a:off x="175921" y="4452492"/>
                <a:ext cx="5685891" cy="73866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400" i="1" dirty="0"/>
                  <a:t> : the mean value of thermal conductivity of multi-material structures</a:t>
                </a:r>
              </a:p>
              <a:p>
                <a:r>
                  <a:rPr lang="en-US" altLang="zh-CN" sz="1400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 sz="1400" i="1" dirty="0"/>
                  <a:t> </a:t>
                </a:r>
                <a:r>
                  <a:rPr lang="en-US" altLang="zh-CN" sz="1400" i="1" dirty="0"/>
                  <a:t>: the thickness of material t, s, and c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400" b="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sz="1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400" b="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 sz="1400" i="1" dirty="0"/>
                  <a:t> </a:t>
                </a:r>
                <a:r>
                  <a:rPr lang="en-US" altLang="zh-CN" sz="1400" i="1" dirty="0"/>
                  <a:t>: the thermal conductivity of material t</a:t>
                </a:r>
                <a:r>
                  <a:rPr lang="en-US" altLang="zh-CN" sz="1400" dirty="0"/>
                  <a:t>, </a:t>
                </a:r>
                <a:r>
                  <a:rPr lang="en-US" altLang="zh-CN" sz="1400" i="1" dirty="0"/>
                  <a:t>s</a:t>
                </a:r>
                <a:r>
                  <a:rPr lang="en-US" altLang="zh-CN" sz="1400" dirty="0"/>
                  <a:t>, and </a:t>
                </a:r>
                <a:r>
                  <a:rPr lang="en-US" altLang="zh-CN" sz="1400" i="1" dirty="0"/>
                  <a:t>c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30CE51-F5A9-4602-9FA1-68827DB8E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21" y="4452492"/>
                <a:ext cx="5685891" cy="738664"/>
              </a:xfrm>
              <a:prstGeom prst="rect">
                <a:avLst/>
              </a:prstGeom>
              <a:blipFill>
                <a:blip r:embed="rId6"/>
                <a:stretch>
                  <a:fillRect t="-820" b="-73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7453F9A-71FD-4356-99A4-76705D464B0D}"/>
              </a:ext>
            </a:extLst>
          </p:cNvPr>
          <p:cNvSpPr txBox="1"/>
          <p:nvPr/>
        </p:nvSpPr>
        <p:spPr>
          <a:xfrm>
            <a:off x="107236" y="5414729"/>
            <a:ext cx="56858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1" dirty="0">
                <a:solidFill>
                  <a:srgbClr val="222222"/>
                </a:solidFill>
                <a:effectLst/>
              </a:rPr>
              <a:t>[1] Zhang X, Sun C, Pan T, et al. Additive manufacturing of copper–H13 tool steel bi-metallic structures via Ni-based multi-interlayer[J]. Additive Manufacturing, 2020, 36: 101474.</a:t>
            </a:r>
            <a:endParaRPr lang="zh-CN" altLang="en-US" sz="1200" i="1" dirty="0"/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A806288F-9733-4425-9478-4A0C3E033784}"/>
              </a:ext>
            </a:extLst>
          </p:cNvPr>
          <p:cNvSpPr/>
          <p:nvPr/>
        </p:nvSpPr>
        <p:spPr>
          <a:xfrm>
            <a:off x="2819635" y="1567981"/>
            <a:ext cx="1080120" cy="1356589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>
                <a:solidFill>
                  <a:schemeClr val="tx1"/>
                </a:solidFill>
              </a:rPr>
              <a:t>c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E6360C3-32FE-4AC7-AA49-DEECD644E42E}"/>
              </a:ext>
            </a:extLst>
          </p:cNvPr>
          <p:cNvCxnSpPr>
            <a:cxnSpLocks/>
          </p:cNvCxnSpPr>
          <p:nvPr/>
        </p:nvCxnSpPr>
        <p:spPr>
          <a:xfrm>
            <a:off x="3655013" y="2931050"/>
            <a:ext cx="0" cy="3652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0A812B-1A5E-462C-92DF-14591E9709B1}"/>
                  </a:ext>
                </a:extLst>
              </p:cNvPr>
              <p:cNvSpPr txBox="1"/>
              <p:nvPr/>
            </p:nvSpPr>
            <p:spPr>
              <a:xfrm>
                <a:off x="3037304" y="2937531"/>
                <a:ext cx="4805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0A812B-1A5E-462C-92DF-14591E970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304" y="2937531"/>
                <a:ext cx="48050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图片 6">
            <a:extLst>
              <a:ext uri="{FF2B5EF4-FFF2-40B4-BE49-F238E27FC236}">
                <a16:creationId xmlns:a16="http://schemas.microsoft.com/office/drawing/2014/main" id="{4CAD605B-A009-44E4-868E-7BE89F78D4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0F67A2-F918-433D-996B-04D92E076D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879" y="1240875"/>
            <a:ext cx="5592761" cy="46100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85930B8-A9B3-4243-9A4F-8E70AA4AEA1B}"/>
              </a:ext>
            </a:extLst>
          </p:cNvPr>
          <p:cNvSpPr txBox="1"/>
          <p:nvPr/>
        </p:nvSpPr>
        <p:spPr>
          <a:xfrm>
            <a:off x="7013464" y="193776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sz="2400" b="1" i="1">
                <a:solidFill>
                  <a:srgbClr val="FF0000"/>
                </a:solidFill>
              </a:defRPr>
            </a:lvl1pPr>
          </a:lstStyle>
          <a:p>
            <a:r>
              <a:rPr lang="en-US" altLang="zh-CN" dirty="0">
                <a:sym typeface="Symbol" panose="05050102010706020507" pitchFamily="18" charset="2"/>
              </a:rPr>
              <a:t>500C</a:t>
            </a:r>
            <a:endParaRPr lang="zh-CN" altLang="en-US" dirty="0"/>
          </a:p>
        </p:txBody>
      </p:sp>
      <p:sp>
        <p:nvSpPr>
          <p:cNvPr id="36" name="Cube 35">
            <a:extLst>
              <a:ext uri="{FF2B5EF4-FFF2-40B4-BE49-F238E27FC236}">
                <a16:creationId xmlns:a16="http://schemas.microsoft.com/office/drawing/2014/main" id="{6ECFD1F8-1D71-4F2B-AA33-328047FBC9F9}"/>
              </a:ext>
            </a:extLst>
          </p:cNvPr>
          <p:cNvSpPr/>
          <p:nvPr/>
        </p:nvSpPr>
        <p:spPr>
          <a:xfrm>
            <a:off x="9237339" y="3570464"/>
            <a:ext cx="613172" cy="362592"/>
          </a:xfrm>
          <a:prstGeom prst="cube">
            <a:avLst>
              <a:gd name="adj" fmla="val 4111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Cube 36">
            <a:extLst>
              <a:ext uri="{FF2B5EF4-FFF2-40B4-BE49-F238E27FC236}">
                <a16:creationId xmlns:a16="http://schemas.microsoft.com/office/drawing/2014/main" id="{1545ADAB-1272-4AB5-A6A0-579CAC1DF31C}"/>
              </a:ext>
            </a:extLst>
          </p:cNvPr>
          <p:cNvSpPr/>
          <p:nvPr/>
        </p:nvSpPr>
        <p:spPr>
          <a:xfrm>
            <a:off x="9237338" y="3328052"/>
            <a:ext cx="613171" cy="389304"/>
          </a:xfrm>
          <a:prstGeom prst="cube">
            <a:avLst>
              <a:gd name="adj" fmla="val 377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Cube 40">
            <a:extLst>
              <a:ext uri="{FF2B5EF4-FFF2-40B4-BE49-F238E27FC236}">
                <a16:creationId xmlns:a16="http://schemas.microsoft.com/office/drawing/2014/main" id="{1FE2EC36-DFAE-4CB6-825F-04ADD9DB25C1}"/>
              </a:ext>
            </a:extLst>
          </p:cNvPr>
          <p:cNvSpPr/>
          <p:nvPr/>
        </p:nvSpPr>
        <p:spPr>
          <a:xfrm>
            <a:off x="7248525" y="4365104"/>
            <a:ext cx="613172" cy="193386"/>
          </a:xfrm>
          <a:prstGeom prst="cube">
            <a:avLst>
              <a:gd name="adj" fmla="val 7471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Cube 39">
            <a:extLst>
              <a:ext uri="{FF2B5EF4-FFF2-40B4-BE49-F238E27FC236}">
                <a16:creationId xmlns:a16="http://schemas.microsoft.com/office/drawing/2014/main" id="{6D8462A5-1D1F-4A2E-99CB-6AB973CA6C71}"/>
              </a:ext>
            </a:extLst>
          </p:cNvPr>
          <p:cNvSpPr/>
          <p:nvPr/>
        </p:nvSpPr>
        <p:spPr>
          <a:xfrm>
            <a:off x="7248525" y="3933056"/>
            <a:ext cx="613172" cy="5809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tx1"/>
                </a:solidFill>
              </a:rPr>
              <a:t>H13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906595-375D-4242-9697-1BE115BE3027}"/>
              </a:ext>
            </a:extLst>
          </p:cNvPr>
          <p:cNvSpPr/>
          <p:nvPr/>
        </p:nvSpPr>
        <p:spPr>
          <a:xfrm>
            <a:off x="11002487" y="1340768"/>
            <a:ext cx="633896" cy="38503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Cube 33">
            <a:extLst>
              <a:ext uri="{FF2B5EF4-FFF2-40B4-BE49-F238E27FC236}">
                <a16:creationId xmlns:a16="http://schemas.microsoft.com/office/drawing/2014/main" id="{E730839F-99E9-420C-A6EC-162ABD80F90D}"/>
              </a:ext>
            </a:extLst>
          </p:cNvPr>
          <p:cNvSpPr/>
          <p:nvPr/>
        </p:nvSpPr>
        <p:spPr>
          <a:xfrm>
            <a:off x="10716625" y="2405388"/>
            <a:ext cx="613172" cy="580900"/>
          </a:xfrm>
          <a:prstGeom prst="cub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err="1">
                <a:solidFill>
                  <a:schemeClr val="tx1"/>
                </a:solidFill>
              </a:rPr>
              <a:t>CuBe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  <p:sp>
        <p:nvSpPr>
          <p:cNvPr id="35" name="Cube 34">
            <a:extLst>
              <a:ext uri="{FF2B5EF4-FFF2-40B4-BE49-F238E27FC236}">
                <a16:creationId xmlns:a16="http://schemas.microsoft.com/office/drawing/2014/main" id="{39E38738-3230-43A8-9446-C585F337FECF}"/>
              </a:ext>
            </a:extLst>
          </p:cNvPr>
          <p:cNvSpPr/>
          <p:nvPr/>
        </p:nvSpPr>
        <p:spPr>
          <a:xfrm>
            <a:off x="10716625" y="2363845"/>
            <a:ext cx="613172" cy="193386"/>
          </a:xfrm>
          <a:prstGeom prst="cube">
            <a:avLst>
              <a:gd name="adj" fmla="val 7471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6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  <p:bldP spid="15" grpId="0"/>
      <p:bldP spid="17" grpId="0"/>
      <p:bldP spid="19" grpId="0"/>
      <p:bldP spid="21" grpId="0"/>
      <p:bldP spid="18" grpId="0" animBg="1"/>
      <p:bldP spid="22" grpId="0"/>
      <p:bldP spid="27" grpId="0"/>
      <p:bldP spid="36" grpId="0" animBg="1"/>
      <p:bldP spid="37" grpId="0" animBg="1"/>
      <p:bldP spid="41" grpId="0" animBg="1"/>
      <p:bldP spid="40" grpId="0" animBg="1"/>
      <p:bldP spid="16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E82CC-A50E-47D4-92FE-9EAE3D4C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4. Balance between lifespan and productivity</a:t>
            </a:r>
            <a:endParaRPr lang="zh-CN" alt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6FBC7-D276-45BC-B611-DBEC629BB7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E8CA4-577A-480C-9F06-3164FE6B74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Name</a:t>
            </a:r>
          </a:p>
          <a:p>
            <a:r>
              <a:rPr lang="de-DE"/>
              <a:t>Company</a:t>
            </a:r>
          </a:p>
          <a:p>
            <a:r>
              <a:rPr lang="de-DE"/>
              <a:t>Date</a:t>
            </a:r>
            <a:endParaRPr lang="de-DE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9E1D65-A486-4B81-BBD5-254E997CDF06}"/>
              </a:ext>
            </a:extLst>
          </p:cNvPr>
          <p:cNvCxnSpPr>
            <a:cxnSpLocks/>
          </p:cNvCxnSpPr>
          <p:nvPr/>
        </p:nvCxnSpPr>
        <p:spPr>
          <a:xfrm flipV="1">
            <a:off x="2711039" y="1585562"/>
            <a:ext cx="0" cy="3826837"/>
          </a:xfrm>
          <a:prstGeom prst="straightConnector1">
            <a:avLst/>
          </a:prstGeom>
          <a:ln w="57150">
            <a:solidFill>
              <a:srgbClr val="C00000"/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E00E7B-0FC9-4572-BB8A-291F920935E9}"/>
              </a:ext>
            </a:extLst>
          </p:cNvPr>
          <p:cNvCxnSpPr>
            <a:cxnSpLocks/>
          </p:cNvCxnSpPr>
          <p:nvPr/>
        </p:nvCxnSpPr>
        <p:spPr>
          <a:xfrm flipV="1">
            <a:off x="8759711" y="1583816"/>
            <a:ext cx="0" cy="3840944"/>
          </a:xfrm>
          <a:prstGeom prst="straightConnector1">
            <a:avLst/>
          </a:prstGeom>
          <a:ln w="57150">
            <a:solidFill>
              <a:srgbClr val="00B0F0"/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232EF1C-D72F-412C-994A-0C019E261C02}"/>
              </a:ext>
            </a:extLst>
          </p:cNvPr>
          <p:cNvSpPr txBox="1"/>
          <p:nvPr/>
        </p:nvSpPr>
        <p:spPr>
          <a:xfrm>
            <a:off x="2135560" y="946751"/>
            <a:ext cx="553998" cy="42119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</a:rPr>
              <a:t>Load-bearing capability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00432F-5F7D-4681-A6FA-230324008912}"/>
              </a:ext>
            </a:extLst>
          </p:cNvPr>
          <p:cNvSpPr txBox="1"/>
          <p:nvPr/>
        </p:nvSpPr>
        <p:spPr>
          <a:xfrm>
            <a:off x="8768133" y="1690085"/>
            <a:ext cx="553998" cy="32555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zh-CN" sz="2400" dirty="0">
                <a:solidFill>
                  <a:srgbClr val="00B0F0"/>
                </a:solidFill>
              </a:rPr>
              <a:t>Thermal conductivity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17AF91-B377-4478-839B-A6395F5877D2}"/>
              </a:ext>
            </a:extLst>
          </p:cNvPr>
          <p:cNvCxnSpPr>
            <a:cxnSpLocks/>
          </p:cNvCxnSpPr>
          <p:nvPr/>
        </p:nvCxnSpPr>
        <p:spPr>
          <a:xfrm>
            <a:off x="2711039" y="5412399"/>
            <a:ext cx="6499139" cy="0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F223F19-A1C8-4949-9C8E-47ED0DAF84B4}"/>
              </a:ext>
            </a:extLst>
          </p:cNvPr>
          <p:cNvSpPr txBox="1"/>
          <p:nvPr/>
        </p:nvSpPr>
        <p:spPr>
          <a:xfrm>
            <a:off x="3818735" y="5412399"/>
            <a:ext cx="483296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dirty="0"/>
              <a:t>H13 Cladding thickness ratio</a:t>
            </a:r>
            <a:endParaRPr lang="zh-CN" altLang="en-US" sz="2400" dirty="0"/>
          </a:p>
        </p:txBody>
      </p:sp>
      <p:pic>
        <p:nvPicPr>
          <p:cNvPr id="13" name="图片 6">
            <a:extLst>
              <a:ext uri="{FF2B5EF4-FFF2-40B4-BE49-F238E27FC236}">
                <a16:creationId xmlns:a16="http://schemas.microsoft.com/office/drawing/2014/main" id="{0BD53F1B-9079-43B0-AC96-75D7ACB49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C40A10-3CCD-4A55-AA9B-897AD6DA3BE5}"/>
              </a:ext>
            </a:extLst>
          </p:cNvPr>
          <p:cNvSpPr/>
          <p:nvPr/>
        </p:nvSpPr>
        <p:spPr>
          <a:xfrm>
            <a:off x="2855055" y="2456247"/>
            <a:ext cx="5688631" cy="2428568"/>
          </a:xfrm>
          <a:custGeom>
            <a:avLst/>
            <a:gdLst>
              <a:gd name="connsiteX0" fmla="*/ 0 w 3844413"/>
              <a:gd name="connsiteY0" fmla="*/ 0 h 2428568"/>
              <a:gd name="connsiteX1" fmla="*/ 1887794 w 3844413"/>
              <a:gd name="connsiteY1" fmla="*/ 1868129 h 2428568"/>
              <a:gd name="connsiteX2" fmla="*/ 3844413 w 3844413"/>
              <a:gd name="connsiteY2" fmla="*/ 2428568 h 2428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4413" h="2428568">
                <a:moveTo>
                  <a:pt x="0" y="0"/>
                </a:moveTo>
                <a:cubicBezTo>
                  <a:pt x="623529" y="731684"/>
                  <a:pt x="1247059" y="1463368"/>
                  <a:pt x="1887794" y="1868129"/>
                </a:cubicBezTo>
                <a:cubicBezTo>
                  <a:pt x="2528529" y="2272890"/>
                  <a:pt x="3844413" y="2428568"/>
                  <a:pt x="3844413" y="2428568"/>
                </a:cubicBezTo>
              </a:path>
            </a:pathLst>
          </a:custGeom>
          <a:noFill/>
          <a:ln>
            <a:solidFill>
              <a:srgbClr val="00B0F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1EBDA52-3E36-4921-AFF2-B24EFBF78CF0}"/>
              </a:ext>
            </a:extLst>
          </p:cNvPr>
          <p:cNvSpPr/>
          <p:nvPr/>
        </p:nvSpPr>
        <p:spPr>
          <a:xfrm>
            <a:off x="2855052" y="2292150"/>
            <a:ext cx="5688631" cy="2802835"/>
          </a:xfrm>
          <a:custGeom>
            <a:avLst/>
            <a:gdLst>
              <a:gd name="connsiteX0" fmla="*/ 0 w 5605670"/>
              <a:gd name="connsiteY0" fmla="*/ 2802835 h 2802835"/>
              <a:gd name="connsiteX1" fmla="*/ 357809 w 5605670"/>
              <a:gd name="connsiteY1" fmla="*/ 1262270 h 2802835"/>
              <a:gd name="connsiteX2" fmla="*/ 1262270 w 5605670"/>
              <a:gd name="connsiteY2" fmla="*/ 546652 h 2802835"/>
              <a:gd name="connsiteX3" fmla="*/ 2564296 w 5605670"/>
              <a:gd name="connsiteY3" fmla="*/ 238539 h 2802835"/>
              <a:gd name="connsiteX4" fmla="*/ 5605670 w 5605670"/>
              <a:gd name="connsiteY4" fmla="*/ 0 h 280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5670" h="2802835">
                <a:moveTo>
                  <a:pt x="0" y="2802835"/>
                </a:moveTo>
                <a:cubicBezTo>
                  <a:pt x="73715" y="2220567"/>
                  <a:pt x="147431" y="1638300"/>
                  <a:pt x="357809" y="1262270"/>
                </a:cubicBezTo>
                <a:cubicBezTo>
                  <a:pt x="568187" y="886240"/>
                  <a:pt x="894522" y="717274"/>
                  <a:pt x="1262270" y="546652"/>
                </a:cubicBezTo>
                <a:cubicBezTo>
                  <a:pt x="1630018" y="376030"/>
                  <a:pt x="1840396" y="329648"/>
                  <a:pt x="2564296" y="238539"/>
                </a:cubicBezTo>
                <a:cubicBezTo>
                  <a:pt x="3288196" y="147430"/>
                  <a:pt x="4446933" y="73715"/>
                  <a:pt x="5605670" y="0"/>
                </a:cubicBezTo>
              </a:path>
            </a:pathLst>
          </a:custGeom>
          <a:noFill/>
          <a:ln>
            <a:solidFill>
              <a:srgbClr val="C0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B7093D-E82C-41AC-9DC3-7BB0D8E0DA86}"/>
              </a:ext>
            </a:extLst>
          </p:cNvPr>
          <p:cNvSpPr/>
          <p:nvPr/>
        </p:nvSpPr>
        <p:spPr>
          <a:xfrm>
            <a:off x="2938199" y="1904472"/>
            <a:ext cx="653376" cy="3495567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81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3" grpId="0"/>
      <p:bldP spid="17" grpId="0" animBg="1"/>
      <p:bldP spid="18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DC47-9348-47C3-B6F3-AAB5BD2F6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268765"/>
            <a:ext cx="10369152" cy="460851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altLang="zh-CN" sz="6000" b="1" dirty="0"/>
              <a:t>Challenge: cracking elimination</a:t>
            </a:r>
            <a:endParaRPr lang="zh-CN" altLang="en-US" sz="6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F0CAF-3C0D-4690-BBF9-05D4007479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70FD23B9-30F6-4ED6-A73E-F6F3BB95A4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859A8469-75DD-4F6C-866F-E5007F08FC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vert="horz" lIns="0" tIns="0" rIns="0" bIns="0" rtlCol="0" anchor="b" anchorCtr="0"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</p:spTree>
    <p:extLst>
      <p:ext uri="{BB962C8B-B14F-4D97-AF65-F5344CB8AC3E}">
        <p14:creationId xmlns:p14="http://schemas.microsoft.com/office/powerpoint/2010/main" val="194388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E0D98C53-3586-4D99-81E3-D3E8C9498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13" y="1474603"/>
            <a:ext cx="5575556" cy="447467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5. Cracking elimination – </a:t>
            </a:r>
            <a:r>
              <a:rPr lang="en-US" sz="2800" dirty="0">
                <a:latin typeface="+mj-lt"/>
              </a:rPr>
              <a:t>Substrate preheating</a:t>
            </a:r>
            <a:r>
              <a:rPr lang="en-US" dirty="0">
                <a:latin typeface="+mj-lt"/>
              </a:rPr>
              <a:t> 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9" name="矩形 31">
            <a:extLst>
              <a:ext uri="{FF2B5EF4-FFF2-40B4-BE49-F238E27FC236}">
                <a16:creationId xmlns:a16="http://schemas.microsoft.com/office/drawing/2014/main" id="{66056A72-5060-4F55-B5D4-23843E49F1C0}"/>
              </a:ext>
            </a:extLst>
          </p:cNvPr>
          <p:cNvSpPr/>
          <p:nvPr/>
        </p:nvSpPr>
        <p:spPr>
          <a:xfrm>
            <a:off x="5807968" y="1124744"/>
            <a:ext cx="5696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i="1" dirty="0">
                <a:solidFill>
                  <a:srgbClr val="000000"/>
                </a:solidFill>
              </a:rPr>
              <a:t>5-layer H13 cladding using substrate preheating at 250</a:t>
            </a:r>
            <a:r>
              <a:rPr lang="en-US" altLang="zh-CN" sz="1800" i="1" dirty="0">
                <a:solidFill>
                  <a:srgbClr val="000000"/>
                </a:solidFill>
                <a:sym typeface="Symbol" panose="05050102010706020507" pitchFamily="18" charset="2"/>
              </a:rPr>
              <a:t>C</a:t>
            </a:r>
            <a:endParaRPr lang="en-GB" sz="1800" i="1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F7E1E4-F465-4E2D-9B05-D635F2AC334E}"/>
              </a:ext>
            </a:extLst>
          </p:cNvPr>
          <p:cNvCxnSpPr/>
          <p:nvPr/>
        </p:nvCxnSpPr>
        <p:spPr>
          <a:xfrm flipV="1">
            <a:off x="8904312" y="1916832"/>
            <a:ext cx="0" cy="338437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31">
            <a:extLst>
              <a:ext uri="{FF2B5EF4-FFF2-40B4-BE49-F238E27FC236}">
                <a16:creationId xmlns:a16="http://schemas.microsoft.com/office/drawing/2014/main" id="{4C2CC218-3367-455A-839B-21B00FF8A0DE}"/>
              </a:ext>
            </a:extLst>
          </p:cNvPr>
          <p:cNvSpPr/>
          <p:nvPr/>
        </p:nvSpPr>
        <p:spPr>
          <a:xfrm>
            <a:off x="7411855" y="4936521"/>
            <a:ext cx="591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i="1" dirty="0">
                <a:solidFill>
                  <a:srgbClr val="000000"/>
                </a:solidFill>
              </a:rPr>
              <a:t>H13</a:t>
            </a:r>
            <a:endParaRPr lang="en-GB" sz="1800" i="1" dirty="0">
              <a:solidFill>
                <a:srgbClr val="000000"/>
              </a:solidFill>
            </a:endParaRPr>
          </a:p>
        </p:txBody>
      </p:sp>
      <p:sp>
        <p:nvSpPr>
          <p:cNvPr id="14" name="矩形 31">
            <a:extLst>
              <a:ext uri="{FF2B5EF4-FFF2-40B4-BE49-F238E27FC236}">
                <a16:creationId xmlns:a16="http://schemas.microsoft.com/office/drawing/2014/main" id="{52164794-D189-4B70-9FCA-E10C296BE8AE}"/>
              </a:ext>
            </a:extLst>
          </p:cNvPr>
          <p:cNvSpPr/>
          <p:nvPr/>
        </p:nvSpPr>
        <p:spPr>
          <a:xfrm>
            <a:off x="9533432" y="4936521"/>
            <a:ext cx="798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i="1" dirty="0" err="1">
                <a:solidFill>
                  <a:srgbClr val="000000"/>
                </a:solidFill>
              </a:rPr>
              <a:t>CuBe</a:t>
            </a:r>
            <a:endParaRPr lang="en-GB" sz="1800" i="1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B930A3-73E1-426D-91F8-52B130089557}"/>
              </a:ext>
            </a:extLst>
          </p:cNvPr>
          <p:cNvCxnSpPr/>
          <p:nvPr/>
        </p:nvCxnSpPr>
        <p:spPr>
          <a:xfrm>
            <a:off x="6528048" y="3861048"/>
            <a:ext cx="446449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矩形 31">
            <a:extLst>
              <a:ext uri="{FF2B5EF4-FFF2-40B4-BE49-F238E27FC236}">
                <a16:creationId xmlns:a16="http://schemas.microsoft.com/office/drawing/2014/main" id="{192E774C-9D8F-4B89-AFA5-9C948D6E7B28}"/>
              </a:ext>
            </a:extLst>
          </p:cNvPr>
          <p:cNvSpPr/>
          <p:nvPr/>
        </p:nvSpPr>
        <p:spPr>
          <a:xfrm>
            <a:off x="8834696" y="3552401"/>
            <a:ext cx="27776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>
                <a:solidFill>
                  <a:srgbClr val="000000"/>
                </a:solidFill>
              </a:rPr>
              <a:t>Average hardness of </a:t>
            </a:r>
            <a:r>
              <a:rPr lang="en-GB" sz="1600" i="1" dirty="0" err="1">
                <a:solidFill>
                  <a:srgbClr val="000000"/>
                </a:solidFill>
              </a:rPr>
              <a:t>CuBe</a:t>
            </a:r>
            <a:endParaRPr lang="en-GB" sz="1600" i="1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76AE6D-CA55-4F94-A9E9-B36F3438BA55}"/>
              </a:ext>
            </a:extLst>
          </p:cNvPr>
          <p:cNvCxnSpPr>
            <a:cxnSpLocks/>
          </p:cNvCxnSpPr>
          <p:nvPr/>
        </p:nvCxnSpPr>
        <p:spPr>
          <a:xfrm flipV="1">
            <a:off x="10116593" y="3861048"/>
            <a:ext cx="916" cy="96281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31">
            <a:extLst>
              <a:ext uri="{FF2B5EF4-FFF2-40B4-BE49-F238E27FC236}">
                <a16:creationId xmlns:a16="http://schemas.microsoft.com/office/drawing/2014/main" id="{65B80E73-A43C-4A41-8CB1-F644C793B592}"/>
              </a:ext>
            </a:extLst>
          </p:cNvPr>
          <p:cNvSpPr/>
          <p:nvPr/>
        </p:nvSpPr>
        <p:spPr>
          <a:xfrm>
            <a:off x="10116593" y="3630152"/>
            <a:ext cx="369332" cy="113144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GB" sz="1200" i="1" dirty="0">
                <a:solidFill>
                  <a:srgbClr val="000000"/>
                </a:solidFill>
              </a:rPr>
              <a:t>O</a:t>
            </a:r>
            <a:r>
              <a:rPr lang="en-US" altLang="zh-CN" sz="1200" i="1" dirty="0" err="1">
                <a:solidFill>
                  <a:srgbClr val="000000"/>
                </a:solidFill>
              </a:rPr>
              <a:t>ver</a:t>
            </a:r>
            <a:r>
              <a:rPr lang="en-US" altLang="zh-CN" sz="1200" i="1" dirty="0">
                <a:solidFill>
                  <a:srgbClr val="000000"/>
                </a:solidFill>
              </a:rPr>
              <a:t> aging</a:t>
            </a:r>
            <a:endParaRPr lang="en-GB" sz="1200" i="1" dirty="0">
              <a:solidFill>
                <a:srgbClr val="000000"/>
              </a:solidFill>
            </a:endParaRPr>
          </a:p>
        </p:txBody>
      </p:sp>
      <p:pic>
        <p:nvPicPr>
          <p:cNvPr id="18" name="图片 6">
            <a:extLst>
              <a:ext uri="{FF2B5EF4-FFF2-40B4-BE49-F238E27FC236}">
                <a16:creationId xmlns:a16="http://schemas.microsoft.com/office/drawing/2014/main" id="{D751E7BD-FC90-4AB4-BE9B-0BF05F533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20" name="图片 5">
            <a:extLst>
              <a:ext uri="{FF2B5EF4-FFF2-40B4-BE49-F238E27FC236}">
                <a16:creationId xmlns:a16="http://schemas.microsoft.com/office/drawing/2014/main" id="{1D83FFA2-4B20-4741-AC85-F77F64B3C0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7" r="37425"/>
          <a:stretch/>
        </p:blipFill>
        <p:spPr>
          <a:xfrm>
            <a:off x="264299" y="1844824"/>
            <a:ext cx="4664463" cy="1248127"/>
          </a:xfrm>
          <a:prstGeom prst="rect">
            <a:avLst/>
          </a:prstGeom>
        </p:spPr>
      </p:pic>
      <p:pic>
        <p:nvPicPr>
          <p:cNvPr id="23" name="图片 17">
            <a:extLst>
              <a:ext uri="{FF2B5EF4-FFF2-40B4-BE49-F238E27FC236}">
                <a16:creationId xmlns:a16="http://schemas.microsoft.com/office/drawing/2014/main" id="{9612BAA4-3BF2-4C57-8281-8AD0466145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1" r="32575"/>
          <a:stretch/>
        </p:blipFill>
        <p:spPr>
          <a:xfrm>
            <a:off x="264299" y="4302388"/>
            <a:ext cx="4664464" cy="1210384"/>
          </a:xfrm>
          <a:prstGeom prst="rect">
            <a:avLst/>
          </a:prstGeom>
        </p:spPr>
      </p:pic>
      <p:sp>
        <p:nvSpPr>
          <p:cNvPr id="25" name="矩形 31">
            <a:extLst>
              <a:ext uri="{FF2B5EF4-FFF2-40B4-BE49-F238E27FC236}">
                <a16:creationId xmlns:a16="http://schemas.microsoft.com/office/drawing/2014/main" id="{4EB76D37-971E-412B-93C9-B1B72A4647E5}"/>
              </a:ext>
            </a:extLst>
          </p:cNvPr>
          <p:cNvSpPr/>
          <p:nvPr/>
        </p:nvSpPr>
        <p:spPr>
          <a:xfrm>
            <a:off x="1" y="1382095"/>
            <a:ext cx="3935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rgbClr val="000000"/>
                </a:solidFill>
              </a:rPr>
              <a:t>Single-layer H13 without preheating</a:t>
            </a:r>
          </a:p>
        </p:txBody>
      </p:sp>
      <p:sp>
        <p:nvSpPr>
          <p:cNvPr id="26" name="矩形 31">
            <a:extLst>
              <a:ext uri="{FF2B5EF4-FFF2-40B4-BE49-F238E27FC236}">
                <a16:creationId xmlns:a16="http://schemas.microsoft.com/office/drawing/2014/main" id="{83B1FE23-6E9C-4061-B5A1-B9432B20E10E}"/>
              </a:ext>
            </a:extLst>
          </p:cNvPr>
          <p:cNvSpPr/>
          <p:nvPr/>
        </p:nvSpPr>
        <p:spPr>
          <a:xfrm>
            <a:off x="1" y="3933056"/>
            <a:ext cx="3935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rgbClr val="000000"/>
                </a:solidFill>
              </a:rPr>
              <a:t>Single-layer H13 with 250</a:t>
            </a:r>
            <a:r>
              <a:rPr lang="en-GB" sz="1800" i="1" dirty="0">
                <a:solidFill>
                  <a:srgbClr val="000000"/>
                </a:solidFill>
                <a:sym typeface="Symbol" panose="05050102010706020507" pitchFamily="18" charset="2"/>
              </a:rPr>
              <a:t></a:t>
            </a:r>
            <a:r>
              <a:rPr lang="en-GB" sz="1800" i="1" dirty="0">
                <a:solidFill>
                  <a:srgbClr val="000000"/>
                </a:solidFill>
              </a:rPr>
              <a:t> preheating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21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1DE0-DF8F-407D-8828-DE671D18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6. Experimental design – clues from preheating</a:t>
            </a:r>
            <a:endParaRPr lang="zh-CN" alt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51ABF-7C8B-4FE1-961E-7A81A12482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4199F1-F4E5-43C1-87E0-647D26FE1240}"/>
              </a:ext>
            </a:extLst>
          </p:cNvPr>
          <p:cNvSpPr txBox="1"/>
          <p:nvPr/>
        </p:nvSpPr>
        <p:spPr>
          <a:xfrm>
            <a:off x="623392" y="2727583"/>
            <a:ext cx="2725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Hot cracking?</a:t>
            </a:r>
            <a:endParaRPr lang="zh-CN" alt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7E133E-E7B3-487F-AE0C-D534DF592B35}"/>
              </a:ext>
            </a:extLst>
          </p:cNvPr>
          <p:cNvSpPr txBox="1"/>
          <p:nvPr/>
        </p:nvSpPr>
        <p:spPr>
          <a:xfrm>
            <a:off x="623392" y="4242973"/>
            <a:ext cx="2879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Cold cracking?</a:t>
            </a:r>
            <a:endParaRPr lang="zh-CN" altLang="en-US" sz="3600" dirty="0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080B61AD-D46C-404E-B213-83BB36ADD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10" name="Graphic 9" descr="Questions with solid fill">
            <a:extLst>
              <a:ext uri="{FF2B5EF4-FFF2-40B4-BE49-F238E27FC236}">
                <a16:creationId xmlns:a16="http://schemas.microsoft.com/office/drawing/2014/main" id="{89D8254F-7A87-43C4-93B3-77544861A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3290" y="1396760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F57AA7-9386-437B-9A4F-1DC3BD50B6F8}"/>
              </a:ext>
            </a:extLst>
          </p:cNvPr>
          <p:cNvSpPr txBox="1"/>
          <p:nvPr/>
        </p:nvSpPr>
        <p:spPr>
          <a:xfrm>
            <a:off x="4439816" y="2463204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800" dirty="0"/>
              <a:t>Reduction of </a:t>
            </a:r>
            <a:r>
              <a:rPr lang="en-US" altLang="zh-CN" sz="2800" b="1" i="1" dirty="0">
                <a:solidFill>
                  <a:srgbClr val="FF0000"/>
                </a:solidFill>
              </a:rPr>
              <a:t>thermal stress </a:t>
            </a:r>
            <a:r>
              <a:rPr lang="en-US" altLang="zh-CN" sz="2800" dirty="0"/>
              <a:t>during solidification</a:t>
            </a:r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976FFD5B-F5C6-4828-BD65-A8B2C1C0E1F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B5E6DF-B2CA-4AB9-8C2D-437CBA9819D0}"/>
              </a:ext>
            </a:extLst>
          </p:cNvPr>
          <p:cNvSpPr txBox="1"/>
          <p:nvPr/>
        </p:nvSpPr>
        <p:spPr>
          <a:xfrm>
            <a:off x="4439816" y="3744029"/>
            <a:ext cx="7200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800" dirty="0"/>
              <a:t>Avoiding of volumetric change induced by </a:t>
            </a:r>
            <a:r>
              <a:rPr lang="en-US" altLang="zh-CN" sz="2800" b="1" i="1" dirty="0">
                <a:solidFill>
                  <a:srgbClr val="FF0000"/>
                </a:solidFill>
              </a:rPr>
              <a:t>martensite transformation </a:t>
            </a:r>
            <a:r>
              <a:rPr lang="en-US" altLang="zh-CN" sz="2800" dirty="0"/>
              <a:t>during deposition</a:t>
            </a:r>
            <a:endParaRPr lang="zh-CN" alt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DA7721-AA52-4F97-92B2-F124A101A247}"/>
              </a:ext>
            </a:extLst>
          </p:cNvPr>
          <p:cNvSpPr txBox="1"/>
          <p:nvPr/>
        </p:nvSpPr>
        <p:spPr>
          <a:xfrm>
            <a:off x="6527080" y="5087104"/>
            <a:ext cx="2376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/>
              <a:t>Main driver?</a:t>
            </a:r>
            <a:endParaRPr lang="zh-CN" altLang="en-US" sz="3200" b="1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F1E705-14A2-4285-A679-8D0B0DA9727F}"/>
              </a:ext>
            </a:extLst>
          </p:cNvPr>
          <p:cNvSpPr txBox="1"/>
          <p:nvPr/>
        </p:nvSpPr>
        <p:spPr>
          <a:xfrm>
            <a:off x="4439816" y="1551016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Preheating:</a:t>
            </a:r>
          </a:p>
        </p:txBody>
      </p:sp>
    </p:spTree>
    <p:extLst>
      <p:ext uri="{BB962C8B-B14F-4D97-AF65-F5344CB8AC3E}">
        <p14:creationId xmlns:p14="http://schemas.microsoft.com/office/powerpoint/2010/main" val="193950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24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7. Cracking investigation – SS316 </a:t>
            </a:r>
            <a:r>
              <a:rPr lang="en-US" altLang="zh-CN" dirty="0">
                <a:latin typeface="+mj-lt"/>
              </a:rPr>
              <a:t>buffer 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12" name="矩形 56">
            <a:extLst>
              <a:ext uri="{FF2B5EF4-FFF2-40B4-BE49-F238E27FC236}">
                <a16:creationId xmlns:a16="http://schemas.microsoft.com/office/drawing/2014/main" id="{BCE8469D-B3F5-469B-863B-943DA7455E35}"/>
              </a:ext>
            </a:extLst>
          </p:cNvPr>
          <p:cNvSpPr/>
          <p:nvPr/>
        </p:nvSpPr>
        <p:spPr>
          <a:xfrm>
            <a:off x="871485" y="2101820"/>
            <a:ext cx="1944216" cy="8320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CuBe</a:t>
            </a:r>
            <a:r>
              <a:rPr lang="en-US" sz="2000" dirty="0">
                <a:solidFill>
                  <a:schemeClr val="tx1"/>
                </a:solidFill>
              </a:rPr>
              <a:t> Substrate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3" name="矩形: 圆顶角 17">
            <a:extLst>
              <a:ext uri="{FF2B5EF4-FFF2-40B4-BE49-F238E27FC236}">
                <a16:creationId xmlns:a16="http://schemas.microsoft.com/office/drawing/2014/main" id="{54C6D7DE-8497-44AD-B65F-29949F9171D8}"/>
              </a:ext>
            </a:extLst>
          </p:cNvPr>
          <p:cNvSpPr/>
          <p:nvPr/>
        </p:nvSpPr>
        <p:spPr>
          <a:xfrm>
            <a:off x="962620" y="1822020"/>
            <a:ext cx="1761945" cy="279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SS316L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矩形 56">
            <a:extLst>
              <a:ext uri="{FF2B5EF4-FFF2-40B4-BE49-F238E27FC236}">
                <a16:creationId xmlns:a16="http://schemas.microsoft.com/office/drawing/2014/main" id="{C5F592E4-4768-4DCA-A592-5A52E5A5ADE6}"/>
              </a:ext>
            </a:extLst>
          </p:cNvPr>
          <p:cNvSpPr/>
          <p:nvPr/>
        </p:nvSpPr>
        <p:spPr>
          <a:xfrm>
            <a:off x="872073" y="4779023"/>
            <a:ext cx="1944216" cy="8320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CuBe</a:t>
            </a:r>
            <a:r>
              <a:rPr lang="en-US" sz="2000" dirty="0">
                <a:solidFill>
                  <a:schemeClr val="tx1"/>
                </a:solidFill>
              </a:rPr>
              <a:t> Substrate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5" name="矩形: 圆顶角 17">
            <a:extLst>
              <a:ext uri="{FF2B5EF4-FFF2-40B4-BE49-F238E27FC236}">
                <a16:creationId xmlns:a16="http://schemas.microsoft.com/office/drawing/2014/main" id="{254D57CB-17E6-43D7-86BA-5C5158DD1EA7}"/>
              </a:ext>
            </a:extLst>
          </p:cNvPr>
          <p:cNvSpPr/>
          <p:nvPr/>
        </p:nvSpPr>
        <p:spPr>
          <a:xfrm>
            <a:off x="963208" y="4219423"/>
            <a:ext cx="1761945" cy="279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H13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CD0B86-AADE-40CF-86A4-227CF38A33D2}"/>
              </a:ext>
            </a:extLst>
          </p:cNvPr>
          <p:cNvSpPr/>
          <p:nvPr/>
        </p:nvSpPr>
        <p:spPr>
          <a:xfrm>
            <a:off x="963208" y="4499223"/>
            <a:ext cx="1761945" cy="279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SS316L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0" name="图片 6">
            <a:extLst>
              <a:ext uri="{FF2B5EF4-FFF2-40B4-BE49-F238E27FC236}">
                <a16:creationId xmlns:a16="http://schemas.microsoft.com/office/drawing/2014/main" id="{80325B59-DF5B-4AF9-9D74-9657ACFBB5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80B5C8A-A418-4596-98E3-F1C4F8174161}"/>
              </a:ext>
            </a:extLst>
          </p:cNvPr>
          <p:cNvSpPr txBox="1"/>
          <p:nvPr/>
        </p:nvSpPr>
        <p:spPr>
          <a:xfrm>
            <a:off x="5015880" y="1996487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</a:rPr>
              <a:t>Less thermal stress</a:t>
            </a:r>
            <a:endParaRPr lang="en-US" altLang="zh-CN" sz="2800" b="1" i="1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03DBB6-CF5B-492A-B297-5A718E47A1FB}"/>
              </a:ext>
            </a:extLst>
          </p:cNvPr>
          <p:cNvSpPr txBox="1"/>
          <p:nvPr/>
        </p:nvSpPr>
        <p:spPr>
          <a:xfrm>
            <a:off x="770993" y="1215228"/>
            <a:ext cx="2145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Single layer</a:t>
            </a:r>
            <a:endParaRPr lang="en-US" altLang="zh-CN" sz="2400" b="1" i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360A3A-042A-4987-B83C-EE1E6B491447}"/>
              </a:ext>
            </a:extLst>
          </p:cNvPr>
          <p:cNvSpPr txBox="1"/>
          <p:nvPr/>
        </p:nvSpPr>
        <p:spPr>
          <a:xfrm>
            <a:off x="662982" y="3629606"/>
            <a:ext cx="2361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Double layer</a:t>
            </a:r>
            <a:endParaRPr lang="en-US" altLang="zh-CN" sz="2400" b="1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4B3CD-BB3F-4A8D-9288-26B117ED2528}"/>
              </a:ext>
            </a:extLst>
          </p:cNvPr>
          <p:cNvSpPr txBox="1"/>
          <p:nvPr/>
        </p:nvSpPr>
        <p:spPr>
          <a:xfrm>
            <a:off x="3782820" y="2646021"/>
            <a:ext cx="713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No martensite transformation in SS316</a:t>
            </a:r>
            <a:endParaRPr lang="en-US" altLang="zh-CN" sz="2800" b="1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237C42-89D8-4C4C-A1DC-8097483B1F9E}"/>
              </a:ext>
            </a:extLst>
          </p:cNvPr>
          <p:cNvSpPr txBox="1"/>
          <p:nvPr/>
        </p:nvSpPr>
        <p:spPr>
          <a:xfrm>
            <a:off x="5015880" y="3215421"/>
            <a:ext cx="532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</a:rPr>
              <a:t>Verifying the cracking mechanism</a:t>
            </a:r>
            <a:endParaRPr lang="en-US" altLang="zh-CN" sz="2800" b="1" i="1" dirty="0">
              <a:solidFill>
                <a:srgbClr val="C0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3573D8-DB68-4FC6-82C5-82E93D99BEB2}"/>
              </a:ext>
            </a:extLst>
          </p:cNvPr>
          <p:cNvSpPr txBox="1"/>
          <p:nvPr/>
        </p:nvSpPr>
        <p:spPr>
          <a:xfrm>
            <a:off x="3782820" y="1427087"/>
            <a:ext cx="8169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Similar coefficient of thermal expansion: SS316 vs </a:t>
            </a:r>
            <a:r>
              <a:rPr lang="en-US" altLang="zh-CN" sz="2800" dirty="0" err="1"/>
              <a:t>CuBe</a:t>
            </a:r>
            <a:endParaRPr lang="en-US" altLang="zh-CN" sz="2800" dirty="0"/>
          </a:p>
        </p:txBody>
      </p:sp>
      <p:sp>
        <p:nvSpPr>
          <p:cNvPr id="35" name="矩形: 圆顶角 17">
            <a:extLst>
              <a:ext uri="{FF2B5EF4-FFF2-40B4-BE49-F238E27FC236}">
                <a16:creationId xmlns:a16="http://schemas.microsoft.com/office/drawing/2014/main" id="{BCB5C116-CBFA-4744-A4DD-A55CFE8CE0C5}"/>
              </a:ext>
            </a:extLst>
          </p:cNvPr>
          <p:cNvSpPr/>
          <p:nvPr/>
        </p:nvSpPr>
        <p:spPr>
          <a:xfrm>
            <a:off x="7680176" y="4202726"/>
            <a:ext cx="1761945" cy="68459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H13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6" name="矩形: 圆顶角 17">
            <a:extLst>
              <a:ext uri="{FF2B5EF4-FFF2-40B4-BE49-F238E27FC236}">
                <a16:creationId xmlns:a16="http://schemas.microsoft.com/office/drawing/2014/main" id="{A8B08A9E-5FA7-44F5-A807-982D6DC8ED50}"/>
              </a:ext>
            </a:extLst>
          </p:cNvPr>
          <p:cNvSpPr/>
          <p:nvPr/>
        </p:nvSpPr>
        <p:spPr>
          <a:xfrm>
            <a:off x="4439816" y="4202726"/>
            <a:ext cx="1761945" cy="7049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SS316L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Lightning Bolt 2">
            <a:extLst>
              <a:ext uri="{FF2B5EF4-FFF2-40B4-BE49-F238E27FC236}">
                <a16:creationId xmlns:a16="http://schemas.microsoft.com/office/drawing/2014/main" id="{490465B4-54D6-4632-B573-FD4FF4D8A73E}"/>
              </a:ext>
            </a:extLst>
          </p:cNvPr>
          <p:cNvSpPr/>
          <p:nvPr/>
        </p:nvSpPr>
        <p:spPr>
          <a:xfrm>
            <a:off x="4707675" y="4323086"/>
            <a:ext cx="270497" cy="506049"/>
          </a:xfrm>
          <a:custGeom>
            <a:avLst/>
            <a:gdLst>
              <a:gd name="connsiteX0" fmla="*/ 8472 w 21600"/>
              <a:gd name="connsiteY0" fmla="*/ 0 h 21600"/>
              <a:gd name="connsiteX1" fmla="*/ 12860 w 21600"/>
              <a:gd name="connsiteY1" fmla="*/ 6080 h 21600"/>
              <a:gd name="connsiteX2" fmla="*/ 11050 w 21600"/>
              <a:gd name="connsiteY2" fmla="*/ 6797 h 21600"/>
              <a:gd name="connsiteX3" fmla="*/ 16577 w 21600"/>
              <a:gd name="connsiteY3" fmla="*/ 12007 h 21600"/>
              <a:gd name="connsiteX4" fmla="*/ 14767 w 21600"/>
              <a:gd name="connsiteY4" fmla="*/ 12877 h 21600"/>
              <a:gd name="connsiteX5" fmla="*/ 21600 w 21600"/>
              <a:gd name="connsiteY5" fmla="*/ 21600 h 21600"/>
              <a:gd name="connsiteX6" fmla="*/ 10012 w 21600"/>
              <a:gd name="connsiteY6" fmla="*/ 14915 h 21600"/>
              <a:gd name="connsiteX7" fmla="*/ 12222 w 21600"/>
              <a:gd name="connsiteY7" fmla="*/ 13987 h 21600"/>
              <a:gd name="connsiteX8" fmla="*/ 5022 w 21600"/>
              <a:gd name="connsiteY8" fmla="*/ 9705 h 21600"/>
              <a:gd name="connsiteX9" fmla="*/ 7602 w 21600"/>
              <a:gd name="connsiteY9" fmla="*/ 8382 h 21600"/>
              <a:gd name="connsiteX10" fmla="*/ 0 w 21600"/>
              <a:gd name="connsiteY10" fmla="*/ 3890 h 21600"/>
              <a:gd name="connsiteX11" fmla="*/ 8472 w 21600"/>
              <a:gd name="connsiteY11" fmla="*/ 0 h 21600"/>
              <a:gd name="connsiteX0" fmla="*/ 3450 w 16578"/>
              <a:gd name="connsiteY0" fmla="*/ 4444 h 26044"/>
              <a:gd name="connsiteX1" fmla="*/ 7838 w 16578"/>
              <a:gd name="connsiteY1" fmla="*/ 10524 h 26044"/>
              <a:gd name="connsiteX2" fmla="*/ 6028 w 16578"/>
              <a:gd name="connsiteY2" fmla="*/ 11241 h 26044"/>
              <a:gd name="connsiteX3" fmla="*/ 11555 w 16578"/>
              <a:gd name="connsiteY3" fmla="*/ 16451 h 26044"/>
              <a:gd name="connsiteX4" fmla="*/ 9745 w 16578"/>
              <a:gd name="connsiteY4" fmla="*/ 17321 h 26044"/>
              <a:gd name="connsiteX5" fmla="*/ 16578 w 16578"/>
              <a:gd name="connsiteY5" fmla="*/ 26044 h 26044"/>
              <a:gd name="connsiteX6" fmla="*/ 4990 w 16578"/>
              <a:gd name="connsiteY6" fmla="*/ 19359 h 26044"/>
              <a:gd name="connsiteX7" fmla="*/ 7200 w 16578"/>
              <a:gd name="connsiteY7" fmla="*/ 18431 h 26044"/>
              <a:gd name="connsiteX8" fmla="*/ 0 w 16578"/>
              <a:gd name="connsiteY8" fmla="*/ 14149 h 26044"/>
              <a:gd name="connsiteX9" fmla="*/ 2580 w 16578"/>
              <a:gd name="connsiteY9" fmla="*/ 12826 h 26044"/>
              <a:gd name="connsiteX10" fmla="*/ 350 w 16578"/>
              <a:gd name="connsiteY10" fmla="*/ 0 h 26044"/>
              <a:gd name="connsiteX11" fmla="*/ 3450 w 1657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2230 w 16228"/>
              <a:gd name="connsiteY9" fmla="*/ 12826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4516 w 16228"/>
              <a:gd name="connsiteY9" fmla="*/ 12532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6469 w 16228"/>
              <a:gd name="connsiteY6" fmla="*/ 19555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28" h="26044">
                <a:moveTo>
                  <a:pt x="3100" y="4444"/>
                </a:moveTo>
                <a:lnTo>
                  <a:pt x="7488" y="10524"/>
                </a:lnTo>
                <a:lnTo>
                  <a:pt x="5678" y="11241"/>
                </a:lnTo>
                <a:lnTo>
                  <a:pt x="11205" y="16451"/>
                </a:lnTo>
                <a:lnTo>
                  <a:pt x="9395" y="17321"/>
                </a:lnTo>
                <a:lnTo>
                  <a:pt x="16228" y="26044"/>
                </a:lnTo>
                <a:lnTo>
                  <a:pt x="6469" y="19555"/>
                </a:lnTo>
                <a:lnTo>
                  <a:pt x="8793" y="18529"/>
                </a:lnTo>
                <a:lnTo>
                  <a:pt x="4450" y="16110"/>
                </a:lnTo>
                <a:lnTo>
                  <a:pt x="6230" y="14395"/>
                </a:lnTo>
                <a:lnTo>
                  <a:pt x="0" y="0"/>
                </a:lnTo>
                <a:lnTo>
                  <a:pt x="3100" y="44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Lightning Bolt 2">
            <a:extLst>
              <a:ext uri="{FF2B5EF4-FFF2-40B4-BE49-F238E27FC236}">
                <a16:creationId xmlns:a16="http://schemas.microsoft.com/office/drawing/2014/main" id="{67436273-F303-402A-8C7C-6D04E9E92C4D}"/>
              </a:ext>
            </a:extLst>
          </p:cNvPr>
          <p:cNvSpPr/>
          <p:nvPr/>
        </p:nvSpPr>
        <p:spPr>
          <a:xfrm>
            <a:off x="5663952" y="4323086"/>
            <a:ext cx="270497" cy="506049"/>
          </a:xfrm>
          <a:custGeom>
            <a:avLst/>
            <a:gdLst>
              <a:gd name="connsiteX0" fmla="*/ 8472 w 21600"/>
              <a:gd name="connsiteY0" fmla="*/ 0 h 21600"/>
              <a:gd name="connsiteX1" fmla="*/ 12860 w 21600"/>
              <a:gd name="connsiteY1" fmla="*/ 6080 h 21600"/>
              <a:gd name="connsiteX2" fmla="*/ 11050 w 21600"/>
              <a:gd name="connsiteY2" fmla="*/ 6797 h 21600"/>
              <a:gd name="connsiteX3" fmla="*/ 16577 w 21600"/>
              <a:gd name="connsiteY3" fmla="*/ 12007 h 21600"/>
              <a:gd name="connsiteX4" fmla="*/ 14767 w 21600"/>
              <a:gd name="connsiteY4" fmla="*/ 12877 h 21600"/>
              <a:gd name="connsiteX5" fmla="*/ 21600 w 21600"/>
              <a:gd name="connsiteY5" fmla="*/ 21600 h 21600"/>
              <a:gd name="connsiteX6" fmla="*/ 10012 w 21600"/>
              <a:gd name="connsiteY6" fmla="*/ 14915 h 21600"/>
              <a:gd name="connsiteX7" fmla="*/ 12222 w 21600"/>
              <a:gd name="connsiteY7" fmla="*/ 13987 h 21600"/>
              <a:gd name="connsiteX8" fmla="*/ 5022 w 21600"/>
              <a:gd name="connsiteY8" fmla="*/ 9705 h 21600"/>
              <a:gd name="connsiteX9" fmla="*/ 7602 w 21600"/>
              <a:gd name="connsiteY9" fmla="*/ 8382 h 21600"/>
              <a:gd name="connsiteX10" fmla="*/ 0 w 21600"/>
              <a:gd name="connsiteY10" fmla="*/ 3890 h 21600"/>
              <a:gd name="connsiteX11" fmla="*/ 8472 w 21600"/>
              <a:gd name="connsiteY11" fmla="*/ 0 h 21600"/>
              <a:gd name="connsiteX0" fmla="*/ 3450 w 16578"/>
              <a:gd name="connsiteY0" fmla="*/ 4444 h 26044"/>
              <a:gd name="connsiteX1" fmla="*/ 7838 w 16578"/>
              <a:gd name="connsiteY1" fmla="*/ 10524 h 26044"/>
              <a:gd name="connsiteX2" fmla="*/ 6028 w 16578"/>
              <a:gd name="connsiteY2" fmla="*/ 11241 h 26044"/>
              <a:gd name="connsiteX3" fmla="*/ 11555 w 16578"/>
              <a:gd name="connsiteY3" fmla="*/ 16451 h 26044"/>
              <a:gd name="connsiteX4" fmla="*/ 9745 w 16578"/>
              <a:gd name="connsiteY4" fmla="*/ 17321 h 26044"/>
              <a:gd name="connsiteX5" fmla="*/ 16578 w 16578"/>
              <a:gd name="connsiteY5" fmla="*/ 26044 h 26044"/>
              <a:gd name="connsiteX6" fmla="*/ 4990 w 16578"/>
              <a:gd name="connsiteY6" fmla="*/ 19359 h 26044"/>
              <a:gd name="connsiteX7" fmla="*/ 7200 w 16578"/>
              <a:gd name="connsiteY7" fmla="*/ 18431 h 26044"/>
              <a:gd name="connsiteX8" fmla="*/ 0 w 16578"/>
              <a:gd name="connsiteY8" fmla="*/ 14149 h 26044"/>
              <a:gd name="connsiteX9" fmla="*/ 2580 w 16578"/>
              <a:gd name="connsiteY9" fmla="*/ 12826 h 26044"/>
              <a:gd name="connsiteX10" fmla="*/ 350 w 16578"/>
              <a:gd name="connsiteY10" fmla="*/ 0 h 26044"/>
              <a:gd name="connsiteX11" fmla="*/ 3450 w 1657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2230 w 16228"/>
              <a:gd name="connsiteY9" fmla="*/ 12826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4516 w 16228"/>
              <a:gd name="connsiteY9" fmla="*/ 12532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6469 w 16228"/>
              <a:gd name="connsiteY6" fmla="*/ 19555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28" h="26044">
                <a:moveTo>
                  <a:pt x="3100" y="4444"/>
                </a:moveTo>
                <a:lnTo>
                  <a:pt x="7488" y="10524"/>
                </a:lnTo>
                <a:lnTo>
                  <a:pt x="5678" y="11241"/>
                </a:lnTo>
                <a:lnTo>
                  <a:pt x="11205" y="16451"/>
                </a:lnTo>
                <a:lnTo>
                  <a:pt x="9395" y="17321"/>
                </a:lnTo>
                <a:lnTo>
                  <a:pt x="16228" y="26044"/>
                </a:lnTo>
                <a:lnTo>
                  <a:pt x="6469" y="19555"/>
                </a:lnTo>
                <a:lnTo>
                  <a:pt x="8793" y="18529"/>
                </a:lnTo>
                <a:lnTo>
                  <a:pt x="4450" y="16110"/>
                </a:lnTo>
                <a:lnTo>
                  <a:pt x="6230" y="14395"/>
                </a:lnTo>
                <a:lnTo>
                  <a:pt x="0" y="0"/>
                </a:lnTo>
                <a:lnTo>
                  <a:pt x="3100" y="44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Lightning Bolt 2">
            <a:extLst>
              <a:ext uri="{FF2B5EF4-FFF2-40B4-BE49-F238E27FC236}">
                <a16:creationId xmlns:a16="http://schemas.microsoft.com/office/drawing/2014/main" id="{4078CA50-643F-4685-B43E-C68E31E22B65}"/>
              </a:ext>
            </a:extLst>
          </p:cNvPr>
          <p:cNvSpPr/>
          <p:nvPr/>
        </p:nvSpPr>
        <p:spPr>
          <a:xfrm>
            <a:off x="7937368" y="4323085"/>
            <a:ext cx="270497" cy="506049"/>
          </a:xfrm>
          <a:custGeom>
            <a:avLst/>
            <a:gdLst>
              <a:gd name="connsiteX0" fmla="*/ 8472 w 21600"/>
              <a:gd name="connsiteY0" fmla="*/ 0 h 21600"/>
              <a:gd name="connsiteX1" fmla="*/ 12860 w 21600"/>
              <a:gd name="connsiteY1" fmla="*/ 6080 h 21600"/>
              <a:gd name="connsiteX2" fmla="*/ 11050 w 21600"/>
              <a:gd name="connsiteY2" fmla="*/ 6797 h 21600"/>
              <a:gd name="connsiteX3" fmla="*/ 16577 w 21600"/>
              <a:gd name="connsiteY3" fmla="*/ 12007 h 21600"/>
              <a:gd name="connsiteX4" fmla="*/ 14767 w 21600"/>
              <a:gd name="connsiteY4" fmla="*/ 12877 h 21600"/>
              <a:gd name="connsiteX5" fmla="*/ 21600 w 21600"/>
              <a:gd name="connsiteY5" fmla="*/ 21600 h 21600"/>
              <a:gd name="connsiteX6" fmla="*/ 10012 w 21600"/>
              <a:gd name="connsiteY6" fmla="*/ 14915 h 21600"/>
              <a:gd name="connsiteX7" fmla="*/ 12222 w 21600"/>
              <a:gd name="connsiteY7" fmla="*/ 13987 h 21600"/>
              <a:gd name="connsiteX8" fmla="*/ 5022 w 21600"/>
              <a:gd name="connsiteY8" fmla="*/ 9705 h 21600"/>
              <a:gd name="connsiteX9" fmla="*/ 7602 w 21600"/>
              <a:gd name="connsiteY9" fmla="*/ 8382 h 21600"/>
              <a:gd name="connsiteX10" fmla="*/ 0 w 21600"/>
              <a:gd name="connsiteY10" fmla="*/ 3890 h 21600"/>
              <a:gd name="connsiteX11" fmla="*/ 8472 w 21600"/>
              <a:gd name="connsiteY11" fmla="*/ 0 h 21600"/>
              <a:gd name="connsiteX0" fmla="*/ 3450 w 16578"/>
              <a:gd name="connsiteY0" fmla="*/ 4444 h 26044"/>
              <a:gd name="connsiteX1" fmla="*/ 7838 w 16578"/>
              <a:gd name="connsiteY1" fmla="*/ 10524 h 26044"/>
              <a:gd name="connsiteX2" fmla="*/ 6028 w 16578"/>
              <a:gd name="connsiteY2" fmla="*/ 11241 h 26044"/>
              <a:gd name="connsiteX3" fmla="*/ 11555 w 16578"/>
              <a:gd name="connsiteY3" fmla="*/ 16451 h 26044"/>
              <a:gd name="connsiteX4" fmla="*/ 9745 w 16578"/>
              <a:gd name="connsiteY4" fmla="*/ 17321 h 26044"/>
              <a:gd name="connsiteX5" fmla="*/ 16578 w 16578"/>
              <a:gd name="connsiteY5" fmla="*/ 26044 h 26044"/>
              <a:gd name="connsiteX6" fmla="*/ 4990 w 16578"/>
              <a:gd name="connsiteY6" fmla="*/ 19359 h 26044"/>
              <a:gd name="connsiteX7" fmla="*/ 7200 w 16578"/>
              <a:gd name="connsiteY7" fmla="*/ 18431 h 26044"/>
              <a:gd name="connsiteX8" fmla="*/ 0 w 16578"/>
              <a:gd name="connsiteY8" fmla="*/ 14149 h 26044"/>
              <a:gd name="connsiteX9" fmla="*/ 2580 w 16578"/>
              <a:gd name="connsiteY9" fmla="*/ 12826 h 26044"/>
              <a:gd name="connsiteX10" fmla="*/ 350 w 16578"/>
              <a:gd name="connsiteY10" fmla="*/ 0 h 26044"/>
              <a:gd name="connsiteX11" fmla="*/ 3450 w 1657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2230 w 16228"/>
              <a:gd name="connsiteY9" fmla="*/ 12826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4516 w 16228"/>
              <a:gd name="connsiteY9" fmla="*/ 12532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6469 w 16228"/>
              <a:gd name="connsiteY6" fmla="*/ 19555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28" h="26044">
                <a:moveTo>
                  <a:pt x="3100" y="4444"/>
                </a:moveTo>
                <a:lnTo>
                  <a:pt x="7488" y="10524"/>
                </a:lnTo>
                <a:lnTo>
                  <a:pt x="5678" y="11241"/>
                </a:lnTo>
                <a:lnTo>
                  <a:pt x="11205" y="16451"/>
                </a:lnTo>
                <a:lnTo>
                  <a:pt x="9395" y="17321"/>
                </a:lnTo>
                <a:lnTo>
                  <a:pt x="16228" y="26044"/>
                </a:lnTo>
                <a:lnTo>
                  <a:pt x="6469" y="19555"/>
                </a:lnTo>
                <a:lnTo>
                  <a:pt x="8793" y="18529"/>
                </a:lnTo>
                <a:lnTo>
                  <a:pt x="4450" y="16110"/>
                </a:lnTo>
                <a:lnTo>
                  <a:pt x="6230" y="14395"/>
                </a:lnTo>
                <a:lnTo>
                  <a:pt x="0" y="0"/>
                </a:lnTo>
                <a:lnTo>
                  <a:pt x="3100" y="44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Lightning Bolt 2">
            <a:extLst>
              <a:ext uri="{FF2B5EF4-FFF2-40B4-BE49-F238E27FC236}">
                <a16:creationId xmlns:a16="http://schemas.microsoft.com/office/drawing/2014/main" id="{55577557-B099-47B5-BAEA-CB84D9E02726}"/>
              </a:ext>
            </a:extLst>
          </p:cNvPr>
          <p:cNvSpPr/>
          <p:nvPr/>
        </p:nvSpPr>
        <p:spPr>
          <a:xfrm>
            <a:off x="8947073" y="4323086"/>
            <a:ext cx="270497" cy="506049"/>
          </a:xfrm>
          <a:custGeom>
            <a:avLst/>
            <a:gdLst>
              <a:gd name="connsiteX0" fmla="*/ 8472 w 21600"/>
              <a:gd name="connsiteY0" fmla="*/ 0 h 21600"/>
              <a:gd name="connsiteX1" fmla="*/ 12860 w 21600"/>
              <a:gd name="connsiteY1" fmla="*/ 6080 h 21600"/>
              <a:gd name="connsiteX2" fmla="*/ 11050 w 21600"/>
              <a:gd name="connsiteY2" fmla="*/ 6797 h 21600"/>
              <a:gd name="connsiteX3" fmla="*/ 16577 w 21600"/>
              <a:gd name="connsiteY3" fmla="*/ 12007 h 21600"/>
              <a:gd name="connsiteX4" fmla="*/ 14767 w 21600"/>
              <a:gd name="connsiteY4" fmla="*/ 12877 h 21600"/>
              <a:gd name="connsiteX5" fmla="*/ 21600 w 21600"/>
              <a:gd name="connsiteY5" fmla="*/ 21600 h 21600"/>
              <a:gd name="connsiteX6" fmla="*/ 10012 w 21600"/>
              <a:gd name="connsiteY6" fmla="*/ 14915 h 21600"/>
              <a:gd name="connsiteX7" fmla="*/ 12222 w 21600"/>
              <a:gd name="connsiteY7" fmla="*/ 13987 h 21600"/>
              <a:gd name="connsiteX8" fmla="*/ 5022 w 21600"/>
              <a:gd name="connsiteY8" fmla="*/ 9705 h 21600"/>
              <a:gd name="connsiteX9" fmla="*/ 7602 w 21600"/>
              <a:gd name="connsiteY9" fmla="*/ 8382 h 21600"/>
              <a:gd name="connsiteX10" fmla="*/ 0 w 21600"/>
              <a:gd name="connsiteY10" fmla="*/ 3890 h 21600"/>
              <a:gd name="connsiteX11" fmla="*/ 8472 w 21600"/>
              <a:gd name="connsiteY11" fmla="*/ 0 h 21600"/>
              <a:gd name="connsiteX0" fmla="*/ 3450 w 16578"/>
              <a:gd name="connsiteY0" fmla="*/ 4444 h 26044"/>
              <a:gd name="connsiteX1" fmla="*/ 7838 w 16578"/>
              <a:gd name="connsiteY1" fmla="*/ 10524 h 26044"/>
              <a:gd name="connsiteX2" fmla="*/ 6028 w 16578"/>
              <a:gd name="connsiteY2" fmla="*/ 11241 h 26044"/>
              <a:gd name="connsiteX3" fmla="*/ 11555 w 16578"/>
              <a:gd name="connsiteY3" fmla="*/ 16451 h 26044"/>
              <a:gd name="connsiteX4" fmla="*/ 9745 w 16578"/>
              <a:gd name="connsiteY4" fmla="*/ 17321 h 26044"/>
              <a:gd name="connsiteX5" fmla="*/ 16578 w 16578"/>
              <a:gd name="connsiteY5" fmla="*/ 26044 h 26044"/>
              <a:gd name="connsiteX6" fmla="*/ 4990 w 16578"/>
              <a:gd name="connsiteY6" fmla="*/ 19359 h 26044"/>
              <a:gd name="connsiteX7" fmla="*/ 7200 w 16578"/>
              <a:gd name="connsiteY7" fmla="*/ 18431 h 26044"/>
              <a:gd name="connsiteX8" fmla="*/ 0 w 16578"/>
              <a:gd name="connsiteY8" fmla="*/ 14149 h 26044"/>
              <a:gd name="connsiteX9" fmla="*/ 2580 w 16578"/>
              <a:gd name="connsiteY9" fmla="*/ 12826 h 26044"/>
              <a:gd name="connsiteX10" fmla="*/ 350 w 16578"/>
              <a:gd name="connsiteY10" fmla="*/ 0 h 26044"/>
              <a:gd name="connsiteX11" fmla="*/ 3450 w 1657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2230 w 16228"/>
              <a:gd name="connsiteY9" fmla="*/ 12826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4516 w 16228"/>
              <a:gd name="connsiteY9" fmla="*/ 12532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6850 w 16228"/>
              <a:gd name="connsiteY7" fmla="*/ 18431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5887 w 16228"/>
              <a:gd name="connsiteY9" fmla="*/ 14297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3536 w 16228"/>
              <a:gd name="connsiteY8" fmla="*/ 1562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4640 w 16228"/>
              <a:gd name="connsiteY6" fmla="*/ 19359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  <a:gd name="connsiteX0" fmla="*/ 3100 w 16228"/>
              <a:gd name="connsiteY0" fmla="*/ 4444 h 26044"/>
              <a:gd name="connsiteX1" fmla="*/ 7488 w 16228"/>
              <a:gd name="connsiteY1" fmla="*/ 10524 h 26044"/>
              <a:gd name="connsiteX2" fmla="*/ 5678 w 16228"/>
              <a:gd name="connsiteY2" fmla="*/ 11241 h 26044"/>
              <a:gd name="connsiteX3" fmla="*/ 11205 w 16228"/>
              <a:gd name="connsiteY3" fmla="*/ 16451 h 26044"/>
              <a:gd name="connsiteX4" fmla="*/ 9395 w 16228"/>
              <a:gd name="connsiteY4" fmla="*/ 17321 h 26044"/>
              <a:gd name="connsiteX5" fmla="*/ 16228 w 16228"/>
              <a:gd name="connsiteY5" fmla="*/ 26044 h 26044"/>
              <a:gd name="connsiteX6" fmla="*/ 6469 w 16228"/>
              <a:gd name="connsiteY6" fmla="*/ 19555 h 26044"/>
              <a:gd name="connsiteX7" fmla="*/ 8793 w 16228"/>
              <a:gd name="connsiteY7" fmla="*/ 18529 h 26044"/>
              <a:gd name="connsiteX8" fmla="*/ 4450 w 16228"/>
              <a:gd name="connsiteY8" fmla="*/ 16110 h 26044"/>
              <a:gd name="connsiteX9" fmla="*/ 6230 w 16228"/>
              <a:gd name="connsiteY9" fmla="*/ 14395 h 26044"/>
              <a:gd name="connsiteX10" fmla="*/ 0 w 16228"/>
              <a:gd name="connsiteY10" fmla="*/ 0 h 26044"/>
              <a:gd name="connsiteX11" fmla="*/ 3100 w 16228"/>
              <a:gd name="connsiteY11" fmla="*/ 4444 h 2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28" h="26044">
                <a:moveTo>
                  <a:pt x="3100" y="4444"/>
                </a:moveTo>
                <a:lnTo>
                  <a:pt x="7488" y="10524"/>
                </a:lnTo>
                <a:lnTo>
                  <a:pt x="5678" y="11241"/>
                </a:lnTo>
                <a:lnTo>
                  <a:pt x="11205" y="16451"/>
                </a:lnTo>
                <a:lnTo>
                  <a:pt x="9395" y="17321"/>
                </a:lnTo>
                <a:lnTo>
                  <a:pt x="16228" y="26044"/>
                </a:lnTo>
                <a:lnTo>
                  <a:pt x="6469" y="19555"/>
                </a:lnTo>
                <a:lnTo>
                  <a:pt x="8793" y="18529"/>
                </a:lnTo>
                <a:lnTo>
                  <a:pt x="4450" y="16110"/>
                </a:lnTo>
                <a:lnTo>
                  <a:pt x="6230" y="14395"/>
                </a:lnTo>
                <a:lnTo>
                  <a:pt x="0" y="0"/>
                </a:lnTo>
                <a:lnTo>
                  <a:pt x="3100" y="444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3" name="Graphic 42" descr="Help with solid fill">
            <a:extLst>
              <a:ext uri="{FF2B5EF4-FFF2-40B4-BE49-F238E27FC236}">
                <a16:creationId xmlns:a16="http://schemas.microsoft.com/office/drawing/2014/main" id="{B708DBC6-901D-4E8A-AE87-CD6424FD8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3657" y="4235801"/>
            <a:ext cx="680616" cy="68061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2577B4B-CA04-49BF-BAC3-68E1D3B17A60}"/>
              </a:ext>
            </a:extLst>
          </p:cNvPr>
          <p:cNvSpPr txBox="1"/>
          <p:nvPr/>
        </p:nvSpPr>
        <p:spPr>
          <a:xfrm>
            <a:off x="3782820" y="5043498"/>
            <a:ext cx="7713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</a:rPr>
              <a:t>Martensite transformation plays no role on cracking</a:t>
            </a:r>
          </a:p>
        </p:txBody>
      </p:sp>
      <p:pic>
        <p:nvPicPr>
          <p:cNvPr id="10" name="Graphic 9" descr="Arrow: Clockwise curve with solid fill">
            <a:extLst>
              <a:ext uri="{FF2B5EF4-FFF2-40B4-BE49-F238E27FC236}">
                <a16:creationId xmlns:a16="http://schemas.microsoft.com/office/drawing/2014/main" id="{62B257D6-C950-42D4-8F2A-B5C1AA9B4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 flipH="1">
            <a:off x="3967668" y="1711124"/>
            <a:ext cx="914400" cy="914400"/>
          </a:xfrm>
          <a:prstGeom prst="rect">
            <a:avLst/>
          </a:prstGeom>
        </p:spPr>
      </p:pic>
      <p:pic>
        <p:nvPicPr>
          <p:cNvPr id="45" name="Graphic 44" descr="Arrow: Clockwise curve with solid fill">
            <a:extLst>
              <a:ext uri="{FF2B5EF4-FFF2-40B4-BE49-F238E27FC236}">
                <a16:creationId xmlns:a16="http://schemas.microsoft.com/office/drawing/2014/main" id="{21E0BD94-295C-4B4E-83D1-6D4E47197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 flipH="1">
            <a:off x="3942725" y="29475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1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24" grpId="0"/>
      <p:bldP spid="25" grpId="0"/>
      <p:bldP spid="26" grpId="0"/>
      <p:bldP spid="28" grpId="0"/>
      <p:bldP spid="29" grpId="0"/>
      <p:bldP spid="30" grpId="0"/>
      <p:bldP spid="35" grpId="0" animBg="1"/>
      <p:bldP spid="36" grpId="0" animBg="1"/>
      <p:bldP spid="3" grpId="0" animBg="1"/>
      <p:bldP spid="40" grpId="0" animBg="1"/>
      <p:bldP spid="41" grpId="0" animBg="1"/>
      <p:bldP spid="42" grpId="0" animBg="1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H13 vs SS316L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37975B-65E1-40F9-AEB7-5BDD3CF4C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340767"/>
            <a:ext cx="10974336" cy="43204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F5B820-155F-43EC-924B-93772BCE7D8B}"/>
              </a:ext>
            </a:extLst>
          </p:cNvPr>
          <p:cNvSpPr txBox="1"/>
          <p:nvPr/>
        </p:nvSpPr>
        <p:spPr>
          <a:xfrm>
            <a:off x="1384896" y="5576788"/>
            <a:ext cx="3448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SL-2    </a:t>
            </a:r>
            <a:r>
              <a:rPr lang="en-US" altLang="zh-CN" sz="2800" i="1" dirty="0">
                <a:solidFill>
                  <a:srgbClr val="C00000"/>
                </a:solidFill>
              </a:rPr>
              <a:t>SS316L</a:t>
            </a:r>
            <a:r>
              <a:rPr lang="en-US" altLang="zh-CN" sz="2800" dirty="0"/>
              <a:t> cladding</a:t>
            </a:r>
            <a:endParaRPr lang="zh-CN" alt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30CB70-986A-4574-9B0B-27FDB2A98437}"/>
              </a:ext>
            </a:extLst>
          </p:cNvPr>
          <p:cNvSpPr txBox="1"/>
          <p:nvPr/>
        </p:nvSpPr>
        <p:spPr>
          <a:xfrm>
            <a:off x="7323917" y="5576788"/>
            <a:ext cx="2826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DL-5 </a:t>
            </a:r>
            <a:r>
              <a:rPr lang="en-US" altLang="zh-CN" sz="2800" i="1" dirty="0">
                <a:solidFill>
                  <a:srgbClr val="C00000"/>
                </a:solidFill>
              </a:rPr>
              <a:t>H13</a:t>
            </a:r>
            <a:r>
              <a:rPr lang="en-US" altLang="zh-CN" sz="2800" dirty="0"/>
              <a:t> cladding</a:t>
            </a:r>
            <a:endParaRPr lang="zh-CN" altLang="en-US" sz="2800" dirty="0"/>
          </a:p>
        </p:txBody>
      </p:sp>
      <p:pic>
        <p:nvPicPr>
          <p:cNvPr id="10" name="图片 6">
            <a:extLst>
              <a:ext uri="{FF2B5EF4-FFF2-40B4-BE49-F238E27FC236}">
                <a16:creationId xmlns:a16="http://schemas.microsoft.com/office/drawing/2014/main" id="{A999C803-9142-4F63-90D9-FB0B708528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4286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existence of liquid film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816F8B24-84DD-4BA4-BADD-96A4AF014C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CF62468A-023A-4DDF-92A9-DB5E6B614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8" r="33599"/>
          <a:stretch/>
        </p:blipFill>
        <p:spPr>
          <a:xfrm>
            <a:off x="236185" y="1263675"/>
            <a:ext cx="5787808" cy="4613597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847E4CC6-4C32-4AA4-B73B-20AB58CCB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915" y="1878336"/>
            <a:ext cx="2554485" cy="1915863"/>
          </a:xfrm>
          <a:prstGeom prst="rect">
            <a:avLst/>
          </a:prstGeom>
        </p:spPr>
      </p:pic>
      <p:pic>
        <p:nvPicPr>
          <p:cNvPr id="12" name="Picture 11" descr="A picture containing outdoor&#10;&#10;Description automatically generated">
            <a:extLst>
              <a:ext uri="{FF2B5EF4-FFF2-40B4-BE49-F238E27FC236}">
                <a16:creationId xmlns:a16="http://schemas.microsoft.com/office/drawing/2014/main" id="{710EB0C3-F41E-4942-AA1B-A00E114860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78" y="1872149"/>
            <a:ext cx="2554485" cy="1915864"/>
          </a:xfrm>
          <a:prstGeom prst="rect">
            <a:avLst/>
          </a:prstGeom>
        </p:spPr>
      </p:pic>
      <p:pic>
        <p:nvPicPr>
          <p:cNvPr id="14" name="Picture 13" descr="A picture containing grass, green, lush&#10;&#10;Description automatically generated">
            <a:extLst>
              <a:ext uri="{FF2B5EF4-FFF2-40B4-BE49-F238E27FC236}">
                <a16:creationId xmlns:a16="http://schemas.microsoft.com/office/drawing/2014/main" id="{2B6D4BC5-C5C6-468A-9714-EF56DFEAC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78" y="3940344"/>
            <a:ext cx="2554485" cy="1915863"/>
          </a:xfrm>
          <a:prstGeom prst="rect">
            <a:avLst/>
          </a:prstGeom>
        </p:spPr>
      </p:pic>
      <p:pic>
        <p:nvPicPr>
          <p:cNvPr id="16" name="Picture 15" descr="A picture containing fish&#10;&#10;Description automatically generated">
            <a:extLst>
              <a:ext uri="{FF2B5EF4-FFF2-40B4-BE49-F238E27FC236}">
                <a16:creationId xmlns:a16="http://schemas.microsoft.com/office/drawing/2014/main" id="{A78D795C-5F03-4DD7-86FA-4E66E159C8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914" y="3940344"/>
            <a:ext cx="2554486" cy="19158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B2F0A77-56C5-464A-B113-CD8335B74584}"/>
              </a:ext>
            </a:extLst>
          </p:cNvPr>
          <p:cNvSpPr txBox="1"/>
          <p:nvPr/>
        </p:nvSpPr>
        <p:spPr>
          <a:xfrm>
            <a:off x="9138848" y="3989124"/>
            <a:ext cx="4299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Cu</a:t>
            </a:r>
            <a:endParaRPr lang="zh-CN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9B051D-B7E4-42B5-B1E3-B3C6628AB850}"/>
              </a:ext>
            </a:extLst>
          </p:cNvPr>
          <p:cNvSpPr txBox="1"/>
          <p:nvPr/>
        </p:nvSpPr>
        <p:spPr>
          <a:xfrm>
            <a:off x="6305274" y="3989124"/>
            <a:ext cx="3882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Cr</a:t>
            </a:r>
            <a:endParaRPr lang="zh-CN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807F30-91FD-4165-AFE5-A731E3F2A244}"/>
              </a:ext>
            </a:extLst>
          </p:cNvPr>
          <p:cNvSpPr txBox="1"/>
          <p:nvPr/>
        </p:nvSpPr>
        <p:spPr>
          <a:xfrm>
            <a:off x="9138848" y="1955964"/>
            <a:ext cx="4024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Fe</a:t>
            </a:r>
            <a:endParaRPr lang="zh-CN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F4E7A4-AC3F-429D-8690-63F5BFB7C841}"/>
              </a:ext>
            </a:extLst>
          </p:cNvPr>
          <p:cNvSpPr txBox="1"/>
          <p:nvPr/>
        </p:nvSpPr>
        <p:spPr>
          <a:xfrm>
            <a:off x="6096000" y="1267938"/>
            <a:ext cx="3560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EDS map in H13 cladding</a:t>
            </a:r>
            <a:endParaRPr lang="en-US" altLang="zh-CN" sz="2400" b="1" i="1" dirty="0"/>
          </a:p>
        </p:txBody>
      </p:sp>
    </p:spTree>
    <p:extLst>
      <p:ext uri="{BB962C8B-B14F-4D97-AF65-F5344CB8AC3E}">
        <p14:creationId xmlns:p14="http://schemas.microsoft.com/office/powerpoint/2010/main" val="128569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dimensionless cracking index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2D45B03-D9A5-450D-8AAC-ACB49D237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510AE028-A014-4AD7-A25F-5EE323CFA1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2217961"/>
            <a:ext cx="5384069" cy="3973110"/>
          </a:xfrm>
          <a:prstGeom prst="rect">
            <a:avLst/>
          </a:prstGeom>
        </p:spPr>
      </p:pic>
      <p:pic>
        <p:nvPicPr>
          <p:cNvPr id="8" name="Picture 7" descr="A piece of paper with writing&#10;&#10;Description automatically generated with medium confidence">
            <a:extLst>
              <a:ext uri="{FF2B5EF4-FFF2-40B4-BE49-F238E27FC236}">
                <a16:creationId xmlns:a16="http://schemas.microsoft.com/office/drawing/2014/main" id="{70123251-2EAE-4422-BC59-C54C69DB0D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1" r="47444"/>
          <a:stretch/>
        </p:blipFill>
        <p:spPr>
          <a:xfrm rot="16200000">
            <a:off x="2651633" y="-311742"/>
            <a:ext cx="1060101" cy="397311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E969C56-5B6A-4C7D-B306-AAB06669339E}"/>
              </a:ext>
            </a:extLst>
          </p:cNvPr>
          <p:cNvCxnSpPr>
            <a:cxnSpLocks/>
          </p:cNvCxnSpPr>
          <p:nvPr/>
        </p:nvCxnSpPr>
        <p:spPr>
          <a:xfrm>
            <a:off x="1379794" y="2060848"/>
            <a:ext cx="363608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4CA9D50-4A0A-4F62-8588-38E282D37E4F}"/>
              </a:ext>
            </a:extLst>
          </p:cNvPr>
          <p:cNvSpPr txBox="1"/>
          <p:nvPr/>
        </p:nvSpPr>
        <p:spPr>
          <a:xfrm>
            <a:off x="2158749" y="1763524"/>
            <a:ext cx="2713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</a:rPr>
              <a:t>Cu concentration increases</a:t>
            </a:r>
            <a:endParaRPr lang="zh-CN" altLang="en-US" dirty="0">
              <a:solidFill>
                <a:srgbClr val="FFFF00"/>
              </a:solidFill>
            </a:endParaRPr>
          </a:p>
        </p:txBody>
      </p:sp>
      <p:pic>
        <p:nvPicPr>
          <p:cNvPr id="15" name="Picture 14" descr="Chart, histogram&#10;&#10;Description automatically generated">
            <a:extLst>
              <a:ext uri="{FF2B5EF4-FFF2-40B4-BE49-F238E27FC236}">
                <a16:creationId xmlns:a16="http://schemas.microsoft.com/office/drawing/2014/main" id="{71D5C847-B7DF-4EEF-984F-53AEF19E20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57" y="2217961"/>
            <a:ext cx="5341024" cy="3973110"/>
          </a:xfrm>
          <a:prstGeom prst="rect">
            <a:avLst/>
          </a:prstGeom>
        </p:spPr>
      </p:pic>
      <p:pic>
        <p:nvPicPr>
          <p:cNvPr id="16" name="Picture 15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2427F462-A37A-43DD-8AFB-A94044AB24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7" r="34583"/>
          <a:stretch/>
        </p:blipFill>
        <p:spPr>
          <a:xfrm rot="16200000">
            <a:off x="8540046" y="-234536"/>
            <a:ext cx="1073199" cy="3831796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6ADBDF6-169A-4C56-B908-804DBC8F01C5}"/>
              </a:ext>
            </a:extLst>
          </p:cNvPr>
          <p:cNvCxnSpPr>
            <a:cxnSpLocks/>
          </p:cNvCxnSpPr>
          <p:nvPr/>
        </p:nvCxnSpPr>
        <p:spPr>
          <a:xfrm>
            <a:off x="7343034" y="2060848"/>
            <a:ext cx="363608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831AA19-C393-45A1-B09F-4893F7825C4E}"/>
              </a:ext>
            </a:extLst>
          </p:cNvPr>
          <p:cNvSpPr txBox="1"/>
          <p:nvPr/>
        </p:nvSpPr>
        <p:spPr>
          <a:xfrm>
            <a:off x="8121989" y="1763524"/>
            <a:ext cx="2713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</a:rPr>
              <a:t>Cu concentration increases</a:t>
            </a:r>
            <a:endParaRPr lang="zh-CN" altLang="en-US" dirty="0">
              <a:solidFill>
                <a:srgbClr val="FFFF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C64B837-A1BA-4C53-B640-DF0F94C05C7E}"/>
              </a:ext>
            </a:extLst>
          </p:cNvPr>
          <p:cNvCxnSpPr>
            <a:cxnSpLocks/>
          </p:cNvCxnSpPr>
          <p:nvPr/>
        </p:nvCxnSpPr>
        <p:spPr>
          <a:xfrm>
            <a:off x="4655840" y="5157192"/>
            <a:ext cx="0" cy="36004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0B32F30-2C30-4D67-91CB-7FC5FE862E6F}"/>
              </a:ext>
            </a:extLst>
          </p:cNvPr>
          <p:cNvCxnSpPr>
            <a:cxnSpLocks/>
          </p:cNvCxnSpPr>
          <p:nvPr/>
        </p:nvCxnSpPr>
        <p:spPr>
          <a:xfrm>
            <a:off x="5150479" y="5157192"/>
            <a:ext cx="0" cy="36004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FE550B3-09C8-4A6C-84E1-BD6A911BBA76}"/>
              </a:ext>
            </a:extLst>
          </p:cNvPr>
          <p:cNvSpPr txBox="1"/>
          <p:nvPr/>
        </p:nvSpPr>
        <p:spPr>
          <a:xfrm>
            <a:off x="4223792" y="4787860"/>
            <a:ext cx="1127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Crack free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A6BDF3-EEC7-4C8D-9905-F41B89036601}"/>
              </a:ext>
            </a:extLst>
          </p:cNvPr>
          <p:cNvSpPr txBox="1"/>
          <p:nvPr/>
        </p:nvSpPr>
        <p:spPr>
          <a:xfrm>
            <a:off x="36349" y="1388974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SS316</a:t>
            </a:r>
            <a:endParaRPr lang="zh-CN" altLang="en-US" sz="3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C01EE9-87FA-4C1A-A2AB-F0BA41EF6B16}"/>
              </a:ext>
            </a:extLst>
          </p:cNvPr>
          <p:cNvSpPr txBox="1"/>
          <p:nvPr/>
        </p:nvSpPr>
        <p:spPr>
          <a:xfrm>
            <a:off x="6234565" y="1388974"/>
            <a:ext cx="857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H13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30505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Clues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5CEF629-7D44-409D-862B-60A0EE1573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19C934-63E7-481E-A9C8-5EB204FEB0E1}"/>
              </a:ext>
            </a:extLst>
          </p:cNvPr>
          <p:cNvSpPr txBox="1"/>
          <p:nvPr/>
        </p:nvSpPr>
        <p:spPr>
          <a:xfrm>
            <a:off x="269151" y="1562646"/>
            <a:ext cx="532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ysClr val="windowText" lastClr="000000"/>
                </a:solidFill>
              </a:rPr>
              <a:t>Cracking exists both in SS316 and H13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568F61-99E5-4039-86F9-46320CA93CB2}"/>
              </a:ext>
            </a:extLst>
          </p:cNvPr>
          <p:cNvSpPr txBox="1"/>
          <p:nvPr/>
        </p:nvSpPr>
        <p:spPr>
          <a:xfrm>
            <a:off x="269151" y="2713419"/>
            <a:ext cx="50347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ysClr val="windowText" lastClr="000000"/>
                </a:solidFill>
              </a:rPr>
              <a:t>The cracking tendency in SS316 and H13 is similar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734063-E7F7-4416-B45A-A47111A484C1}"/>
              </a:ext>
            </a:extLst>
          </p:cNvPr>
          <p:cNvSpPr txBox="1"/>
          <p:nvPr/>
        </p:nvSpPr>
        <p:spPr>
          <a:xfrm>
            <a:off x="269151" y="4240233"/>
            <a:ext cx="55446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ysClr val="windowText" lastClr="000000"/>
                </a:solidFill>
              </a:rPr>
              <a:t>Cracks are located at solidification grain boundaries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ysClr val="windowText" lastClr="000000"/>
                </a:solidFill>
              </a:rPr>
              <a:t>Existence of liquid film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75B5BE-7E07-49ED-872B-6A763641A8B9}"/>
              </a:ext>
            </a:extLst>
          </p:cNvPr>
          <p:cNvCxnSpPr>
            <a:cxnSpLocks/>
          </p:cNvCxnSpPr>
          <p:nvPr/>
        </p:nvCxnSpPr>
        <p:spPr>
          <a:xfrm>
            <a:off x="5813767" y="1793478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97965C9-CB1C-4A97-81A9-F85E0D52E5C0}"/>
              </a:ext>
            </a:extLst>
          </p:cNvPr>
          <p:cNvSpPr txBox="1"/>
          <p:nvPr/>
        </p:nvSpPr>
        <p:spPr>
          <a:xfrm>
            <a:off x="7532379" y="1377980"/>
            <a:ext cx="3970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rgbClr val="00B050"/>
                </a:solidFill>
              </a:rPr>
              <a:t>Martensite transformation </a:t>
            </a:r>
            <a:r>
              <a:rPr lang="en-US" altLang="zh-CN" sz="2400" dirty="0">
                <a:solidFill>
                  <a:srgbClr val="FF6600"/>
                </a:solidFill>
              </a:rPr>
              <a:t>has </a:t>
            </a:r>
            <a:r>
              <a:rPr lang="en-US" altLang="zh-CN" sz="2400" b="1" i="1" dirty="0">
                <a:solidFill>
                  <a:srgbClr val="00B050"/>
                </a:solidFill>
              </a:rPr>
              <a:t>no</a:t>
            </a:r>
            <a:r>
              <a:rPr lang="en-US" altLang="zh-CN" sz="2400" dirty="0">
                <a:solidFill>
                  <a:srgbClr val="FF6600"/>
                </a:solidFill>
              </a:rPr>
              <a:t> effect on cracking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D1610A-A600-4616-A792-EB2BA1FFE601}"/>
              </a:ext>
            </a:extLst>
          </p:cNvPr>
          <p:cNvSpPr txBox="1"/>
          <p:nvPr/>
        </p:nvSpPr>
        <p:spPr>
          <a:xfrm>
            <a:off x="7532379" y="2898085"/>
            <a:ext cx="3970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6600"/>
                </a:solidFill>
              </a:rPr>
              <a:t>Main elements are </a:t>
            </a:r>
            <a:r>
              <a:rPr lang="en-US" altLang="zh-CN" sz="2400" b="1" i="1" dirty="0">
                <a:solidFill>
                  <a:srgbClr val="00B050"/>
                </a:solidFill>
              </a:rPr>
              <a:t>Fe and Cu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CEA06B-099D-4F36-BFE5-8CF0AA6E7C68}"/>
              </a:ext>
            </a:extLst>
          </p:cNvPr>
          <p:cNvSpPr txBox="1"/>
          <p:nvPr/>
        </p:nvSpPr>
        <p:spPr>
          <a:xfrm>
            <a:off x="7532379" y="4424899"/>
            <a:ext cx="4323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6600"/>
                </a:solidFill>
              </a:rPr>
              <a:t>Cracks occur during solidification in the </a:t>
            </a:r>
            <a:r>
              <a:rPr lang="en-US" altLang="zh-CN" sz="2400" b="1" i="1" dirty="0">
                <a:solidFill>
                  <a:srgbClr val="00B050"/>
                </a:solidFill>
              </a:rPr>
              <a:t>liquid state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8C592B-CFE8-4FA6-B01F-3E963C1F3F08}"/>
              </a:ext>
            </a:extLst>
          </p:cNvPr>
          <p:cNvCxnSpPr>
            <a:cxnSpLocks/>
          </p:cNvCxnSpPr>
          <p:nvPr/>
        </p:nvCxnSpPr>
        <p:spPr>
          <a:xfrm>
            <a:off x="5770074" y="3128917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F4F8802-F734-4526-8EAC-357A96F3C234}"/>
              </a:ext>
            </a:extLst>
          </p:cNvPr>
          <p:cNvCxnSpPr>
            <a:cxnSpLocks/>
          </p:cNvCxnSpPr>
          <p:nvPr/>
        </p:nvCxnSpPr>
        <p:spPr>
          <a:xfrm>
            <a:off x="5813767" y="4840397"/>
            <a:ext cx="12961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16BD6D3-F502-4D9B-9BED-F29133C74DA7}"/>
              </a:ext>
            </a:extLst>
          </p:cNvPr>
          <p:cNvSpPr txBox="1"/>
          <p:nvPr/>
        </p:nvSpPr>
        <p:spPr>
          <a:xfrm>
            <a:off x="7969217" y="525589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/>
              <a:t>Solidification cracking</a:t>
            </a:r>
          </a:p>
        </p:txBody>
      </p:sp>
    </p:spTree>
    <p:extLst>
      <p:ext uri="{BB962C8B-B14F-4D97-AF65-F5344CB8AC3E}">
        <p14:creationId xmlns:p14="http://schemas.microsoft.com/office/powerpoint/2010/main" val="351974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cracking tendency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5F99BDA9-C16A-4C14-BA39-9A5AD31A9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8C37FB81-3607-4A86-884D-961E4E7894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556792"/>
            <a:ext cx="5353441" cy="441310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1AF64F-CEB3-4E1A-88C2-85405719D169}"/>
              </a:ext>
            </a:extLst>
          </p:cNvPr>
          <p:cNvCxnSpPr/>
          <p:nvPr/>
        </p:nvCxnSpPr>
        <p:spPr>
          <a:xfrm>
            <a:off x="963386" y="2143164"/>
            <a:ext cx="3600400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AD55E4-1C2A-4F87-9B3F-CA6042D1684F}"/>
              </a:ext>
            </a:extLst>
          </p:cNvPr>
          <p:cNvCxnSpPr/>
          <p:nvPr/>
        </p:nvCxnSpPr>
        <p:spPr>
          <a:xfrm flipV="1">
            <a:off x="2868064" y="2143164"/>
            <a:ext cx="0" cy="28083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2A8D4A-C4CC-4DE3-89C5-DCDF484D320E}"/>
              </a:ext>
            </a:extLst>
          </p:cNvPr>
          <p:cNvCxnSpPr/>
          <p:nvPr/>
        </p:nvCxnSpPr>
        <p:spPr>
          <a:xfrm>
            <a:off x="963386" y="4980812"/>
            <a:ext cx="3600400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4FEC7A-02CA-41F5-BA4D-3EDDD867642B}"/>
                  </a:ext>
                </a:extLst>
              </p:cNvPr>
              <p:cNvSpPr txBox="1"/>
              <p:nvPr/>
            </p:nvSpPr>
            <p:spPr>
              <a:xfrm rot="16200000">
                <a:off x="1140743" y="3152148"/>
                <a:ext cx="280830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B0F0"/>
                    </a:solidFill>
                  </a:rPr>
                  <a:t>Solidification temperature range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zh-CN" altLang="en-US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4FEC7A-02CA-41F5-BA4D-3EDDD8676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140743" y="3152148"/>
                <a:ext cx="2808309" cy="646331"/>
              </a:xfrm>
              <a:prstGeom prst="rect">
                <a:avLst/>
              </a:prstGeom>
              <a:blipFill>
                <a:blip r:embed="rId4"/>
                <a:stretch>
                  <a:fillRect l="-4717" r="-14151" b="-19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4BC09A4-D2D9-494C-939F-99CAACB63E77}"/>
              </a:ext>
            </a:extLst>
          </p:cNvPr>
          <p:cNvCxnSpPr>
            <a:cxnSpLocks/>
          </p:cNvCxnSpPr>
          <p:nvPr/>
        </p:nvCxnSpPr>
        <p:spPr>
          <a:xfrm>
            <a:off x="3915714" y="4879468"/>
            <a:ext cx="1440160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4FB6CC-EEB0-4AA6-9B8F-0F0B75176C7E}"/>
              </a:ext>
            </a:extLst>
          </p:cNvPr>
          <p:cNvSpPr txBox="1"/>
          <p:nvPr/>
        </p:nvSpPr>
        <p:spPr>
          <a:xfrm>
            <a:off x="4007768" y="4574400"/>
            <a:ext cx="1348106" cy="305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lang="en-US" altLang="zh-CN" sz="1400" dirty="0">
                <a:solidFill>
                  <a:srgbClr val="00B050"/>
                </a:solidFill>
              </a:rPr>
              <a:t>Terminal liquid</a:t>
            </a:r>
            <a:endParaRPr lang="zh-CN" altLang="en-US" sz="1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23351B-0195-4434-B202-EB4B4FC15FC2}"/>
                  </a:ext>
                </a:extLst>
              </p:cNvPr>
              <p:cNvSpPr txBox="1"/>
              <p:nvPr/>
            </p:nvSpPr>
            <p:spPr>
              <a:xfrm>
                <a:off x="6350919" y="2060447"/>
                <a:ext cx="11907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sz="2800" dirty="0"/>
                  <a:t> </a:t>
                </a:r>
                <a:r>
                  <a:rPr lang="zh-CN" altLang="en-US" sz="2800" dirty="0">
                    <a:sym typeface="Symbol" panose="05050102010706020507" pitchFamily="18" charset="2"/>
                  </a:rPr>
                  <a:t></a:t>
                </a:r>
                <a:endParaRPr lang="zh-CN" altLang="en-US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23351B-0195-4434-B202-EB4B4FC15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919" y="2060447"/>
                <a:ext cx="1190770" cy="523220"/>
              </a:xfrm>
              <a:prstGeom prst="rect">
                <a:avLst/>
              </a:prstGeom>
              <a:blipFill>
                <a:blip r:embed="rId5"/>
                <a:stretch>
                  <a:fillRect t="-13953" r="-10256" b="-290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CD5802DB-9EC3-4CB9-93F4-DF3C2BA7CF3A}"/>
              </a:ext>
            </a:extLst>
          </p:cNvPr>
          <p:cNvSpPr txBox="1"/>
          <p:nvPr/>
        </p:nvSpPr>
        <p:spPr>
          <a:xfrm>
            <a:off x="8729694" y="2007292"/>
            <a:ext cx="2766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/>
              <a:t>Terminal liquid  </a:t>
            </a:r>
            <a:r>
              <a:rPr lang="zh-CN" altLang="en-US" sz="2800" dirty="0">
                <a:sym typeface="Symbol" panose="05050102010706020507" pitchFamily="18" charset="2"/>
              </a:rPr>
              <a:t></a:t>
            </a:r>
            <a:endParaRPr lang="zh-CN" alt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D17792-2FFD-4F0B-86E3-D389BA24FD61}"/>
              </a:ext>
            </a:extLst>
          </p:cNvPr>
          <p:cNvSpPr txBox="1"/>
          <p:nvPr/>
        </p:nvSpPr>
        <p:spPr>
          <a:xfrm>
            <a:off x="7082253" y="4509232"/>
            <a:ext cx="399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Cracking tendency    </a:t>
            </a:r>
            <a:r>
              <a:rPr lang="zh-CN" altLang="en-US" sz="2800" dirty="0">
                <a:sym typeface="Symbol" panose="05050102010706020507" pitchFamily="18" charset="2"/>
              </a:rPr>
              <a:t></a:t>
            </a:r>
            <a:r>
              <a:rPr lang="en-US" altLang="zh-CN" sz="2800" dirty="0"/>
              <a:t> </a:t>
            </a:r>
            <a:endParaRPr lang="zh-CN" altLang="en-US" sz="28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7EDB0EF-26D7-4F18-AAE7-9608FC0D2DAC}"/>
              </a:ext>
            </a:extLst>
          </p:cNvPr>
          <p:cNvCxnSpPr/>
          <p:nvPr/>
        </p:nvCxnSpPr>
        <p:spPr>
          <a:xfrm>
            <a:off x="8472264" y="3045477"/>
            <a:ext cx="0" cy="10036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D436E2C-F207-4211-B4AB-295537C55133}"/>
              </a:ext>
            </a:extLst>
          </p:cNvPr>
          <p:cNvSpPr txBox="1"/>
          <p:nvPr/>
        </p:nvSpPr>
        <p:spPr>
          <a:xfrm>
            <a:off x="-2670549" y="1161481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i="1" dirty="0" err="1"/>
              <a:t>Scheil</a:t>
            </a:r>
            <a:r>
              <a:rPr lang="en-US" altLang="zh-CN" sz="2000" i="1" dirty="0"/>
              <a:t> solidification model – Fe-Cu binary system</a:t>
            </a:r>
            <a:endParaRPr lang="zh-CN" altLang="en-US" sz="2000" i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6167EF-BFDB-4673-AE87-7EAACB30B153}"/>
              </a:ext>
            </a:extLst>
          </p:cNvPr>
          <p:cNvSpPr txBox="1"/>
          <p:nvPr/>
        </p:nvSpPr>
        <p:spPr>
          <a:xfrm>
            <a:off x="627714" y="5569790"/>
            <a:ext cx="1324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i="1" dirty="0"/>
              <a:t>40Fe-60Cu</a:t>
            </a:r>
            <a:endParaRPr lang="zh-CN" altLang="en-US" sz="20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45EABB-3260-4A90-8D50-BD0A108A6C21}"/>
              </a:ext>
            </a:extLst>
          </p:cNvPr>
          <p:cNvSpPr txBox="1"/>
          <p:nvPr/>
        </p:nvSpPr>
        <p:spPr>
          <a:xfrm>
            <a:off x="5479404" y="5729776"/>
            <a:ext cx="66525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1" dirty="0">
                <a:solidFill>
                  <a:srgbClr val="222222"/>
                </a:solidFill>
                <a:effectLst/>
              </a:rPr>
              <a:t>Kou S. A criterion for cracking during solidification[J]. Acta </a:t>
            </a:r>
            <a:r>
              <a:rPr lang="en-US" altLang="zh-CN" sz="1400" b="0" i="1" dirty="0" err="1">
                <a:solidFill>
                  <a:srgbClr val="222222"/>
                </a:solidFill>
                <a:effectLst/>
              </a:rPr>
              <a:t>Materialia</a:t>
            </a:r>
            <a:r>
              <a:rPr lang="en-US" altLang="zh-CN" sz="1400" b="0" i="1" dirty="0">
                <a:solidFill>
                  <a:srgbClr val="222222"/>
                </a:solidFill>
                <a:effectLst/>
              </a:rPr>
              <a:t>, 2015, 88: 366-374.</a:t>
            </a:r>
            <a:endParaRPr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60677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6" grpId="0"/>
      <p:bldP spid="27" grpId="0"/>
      <p:bldP spid="28" grpId="0"/>
      <p:bldP spid="33" grpId="0"/>
      <p:bldP spid="34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7. Cracking investigation – the effect of Cu composition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83697F-03E5-4C17-8CC1-19496F34E5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1196752"/>
            <a:ext cx="4663986" cy="4536504"/>
          </a:xfrm>
          <a:prstGeom prst="rect">
            <a:avLst/>
          </a:prstGeom>
        </p:spPr>
      </p:pic>
      <p:pic>
        <p:nvPicPr>
          <p:cNvPr id="14" name="图片 6">
            <a:extLst>
              <a:ext uri="{FF2B5EF4-FFF2-40B4-BE49-F238E27FC236}">
                <a16:creationId xmlns:a16="http://schemas.microsoft.com/office/drawing/2014/main" id="{779A4005-7FBA-4EBC-AAA3-20D82D88EA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93AA34-5187-4B62-93BE-EFE9D472AC9E}"/>
              </a:ext>
            </a:extLst>
          </p:cNvPr>
          <p:cNvSpPr txBox="1"/>
          <p:nvPr/>
        </p:nvSpPr>
        <p:spPr>
          <a:xfrm>
            <a:off x="892729" y="5399638"/>
            <a:ext cx="1774625" cy="523220"/>
          </a:xfrm>
          <a:prstGeom prst="rect">
            <a:avLst/>
          </a:prstGeom>
          <a:solidFill>
            <a:srgbClr val="92D050">
              <a:alpha val="49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800" i="1" dirty="0"/>
              <a:t>Crack-free</a:t>
            </a:r>
            <a:endParaRPr lang="zh-CN" altLang="en-US" sz="2800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1E1D9C-C82F-4ED9-BEC1-1A268F4B604B}"/>
              </a:ext>
            </a:extLst>
          </p:cNvPr>
          <p:cNvSpPr txBox="1"/>
          <p:nvPr/>
        </p:nvSpPr>
        <p:spPr>
          <a:xfrm>
            <a:off x="3478315" y="5427637"/>
            <a:ext cx="1033510" cy="523220"/>
          </a:xfrm>
          <a:prstGeom prst="rect">
            <a:avLst/>
          </a:prstGeom>
          <a:solidFill>
            <a:srgbClr val="FF6600">
              <a:alpha val="49000"/>
            </a:srgb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800" i="1" dirty="0"/>
              <a:t>Crack</a:t>
            </a:r>
            <a:endParaRPr lang="zh-CN" altLang="en-US" sz="2800" i="1" dirty="0"/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9FFD8927-11F8-42C6-8BFE-C9BA3F0C97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1226352"/>
            <a:ext cx="5544616" cy="44773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1">
                <a:extLst>
                  <a:ext uri="{FF2B5EF4-FFF2-40B4-BE49-F238E27FC236}">
                    <a16:creationId xmlns:a16="http://schemas.microsoft.com/office/drawing/2014/main" id="{9688667E-0D55-4F50-8E63-6383DA1BD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881821"/>
                  </p:ext>
                </p:extLst>
              </p:nvPr>
            </p:nvGraphicFramePr>
            <p:xfrm>
              <a:off x="5820143" y="1235276"/>
              <a:ext cx="5585256" cy="4477304"/>
            </p:xfrm>
            <a:graphic>
              <a:graphicData uri="http://schemas.openxmlformats.org/drawingml/2006/table">
                <a:tbl>
                  <a:tblPr firstRow="1" bandRow="1">
                    <a:solidFill>
                      <a:srgbClr val="FF7C80"/>
                    </a:solidFill>
                    <a:tableStyleId>{7E9639D4-E3E2-4D34-9284-5A2195B3D0D7}</a:tableStyleId>
                  </a:tblPr>
                  <a:tblGrid>
                    <a:gridCol w="1396314">
                      <a:extLst>
                        <a:ext uri="{9D8B030D-6E8A-4147-A177-3AD203B41FA5}">
                          <a16:colId xmlns:a16="http://schemas.microsoft.com/office/drawing/2014/main" val="2709435203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861182132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720532221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939111441"/>
                        </a:ext>
                      </a:extLst>
                    </a:gridCol>
                  </a:tblGrid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Cu </a:t>
                          </a:r>
                          <a:r>
                            <a:rPr lang="en-US" altLang="zh-CN" b="0" dirty="0" err="1">
                              <a:solidFill>
                                <a:schemeClr val="bg1"/>
                              </a:solidFill>
                            </a:rPr>
                            <a:t>wt</a:t>
                          </a:r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%</a:t>
                          </a:r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800" b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1800" b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lang="zh-CN" altLang="en-US" sz="1800" b="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altLang="zh-CN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(1−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zh-CN" altLang="zh-CN" sz="1800" b="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>
                                          <m:sSubPr>
                                            <m:ctrlPr>
                                              <a:rPr lang="zh-CN" altLang="zh-CN" sz="1800" b="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b="0" smtClean="0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800" b="0" smtClean="0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e>
                                    </m:rad>
                                    <m:r>
                                      <a:rPr lang="en-US" altLang="zh-CN" sz="18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Cracking tendency</a:t>
                          </a:r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7993804"/>
                      </a:ext>
                    </a:extLst>
                  </a:tr>
                  <a:tr h="12296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&lt;5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7263256"/>
                      </a:ext>
                    </a:extLst>
                  </a:tr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20 ~ 50 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6898928"/>
                      </a:ext>
                    </a:extLst>
                  </a:tr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50 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27983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1">
                <a:extLst>
                  <a:ext uri="{FF2B5EF4-FFF2-40B4-BE49-F238E27FC236}">
                    <a16:creationId xmlns:a16="http://schemas.microsoft.com/office/drawing/2014/main" id="{9688667E-0D55-4F50-8E63-6383DA1BD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881821"/>
                  </p:ext>
                </p:extLst>
              </p:nvPr>
            </p:nvGraphicFramePr>
            <p:xfrm>
              <a:off x="5820143" y="1235276"/>
              <a:ext cx="5585256" cy="4477304"/>
            </p:xfrm>
            <a:graphic>
              <a:graphicData uri="http://schemas.openxmlformats.org/drawingml/2006/table">
                <a:tbl>
                  <a:tblPr firstRow="1" bandRow="1">
                    <a:solidFill>
                      <a:srgbClr val="FF7C80"/>
                    </a:solidFill>
                    <a:tableStyleId>{7E9639D4-E3E2-4D34-9284-5A2195B3D0D7}</a:tableStyleId>
                  </a:tblPr>
                  <a:tblGrid>
                    <a:gridCol w="1396314">
                      <a:extLst>
                        <a:ext uri="{9D8B030D-6E8A-4147-A177-3AD203B41FA5}">
                          <a16:colId xmlns:a16="http://schemas.microsoft.com/office/drawing/2014/main" val="2709435203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861182132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720532221"/>
                        </a:ext>
                      </a:extLst>
                    </a:gridCol>
                    <a:gridCol w="1396314">
                      <a:extLst>
                        <a:ext uri="{9D8B030D-6E8A-4147-A177-3AD203B41FA5}">
                          <a16:colId xmlns:a16="http://schemas.microsoft.com/office/drawing/2014/main" val="3939111441"/>
                        </a:ext>
                      </a:extLst>
                    </a:gridCol>
                  </a:tblGrid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Cu </a:t>
                          </a:r>
                          <a:r>
                            <a:rPr lang="en-US" altLang="zh-CN" b="0" dirty="0" err="1">
                              <a:solidFill>
                                <a:schemeClr val="bg1"/>
                              </a:solidFill>
                            </a:rPr>
                            <a:t>wt</a:t>
                          </a:r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%</a:t>
                          </a:r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562" r="-200435" b="-314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0873" t="-562" r="-101310" b="-314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bg1"/>
                              </a:solidFill>
                            </a:rPr>
                            <a:t>Cracking tendency</a:t>
                          </a:r>
                          <a:endParaRPr lang="zh-CN" altLang="en-US" b="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7993804"/>
                      </a:ext>
                    </a:extLst>
                  </a:tr>
                  <a:tr h="12296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&lt;5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7263256"/>
                      </a:ext>
                    </a:extLst>
                  </a:tr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20 ~ 50 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6898928"/>
                      </a:ext>
                    </a:extLst>
                  </a:tr>
                  <a:tr h="10825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</a:rPr>
                            <a:t>&gt;</a:t>
                          </a:r>
                          <a:r>
                            <a:rPr lang="en-US" altLang="zh-CN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50 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66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high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>
                              <a:solidFill>
                                <a:schemeClr val="tx1"/>
                              </a:solidFill>
                            </a:rPr>
                            <a:t>low</a:t>
                          </a:r>
                          <a:endParaRPr lang="zh-CN" altLang="en-US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27983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0147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8. Cracking investigation – conclusion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12" name="图片 6">
            <a:extLst>
              <a:ext uri="{FF2B5EF4-FFF2-40B4-BE49-F238E27FC236}">
                <a16:creationId xmlns:a16="http://schemas.microsoft.com/office/drawing/2014/main" id="{89514DF8-BB62-4E3A-9238-1838E34952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E8A7A0-C8AD-4DDD-8447-22C13F1B3892}"/>
              </a:ext>
            </a:extLst>
          </p:cNvPr>
          <p:cNvSpPr txBox="1"/>
          <p:nvPr/>
        </p:nvSpPr>
        <p:spPr>
          <a:xfrm>
            <a:off x="417632" y="1844824"/>
            <a:ext cx="2077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Direct joint</a:t>
            </a:r>
            <a:endParaRPr lang="zh-CN" altLang="en-US" sz="2800" dirty="0"/>
          </a:p>
        </p:txBody>
      </p:sp>
      <p:pic>
        <p:nvPicPr>
          <p:cNvPr id="8" name="Graphic 7" descr="Badge Cross with solid fill">
            <a:extLst>
              <a:ext uri="{FF2B5EF4-FFF2-40B4-BE49-F238E27FC236}">
                <a16:creationId xmlns:a16="http://schemas.microsoft.com/office/drawing/2014/main" id="{BA565D8F-B7ED-4726-B776-1DC208A15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432" y="4724898"/>
            <a:ext cx="667235" cy="6672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28A8572-A204-48C5-AD32-FFB85585F7D6}"/>
              </a:ext>
            </a:extLst>
          </p:cNvPr>
          <p:cNvSpPr txBox="1"/>
          <p:nvPr/>
        </p:nvSpPr>
        <p:spPr>
          <a:xfrm>
            <a:off x="2783632" y="184482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Functionally graded material</a:t>
            </a:r>
            <a:endParaRPr lang="zh-CN" alt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84DF0F-3573-4C6A-820E-6C92C5F17509}"/>
              </a:ext>
            </a:extLst>
          </p:cNvPr>
          <p:cNvSpPr/>
          <p:nvPr/>
        </p:nvSpPr>
        <p:spPr>
          <a:xfrm>
            <a:off x="767408" y="3429000"/>
            <a:ext cx="1296144" cy="8832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FFBF11-5D2A-4F82-B5D3-5FD8E067E4C7}"/>
              </a:ext>
            </a:extLst>
          </p:cNvPr>
          <p:cNvSpPr/>
          <p:nvPr/>
        </p:nvSpPr>
        <p:spPr>
          <a:xfrm>
            <a:off x="767408" y="2641266"/>
            <a:ext cx="1296144" cy="78773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74000">
                <a:schemeClr val="bg1">
                  <a:lumMod val="50000"/>
                </a:schemeClr>
              </a:gs>
              <a:gs pos="83000">
                <a:schemeClr val="bg1">
                  <a:lumMod val="50000"/>
                </a:schemeClr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046993-2590-4D02-98C0-80C169DCC010}"/>
              </a:ext>
            </a:extLst>
          </p:cNvPr>
          <p:cNvSpPr/>
          <p:nvPr/>
        </p:nvSpPr>
        <p:spPr>
          <a:xfrm>
            <a:off x="4511824" y="3812795"/>
            <a:ext cx="1296144" cy="4994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64998F-59FC-404B-9371-AF7059D83B53}"/>
              </a:ext>
            </a:extLst>
          </p:cNvPr>
          <p:cNvSpPr/>
          <p:nvPr/>
        </p:nvSpPr>
        <p:spPr>
          <a:xfrm>
            <a:off x="4511824" y="3145560"/>
            <a:ext cx="1296144" cy="667235"/>
          </a:xfrm>
          <a:prstGeom prst="rect">
            <a:avLst/>
          </a:prstGeom>
          <a:gradFill>
            <a:gsLst>
              <a:gs pos="63000">
                <a:srgbClr val="C6A339"/>
              </a:gs>
              <a:gs pos="0">
                <a:schemeClr val="bg1">
                  <a:lumMod val="50000"/>
                </a:schemeClr>
              </a:gs>
              <a:gs pos="100000">
                <a:srgbClr val="FFC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6146D1-9F18-4281-9C1C-78EB208A3EAC}"/>
              </a:ext>
            </a:extLst>
          </p:cNvPr>
          <p:cNvSpPr/>
          <p:nvPr/>
        </p:nvSpPr>
        <p:spPr>
          <a:xfrm>
            <a:off x="4511824" y="2641266"/>
            <a:ext cx="1296144" cy="5038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Graphic 25" descr="Badge Cross with solid fill">
            <a:extLst>
              <a:ext uri="{FF2B5EF4-FFF2-40B4-BE49-F238E27FC236}">
                <a16:creationId xmlns:a16="http://schemas.microsoft.com/office/drawing/2014/main" id="{B48ADB92-2E50-44B3-A5E2-7F03F44C5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6278" y="4724898"/>
            <a:ext cx="667235" cy="66723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7436E88-CB78-4549-B6B1-55D7E4BEF36F}"/>
              </a:ext>
            </a:extLst>
          </p:cNvPr>
          <p:cNvSpPr txBox="1"/>
          <p:nvPr/>
        </p:nvSpPr>
        <p:spPr>
          <a:xfrm>
            <a:off x="7320136" y="184482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Pure Ni buffer</a:t>
            </a:r>
            <a:endParaRPr lang="zh-CN" altLang="en-US" sz="28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CB4CA3-9167-4713-9DF5-643143D34AD2}"/>
              </a:ext>
            </a:extLst>
          </p:cNvPr>
          <p:cNvSpPr/>
          <p:nvPr/>
        </p:nvSpPr>
        <p:spPr>
          <a:xfrm>
            <a:off x="8904312" y="3645024"/>
            <a:ext cx="1296144" cy="6672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D0CA43-DFE5-49D2-9191-69D149424BDD}"/>
              </a:ext>
            </a:extLst>
          </p:cNvPr>
          <p:cNvSpPr/>
          <p:nvPr/>
        </p:nvSpPr>
        <p:spPr>
          <a:xfrm>
            <a:off x="8904312" y="2641266"/>
            <a:ext cx="1296144" cy="66723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4C88CA-6150-4C5B-97FA-8F70900D2547}"/>
              </a:ext>
            </a:extLst>
          </p:cNvPr>
          <p:cNvSpPr/>
          <p:nvPr/>
        </p:nvSpPr>
        <p:spPr>
          <a:xfrm>
            <a:off x="8904312" y="3308501"/>
            <a:ext cx="1296144" cy="3365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D65AEDAE-DEE6-47DA-AF3F-223877F966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1" y="4770483"/>
            <a:ext cx="576065" cy="57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6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0" grpId="0" animBg="1"/>
      <p:bldP spid="22" grpId="0" animBg="1"/>
      <p:bldP spid="23" grpId="0" animBg="1"/>
      <p:bldP spid="24" grpId="0" animBg="1"/>
      <p:bldP spid="25" grpId="0" animBg="1"/>
      <p:bldP spid="30" grpId="0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940EDA-D4AC-40F0-9810-1061793F1C55}"/>
              </a:ext>
            </a:extLst>
          </p:cNvPr>
          <p:cNvSpPr txBox="1"/>
          <p:nvPr/>
        </p:nvSpPr>
        <p:spPr>
          <a:xfrm>
            <a:off x="15396" y="1124744"/>
            <a:ext cx="64183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/>
              <a:t>Thank you for attention!</a:t>
            </a:r>
            <a:endParaRPr lang="zh-CN" altLang="en-US" sz="4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2D4E2-6410-4F91-9E98-56FBA3F100AD}"/>
              </a:ext>
            </a:extLst>
          </p:cNvPr>
          <p:cNvSpPr txBox="1"/>
          <p:nvPr/>
        </p:nvSpPr>
        <p:spPr>
          <a:xfrm>
            <a:off x="307789" y="2941893"/>
            <a:ext cx="45788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Zhao </a:t>
            </a:r>
            <a:r>
              <a:rPr lang="en-US" altLang="zh-CN" sz="3200" dirty="0" err="1"/>
              <a:t>Zhao</a:t>
            </a:r>
            <a:endParaRPr lang="en-US" altLang="zh-CN" sz="3200" dirty="0"/>
          </a:p>
          <a:p>
            <a:r>
              <a:rPr lang="en-US" altLang="zh-CN" sz="3200" dirty="0"/>
              <a:t>PhD student</a:t>
            </a:r>
          </a:p>
          <a:p>
            <a:r>
              <a:rPr lang="en-US" altLang="zh-CN" sz="3200" dirty="0"/>
              <a:t>University of Trento</a:t>
            </a:r>
          </a:p>
          <a:p>
            <a:r>
              <a:rPr lang="en-US" altLang="zh-CN" sz="3200" dirty="0"/>
              <a:t>Email: zhao.zhao@unitn.it</a:t>
            </a:r>
            <a:endParaRPr lang="zh-CN" altLang="en-US" sz="3200" dirty="0"/>
          </a:p>
        </p:txBody>
      </p:sp>
      <p:sp>
        <p:nvSpPr>
          <p:cNvPr id="8" name="矩形 1">
            <a:extLst>
              <a:ext uri="{FF2B5EF4-FFF2-40B4-BE49-F238E27FC236}">
                <a16:creationId xmlns:a16="http://schemas.microsoft.com/office/drawing/2014/main" id="{F4F374E7-74DC-4FA3-8E23-23C04089AD03}"/>
              </a:ext>
            </a:extLst>
          </p:cNvPr>
          <p:cNvSpPr/>
          <p:nvPr/>
        </p:nvSpPr>
        <p:spPr>
          <a:xfrm>
            <a:off x="5407193" y="2918410"/>
            <a:ext cx="542820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UNIVERSITÀ DEGLI STUDI DI TRENTO</a:t>
            </a:r>
          </a:p>
          <a:p>
            <a:endParaRPr lang="en-GB" sz="900" dirty="0">
              <a:latin typeface="+mj-lt"/>
            </a:endParaRPr>
          </a:p>
          <a:p>
            <a:r>
              <a:rPr lang="en-GB" dirty="0">
                <a:latin typeface="+mj-lt"/>
              </a:rPr>
              <a:t>Department of Industrial Engineering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822CC3A-DC26-4C60-A930-F72209AB9C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05" y="2539960"/>
            <a:ext cx="1550411" cy="1550411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4A99676-E51D-4DC9-A8BD-4CF0FC8D2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733" y="4274879"/>
            <a:ext cx="4578883" cy="107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175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B754571-926A-4AEF-883B-2145CEAC44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4" r="27153"/>
          <a:stretch/>
        </p:blipFill>
        <p:spPr>
          <a:xfrm>
            <a:off x="321359" y="4511286"/>
            <a:ext cx="6192689" cy="126549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Cracking investigation – Dimensionless cracking index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9BAE75-65EC-4887-B8A0-16C3CE497997}"/>
                  </a:ext>
                </a:extLst>
              </p:cNvPr>
              <p:cNvSpPr txBox="1"/>
              <p:nvPr/>
            </p:nvSpPr>
            <p:spPr>
              <a:xfrm>
                <a:off x="6798321" y="1715272"/>
                <a:ext cx="432048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i="1" smtClean="0">
                          <a:latin typeface="Cambria Math" panose="02040503050406030204" pitchFamily="18" charset="0"/>
                        </a:rPr>
                        <m:t>𝐷𝐶𝐼</m:t>
                      </m:r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zh-CN" altLang="en-US" sz="2000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zh-CN" alt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zh-CN" alt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CN" alt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zh-CN" altLang="en-US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2000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CN" alt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9BAE75-65EC-4887-B8A0-16C3CE497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321" y="1715272"/>
                <a:ext cx="4320480" cy="696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C42D01-DFBF-44E8-AC0B-5DA384F6345D}"/>
                  </a:ext>
                </a:extLst>
              </p:cNvPr>
              <p:cNvSpPr txBox="1"/>
              <p:nvPr/>
            </p:nvSpPr>
            <p:spPr>
              <a:xfrm>
                <a:off x="6948642" y="2942011"/>
                <a:ext cx="5004010" cy="2541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𝐷𝐶𝐼</m:t>
                    </m:r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 =dimensionless cracking index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=linear density of cracking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=mean length of cracks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=number of cracks in measured length</a:t>
                </a:r>
                <a:endParaRPr lang="en-US" altLang="zh-CN" sz="1800" i="1" dirty="0">
                  <a:effectLst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=cracking length of the crack I</a:t>
                </a:r>
                <a:endParaRPr lang="en-US" altLang="zh-CN" i="1" dirty="0">
                  <a:ea typeface="DengXian" panose="02010600030101010101" pitchFamily="2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en-US" altLang="zh-CN" sz="1800" i="1" dirty="0">
                    <a:effectLst/>
                    <a:ea typeface="DengXian" panose="02010600030101010101" pitchFamily="2" charset="-122"/>
                  </a:rPr>
                  <a:t>=measured length in the transversal cross-section.</a:t>
                </a:r>
                <a:endParaRPr lang="zh-CN" altLang="en-US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C42D01-DFBF-44E8-AC0B-5DA384F63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642" y="2942011"/>
                <a:ext cx="5004010" cy="2541658"/>
              </a:xfrm>
              <a:prstGeom prst="rect">
                <a:avLst/>
              </a:prstGeom>
              <a:blipFill>
                <a:blip r:embed="rId4"/>
                <a:stretch>
                  <a:fillRect r="-122" b="-2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6B48B8E4-BD67-4F8C-AE19-9ED09F2E8C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5" r="23422"/>
          <a:stretch/>
        </p:blipFill>
        <p:spPr>
          <a:xfrm>
            <a:off x="335360" y="2192319"/>
            <a:ext cx="6192688" cy="123668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60DA4E-C123-4776-A3CF-300576728032}"/>
              </a:ext>
            </a:extLst>
          </p:cNvPr>
          <p:cNvCxnSpPr>
            <a:cxnSpLocks/>
          </p:cNvCxnSpPr>
          <p:nvPr/>
        </p:nvCxnSpPr>
        <p:spPr>
          <a:xfrm>
            <a:off x="335360" y="5630223"/>
            <a:ext cx="6151264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857D45-C382-49CB-BF15-6C2D723652E9}"/>
                  </a:ext>
                </a:extLst>
              </p:cNvPr>
              <p:cNvSpPr txBox="1"/>
              <p:nvPr/>
            </p:nvSpPr>
            <p:spPr>
              <a:xfrm>
                <a:off x="3227439" y="5301541"/>
                <a:ext cx="27627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𝐿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857D45-C382-49CB-BF15-6C2D72365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439" y="5301541"/>
                <a:ext cx="276273" cy="369332"/>
              </a:xfrm>
              <a:prstGeom prst="rect">
                <a:avLst/>
              </a:prstGeom>
              <a:blipFill>
                <a:blip r:embed="rId6"/>
                <a:stretch>
                  <a:fillRect r="-65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ABBCEE7-8AB9-4F28-8B1B-9F56E0D052C5}"/>
              </a:ext>
            </a:extLst>
          </p:cNvPr>
          <p:cNvCxnSpPr>
            <a:cxnSpLocks/>
          </p:cNvCxnSpPr>
          <p:nvPr/>
        </p:nvCxnSpPr>
        <p:spPr>
          <a:xfrm flipV="1">
            <a:off x="708116" y="2350767"/>
            <a:ext cx="563348" cy="853447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8B1F5E-609E-44F3-83E8-4283507ABA35}"/>
                  </a:ext>
                </a:extLst>
              </p:cNvPr>
              <p:cNvSpPr txBox="1"/>
              <p:nvPr/>
            </p:nvSpPr>
            <p:spPr>
              <a:xfrm>
                <a:off x="911424" y="2690336"/>
                <a:ext cx="3410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80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altLang="zh-CN" sz="1800" i="1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8B1F5E-609E-44F3-83E8-4283507AB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4" y="2690336"/>
                <a:ext cx="34100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777130-CDDD-48C7-BEFF-E22CEAB89A6E}"/>
              </a:ext>
            </a:extLst>
          </p:cNvPr>
          <p:cNvCxnSpPr>
            <a:cxnSpLocks/>
          </p:cNvCxnSpPr>
          <p:nvPr/>
        </p:nvCxnSpPr>
        <p:spPr>
          <a:xfrm flipH="1" flipV="1">
            <a:off x="2969338" y="4653103"/>
            <a:ext cx="50264" cy="521776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16D94EC-7A23-431D-AF2F-C8D43666DF6E}"/>
                  </a:ext>
                </a:extLst>
              </p:cNvPr>
              <p:cNvSpPr txBox="1"/>
              <p:nvPr/>
            </p:nvSpPr>
            <p:spPr>
              <a:xfrm>
                <a:off x="2955743" y="4729325"/>
                <a:ext cx="3410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80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altLang="zh-CN" sz="1800" i="1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16D94EC-7A23-431D-AF2F-C8D43666D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743" y="4729325"/>
                <a:ext cx="341007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DEC559A5-01FF-4670-9817-A8B421B3FFB3}"/>
              </a:ext>
            </a:extLst>
          </p:cNvPr>
          <p:cNvSpPr txBox="1"/>
          <p:nvPr/>
        </p:nvSpPr>
        <p:spPr>
          <a:xfrm>
            <a:off x="1061938" y="1840049"/>
            <a:ext cx="50130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ea typeface="DengXian" panose="02010600030101010101" pitchFamily="2" charset="-122"/>
              </a:rPr>
              <a:t>T</a:t>
            </a:r>
            <a:r>
              <a:rPr lang="en-US" altLang="zh-CN" sz="1600" dirty="0">
                <a:effectLst/>
                <a:ea typeface="DengXian" panose="02010600030101010101" pitchFamily="2" charset="-122"/>
              </a:rPr>
              <a:t>ransversal cross-section of th</a:t>
            </a:r>
            <a:r>
              <a:rPr lang="en-US" altLang="zh-CN" sz="1600" dirty="0">
                <a:ea typeface="DengXian" panose="02010600030101010101" pitchFamily="2" charset="-122"/>
              </a:rPr>
              <a:t>e </a:t>
            </a:r>
            <a:r>
              <a:rPr lang="en-US" altLang="zh-CN" sz="1600" dirty="0">
                <a:effectLst/>
                <a:ea typeface="DengXian" panose="02010600030101010101" pitchFamily="2" charset="-122"/>
              </a:rPr>
              <a:t>single-layer SS316L</a:t>
            </a:r>
            <a:endParaRPr lang="zh-CN" altLang="en-US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7719F8-A4E2-4114-8EA6-C889FFAACF43}"/>
              </a:ext>
            </a:extLst>
          </p:cNvPr>
          <p:cNvSpPr txBox="1"/>
          <p:nvPr/>
        </p:nvSpPr>
        <p:spPr>
          <a:xfrm>
            <a:off x="1061938" y="4170566"/>
            <a:ext cx="51060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ea typeface="DengXian" panose="02010600030101010101" pitchFamily="2" charset="-122"/>
              </a:rPr>
              <a:t>T</a:t>
            </a:r>
            <a:r>
              <a:rPr lang="en-US" altLang="zh-CN" sz="1600" dirty="0">
                <a:effectLst/>
                <a:ea typeface="DengXian" panose="02010600030101010101" pitchFamily="2" charset="-122"/>
              </a:rPr>
              <a:t>ransversal cross-section of the second-layer H13</a:t>
            </a:r>
            <a:endParaRPr lang="zh-CN" altLang="en-US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EFC99A-7556-4030-8884-4FDCFC7C8563}"/>
              </a:ext>
            </a:extLst>
          </p:cNvPr>
          <p:cNvSpPr txBox="1"/>
          <p:nvPr/>
        </p:nvSpPr>
        <p:spPr>
          <a:xfrm>
            <a:off x="5519936" y="2637255"/>
            <a:ext cx="10339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effectLst/>
                <a:ea typeface="DengXian" panose="02010600030101010101" pitchFamily="2" charset="-122"/>
              </a:rPr>
              <a:t>SS316L</a:t>
            </a:r>
            <a:endParaRPr lang="zh-CN" alt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3CE6BD-EE1A-4904-BF69-3EB105B615FC}"/>
              </a:ext>
            </a:extLst>
          </p:cNvPr>
          <p:cNvSpPr txBox="1"/>
          <p:nvPr/>
        </p:nvSpPr>
        <p:spPr>
          <a:xfrm>
            <a:off x="5925261" y="4790765"/>
            <a:ext cx="602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effectLst/>
                <a:ea typeface="DengXian" panose="02010600030101010101" pitchFamily="2" charset="-122"/>
              </a:rPr>
              <a:t>H13</a:t>
            </a:r>
            <a:endParaRPr lang="zh-CN" altLang="en-US" sz="14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EC4D880-0FCE-4339-8A8E-3786CFEA77FA}"/>
              </a:ext>
            </a:extLst>
          </p:cNvPr>
          <p:cNvCxnSpPr>
            <a:cxnSpLocks/>
          </p:cNvCxnSpPr>
          <p:nvPr/>
        </p:nvCxnSpPr>
        <p:spPr>
          <a:xfrm>
            <a:off x="335360" y="3345034"/>
            <a:ext cx="6178688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0D21377-782E-4A09-98B1-C67700CF8926}"/>
                  </a:ext>
                </a:extLst>
              </p:cNvPr>
              <p:cNvSpPr txBox="1"/>
              <p:nvPr/>
            </p:nvSpPr>
            <p:spPr>
              <a:xfrm>
                <a:off x="3227439" y="3016352"/>
                <a:ext cx="2762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𝐿</m:t>
                      </m:r>
                    </m:oMath>
                  </m:oMathPara>
                </a14:m>
                <a:endParaRPr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0D21377-782E-4A09-98B1-C67700CF8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439" y="3016352"/>
                <a:ext cx="276273" cy="369332"/>
              </a:xfrm>
              <a:prstGeom prst="rect">
                <a:avLst/>
              </a:prstGeom>
              <a:blipFill>
                <a:blip r:embed="rId9"/>
                <a:stretch>
                  <a:fillRect r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531FDA4-7929-4C62-A8A0-A7FF389D5CD2}"/>
              </a:ext>
            </a:extLst>
          </p:cNvPr>
          <p:cNvSpPr txBox="1"/>
          <p:nvPr/>
        </p:nvSpPr>
        <p:spPr>
          <a:xfrm>
            <a:off x="5715103" y="5234253"/>
            <a:ext cx="8129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effectLst/>
                <a:ea typeface="DengXian" panose="02010600030101010101" pitchFamily="2" charset="-122"/>
              </a:rPr>
              <a:t>SS316</a:t>
            </a:r>
            <a:endParaRPr lang="zh-CN" altLang="en-US" sz="1400" dirty="0"/>
          </a:p>
        </p:txBody>
      </p:sp>
      <p:pic>
        <p:nvPicPr>
          <p:cNvPr id="23" name="图片 6">
            <a:extLst>
              <a:ext uri="{FF2B5EF4-FFF2-40B4-BE49-F238E27FC236}">
                <a16:creationId xmlns:a16="http://schemas.microsoft.com/office/drawing/2014/main" id="{C61E5B0F-2D39-465E-B102-715A45B078E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7093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Cracking investigation – Solidification cracking model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238F08-A30F-4B31-8B75-B283D9A8C8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5" y="1196752"/>
            <a:ext cx="5110511" cy="47525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BF00EA-B852-4EF7-9DBD-C67DF40328ED}"/>
                  </a:ext>
                </a:extLst>
              </p:cNvPr>
              <p:cNvSpPr txBox="1"/>
              <p:nvPr/>
            </p:nvSpPr>
            <p:spPr>
              <a:xfrm>
                <a:off x="5447928" y="1484784"/>
                <a:ext cx="6768752" cy="7259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𝑙𝑜𝑐𝑎𝑙</m:t>
                              </m:r>
                            </m:sub>
                          </m:sSub>
                        </m:num>
                        <m:den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zh-CN" altLang="en-US" i="0">
                          <a:latin typeface="Cambria Math" panose="02040503050406030204" pitchFamily="18" charset="0"/>
                        </a:rPr>
                        <m:t>&gt;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rad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𝑆𝐸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zh-CN" alt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ad>
                                <m:radPr>
                                  <m:degHide m:val="on"/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rad>
                              <m:rad>
                                <m:radPr>
                                  <m:degHide m:val="on"/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zh-CN" alt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𝑆𝐸</m:t>
                                      </m:r>
                                    </m:sub>
                                  </m:sSub>
                                </m:e>
                              </m:rad>
                            </m:e>
                          </m:d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BF00EA-B852-4EF7-9DBD-C67DF4032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1484784"/>
                <a:ext cx="6768752" cy="7259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3423309-B551-4EF9-84C5-22DB03BADB17}"/>
              </a:ext>
            </a:extLst>
          </p:cNvPr>
          <p:cNvSpPr txBox="1"/>
          <p:nvPr/>
        </p:nvSpPr>
        <p:spPr>
          <a:xfrm>
            <a:off x="5479404" y="5641503"/>
            <a:ext cx="66525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1" dirty="0">
                <a:solidFill>
                  <a:srgbClr val="222222"/>
                </a:solidFill>
                <a:effectLst/>
              </a:rPr>
              <a:t>Kou S. A criterion for cracking during solidification[J]. Acta </a:t>
            </a:r>
            <a:r>
              <a:rPr lang="en-US" altLang="zh-CN" sz="1400" b="0" i="1" dirty="0" err="1">
                <a:solidFill>
                  <a:srgbClr val="222222"/>
                </a:solidFill>
                <a:effectLst/>
              </a:rPr>
              <a:t>Materialia</a:t>
            </a:r>
            <a:r>
              <a:rPr lang="en-US" altLang="zh-CN" sz="1400" b="0" i="1" dirty="0">
                <a:solidFill>
                  <a:srgbClr val="222222"/>
                </a:solidFill>
                <a:effectLst/>
              </a:rPr>
              <a:t>, 2015, 88: 366-374.</a:t>
            </a:r>
            <a:endParaRPr lang="zh-CN" altLang="en-US" sz="1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BF5ABD-5F32-4593-8E8D-538CB0CEEC47}"/>
                  </a:ext>
                </a:extLst>
              </p:cNvPr>
              <p:cNvSpPr txBox="1"/>
              <p:nvPr/>
            </p:nvSpPr>
            <p:spPr>
              <a:xfrm>
                <a:off x="5867095" y="2714744"/>
                <a:ext cx="6096000" cy="254165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𝑙𝑜𝑐𝑎𝑙</m:t>
                        </m:r>
                      </m:sub>
                    </m:sSub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local strain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solidification shrinkage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temperature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time</a:t>
                </a:r>
                <a:endParaRPr lang="en-US" altLang="zh-CN" i="1" dirty="0">
                  <a:effectLst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𝑆𝐸</m:t>
                        </m:r>
                      </m:sub>
                    </m:sSub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effective volume fraction of solid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altLang="zh-CN" i="1" dirty="0">
                    <a:effectLst/>
                    <a:ea typeface="DengXian" panose="02010600030101010101" pitchFamily="2" charset="-122"/>
                  </a:rPr>
                  <a:t>: liquid flowing velocity at the grain boundary.</a:t>
                </a:r>
                <a:endParaRPr lang="zh-CN" altLang="en-US" i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BF5ABD-5F32-4593-8E8D-538CB0CEE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095" y="2714744"/>
                <a:ext cx="6096000" cy="2541658"/>
              </a:xfrm>
              <a:prstGeom prst="rect">
                <a:avLst/>
              </a:prstGeom>
              <a:blipFill>
                <a:blip r:embed="rId4"/>
                <a:stretch>
                  <a:fillRect l="-300" b="-3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47FD32C-FE4A-47CE-AB8F-15655B195659}"/>
              </a:ext>
            </a:extLst>
          </p:cNvPr>
          <p:cNvSpPr txBox="1"/>
          <p:nvPr/>
        </p:nvSpPr>
        <p:spPr>
          <a:xfrm>
            <a:off x="5615469" y="2154342"/>
            <a:ext cx="1215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i="1" dirty="0"/>
              <a:t>(Separation)</a:t>
            </a:r>
            <a:endParaRPr lang="zh-CN" altLang="en-US" sz="16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DAAA08-D3D0-4B94-8496-F0535942AD77}"/>
              </a:ext>
            </a:extLst>
          </p:cNvPr>
          <p:cNvSpPr txBox="1"/>
          <p:nvPr/>
        </p:nvSpPr>
        <p:spPr>
          <a:xfrm>
            <a:off x="7171833" y="2154342"/>
            <a:ext cx="937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i="1" dirty="0"/>
              <a:t>(Growth)</a:t>
            </a:r>
            <a:endParaRPr lang="zh-CN" altLang="en-US" sz="1600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EEF63C-C426-4E91-979A-9A487A0D4D62}"/>
              </a:ext>
            </a:extLst>
          </p:cNvPr>
          <p:cNvSpPr txBox="1"/>
          <p:nvPr/>
        </p:nvSpPr>
        <p:spPr>
          <a:xfrm>
            <a:off x="9704005" y="2154342"/>
            <a:ext cx="960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i="1" dirty="0"/>
              <a:t>(Feeding)</a:t>
            </a:r>
            <a:endParaRPr lang="zh-CN" altLang="en-US" sz="1600" i="1" dirty="0"/>
          </a:p>
        </p:txBody>
      </p:sp>
      <p:pic>
        <p:nvPicPr>
          <p:cNvPr id="12" name="图片 6">
            <a:extLst>
              <a:ext uri="{FF2B5EF4-FFF2-40B4-BE49-F238E27FC236}">
                <a16:creationId xmlns:a16="http://schemas.microsoft.com/office/drawing/2014/main" id="{9D1C2838-D77D-4439-8813-D18859256D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5778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Cracking investigation – grain growth investigation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Zhao </a:t>
            </a:r>
            <a:r>
              <a:rPr lang="en-US" dirty="0" err="1"/>
              <a:t>Zhao</a:t>
            </a:r>
            <a:endParaRPr lang="en-US" dirty="0"/>
          </a:p>
          <a:p>
            <a:r>
              <a:rPr lang="en-US" dirty="0"/>
              <a:t>University of Trento</a:t>
            </a:r>
          </a:p>
          <a:p>
            <a:r>
              <a:rPr lang="en-US" dirty="0"/>
              <a:t>27/04/2022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F0E1E1-68C1-49EE-BC87-FC83F3343B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196752"/>
            <a:ext cx="5765222" cy="47525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41AE1A7-EDC0-44F6-A661-A818E02C1CB7}"/>
                  </a:ext>
                </a:extLst>
              </p:cNvPr>
              <p:cNvSpPr txBox="1"/>
              <p:nvPr/>
            </p:nvSpPr>
            <p:spPr>
              <a:xfrm>
                <a:off x="6312024" y="1988840"/>
                <a:ext cx="5442024" cy="1977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800" dirty="0">
                    <a:effectLst/>
                    <a:ea typeface="DengXian" panose="02010600030101010101" pitchFamily="2" charset="-122"/>
                  </a:rPr>
                  <a:t>The channel length is proportional to </a:t>
                </a:r>
                <a:r>
                  <a:rPr lang="en-US" altLang="zh-CN" sz="1800" b="1" i="1" dirty="0">
                    <a:solidFill>
                      <a:srgbClr val="C00000"/>
                    </a:solidFill>
                    <a:effectLst/>
                    <a:ea typeface="DengXian" panose="02010600030101010101" pitchFamily="2" charset="-122"/>
                  </a:rPr>
                  <a:t>solidification temperature range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altLang="zh-CN" sz="1800" b="1" i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𝑻</m:t>
                    </m:r>
                  </m:oMath>
                </a14:m>
                <a:endParaRPr lang="en-US" altLang="zh-CN" sz="1800" b="1" i="1" dirty="0">
                  <a:solidFill>
                    <a:srgbClr val="C00000"/>
                  </a:solidFill>
                  <a:effectLst/>
                  <a:ea typeface="DengXian" panose="02010600030101010101" pitchFamily="2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i="1" smtClean="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800" i="1" smtClean="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zh-CN" altLang="zh-CN" sz="1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∅</m:t>
                            </m:r>
                          </m:num>
                          <m:den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zh-CN" altLang="zh-CN" sz="1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𝑆𝐸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altLang="zh-CN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zh-CN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zh-CN" altLang="zh-CN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𝑺𝑬</m:t>
                                </m:r>
                              </m:sub>
                            </m:sSub>
                          </m:e>
                        </m:rad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b="1" i="1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/>
                  <a:t>can represent the extent of liquid feeding and approximate the half of liquid channel width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41AE1A7-EDC0-44F6-A661-A818E02C1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1988840"/>
                <a:ext cx="5442024" cy="1977080"/>
              </a:xfrm>
              <a:prstGeom prst="rect">
                <a:avLst/>
              </a:prstGeom>
              <a:blipFill>
                <a:blip r:embed="rId3"/>
                <a:stretch>
                  <a:fillRect l="-672" t="-1538" r="-1904" b="-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6">
            <a:extLst>
              <a:ext uri="{FF2B5EF4-FFF2-40B4-BE49-F238E27FC236}">
                <a16:creationId xmlns:a16="http://schemas.microsoft.com/office/drawing/2014/main" id="{7C7AC997-51C0-4234-A952-328A923F92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70974"/>
            <a:ext cx="864096" cy="8640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287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68094;"/>
</p:tagLst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954</Words>
  <Application>Microsoft Office PowerPoint</Application>
  <PresentationFormat>Widescreen</PresentationFormat>
  <Paragraphs>283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Helvetica</vt:lpstr>
      <vt:lpstr>Larissa-Design</vt:lpstr>
      <vt:lpstr>Direct energy deposition of H13 tool steel on CuBe alloy substrate</vt:lpstr>
      <vt:lpstr>PowerPoint Presentation</vt:lpstr>
      <vt:lpstr>1. Background and motivations</vt:lpstr>
      <vt:lpstr>1. Background and motivations</vt:lpstr>
      <vt:lpstr>2. Load-bearing capability</vt:lpstr>
      <vt:lpstr>3. Thermal conductivity</vt:lpstr>
      <vt:lpstr>4. Balance between lifespan and productivity</vt:lpstr>
      <vt:lpstr>PowerPoint Presentation</vt:lpstr>
      <vt:lpstr>5. Cracking elimination – Substrate preheating  </vt:lpstr>
      <vt:lpstr>6. Experimental design – clues from preheating</vt:lpstr>
      <vt:lpstr>7. Cracking investigation – SS316 buffer </vt:lpstr>
      <vt:lpstr>7. Cracking investigation – H13 vs SS316L</vt:lpstr>
      <vt:lpstr>7. Cracking investigation – existence of liquid film</vt:lpstr>
      <vt:lpstr>7. Cracking investigation – dimensionless cracking index</vt:lpstr>
      <vt:lpstr>7. Cracking investigation – Clues</vt:lpstr>
      <vt:lpstr>7. Cracking investigation – cracking tendency</vt:lpstr>
      <vt:lpstr>7. Cracking investigation – the effect of Cu composition</vt:lpstr>
      <vt:lpstr>8. Cracking investigation – conclusion</vt:lpstr>
      <vt:lpstr>PowerPoint Presentation</vt:lpstr>
      <vt:lpstr>Cracking investigation – Dimensionless cracking index</vt:lpstr>
      <vt:lpstr>Cracking investigation – Solidification cracking model</vt:lpstr>
      <vt:lpstr>Cracking investigation – grain growth investigation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Zhao, Zhao</cp:lastModifiedBy>
  <cp:revision>95</cp:revision>
  <dcterms:created xsi:type="dcterms:W3CDTF">2014-11-17T10:33:34Z</dcterms:created>
  <dcterms:modified xsi:type="dcterms:W3CDTF">2022-04-27T08:37:50Z</dcterms:modified>
</cp:coreProperties>
</file>