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64" r:id="rId6"/>
    <p:sldId id="266" r:id="rId7"/>
    <p:sldId id="258" r:id="rId8"/>
    <p:sldId id="265" r:id="rId9"/>
    <p:sldId id="291" r:id="rId10"/>
  </p:sldIdLst>
  <p:sldSz cx="12192000" cy="6858000"/>
  <p:notesSz cx="6735445" cy="9865995"/>
  <p:custDataLst>
    <p:tags r:id="rId14"/>
  </p:custData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CC99FF"/>
    <a:srgbClr val="FFCC66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754" autoAdjust="0"/>
  </p:normalViewPr>
  <p:slideViewPr>
    <p:cSldViewPr snapToGrid="0">
      <p:cViewPr varScale="1">
        <p:scale>
          <a:sx n="106" d="100"/>
          <a:sy n="106" d="100"/>
        </p:scale>
        <p:origin x="1764" y="96"/>
      </p:cViewPr>
      <p:guideLst>
        <p:guide orient="horz" pos="2143"/>
        <p:guide pos="38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4" Type="http://schemas.openxmlformats.org/officeDocument/2006/relationships/tags" Target="tags/tag2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C5049-9D11-4657-82DC-7B8E01CAA93C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8782" y="1233488"/>
            <a:ext cx="5918199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E26583-931C-45FE-BB7B-207A3033A8C7}" type="slidenum">
              <a:rPr kumimoji="1" lang="ja-JP" altLang="en-US" smtClean="0"/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08782" y="1233488"/>
            <a:ext cx="5918199" cy="33289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Thank you for Mr. chairman</a:t>
            </a:r>
            <a:endParaRPr kumimoji="1" lang="en-US" altLang="ja-JP" dirty="0" smtClean="0"/>
          </a:p>
          <a:p>
            <a:r>
              <a:rPr kumimoji="1" lang="en-US" altLang="ja-JP" dirty="0" smtClean="0"/>
              <a:t>I’m Peng </a:t>
            </a:r>
            <a:r>
              <a:rPr kumimoji="1" lang="en-US" altLang="ja-JP" dirty="0" err="1" smtClean="0"/>
              <a:t>Jiaxin</a:t>
            </a:r>
            <a:r>
              <a:rPr kumimoji="1" lang="en-US" altLang="ja-JP" dirty="0" smtClean="0"/>
              <a:t> of Kansai University in Osaka, Japan.</a:t>
            </a:r>
            <a:endParaRPr kumimoji="1" lang="en-US" altLang="ja-JP" dirty="0" smtClean="0"/>
          </a:p>
          <a:p>
            <a:r>
              <a:rPr kumimoji="1" lang="en-US" altLang="ja-JP" dirty="0" smtClean="0"/>
              <a:t>Now, I’d like to talk to you about Plasma </a:t>
            </a:r>
            <a:r>
              <a:rPr kumimoji="1" lang="en-US" altLang="ja-JP" dirty="0" err="1" smtClean="0"/>
              <a:t>Nitriding</a:t>
            </a:r>
            <a:r>
              <a:rPr kumimoji="1" lang="en-US" altLang="ja-JP" dirty="0" smtClean="0"/>
              <a:t> Properties of Sintered Body Formed Using </a:t>
            </a:r>
            <a:r>
              <a:rPr kumimoji="1" lang="en-US" altLang="ja-JP" dirty="0" err="1" smtClean="0"/>
              <a:t>CoCrFeNiMn</a:t>
            </a:r>
            <a:r>
              <a:rPr kumimoji="1" lang="en-US" altLang="ja-JP" dirty="0" smtClean="0"/>
              <a:t> High-Entropy Alloy Powder by Varying Ball-Milling Duration.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9E8C241-5B84-4C1D-BE74-AB573B25ACBD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S PGothic" panose="020B0600070205080204" pitchFamily="50" charset="-128"/>
                <a:cs typeface="+mn-cs"/>
              </a:rPr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anose="020B0600070205080204" pitchFamily="50" charset="-128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Recently, high-entropy alloys have been developed, and they are known to three points. </a:t>
            </a:r>
            <a:endParaRPr kumimoji="1" lang="en-US" altLang="ja-JP" dirty="0" smtClean="0"/>
          </a:p>
          <a:p>
            <a:r>
              <a:rPr kumimoji="1" lang="en-US" altLang="ja-JP" dirty="0" smtClean="0"/>
              <a:t>The advantage of SPS is easy control of temperature, time, atmosphere and pressure. Improving the hardness of soft HEAs is extremely important, and one method is the surface treatment. </a:t>
            </a:r>
            <a:endParaRPr kumimoji="1" lang="en-US" altLang="ja-JP" dirty="0" smtClean="0"/>
          </a:p>
          <a:p>
            <a:r>
              <a:rPr kumimoji="1" lang="en-US" altLang="ja-JP" dirty="0" smtClean="0"/>
              <a:t>This figure shows a schematic of the plasma </a:t>
            </a:r>
            <a:r>
              <a:rPr kumimoji="1" lang="en-US" altLang="ja-JP" dirty="0" err="1" smtClean="0"/>
              <a:t>nitriding</a:t>
            </a:r>
            <a:r>
              <a:rPr kumimoji="1" lang="en-US" altLang="ja-JP" dirty="0" smtClean="0"/>
              <a:t>. S-DCPN has the advantages of uniform heating and increase of </a:t>
            </a:r>
            <a:r>
              <a:rPr kumimoji="1" lang="en-US" altLang="ja-JP" dirty="0" err="1" smtClean="0"/>
              <a:t>nitriding</a:t>
            </a:r>
            <a:r>
              <a:rPr kumimoji="1" lang="en-US" altLang="ja-JP" dirty="0" smtClean="0"/>
              <a:t> supply. </a:t>
            </a:r>
            <a:endParaRPr kumimoji="1" lang="en-US" altLang="ja-JP" dirty="0" smtClean="0"/>
          </a:p>
          <a:p>
            <a:r>
              <a:rPr kumimoji="1" lang="en-US" altLang="ja-JP" dirty="0" smtClean="0"/>
              <a:t>Recent years, a study found that dislocations were introduced on the surface of this HEA powder by ball milling and another study revealed that an expanded </a:t>
            </a:r>
            <a:r>
              <a:rPr kumimoji="1" lang="en-US" altLang="ja-JP" dirty="0" err="1" smtClean="0"/>
              <a:t>fcc</a:t>
            </a:r>
            <a:r>
              <a:rPr kumimoji="1" lang="en-US" altLang="ja-JP" dirty="0" smtClean="0"/>
              <a:t> structure formed on the surface of Cantor alloy at 673 K. </a:t>
            </a:r>
            <a:endParaRPr kumimoji="1" lang="en-US" altLang="ja-JP" dirty="0" smtClean="0"/>
          </a:p>
          <a:p>
            <a:r>
              <a:rPr kumimoji="1" lang="en-US" altLang="ja-JP" dirty="0" smtClean="0"/>
              <a:t>Experimental object on this study is shown in this. 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26583-931C-45FE-BB7B-207A3033A8C7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Next, the experiment procedure is shown.</a:t>
            </a:r>
            <a:endParaRPr kumimoji="1" lang="en-US" altLang="ja-JP" dirty="0" smtClean="0"/>
          </a:p>
          <a:p>
            <a:r>
              <a:rPr kumimoji="1" lang="en-US" altLang="ja-JP" dirty="0" smtClean="0"/>
              <a:t>The starting material is gas atomized powder and Table 1 shows element composition and particle size. And conditions of ball milling are shown in Table 2. 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26583-931C-45FE-BB7B-207A3033A8C7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After ball milling, powders were sintered by SPS and conditions of SPS are shown in Table 3. 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26583-931C-45FE-BB7B-207A3033A8C7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At S-DCPN treatment, shape and size of sintered HEAs sample is shown in Figure 3 and </a:t>
            </a:r>
            <a:r>
              <a:rPr kumimoji="1" lang="en-US" altLang="ja-JP" dirty="0" err="1" smtClean="0"/>
              <a:t>nitriding</a:t>
            </a:r>
            <a:r>
              <a:rPr kumimoji="1" lang="en-US" altLang="ja-JP" dirty="0" smtClean="0"/>
              <a:t> conditions are shown in Table 4.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26583-931C-45FE-BB7B-207A3033A8C7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Experimental results and conclusion are announced with the poster.</a:t>
            </a:r>
            <a:endParaRPr kumimoji="1" lang="en-US" altLang="ja-JP" dirty="0" smtClean="0"/>
          </a:p>
          <a:p>
            <a:r>
              <a:rPr kumimoji="1" lang="en-US" altLang="ja-JP" dirty="0" smtClean="0"/>
              <a:t>Thank you for your kind attention. 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E26583-931C-45FE-BB7B-207A3033A8C7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878D-2E0D-4051-BA39-9457BEFABB5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91453-3CE2-4EAE-BBAB-1A29D8186F8E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878D-2E0D-4051-BA39-9457BEFABB5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91453-3CE2-4EAE-BBAB-1A29D8186F8E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1" y="1709745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1" y="4589470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878D-2E0D-4051-BA39-9457BEFABB5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91453-3CE2-4EAE-BBAB-1A29D8186F8E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878D-2E0D-4051-BA39-9457BEFABB5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91453-3CE2-4EAE-BBAB-1A29D8186F8E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878D-2E0D-4051-BA39-9457BEFABB5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91453-3CE2-4EAE-BBAB-1A29D8186F8E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878D-2E0D-4051-BA39-9457BEFABB5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91453-3CE2-4EAE-BBAB-1A29D8186F8E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878D-2E0D-4051-BA39-9457BEFABB5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91453-3CE2-4EAE-BBAB-1A29D8186F8E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32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878D-2E0D-4051-BA39-9457BEFABB5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91453-3CE2-4EAE-BBAB-1A29D8186F8E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32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878D-2E0D-4051-BA39-9457BEFABB5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91453-3CE2-4EAE-BBAB-1A29D8186F8E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878D-2E0D-4051-BA39-9457BEFABB5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91453-3CE2-4EAE-BBAB-1A29D8186F8E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F878D-2E0D-4051-BA39-9457BEFABB5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91453-3CE2-4EAE-BBAB-1A29D8186F8E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44D8-19AD-4445-9094-FC4D029C8678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A73A2-9A9F-4F72-B079-7E09BF28A75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  <a:endParaRPr lang="ja-JP" altLang="en-US" smtClean="0"/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44D8-19AD-4445-9094-FC4D029C8678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A73A2-9A9F-4F72-B079-7E09BF28A75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  <a:endParaRPr lang="ja-JP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44D8-19AD-4445-9094-FC4D029C8678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A73A2-9A9F-4F72-B079-7E09BF28A75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  <a:endParaRPr lang="ja-JP" altLang="en-US" smtClean="0"/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  <a:endParaRPr lang="ja-JP" altLang="en-US" smtClean="0"/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44D8-19AD-4445-9094-FC4D029C8678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A73A2-9A9F-4F72-B079-7E09BF28A75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8"/>
            <a:ext cx="105156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  <a:endParaRPr lang="ja-JP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  <a:endParaRPr lang="ja-JP" altLang="en-US" smtClean="0"/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  <a:endParaRPr lang="ja-JP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  <a:endParaRPr lang="ja-JP" altLang="en-US" smtClean="0"/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44D8-19AD-4445-9094-FC4D029C8678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A73A2-9A9F-4F72-B079-7E09BF28A75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44D8-19AD-4445-9094-FC4D029C8678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A73A2-9A9F-4F72-B079-7E09BF28A75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44D8-19AD-4445-9094-FC4D029C8678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A73A2-9A9F-4F72-B079-7E09BF28A75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  <a:endParaRPr lang="ja-JP" altLang="en-US" smtClean="0"/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  <a:endParaRPr lang="ja-JP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44D8-19AD-4445-9094-FC4D029C8678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A73A2-9A9F-4F72-B079-7E09BF28A75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183188" y="987428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  <a:endParaRPr lang="ja-JP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44D8-19AD-4445-9094-FC4D029C8678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A73A2-9A9F-4F72-B079-7E09BF28A75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  <a:endParaRPr lang="ja-JP" altLang="en-US" smtClean="0"/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44D8-19AD-4445-9094-FC4D029C8678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A73A2-9A9F-4F72-B079-7E09BF28A75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  <a:endParaRPr lang="ja-JP" altLang="en-US" smtClean="0"/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44D8-19AD-4445-9094-FC4D029C8678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A73A2-9A9F-4F72-B079-7E09BF28A75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44D8-19AD-4445-9094-FC4D029C8678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A73A2-9A9F-4F72-B079-7E09BF28A75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A44D8-19AD-4445-9094-FC4D029C8678}" type="datetimeFigureOut">
              <a:rPr lang="ja-JP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A73A2-9A9F-4F72-B079-7E09BF28A756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F878D-2E0D-4051-BA39-9457BEFABB5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91453-3CE2-4EAE-BBAB-1A29D8186F8E}" type="slidenum">
              <a:rPr kumimoji="1" lang="ja-JP" altLang="en-US" smtClean="0"/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  <a:endParaRPr lang="ja-JP" altLang="en-US" smtClean="0"/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  <a:endParaRPr lang="ja-JP" altLang="en-US" smtClean="0"/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F878D-2E0D-4051-BA39-9457BEFABB54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91453-3CE2-4EAE-BBAB-1A29D8186F8E}" type="slidenum">
              <a:rPr kumimoji="1" lang="ja-JP" altLang="en-US" smtClean="0"/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1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55750" y="1896110"/>
            <a:ext cx="9081135" cy="1693545"/>
          </a:xfrm>
          <a:ln w="38100">
            <a:solidFill>
              <a:srgbClr val="00B0F0"/>
            </a:solidFill>
          </a:ln>
        </p:spPr>
        <p:txBody>
          <a:bodyPr anchor="ctr">
            <a:normAutofit/>
          </a:bodyPr>
          <a:lstStyle/>
          <a:p>
            <a:r>
              <a:rPr lang="en-US" altLang="ja-JP" sz="3600" kern="100" spc="-120" dirty="0"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Plasma Nitriding Properties of Sintered Body Formed Using CoCrFeNiMn High-Entropy Alloy Powder by Varying Ball-Milling Duration</a:t>
            </a:r>
            <a:endParaRPr lang="ja-JP" altLang="en-US" sz="3600" dirty="0">
              <a:latin typeface="Arial" panose="020B0604020202020204" pitchFamily="34" charset="0"/>
              <a:ea typeface="MS PGothic" panose="020B0600070205080204" pitchFamily="50" charset="-128"/>
              <a:cs typeface="Arial" panose="020B0604020202020204" pitchFamily="34" charset="0"/>
            </a:endParaRPr>
          </a:p>
        </p:txBody>
      </p:sp>
      <p:pic>
        <p:nvPicPr>
          <p:cNvPr id="5" name="Picture 2" descr="http://www.chemmater.kansai-u.ac.jp/functmat/kosho130-logo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8" t="1257" r="87043" b="762"/>
          <a:stretch>
            <a:fillRect/>
          </a:stretch>
        </p:blipFill>
        <p:spPr bwMode="auto">
          <a:xfrm>
            <a:off x="10438130" y="97790"/>
            <a:ext cx="1664970" cy="1638935"/>
          </a:xfrm>
          <a:prstGeom prst="rect">
            <a:avLst/>
          </a:prstGeom>
          <a:noFill/>
        </p:spPr>
      </p:pic>
      <p:sp>
        <p:nvSpPr>
          <p:cNvPr id="6" name="テキスト ボックス 5"/>
          <p:cNvSpPr txBox="1"/>
          <p:nvPr/>
        </p:nvSpPr>
        <p:spPr>
          <a:xfrm>
            <a:off x="234315" y="161925"/>
            <a:ext cx="45885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6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/>
                <a:ea typeface="MS Gothic" panose="020B0609070205080204" pitchFamily="49" charset="-128"/>
              </a:rPr>
              <a:t>Kansai University</a:t>
            </a:r>
            <a:endParaRPr lang="en-US" altLang="ja-JP" sz="3600" b="1" dirty="0" smtClean="0">
              <a:solidFill>
                <a:schemeClr val="accent1">
                  <a:lumMod val="75000"/>
                </a:schemeClr>
              </a:solidFill>
              <a:latin typeface="Arial" panose="020B0604020202020204"/>
              <a:ea typeface="MS Gothic" panose="020B0609070205080204" pitchFamily="49" charset="-128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7894320" y="6216650"/>
            <a:ext cx="274320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b="1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Functional Materials Lab. </a:t>
            </a:r>
            <a:r>
              <a:rPr lang="ja-JP" altLang="en-US" b="1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</a:rPr>
              <a:t>　</a:t>
            </a:r>
            <a:endParaRPr lang="ja-JP" altLang="en-US" b="1" i="1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AutoShape 9"/>
          <p:cNvSpPr>
            <a:spLocks noChangeArrowheads="1"/>
          </p:cNvSpPr>
          <p:nvPr/>
        </p:nvSpPr>
        <p:spPr bwMode="auto">
          <a:xfrm>
            <a:off x="102870" y="6584950"/>
            <a:ext cx="10969625" cy="76200"/>
          </a:xfrm>
          <a:prstGeom prst="parallelogram">
            <a:avLst>
              <a:gd name="adj" fmla="val 518387"/>
            </a:avLst>
          </a:prstGeom>
          <a:gradFill rotWithShape="1">
            <a:gsLst>
              <a:gs pos="0">
                <a:srgbClr val="0070C0"/>
              </a:gs>
              <a:gs pos="100000">
                <a:schemeClr val="accent2">
                  <a:alpha val="0"/>
                </a:schemeClr>
              </a:gs>
            </a:gsLst>
            <a:lin ang="0" scaled="1"/>
          </a:gradFill>
          <a:ln w="9525">
            <a:noFill/>
            <a:miter lim="800000"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dirty="0">
              <a:solidFill>
                <a:srgbClr val="000000"/>
              </a:solidFill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63" t="4366" r="6090" b="62034"/>
          <a:stretch>
            <a:fillRect/>
          </a:stretch>
        </p:blipFill>
        <p:spPr>
          <a:xfrm>
            <a:off x="10637520" y="5180965"/>
            <a:ext cx="1314450" cy="1557655"/>
          </a:xfrm>
          <a:prstGeom prst="rect">
            <a:avLst/>
          </a:prstGeom>
        </p:spPr>
      </p:pic>
      <p:sp>
        <p:nvSpPr>
          <p:cNvPr id="10" name="サブタイトル 2"/>
          <p:cNvSpPr>
            <a:spLocks noGrp="1"/>
          </p:cNvSpPr>
          <p:nvPr>
            <p:ph type="subTitle" idx="1"/>
          </p:nvPr>
        </p:nvSpPr>
        <p:spPr>
          <a:xfrm>
            <a:off x="4452793" y="3633624"/>
            <a:ext cx="6184554" cy="2376887"/>
          </a:xfrm>
        </p:spPr>
        <p:txBody>
          <a:bodyPr anchor="ctr">
            <a:normAutofit/>
          </a:bodyPr>
          <a:lstStyle/>
          <a:p>
            <a:pPr algn="r"/>
            <a:r>
              <a:rPr lang="en-US" altLang="ja-JP" sz="2000" dirty="0" smtClean="0">
                <a:latin typeface="Arial" panose="020B0604020202020204" pitchFamily="34" charset="0"/>
                <a:ea typeface="MS PGothic" panose="020B0600070205080204" pitchFamily="50" charset="-128"/>
                <a:cs typeface="Arial" panose="020B0604020202020204" pitchFamily="34" charset="0"/>
              </a:rPr>
              <a:t>  </a:t>
            </a:r>
            <a:r>
              <a:rPr lang="en-US" altLang="ja-JP" sz="2000" baseline="30000" dirty="0" smtClean="0">
                <a:latin typeface="Arial" panose="020B0604020202020204" pitchFamily="34" charset="0"/>
                <a:ea typeface="MS PGothic" panose="020B0600070205080204" pitchFamily="50" charset="-128"/>
                <a:cs typeface="Arial" panose="020B0604020202020204" pitchFamily="34" charset="0"/>
              </a:rPr>
              <a:t>1</a:t>
            </a:r>
            <a:r>
              <a:rPr lang="en-US" altLang="ja-JP" sz="2000" dirty="0" smtClean="0">
                <a:latin typeface="Arial" panose="020B0604020202020204" pitchFamily="34" charset="0"/>
                <a:ea typeface="MS PGothic" panose="020B0600070205080204" pitchFamily="50" charset="-128"/>
                <a:cs typeface="Arial" panose="020B0604020202020204" pitchFamily="34" charset="0"/>
              </a:rPr>
              <a:t>Graduate </a:t>
            </a:r>
            <a:r>
              <a:rPr lang="en-US" altLang="ja-JP" sz="2000" dirty="0">
                <a:latin typeface="Arial" panose="020B0604020202020204" pitchFamily="34" charset="0"/>
                <a:ea typeface="MS PGothic" panose="020B0600070205080204" pitchFamily="50" charset="-128"/>
                <a:cs typeface="Arial" panose="020B0604020202020204" pitchFamily="34" charset="0"/>
              </a:rPr>
              <a:t>School of Science and </a:t>
            </a:r>
            <a:r>
              <a:rPr lang="en-US" altLang="ja-JP" sz="2000" dirty="0" smtClean="0">
                <a:latin typeface="Arial" panose="020B0604020202020204" pitchFamily="34" charset="0"/>
                <a:ea typeface="MS PGothic" panose="020B0600070205080204" pitchFamily="50" charset="-128"/>
                <a:cs typeface="Arial" panose="020B0604020202020204" pitchFamily="34" charset="0"/>
              </a:rPr>
              <a:t>Engineering,</a:t>
            </a:r>
            <a:endParaRPr lang="en-US" altLang="ja-JP" sz="2000" dirty="0">
              <a:latin typeface="Arial" panose="020B0604020202020204" pitchFamily="34" charset="0"/>
              <a:ea typeface="MS PGothic" panose="020B0600070205080204" pitchFamily="50" charset="-128"/>
              <a:cs typeface="Arial" panose="020B0604020202020204" pitchFamily="34" charset="0"/>
            </a:endParaRPr>
          </a:p>
          <a:p>
            <a:pPr algn="r"/>
            <a:r>
              <a:rPr lang="en-US" altLang="ja-JP" sz="2000" baseline="30000" dirty="0" smtClean="0">
                <a:latin typeface="Arial" panose="020B0604020202020204" pitchFamily="34" charset="0"/>
                <a:ea typeface="MS PGothic" panose="020B0600070205080204" pitchFamily="50" charset="-128"/>
                <a:cs typeface="Arial" panose="020B0604020202020204" pitchFamily="34" charset="0"/>
              </a:rPr>
              <a:t>2</a:t>
            </a:r>
            <a:r>
              <a:rPr lang="en-US" altLang="ja-JP" sz="2000" dirty="0" smtClean="0">
                <a:latin typeface="Arial" panose="020B0604020202020204" pitchFamily="34" charset="0"/>
                <a:ea typeface="MS PGothic" panose="020B0600070205080204" pitchFamily="50" charset="-128"/>
                <a:cs typeface="Arial" panose="020B0604020202020204" pitchFamily="34" charset="0"/>
              </a:rPr>
              <a:t>Department </a:t>
            </a:r>
            <a:r>
              <a:rPr lang="en-US" altLang="ja-JP" sz="2000" dirty="0">
                <a:latin typeface="Arial" panose="020B0604020202020204" pitchFamily="34" charset="0"/>
                <a:ea typeface="MS PGothic" panose="020B0600070205080204" pitchFamily="50" charset="-128"/>
                <a:cs typeface="Arial" panose="020B0604020202020204" pitchFamily="34" charset="0"/>
              </a:rPr>
              <a:t>of Chemistry and Materials Engineering, </a:t>
            </a:r>
            <a:endParaRPr lang="en-US" altLang="ja-JP" sz="2000" dirty="0">
              <a:latin typeface="Arial" panose="020B0604020202020204" pitchFamily="34" charset="0"/>
              <a:ea typeface="MS PGothic" panose="020B0600070205080204" pitchFamily="50" charset="-128"/>
              <a:cs typeface="Arial" panose="020B0604020202020204" pitchFamily="34" charset="0"/>
            </a:endParaRPr>
          </a:p>
          <a:p>
            <a:pPr algn="r"/>
            <a:r>
              <a:rPr lang="en-US" altLang="ja-JP" sz="2000" dirty="0">
                <a:latin typeface="Arial" panose="020B0604020202020204" pitchFamily="34" charset="0"/>
                <a:ea typeface="MS PGothic" panose="020B0600070205080204" pitchFamily="50" charset="-128"/>
                <a:cs typeface="Arial" panose="020B0604020202020204" pitchFamily="34" charset="0"/>
              </a:rPr>
              <a:t>Facultry of Chemistry, Materials and Bioengineering, </a:t>
            </a:r>
            <a:endParaRPr lang="en-US" altLang="ja-JP" sz="2000" dirty="0">
              <a:latin typeface="Arial" panose="020B0604020202020204" pitchFamily="34" charset="0"/>
              <a:ea typeface="MS PGothic" panose="020B0600070205080204" pitchFamily="50" charset="-128"/>
              <a:cs typeface="Arial" panose="020B0604020202020204" pitchFamily="34" charset="0"/>
            </a:endParaRPr>
          </a:p>
          <a:p>
            <a:pPr algn="r"/>
            <a:r>
              <a:rPr lang="en-US" altLang="ja-JP" sz="2000" dirty="0" smtClean="0">
                <a:latin typeface="Arial" panose="020B0604020202020204" pitchFamily="34" charset="0"/>
                <a:ea typeface="MS PGothic" panose="020B0600070205080204" pitchFamily="50" charset="-128"/>
                <a:cs typeface="Arial" panose="020B0604020202020204" pitchFamily="34" charset="0"/>
              </a:rPr>
              <a:t>Kansai </a:t>
            </a:r>
            <a:r>
              <a:rPr lang="en-US" altLang="ja-JP" sz="2000" dirty="0" smtClean="0">
                <a:latin typeface="Arial" panose="020B0604020202020204" pitchFamily="34" charset="0"/>
                <a:ea typeface="MS PGothic" panose="020B0600070205080204" pitchFamily="50" charset="-128"/>
                <a:cs typeface="Arial" panose="020B0604020202020204" pitchFamily="34" charset="0"/>
              </a:rPr>
              <a:t>University, Osaka, Japan</a:t>
            </a:r>
            <a:endParaRPr lang="en-US" altLang="ja-JP" sz="2000" dirty="0" smtClean="0">
              <a:latin typeface="Arial" panose="020B0604020202020204" pitchFamily="34" charset="0"/>
              <a:ea typeface="MS PGothic" panose="020B0600070205080204" pitchFamily="50" charset="-128"/>
              <a:cs typeface="Arial" panose="020B0604020202020204" pitchFamily="34" charset="0"/>
            </a:endParaRPr>
          </a:p>
          <a:p>
            <a:pPr algn="r"/>
            <a:r>
              <a:rPr lang="ja-JP" altLang="en-US" dirty="0" smtClean="0">
                <a:latin typeface="Arial" panose="020B0604020202020204" pitchFamily="34" charset="0"/>
                <a:ea typeface="MS PGothic" panose="020B0600070205080204" pitchFamily="50" charset="-128"/>
                <a:cs typeface="Arial" panose="020B0604020202020204" pitchFamily="34" charset="0"/>
              </a:rPr>
              <a:t>〇</a:t>
            </a:r>
            <a:r>
              <a:rPr lang="en-US" altLang="ja-JP" u="sng" dirty="0" smtClean="0">
                <a:latin typeface="Arial" panose="020B0604020202020204" pitchFamily="34" charset="0"/>
                <a:ea typeface="MS PGothic" panose="020B0600070205080204" pitchFamily="50" charset="-128"/>
                <a:cs typeface="Arial" panose="020B0604020202020204" pitchFamily="34" charset="0"/>
              </a:rPr>
              <a:t>Jiaxin </a:t>
            </a:r>
            <a:r>
              <a:rPr lang="en-US" altLang="ja-JP" u="sng" dirty="0" smtClean="0">
                <a:latin typeface="Arial" panose="020B0604020202020204" pitchFamily="34" charset="0"/>
                <a:ea typeface="MS PGothic" panose="020B0600070205080204" pitchFamily="50" charset="-128"/>
                <a:cs typeface="Arial" panose="020B0604020202020204" pitchFamily="34" charset="0"/>
              </a:rPr>
              <a:t>Peng</a:t>
            </a:r>
            <a:r>
              <a:rPr lang="en-US" altLang="ja-JP" u="sng" baseline="30000" dirty="0" smtClean="0">
                <a:latin typeface="Arial" panose="020B0604020202020204" pitchFamily="34" charset="0"/>
                <a:ea typeface="MS PGothic" panose="020B0600070205080204" pitchFamily="50" charset="-128"/>
                <a:cs typeface="Arial" panose="020B0604020202020204" pitchFamily="34" charset="0"/>
              </a:rPr>
              <a:t>1</a:t>
            </a:r>
            <a:r>
              <a:rPr lang="en-US" altLang="ja-JP" dirty="0" smtClean="0">
                <a:latin typeface="Arial" panose="020B0604020202020204" pitchFamily="34" charset="0"/>
                <a:ea typeface="MS PGothic" panose="020B0600070205080204" pitchFamily="50" charset="-128"/>
                <a:cs typeface="Arial" panose="020B0604020202020204" pitchFamily="34" charset="0"/>
              </a:rPr>
              <a:t> </a:t>
            </a:r>
            <a:r>
              <a:rPr lang="en-US" altLang="ja-JP" dirty="0" smtClean="0">
                <a:latin typeface="Arial" panose="020B0604020202020204" pitchFamily="34" charset="0"/>
                <a:ea typeface="MS PGothic" panose="020B0600070205080204" pitchFamily="50" charset="-128"/>
                <a:cs typeface="Arial" panose="020B0604020202020204" pitchFamily="34" charset="0"/>
              </a:rPr>
              <a:t>and Akio </a:t>
            </a:r>
            <a:r>
              <a:rPr lang="en-US" altLang="ja-JP" dirty="0" smtClean="0">
                <a:latin typeface="Arial" panose="020B0604020202020204" pitchFamily="34" charset="0"/>
                <a:ea typeface="MS PGothic" panose="020B0600070205080204" pitchFamily="50" charset="-128"/>
                <a:cs typeface="Arial" panose="020B0604020202020204" pitchFamily="34" charset="0"/>
              </a:rPr>
              <a:t>Nishimoto</a:t>
            </a:r>
            <a:r>
              <a:rPr lang="en-US" altLang="ja-JP" baseline="30000" dirty="0" smtClean="0">
                <a:latin typeface="Arial" panose="020B0604020202020204" pitchFamily="34" charset="0"/>
                <a:ea typeface="MS PGothic" panose="020B0600070205080204" pitchFamily="50" charset="-128"/>
                <a:cs typeface="Arial" panose="020B0604020202020204" pitchFamily="34" charset="0"/>
              </a:rPr>
              <a:t>2</a:t>
            </a:r>
            <a:endParaRPr lang="en-US" altLang="ja-JP" baseline="30000" dirty="0">
              <a:latin typeface="Arial" panose="020B0604020202020204" pitchFamily="34" charset="0"/>
              <a:ea typeface="MS PGothic" panose="020B0600070205080204" pitchFamily="50" charset="-128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角丸四角形 17"/>
          <p:cNvSpPr/>
          <p:nvPr/>
        </p:nvSpPr>
        <p:spPr>
          <a:xfrm>
            <a:off x="3754120" y="3986530"/>
            <a:ext cx="7940675" cy="13893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" name="直線コネクタ 4"/>
          <p:cNvCxnSpPr/>
          <p:nvPr/>
        </p:nvCxnSpPr>
        <p:spPr>
          <a:xfrm flipV="1">
            <a:off x="133936" y="612755"/>
            <a:ext cx="11899900" cy="1016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正方形/長方形 1"/>
          <p:cNvSpPr/>
          <p:nvPr/>
        </p:nvSpPr>
        <p:spPr>
          <a:xfrm>
            <a:off x="8763002" y="6365893"/>
            <a:ext cx="3373755" cy="2755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200" dirty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1</a:t>
            </a:r>
            <a:r>
              <a:rPr lang="en-US" altLang="ja-JP" sz="1200" dirty="0" smtClean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) G. Li, </a:t>
            </a:r>
            <a:r>
              <a:rPr lang="en-US" altLang="ja-JP" sz="1200" i="1" dirty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et al. </a:t>
            </a:r>
            <a:r>
              <a:rPr lang="en-US" altLang="ja-JP" sz="1200" dirty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: Scr. Mater. </a:t>
            </a:r>
            <a:r>
              <a:rPr lang="en-US" altLang="ja-JP" sz="1200" b="1" dirty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191 </a:t>
            </a:r>
            <a:r>
              <a:rPr lang="en-US" altLang="ja-JP" sz="1200" dirty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(2021) </a:t>
            </a:r>
            <a:r>
              <a:rPr lang="en-US" altLang="ja-JP" sz="1200" dirty="0" smtClean="0">
                <a:solidFill>
                  <a:srgbClr val="000000"/>
                </a:solidFill>
                <a:latin typeface="Arial" panose="020B0604020202020204" pitchFamily="34" charset="0"/>
                <a:ea typeface="MS Gothic" panose="020B0609070205080204" pitchFamily="49" charset="-128"/>
                <a:cs typeface="Arial" panose="020B0604020202020204" pitchFamily="34" charset="0"/>
              </a:rPr>
              <a:t>196-201.</a:t>
            </a:r>
            <a:endParaRPr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3" t="2847" r="4449" b="3520"/>
          <a:stretch>
            <a:fillRect/>
          </a:stretch>
        </p:blipFill>
        <p:spPr>
          <a:xfrm>
            <a:off x="311734" y="4164569"/>
            <a:ext cx="2944858" cy="2354704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8227929" y="6598075"/>
            <a:ext cx="3959107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en-US" altLang="ja-JP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kumimoji="1" lang="en-US" altLang="ja-JP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altLang="ja-JP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Karimoto</a:t>
            </a:r>
            <a:r>
              <a:rPr kumimoji="1" lang="en-US" altLang="ja-JP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and A. Nishimoto</a:t>
            </a:r>
            <a:r>
              <a:rPr kumimoji="1" lang="en-US" altLang="ja-JP" sz="1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kumimoji="1" lang="en-US" altLang="ja-JP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Metals. </a:t>
            </a:r>
            <a:r>
              <a:rPr kumimoji="1" lang="en-US" altLang="ja-JP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kumimoji="1" lang="en-US" altLang="ja-JP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(2020) 761.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グループ化 14"/>
          <p:cNvGrpSpPr/>
          <p:nvPr/>
        </p:nvGrpSpPr>
        <p:grpSpPr>
          <a:xfrm>
            <a:off x="3423286" y="5479415"/>
            <a:ext cx="8650605" cy="887095"/>
            <a:chOff x="1748606" y="5489860"/>
            <a:chExt cx="4487876" cy="887095"/>
          </a:xfrm>
        </p:grpSpPr>
        <p:sp>
          <p:nvSpPr>
            <p:cNvPr id="11" name="テキスト ボックス 10"/>
            <p:cNvSpPr txBox="1"/>
            <p:nvPr/>
          </p:nvSpPr>
          <p:spPr>
            <a:xfrm>
              <a:off x="1786491" y="5788945"/>
              <a:ext cx="4406835" cy="5219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altLang="ja-JP" sz="1400" dirty="0" smtClean="0">
                  <a:latin typeface="Arial" panose="020B0604020202020204" pitchFamily="34" charset="0"/>
                  <a:ea typeface="MS PGothic" panose="020B0600070205080204" pitchFamily="50" charset="-128"/>
                  <a:cs typeface="Arial" panose="020B0604020202020204" pitchFamily="34" charset="0"/>
                </a:rPr>
                <a:t>After </a:t>
              </a:r>
              <a:r>
                <a:rPr lang="en-US" altLang="ja-JP" sz="1400" dirty="0">
                  <a:latin typeface="Arial" panose="020B0604020202020204" pitchFamily="34" charset="0"/>
                  <a:ea typeface="MS PGothic" panose="020B0600070205080204" pitchFamily="50" charset="-128"/>
                  <a:cs typeface="Arial" panose="020B0604020202020204" pitchFamily="34" charset="0"/>
                </a:rPr>
                <a:t>ball milling a  CoCrFeMnNi gas-atomized powder, a sintered body was prepared by the SPS method followed by plasma nitriding, and the characteristics of the surface nitrided layer were </a:t>
              </a:r>
              <a:r>
                <a:rPr lang="en-US" altLang="ja-JP" sz="1400" dirty="0" smtClean="0">
                  <a:latin typeface="Arial" panose="020B0604020202020204" pitchFamily="34" charset="0"/>
                  <a:ea typeface="MS PGothic" panose="020B0600070205080204" pitchFamily="50" charset="-128"/>
                  <a:cs typeface="Arial" panose="020B0604020202020204" pitchFamily="34" charset="0"/>
                </a:rPr>
                <a:t>evaluated.</a:t>
              </a:r>
              <a:endParaRPr kumimoji="1" lang="ja-JP" altLang="en-US" sz="1400" dirty="0">
                <a:latin typeface="Arial" panose="020B0604020202020204" pitchFamily="34" charset="0"/>
                <a:ea typeface="MS PGothic" panose="020B0600070205080204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12" name="角丸四角形 11"/>
            <p:cNvSpPr/>
            <p:nvPr/>
          </p:nvSpPr>
          <p:spPr>
            <a:xfrm>
              <a:off x="1748606" y="5715285"/>
              <a:ext cx="4487876" cy="661670"/>
            </a:xfrm>
            <a:prstGeom prst="roundRect">
              <a:avLst/>
            </a:prstGeom>
            <a:noFill/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3337459" y="5489860"/>
              <a:ext cx="1049576" cy="33718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Experimental object</a:t>
              </a:r>
              <a:endParaRPr kumimoji="1" lang="ja-JP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テキスト ボックス 7"/>
          <p:cNvSpPr txBox="1"/>
          <p:nvPr/>
        </p:nvSpPr>
        <p:spPr>
          <a:xfrm>
            <a:off x="275122" y="6571455"/>
            <a:ext cx="304673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Fig. XRD pattern of plasma-nitride HEAs </a:t>
            </a:r>
            <a:r>
              <a:rPr lang="en-US" altLang="ja-JP" sz="12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1" lang="en-US" altLang="ja-JP" sz="12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en-US" altLang="ja-JP" sz="1200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8490" y="1009650"/>
            <a:ext cx="3527425" cy="2494280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1831" y="1075881"/>
            <a:ext cx="2373507" cy="2191348"/>
          </a:xfrm>
          <a:prstGeom prst="rect">
            <a:avLst/>
          </a:prstGeom>
        </p:spPr>
      </p:pic>
      <p:sp>
        <p:nvSpPr>
          <p:cNvPr id="14" name="正方形/長方形 13"/>
          <p:cNvSpPr/>
          <p:nvPr/>
        </p:nvSpPr>
        <p:spPr>
          <a:xfrm>
            <a:off x="3860165" y="4039235"/>
            <a:ext cx="7728585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Dislocations 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were introduced on the surface of an CoCrFeMn alloy powder by ball milling, and a simultaneous improvement in the strength of the sintered body and strain hardening occurred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ja-JP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1)</a:t>
            </a:r>
            <a:endParaRPr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Another 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study revealed that an 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expanded </a:t>
            </a:r>
            <a:r>
              <a:rPr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fcc structure formed on the surface of Cantor alloy during plasma nitriding at 673 </a:t>
            </a:r>
            <a:r>
              <a:rPr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K. </a:t>
            </a:r>
            <a:r>
              <a:rPr lang="en-US" altLang="ja-JP" sz="16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2)</a:t>
            </a:r>
            <a:endParaRPr lang="en-US" altLang="ja-JP" sz="1600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72" y="1070836"/>
            <a:ext cx="1675068" cy="1721051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2430" y="1105535"/>
            <a:ext cx="2708910" cy="2236470"/>
          </a:xfrm>
          <a:prstGeom prst="rect">
            <a:avLst/>
          </a:prstGeom>
        </p:spPr>
      </p:pic>
      <p:sp>
        <p:nvSpPr>
          <p:cNvPr id="16" name="テキスト ボックス 15"/>
          <p:cNvSpPr txBox="1"/>
          <p:nvPr/>
        </p:nvSpPr>
        <p:spPr>
          <a:xfrm>
            <a:off x="6518373" y="3442507"/>
            <a:ext cx="216916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short-time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processing</a:t>
            </a:r>
            <a:endParaRPr lang="en-US" altLang="ja-JP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ja-JP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saving</a:t>
            </a:r>
            <a:endParaRPr lang="en-US" altLang="ja-JP" sz="14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80645" y="2738120"/>
            <a:ext cx="297370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ja-JP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five or more</a:t>
            </a:r>
            <a:r>
              <a:rPr lang="en-US" altLang="ja-JP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metallic elements</a:t>
            </a:r>
            <a:endParaRPr lang="en-US" altLang="ja-JP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ja-JP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ja-JP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range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5-35 </a:t>
            </a:r>
            <a:r>
              <a:rPr lang="en-US" altLang="ja-JP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at%</a:t>
            </a:r>
            <a:endParaRPr lang="en-US" altLang="ja-JP" sz="14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ja-JP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single-phase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solid </a:t>
            </a:r>
            <a:r>
              <a:rPr lang="en-US" altLang="ja-JP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solution</a:t>
            </a:r>
            <a:endParaRPr lang="en-US" altLang="ja-JP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endParaRPr kumimoji="1" lang="en-US" altLang="ja-JP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ja-JP" sz="1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hardness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of Cantor alloy with fcc </a:t>
            </a:r>
            <a:r>
              <a:rPr lang="en-US" altLang="ja-JP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structure</a:t>
            </a:r>
            <a:endParaRPr kumimoji="1" lang="en-US" altLang="ja-JP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2900680" y="3240405"/>
            <a:ext cx="315214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short-time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processing</a:t>
            </a:r>
            <a:endParaRPr lang="en-US" altLang="ja-JP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ja-JP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Easy 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control of </a:t>
            </a:r>
            <a:r>
              <a:rPr lang="en-US" altLang="ja-JP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temperature</a:t>
            </a:r>
            <a:r>
              <a:rPr lang="en-US" altLang="ja-JP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ja-JP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lang="en-US" altLang="ja-JP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atmosphere</a:t>
            </a: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pressure</a:t>
            </a:r>
            <a:endParaRPr kumimoji="1" lang="en-US" altLang="ja-JP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9376967" y="3389395"/>
            <a:ext cx="257556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altLang="ja-JP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niform heating</a:t>
            </a:r>
            <a:endParaRPr lang="en-US" altLang="ja-JP" sz="14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ja-JP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ncrease </a:t>
            </a:r>
            <a:r>
              <a:rPr lang="en-US" altLang="ja-JP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nitriding </a:t>
            </a:r>
            <a:r>
              <a:rPr lang="en-US" altLang="ja-JP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supply</a:t>
            </a:r>
            <a:endParaRPr lang="en-US" altLang="ja-JP" sz="14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403435" y="722999"/>
            <a:ext cx="1809750" cy="3371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High entropy alloy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229630" y="717383"/>
            <a:ext cx="2250440" cy="3371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Spark plasma sintering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6739198" y="713531"/>
            <a:ext cx="1628775" cy="3371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Plasma nitriding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10184252" y="718335"/>
            <a:ext cx="961390" cy="3371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S-DCPN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タイトル 6"/>
          <p:cNvSpPr>
            <a:spLocks noGrp="1"/>
          </p:cNvSpPr>
          <p:nvPr>
            <p:ph type="title"/>
          </p:nvPr>
        </p:nvSpPr>
        <p:spPr>
          <a:xfrm>
            <a:off x="98375" y="66855"/>
            <a:ext cx="6942274" cy="606302"/>
          </a:xfrm>
        </p:spPr>
        <p:txBody>
          <a:bodyPr>
            <a:noAutofit/>
          </a:bodyPr>
          <a:p>
            <a:r>
              <a:rPr lang="en-US" altLang="ja-JP" sz="3600" dirty="0" smtClean="0">
                <a:latin typeface="Arial" panose="020B0604020202020204" pitchFamily="34" charset="0"/>
                <a:ea typeface="MS PGothic" panose="020B0600070205080204" pitchFamily="50" charset="-128"/>
                <a:cs typeface="Arial" panose="020B0604020202020204" pitchFamily="34" charset="0"/>
              </a:rPr>
              <a:t>Background</a:t>
            </a:r>
            <a:endParaRPr kumimoji="1" lang="ja-JP" altLang="en-US" sz="4000" dirty="0">
              <a:latin typeface="Arial" panose="020B0604020202020204" pitchFamily="34" charset="0"/>
              <a:ea typeface="MS PGothic" panose="020B0600070205080204" pitchFamily="50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表 12"/>
          <p:cNvGraphicFramePr>
            <a:graphicFrameLocks noGrp="1"/>
          </p:cNvGraphicFramePr>
          <p:nvPr/>
        </p:nvGraphicFramePr>
        <p:xfrm>
          <a:off x="6086892" y="2947900"/>
          <a:ext cx="4333240" cy="1602105"/>
        </p:xfrm>
        <a:graphic>
          <a:graphicData uri="http://schemas.openxmlformats.org/drawingml/2006/table">
            <a:tbl>
              <a:tblPr firstRow="1" firstCol="1" bandRow="1"/>
              <a:tblGrid>
                <a:gridCol w="2166620"/>
                <a:gridCol w="2166620"/>
              </a:tblGrid>
              <a:tr h="3204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Milling time</a:t>
                      </a:r>
                      <a:endParaRPr lang="ja-JP" sz="16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0, 5, 10, 15 </a:t>
                      </a:r>
                      <a:r>
                        <a:rPr lang="en-US" sz="1600" kern="1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h</a:t>
                      </a:r>
                      <a:endParaRPr lang="ja-JP" sz="1600" kern="1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4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Revolution</a:t>
                      </a:r>
                      <a:endParaRPr lang="ja-JP" sz="16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300 rpm</a:t>
                      </a:r>
                      <a:endParaRPr lang="ja-JP" sz="16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4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Ball to powder ratio</a:t>
                      </a:r>
                      <a:endParaRPr lang="ja-JP" sz="16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10 : 1</a:t>
                      </a:r>
                      <a:endParaRPr lang="ja-JP" sz="16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4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Solvent</a:t>
                      </a:r>
                      <a:endParaRPr lang="ja-JP" sz="16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i="1" kern="100" dirty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-Heptane</a:t>
                      </a:r>
                      <a:endParaRPr lang="ja-JP" sz="16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4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Atmosphere</a:t>
                      </a:r>
                      <a:endParaRPr lang="ja-JP" sz="16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Ar</a:t>
                      </a:r>
                      <a:endParaRPr lang="ja-JP" sz="16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タイトル 6"/>
          <p:cNvSpPr>
            <a:spLocks noGrp="1"/>
          </p:cNvSpPr>
          <p:nvPr>
            <p:ph type="title"/>
          </p:nvPr>
        </p:nvSpPr>
        <p:spPr>
          <a:xfrm>
            <a:off x="98375" y="66855"/>
            <a:ext cx="6942274" cy="606302"/>
          </a:xfrm>
        </p:spPr>
        <p:txBody>
          <a:bodyPr>
            <a:noAutofit/>
          </a:bodyPr>
          <a:lstStyle/>
          <a:p>
            <a:r>
              <a:rPr lang="en-US" altLang="ja-JP" sz="3600" dirty="0" smtClean="0">
                <a:latin typeface="Arial" panose="020B0604020202020204" pitchFamily="34" charset="0"/>
                <a:ea typeface="MS PGothic" panose="020B0600070205080204" pitchFamily="50" charset="-128"/>
                <a:cs typeface="Arial" panose="020B0604020202020204" pitchFamily="34" charset="0"/>
              </a:rPr>
              <a:t>Experimental procedure</a:t>
            </a:r>
            <a:endParaRPr kumimoji="1" lang="ja-JP" altLang="en-US" sz="4000" dirty="0">
              <a:latin typeface="Arial" panose="020B0604020202020204" pitchFamily="34" charset="0"/>
              <a:ea typeface="MS PGothic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6502040" y="2584833"/>
            <a:ext cx="3503190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ja-JP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Gothic" panose="020B0400000000000000" pitchFamily="50" charset="-128"/>
                <a:cs typeface="Arial" panose="020B0604020202020204" pitchFamily="34" charset="0"/>
              </a:rPr>
              <a:t>Table 2 Conditions of ball milling.</a:t>
            </a:r>
            <a:endParaRPr kumimoji="1" lang="ja-JP" alt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Yu Gothic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5421397" y="6325580"/>
            <a:ext cx="5447665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ja-JP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Gothic" panose="020B0400000000000000" pitchFamily="50" charset="-128"/>
                <a:cs typeface="Arial" panose="020B0604020202020204" pitchFamily="34" charset="0"/>
              </a:rPr>
              <a:t>Fig. 1 Schematic illustration of the setup for ball milling.</a:t>
            </a:r>
            <a:endParaRPr kumimoji="1" lang="ja-JP" alt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Yu Gothic" panose="020B0400000000000000" pitchFamily="50" charset="-128"/>
              <a:cs typeface="Arial" panose="020B0604020202020204" pitchFamily="34" charset="0"/>
            </a:endParaRPr>
          </a:p>
        </p:txBody>
      </p:sp>
      <p:grpSp>
        <p:nvGrpSpPr>
          <p:cNvPr id="17" name="グループ化 16"/>
          <p:cNvGrpSpPr/>
          <p:nvPr/>
        </p:nvGrpSpPr>
        <p:grpSpPr>
          <a:xfrm>
            <a:off x="1201453" y="1224744"/>
            <a:ext cx="2769973" cy="4804805"/>
            <a:chOff x="377469" y="1049143"/>
            <a:chExt cx="2769973" cy="4804805"/>
          </a:xfrm>
        </p:grpSpPr>
        <p:sp>
          <p:nvSpPr>
            <p:cNvPr id="3" name="下矢印 2"/>
            <p:cNvSpPr/>
            <p:nvPr/>
          </p:nvSpPr>
          <p:spPr>
            <a:xfrm>
              <a:off x="1307421" y="1757029"/>
              <a:ext cx="798021" cy="3698139"/>
            </a:xfrm>
            <a:prstGeom prst="down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Yu Gothic" panose="020B0400000000000000" pitchFamily="50" charset="-128"/>
                <a:cs typeface="+mn-cs"/>
              </a:endParaRPr>
            </a:p>
          </p:txBody>
        </p:sp>
        <p:sp>
          <p:nvSpPr>
            <p:cNvPr id="2" name="テキスト ボックス 1"/>
            <p:cNvSpPr txBox="1"/>
            <p:nvPr/>
          </p:nvSpPr>
          <p:spPr>
            <a:xfrm>
              <a:off x="379304" y="1049143"/>
              <a:ext cx="2768138" cy="70675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ja-JP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Yu Gothic" panose="020B0400000000000000" pitchFamily="50" charset="-128"/>
                  <a:cs typeface="Arial" panose="020B0604020202020204" pitchFamily="34" charset="0"/>
                </a:rPr>
                <a:t>Material preparation</a:t>
              </a:r>
              <a:endPara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Gothic" panose="020B0400000000000000" pitchFamily="50" charset="-128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Yu Gothic" panose="020B0400000000000000" pitchFamily="50" charset="-128"/>
                  <a:cs typeface="Arial" panose="020B0604020202020204" pitchFamily="34" charset="0"/>
                </a:rPr>
                <a:t>⇒</a:t>
              </a:r>
              <a:r>
                <a:rPr kumimoji="1" lang="en-US" altLang="ja-JP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Yu Gothic" panose="020B0400000000000000" pitchFamily="50" charset="-128"/>
                  <a:cs typeface="Arial" panose="020B0604020202020204" pitchFamily="34" charset="0"/>
                </a:rPr>
                <a:t>Ball milling</a:t>
              </a:r>
              <a:endPara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Gothic" panose="020B0400000000000000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21" name="テキスト ボックス 20"/>
            <p:cNvSpPr txBox="1"/>
            <p:nvPr/>
          </p:nvSpPr>
          <p:spPr>
            <a:xfrm>
              <a:off x="377469" y="2298545"/>
              <a:ext cx="2768138" cy="39878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ja-JP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Yu Gothic" panose="020B0400000000000000" pitchFamily="50" charset="-128"/>
                  <a:cs typeface="Arial" panose="020B0604020202020204" pitchFamily="34" charset="0"/>
                </a:rPr>
                <a:t>SPS processing</a:t>
              </a:r>
              <a:endPara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Gothic" panose="020B0400000000000000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377469" y="3247922"/>
              <a:ext cx="2768138" cy="39878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ja-JP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Yu Gothic" panose="020B0400000000000000" pitchFamily="50" charset="-128"/>
                  <a:cs typeface="Arial" panose="020B0604020202020204" pitchFamily="34" charset="0"/>
                </a:rPr>
                <a:t>Polishing</a:t>
              </a:r>
              <a:endPara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Gothic" panose="020B0400000000000000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377469" y="4197299"/>
              <a:ext cx="2768138" cy="39878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ja-JP" sz="2000" dirty="0" smtClean="0">
                  <a:solidFill>
                    <a:prstClr val="black"/>
                  </a:solidFill>
                  <a:latin typeface="Arial" panose="020B0604020202020204" pitchFamily="34" charset="0"/>
                  <a:ea typeface="Yu Gothic" panose="020B0400000000000000" pitchFamily="50" charset="-128"/>
                  <a:cs typeface="Arial" panose="020B0604020202020204" pitchFamily="34" charset="0"/>
                </a:rPr>
                <a:t>Plasma nitriding</a:t>
              </a:r>
              <a:endPara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Gothic" panose="020B0400000000000000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377469" y="5455168"/>
              <a:ext cx="2768138" cy="398780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ja-JP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Yu Gothic" panose="020B0400000000000000" pitchFamily="50" charset="-128"/>
                  <a:cs typeface="Arial" panose="020B0604020202020204" pitchFamily="34" charset="0"/>
                </a:rPr>
                <a:t>Analysis</a:t>
              </a:r>
              <a:endPara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Gothic" panose="020B0400000000000000" pitchFamily="50" charset="-128"/>
                <a:cs typeface="Arial" panose="020B0604020202020204" pitchFamily="34" charset="0"/>
              </a:endParaRPr>
            </a:p>
          </p:txBody>
        </p:sp>
      </p:grpSp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9" t="3514" r="2344" b="4862"/>
          <a:stretch>
            <a:fillRect/>
          </a:stretch>
        </p:blipFill>
        <p:spPr>
          <a:xfrm>
            <a:off x="6086892" y="4671589"/>
            <a:ext cx="3896883" cy="1674976"/>
          </a:xfrm>
          <a:prstGeom prst="rect">
            <a:avLst/>
          </a:prstGeom>
        </p:spPr>
      </p:pic>
      <p:graphicFrame>
        <p:nvGraphicFramePr>
          <p:cNvPr id="18" name="表 17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5452548" y="1245016"/>
          <a:ext cx="5390515" cy="1254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2010"/>
                <a:gridCol w="638175"/>
                <a:gridCol w="619760"/>
                <a:gridCol w="686435"/>
                <a:gridCol w="694690"/>
                <a:gridCol w="639445"/>
              </a:tblGrid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Element</a:t>
                      </a:r>
                      <a:endParaRPr kumimoji="1" lang="ja-JP" altLang="en-US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290" marR="47290" marT="23664" marB="236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</a:t>
                      </a:r>
                      <a:endParaRPr kumimoji="1" lang="ja-JP" altLang="en-US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290" marR="47290" marT="23664" marB="236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</a:t>
                      </a:r>
                      <a:endParaRPr kumimoji="1" lang="ja-JP" altLang="en-US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290" marR="47290" marT="23664" marB="236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</a:t>
                      </a:r>
                      <a:endParaRPr kumimoji="1" lang="ja-JP" altLang="en-US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290" marR="47290" marT="23664" marB="236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6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Mn</a:t>
                      </a:r>
                      <a:endParaRPr kumimoji="1" lang="ja-JP" altLang="en-US" sz="1600" b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290" marR="47290" marT="23664" marB="236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</a:t>
                      </a:r>
                      <a:endParaRPr kumimoji="1" lang="ja-JP" altLang="en-US" sz="16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290" marR="47290" marT="23664" marB="236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Nominal composition (at</a:t>
                      </a:r>
                      <a:r>
                        <a:rPr kumimoji="1" lang="en-US" altLang="ja-JP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%)</a:t>
                      </a:r>
                      <a:endParaRPr kumimoji="1" lang="ja-JP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290" marR="47290" marT="23664" marB="236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20.00</a:t>
                      </a:r>
                      <a:endParaRPr kumimoji="1" lang="ja-JP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290" marR="47290" marT="23664" marB="236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20.00</a:t>
                      </a:r>
                      <a:endParaRPr kumimoji="1" lang="ja-JP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290" marR="47290" marT="23664" marB="236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20.00</a:t>
                      </a:r>
                      <a:endParaRPr kumimoji="1" lang="ja-JP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290" marR="47290" marT="23664" marB="236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20.00</a:t>
                      </a:r>
                      <a:endParaRPr kumimoji="1" lang="ja-JP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290" marR="47290" marT="23664" marB="236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20.00</a:t>
                      </a:r>
                      <a:endParaRPr kumimoji="1" lang="ja-JP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290" marR="47290" marT="23664" marB="236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Particle </a:t>
                      </a:r>
                      <a:r>
                        <a:rPr kumimoji="1" lang="en-US" altLang="ja-JP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size</a:t>
                      </a:r>
                      <a:endParaRPr kumimoji="1" lang="ja-JP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290" marR="47290" marT="23664" marB="236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1" lang="en-US" altLang="ja-JP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 ~150</a:t>
                      </a:r>
                      <a:r>
                        <a:rPr kumimoji="1" lang="ja-JP" altLang="en-US" sz="16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1" lang="en-US" altLang="ja-JP" sz="16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µm</a:t>
                      </a:r>
                      <a:endParaRPr kumimoji="1" lang="ja-JP" altLang="en-US" sz="16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290" marR="47290" marT="23664" marB="236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 marL="47290" marR="47290" marT="23664" marB="236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 marL="47290" marR="47290" marT="23664" marB="236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 marL="47290" marR="47290" marT="23664" marB="236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 marL="47290" marR="47290" marT="23664" marB="2366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" name="テキスト ボックス 18"/>
          <p:cNvSpPr txBox="1"/>
          <p:nvPr/>
        </p:nvSpPr>
        <p:spPr>
          <a:xfrm>
            <a:off x="6515353" y="872616"/>
            <a:ext cx="3476564" cy="352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Table</a:t>
            </a:r>
            <a:r>
              <a:rPr lang="ja-JP" alt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1 Gas </a:t>
            </a:r>
            <a:r>
              <a:rPr lang="en-US" altLang="ja-JP" sz="1700" dirty="0">
                <a:latin typeface="Arial" panose="020B0604020202020204" pitchFamily="34" charset="0"/>
                <a:cs typeface="Arial" panose="020B0604020202020204" pitchFamily="34" charset="0"/>
              </a:rPr>
              <a:t>atomizing </a:t>
            </a:r>
            <a:r>
              <a:rPr lang="en-US" altLang="ja-JP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powders.</a:t>
            </a:r>
            <a:endParaRPr kumimoji="1" lang="ja-JP" alt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四角形吹き出し 19"/>
          <p:cNvSpPr/>
          <p:nvPr/>
        </p:nvSpPr>
        <p:spPr>
          <a:xfrm>
            <a:off x="5342890" y="788701"/>
            <a:ext cx="5610146" cy="5892653"/>
          </a:xfrm>
          <a:prstGeom prst="wedgeRectCallout">
            <a:avLst>
              <a:gd name="adj1" fmla="val -47185"/>
              <a:gd name="adj2" fmla="val -28679"/>
            </a:avLst>
          </a:prstGeom>
          <a:noFill/>
          <a:ln w="28575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ja-JP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直線コネクタ 4"/>
          <p:cNvCxnSpPr/>
          <p:nvPr/>
        </p:nvCxnSpPr>
        <p:spPr>
          <a:xfrm flipV="1">
            <a:off x="133936" y="612755"/>
            <a:ext cx="11899900" cy="1016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 5"/>
          <p:cNvGraphicFramePr>
            <a:graphicFrameLocks noGrp="1"/>
          </p:cNvGraphicFramePr>
          <p:nvPr/>
        </p:nvGraphicFramePr>
        <p:xfrm>
          <a:off x="5722886" y="1356242"/>
          <a:ext cx="4918075" cy="1979930"/>
        </p:xfrm>
        <a:graphic>
          <a:graphicData uri="http://schemas.openxmlformats.org/drawingml/2006/table">
            <a:tbl>
              <a:tblPr firstRow="1" firstCol="1" bandRow="1"/>
              <a:tblGrid>
                <a:gridCol w="2458720"/>
                <a:gridCol w="2459355"/>
              </a:tblGrid>
              <a:tr h="396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Heating </a:t>
                      </a:r>
                      <a:r>
                        <a:rPr lang="en-US" sz="1800" kern="100" dirty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time</a:t>
                      </a:r>
                      <a:endParaRPr lang="ja-JP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10 min</a:t>
                      </a:r>
                      <a:endParaRPr lang="ja-JP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Sintering temperature</a:t>
                      </a:r>
                      <a:endParaRPr lang="ja-JP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1073 K</a:t>
                      </a:r>
                      <a:endParaRPr lang="ja-JP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Sintering time</a:t>
                      </a:r>
                      <a:endParaRPr lang="ja-JP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10 </a:t>
                      </a:r>
                      <a:r>
                        <a:rPr lang="en-US" sz="1800" kern="10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min</a:t>
                      </a:r>
                      <a:endParaRPr lang="ja-JP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Pressure</a:t>
                      </a:r>
                      <a:endParaRPr lang="ja-JP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i="0" kern="10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50 MPa</a:t>
                      </a:r>
                      <a:endParaRPr lang="ja-JP" sz="1800" i="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Atmosphere</a:t>
                      </a:r>
                      <a:endParaRPr lang="ja-JP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800" kern="10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&lt;</a:t>
                      </a:r>
                      <a:r>
                        <a:rPr lang="en-US" sz="1800" kern="10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 10</a:t>
                      </a:r>
                      <a:r>
                        <a:rPr lang="en-US" sz="1800" kern="100" baseline="3000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-2</a:t>
                      </a:r>
                      <a:r>
                        <a:rPr lang="en-US" sz="1800" kern="100" baseline="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 Pa</a:t>
                      </a:r>
                      <a:endParaRPr lang="ja-JP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図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6" t="4460" r="5100" b="3084"/>
          <a:stretch>
            <a:fillRect/>
          </a:stretch>
        </p:blipFill>
        <p:spPr>
          <a:xfrm>
            <a:off x="5722886" y="3396156"/>
            <a:ext cx="4848626" cy="2894143"/>
          </a:xfrm>
          <a:prstGeom prst="rect">
            <a:avLst/>
          </a:prstGeom>
        </p:spPr>
      </p:pic>
      <p:sp>
        <p:nvSpPr>
          <p:cNvPr id="8" name="テキスト ボックス 7"/>
          <p:cNvSpPr txBox="1"/>
          <p:nvPr/>
        </p:nvSpPr>
        <p:spPr>
          <a:xfrm>
            <a:off x="6245359" y="892905"/>
            <a:ext cx="3894108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Table 3 Sintering conditions of SPS.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272656" y="6246116"/>
            <a:ext cx="38023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Arial" panose="020B0604020202020204" pitchFamily="34" charset="0"/>
                <a:cs typeface="Arial" panose="020B0604020202020204" pitchFamily="34" charset="0"/>
              </a:rPr>
              <a:t>Fig. 2 temperature program of SPS.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5009" y="3713947"/>
            <a:ext cx="531622" cy="252739"/>
          </a:xfrm>
          <a:prstGeom prst="rect">
            <a:avLst/>
          </a:prstGeom>
        </p:spPr>
      </p:pic>
      <p:sp>
        <p:nvSpPr>
          <p:cNvPr id="4" name="タイトル 6"/>
          <p:cNvSpPr>
            <a:spLocks noGrp="1"/>
          </p:cNvSpPr>
          <p:nvPr>
            <p:ph type="title"/>
          </p:nvPr>
        </p:nvSpPr>
        <p:spPr>
          <a:xfrm>
            <a:off x="98375" y="66855"/>
            <a:ext cx="6942274" cy="606302"/>
          </a:xfrm>
        </p:spPr>
        <p:txBody>
          <a:bodyPr>
            <a:noAutofit/>
          </a:bodyPr>
          <a:p>
            <a:r>
              <a:rPr lang="en-US" altLang="ja-JP" sz="3600" dirty="0" smtClean="0">
                <a:latin typeface="Arial" panose="020B0604020202020204" pitchFamily="34" charset="0"/>
                <a:ea typeface="MS PGothic" panose="020B0600070205080204" pitchFamily="50" charset="-128"/>
                <a:cs typeface="Arial" panose="020B0604020202020204" pitchFamily="34" charset="0"/>
              </a:rPr>
              <a:t>Experimental procedure</a:t>
            </a:r>
            <a:endParaRPr kumimoji="1" lang="ja-JP" altLang="en-US" sz="4000" dirty="0">
              <a:latin typeface="Arial" panose="020B0604020202020204" pitchFamily="34" charset="0"/>
              <a:ea typeface="MS PGothic" panose="020B0600070205080204" pitchFamily="50" charset="-128"/>
              <a:cs typeface="Arial" panose="020B0604020202020204" pitchFamily="34" charset="0"/>
            </a:endParaRPr>
          </a:p>
        </p:txBody>
      </p:sp>
      <p:cxnSp>
        <p:nvCxnSpPr>
          <p:cNvPr id="19" name="直線コネクタ 4"/>
          <p:cNvCxnSpPr/>
          <p:nvPr/>
        </p:nvCxnSpPr>
        <p:spPr>
          <a:xfrm flipV="1">
            <a:off x="133936" y="612755"/>
            <a:ext cx="11899900" cy="1016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グループ化 16"/>
          <p:cNvGrpSpPr/>
          <p:nvPr/>
        </p:nvGrpSpPr>
        <p:grpSpPr>
          <a:xfrm>
            <a:off x="1201453" y="1224744"/>
            <a:ext cx="2769973" cy="4804805"/>
            <a:chOff x="377469" y="1049143"/>
            <a:chExt cx="2769973" cy="4804805"/>
          </a:xfrm>
        </p:grpSpPr>
        <p:sp>
          <p:nvSpPr>
            <p:cNvPr id="21" name="下矢印 2"/>
            <p:cNvSpPr/>
            <p:nvPr/>
          </p:nvSpPr>
          <p:spPr>
            <a:xfrm>
              <a:off x="1307421" y="1757029"/>
              <a:ext cx="798021" cy="3698139"/>
            </a:xfrm>
            <a:prstGeom prst="down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Yu Gothic" panose="020B0400000000000000" pitchFamily="50" charset="-128"/>
                <a:cs typeface="+mn-cs"/>
              </a:endParaRPr>
            </a:p>
          </p:txBody>
        </p:sp>
        <p:sp>
          <p:nvSpPr>
            <p:cNvPr id="22" name="テキスト ボックス 1"/>
            <p:cNvSpPr txBox="1"/>
            <p:nvPr/>
          </p:nvSpPr>
          <p:spPr>
            <a:xfrm>
              <a:off x="379304" y="1049143"/>
              <a:ext cx="2768138" cy="70675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rgbClr val="FFC000"/>
              </a:solidFill>
            </a:ln>
          </p:spPr>
          <p:txBody>
            <a:bodyPr wrap="squar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ja-JP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Yu Gothic" panose="020B0400000000000000" pitchFamily="50" charset="-128"/>
                  <a:cs typeface="Arial" panose="020B0604020202020204" pitchFamily="34" charset="0"/>
                </a:rPr>
                <a:t>Material preparation</a:t>
              </a:r>
              <a:endPara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Gothic" panose="020B0400000000000000" pitchFamily="50" charset="-128"/>
                <a:cs typeface="Arial" panose="020B0604020202020204" pitchFamily="34" charset="0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ja-JP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Yu Gothic" panose="020B0400000000000000" pitchFamily="50" charset="-128"/>
                  <a:cs typeface="Arial" panose="020B0604020202020204" pitchFamily="34" charset="0"/>
                </a:rPr>
                <a:t>⇒</a:t>
              </a:r>
              <a:r>
                <a:rPr kumimoji="1" lang="en-US" altLang="ja-JP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Yu Gothic" panose="020B0400000000000000" pitchFamily="50" charset="-128"/>
                  <a:cs typeface="Arial" panose="020B0604020202020204" pitchFamily="34" charset="0"/>
                </a:rPr>
                <a:t>Ball milling</a:t>
              </a:r>
              <a:endPara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Gothic" panose="020B0400000000000000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23" name="テキスト ボックス 20"/>
            <p:cNvSpPr txBox="1"/>
            <p:nvPr/>
          </p:nvSpPr>
          <p:spPr>
            <a:xfrm>
              <a:off x="377469" y="2298545"/>
              <a:ext cx="2768138" cy="39878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C000"/>
              </a:solidFill>
            </a:ln>
          </p:spPr>
          <p:txBody>
            <a:bodyPr wrap="squar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ja-JP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Yu Gothic" panose="020B0400000000000000" pitchFamily="50" charset="-128"/>
                  <a:cs typeface="Arial" panose="020B0604020202020204" pitchFamily="34" charset="0"/>
                </a:rPr>
                <a:t>SPS processing</a:t>
              </a:r>
              <a:endPara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Gothic" panose="020B0400000000000000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25" name="テキスト ボックス 24"/>
            <p:cNvSpPr txBox="1"/>
            <p:nvPr/>
          </p:nvSpPr>
          <p:spPr>
            <a:xfrm>
              <a:off x="377469" y="3247922"/>
              <a:ext cx="2768138" cy="39878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C000"/>
              </a:solidFill>
            </a:ln>
          </p:spPr>
          <p:txBody>
            <a:bodyPr wrap="squar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ja-JP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Yu Gothic" panose="020B0400000000000000" pitchFamily="50" charset="-128"/>
                  <a:cs typeface="Arial" panose="020B0604020202020204" pitchFamily="34" charset="0"/>
                </a:rPr>
                <a:t>Polishing</a:t>
              </a:r>
              <a:endPara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Gothic" panose="020B0400000000000000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26" name="テキスト ボックス 25"/>
            <p:cNvSpPr txBox="1"/>
            <p:nvPr/>
          </p:nvSpPr>
          <p:spPr>
            <a:xfrm>
              <a:off x="377469" y="4197299"/>
              <a:ext cx="2768138" cy="39878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C000"/>
              </a:solidFill>
            </a:ln>
          </p:spPr>
          <p:txBody>
            <a:bodyPr wrap="squar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ja-JP" sz="2000" dirty="0" smtClean="0">
                  <a:solidFill>
                    <a:prstClr val="black"/>
                  </a:solidFill>
                  <a:latin typeface="Arial" panose="020B0604020202020204" pitchFamily="34" charset="0"/>
                  <a:ea typeface="Yu Gothic" panose="020B0400000000000000" pitchFamily="50" charset="-128"/>
                  <a:cs typeface="Arial" panose="020B0604020202020204" pitchFamily="34" charset="0"/>
                </a:rPr>
                <a:t>Plasma nitriding</a:t>
              </a:r>
              <a:endParaRPr kumimoji="1" lang="en-US" altLang="ja-JP" sz="2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Gothic" panose="020B0400000000000000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377469" y="5455168"/>
              <a:ext cx="2768138" cy="398780"/>
            </a:xfrm>
            <a:prstGeom prst="rect">
              <a:avLst/>
            </a:prstGeom>
            <a:noFill/>
            <a:ln w="28575">
              <a:solidFill>
                <a:srgbClr val="FFC000"/>
              </a:solidFill>
            </a:ln>
          </p:spPr>
          <p:txBody>
            <a:bodyPr wrap="square" rtlCol="0">
              <a:spAutoFit/>
            </a:bodyPr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ja-JP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Yu Gothic" panose="020B0400000000000000" pitchFamily="50" charset="-128"/>
                  <a:cs typeface="Arial" panose="020B0604020202020204" pitchFamily="34" charset="0"/>
                </a:rPr>
                <a:t>Analysis</a:t>
              </a:r>
              <a:endPara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Gothic" panose="020B0400000000000000" pitchFamily="50" charset="-128"/>
                <a:cs typeface="Arial" panose="020B0604020202020204" pitchFamily="34" charset="0"/>
              </a:endParaRPr>
            </a:p>
          </p:txBody>
        </p:sp>
      </p:grpSp>
      <p:sp>
        <p:nvSpPr>
          <p:cNvPr id="28" name="四角形吹き出し 19"/>
          <p:cNvSpPr/>
          <p:nvPr/>
        </p:nvSpPr>
        <p:spPr>
          <a:xfrm>
            <a:off x="5342890" y="788701"/>
            <a:ext cx="5610146" cy="5892653"/>
          </a:xfrm>
          <a:prstGeom prst="wedgeRectCallout">
            <a:avLst>
              <a:gd name="adj1" fmla="val -47185"/>
              <a:gd name="adj2" fmla="val -28679"/>
            </a:avLst>
          </a:prstGeom>
          <a:noFill/>
          <a:ln w="28575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n-US" altLang="ja-JP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 5"/>
          <p:cNvGraphicFramePr>
            <a:graphicFrameLocks noGrp="1"/>
          </p:cNvGraphicFramePr>
          <p:nvPr/>
        </p:nvGraphicFramePr>
        <p:xfrm>
          <a:off x="5698958" y="4412999"/>
          <a:ext cx="4918075" cy="1979930"/>
        </p:xfrm>
        <a:graphic>
          <a:graphicData uri="http://schemas.openxmlformats.org/drawingml/2006/table">
            <a:tbl>
              <a:tblPr firstRow="1" firstCol="1" bandRow="1"/>
              <a:tblGrid>
                <a:gridCol w="2458720"/>
                <a:gridCol w="2459355"/>
              </a:tblGrid>
              <a:tr h="396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800" kern="10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Nitriding</a:t>
                      </a:r>
                      <a:r>
                        <a:rPr lang="en-US" altLang="ja-JP" sz="1800" kern="100" baseline="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 temperature</a:t>
                      </a:r>
                      <a:endParaRPr lang="ja-JP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800" kern="10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673 K</a:t>
                      </a:r>
                      <a:endParaRPr lang="ja-JP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Nitriding time</a:t>
                      </a:r>
                      <a:endParaRPr lang="ja-JP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15 h</a:t>
                      </a:r>
                      <a:endParaRPr lang="ja-JP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Total gas pressure</a:t>
                      </a:r>
                      <a:endParaRPr lang="ja-JP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800" kern="10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200</a:t>
                      </a:r>
                      <a:r>
                        <a:rPr lang="en-US" altLang="ja-JP" sz="1800" kern="100" baseline="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 Pa</a:t>
                      </a:r>
                      <a:endParaRPr lang="ja-JP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Gas flow (N</a:t>
                      </a:r>
                      <a:r>
                        <a:rPr lang="en-US" sz="1800" kern="100" baseline="-2500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kern="10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 : H</a:t>
                      </a:r>
                      <a:r>
                        <a:rPr lang="en-US" sz="1800" kern="100" baseline="-2500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kern="10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)</a:t>
                      </a:r>
                      <a:endParaRPr lang="ja-JP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800" kern="10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altLang="ja-JP" sz="1800" kern="100" baseline="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 : 1</a:t>
                      </a:r>
                      <a:endParaRPr lang="ja-JP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800" kern="10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Screen</a:t>
                      </a:r>
                      <a:endParaRPr lang="ja-JP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ja-JP" sz="1800" kern="100" dirty="0" smtClean="0">
                          <a:effectLst/>
                          <a:latin typeface="Arial" panose="020B0604020202020204" pitchFamily="34" charset="0"/>
                          <a:ea typeface="MS Mincho" panose="02020609040205080304" pitchFamily="17" charset="-128"/>
                          <a:cs typeface="Arial" panose="020B0604020202020204" pitchFamily="34" charset="0"/>
                        </a:rPr>
                        <a:t>SUS316L</a:t>
                      </a:r>
                      <a:endParaRPr lang="ja-JP" sz="1800" kern="100" dirty="0">
                        <a:effectLst/>
                        <a:latin typeface="Arial" panose="020B0604020202020204" pitchFamily="34" charset="0"/>
                        <a:ea typeface="MS Mincho" panose="02020609040205080304" pitchFamily="17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テキスト ボックス 7"/>
          <p:cNvSpPr txBox="1"/>
          <p:nvPr/>
        </p:nvSpPr>
        <p:spPr>
          <a:xfrm>
            <a:off x="6047372" y="3927285"/>
            <a:ext cx="420118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ja-JP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Gothic" panose="020B0400000000000000" pitchFamily="50" charset="-128"/>
                <a:cs typeface="Arial" panose="020B0604020202020204" pitchFamily="34" charset="0"/>
              </a:rPr>
              <a:t>Table 4 Nitriding conditions of S-DCPN.</a:t>
            </a:r>
            <a:endParaRPr kumimoji="1" lang="ja-JP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Yu Gothic" panose="020B0400000000000000" pitchFamily="50" charset="-128"/>
              <a:cs typeface="Arial" panose="020B0604020202020204" pitchFamily="34" charset="0"/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435" y="845103"/>
            <a:ext cx="3869051" cy="2597318"/>
          </a:xfrm>
          <a:prstGeom prst="rect">
            <a:avLst/>
          </a:prstGeom>
        </p:spPr>
      </p:pic>
      <p:sp>
        <p:nvSpPr>
          <p:cNvPr id="21" name="テキスト ボックス 20"/>
          <p:cNvSpPr txBox="1"/>
          <p:nvPr/>
        </p:nvSpPr>
        <p:spPr>
          <a:xfrm>
            <a:off x="5634131" y="3442430"/>
            <a:ext cx="5034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ja-JP" dirty="0" smtClean="0">
                <a:solidFill>
                  <a:prstClr val="black"/>
                </a:solidFill>
                <a:latin typeface="Arial" panose="020B0604020202020204" pitchFamily="34" charset="0"/>
                <a:ea typeface="Yu Gothic" panose="020B0400000000000000" pitchFamily="50" charset="-128"/>
                <a:cs typeface="Arial" panose="020B0604020202020204" pitchFamily="34" charset="0"/>
              </a:rPr>
              <a:t>Fig</a:t>
            </a:r>
            <a:r>
              <a:rPr kumimoji="1" lang="en-US" altLang="ja-JP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Gothic" panose="020B0400000000000000" pitchFamily="50" charset="-128"/>
                <a:cs typeface="Arial" panose="020B0604020202020204" pitchFamily="34" charset="0"/>
              </a:rPr>
              <a:t>. 3 Shape and size of sintered HEAs sample.</a:t>
            </a:r>
            <a:endParaRPr kumimoji="1" lang="ja-JP" altLang="en-US" sz="18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Yu Gothic" panose="020B0400000000000000" pitchFamily="50" charset="-128"/>
              <a:cs typeface="Arial" panose="020B0604020202020204" pitchFamily="34" charset="0"/>
            </a:endParaRPr>
          </a:p>
        </p:txBody>
      </p:sp>
      <p:grpSp>
        <p:nvGrpSpPr>
          <p:cNvPr id="11" name="グループ化 10"/>
          <p:cNvGrpSpPr/>
          <p:nvPr/>
        </p:nvGrpSpPr>
        <p:grpSpPr>
          <a:xfrm>
            <a:off x="1200183" y="1216489"/>
            <a:ext cx="2769973" cy="4804805"/>
            <a:chOff x="377469" y="1049143"/>
            <a:chExt cx="2769973" cy="4804805"/>
          </a:xfrm>
        </p:grpSpPr>
        <p:sp>
          <p:nvSpPr>
            <p:cNvPr id="12" name="下矢印 11"/>
            <p:cNvSpPr/>
            <p:nvPr/>
          </p:nvSpPr>
          <p:spPr>
            <a:xfrm>
              <a:off x="1307421" y="1757029"/>
              <a:ext cx="798021" cy="3698139"/>
            </a:xfrm>
            <a:prstGeom prst="down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/>
            <p:cNvSpPr txBox="1"/>
            <p:nvPr/>
          </p:nvSpPr>
          <p:spPr>
            <a:xfrm>
              <a:off x="379304" y="1049143"/>
              <a:ext cx="2768138" cy="70675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Material preparation</a:t>
              </a:r>
              <a:endParaRPr kumimoji="1"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ja-JP" alt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⇒</a:t>
              </a:r>
              <a:r>
                <a:rPr lang="en-US" altLang="ja-JP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Ball milling</a:t>
              </a:r>
              <a:endParaRPr kumimoji="1" lang="ja-JP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テキスト ボックス 13"/>
            <p:cNvSpPr txBox="1"/>
            <p:nvPr/>
          </p:nvSpPr>
          <p:spPr>
            <a:xfrm>
              <a:off x="377469" y="2298545"/>
              <a:ext cx="2768138" cy="39878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SPS processing</a:t>
              </a:r>
              <a:endParaRPr kumimoji="1"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377469" y="3247922"/>
              <a:ext cx="2768138" cy="39878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Polishing</a:t>
              </a:r>
              <a:endParaRPr kumimoji="1" lang="ja-JP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テキスト ボックス 15"/>
            <p:cNvSpPr txBox="1"/>
            <p:nvPr/>
          </p:nvSpPr>
          <p:spPr>
            <a:xfrm>
              <a:off x="377469" y="4197299"/>
              <a:ext cx="2768138" cy="70675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Heat treatment</a:t>
              </a:r>
              <a:endParaRPr kumimoji="1" lang="en-US" altLang="ja-JP" sz="2000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ja-JP" altLang="en-US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⇒</a:t>
              </a:r>
              <a:r>
                <a:rPr lang="en-US" altLang="ja-JP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Nitriding (S-DCPN)</a:t>
              </a:r>
              <a:endParaRPr kumimoji="1" lang="ja-JP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377469" y="5455168"/>
              <a:ext cx="2768138" cy="39878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rgbClr val="FFC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Analysis</a:t>
              </a:r>
              <a:endParaRPr kumimoji="1" lang="ja-JP" alt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" name="タイトル 6"/>
          <p:cNvSpPr>
            <a:spLocks noGrp="1"/>
          </p:cNvSpPr>
          <p:nvPr>
            <p:ph type="title"/>
          </p:nvPr>
        </p:nvSpPr>
        <p:spPr>
          <a:xfrm>
            <a:off x="98375" y="66855"/>
            <a:ext cx="6942274" cy="606302"/>
          </a:xfrm>
        </p:spPr>
        <p:txBody>
          <a:bodyPr>
            <a:noAutofit/>
          </a:bodyPr>
          <a:p>
            <a:r>
              <a:rPr lang="en-US" altLang="ja-JP" sz="3600" dirty="0" smtClean="0">
                <a:latin typeface="Arial" panose="020B0604020202020204" pitchFamily="34" charset="0"/>
                <a:ea typeface="MS PGothic" panose="020B0600070205080204" pitchFamily="50" charset="-128"/>
                <a:cs typeface="Arial" panose="020B0604020202020204" pitchFamily="34" charset="0"/>
              </a:rPr>
              <a:t>Experimental procedure</a:t>
            </a:r>
            <a:endParaRPr kumimoji="1" lang="ja-JP" altLang="en-US" sz="4000" dirty="0">
              <a:latin typeface="Arial" panose="020B0604020202020204" pitchFamily="34" charset="0"/>
              <a:ea typeface="MS PGothic" panose="020B0600070205080204" pitchFamily="50" charset="-128"/>
              <a:cs typeface="Arial" panose="020B0604020202020204" pitchFamily="34" charset="0"/>
            </a:endParaRPr>
          </a:p>
        </p:txBody>
      </p:sp>
      <p:cxnSp>
        <p:nvCxnSpPr>
          <p:cNvPr id="19" name="直線コネクタ 4"/>
          <p:cNvCxnSpPr/>
          <p:nvPr/>
        </p:nvCxnSpPr>
        <p:spPr>
          <a:xfrm flipV="1">
            <a:off x="133936" y="612755"/>
            <a:ext cx="11899900" cy="1016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四角形吹き出し 19"/>
          <p:cNvSpPr/>
          <p:nvPr/>
        </p:nvSpPr>
        <p:spPr>
          <a:xfrm>
            <a:off x="5342890" y="788701"/>
            <a:ext cx="5610146" cy="5892653"/>
          </a:xfrm>
          <a:prstGeom prst="wedgeRectCallout">
            <a:avLst>
              <a:gd name="adj1" fmla="val -47185"/>
              <a:gd name="adj2" fmla="val -28679"/>
            </a:avLst>
          </a:prstGeom>
          <a:noFill/>
          <a:ln w="28575"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lvl="0"/>
            <a:endParaRPr lang="en-US" altLang="ja-JP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28651" y="0"/>
            <a:ext cx="4889416" cy="6907367"/>
          </a:xfrm>
          <a:prstGeom prst="rect">
            <a:avLst/>
          </a:prstGeom>
        </p:spPr>
      </p:pic>
      <p:grpSp>
        <p:nvGrpSpPr>
          <p:cNvPr id="29" name="グループ化 28"/>
          <p:cNvGrpSpPr/>
          <p:nvPr/>
        </p:nvGrpSpPr>
        <p:grpSpPr>
          <a:xfrm>
            <a:off x="1168400" y="4059336"/>
            <a:ext cx="4611419" cy="710452"/>
            <a:chOff x="4567262" y="6127929"/>
            <a:chExt cx="4611419" cy="710452"/>
          </a:xfrm>
        </p:grpSpPr>
        <p:sp>
          <p:nvSpPr>
            <p:cNvPr id="26" name="右矢印 25"/>
            <p:cNvSpPr/>
            <p:nvPr/>
          </p:nvSpPr>
          <p:spPr>
            <a:xfrm>
              <a:off x="8263013" y="6127929"/>
              <a:ext cx="915668" cy="710452"/>
            </a:xfrm>
            <a:prstGeom prst="rightArrow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27" name="テキスト ボックス 26"/>
            <p:cNvSpPr txBox="1"/>
            <p:nvPr/>
          </p:nvSpPr>
          <p:spPr>
            <a:xfrm>
              <a:off x="8263013" y="6272992"/>
              <a:ext cx="817880" cy="3683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dirty="0">
                  <a:latin typeface="Arial" panose="020B0604020202020204" pitchFamily="34" charset="0"/>
                  <a:cs typeface="Arial" panose="020B0604020202020204" pitchFamily="34" charset="0"/>
                </a:rPr>
                <a:t>poster</a:t>
              </a:r>
              <a:endParaRPr lang="ja-JP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テキスト ボックス 36"/>
            <p:cNvSpPr>
              <a:spLocks noChangeArrowheads="1"/>
            </p:cNvSpPr>
            <p:nvPr/>
          </p:nvSpPr>
          <p:spPr bwMode="auto">
            <a:xfrm>
              <a:off x="4567262" y="6272992"/>
              <a:ext cx="3653155" cy="4603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ja-JP" sz="2400" b="1" i="1" u="sng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Arial" panose="020B0604020202020204" pitchFamily="34" charset="0"/>
                </a:rPr>
                <a:t>Results and Conclusion</a:t>
              </a:r>
              <a:endParaRPr lang="ja-JP" altLang="en-US" sz="2400" b="1" i="1" u="sng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16" name="角丸四角形 15"/>
          <p:cNvSpPr/>
          <p:nvPr/>
        </p:nvSpPr>
        <p:spPr>
          <a:xfrm>
            <a:off x="2098642" y="2231891"/>
            <a:ext cx="2653237" cy="121049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XRD, SEM, FE-SEM, GD-OES, EPMA, Vicker Hardness, Wear </a:t>
            </a:r>
            <a:r>
              <a:rPr lang="en-US" altLang="ja-JP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test, </a:t>
            </a:r>
            <a:r>
              <a:rPr lang="en-US" altLang="ja-JP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Corrosion </a:t>
            </a:r>
            <a:r>
              <a:rPr lang="en-US" altLang="ja-JP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</a:t>
            </a:r>
            <a:endParaRPr kumimoji="1" lang="ja-JP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07610873-f838-4d8d-a345-783d7e86120e}"/>
</p:tagLst>
</file>

<file path=ppt/tags/tag2.xml><?xml version="1.0" encoding="utf-8"?>
<p:tagLst xmlns:p="http://schemas.openxmlformats.org/presentationml/2006/main">
  <p:tag name="COMMONDATA" val="eyJoZGlkIjoiZGZmYTViMGViY2RjMzJhMGYyYWE0ZjJjZTY5YTNiYTQifQ=="/>
</p:tagLst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2562</Words>
  <Application>WPS 演示</Application>
  <PresentationFormat>画面に合わせる (4:3)</PresentationFormat>
  <Paragraphs>206</Paragraphs>
  <Slides>6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</vt:i4>
      </vt:variant>
    </vt:vector>
  </HeadingPairs>
  <TitlesOfParts>
    <vt:vector size="24" baseType="lpstr">
      <vt:lpstr>Arial</vt:lpstr>
      <vt:lpstr>宋体</vt:lpstr>
      <vt:lpstr>Wingdings</vt:lpstr>
      <vt:lpstr>MS Gothic</vt:lpstr>
      <vt:lpstr>MS PGothic</vt:lpstr>
      <vt:lpstr>Arial</vt:lpstr>
      <vt:lpstr>Times New Roman</vt:lpstr>
      <vt:lpstr>Calibri</vt:lpstr>
      <vt:lpstr>MS Mincho</vt:lpstr>
      <vt:lpstr>Yu Gothic</vt:lpstr>
      <vt:lpstr>微软雅黑</vt:lpstr>
      <vt:lpstr>Arial Unicode MS</vt:lpstr>
      <vt:lpstr>Yu Gothic Light</vt:lpstr>
      <vt:lpstr>Calibri Light</vt:lpstr>
      <vt:lpstr>等线</vt:lpstr>
      <vt:lpstr>等线 Light</vt:lpstr>
      <vt:lpstr>Office テーマ</vt:lpstr>
      <vt:lpstr>1_Office テーマ</vt:lpstr>
      <vt:lpstr>Plasma Nitriding Properties of Sintered Body Formed Using CoCrFeNiMn High-Entropy Alloy Powder by Varying Ball-Milling Duration</vt:lpstr>
      <vt:lpstr>Experimental procedure</vt:lpstr>
      <vt:lpstr>Experimental procedure</vt:lpstr>
      <vt:lpstr>Experimental procedure</vt:lpstr>
      <vt:lpstr>Experimental procedure</vt:lpstr>
      <vt:lpstr>PowerPoint 演示文稿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ボールミリングしたハイエントロピー合金粉末の焼結と焼結体のプラズマ窒化特性 Sintering of ball-milled high-entropy alloys powder and plasma nitriding characteristics of sintered HEAs</dc:title>
  <dc:creator>functmater</dc:creator>
  <cp:lastModifiedBy>黄金翔</cp:lastModifiedBy>
  <cp:revision>215</cp:revision>
  <cp:lastPrinted>2022-09-01T02:38:00Z</cp:lastPrinted>
  <dcterms:created xsi:type="dcterms:W3CDTF">2021-11-14T05:21:00Z</dcterms:created>
  <dcterms:modified xsi:type="dcterms:W3CDTF">2022-09-06T13:30:54Z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FCF15E0B468847E7948719C7EF15AD57</vt:lpwstr>
  </property>
  <property fmtid="{D5CDD505-2E9C-101B-9397-08002B2CF9AE}" pid="3" name="KSOProductBuildVer">
    <vt:lpwstr>2052-11.1.0.12313</vt:lpwstr>
  </property>
</Properties>
</file>