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4"/>
  </p:notesMasterIdLst>
  <p:handoutMasterIdLst>
    <p:handoutMasterId r:id="rId11"/>
  </p:handoutMasterIdLst>
  <p:sldIdLst>
    <p:sldId id="404" r:id="rId3"/>
    <p:sldId id="399" r:id="rId5"/>
    <p:sldId id="403" r:id="rId6"/>
    <p:sldId id="402" r:id="rId7"/>
    <p:sldId id="400" r:id="rId8"/>
    <p:sldId id="401" r:id="rId9"/>
    <p:sldId id="393" r:id="rId10"/>
  </p:sldIdLst>
  <p:sldSz cx="12192000" cy="6858000"/>
  <p:notesSz cx="6741795" cy="9872345"/>
  <p:custDataLst>
    <p:tags r:id="rId15"/>
  </p:custDataLst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B2E0"/>
    <a:srgbClr val="FF00FF"/>
    <a:srgbClr val="FF0000"/>
    <a:srgbClr val="0000FF"/>
    <a:srgbClr val="008500"/>
    <a:srgbClr val="000000"/>
    <a:srgbClr val="008000"/>
    <a:srgbClr val="1313FF"/>
    <a:srgbClr val="26FA30"/>
    <a:srgbClr val="FF8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55" autoAdjust="0"/>
    <p:restoredTop sz="91754" autoAdjust="0"/>
  </p:normalViewPr>
  <p:slideViewPr>
    <p:cSldViewPr showGuides="1">
      <p:cViewPr varScale="1">
        <p:scale>
          <a:sx n="106" d="100"/>
          <a:sy n="106" d="100"/>
        </p:scale>
        <p:origin x="1986" y="120"/>
      </p:cViewPr>
      <p:guideLst>
        <p:guide pos="3753"/>
        <p:guide orient="horz" pos="217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3528"/>
    </p:cViewPr>
  </p:sorterViewPr>
  <p:notesViewPr>
    <p:cSldViewPr snapToGrid="0">
      <p:cViewPr>
        <p:scale>
          <a:sx n="100" d="100"/>
          <a:sy n="100" d="100"/>
        </p:scale>
        <p:origin x="1628" y="-1216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gs" Target="tags/tag4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5348"/>
          </a:xfrm>
          <a:prstGeom prst="rect">
            <a:avLst/>
          </a:prstGeom>
        </p:spPr>
        <p:txBody>
          <a:bodyPr vert="horz" lIns="91428" tIns="45715" rIns="91428" bIns="45715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8971" y="0"/>
            <a:ext cx="2921582" cy="495348"/>
          </a:xfrm>
          <a:prstGeom prst="rect">
            <a:avLst/>
          </a:prstGeom>
        </p:spPr>
        <p:txBody>
          <a:bodyPr vert="horz" lIns="91428" tIns="45715" rIns="91428" bIns="45715" rtlCol="0"/>
          <a:lstStyle>
            <a:lvl1pPr algn="r">
              <a:defRPr sz="1200"/>
            </a:lvl1pPr>
          </a:lstStyle>
          <a:p>
            <a:fld id="{A48B83C3-F9F4-4451-969F-7E5568539342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7318"/>
            <a:ext cx="2921582" cy="495347"/>
          </a:xfrm>
          <a:prstGeom prst="rect">
            <a:avLst/>
          </a:prstGeom>
        </p:spPr>
        <p:txBody>
          <a:bodyPr vert="horz" lIns="91428" tIns="45715" rIns="91428" bIns="45715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8971" y="9377318"/>
            <a:ext cx="2921582" cy="495347"/>
          </a:xfrm>
          <a:prstGeom prst="rect">
            <a:avLst/>
          </a:prstGeom>
        </p:spPr>
        <p:txBody>
          <a:bodyPr vert="horz" lIns="91428" tIns="45715" rIns="91428" bIns="45715" rtlCol="0" anchor="b"/>
          <a:lstStyle>
            <a:lvl1pPr algn="r">
              <a:defRPr sz="1200"/>
            </a:lvl1pPr>
          </a:lstStyle>
          <a:p>
            <a:fld id="{8230F838-5E27-4D08-B460-27DBC7A3132C}" type="slidenum">
              <a:rPr kumimoji="1" lang="ja-JP" altLang="en-US" smtClean="0"/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5348"/>
          </a:xfrm>
          <a:prstGeom prst="rect">
            <a:avLst/>
          </a:prstGeom>
        </p:spPr>
        <p:txBody>
          <a:bodyPr vert="horz" lIns="91428" tIns="45715" rIns="91428" bIns="45715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5348"/>
          </a:xfrm>
          <a:prstGeom prst="rect">
            <a:avLst/>
          </a:prstGeom>
        </p:spPr>
        <p:txBody>
          <a:bodyPr vert="horz" lIns="91428" tIns="45715" rIns="91428" bIns="45715" rtlCol="0"/>
          <a:lstStyle>
            <a:lvl1pPr algn="r">
              <a:defRPr sz="1200"/>
            </a:lvl1pPr>
          </a:lstStyle>
          <a:p>
            <a:fld id="{26F3F433-E112-4945-A4EB-EAC4D18808F3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135" y="1233488"/>
            <a:ext cx="5923844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5" rIns="91428" bIns="45715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4212" y="4751220"/>
            <a:ext cx="5393690" cy="3887361"/>
          </a:xfrm>
          <a:prstGeom prst="rect">
            <a:avLst/>
          </a:prstGeom>
        </p:spPr>
        <p:txBody>
          <a:bodyPr vert="horz" lIns="91428" tIns="45715" rIns="91428" bIns="45715" rtlCol="0"/>
          <a:lstStyle/>
          <a:p>
            <a:pPr lvl="0"/>
            <a:r>
              <a:rPr kumimoji="1" lang="ja-JP" altLang="en-US"/>
              <a:t>マスター テキストの書式設定</a:t>
            </a:r>
            <a:endParaRPr kumimoji="1" lang="ja-JP" altLang="en-US"/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  <a:endParaRPr kumimoji="1" lang="ja-JP" altLang="en-US"/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  <a:endParaRPr kumimoji="1" lang="ja-JP" altLang="en-US"/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  <a:endParaRPr kumimoji="1" lang="ja-JP" altLang="en-US"/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7318"/>
            <a:ext cx="2921582" cy="495347"/>
          </a:xfrm>
          <a:prstGeom prst="rect">
            <a:avLst/>
          </a:prstGeom>
        </p:spPr>
        <p:txBody>
          <a:bodyPr vert="horz" lIns="91428" tIns="45715" rIns="91428" bIns="45715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8971" y="9377318"/>
            <a:ext cx="2921582" cy="495347"/>
          </a:xfrm>
          <a:prstGeom prst="rect">
            <a:avLst/>
          </a:prstGeom>
        </p:spPr>
        <p:txBody>
          <a:bodyPr vert="horz" lIns="91428" tIns="45715" rIns="91428" bIns="45715" rtlCol="0" anchor="b"/>
          <a:lstStyle>
            <a:lvl1pPr algn="r">
              <a:defRPr sz="1200"/>
            </a:lvl1pPr>
          </a:lstStyle>
          <a:p>
            <a:fld id="{6B817999-A96E-4A2C-BBCF-20AF2400699D}" type="slidenum">
              <a:rPr kumimoji="1" lang="ja-JP" altLang="en-US" smtClean="0"/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Thank you, Mr. chairman.</a:t>
            </a:r>
            <a:endParaRPr kumimoji="1" lang="ja-JP" altLang="ja-JP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I’m Fan of Kansai University in Osaka, Japan.</a:t>
            </a:r>
            <a:endParaRPr kumimoji="1" lang="ja-JP" altLang="ja-JP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Now, I’d like to talk to you about Effect of the Amount of Zr Addition on Microstructure and Mechanical Properties of CoCrFeNi High-Entropy Alloys Prepared by Mechanical Alloying and Spark Plasma Sintering.</a:t>
            </a:r>
            <a:endParaRPr kumimoji="1" lang="ja-JP" altLang="ja-JP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17999-A96E-4A2C-BBCF-20AF2400699D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ja-JP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High Entropy Alloys (HEAs) is a multicomponent alloy obtained by blending of least five metals with compositions of 5%-35%. </a:t>
            </a:r>
            <a:r>
              <a:rPr kumimoji="1" lang="en-US" altLang="ja-JP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CoCrFeNiMn</a:t>
            </a:r>
            <a:r>
              <a:rPr kumimoji="1" lang="en-US" altLang="ja-JP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HEAs are typical HEA alloys. The stable phase of it is a single phase of FCC and has high ductility, but low hardness, approximately 160 HV. Arc melting is the typical method for making high-entropy alloys, but the hardness of </a:t>
            </a:r>
            <a:r>
              <a:rPr kumimoji="1" lang="en-US" altLang="ja-JP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CoCrFeNiZr</a:t>
            </a:r>
            <a:r>
              <a:rPr kumimoji="1" lang="en-US" altLang="ja-JP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alloys made by arc melting is also low, ranging from about 150 HV to 550 HV.</a:t>
            </a:r>
            <a:endParaRPr kumimoji="1" lang="ja-JP" altLang="ja-JP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8C241-5B84-4C1D-BE74-AB573B25ACBD}" type="slidenum">
              <a:rPr lang="ja-JP" altLang="en-US" smtClean="0">
                <a:solidFill>
                  <a:prstClr val="black"/>
                </a:solidFill>
              </a:rPr>
            </a:fld>
            <a:endParaRPr lang="ja-JP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ja-JP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So, in this study, HEA with Zr added instead of conventional </a:t>
            </a:r>
            <a:r>
              <a:rPr kumimoji="1" lang="en-US" altLang="ja-JP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Mn</a:t>
            </a:r>
            <a:r>
              <a:rPr kumimoji="1" lang="en-US" altLang="ja-JP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Alloys are prepared by MA-SPS method </a:t>
            </a:r>
            <a:r>
              <a:rPr kumimoji="1" lang="en-US" altLang="ja-JP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CoCrFeNiZr</a:t>
            </a:r>
            <a:r>
              <a:rPr kumimoji="1" lang="en-US" altLang="ja-JP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alloys are prepared by the MA-SPS method to improve the mechanical properties of the alloys. </a:t>
            </a:r>
            <a:endParaRPr kumimoji="1" lang="ja-JP" altLang="ja-JP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E8C241-5B84-4C1D-BE74-AB573B25ACBD}" type="slidenum">
              <a:rPr lang="ja-JP" altLang="en-US" smtClean="0">
                <a:solidFill>
                  <a:prstClr val="black"/>
                </a:solidFill>
              </a:rPr>
            </a:fld>
            <a:endParaRPr lang="ja-JP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09135" y="1233488"/>
            <a:ext cx="5923844" cy="3332162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</a:t>
            </a:r>
            <a:r>
              <a:rPr kumimoji="1" lang="en-US" altLang="ja-JP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sps</a:t>
            </a:r>
            <a:r>
              <a:rPr kumimoji="1" lang="en-US" altLang="ja-JP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method allows sintering in a short time. Capable of producing sintered alloys with a dense and uniform structure.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17999-A96E-4A2C-BBCF-20AF2400699D}" type="slidenum">
              <a:rPr kumimoji="1" lang="ja-JP" altLang="en-US" smtClean="0"/>
            </a:fld>
            <a:endParaRPr kumimoji="1" lang="ja-JP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Next, the experimental procedure is shown here. Table 1 shows the composition of the powders. Table 2 shows the experimental conditions for MA.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17999-A96E-4A2C-BBCF-20AF2400699D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ja-JP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Table 3 shows the experimental conditions for SPS. Sintering was performed at a heating rate of 60 Kmin</a:t>
            </a:r>
            <a:r>
              <a:rPr kumimoji="1" lang="en-US" altLang="ja-JP" sz="1200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-1</a:t>
            </a:r>
            <a:r>
              <a:rPr kumimoji="1" lang="en-US" altLang="ja-JP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at a sintering temperature of 1273 K for 8 min.</a:t>
            </a:r>
            <a:endParaRPr kumimoji="1" lang="ja-JP" altLang="ja-JP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17999-A96E-4A2C-BBCF-20AF2400699D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Experimental results are announced with the poster.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Thank you for your kind attention.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17999-A96E-4A2C-BBCF-20AF2400699D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D3DF8-F8F9-446B-A3EC-8E4CD8A39F8C}" type="datetime1">
              <a:rPr kumimoji="1" lang="ja-JP" altLang="en-US" smtClean="0"/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49266-0A05-4A8E-8290-A94701BC7F14}" type="slidenum">
              <a:rPr kumimoji="1" lang="ja-JP" altLang="en-US" smtClean="0"/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  <a:endParaRPr lang="ja-JP" altLang="en-US"/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  <a:endParaRPr lang="ja-JP" altLang="en-US"/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  <a:endParaRPr lang="ja-JP" altLang="en-US"/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ja-JP" altLang="en-US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F4DC6-E2FB-4EC6-A63C-357C21F06B95}" type="datetime1">
              <a:rPr kumimoji="1" lang="ja-JP" altLang="en-US" smtClean="0"/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" name="タイトル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  <a:endParaRPr kumimoji="1" lang="ja-JP" altLang="en-US"/>
          </a:p>
        </p:txBody>
      </p:sp>
      <p:sp>
        <p:nvSpPr>
          <p:cNvPr id="11" name="スライド番号プレースホルダー 8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altLang="ja-JP" dirty="0"/>
              <a:t>1</a:t>
            </a:r>
            <a:endParaRPr lang="ja-JP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  <a:endParaRPr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DAD7C-FA97-4D6C-8E34-294B9E712CD1}" type="datetime1">
              <a:rPr kumimoji="1" lang="ja-JP" altLang="en-US" smtClean="0"/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49266-0A05-4A8E-8290-A94701BC7F14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  <a:endParaRPr lang="ja-JP" altLang="en-US"/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  <a:endParaRPr lang="ja-JP" altLang="en-US"/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  <a:endParaRPr lang="ja-JP" altLang="en-US"/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ja-JP" altLang="en-US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  <a:endParaRPr lang="ja-JP" altLang="en-US"/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  <a:endParaRPr lang="ja-JP" altLang="en-US"/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  <a:endParaRPr lang="ja-JP" altLang="en-US"/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ja-JP" altLang="en-US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22117-507B-4D6F-AF10-4DE1617187A0}" type="datetime1">
              <a:rPr kumimoji="1" lang="ja-JP" altLang="en-US" smtClean="0"/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49266-0A05-4A8E-8290-A94701BC7F14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  <a:endParaRPr lang="ja-JP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  <a:endParaRPr lang="ja-JP" altLang="en-US"/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  <a:endParaRPr lang="ja-JP" altLang="en-US"/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  <a:endParaRPr lang="ja-JP" altLang="en-US"/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ja-JP" altLang="en-US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  <a:endParaRPr lang="ja-JP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  <a:endParaRPr lang="ja-JP" altLang="en-US"/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  <a:endParaRPr lang="ja-JP" altLang="en-US"/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  <a:endParaRPr lang="ja-JP" altLang="en-US"/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ja-JP" altLang="en-US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61040-0183-4CD3-BB26-6F325483FF14}" type="datetime1">
              <a:rPr kumimoji="1" lang="ja-JP" altLang="en-US" smtClean="0"/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49266-0A05-4A8E-8290-A94701BC7F14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5C343-7B4C-444C-9488-708C1207EC3F}" type="datetime1">
              <a:rPr kumimoji="1" lang="ja-JP" altLang="en-US" smtClean="0"/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49266-0A05-4A8E-8290-A94701BC7F14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8D841-5317-49C5-A06F-01DA29284757}" type="datetime1">
              <a:rPr kumimoji="1" lang="ja-JP" altLang="en-US" smtClean="0"/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49266-0A05-4A8E-8290-A94701BC7F14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  <a:endParaRPr lang="ja-JP" altLang="en-US"/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  <a:endParaRPr lang="ja-JP" altLang="en-US"/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  <a:endParaRPr lang="ja-JP" altLang="en-US"/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ja-JP" altLang="en-US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  <a:endParaRPr lang="ja-JP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FADAD-8B72-4343-A01D-066F3E8F14E6}" type="datetime1">
              <a:rPr kumimoji="1" lang="ja-JP" altLang="en-US" smtClean="0"/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49266-0A05-4A8E-8290-A94701BC7F14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  <a:endParaRPr lang="ja-JP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415FF-7F1C-46C6-A541-050B845746AE}" type="datetime1">
              <a:rPr kumimoji="1" lang="ja-JP" altLang="en-US" smtClean="0"/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49266-0A05-4A8E-8290-A94701BC7F14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  <a:endParaRPr lang="ja-JP" altLang="en-US"/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  <a:endParaRPr lang="ja-JP" altLang="en-US"/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  <a:endParaRPr lang="ja-JP" altLang="en-US"/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ja-JP" altLang="en-US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EBCDA-1159-4ECB-82B2-80BACF1B4B78}" type="datetime1">
              <a:rPr kumimoji="1" lang="ja-JP" altLang="en-US" smtClean="0"/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49266-0A05-4A8E-8290-A94701BC7F14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  <a:endParaRPr lang="ja-JP" altLang="en-US"/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  <a:endParaRPr lang="ja-JP" altLang="en-US"/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  <a:endParaRPr lang="ja-JP" altLang="en-US"/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ja-JP" altLang="en-US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E0434-5AA2-4056-8C19-378CE7AC9307}" type="datetime1">
              <a:rPr kumimoji="1" lang="ja-JP" altLang="en-US" smtClean="0"/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49266-0A05-4A8E-8290-A94701BC7F14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  <a:endParaRPr lang="ja-JP" altLang="en-US"/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  <a:endParaRPr lang="ja-JP" altLang="en-US"/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  <a:endParaRPr lang="ja-JP" altLang="en-US"/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ja-JP" altLang="en-US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366FF-8AF2-489D-81F7-0A8FC4590C7E}" type="datetime1">
              <a:rPr kumimoji="1" lang="ja-JP" altLang="en-US" smtClean="0"/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ja-JP" altLang="en-US" dirty="0"/>
              <a:t>１</a:t>
            </a:r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5233" y="5445141"/>
            <a:ext cx="1387094" cy="1387094"/>
          </a:xfrm>
          <a:prstGeom prst="rect">
            <a:avLst/>
          </a:prstGeom>
        </p:spPr>
      </p:pic>
      <p:pic>
        <p:nvPicPr>
          <p:cNvPr id="5" name="Picture 2" descr="http://www.chemmater.kansai-u.ac.jp/functmat/kosho130-logo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560"/>
          <a:stretch>
            <a:fillRect/>
          </a:stretch>
        </p:blipFill>
        <p:spPr bwMode="auto">
          <a:xfrm>
            <a:off x="48263" y="5603331"/>
            <a:ext cx="1354305" cy="1228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237493" y="224717"/>
            <a:ext cx="3616713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Kansai University</a:t>
            </a:r>
            <a:endParaRPr lang="ja-JP" altLang="en-US" sz="3200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68350" y="1484630"/>
            <a:ext cx="1076134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ja-JP" sz="2800" b="1" dirty="0">
                <a:solidFill>
                  <a:prstClr val="black"/>
                </a:solidFill>
                <a:uFill>
                  <a:solidFill>
                    <a:srgbClr val="FFFF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Effect of the Amount of Zr Addition on Microstructure and Mechanical Properties of CoCrFeNi High-Entropy Alloys Prepared by Mechanical Alloying and Spark Plasma Sintering</a:t>
            </a:r>
            <a:endParaRPr lang="en-US" altLang="ja-JP" sz="2800" b="1" dirty="0">
              <a:solidFill>
                <a:prstClr val="black"/>
              </a:solidFill>
              <a:uFill>
                <a:solidFill>
                  <a:srgbClr val="FFFF00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59734" y="3789028"/>
            <a:ext cx="8954889" cy="6451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anchor="ctr">
            <a:spAutoFit/>
          </a:bodyPr>
          <a:lstStyle/>
          <a:p>
            <a:pPr eaLnBrk="0" hangingPunct="0">
              <a:tabLst>
                <a:tab pos="2700020" algn="ctr"/>
                <a:tab pos="5400040" algn="r"/>
              </a:tabLst>
              <a:defRPr/>
            </a:pPr>
            <a:r>
              <a:rPr lang="en-US" altLang="ja-JP" baseline="30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            </a:t>
            </a:r>
            <a:r>
              <a:rPr lang="en-US" altLang="ja-JP" sz="2400" baseline="30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altLang="ja-JP" baseline="30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1</a:t>
            </a:r>
            <a:r>
              <a:rPr lang="en-US" altLang="ja-JP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Graduate School of Science and Engineering, Kansai University, Osaka, Japan</a:t>
            </a:r>
            <a:endParaRPr lang="en-US" altLang="ja-JP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eaLnBrk="0" hangingPunct="0">
              <a:tabLst>
                <a:tab pos="2700020" algn="ctr"/>
                <a:tab pos="5400040" algn="r"/>
              </a:tabLst>
              <a:defRPr/>
            </a:pPr>
            <a:r>
              <a:rPr lang="en-US" altLang="ja-JP" baseline="300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</a:t>
            </a:r>
            <a:r>
              <a:rPr lang="en-US" altLang="ja-JP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Department of Chemistry and Materials Engineering, Kansai University, Osaka, Japan</a:t>
            </a:r>
            <a:endParaRPr lang="en-US" altLang="ja-JP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6167522" y="4652491"/>
            <a:ext cx="4501883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2700020" algn="ctr"/>
                <a:tab pos="5400040" algn="r"/>
              </a:tabLst>
              <a:defRPr/>
            </a:pPr>
            <a:r>
              <a:rPr lang="ja-JP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〇</a:t>
            </a:r>
            <a:r>
              <a:rPr lang="en-US" altLang="ja-JP" sz="20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ZiXiang </a:t>
            </a:r>
            <a:r>
              <a:rPr lang="en-US" altLang="ja-JP" sz="20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Fan</a:t>
            </a:r>
            <a:r>
              <a:rPr lang="en-US" altLang="ja-JP" sz="2000" u="sng" baseline="300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r>
              <a:rPr lang="ja-JP" altLang="en-US" sz="20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altLang="ja-JP" sz="20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and Akio Nishimoto</a:t>
            </a:r>
            <a:r>
              <a:rPr lang="en-US" altLang="ja-JP" sz="2000" baseline="300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  <a:endParaRPr lang="en-US" altLang="ja-JP" sz="2000" baseline="300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テキスト ボックス 40"/>
          <p:cNvSpPr txBox="1"/>
          <p:nvPr/>
        </p:nvSpPr>
        <p:spPr>
          <a:xfrm>
            <a:off x="461605" y="1330781"/>
            <a:ext cx="5214061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A </a:t>
            </a:r>
            <a:r>
              <a:rPr lang="en-US" altLang="ja-JP" dirty="0"/>
              <a:t>multicomponent alloy obtained by blending of least five metals with compositions of 5%-35</a:t>
            </a:r>
            <a:r>
              <a:rPr lang="en-US" altLang="ja-JP" dirty="0" smtClean="0"/>
              <a:t>%</a:t>
            </a:r>
            <a:endParaRPr lang="en-US" altLang="ja-JP" dirty="0" smtClean="0"/>
          </a:p>
          <a:p>
            <a:endParaRPr lang="en-US" altLang="ja-JP" dirty="0"/>
          </a:p>
          <a:p>
            <a:r>
              <a:rPr lang="ja-JP" altLang="en-US" dirty="0" smtClean="0"/>
              <a:t>⇒</a:t>
            </a:r>
            <a:r>
              <a:rPr lang="en-US" altLang="ja-JP" dirty="0"/>
              <a:t>The introduction of large lattice distortion makes it solid solution stable.</a:t>
            </a:r>
            <a:endParaRPr lang="en-US" altLang="ja-JP" dirty="0"/>
          </a:p>
        </p:txBody>
      </p:sp>
      <p:sp>
        <p:nvSpPr>
          <p:cNvPr id="35" name="正方形/長方形 34"/>
          <p:cNvSpPr/>
          <p:nvPr/>
        </p:nvSpPr>
        <p:spPr>
          <a:xfrm>
            <a:off x="461605" y="1179689"/>
            <a:ext cx="5235059" cy="1956117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144000" rtlCol="0" anchor="ctr"/>
          <a:lstStyle/>
          <a:p>
            <a:pPr lvl="0" algn="just"/>
            <a:endParaRPr lang="ja-JP" altLang="en-US" sz="2000" baseline="30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624058" y="908516"/>
            <a:ext cx="4034116" cy="4603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High Entropy Alloys(HEAs)</a:t>
            </a:r>
            <a:endParaRPr kumimoji="1" lang="ja-JP" altLang="en-US" sz="24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図 3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92035" y="765175"/>
            <a:ext cx="3056255" cy="3068955"/>
          </a:xfrm>
          <a:prstGeom prst="rect">
            <a:avLst/>
          </a:prstGeom>
        </p:spPr>
      </p:pic>
      <p:sp>
        <p:nvSpPr>
          <p:cNvPr id="26" name="文本框 3"/>
          <p:cNvSpPr txBox="1"/>
          <p:nvPr/>
        </p:nvSpPr>
        <p:spPr>
          <a:xfrm>
            <a:off x="0" y="45085"/>
            <a:ext cx="3194756" cy="64516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ja-JP" sz="3600" dirty="0" smtClean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1. Introduction</a:t>
            </a:r>
            <a:endParaRPr lang="en-US" altLang="zh-CN" sz="36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MS Gothic" panose="020B0609070205080204" pitchFamily="49" charset="-128"/>
              <a:cs typeface="Arial" panose="020B0604020202020204" pitchFamily="34" charset="0"/>
            </a:endParaRPr>
          </a:p>
        </p:txBody>
      </p:sp>
      <p:cxnSp>
        <p:nvCxnSpPr>
          <p:cNvPr id="27" name="直線コネクタ 26"/>
          <p:cNvCxnSpPr/>
          <p:nvPr/>
        </p:nvCxnSpPr>
        <p:spPr>
          <a:xfrm>
            <a:off x="22176" y="655935"/>
            <a:ext cx="12155805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正方形/長方形 1"/>
          <p:cNvSpPr/>
          <p:nvPr/>
        </p:nvSpPr>
        <p:spPr>
          <a:xfrm>
            <a:off x="8240387" y="6613049"/>
            <a:ext cx="3951620" cy="245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 dirty="0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(1) W</a:t>
            </a:r>
            <a:r>
              <a:rPr lang="zh-CN" altLang="en-US" sz="1000" dirty="0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. </a:t>
            </a:r>
            <a:r>
              <a:rPr lang="en-US" altLang="zh-CN" sz="1000" dirty="0" err="1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Huo</a:t>
            </a:r>
            <a:r>
              <a:rPr lang="zh-CN" altLang="en-US" sz="1000" dirty="0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, </a:t>
            </a:r>
            <a:r>
              <a:rPr lang="en-US" altLang="zh-CN" sz="1000" dirty="0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H. Zhou et.al </a:t>
            </a:r>
            <a:r>
              <a:rPr lang="en-US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Materials and </a:t>
            </a:r>
            <a:r>
              <a:rPr lang="en-US" altLang="ja-JP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Design 134</a:t>
            </a:r>
            <a:r>
              <a:rPr lang="zh-CN" altLang="en-US" sz="1000" dirty="0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 (</a:t>
            </a:r>
            <a:r>
              <a:rPr lang="en-US" altLang="zh-CN" sz="1000" dirty="0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2017</a:t>
            </a:r>
            <a:r>
              <a:rPr lang="zh-CN" altLang="en-US" sz="1000" dirty="0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)</a:t>
            </a:r>
            <a:r>
              <a:rPr lang="zh-CN" altLang="en-US" sz="1000" dirty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, pp. </a:t>
            </a:r>
            <a:r>
              <a:rPr lang="en-US" altLang="zh-CN" sz="1000" dirty="0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226-233</a:t>
            </a:r>
            <a:endParaRPr lang="en-US" altLang="zh-CN" sz="1000" dirty="0">
              <a:latin typeface="Times New Roman" panose="02020603050405020304" pitchFamily="18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768483" y="4364852"/>
            <a:ext cx="4572000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Stable phase </a:t>
            </a:r>
            <a:r>
              <a:rPr lang="en-US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is FCC phase.</a:t>
            </a:r>
            <a:endParaRPr lang="en-US" altLang="ja-JP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High </a:t>
            </a:r>
            <a:r>
              <a:rPr lang="en-US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ductility</a:t>
            </a:r>
            <a:endParaRPr lang="en-US" altLang="ja-JP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  <a:endParaRPr lang="en-US" altLang="ja-JP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1200459" y="3572978"/>
            <a:ext cx="3376780" cy="5219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ja-JP" sz="2800" dirty="0" err="1" smtClean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oC</a:t>
            </a:r>
            <a:r>
              <a:rPr lang="en-US" altLang="ja-JP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rFeNiMn</a:t>
            </a:r>
            <a:r>
              <a:rPr lang="ja-JP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HEAs</a:t>
            </a:r>
            <a:endParaRPr kumimoji="1" lang="en-US" altLang="ja-JP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グループ化 3"/>
          <p:cNvGrpSpPr/>
          <p:nvPr/>
        </p:nvGrpSpPr>
        <p:grpSpPr>
          <a:xfrm>
            <a:off x="911604" y="5877120"/>
            <a:ext cx="4428242" cy="522514"/>
            <a:chOff x="1676246" y="5213055"/>
            <a:chExt cx="4319065" cy="522514"/>
          </a:xfrm>
        </p:grpSpPr>
        <p:sp>
          <p:nvSpPr>
            <p:cNvPr id="45" name="十字形 44"/>
            <p:cNvSpPr>
              <a:spLocks noChangeAspect="1"/>
            </p:cNvSpPr>
            <p:nvPr/>
          </p:nvSpPr>
          <p:spPr>
            <a:xfrm rot="2668916">
              <a:off x="1768177" y="5227217"/>
              <a:ext cx="497953" cy="497953"/>
            </a:xfrm>
            <a:prstGeom prst="plus">
              <a:avLst>
                <a:gd name="adj" fmla="val 43099"/>
              </a:avLst>
            </a:prstGeom>
            <a:ln>
              <a:solidFill>
                <a:schemeClr val="accent1">
                  <a:shade val="50000"/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6" name="テキスト ボックス 45"/>
            <p:cNvSpPr txBox="1"/>
            <p:nvPr/>
          </p:nvSpPr>
          <p:spPr>
            <a:xfrm>
              <a:off x="2291934" y="5303884"/>
              <a:ext cx="3703377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 smtClean="0">
                  <a:solidFill>
                    <a:schemeClr val="accent1"/>
                  </a:solidFill>
                </a:rPr>
                <a:t>Hardness</a:t>
              </a:r>
              <a:r>
                <a:rPr kumimoji="1" lang="ja-JP" altLang="en-US" dirty="0" smtClean="0">
                  <a:solidFill>
                    <a:schemeClr val="accent1"/>
                  </a:solidFill>
                </a:rPr>
                <a:t> </a:t>
              </a:r>
              <a:r>
                <a:rPr lang="en-US" altLang="ja-JP" dirty="0">
                  <a:solidFill>
                    <a:schemeClr val="accent1"/>
                  </a:solidFill>
                </a:rPr>
                <a:t>(</a:t>
              </a:r>
              <a:r>
                <a:rPr lang="en-US" altLang="ja-JP" dirty="0" smtClean="0">
                  <a:solidFill>
                    <a:schemeClr val="accent1"/>
                  </a:solidFill>
                </a:rPr>
                <a:t>approximately </a:t>
              </a:r>
              <a:r>
                <a:rPr kumimoji="1" lang="en-US" altLang="ja-JP" dirty="0" smtClean="0">
                  <a:solidFill>
                    <a:schemeClr val="accent1"/>
                  </a:solidFill>
                </a:rPr>
                <a:t>160</a:t>
              </a:r>
              <a:r>
                <a:rPr kumimoji="1" lang="ja-JP" altLang="en-US" dirty="0" smtClean="0">
                  <a:solidFill>
                    <a:schemeClr val="accent1"/>
                  </a:solidFill>
                </a:rPr>
                <a:t> </a:t>
              </a:r>
              <a:r>
                <a:rPr kumimoji="1" lang="en-US" altLang="ja-JP" dirty="0" smtClean="0">
                  <a:solidFill>
                    <a:schemeClr val="accent1"/>
                  </a:solidFill>
                </a:rPr>
                <a:t>HV)</a:t>
              </a:r>
              <a:endParaRPr kumimoji="1" lang="ja-JP" altLang="en-US" dirty="0">
                <a:solidFill>
                  <a:schemeClr val="accent1"/>
                </a:solidFill>
              </a:endParaRPr>
            </a:p>
          </p:txBody>
        </p:sp>
        <p:sp>
          <p:nvSpPr>
            <p:cNvPr id="47" name="正方形/長方形 46"/>
            <p:cNvSpPr/>
            <p:nvPr/>
          </p:nvSpPr>
          <p:spPr>
            <a:xfrm>
              <a:off x="1676246" y="5213055"/>
              <a:ext cx="4185157" cy="522514"/>
            </a:xfrm>
            <a:prstGeom prst="rect">
              <a:avLst/>
            </a:prstGeom>
            <a:noFill/>
            <a:ln w="254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5" name="グループ化 4"/>
          <p:cNvGrpSpPr/>
          <p:nvPr/>
        </p:nvGrpSpPr>
        <p:grpSpPr>
          <a:xfrm>
            <a:off x="6456045" y="4004945"/>
            <a:ext cx="5471160" cy="2108200"/>
            <a:chOff x="4298616" y="3614565"/>
            <a:chExt cx="4841009" cy="2107991"/>
          </a:xfrm>
        </p:grpSpPr>
        <p:sp>
          <p:nvSpPr>
            <p:cNvPr id="32" name="テキスト ボックス 31"/>
            <p:cNvSpPr txBox="1"/>
            <p:nvPr/>
          </p:nvSpPr>
          <p:spPr>
            <a:xfrm>
              <a:off x="4298616" y="3614565"/>
              <a:ext cx="4841009" cy="20914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2600" dirty="0">
                  <a:latin typeface="Arial" panose="020B0604020202020204" pitchFamily="34" charset="0"/>
                  <a:ea typeface="MS Gothic" panose="020B0609070205080204" pitchFamily="49" charset="-128"/>
                  <a:cs typeface="Arial" panose="020B0604020202020204" pitchFamily="34" charset="0"/>
                </a:rPr>
                <a:t>The hardness of </a:t>
              </a:r>
              <a:r>
                <a:rPr lang="en-US" altLang="zh-CN" sz="2600" dirty="0" err="1">
                  <a:latin typeface="Arial" panose="020B0604020202020204" pitchFamily="34" charset="0"/>
                  <a:ea typeface="MS Gothic" panose="020B0609070205080204" pitchFamily="49" charset="-128"/>
                  <a:cs typeface="Arial" panose="020B0604020202020204" pitchFamily="34" charset="0"/>
                </a:rPr>
                <a:t>CoCrFeNiZr</a:t>
              </a:r>
              <a:r>
                <a:rPr lang="en-US" altLang="zh-CN" sz="2600" dirty="0">
                  <a:latin typeface="Arial" panose="020B0604020202020204" pitchFamily="34" charset="0"/>
                  <a:ea typeface="MS Gothic" panose="020B0609070205080204" pitchFamily="49" charset="-128"/>
                  <a:cs typeface="Arial" panose="020B0604020202020204" pitchFamily="34" charset="0"/>
                </a:rPr>
                <a:t>-based alloys produced by the arc-melting method is </a:t>
              </a:r>
              <a:r>
                <a:rPr lang="en-US" altLang="zh-CN" sz="2600" dirty="0" smtClean="0">
                  <a:latin typeface="Arial" panose="020B0604020202020204" pitchFamily="34" charset="0"/>
                  <a:ea typeface="MS Gothic" panose="020B0609070205080204" pitchFamily="49" charset="-128"/>
                  <a:cs typeface="Arial" panose="020B0604020202020204" pitchFamily="34" charset="0"/>
                </a:rPr>
                <a:t>approximately</a:t>
              </a:r>
              <a:endParaRPr lang="en-US" altLang="zh-CN" sz="2600" dirty="0" smtClean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endParaRPr>
            </a:p>
            <a:p>
              <a:r>
                <a:rPr lang="en-US" altLang="zh-CN" sz="2600" dirty="0">
                  <a:latin typeface="Arial" panose="020B0604020202020204" pitchFamily="34" charset="0"/>
                  <a:ea typeface="MS Gothic" panose="020B0609070205080204" pitchFamily="49" charset="-128"/>
                  <a:cs typeface="Arial" panose="020B0604020202020204" pitchFamily="34" charset="0"/>
                </a:rPr>
                <a:t> </a:t>
              </a:r>
              <a:r>
                <a:rPr lang="en-US" altLang="zh-CN" sz="2600" dirty="0" smtClean="0">
                  <a:latin typeface="Arial" panose="020B0604020202020204" pitchFamily="34" charset="0"/>
                  <a:ea typeface="MS Gothic" panose="020B0609070205080204" pitchFamily="49" charset="-128"/>
                  <a:cs typeface="Arial" panose="020B0604020202020204" pitchFamily="34" charset="0"/>
                </a:rPr>
                <a:t>    </a:t>
              </a:r>
              <a:endParaRPr lang="en-US" altLang="zh-CN" sz="2600" dirty="0" smtClean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endParaRPr>
            </a:p>
            <a:p>
              <a:r>
                <a:rPr lang="en-US" altLang="zh-CN" sz="2600" dirty="0" smtClean="0">
                  <a:latin typeface="Arial" panose="020B0604020202020204" pitchFamily="34" charset="0"/>
                  <a:ea typeface="MS Gothic" panose="020B0609070205080204" pitchFamily="49" charset="-128"/>
                  <a:cs typeface="Arial" panose="020B0604020202020204" pitchFamily="34" charset="0"/>
                </a:rPr>
                <a:t>      150 </a:t>
              </a:r>
              <a:r>
                <a:rPr lang="en-US" altLang="zh-CN" sz="2600" dirty="0">
                  <a:latin typeface="Arial" panose="020B0604020202020204" pitchFamily="34" charset="0"/>
                  <a:ea typeface="MS Gothic" panose="020B0609070205080204" pitchFamily="49" charset="-128"/>
                  <a:cs typeface="Arial" panose="020B0604020202020204" pitchFamily="34" charset="0"/>
                </a:rPr>
                <a:t>HV to 550 HV</a:t>
              </a:r>
              <a:r>
                <a:rPr lang="en-US" altLang="zh-CN" sz="2600" dirty="0" smtClean="0">
                  <a:latin typeface="Arial" panose="020B0604020202020204" pitchFamily="34" charset="0"/>
                  <a:ea typeface="MS Gothic" panose="020B0609070205080204" pitchFamily="49" charset="-128"/>
                  <a:cs typeface="Arial" panose="020B0604020202020204" pitchFamily="34" charset="0"/>
                </a:rPr>
                <a:t>.</a:t>
              </a:r>
              <a:r>
                <a:rPr lang="en-US" altLang="zh-CN" sz="2600" baseline="30000" dirty="0" smtClean="0">
                  <a:latin typeface="Arial" panose="020B0604020202020204" pitchFamily="34" charset="0"/>
                  <a:ea typeface="MS Gothic" panose="020B0609070205080204" pitchFamily="49" charset="-128"/>
                  <a:cs typeface="Arial" panose="020B0604020202020204" pitchFamily="34" charset="0"/>
                </a:rPr>
                <a:t>(1)</a:t>
              </a:r>
              <a:endParaRPr kumimoji="1" lang="en-US" altLang="ja-JP" sz="2600" baseline="30000" dirty="0">
                <a:solidFill>
                  <a:srgbClr val="FF0000"/>
                </a:solidFill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endParaRPr>
            </a:p>
          </p:txBody>
        </p:sp>
        <p:sp>
          <p:nvSpPr>
            <p:cNvPr id="16" name="十字形 15"/>
            <p:cNvSpPr>
              <a:spLocks noChangeAspect="1"/>
            </p:cNvSpPr>
            <p:nvPr/>
          </p:nvSpPr>
          <p:spPr>
            <a:xfrm rot="2668916">
              <a:off x="4345674" y="5224603"/>
              <a:ext cx="497953" cy="497953"/>
            </a:xfrm>
            <a:prstGeom prst="plus">
              <a:avLst>
                <a:gd name="adj" fmla="val 43099"/>
              </a:avLst>
            </a:prstGeom>
            <a:ln>
              <a:solidFill>
                <a:schemeClr val="accent1">
                  <a:shade val="50000"/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/>
          <p:cNvGrpSpPr/>
          <p:nvPr/>
        </p:nvGrpSpPr>
        <p:grpSpPr>
          <a:xfrm>
            <a:off x="192405" y="765175"/>
            <a:ext cx="5795645" cy="1999615"/>
            <a:chOff x="1239196" y="1055516"/>
            <a:chExt cx="4919275" cy="1999615"/>
          </a:xfrm>
        </p:grpSpPr>
        <p:sp>
          <p:nvSpPr>
            <p:cNvPr id="8" name="テキスト ボックス 7"/>
            <p:cNvSpPr txBox="1"/>
            <p:nvPr/>
          </p:nvSpPr>
          <p:spPr>
            <a:xfrm>
              <a:off x="1327193" y="1055516"/>
              <a:ext cx="4831278" cy="19996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2800" dirty="0" err="1" smtClean="0"/>
                <a:t>CoCrFeNiZr</a:t>
              </a:r>
              <a:r>
                <a:rPr lang="en-US" altLang="ja-JP" sz="2800" dirty="0" smtClean="0"/>
                <a:t> alloy</a:t>
              </a:r>
              <a:endParaRPr lang="en-US" altLang="ja-JP" sz="2800" dirty="0" smtClean="0"/>
            </a:p>
            <a:p>
              <a:r>
                <a:rPr lang="en-US" altLang="ja-JP" sz="2400" dirty="0"/>
                <a:t>‥ HEA with </a:t>
              </a:r>
              <a:r>
                <a:rPr lang="en-US" altLang="ja-JP" sz="2400" dirty="0" err="1"/>
                <a:t>Zr</a:t>
              </a:r>
              <a:r>
                <a:rPr lang="en-US" altLang="ja-JP" sz="2400" dirty="0"/>
                <a:t> added instead of conventional </a:t>
              </a:r>
              <a:r>
                <a:rPr lang="en-US" altLang="ja-JP" sz="2400" dirty="0" err="1"/>
                <a:t>Mn</a:t>
              </a:r>
              <a:endParaRPr kumimoji="1" lang="en-US" altLang="ja-JP" sz="2400" dirty="0" smtClean="0"/>
            </a:p>
            <a:p>
              <a:r>
                <a:rPr lang="en-US" altLang="ja-JP" sz="2400" dirty="0"/>
                <a:t>alloys are prepared by MA-SPS </a:t>
              </a:r>
              <a:r>
                <a:rPr lang="en-US" altLang="ja-JP" sz="2400" dirty="0" smtClean="0"/>
                <a:t>method</a:t>
              </a:r>
              <a:endParaRPr lang="en-US" altLang="ja-JP" sz="2400" dirty="0" smtClean="0"/>
            </a:p>
            <a:p>
              <a:r>
                <a:rPr kumimoji="1" lang="ja-JP" altLang="en-US" sz="2400" dirty="0" smtClean="0"/>
                <a:t>☞</a:t>
              </a:r>
              <a:r>
                <a:rPr lang="en-US" altLang="ja-JP" sz="2400" u="sng" dirty="0"/>
                <a:t> Few reports of </a:t>
              </a:r>
              <a:r>
                <a:rPr lang="en-US" altLang="ja-JP" sz="2400" u="sng" dirty="0" err="1"/>
                <a:t>Zr</a:t>
              </a:r>
              <a:r>
                <a:rPr lang="en-US" altLang="ja-JP" sz="2400" u="sng" dirty="0"/>
                <a:t> addition to HEA</a:t>
              </a:r>
              <a:endParaRPr kumimoji="1" lang="ja-JP" altLang="en-US" sz="2400" u="sng" dirty="0"/>
            </a:p>
          </p:txBody>
        </p:sp>
        <p:sp>
          <p:nvSpPr>
            <p:cNvPr id="10" name="正方形/長方形 9"/>
            <p:cNvSpPr/>
            <p:nvPr/>
          </p:nvSpPr>
          <p:spPr>
            <a:xfrm>
              <a:off x="1239196" y="1084091"/>
              <a:ext cx="2665259" cy="44831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1" name="テキスト ボックス 10"/>
          <p:cNvSpPr txBox="1"/>
          <p:nvPr/>
        </p:nvSpPr>
        <p:spPr>
          <a:xfrm>
            <a:off x="768835" y="2839609"/>
            <a:ext cx="40515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 smtClean="0"/>
              <a:t>Mechanical alloying </a:t>
            </a:r>
            <a:r>
              <a:rPr lang="en-US" altLang="ja-JP" sz="2400" dirty="0"/>
              <a:t>method</a:t>
            </a:r>
            <a:endParaRPr kumimoji="1" lang="en-US" altLang="ja-JP" sz="2400" dirty="0" smtClean="0"/>
          </a:p>
        </p:txBody>
      </p:sp>
      <p:pic>
        <p:nvPicPr>
          <p:cNvPr id="59" name="図 58"/>
          <p:cNvPicPr>
            <a:picLocks noChangeAspect="1"/>
          </p:cNvPicPr>
          <p:nvPr/>
        </p:nvPicPr>
        <p:blipFill rotWithShape="1">
          <a:blip r:embed="rId1"/>
          <a:srcRect r="25408"/>
          <a:stretch>
            <a:fillRect/>
          </a:stretch>
        </p:blipFill>
        <p:spPr>
          <a:xfrm>
            <a:off x="7752080" y="3140075"/>
            <a:ext cx="3048000" cy="292227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1" name="テキスト ボックス 60"/>
          <p:cNvSpPr txBox="1"/>
          <p:nvPr/>
        </p:nvSpPr>
        <p:spPr>
          <a:xfrm>
            <a:off x="9768205" y="6092825"/>
            <a:ext cx="10401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1"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0 µm</a:t>
            </a:r>
            <a:endParaRPr kumimoji="1"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2" name="直線コネクタ 61"/>
          <p:cNvCxnSpPr/>
          <p:nvPr/>
        </p:nvCxnSpPr>
        <p:spPr>
          <a:xfrm>
            <a:off x="9912054" y="6381193"/>
            <a:ext cx="752475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図 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150" y="3387090"/>
            <a:ext cx="3246755" cy="3437890"/>
          </a:xfrm>
          <a:prstGeom prst="rect">
            <a:avLst/>
          </a:prstGeom>
        </p:spPr>
      </p:pic>
      <p:sp>
        <p:nvSpPr>
          <p:cNvPr id="70" name="テキスト ボックス 69"/>
          <p:cNvSpPr txBox="1"/>
          <p:nvPr/>
        </p:nvSpPr>
        <p:spPr>
          <a:xfrm>
            <a:off x="6744335" y="1236663"/>
            <a:ext cx="499110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ja-JP" sz="2000" dirty="0" smtClean="0"/>
              <a:t>Alloyed </a:t>
            </a:r>
            <a:r>
              <a:rPr lang="en-US" altLang="ja-JP" sz="2000" dirty="0"/>
              <a:t>powders with fine and uniform solid solution can be produced by mechanically alloying pure metal powders</a:t>
            </a:r>
            <a:endParaRPr lang="en-US" altLang="ja-JP" sz="2000" dirty="0"/>
          </a:p>
        </p:txBody>
      </p:sp>
      <p:sp>
        <p:nvSpPr>
          <p:cNvPr id="13" name="文本框 3"/>
          <p:cNvSpPr txBox="1"/>
          <p:nvPr/>
        </p:nvSpPr>
        <p:spPr>
          <a:xfrm>
            <a:off x="0" y="45085"/>
            <a:ext cx="3307644" cy="64516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ja-JP" sz="360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1. Introduction</a:t>
            </a:r>
            <a:endParaRPr lang="en-US" altLang="zh-CN" sz="36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MS Gothic" panose="020B0609070205080204" pitchFamily="49" charset="-128"/>
              <a:cs typeface="Arial" panose="020B0604020202020204" pitchFamily="34" charset="0"/>
            </a:endParaRPr>
          </a:p>
        </p:txBody>
      </p:sp>
      <p:cxnSp>
        <p:nvCxnSpPr>
          <p:cNvPr id="27" name="直線コネクタ 26"/>
          <p:cNvCxnSpPr/>
          <p:nvPr/>
        </p:nvCxnSpPr>
        <p:spPr>
          <a:xfrm>
            <a:off x="22176" y="655935"/>
            <a:ext cx="12155805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テキスト ボックス 28"/>
          <p:cNvSpPr txBox="1"/>
          <p:nvPr/>
        </p:nvSpPr>
        <p:spPr>
          <a:xfrm>
            <a:off x="120133" y="837270"/>
            <a:ext cx="2138680" cy="3683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Processing method</a:t>
            </a:r>
            <a:endParaRPr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192405" y="1413510"/>
            <a:ext cx="5770880" cy="1322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u"/>
            </a:pP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In the conventional sintering method, deterioration of the mechanical properties of the matrix due to </a:t>
            </a:r>
            <a:r>
              <a:rPr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prolonged high-temperature 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treatment has been a problem.</a:t>
            </a:r>
            <a:endParaRPr lang="en-US" altLang="ja-JP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矢印: 右 30"/>
          <p:cNvSpPr/>
          <p:nvPr/>
        </p:nvSpPr>
        <p:spPr>
          <a:xfrm rot="5400000">
            <a:off x="2688590" y="3404235"/>
            <a:ext cx="777240" cy="372745"/>
          </a:xfrm>
          <a:prstGeom prst="rightArrow">
            <a:avLst>
              <a:gd name="adj1" fmla="val 50000"/>
              <a:gd name="adj2" fmla="val 47402"/>
            </a:avLst>
          </a:prstGeom>
          <a:solidFill>
            <a:srgbClr val="FF00FF"/>
          </a:solidFill>
          <a:ln w="28575">
            <a:solidFill>
              <a:srgbClr val="FF00FF"/>
            </a:solidFill>
          </a:ln>
          <a:effectLst>
            <a:outerShdw blurRad="63500" sx="102000" sy="102000" algn="ctr" rotWithShape="0">
              <a:srgbClr val="FF00FF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263525" y="4437380"/>
            <a:ext cx="5627370" cy="1938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Spark plasma sintering </a:t>
            </a:r>
            <a:r>
              <a:rPr lang="ja-JP" alt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（</a:t>
            </a:r>
            <a:r>
              <a:rPr lang="en-US" altLang="ja-JP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SPS</a:t>
            </a:r>
            <a:r>
              <a:rPr lang="ja-JP" alt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） </a:t>
            </a:r>
            <a:r>
              <a:rPr lang="en-US" altLang="ja-JP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 capable of short processing </a:t>
            </a:r>
            <a:r>
              <a:rPr lang="en-US" altLang="ja-JP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endParaRPr lang="en-US" altLang="ja-JP" sz="20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Capable of producing sintered alloys with a dense and uniform </a:t>
            </a:r>
            <a:r>
              <a:rPr lang="en-US" altLang="ja-JP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microstructure</a:t>
            </a:r>
            <a:endParaRPr lang="en-US" altLang="ja-JP" sz="20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Diffusion by pulsed current acceleration effect is </a:t>
            </a:r>
            <a:r>
              <a:rPr lang="en-US" altLang="ja-JP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expected</a:t>
            </a:r>
            <a:endParaRPr lang="en-US" altLang="ja-JP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グループ化 14"/>
          <p:cNvGrpSpPr>
            <a:grpSpLocks noChangeAspect="1"/>
          </p:cNvGrpSpPr>
          <p:nvPr/>
        </p:nvGrpSpPr>
        <p:grpSpPr>
          <a:xfrm>
            <a:off x="6301740" y="1038225"/>
            <a:ext cx="5413375" cy="5427456"/>
            <a:chOff x="2711257" y="2968305"/>
            <a:chExt cx="3431643" cy="3440061"/>
          </a:xfrm>
        </p:grpSpPr>
        <p:sp>
          <p:nvSpPr>
            <p:cNvPr id="16" name="正方形/長方形 15"/>
            <p:cNvSpPr/>
            <p:nvPr/>
          </p:nvSpPr>
          <p:spPr>
            <a:xfrm>
              <a:off x="3375749" y="3432973"/>
              <a:ext cx="1676761" cy="272695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3706310" y="4925924"/>
              <a:ext cx="374752" cy="1456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00" dirty="0">
                  <a:latin typeface="Arial" panose="020B0604020202020204" pitchFamily="34" charset="0"/>
                  <a:cs typeface="Arial" panose="020B0604020202020204" pitchFamily="34" charset="0"/>
                </a:rPr>
                <a:t>Punch</a:t>
              </a:r>
              <a:endParaRPr kumimoji="1" lang="en-US" altLang="ja-JP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正方形/長方形 17"/>
            <p:cNvSpPr/>
            <p:nvPr/>
          </p:nvSpPr>
          <p:spPr>
            <a:xfrm>
              <a:off x="3114541" y="4909699"/>
              <a:ext cx="505994" cy="18112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3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9" name="直線コネクタ 18"/>
            <p:cNvCxnSpPr/>
            <p:nvPr/>
          </p:nvCxnSpPr>
          <p:spPr>
            <a:xfrm>
              <a:off x="5199953" y="4503902"/>
              <a:ext cx="0" cy="1405025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コネクタ 19"/>
            <p:cNvCxnSpPr/>
            <p:nvPr/>
          </p:nvCxnSpPr>
          <p:spPr>
            <a:xfrm>
              <a:off x="5720008" y="3670121"/>
              <a:ext cx="0" cy="132134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正方形/長方形 20"/>
            <p:cNvSpPr/>
            <p:nvPr/>
          </p:nvSpPr>
          <p:spPr>
            <a:xfrm>
              <a:off x="5143089" y="4368528"/>
              <a:ext cx="918689" cy="219747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3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テキスト ボックス 22"/>
            <p:cNvSpPr txBox="1"/>
            <p:nvPr/>
          </p:nvSpPr>
          <p:spPr>
            <a:xfrm>
              <a:off x="5071126" y="4368215"/>
              <a:ext cx="1071774" cy="125976"/>
            </a:xfrm>
            <a:prstGeom prst="rect">
              <a:avLst/>
            </a:prstGeom>
            <a:noFill/>
            <a:ln w="635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700" dirty="0">
                  <a:latin typeface="Arial" panose="020B0604020202020204" pitchFamily="34" charset="0"/>
                  <a:cs typeface="Arial" panose="020B0604020202020204" pitchFamily="34" charset="0"/>
                </a:rPr>
                <a:t>Power</a:t>
              </a:r>
              <a:r>
                <a:rPr lang="ja-JP" altLang="en-US" sz="7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ja-JP" sz="700" dirty="0">
                  <a:latin typeface="Arial" panose="020B0604020202020204" pitchFamily="34" charset="0"/>
                  <a:cs typeface="Arial" panose="020B0604020202020204" pitchFamily="34" charset="0"/>
                </a:rPr>
                <a:t>source</a:t>
              </a:r>
              <a:endParaRPr lang="ja-JP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正方形/長方形 25"/>
            <p:cNvSpPr/>
            <p:nvPr/>
          </p:nvSpPr>
          <p:spPr>
            <a:xfrm>
              <a:off x="2790010" y="4707583"/>
              <a:ext cx="878630" cy="177732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3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テキスト ボックス 29"/>
            <p:cNvSpPr txBox="1"/>
            <p:nvPr/>
          </p:nvSpPr>
          <p:spPr>
            <a:xfrm>
              <a:off x="2711257" y="4665049"/>
              <a:ext cx="1089982" cy="1456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00" dirty="0">
                  <a:latin typeface="Arial" panose="020B0604020202020204" pitchFamily="34" charset="0"/>
                  <a:cs typeface="Arial" panose="020B0604020202020204" pitchFamily="34" charset="0"/>
                </a:rPr>
                <a:t>Thermocouple</a:t>
              </a:r>
              <a:endParaRPr kumimoji="1" lang="ja-JP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正方形/長方形 30"/>
            <p:cNvSpPr/>
            <p:nvPr/>
          </p:nvSpPr>
          <p:spPr>
            <a:xfrm>
              <a:off x="2815339" y="3806666"/>
              <a:ext cx="878630" cy="18817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3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正方形/長方形 31"/>
            <p:cNvSpPr/>
            <p:nvPr/>
          </p:nvSpPr>
          <p:spPr>
            <a:xfrm>
              <a:off x="2837017" y="5513236"/>
              <a:ext cx="878630" cy="18817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3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正方形/長方形 32"/>
            <p:cNvSpPr/>
            <p:nvPr/>
          </p:nvSpPr>
          <p:spPr>
            <a:xfrm>
              <a:off x="2828901" y="5800881"/>
              <a:ext cx="878630" cy="18817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3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正方形/長方形 33"/>
            <p:cNvSpPr/>
            <p:nvPr/>
          </p:nvSpPr>
          <p:spPr>
            <a:xfrm>
              <a:off x="2839823" y="3564126"/>
              <a:ext cx="878630" cy="18817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3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下矢印 23"/>
            <p:cNvSpPr/>
            <p:nvPr/>
          </p:nvSpPr>
          <p:spPr>
            <a:xfrm rot="10800000">
              <a:off x="4043431" y="5880828"/>
              <a:ext cx="384380" cy="419776"/>
            </a:xfrm>
            <a:prstGeom prst="downArrow">
              <a:avLst>
                <a:gd name="adj1" fmla="val 44724"/>
                <a:gd name="adj2" fmla="val 60551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2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テキスト ボックス 35"/>
            <p:cNvSpPr txBox="1"/>
            <p:nvPr/>
          </p:nvSpPr>
          <p:spPr>
            <a:xfrm>
              <a:off x="3828609" y="2968305"/>
              <a:ext cx="820449" cy="1456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9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Pressure</a:t>
              </a:r>
              <a:endParaRPr lang="ja-JP" altLang="en-US" sz="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正方形/長方形 36"/>
            <p:cNvSpPr/>
            <p:nvPr/>
          </p:nvSpPr>
          <p:spPr>
            <a:xfrm>
              <a:off x="3693969" y="3340131"/>
              <a:ext cx="1096715" cy="15773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3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正方形/長方形 37"/>
            <p:cNvSpPr/>
            <p:nvPr/>
          </p:nvSpPr>
          <p:spPr>
            <a:xfrm>
              <a:off x="5250395" y="4885315"/>
              <a:ext cx="811382" cy="707886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3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テキスト ボックス 38"/>
            <p:cNvSpPr txBox="1"/>
            <p:nvPr/>
          </p:nvSpPr>
          <p:spPr>
            <a:xfrm>
              <a:off x="3003694" y="3531938"/>
              <a:ext cx="825103" cy="1456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00" dirty="0">
                  <a:latin typeface="Arial" panose="020B0604020202020204" pitchFamily="34" charset="0"/>
                  <a:cs typeface="Arial" panose="020B0604020202020204" pitchFamily="34" charset="0"/>
                </a:rPr>
                <a:t>Elect</a:t>
              </a:r>
              <a:r>
                <a:rPr lang="en-US" altLang="ja-JP" sz="900" dirty="0">
                  <a:latin typeface="Arial" panose="020B0604020202020204" pitchFamily="34" charset="0"/>
                  <a:cs typeface="Arial" panose="020B0604020202020204" pitchFamily="34" charset="0"/>
                </a:rPr>
                <a:t>rode</a:t>
              </a:r>
              <a:endParaRPr kumimoji="1" lang="ja-JP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テキスト ボックス 39"/>
            <p:cNvSpPr txBox="1"/>
            <p:nvPr/>
          </p:nvSpPr>
          <p:spPr>
            <a:xfrm>
              <a:off x="3001291" y="5769735"/>
              <a:ext cx="829898" cy="1456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00" dirty="0">
                  <a:latin typeface="Arial" panose="020B0604020202020204" pitchFamily="34" charset="0"/>
                  <a:cs typeface="Arial" panose="020B0604020202020204" pitchFamily="34" charset="0"/>
                </a:rPr>
                <a:t>Electrode</a:t>
              </a:r>
              <a:endParaRPr kumimoji="1" lang="ja-JP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テキスト ボックス 40"/>
            <p:cNvSpPr txBox="1"/>
            <p:nvPr/>
          </p:nvSpPr>
          <p:spPr>
            <a:xfrm>
              <a:off x="3833499" y="6262668"/>
              <a:ext cx="820449" cy="1456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9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Pressure</a:t>
              </a:r>
              <a:endParaRPr lang="ja-JP" altLang="en-US" sz="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2" name="グループ化 41"/>
            <p:cNvGrpSpPr/>
            <p:nvPr/>
          </p:nvGrpSpPr>
          <p:grpSpPr>
            <a:xfrm>
              <a:off x="3682429" y="3568771"/>
              <a:ext cx="1111428" cy="2442101"/>
              <a:chOff x="5725206" y="723536"/>
              <a:chExt cx="2321500" cy="5100931"/>
            </a:xfrm>
          </p:grpSpPr>
          <p:sp>
            <p:nvSpPr>
              <p:cNvPr id="59" name="円柱 58"/>
              <p:cNvSpPr/>
              <p:nvPr/>
            </p:nvSpPr>
            <p:spPr>
              <a:xfrm>
                <a:off x="5835906" y="723536"/>
                <a:ext cx="2100102" cy="462451"/>
              </a:xfrm>
              <a:prstGeom prst="ca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1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3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0" name="円柱 59"/>
              <p:cNvSpPr/>
              <p:nvPr/>
            </p:nvSpPr>
            <p:spPr>
              <a:xfrm>
                <a:off x="6368013" y="4021785"/>
                <a:ext cx="1035888" cy="823161"/>
              </a:xfrm>
              <a:prstGeom prst="ca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1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3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" name="円柱 60"/>
              <p:cNvSpPr/>
              <p:nvPr/>
            </p:nvSpPr>
            <p:spPr>
              <a:xfrm>
                <a:off x="5835906" y="5362016"/>
                <a:ext cx="2100102" cy="462451"/>
              </a:xfrm>
              <a:prstGeom prst="ca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1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3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2" name="円柱 61"/>
              <p:cNvSpPr/>
              <p:nvPr/>
            </p:nvSpPr>
            <p:spPr>
              <a:xfrm>
                <a:off x="6368013" y="1734384"/>
                <a:ext cx="1035888" cy="823161"/>
              </a:xfrm>
              <a:prstGeom prst="ca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1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3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3" name="円柱 62"/>
              <p:cNvSpPr/>
              <p:nvPr/>
            </p:nvSpPr>
            <p:spPr>
              <a:xfrm>
                <a:off x="6452651" y="2853027"/>
                <a:ext cx="866611" cy="823161"/>
              </a:xfrm>
              <a:prstGeom prst="ca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1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3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4" name="正方形/長方形 63"/>
              <p:cNvSpPr/>
              <p:nvPr/>
            </p:nvSpPr>
            <p:spPr>
              <a:xfrm>
                <a:off x="6682189" y="2802157"/>
                <a:ext cx="407534" cy="97962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3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5" name="円柱 64"/>
              <p:cNvSpPr/>
              <p:nvPr/>
            </p:nvSpPr>
            <p:spPr>
              <a:xfrm>
                <a:off x="6682189" y="3530430"/>
                <a:ext cx="407534" cy="462451"/>
              </a:xfrm>
              <a:prstGeom prst="ca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1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3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6" name="円柱 65"/>
              <p:cNvSpPr/>
              <p:nvPr/>
            </p:nvSpPr>
            <p:spPr>
              <a:xfrm>
                <a:off x="6682189" y="2603467"/>
                <a:ext cx="407534" cy="462451"/>
              </a:xfrm>
              <a:prstGeom prst="can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1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3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7" name="正方形/長方形 66"/>
              <p:cNvSpPr/>
              <p:nvPr/>
            </p:nvSpPr>
            <p:spPr>
              <a:xfrm>
                <a:off x="6501722" y="3268721"/>
                <a:ext cx="157932" cy="106899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3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68" name="直線コネクタ 67"/>
              <p:cNvCxnSpPr/>
              <p:nvPr/>
            </p:nvCxnSpPr>
            <p:spPr>
              <a:xfrm flipV="1">
                <a:off x="5769748" y="3323223"/>
                <a:ext cx="887617" cy="3783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平行四辺形 68"/>
              <p:cNvSpPr/>
              <p:nvPr/>
            </p:nvSpPr>
            <p:spPr>
              <a:xfrm>
                <a:off x="5725206" y="1262872"/>
                <a:ext cx="2321500" cy="404260"/>
              </a:xfrm>
              <a:prstGeom prst="parallelogram">
                <a:avLst>
                  <a:gd name="adj" fmla="val 79910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31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3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0" name="平行四辺形 69"/>
              <p:cNvSpPr/>
              <p:nvPr/>
            </p:nvSpPr>
            <p:spPr>
              <a:xfrm>
                <a:off x="5725206" y="4880009"/>
                <a:ext cx="2321500" cy="404260"/>
              </a:xfrm>
              <a:prstGeom prst="parallelogram">
                <a:avLst>
                  <a:gd name="adj" fmla="val 79910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31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3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1" name="円柱 70"/>
              <p:cNvSpPr/>
              <p:nvPr/>
            </p:nvSpPr>
            <p:spPr>
              <a:xfrm>
                <a:off x="6682188" y="3148038"/>
                <a:ext cx="407533" cy="332996"/>
              </a:xfrm>
              <a:prstGeom prst="can">
                <a:avLst/>
              </a:prstGeom>
              <a:solidFill>
                <a:schemeClr val="bg1">
                  <a:lumMod val="75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3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43" name="直線矢印コネクタ 42"/>
            <p:cNvCxnSpPr/>
            <p:nvPr/>
          </p:nvCxnSpPr>
          <p:spPr>
            <a:xfrm flipV="1">
              <a:off x="3623371" y="4833628"/>
              <a:ext cx="560112" cy="109998"/>
            </a:xfrm>
            <a:prstGeom prst="straightConnector1">
              <a:avLst/>
            </a:prstGeom>
            <a:ln w="3175">
              <a:solidFill>
                <a:schemeClr val="tx1"/>
              </a:solidFill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テキスト ボックス 43"/>
            <p:cNvSpPr txBox="1"/>
            <p:nvPr/>
          </p:nvSpPr>
          <p:spPr>
            <a:xfrm>
              <a:off x="3367138" y="4104654"/>
              <a:ext cx="703073" cy="1456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900" dirty="0">
                  <a:latin typeface="Arial" panose="020B0604020202020204" pitchFamily="34" charset="0"/>
                  <a:cs typeface="Arial" panose="020B0604020202020204" pitchFamily="34" charset="0"/>
                </a:rPr>
                <a:t>Spacer</a:t>
              </a:r>
              <a:endParaRPr kumimoji="1" lang="ja-JP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テキスト ボックス 44"/>
            <p:cNvSpPr txBox="1"/>
            <p:nvPr/>
          </p:nvSpPr>
          <p:spPr>
            <a:xfrm>
              <a:off x="3350377" y="5186306"/>
              <a:ext cx="736600" cy="1456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900" dirty="0">
                  <a:latin typeface="Arial" panose="020B0604020202020204" pitchFamily="34" charset="0"/>
                  <a:cs typeface="Arial" panose="020B0604020202020204" pitchFamily="34" charset="0"/>
                </a:rPr>
                <a:t>Spacer</a:t>
              </a:r>
              <a:endParaRPr kumimoji="1" lang="ja-JP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テキスト ボックス 45"/>
            <p:cNvSpPr txBox="1"/>
            <p:nvPr/>
          </p:nvSpPr>
          <p:spPr>
            <a:xfrm>
              <a:off x="4415031" y="4397290"/>
              <a:ext cx="374752" cy="1456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00" dirty="0">
                  <a:latin typeface="Arial" panose="020B0604020202020204" pitchFamily="34" charset="0"/>
                  <a:cs typeface="Arial" panose="020B0604020202020204" pitchFamily="34" charset="0"/>
                </a:rPr>
                <a:t>Punch</a:t>
              </a:r>
              <a:endParaRPr kumimoji="1" lang="en-US" altLang="ja-JP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テキスト ボックス 46"/>
            <p:cNvSpPr txBox="1"/>
            <p:nvPr/>
          </p:nvSpPr>
          <p:spPr>
            <a:xfrm>
              <a:off x="3170204" y="3778728"/>
              <a:ext cx="642463" cy="1456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00" dirty="0">
                  <a:latin typeface="Arial" panose="020B0604020202020204" pitchFamily="34" charset="0"/>
                  <a:cs typeface="Arial" panose="020B0604020202020204" pitchFamily="34" charset="0"/>
                </a:rPr>
                <a:t>Sheet</a:t>
              </a:r>
              <a:endParaRPr kumimoji="1" lang="ja-JP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テキスト ボックス 47"/>
            <p:cNvSpPr txBox="1"/>
            <p:nvPr/>
          </p:nvSpPr>
          <p:spPr>
            <a:xfrm>
              <a:off x="3576432" y="4507000"/>
              <a:ext cx="580130" cy="1456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00" dirty="0">
                  <a:latin typeface="Arial" panose="020B0604020202020204" pitchFamily="34" charset="0"/>
                  <a:cs typeface="Arial" panose="020B0604020202020204" pitchFamily="34" charset="0"/>
                </a:rPr>
                <a:t>Dies</a:t>
              </a:r>
              <a:endParaRPr kumimoji="1" lang="ja-JP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9" name="直線コネクタ 48"/>
            <p:cNvCxnSpPr/>
            <p:nvPr/>
          </p:nvCxnSpPr>
          <p:spPr>
            <a:xfrm flipV="1">
              <a:off x="4740858" y="3674674"/>
              <a:ext cx="979148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線コネクタ 49"/>
            <p:cNvCxnSpPr>
              <a:stCxn id="61" idx="4"/>
            </p:cNvCxnSpPr>
            <p:nvPr/>
          </p:nvCxnSpPr>
          <p:spPr>
            <a:xfrm>
              <a:off x="4740860" y="5900171"/>
              <a:ext cx="459093" cy="263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テキスト ボックス 50"/>
            <p:cNvSpPr txBox="1"/>
            <p:nvPr/>
          </p:nvSpPr>
          <p:spPr>
            <a:xfrm>
              <a:off x="3164602" y="5478576"/>
              <a:ext cx="647585" cy="1456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00" dirty="0">
                  <a:latin typeface="Arial" panose="020B0604020202020204" pitchFamily="34" charset="0"/>
                  <a:cs typeface="Arial" panose="020B0604020202020204" pitchFamily="34" charset="0"/>
                </a:rPr>
                <a:t>Sheet</a:t>
              </a:r>
              <a:endParaRPr kumimoji="1" lang="ja-JP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円柱 51"/>
            <p:cNvSpPr/>
            <p:nvPr/>
          </p:nvSpPr>
          <p:spPr>
            <a:xfrm>
              <a:off x="4140647" y="4726366"/>
              <a:ext cx="195051" cy="93990"/>
            </a:xfrm>
            <a:prstGeom prst="can">
              <a:avLst>
                <a:gd name="adj" fmla="val 33653"/>
              </a:avLst>
            </a:prstGeom>
            <a:pattFill prst="pct50">
              <a:fgClr>
                <a:schemeClr val="tx1">
                  <a:lumMod val="50000"/>
                  <a:lumOff val="50000"/>
                </a:schemeClr>
              </a:fgClr>
              <a:bgClr>
                <a:schemeClr val="tx1">
                  <a:lumMod val="95000"/>
                  <a:lumOff val="5000"/>
                </a:schemeClr>
              </a:bgClr>
            </a:patt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下矢印 29"/>
            <p:cNvSpPr/>
            <p:nvPr/>
          </p:nvSpPr>
          <p:spPr>
            <a:xfrm>
              <a:off x="4173629" y="3687963"/>
              <a:ext cx="131601" cy="2249290"/>
            </a:xfrm>
            <a:prstGeom prst="downArrow">
              <a:avLst>
                <a:gd name="adj1" fmla="val 50000"/>
                <a:gd name="adj2" fmla="val 77629"/>
              </a:avLst>
            </a:prstGeom>
            <a:solidFill>
              <a:srgbClr val="FFC000"/>
            </a:solidFill>
            <a:ln>
              <a:solidFill>
                <a:srgbClr val="FFC000"/>
              </a:solidFill>
            </a:ln>
            <a:effectLst>
              <a:outerShdw blurRad="254000" sx="102000" sy="102000" algn="ctr" rotWithShape="0">
                <a:srgbClr val="FFC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円形吹き出し 3"/>
            <p:cNvSpPr/>
            <p:nvPr/>
          </p:nvSpPr>
          <p:spPr>
            <a:xfrm>
              <a:off x="4904720" y="5653073"/>
              <a:ext cx="1071774" cy="562142"/>
            </a:xfrm>
            <a:prstGeom prst="wedgeEllipseCallout">
              <a:avLst>
                <a:gd name="adj1" fmla="val -108699"/>
                <a:gd name="adj2" fmla="val -193331"/>
              </a:avLst>
            </a:prstGeom>
            <a:solidFill>
              <a:schemeClr val="bg1"/>
            </a:solidFill>
            <a:ln w="12700">
              <a:solidFill>
                <a:srgbClr val="FFC000"/>
              </a:solidFill>
            </a:ln>
            <a:effectLst>
              <a:outerShdw blurRad="63500" sx="102000" sy="102000" algn="ctr" rotWithShape="0">
                <a:srgbClr val="FFC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050" b="1" u="sng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Pulsed</a:t>
              </a:r>
              <a:r>
                <a:rPr lang="ja-JP" altLang="en-US" sz="1050" b="1" u="sng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ja-JP" sz="1050" b="1" u="sng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current</a:t>
              </a:r>
              <a:endParaRPr lang="ja-JP" altLang="en-US" sz="105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Text Box 45"/>
            <p:cNvSpPr txBox="1">
              <a:spLocks noChangeArrowheads="1"/>
            </p:cNvSpPr>
            <p:nvPr/>
          </p:nvSpPr>
          <p:spPr bwMode="auto">
            <a:xfrm>
              <a:off x="5219689" y="4898736"/>
              <a:ext cx="904257" cy="399259"/>
            </a:xfrm>
            <a:prstGeom prst="rect">
              <a:avLst/>
            </a:prstGeom>
            <a:noFill/>
            <a:ln w="6350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hangingPunct="0"/>
              <a:r>
                <a:rPr lang="en-US" altLang="ja-JP" sz="700" dirty="0">
                  <a:latin typeface="Arial" panose="020B0604020202020204" pitchFamily="34" charset="0"/>
                  <a:cs typeface="Arial" panose="020B0604020202020204" pitchFamily="34" charset="0"/>
                </a:rPr>
                <a:t> Controller</a:t>
              </a:r>
              <a:endParaRPr lang="en-US" altLang="ja-JP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hangingPunct="0"/>
              <a:r>
                <a:rPr lang="en-US" altLang="ja-JP" sz="700" dirty="0">
                  <a:latin typeface="Arial" panose="020B0604020202020204" pitchFamily="34" charset="0"/>
                  <a:cs typeface="Arial" panose="020B0604020202020204" pitchFamily="34" charset="0"/>
                </a:rPr>
                <a:t>‣ Atmosphere</a:t>
              </a:r>
              <a:endParaRPr lang="en-US" altLang="ja-JP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hangingPunct="0"/>
              <a:r>
                <a:rPr lang="en-US" altLang="ja-JP" sz="700" dirty="0">
                  <a:latin typeface="Arial" panose="020B0604020202020204" pitchFamily="34" charset="0"/>
                  <a:cs typeface="Arial" panose="020B0604020202020204" pitchFamily="34" charset="0"/>
                </a:rPr>
                <a:t>‣</a:t>
              </a:r>
              <a:r>
                <a:rPr lang="ja-JP" altLang="en-US" sz="7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ja-JP" sz="700" dirty="0">
                  <a:latin typeface="Arial" panose="020B0604020202020204" pitchFamily="34" charset="0"/>
                  <a:cs typeface="Arial" panose="020B0604020202020204" pitchFamily="34" charset="0"/>
                </a:rPr>
                <a:t>Temperature</a:t>
              </a:r>
              <a:endParaRPr lang="en-US" altLang="ja-JP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hangingPunct="0"/>
              <a:r>
                <a:rPr lang="en-US" altLang="ja-JP" sz="700" dirty="0">
                  <a:latin typeface="Arial" panose="020B0604020202020204" pitchFamily="34" charset="0"/>
                  <a:cs typeface="Arial" panose="020B0604020202020204" pitchFamily="34" charset="0"/>
                </a:rPr>
                <a:t>‣ Pressure</a:t>
              </a:r>
              <a:endParaRPr lang="en-US" altLang="ja-JP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hangingPunct="0"/>
              <a:r>
                <a:rPr lang="en-US" altLang="ja-JP" sz="700" dirty="0">
                  <a:latin typeface="Arial" panose="020B0604020202020204" pitchFamily="34" charset="0"/>
                  <a:cs typeface="Arial" panose="020B0604020202020204" pitchFamily="34" charset="0"/>
                </a:rPr>
                <a:t>‣</a:t>
              </a:r>
              <a:r>
                <a:rPr lang="ja-JP" altLang="en-US" sz="7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ja-JP" sz="700" dirty="0">
                  <a:latin typeface="Arial" panose="020B0604020202020204" pitchFamily="34" charset="0"/>
                  <a:cs typeface="Arial" panose="020B0604020202020204" pitchFamily="34" charset="0"/>
                </a:rPr>
                <a:t>Time</a:t>
              </a:r>
              <a:endParaRPr lang="en-US" altLang="ja-JP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テキスト ボックス 55"/>
            <p:cNvSpPr txBox="1"/>
            <p:nvPr/>
          </p:nvSpPr>
          <p:spPr>
            <a:xfrm>
              <a:off x="3009216" y="4872991"/>
              <a:ext cx="736600" cy="1456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00" dirty="0">
                  <a:latin typeface="Arial" panose="020B0604020202020204" pitchFamily="34" charset="0"/>
                  <a:cs typeface="Arial" panose="020B0604020202020204" pitchFamily="34" charset="0"/>
                </a:rPr>
                <a:t>Sample</a:t>
              </a:r>
              <a:endParaRPr kumimoji="1" lang="ja-JP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下矢印 23"/>
            <p:cNvSpPr/>
            <p:nvPr/>
          </p:nvSpPr>
          <p:spPr>
            <a:xfrm>
              <a:off x="4043431" y="3176994"/>
              <a:ext cx="384380" cy="419776"/>
            </a:xfrm>
            <a:prstGeom prst="downArrow">
              <a:avLst>
                <a:gd name="adj1" fmla="val 44724"/>
                <a:gd name="adj2" fmla="val 60551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2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テキスト ボックス 57"/>
            <p:cNvSpPr txBox="1"/>
            <p:nvPr/>
          </p:nvSpPr>
          <p:spPr>
            <a:xfrm>
              <a:off x="3601762" y="3298461"/>
              <a:ext cx="1273317" cy="1456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00" dirty="0">
                  <a:latin typeface="Arial" panose="020B0604020202020204" pitchFamily="34" charset="0"/>
                  <a:cs typeface="Arial" panose="020B0604020202020204" pitchFamily="34" charset="0"/>
                </a:rPr>
                <a:t>Vacuum chamber</a:t>
              </a:r>
              <a:endParaRPr kumimoji="1" lang="ja-JP" alt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4" name="文本框 3"/>
          <p:cNvSpPr txBox="1"/>
          <p:nvPr/>
        </p:nvSpPr>
        <p:spPr>
          <a:xfrm>
            <a:off x="48260" y="45085"/>
            <a:ext cx="3307644" cy="64516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ja-JP" sz="360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1. Introduction</a:t>
            </a:r>
            <a:endParaRPr lang="en-US" altLang="zh-CN" sz="36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MS Gothic" panose="020B0609070205080204" pitchFamily="49" charset="-128"/>
              <a:cs typeface="Arial" panose="020B0604020202020204" pitchFamily="34" charset="0"/>
            </a:endParaRPr>
          </a:p>
        </p:txBody>
      </p:sp>
      <p:cxnSp>
        <p:nvCxnSpPr>
          <p:cNvPr id="27" name="直線コネクタ 26"/>
          <p:cNvCxnSpPr/>
          <p:nvPr/>
        </p:nvCxnSpPr>
        <p:spPr>
          <a:xfrm>
            <a:off x="22176" y="655935"/>
            <a:ext cx="12155805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下矢印 32"/>
          <p:cNvSpPr/>
          <p:nvPr/>
        </p:nvSpPr>
        <p:spPr>
          <a:xfrm>
            <a:off x="1726472" y="3166590"/>
            <a:ext cx="457200" cy="1308745"/>
          </a:xfrm>
          <a:prstGeom prst="downArrow">
            <a:avLst/>
          </a:prstGeom>
          <a:solidFill>
            <a:srgbClr val="EADBF5"/>
          </a:solidFill>
          <a:ln>
            <a:solidFill>
              <a:srgbClr val="9900CC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4" name="下矢印 33"/>
          <p:cNvSpPr/>
          <p:nvPr/>
        </p:nvSpPr>
        <p:spPr>
          <a:xfrm>
            <a:off x="1700240" y="1374478"/>
            <a:ext cx="457200" cy="1308745"/>
          </a:xfrm>
          <a:prstGeom prst="downArrow">
            <a:avLst/>
          </a:prstGeom>
          <a:solidFill>
            <a:srgbClr val="EADBF5"/>
          </a:solidFill>
          <a:ln>
            <a:solidFill>
              <a:srgbClr val="9900CC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5" name="正方形/長方形 34"/>
          <p:cNvSpPr/>
          <p:nvPr/>
        </p:nvSpPr>
        <p:spPr>
          <a:xfrm>
            <a:off x="1355544" y="919622"/>
            <a:ext cx="1146596" cy="457200"/>
          </a:xfrm>
          <a:prstGeom prst="rect">
            <a:avLst/>
          </a:prstGeom>
          <a:solidFill>
            <a:srgbClr val="D8BEEC"/>
          </a:solidFill>
          <a:ln w="25400">
            <a:solidFill>
              <a:srgbClr val="99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Powder</a:t>
            </a:r>
            <a:endParaRPr kumimoji="1" lang="ja-JP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正方形/長方形 36"/>
          <p:cNvSpPr/>
          <p:nvPr/>
        </p:nvSpPr>
        <p:spPr>
          <a:xfrm>
            <a:off x="768452" y="2709390"/>
            <a:ext cx="2373248" cy="457200"/>
          </a:xfrm>
          <a:prstGeom prst="rect">
            <a:avLst/>
          </a:prstGeom>
          <a:solidFill>
            <a:schemeClr val="bg1"/>
          </a:solidFill>
          <a:ln w="25400">
            <a:solidFill>
              <a:srgbClr val="99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ja-JP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SPS processing</a:t>
            </a:r>
            <a:endParaRPr lang="ja-JP" alt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正方形/長方形 37"/>
          <p:cNvSpPr/>
          <p:nvPr/>
        </p:nvSpPr>
        <p:spPr>
          <a:xfrm>
            <a:off x="768448" y="3595215"/>
            <a:ext cx="2373248" cy="457200"/>
          </a:xfrm>
          <a:prstGeom prst="rect">
            <a:avLst/>
          </a:prstGeom>
          <a:solidFill>
            <a:schemeClr val="bg1"/>
          </a:solidFill>
          <a:ln w="25400">
            <a:solidFill>
              <a:srgbClr val="99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ja-JP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Polishing</a:t>
            </a:r>
            <a:endParaRPr lang="ja-JP" alt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正方形/長方形 38"/>
          <p:cNvSpPr/>
          <p:nvPr/>
        </p:nvSpPr>
        <p:spPr>
          <a:xfrm>
            <a:off x="768448" y="4482057"/>
            <a:ext cx="2373248" cy="457200"/>
          </a:xfrm>
          <a:prstGeom prst="rect">
            <a:avLst/>
          </a:prstGeom>
          <a:solidFill>
            <a:schemeClr val="bg1"/>
          </a:solidFill>
          <a:ln w="25400">
            <a:solidFill>
              <a:srgbClr val="99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>
                <a:solidFill>
                  <a:srgbClr val="000000"/>
                </a:solidFill>
                <a:latin typeface="Arial" panose="020B0604020202020204" pitchFamily="34" charset="0"/>
              </a:rPr>
              <a:t>Analysis</a:t>
            </a:r>
            <a:endParaRPr lang="ja-JP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3"/>
          <p:cNvSpPr txBox="1"/>
          <p:nvPr/>
        </p:nvSpPr>
        <p:spPr>
          <a:xfrm>
            <a:off x="0" y="45085"/>
            <a:ext cx="5791200" cy="64516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ja-JP" sz="3600" dirty="0"/>
              <a:t>2 . Experimental procedure</a:t>
            </a:r>
            <a:endParaRPr lang="en-US" altLang="zh-CN" sz="36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MS Gothic" panose="020B0609070205080204" pitchFamily="49" charset="-128"/>
              <a:cs typeface="Arial" panose="020B0604020202020204" pitchFamily="34" charset="0"/>
            </a:endParaRPr>
          </a:p>
        </p:txBody>
      </p:sp>
      <p:cxnSp>
        <p:nvCxnSpPr>
          <p:cNvPr id="18" name="直線コネクタ 17"/>
          <p:cNvCxnSpPr/>
          <p:nvPr/>
        </p:nvCxnSpPr>
        <p:spPr>
          <a:xfrm flipV="1">
            <a:off x="1680796" y="655935"/>
            <a:ext cx="8820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図 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029" y="5186117"/>
            <a:ext cx="3767144" cy="1571643"/>
          </a:xfrm>
          <a:prstGeom prst="rect">
            <a:avLst/>
          </a:prstGeom>
        </p:spPr>
      </p:pic>
      <p:graphicFrame>
        <p:nvGraphicFramePr>
          <p:cNvPr id="21" name="表 20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4728210" y="4509135"/>
          <a:ext cx="6010910" cy="2070100"/>
        </p:xfrm>
        <a:graphic>
          <a:graphicData uri="http://schemas.openxmlformats.org/drawingml/2006/table">
            <a:tbl>
              <a:tblPr firstRow="1" firstCol="1" bandRow="1"/>
              <a:tblGrid>
                <a:gridCol w="3005455"/>
                <a:gridCol w="3005455"/>
              </a:tblGrid>
              <a:tr h="4140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Milling time</a:t>
                      </a:r>
                      <a:endParaRPr lang="en-US" sz="1800" kern="100" dirty="0">
                        <a:effectLst/>
                        <a:latin typeface="Arial" panose="020B0604020202020204" pitchFamily="34" charset="0"/>
                        <a:ea typeface="MS Mincho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50 </a:t>
                      </a:r>
                      <a:r>
                        <a:rPr lang="en-US" sz="1800" kern="100" dirty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h</a:t>
                      </a:r>
                      <a:endParaRPr lang="en-US" sz="1800" kern="100" dirty="0">
                        <a:effectLst/>
                        <a:latin typeface="Arial" panose="020B0604020202020204" pitchFamily="34" charset="0"/>
                        <a:ea typeface="MS Mincho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0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Revolution</a:t>
                      </a:r>
                      <a:endParaRPr lang="en-US" sz="1800" kern="100" dirty="0">
                        <a:effectLst/>
                        <a:latin typeface="Arial" panose="020B0604020202020204" pitchFamily="34" charset="0"/>
                        <a:ea typeface="MS Mincho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300 rpm</a:t>
                      </a:r>
                      <a:endParaRPr lang="en-US" sz="1800" kern="100" dirty="0">
                        <a:effectLst/>
                        <a:latin typeface="Arial" panose="020B0604020202020204" pitchFamily="34" charset="0"/>
                        <a:ea typeface="MS Mincho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0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Ball to powder ratio</a:t>
                      </a:r>
                      <a:endParaRPr lang="en-US" sz="1800" kern="100" dirty="0">
                        <a:effectLst/>
                        <a:latin typeface="Arial" panose="020B0604020202020204" pitchFamily="34" charset="0"/>
                        <a:ea typeface="MS Mincho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10 : 1</a:t>
                      </a:r>
                      <a:endParaRPr lang="en-US" sz="1800" kern="100" dirty="0">
                        <a:effectLst/>
                        <a:latin typeface="Arial" panose="020B0604020202020204" pitchFamily="34" charset="0"/>
                        <a:ea typeface="MS Mincho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0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Solvent</a:t>
                      </a:r>
                      <a:endParaRPr lang="en-US" sz="1800" kern="100" dirty="0">
                        <a:effectLst/>
                        <a:latin typeface="Arial" panose="020B0604020202020204" pitchFamily="34" charset="0"/>
                        <a:ea typeface="MS Mincho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i="1" kern="100" dirty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US" sz="1800" kern="100" dirty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-Heptane</a:t>
                      </a:r>
                      <a:endParaRPr lang="en-US" sz="1800" kern="100" dirty="0">
                        <a:effectLst/>
                        <a:latin typeface="Arial" panose="020B0604020202020204" pitchFamily="34" charset="0"/>
                        <a:ea typeface="MS Mincho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0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Atmosphere</a:t>
                      </a:r>
                      <a:endParaRPr lang="en-US" sz="1800" kern="100" dirty="0">
                        <a:effectLst/>
                        <a:latin typeface="Arial" panose="020B0604020202020204" pitchFamily="34" charset="0"/>
                        <a:ea typeface="MS Mincho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Ar</a:t>
                      </a:r>
                      <a:endParaRPr lang="en-US" sz="1800" kern="100" dirty="0" err="1">
                        <a:effectLst/>
                        <a:latin typeface="Arial" panose="020B0604020202020204" pitchFamily="34" charset="0"/>
                        <a:ea typeface="MS Mincho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2" name="表 21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3648075" y="1126490"/>
          <a:ext cx="8153400" cy="23971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59610"/>
                <a:gridCol w="1238885"/>
                <a:gridCol w="1238885"/>
                <a:gridCol w="1238250"/>
                <a:gridCol w="1238885"/>
                <a:gridCol w="1238885"/>
              </a:tblGrid>
              <a:tr h="47942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kumimoji="1" lang="ja-JP" alt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</a:t>
                      </a:r>
                      <a:endParaRPr kumimoji="1" lang="en-US" altLang="ja-JP" sz="2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</a:t>
                      </a:r>
                      <a:endParaRPr kumimoji="1" lang="en-US" altLang="ja-JP" sz="2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</a:t>
                      </a:r>
                      <a:endParaRPr kumimoji="1" lang="en-US" altLang="ja-JP" sz="2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</a:t>
                      </a:r>
                      <a:endParaRPr kumimoji="1" lang="en-US" altLang="ja-JP" sz="2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Zr</a:t>
                      </a:r>
                      <a:endParaRPr kumimoji="1" lang="en-US" altLang="ja-JP" sz="2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42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ja-JP" sz="2000" dirty="0" smtClean="0">
                          <a:sym typeface="+mn-ea"/>
                        </a:rPr>
                        <a:t>CoCrFeNi</a:t>
                      </a:r>
                      <a:endParaRPr kumimoji="1" lang="en-US" altLang="ja-JP" sz="200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kumimoji="1" lang="en-US" altLang="ja-JP" sz="2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kumimoji="1" lang="en-US" altLang="ja-JP" sz="2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kumimoji="1" lang="en-US" altLang="ja-JP" sz="2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kumimoji="1" lang="en-US" altLang="ja-JP" sz="2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kumimoji="1" lang="en-US" altLang="ja-JP" sz="2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7942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ja-JP" sz="2000" dirty="0" err="1" smtClean="0">
                          <a:sym typeface="+mn-ea"/>
                        </a:rPr>
                        <a:t>CoCrFeNiZr</a:t>
                      </a:r>
                      <a:r>
                        <a:rPr lang="en-US" altLang="ja-JP" sz="2000" baseline="-25000" dirty="0" err="1" smtClean="0">
                          <a:solidFill>
                            <a:schemeClr val="tx1"/>
                          </a:solidFill>
                          <a:uFillTx/>
                          <a:sym typeface="+mn-ea"/>
                        </a:rPr>
                        <a:t>0.2</a:t>
                      </a:r>
                      <a:endParaRPr kumimoji="1" lang="en-US" altLang="ja-JP" sz="2000" baseline="-25000" dirty="0" err="1" smtClean="0">
                        <a:solidFill>
                          <a:schemeClr val="tx1"/>
                        </a:solidFill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23.81</a:t>
                      </a:r>
                      <a:endParaRPr kumimoji="1" lang="en-US" altLang="ja-JP" sz="2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23.81</a:t>
                      </a:r>
                      <a:endParaRPr kumimoji="1" lang="en-US" altLang="ja-JP" sz="2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23.81</a:t>
                      </a:r>
                      <a:endParaRPr kumimoji="1" lang="en-US" altLang="ja-JP" sz="2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23.81</a:t>
                      </a:r>
                      <a:endParaRPr kumimoji="1" lang="en-US" altLang="ja-JP" sz="2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4.76</a:t>
                      </a:r>
                      <a:endParaRPr kumimoji="1" lang="en-US" altLang="ja-JP" sz="2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47942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ja-JP" sz="2000" dirty="0" err="1" smtClean="0">
                          <a:sym typeface="+mn-ea"/>
                        </a:rPr>
                        <a:t>CoCrFeNiZr</a:t>
                      </a:r>
                      <a:r>
                        <a:rPr lang="en-US" altLang="ja-JP" sz="2000" baseline="-25000" dirty="0" err="1" smtClean="0">
                          <a:uFillTx/>
                          <a:sym typeface="+mn-ea"/>
                        </a:rPr>
                        <a:t>0.4</a:t>
                      </a:r>
                      <a:endParaRPr kumimoji="1" lang="en-US" altLang="ja-JP" sz="2000" baseline="-25000" dirty="0" err="1" smtClean="0"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22.73</a:t>
                      </a:r>
                      <a:endParaRPr kumimoji="1" lang="en-US" altLang="ja-JP" sz="2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22.73</a:t>
                      </a:r>
                      <a:endParaRPr kumimoji="1" lang="en-US" altLang="ja-JP" sz="2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22.73</a:t>
                      </a:r>
                      <a:endParaRPr kumimoji="1" lang="en-US" altLang="ja-JP" sz="2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2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22.73</a:t>
                      </a:r>
                      <a:endParaRPr kumimoji="1" lang="en-US" altLang="ja-JP" sz="2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9.08</a:t>
                      </a:r>
                      <a:endParaRPr kumimoji="1" lang="en-US" altLang="ja-JP" sz="2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47942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ja-JP" sz="2000" dirty="0" err="1" smtClean="0">
                          <a:sym typeface="+mn-ea"/>
                        </a:rPr>
                        <a:t>CoCrFeNiZr</a:t>
                      </a:r>
                      <a:r>
                        <a:rPr lang="en-US" altLang="ja-JP" sz="2000" baseline="-25000" dirty="0" err="1" smtClean="0">
                          <a:uFillTx/>
                          <a:sym typeface="+mn-ea"/>
                        </a:rPr>
                        <a:t>0.6</a:t>
                      </a:r>
                      <a:endParaRPr lang="en-US" altLang="ja-JP" sz="2000" b="0" i="0" u="none" strike="noStrike" baseline="-25000" dirty="0" err="1" smtClean="0">
                        <a:solidFill>
                          <a:schemeClr val="tx1"/>
                        </a:solidFill>
                        <a:effectLst/>
                        <a:uFillTx/>
                        <a:latin typeface="Arial" panose="020B0604020202020204" pitchFamily="34" charset="0"/>
                        <a:ea typeface="Yu Gothic" panose="020B0400000000000000" pitchFamily="50" charset="-128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4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21.74 </a:t>
                      </a:r>
                      <a:endParaRPr lang="en-US" altLang="ja-JP" sz="2400" b="0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Yu Gothic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4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21.74 </a:t>
                      </a:r>
                      <a:endParaRPr lang="en-US" altLang="ja-JP" sz="2400" b="0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Yu Gothic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4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21.74 </a:t>
                      </a:r>
                      <a:endParaRPr lang="en-US" altLang="ja-JP" sz="2400" b="0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Yu Gothic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4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21.74 </a:t>
                      </a:r>
                      <a:endParaRPr lang="en-US" altLang="ja-JP" sz="2400" b="0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Yu Gothic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24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13.04 </a:t>
                      </a:r>
                      <a:endParaRPr lang="en-US" altLang="ja-JP" sz="2400" b="0" i="0" u="none" strike="noStrike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Yu Gothic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25" name="正方形/長方形 24"/>
          <p:cNvSpPr/>
          <p:nvPr/>
        </p:nvSpPr>
        <p:spPr>
          <a:xfrm>
            <a:off x="1355542" y="1803549"/>
            <a:ext cx="1146596" cy="457200"/>
          </a:xfrm>
          <a:prstGeom prst="rect">
            <a:avLst/>
          </a:prstGeom>
          <a:solidFill>
            <a:srgbClr val="D8BEEC"/>
          </a:solidFill>
          <a:ln w="25400">
            <a:solidFill>
              <a:srgbClr val="99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</a:t>
            </a:r>
            <a:endParaRPr kumimoji="1" lang="ja-JP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6088181" y="780098"/>
            <a:ext cx="2729230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altLang="ja-JP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Table 1.</a:t>
            </a:r>
            <a:r>
              <a:rPr lang="de-DE" altLang="ja-JP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Powder composition (at%)</a:t>
            </a:r>
            <a:endParaRPr lang="ja-JP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6311701" y="4032642"/>
            <a:ext cx="2966720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altLang="ja-JP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Table </a:t>
            </a:r>
            <a:r>
              <a:rPr lang="de-DE" altLang="ja-JP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de-DE" altLang="ja-JP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 of </a:t>
            </a:r>
            <a:r>
              <a:rPr lang="en-US" altLang="ja-JP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 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processing</a:t>
            </a:r>
            <a:r>
              <a:rPr lang="en-US" altLang="ja-JP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ja-JP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直線コネクタ 26"/>
          <p:cNvCxnSpPr/>
          <p:nvPr/>
        </p:nvCxnSpPr>
        <p:spPr>
          <a:xfrm>
            <a:off x="22176" y="655935"/>
            <a:ext cx="12155805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表 16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7680064" y="2781277"/>
          <a:ext cx="4333875" cy="1981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62225"/>
                <a:gridCol w="1771650"/>
              </a:tblGrid>
              <a:tr h="3962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Temperature,</a:t>
                      </a:r>
                      <a:r>
                        <a:rPr kumimoji="1" lang="en-US" altLang="ja-JP" sz="2000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endParaRPr kumimoji="1" lang="ja-JP" altLang="en-US" sz="20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1273 </a:t>
                      </a:r>
                      <a:r>
                        <a:rPr kumimoji="1" lang="en-US" altLang="ja-JP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 </a:t>
                      </a:r>
                      <a:endParaRPr kumimoji="1" lang="ja-JP" altLang="en-US" sz="20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35473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Atmosphere</a:t>
                      </a:r>
                      <a:endParaRPr kumimoji="1" lang="ja-JP" alt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≦</a:t>
                      </a:r>
                      <a:r>
                        <a:rPr kumimoji="1" lang="en-US" altLang="ja-JP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kumimoji="1" lang="en-US" altLang="ja-JP" sz="20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</a:t>
                      </a:r>
                      <a:r>
                        <a:rPr kumimoji="1" lang="en-US" altLang="ja-JP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</a:t>
                      </a:r>
                      <a:endParaRPr kumimoji="1" lang="ja-JP" alt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35473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Processing time</a:t>
                      </a:r>
                      <a:endParaRPr kumimoji="1" lang="ja-JP" alt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</a:t>
                      </a:r>
                      <a:r>
                        <a:rPr kumimoji="1" lang="en-US" altLang="ja-JP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</a:t>
                      </a:r>
                      <a:endParaRPr kumimoji="1" lang="ja-JP" alt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35473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Heating rate</a:t>
                      </a:r>
                      <a:endParaRPr kumimoji="1" lang="ja-JP" alt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 </a:t>
                      </a:r>
                      <a:r>
                        <a:rPr kumimoji="1" lang="en-US" altLang="ja-JP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 / min</a:t>
                      </a:r>
                      <a:endParaRPr kumimoji="1" lang="ja-JP" altLang="en-US" sz="20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35969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Pressure</a:t>
                      </a:r>
                      <a:endParaRPr kumimoji="1" lang="ja-JP" alt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 </a:t>
                      </a:r>
                      <a:r>
                        <a:rPr kumimoji="1" lang="en-US" altLang="ja-JP" sz="2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MPa</a:t>
                      </a:r>
                      <a:endParaRPr kumimoji="1" lang="ja-JP" alt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7" name="図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6365" y="1269365"/>
            <a:ext cx="3482340" cy="4697095"/>
          </a:xfrm>
          <a:prstGeom prst="rect">
            <a:avLst/>
          </a:prstGeom>
        </p:spPr>
      </p:pic>
      <p:sp>
        <p:nvSpPr>
          <p:cNvPr id="28" name="下矢印 27"/>
          <p:cNvSpPr/>
          <p:nvPr/>
        </p:nvSpPr>
        <p:spPr>
          <a:xfrm>
            <a:off x="1680752" y="3750790"/>
            <a:ext cx="457200" cy="1308745"/>
          </a:xfrm>
          <a:prstGeom prst="downArrow">
            <a:avLst/>
          </a:prstGeom>
          <a:solidFill>
            <a:srgbClr val="EADBF5"/>
          </a:solidFill>
          <a:ln>
            <a:solidFill>
              <a:srgbClr val="9900CC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9" name="下矢印 28"/>
          <p:cNvSpPr/>
          <p:nvPr/>
        </p:nvSpPr>
        <p:spPr>
          <a:xfrm>
            <a:off x="1654520" y="1958678"/>
            <a:ext cx="457200" cy="1308745"/>
          </a:xfrm>
          <a:prstGeom prst="downArrow">
            <a:avLst/>
          </a:prstGeom>
          <a:solidFill>
            <a:srgbClr val="EADBF5"/>
          </a:solidFill>
          <a:ln>
            <a:solidFill>
              <a:srgbClr val="9900CC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0" name="正方形/長方形 29"/>
          <p:cNvSpPr/>
          <p:nvPr/>
        </p:nvSpPr>
        <p:spPr>
          <a:xfrm>
            <a:off x="1309824" y="1503822"/>
            <a:ext cx="1146596" cy="457200"/>
          </a:xfrm>
          <a:prstGeom prst="rect">
            <a:avLst/>
          </a:prstGeom>
          <a:solidFill>
            <a:schemeClr val="bg1"/>
          </a:solidFill>
          <a:ln w="25400">
            <a:solidFill>
              <a:srgbClr val="99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Powder</a:t>
            </a:r>
            <a:endParaRPr kumimoji="1" lang="ja-JP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正方形/長方形 30"/>
          <p:cNvSpPr/>
          <p:nvPr/>
        </p:nvSpPr>
        <p:spPr>
          <a:xfrm>
            <a:off x="1309820" y="2389647"/>
            <a:ext cx="1146600" cy="457200"/>
          </a:xfrm>
          <a:prstGeom prst="rect">
            <a:avLst/>
          </a:prstGeom>
          <a:solidFill>
            <a:schemeClr val="bg1"/>
          </a:solidFill>
          <a:ln w="25400">
            <a:solidFill>
              <a:srgbClr val="99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ja-JP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</a:t>
            </a:r>
            <a:endParaRPr lang="en-US" altLang="ja-JP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正方形/長方形 32"/>
          <p:cNvSpPr/>
          <p:nvPr/>
        </p:nvSpPr>
        <p:spPr>
          <a:xfrm>
            <a:off x="722728" y="4179415"/>
            <a:ext cx="2373248" cy="457200"/>
          </a:xfrm>
          <a:prstGeom prst="rect">
            <a:avLst/>
          </a:prstGeom>
          <a:solidFill>
            <a:schemeClr val="bg1"/>
          </a:solidFill>
          <a:ln w="25400">
            <a:solidFill>
              <a:srgbClr val="99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ja-JP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Polishing</a:t>
            </a:r>
            <a:endParaRPr lang="ja-JP" alt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正方形/長方形 33"/>
          <p:cNvSpPr/>
          <p:nvPr/>
        </p:nvSpPr>
        <p:spPr>
          <a:xfrm>
            <a:off x="722728" y="5066257"/>
            <a:ext cx="2373248" cy="457200"/>
          </a:xfrm>
          <a:prstGeom prst="rect">
            <a:avLst/>
          </a:prstGeom>
          <a:solidFill>
            <a:schemeClr val="bg1"/>
          </a:solidFill>
          <a:ln w="25400">
            <a:solidFill>
              <a:srgbClr val="99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>
                <a:solidFill>
                  <a:srgbClr val="000000"/>
                </a:solidFill>
                <a:latin typeface="Arial" panose="020B0604020202020204" pitchFamily="34" charset="0"/>
              </a:rPr>
              <a:t>Analysis</a:t>
            </a:r>
            <a:endParaRPr lang="ja-JP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文本框 3"/>
          <p:cNvSpPr txBox="1"/>
          <p:nvPr/>
        </p:nvSpPr>
        <p:spPr>
          <a:xfrm>
            <a:off x="0" y="45085"/>
            <a:ext cx="5870222" cy="64516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ja-JP" sz="3600" dirty="0"/>
              <a:t>2 . Experimental procedure</a:t>
            </a:r>
            <a:endParaRPr lang="en-US" altLang="zh-CN" sz="3600" b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MS Gothic" panose="020B0609070205080204" pitchFamily="49" charset="-128"/>
              <a:cs typeface="Arial" panose="020B0604020202020204" pitchFamily="34" charset="0"/>
            </a:endParaRPr>
          </a:p>
        </p:txBody>
      </p:sp>
      <p:sp>
        <p:nvSpPr>
          <p:cNvPr id="38" name="正方形/長方形 37"/>
          <p:cNvSpPr/>
          <p:nvPr/>
        </p:nvSpPr>
        <p:spPr>
          <a:xfrm>
            <a:off x="696496" y="3285763"/>
            <a:ext cx="2373248" cy="457200"/>
          </a:xfrm>
          <a:prstGeom prst="rect">
            <a:avLst/>
          </a:prstGeom>
          <a:solidFill>
            <a:srgbClr val="D8BEEC"/>
          </a:solidFill>
          <a:ln w="25400">
            <a:solidFill>
              <a:srgbClr val="99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SPS processing</a:t>
            </a:r>
            <a:endParaRPr lang="ja-JP" alt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8400535" y="2389564"/>
            <a:ext cx="2987675" cy="306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altLang="ja-JP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Table </a:t>
            </a:r>
            <a:r>
              <a:rPr lang="de-DE" altLang="ja-JP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de-DE" altLang="ja-JP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 of </a:t>
            </a:r>
            <a:r>
              <a:rPr lang="en-US" altLang="ja-JP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SPS 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processing</a:t>
            </a:r>
            <a:r>
              <a:rPr lang="en-US" altLang="ja-JP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ja-JP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直線コネクタ 26"/>
          <p:cNvCxnSpPr/>
          <p:nvPr/>
        </p:nvCxnSpPr>
        <p:spPr>
          <a:xfrm>
            <a:off x="22176" y="655935"/>
            <a:ext cx="12155805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/>
          <p:cNvSpPr/>
          <p:nvPr/>
        </p:nvSpPr>
        <p:spPr>
          <a:xfrm>
            <a:off x="335915" y="1196975"/>
            <a:ext cx="6255385" cy="95313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ja-JP" sz="2800" i="1" dirty="0"/>
              <a:t>Experimental results are announced with the poster.</a:t>
            </a:r>
            <a:endParaRPr lang="en-US" altLang="ja-JP" sz="2800" i="1" dirty="0"/>
          </a:p>
        </p:txBody>
      </p:sp>
      <p:sp>
        <p:nvSpPr>
          <p:cNvPr id="4" name="正方形/長方形 3"/>
          <p:cNvSpPr/>
          <p:nvPr/>
        </p:nvSpPr>
        <p:spPr>
          <a:xfrm>
            <a:off x="532500" y="4652882"/>
            <a:ext cx="586105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your kind attention. </a:t>
            </a:r>
            <a:endParaRPr lang="en-US" altLang="ja-JP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605" y="40640"/>
            <a:ext cx="4710430" cy="67798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7795b27b-db56-4939-8ef0-783a3596df86}"/>
  <p:tag name="TABLE_ENDDRAG_ORIGIN_RECT" val="473*162"/>
  <p:tag name="TABLE_ENDDRAG_RECT" val="308*338*473*162"/>
</p:tagLst>
</file>

<file path=ppt/tags/tag2.xml><?xml version="1.0" encoding="utf-8"?>
<p:tagLst xmlns:p="http://schemas.openxmlformats.org/presentationml/2006/main">
  <p:tag name="KSO_WM_UNIT_TABLE_BEAUTIFY" val="smartTable{9a2db8c8-0d60-4ca2-b7f1-26f5a61b3063}"/>
  <p:tag name="TABLE_ENDDRAG_ORIGIN_RECT" val="641*188"/>
  <p:tag name="TABLE_ENDDRAG_RECT" val="319*89*642*188"/>
</p:tagLst>
</file>

<file path=ppt/tags/tag3.xml><?xml version="1.0" encoding="utf-8"?>
<p:tagLst xmlns:p="http://schemas.openxmlformats.org/presentationml/2006/main">
  <p:tag name="KSO_WM_UNIT_TABLE_BEAUTIFY" val="smartTable{a2b3ab4c-d9ca-4004-bb38-0ec7bd93434f}"/>
</p:tagLst>
</file>

<file path=ppt/tags/tag4.xml><?xml version="1.0" encoding="utf-8"?>
<p:tagLst xmlns:p="http://schemas.openxmlformats.org/presentationml/2006/main">
  <p:tag name="COMMONDATA" val="eyJoZGlkIjoiZGZmYTViMGViY2RjMzJhMGYyYWE0ZjJjZTY5YTNiYTQifQ=="/>
</p:tagLst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0</TotalTime>
  <Words>2398</Words>
  <Application>WPS 演示</Application>
  <PresentationFormat>画面に合わせる (4:3)</PresentationFormat>
  <Paragraphs>224</Paragraphs>
  <Slides>7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9" baseType="lpstr">
      <vt:lpstr>Arial</vt:lpstr>
      <vt:lpstr>宋体</vt:lpstr>
      <vt:lpstr>Wingdings</vt:lpstr>
      <vt:lpstr>Times New Roman</vt:lpstr>
      <vt:lpstr>MS Gothic</vt:lpstr>
      <vt:lpstr>MS Mincho</vt:lpstr>
      <vt:lpstr>Yu Gothic</vt:lpstr>
      <vt:lpstr>MS PGothic</vt:lpstr>
      <vt:lpstr>微软雅黑</vt:lpstr>
      <vt:lpstr>Arial Unicode MS</vt:lpstr>
      <vt:lpstr>Calibri</vt:lpstr>
      <vt:lpstr>Office テーマ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放電プラズマ焼結法</dc:title>
  <dc:creator>Functional Material</dc:creator>
  <cp:lastModifiedBy>黄金翔</cp:lastModifiedBy>
  <cp:revision>1235</cp:revision>
  <cp:lastPrinted>2018-07-12T03:25:00Z</cp:lastPrinted>
  <dcterms:created xsi:type="dcterms:W3CDTF">2017-05-11T07:51:00Z</dcterms:created>
  <dcterms:modified xsi:type="dcterms:W3CDTF">2022-09-06T13:50:18Z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198037C506124EF78AA1BE4798881000</vt:lpwstr>
  </property>
  <property fmtid="{D5CDD505-2E9C-101B-9397-08002B2CF9AE}" pid="3" name="KSOProductBuildVer">
    <vt:lpwstr>2052-11.1.0.12313</vt:lpwstr>
  </property>
</Properties>
</file>