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6" r:id="rId1"/>
    <p:sldMasterId id="2147483989" r:id="rId2"/>
  </p:sldMasterIdLst>
  <p:notesMasterIdLst>
    <p:notesMasterId r:id="rId39"/>
  </p:notesMasterIdLst>
  <p:sldIdLst>
    <p:sldId id="652" r:id="rId3"/>
    <p:sldId id="823" r:id="rId4"/>
    <p:sldId id="846" r:id="rId5"/>
    <p:sldId id="852" r:id="rId6"/>
    <p:sldId id="850" r:id="rId7"/>
    <p:sldId id="824" r:id="rId8"/>
    <p:sldId id="862" r:id="rId9"/>
    <p:sldId id="853" r:id="rId10"/>
    <p:sldId id="814" r:id="rId11"/>
    <p:sldId id="822" r:id="rId12"/>
    <p:sldId id="854" r:id="rId13"/>
    <p:sldId id="817" r:id="rId14"/>
    <p:sldId id="843" r:id="rId15"/>
    <p:sldId id="830" r:id="rId16"/>
    <p:sldId id="831" r:id="rId17"/>
    <p:sldId id="855" r:id="rId18"/>
    <p:sldId id="834" r:id="rId19"/>
    <p:sldId id="835" r:id="rId20"/>
    <p:sldId id="825" r:id="rId21"/>
    <p:sldId id="829" r:id="rId22"/>
    <p:sldId id="856" r:id="rId23"/>
    <p:sldId id="842" r:id="rId24"/>
    <p:sldId id="858" r:id="rId25"/>
    <p:sldId id="848" r:id="rId26"/>
    <p:sldId id="827" r:id="rId27"/>
    <p:sldId id="849" r:id="rId28"/>
    <p:sldId id="521" r:id="rId29"/>
    <p:sldId id="816" r:id="rId30"/>
    <p:sldId id="861" r:id="rId31"/>
    <p:sldId id="844" r:id="rId32"/>
    <p:sldId id="788" r:id="rId33"/>
    <p:sldId id="787" r:id="rId34"/>
    <p:sldId id="781" r:id="rId35"/>
    <p:sldId id="782" r:id="rId36"/>
    <p:sldId id="783" r:id="rId37"/>
    <p:sldId id="784" r:id="rId38"/>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sushi@mikitec.co.jp" initials="a" lastIdx="1" clrIdx="0">
    <p:extLst>
      <p:ext uri="{19B8F6BF-5375-455C-9EA6-DF929625EA0E}">
        <p15:presenceInfo xmlns:p15="http://schemas.microsoft.com/office/powerpoint/2012/main" userId="1c58416b6ffda62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008000"/>
    <a:srgbClr val="CCFFFF"/>
    <a:srgbClr val="FFCCCC"/>
    <a:srgbClr val="CCCCFF"/>
    <a:srgbClr val="FF99CC"/>
    <a:srgbClr val="CCFFCC"/>
    <a:srgbClr val="FFFFCC"/>
    <a:srgbClr val="FF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68819" autoAdjust="0"/>
  </p:normalViewPr>
  <p:slideViewPr>
    <p:cSldViewPr snapToGrid="0">
      <p:cViewPr varScale="1">
        <p:scale>
          <a:sx n="58" d="100"/>
          <a:sy n="58" d="100"/>
        </p:scale>
        <p:origin x="1531" y="62"/>
      </p:cViewPr>
      <p:guideLst/>
    </p:cSldViewPr>
  </p:slideViewPr>
  <p:notesTextViewPr>
    <p:cViewPr>
      <p:scale>
        <a:sx n="3" d="2"/>
        <a:sy n="3" d="2"/>
      </p:scale>
      <p:origin x="0" y="0"/>
    </p:cViewPr>
  </p:notesTextViewPr>
  <p:sorterViewPr>
    <p:cViewPr varScale="1">
      <p:scale>
        <a:sx n="1" d="1"/>
        <a:sy n="1" d="1"/>
      </p:scale>
      <p:origin x="0" y="-1398"/>
    </p:cViewPr>
  </p:sorterViewPr>
  <p:notesViewPr>
    <p:cSldViewPr snapToGrid="0">
      <p:cViewPr>
        <p:scale>
          <a:sx n="100" d="100"/>
          <a:sy n="100" d="100"/>
        </p:scale>
        <p:origin x="1104" y="-13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84871" cy="502676"/>
          </a:xfrm>
          <a:prstGeom prst="rect">
            <a:avLst/>
          </a:prstGeom>
        </p:spPr>
        <p:txBody>
          <a:bodyPr vert="horz" lIns="93106" tIns="46553" rIns="93106" bIns="46553"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0"/>
            <a:ext cx="2984871" cy="502676"/>
          </a:xfrm>
          <a:prstGeom prst="rect">
            <a:avLst/>
          </a:prstGeom>
        </p:spPr>
        <p:txBody>
          <a:bodyPr vert="horz" lIns="93106" tIns="46553" rIns="93106" bIns="46553" rtlCol="0"/>
          <a:lstStyle>
            <a:lvl1pPr algn="r">
              <a:defRPr sz="1200"/>
            </a:lvl1pPr>
          </a:lstStyle>
          <a:p>
            <a:fld id="{D764B0A7-89D3-4C7A-97E2-5DCA1733865D}" type="datetimeFigureOut">
              <a:rPr kumimoji="1" lang="ja-JP" altLang="en-US" smtClean="0"/>
              <a:t>2022/8/23</a:t>
            </a:fld>
            <a:endParaRPr kumimoji="1" lang="ja-JP" altLang="en-US"/>
          </a:p>
        </p:txBody>
      </p:sp>
      <p:sp>
        <p:nvSpPr>
          <p:cNvPr id="4" name="スライド イメージ プレースホルダー 3"/>
          <p:cNvSpPr>
            <a:spLocks noGrp="1" noRot="1" noChangeAspect="1"/>
          </p:cNvSpPr>
          <p:nvPr>
            <p:ph type="sldImg" idx="2"/>
          </p:nvPr>
        </p:nvSpPr>
        <p:spPr>
          <a:xfrm>
            <a:off x="441325" y="1252538"/>
            <a:ext cx="6005513" cy="3379787"/>
          </a:xfrm>
          <a:prstGeom prst="rect">
            <a:avLst/>
          </a:prstGeom>
          <a:noFill/>
          <a:ln w="12700">
            <a:solidFill>
              <a:prstClr val="black"/>
            </a:solidFill>
          </a:ln>
        </p:spPr>
        <p:txBody>
          <a:bodyPr vert="horz" lIns="93106" tIns="46553" rIns="93106" bIns="46553" rtlCol="0" anchor="ctr"/>
          <a:lstStyle/>
          <a:p>
            <a:endParaRPr lang="ja-JP" altLang="en-US"/>
          </a:p>
        </p:txBody>
      </p:sp>
      <p:sp>
        <p:nvSpPr>
          <p:cNvPr id="5" name="ノート プレースホルダー 4"/>
          <p:cNvSpPr>
            <a:spLocks noGrp="1"/>
          </p:cNvSpPr>
          <p:nvPr>
            <p:ph type="body" sz="quarter" idx="3"/>
          </p:nvPr>
        </p:nvSpPr>
        <p:spPr>
          <a:xfrm>
            <a:off x="688818" y="4821508"/>
            <a:ext cx="5510530" cy="3944869"/>
          </a:xfrm>
          <a:prstGeom prst="rect">
            <a:avLst/>
          </a:prstGeom>
        </p:spPr>
        <p:txBody>
          <a:bodyPr vert="horz" lIns="93106" tIns="46553" rIns="93106" bIns="4655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516041"/>
            <a:ext cx="2984871" cy="502675"/>
          </a:xfrm>
          <a:prstGeom prst="rect">
            <a:avLst/>
          </a:prstGeom>
        </p:spPr>
        <p:txBody>
          <a:bodyPr vert="horz" lIns="93106" tIns="46553" rIns="93106" bIns="4655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1"/>
            <a:ext cx="2984871" cy="502675"/>
          </a:xfrm>
          <a:prstGeom prst="rect">
            <a:avLst/>
          </a:prstGeom>
        </p:spPr>
        <p:txBody>
          <a:bodyPr vert="horz" lIns="93106" tIns="46553" rIns="93106" bIns="46553" rtlCol="0" anchor="b"/>
          <a:lstStyle>
            <a:lvl1pPr algn="r">
              <a:defRPr sz="1200"/>
            </a:lvl1pPr>
          </a:lstStyle>
          <a:p>
            <a:fld id="{849ED1F8-3FA8-4177-977E-EB8770CA7C7F}" type="slidenum">
              <a:rPr kumimoji="1" lang="ja-JP" altLang="en-US" smtClean="0"/>
              <a:t>‹#›</a:t>
            </a:fld>
            <a:endParaRPr kumimoji="1" lang="ja-JP" altLang="en-US"/>
          </a:p>
        </p:txBody>
      </p:sp>
    </p:spTree>
    <p:extLst>
      <p:ext uri="{BB962C8B-B14F-4D97-AF65-F5344CB8AC3E}">
        <p14:creationId xmlns:p14="http://schemas.microsoft.com/office/powerpoint/2010/main" val="26104906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Thank you for your introduction.</a:t>
            </a:r>
          </a:p>
          <a:p>
            <a:r>
              <a:rPr kumimoji="1" lang="en-US" altLang="ja-JP" dirty="0"/>
              <a:t>Today, I want to talk about “Active-Screen Plasma Nitriding and Carburizing of an austenitic Stainless Steel Small-Diameter Thin Pipe”.</a:t>
            </a:r>
            <a:endParaRPr kumimoji="1" lang="ja-JP" altLang="en-US"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a:t>
            </a:fld>
            <a:endParaRPr kumimoji="1" lang="ja-JP" altLang="en-US"/>
          </a:p>
        </p:txBody>
      </p:sp>
    </p:spTree>
    <p:extLst>
      <p:ext uri="{BB962C8B-B14F-4D97-AF65-F5344CB8AC3E}">
        <p14:creationId xmlns:p14="http://schemas.microsoft.com/office/powerpoint/2010/main" val="263145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Let me introduce where our company Hatta Kogyo is located.</a:t>
            </a:r>
          </a:p>
          <a:p>
            <a:r>
              <a:rPr kumimoji="1" lang="en-US" altLang="ja-JP" dirty="0"/>
              <a:t>Hatta Kogyo is in Osaka, Sakai-city and locates near Kansai airport.</a:t>
            </a:r>
          </a:p>
          <a:p>
            <a:r>
              <a:rPr lang="en-US" altLang="ja-JP" b="0" i="0" dirty="0">
                <a:solidFill>
                  <a:srgbClr val="000000"/>
                </a:solidFill>
                <a:effectLst/>
                <a:latin typeface="Roboto" panose="02000000000000000000" pitchFamily="2" charset="0"/>
              </a:rPr>
              <a:t>Sakai city is home to the famous company Shimano and has a World Heritage Site of </a:t>
            </a:r>
            <a:r>
              <a:rPr lang="en-US" altLang="ja-JP" b="0" i="0" dirty="0" err="1">
                <a:solidFill>
                  <a:srgbClr val="000000"/>
                </a:solidFill>
                <a:effectLst/>
                <a:latin typeface="Roboto" panose="02000000000000000000" pitchFamily="2" charset="0"/>
              </a:rPr>
              <a:t>Mozu-Furuichi</a:t>
            </a:r>
            <a:r>
              <a:rPr lang="en-US" altLang="ja-JP" b="0" i="0" dirty="0">
                <a:solidFill>
                  <a:srgbClr val="000000"/>
                </a:solidFill>
                <a:effectLst/>
                <a:latin typeface="Roboto" panose="02000000000000000000" pitchFamily="2" charset="0"/>
              </a:rPr>
              <a:t> Kofun group that is the ancient tombs constructed between the late 4th century and the late 5th century.</a:t>
            </a:r>
          </a:p>
          <a:p>
            <a:r>
              <a:rPr kumimoji="1" lang="en-US" altLang="ja-JP" dirty="0"/>
              <a:t>Please visit Sakai city and Hatta Kogyo when you come to Japan for IFHTSE congress next year.</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a:t>
            </a:fld>
            <a:endParaRPr kumimoji="1" lang="ja-JP" altLang="en-US"/>
          </a:p>
        </p:txBody>
      </p:sp>
    </p:spTree>
    <p:extLst>
      <p:ext uri="{BB962C8B-B14F-4D97-AF65-F5344CB8AC3E}">
        <p14:creationId xmlns:p14="http://schemas.microsoft.com/office/powerpoint/2010/main" val="1397522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My presentation has four main parts.</a:t>
            </a:r>
          </a:p>
          <a:p>
            <a:r>
              <a:rPr kumimoji="1" lang="en-US" altLang="ja-JP" dirty="0"/>
              <a:t>First, I want to talk about the background and purpose of this study.</a:t>
            </a:r>
          </a:p>
          <a:p>
            <a:r>
              <a:rPr kumimoji="1" lang="en-US" altLang="ja-JP" dirty="0"/>
              <a:t>Second, I’m going to explain about the experimental setup and conditions.</a:t>
            </a:r>
          </a:p>
          <a:p>
            <a:r>
              <a:rPr kumimoji="1" lang="en-US" altLang="ja-JP" dirty="0"/>
              <a:t>Then, I want to describe the experimental results.</a:t>
            </a:r>
          </a:p>
          <a:p>
            <a:r>
              <a:rPr kumimoji="1" lang="en-US" altLang="ja-JP" dirty="0"/>
              <a:t>Finally, I’ll make summary.</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a:t>
            </a:fld>
            <a:endParaRPr kumimoji="1" lang="ja-JP" altLang="en-US"/>
          </a:p>
        </p:txBody>
      </p:sp>
    </p:spTree>
    <p:extLst>
      <p:ext uri="{BB962C8B-B14F-4D97-AF65-F5344CB8AC3E}">
        <p14:creationId xmlns:p14="http://schemas.microsoft.com/office/powerpoint/2010/main" val="2634157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First, I want to talk about background and purpose of this study.</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4</a:t>
            </a:fld>
            <a:endParaRPr kumimoji="1" lang="ja-JP" altLang="en-US"/>
          </a:p>
        </p:txBody>
      </p:sp>
    </p:spTree>
    <p:extLst>
      <p:ext uri="{BB962C8B-B14F-4D97-AF65-F5344CB8AC3E}">
        <p14:creationId xmlns:p14="http://schemas.microsoft.com/office/powerpoint/2010/main" val="3309942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Stainless steel pipes are used for medical instruments.</a:t>
            </a:r>
          </a:p>
          <a:p>
            <a:r>
              <a:rPr kumimoji="1" lang="en-US" altLang="ja-JP" dirty="0"/>
              <a:t>In recent years, there has been a demand for reducing diameters for minimizing the invasiveness.</a:t>
            </a:r>
          </a:p>
          <a:p>
            <a:r>
              <a:rPr kumimoji="1" lang="en-US" altLang="ja-JP" dirty="0"/>
              <a:t>However, there is a problem that flexural rigidity become lowered by reducing the diameter.</a:t>
            </a:r>
          </a:p>
          <a:p>
            <a:r>
              <a:rPr kumimoji="1" lang="en-US" altLang="ja-JP" dirty="0"/>
              <a:t>Therefore, there is a strong requirement of improving bending strength of small-diameter thin pipes with corrosion resistance.</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5</a:t>
            </a:fld>
            <a:endParaRPr kumimoji="1" lang="ja-JP" altLang="en-US"/>
          </a:p>
        </p:txBody>
      </p:sp>
    </p:spTree>
    <p:extLst>
      <p:ext uri="{BB962C8B-B14F-4D97-AF65-F5344CB8AC3E}">
        <p14:creationId xmlns:p14="http://schemas.microsoft.com/office/powerpoint/2010/main" val="2122674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The purpose of this study is improving the bending strength of austenitic stainless steel small-diameter thin pipes for medical use.</a:t>
            </a:r>
          </a:p>
          <a:p>
            <a:r>
              <a:rPr kumimoji="1" lang="en-US" altLang="ja-JP" dirty="0"/>
              <a:t>For that, we utilized low-temperature active-screen plasma nitriding and carburizing.</a:t>
            </a:r>
          </a:p>
          <a:p>
            <a:r>
              <a:rPr kumimoji="1" lang="en-US" altLang="ja-JP" dirty="0"/>
              <a:t>Expanded austenite, called S phase, is formed under 723 K (Kelvin) processing temperature.</a:t>
            </a:r>
          </a:p>
          <a:p>
            <a:r>
              <a:rPr kumimoji="1" lang="en-US" altLang="ja-JP" dirty="0"/>
              <a:t>We try to achieve both improving bending strength and corrosion resistance with S phase.</a:t>
            </a:r>
          </a:p>
          <a:p>
            <a:endParaRPr kumimoji="1" lang="en-US" altLang="ja-JP" dirty="0"/>
          </a:p>
          <a:p>
            <a:r>
              <a:rPr kumimoji="1" lang="ja-JP" altLang="en-US" dirty="0"/>
              <a:t>（一旦、スライド</a:t>
            </a:r>
            <a:r>
              <a:rPr kumimoji="1" lang="en-US" altLang="ja-JP" dirty="0"/>
              <a:t>7</a:t>
            </a:r>
            <a:r>
              <a:rPr kumimoji="1" lang="ja-JP" altLang="en-US" dirty="0"/>
              <a:t>に移って、</a:t>
            </a:r>
            <a:r>
              <a:rPr kumimoji="1" lang="en-US" altLang="ja-JP" dirty="0"/>
              <a:t>S</a:t>
            </a:r>
            <a:r>
              <a:rPr kumimoji="1" lang="ja-JP" altLang="en-US" dirty="0"/>
              <a:t>相の説明をする）</a:t>
            </a:r>
            <a:endParaRPr kumimoji="1" lang="en-US" altLang="ja-JP" dirty="0"/>
          </a:p>
          <a:p>
            <a:endParaRPr kumimoji="1" lang="en-US" altLang="ja-JP" dirty="0"/>
          </a:p>
          <a:p>
            <a:r>
              <a:rPr kumimoji="1" lang="en-US" altLang="ja-JP" dirty="0"/>
              <a:t>Active screen plasma was used for uniform processing.</a:t>
            </a:r>
          </a:p>
          <a:p>
            <a:r>
              <a:rPr kumimoji="1" lang="en-US" altLang="ja-JP" dirty="0"/>
              <a:t>And we evaluated the S phase formation and mechanical properties of S phase.</a:t>
            </a:r>
          </a:p>
          <a:p>
            <a:endParaRPr kumimoji="1" lang="en-US" altLang="ja-JP" dirty="0"/>
          </a:p>
          <a:p>
            <a:r>
              <a:rPr kumimoji="1" lang="ja-JP" altLang="en-US" dirty="0"/>
              <a:t>（スライド</a:t>
            </a:r>
            <a:r>
              <a:rPr kumimoji="1" lang="en-US" altLang="ja-JP" dirty="0"/>
              <a:t>8</a:t>
            </a:r>
            <a:r>
              <a:rPr kumimoji="1" lang="ja-JP" altLang="en-US"/>
              <a:t>に移動）</a:t>
            </a:r>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6</a:t>
            </a:fld>
            <a:endParaRPr kumimoji="1" lang="ja-JP" altLang="en-US"/>
          </a:p>
        </p:txBody>
      </p:sp>
    </p:spTree>
    <p:extLst>
      <p:ext uri="{BB962C8B-B14F-4D97-AF65-F5344CB8AC3E}">
        <p14:creationId xmlns:p14="http://schemas.microsoft.com/office/powerpoint/2010/main" val="3531251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Let me briefly explain </a:t>
            </a:r>
            <a:r>
              <a:rPr kumimoji="1" lang="en-US" altLang="ja-JP"/>
              <a:t>the expanded </a:t>
            </a:r>
            <a:r>
              <a:rPr kumimoji="1" lang="en-US" altLang="ja-JP" dirty="0"/>
              <a:t>austenite phase, S Phase.</a:t>
            </a:r>
          </a:p>
          <a:p>
            <a:r>
              <a:rPr kumimoji="1" lang="en-US" altLang="ja-JP" dirty="0"/>
              <a:t>S phase is hardened layer formed by nitriding and carburizing at a low temperature below 723 K.</a:t>
            </a:r>
          </a:p>
          <a:p>
            <a:r>
              <a:rPr kumimoji="1" lang="en-US" altLang="ja-JP" dirty="0"/>
              <a:t>Corrosion resistance of S phase is comparable to the original austenitic stainless steel because it contains no Chromium compound precipitated phase.</a:t>
            </a:r>
          </a:p>
          <a:p>
            <a:r>
              <a:rPr kumimoji="1" lang="en-US" altLang="ja-JP" dirty="0"/>
              <a:t>S phase has FCC structure with wider interstitial distance than standard austenite phase.</a:t>
            </a:r>
          </a:p>
          <a:p>
            <a:endParaRPr kumimoji="1" lang="en-US" altLang="ja-JP" dirty="0"/>
          </a:p>
          <a:p>
            <a:r>
              <a:rPr kumimoji="1" lang="en-US" altLang="ja-JP" dirty="0"/>
              <a:t>S phase is not widely spread to market products because it is difficult to obtain thick layer due to the diffusion phenomenon at low temperature.</a:t>
            </a:r>
          </a:p>
          <a:p>
            <a:endParaRPr kumimoji="1" lang="en-US" altLang="ja-JP" dirty="0"/>
          </a:p>
          <a:p>
            <a:r>
              <a:rPr kumimoji="1" lang="en-US" altLang="ja-JP" dirty="0"/>
              <a:t>Here, our target is precision miniature parts such as small gear, screw, ophthalmic surgical instruments and so on. For these products, thick hardened layer is not necessary and S phase is suitable. We aim to improve the functionality of small parts by precise control of the S phase.</a:t>
            </a:r>
          </a:p>
          <a:p>
            <a:endParaRPr kumimoji="1" lang="en-US" altLang="ja-JP" dirty="0"/>
          </a:p>
          <a:p>
            <a:r>
              <a:rPr kumimoji="1" lang="ja-JP" altLang="en-US" dirty="0"/>
              <a:t>（スライド</a:t>
            </a:r>
            <a:r>
              <a:rPr kumimoji="1" lang="en-US" altLang="ja-JP" dirty="0"/>
              <a:t>6</a:t>
            </a:r>
            <a:r>
              <a:rPr kumimoji="1" lang="ja-JP" altLang="en-US" dirty="0"/>
              <a:t>に戻る）</a:t>
            </a:r>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7</a:t>
            </a:fld>
            <a:endParaRPr kumimoji="1" lang="ja-JP" altLang="en-US"/>
          </a:p>
        </p:txBody>
      </p:sp>
    </p:spTree>
    <p:extLst>
      <p:ext uri="{BB962C8B-B14F-4D97-AF65-F5344CB8AC3E}">
        <p14:creationId xmlns:p14="http://schemas.microsoft.com/office/powerpoint/2010/main" val="60266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Next, I’m going to explain</a:t>
            </a:r>
            <a:r>
              <a:rPr kumimoji="1" lang="ja-JP" altLang="en-US" dirty="0"/>
              <a:t> </a:t>
            </a:r>
            <a:r>
              <a:rPr kumimoji="1" lang="en-US" altLang="ja-JP" dirty="0"/>
              <a:t>about</a:t>
            </a:r>
            <a:r>
              <a:rPr kumimoji="1" lang="ja-JP" altLang="en-US" dirty="0"/>
              <a:t> </a:t>
            </a:r>
            <a:r>
              <a:rPr kumimoji="1" lang="en-US" altLang="ja-JP" dirty="0"/>
              <a:t>experimental</a:t>
            </a:r>
            <a:r>
              <a:rPr kumimoji="1" lang="ja-JP" altLang="en-US" dirty="0"/>
              <a:t> </a:t>
            </a:r>
            <a:r>
              <a:rPr kumimoji="1" lang="en-US" altLang="ja-JP" dirty="0"/>
              <a:t>setup</a:t>
            </a:r>
            <a:r>
              <a:rPr kumimoji="1" lang="ja-JP" altLang="en-US" dirty="0"/>
              <a:t> </a:t>
            </a:r>
            <a:r>
              <a:rPr kumimoji="1" lang="en-US" altLang="ja-JP" dirty="0"/>
              <a:t>and</a:t>
            </a:r>
            <a:r>
              <a:rPr kumimoji="1" lang="ja-JP" altLang="en-US" dirty="0"/>
              <a:t> </a:t>
            </a:r>
            <a:r>
              <a:rPr kumimoji="1" lang="en-US" altLang="ja-JP" dirty="0"/>
              <a:t>conditions.</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8</a:t>
            </a:fld>
            <a:endParaRPr kumimoji="1" lang="ja-JP" altLang="en-US"/>
          </a:p>
        </p:txBody>
      </p:sp>
    </p:spTree>
    <p:extLst>
      <p:ext uri="{BB962C8B-B14F-4D97-AF65-F5344CB8AC3E}">
        <p14:creationId xmlns:p14="http://schemas.microsoft.com/office/powerpoint/2010/main" val="1199879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1"/>
                </a:solidFill>
              </a:rPr>
              <a:t>A small-diameter thin pipe composed of SUS 304 stainless steel was used as the sample material. The inner and outer diameters of the pipe were ϕ0.3 and ϕ0.4 mm (millimeter), respectively, and the pipe length was 50 mm (millimeter).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1"/>
                </a:solidFill>
              </a:rPr>
              <a:t>The samples of the small-diameter thin pipe were mounted at the circumference of a ring-shaped jig. The jig was suspended from a screen that was placed on the cathodic sample stage. Consequently, plasma was formed on both the sample pipe and screen. The screen material was a punching metal composed of SUS 304 stainless steel with a 22.7% open area, diameter of 90 mm (millimeter) and height of 400 mm (millimeter). The jig temperature was measured using a thermocouple and adopted as the processing temperature because measuring the temperature of a small-diameter pipe is difficult. Moreover, a pulsed power supply was used for plasma generation.</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9</a:t>
            </a:fld>
            <a:endParaRPr kumimoji="1" lang="ja-JP" altLang="en-US"/>
          </a:p>
        </p:txBody>
      </p:sp>
    </p:spTree>
    <p:extLst>
      <p:ext uri="{BB962C8B-B14F-4D97-AF65-F5344CB8AC3E}">
        <p14:creationId xmlns:p14="http://schemas.microsoft.com/office/powerpoint/2010/main" val="191356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The plasma nitriding and</a:t>
            </a:r>
            <a:r>
              <a:rPr kumimoji="1" lang="ja-JP" altLang="en-US" dirty="0"/>
              <a:t> </a:t>
            </a:r>
            <a:r>
              <a:rPr kumimoji="1" lang="en-US" altLang="ja-JP" dirty="0"/>
              <a:t>carburizing</a:t>
            </a:r>
            <a:r>
              <a:rPr kumimoji="1" lang="ja-JP" altLang="en-US" dirty="0"/>
              <a:t> </a:t>
            </a:r>
            <a:r>
              <a:rPr kumimoji="1" lang="en-US" altLang="ja-JP" dirty="0"/>
              <a:t>were conducted for 4 hours at 578–638 K (Kelvin) with a pressure of 200 Pa (Pascal). The discharge voltage and pulse duration for the plasma generation were -500 V and 100 </a:t>
            </a:r>
            <a:r>
              <a:rPr kumimoji="1" lang="en-US" altLang="ja-JP" dirty="0" err="1"/>
              <a:t>ms</a:t>
            </a:r>
            <a:r>
              <a:rPr kumimoji="1" lang="en-US" altLang="ja-JP" dirty="0"/>
              <a:t> (millisecond). The gas flow ratio were 50% N2–50% H2 for ASPN and 50% Ar-5% CH4-45% H2 for ASPC.</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10</a:t>
            </a:fld>
            <a:endParaRPr kumimoji="1" lang="ja-JP" altLang="en-US"/>
          </a:p>
        </p:txBody>
      </p:sp>
    </p:spTree>
    <p:extLst>
      <p:ext uri="{BB962C8B-B14F-4D97-AF65-F5344CB8AC3E}">
        <p14:creationId xmlns:p14="http://schemas.microsoft.com/office/powerpoint/2010/main" val="950380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Next, I’m going to move on the experimental result part.</a:t>
            </a:r>
          </a:p>
          <a:p>
            <a:r>
              <a:rPr kumimoji="1" lang="en-US" altLang="ja-JP" dirty="0"/>
              <a:t>At first, we investigated about S phase formation.</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11</a:t>
            </a:fld>
            <a:endParaRPr kumimoji="1" lang="ja-JP" altLang="en-US"/>
          </a:p>
        </p:txBody>
      </p:sp>
    </p:spTree>
    <p:extLst>
      <p:ext uri="{BB962C8B-B14F-4D97-AF65-F5344CB8AC3E}">
        <p14:creationId xmlns:p14="http://schemas.microsoft.com/office/powerpoint/2010/main" val="2467681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micrograph of the cross sections obtained at the center position in the length direction. A white layer that was not corroded by the Marble’s reagent was generated under all processing temperature conditions. As the processing temperature increased, the white layer became thicker. The etched areas of black corrosion were scattered on the surface at nitriding temperatures of 618 and 638 K (Kelvin) for ASPN process.</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12</a:t>
            </a:fld>
            <a:endParaRPr kumimoji="1" lang="ja-JP" altLang="en-US"/>
          </a:p>
        </p:txBody>
      </p:sp>
    </p:spTree>
    <p:extLst>
      <p:ext uri="{BB962C8B-B14F-4D97-AF65-F5344CB8AC3E}">
        <p14:creationId xmlns:p14="http://schemas.microsoft.com/office/powerpoint/2010/main" val="438903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XRD patterns of the untreated and plasma-</a:t>
            </a:r>
            <a:r>
              <a:rPr kumimoji="1" lang="en-US" altLang="ja-JP" dirty="0" err="1"/>
              <a:t>nitrided</a:t>
            </a:r>
            <a:r>
              <a:rPr kumimoji="1" lang="en-US" altLang="ja-JP" dirty="0"/>
              <a:t> and carburized samples. </a:t>
            </a:r>
          </a:p>
          <a:p>
            <a:r>
              <a:rPr kumimoji="1" lang="en-US" altLang="ja-JP" dirty="0"/>
              <a:t>For untreated samples, there are three distinct peaks.</a:t>
            </a:r>
          </a:p>
          <a:p>
            <a:r>
              <a:rPr kumimoji="1" lang="en-US" altLang="ja-JP" dirty="0"/>
              <a:t>Two peaks are γ-Fe and a third peak is α’-Fe of strain-induced martensite generating during the drawing process of the pipe.</a:t>
            </a:r>
          </a:p>
          <a:p>
            <a:r>
              <a:rPr kumimoji="1" lang="en-US" altLang="ja-JP" dirty="0"/>
              <a:t>The pattern of ASPN and ASPC samples showed two wide peaks.</a:t>
            </a:r>
          </a:p>
          <a:p>
            <a:r>
              <a:rPr kumimoji="1" lang="en-US" altLang="ja-JP" dirty="0"/>
              <a:t>These peaks shifted to a low angle from the γ-Fe of the untreated samples. This indicates the formation of the S phase with nitrogen and carbon supersaturation.</a:t>
            </a:r>
          </a:p>
          <a:p>
            <a:r>
              <a:rPr kumimoji="1" lang="en-US" altLang="ja-JP" dirty="0"/>
              <a:t>ASPN has a larger peak shift and a larger half width comparing to ASPC, the lattice parameter expansion width and the strain in grain are larger than those of ASPC.</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13</a:t>
            </a:fld>
            <a:endParaRPr kumimoji="1" lang="ja-JP" altLang="en-US"/>
          </a:p>
        </p:txBody>
      </p:sp>
    </p:spTree>
    <p:extLst>
      <p:ext uri="{BB962C8B-B14F-4D97-AF65-F5344CB8AC3E}">
        <p14:creationId xmlns:p14="http://schemas.microsoft.com/office/powerpoint/2010/main" val="3342102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effect of the processing temperature on the S phase layer thickness.</a:t>
            </a:r>
          </a:p>
          <a:p>
            <a:r>
              <a:rPr kumimoji="1" lang="en-US" altLang="ja-JP" dirty="0"/>
              <a:t>The nitriding and carburizing layer thickness increased monotonically with the processing temperature.</a:t>
            </a:r>
          </a:p>
          <a:p>
            <a:r>
              <a:rPr kumimoji="1" lang="en-US" altLang="ja-JP" dirty="0"/>
              <a:t>The </a:t>
            </a:r>
            <a:r>
              <a:rPr kumimoji="1" lang="en-US" altLang="ja-JP" dirty="0" err="1"/>
              <a:t>nitrided</a:t>
            </a:r>
            <a:r>
              <a:rPr kumimoji="1" lang="en-US" altLang="ja-JP" dirty="0"/>
              <a:t> layer thickness was thicker than the carburized layer thickness.</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14</a:t>
            </a:fld>
            <a:endParaRPr kumimoji="1" lang="ja-JP" altLang="en-US"/>
          </a:p>
        </p:txBody>
      </p:sp>
    </p:spTree>
    <p:extLst>
      <p:ext uri="{BB962C8B-B14F-4D97-AF65-F5344CB8AC3E}">
        <p14:creationId xmlns:p14="http://schemas.microsoft.com/office/powerpoint/2010/main" val="779321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distribution of nitrogen and carbon concentration near the surface as measured by EPMA.</a:t>
            </a:r>
          </a:p>
          <a:p>
            <a:r>
              <a:rPr kumimoji="1" lang="en-US" altLang="ja-JP" dirty="0"/>
              <a:t>Even when the processing temperature was changed, there was no significant difference in the nitrogen and carbon concentration near the top surface.</a:t>
            </a:r>
          </a:p>
          <a:p>
            <a:r>
              <a:rPr kumimoji="1" lang="en-US" altLang="ja-JP" dirty="0"/>
              <a:t>But it was confirmed that the nitrogen and carbon diffusion into the interior progressed as the processing temperature increased,</a:t>
            </a:r>
            <a:r>
              <a:rPr kumimoji="1" lang="ja-JP" altLang="en-US" dirty="0"/>
              <a:t> </a:t>
            </a:r>
            <a:r>
              <a:rPr kumimoji="1" lang="en-US" altLang="ja-JP" dirty="0"/>
              <a:t>and</a:t>
            </a:r>
            <a:r>
              <a:rPr kumimoji="1" lang="ja-JP" altLang="en-US" dirty="0"/>
              <a:t> </a:t>
            </a:r>
            <a:r>
              <a:rPr kumimoji="1" lang="en-US" altLang="ja-JP" dirty="0"/>
              <a:t>the </a:t>
            </a:r>
            <a:r>
              <a:rPr kumimoji="1" lang="en-US" altLang="ja-JP" dirty="0" err="1"/>
              <a:t>nitrided</a:t>
            </a:r>
            <a:r>
              <a:rPr kumimoji="1" lang="en-US" altLang="ja-JP" dirty="0"/>
              <a:t> and carburized layer became thicker.</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15</a:t>
            </a:fld>
            <a:endParaRPr kumimoji="1" lang="ja-JP" altLang="en-US"/>
          </a:p>
        </p:txBody>
      </p:sp>
    </p:spTree>
    <p:extLst>
      <p:ext uri="{BB962C8B-B14F-4D97-AF65-F5344CB8AC3E}">
        <p14:creationId xmlns:p14="http://schemas.microsoft.com/office/powerpoint/2010/main" val="4181567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Next, I want to explain about mechanical properties.</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16</a:t>
            </a:fld>
            <a:endParaRPr kumimoji="1" lang="ja-JP" altLang="en-US"/>
          </a:p>
        </p:txBody>
      </p:sp>
    </p:spTree>
    <p:extLst>
      <p:ext uri="{BB962C8B-B14F-4D97-AF65-F5344CB8AC3E}">
        <p14:creationId xmlns:p14="http://schemas.microsoft.com/office/powerpoint/2010/main" val="1883471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effect of the processing temperature on the bending load.</a:t>
            </a:r>
          </a:p>
          <a:p>
            <a:r>
              <a:rPr kumimoji="1" lang="en-US" altLang="ja-JP" dirty="0"/>
              <a:t>The bending load increased as the processing temperature increased. These results revealed that low temperature ASPN and ASPC is effective in improving the bending strength of small-diameter thin pipes composed of austenitic stainless steel. </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17</a:t>
            </a:fld>
            <a:endParaRPr kumimoji="1" lang="ja-JP" altLang="en-US"/>
          </a:p>
        </p:txBody>
      </p:sp>
    </p:spTree>
    <p:extLst>
      <p:ext uri="{BB962C8B-B14F-4D97-AF65-F5344CB8AC3E}">
        <p14:creationId xmlns:p14="http://schemas.microsoft.com/office/powerpoint/2010/main" val="224632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effect of the processing temperature on the surface hardness.</a:t>
            </a:r>
          </a:p>
          <a:p>
            <a:r>
              <a:rPr kumimoji="1" lang="en-US" altLang="ja-JP" dirty="0"/>
              <a:t>The surface hardness was higher in the </a:t>
            </a:r>
            <a:r>
              <a:rPr kumimoji="1" lang="en-US" altLang="ja-JP" dirty="0" err="1"/>
              <a:t>nitrided</a:t>
            </a:r>
            <a:r>
              <a:rPr kumimoji="1" lang="en-US" altLang="ja-JP" dirty="0"/>
              <a:t> and carburized samples than in the untreated sample.</a:t>
            </a:r>
          </a:p>
          <a:p>
            <a:r>
              <a:rPr kumimoji="1" lang="en-US" altLang="ja-JP" dirty="0"/>
              <a:t>For the </a:t>
            </a:r>
            <a:r>
              <a:rPr kumimoji="1" lang="en-US" altLang="ja-JP" dirty="0" err="1"/>
              <a:t>nitrided</a:t>
            </a:r>
            <a:r>
              <a:rPr kumimoji="1" lang="en-US" altLang="ja-JP" dirty="0"/>
              <a:t> sample, the surface hardness increased with processing temperature and was saturated at 1100 HV owning to the N-supersaturated solid solution under nitriding temperature above 598 K (Kelvin).</a:t>
            </a:r>
          </a:p>
          <a:p>
            <a:r>
              <a:rPr kumimoji="1" lang="en-US" altLang="ja-JP" dirty="0"/>
              <a:t>At a nitriding temperature of 578 K (Kelvin), the surface hardness was influenced by the base metal because the </a:t>
            </a:r>
            <a:r>
              <a:rPr kumimoji="1" lang="en-US" altLang="ja-JP" dirty="0" err="1"/>
              <a:t>nitrided</a:t>
            </a:r>
            <a:r>
              <a:rPr kumimoji="1" lang="en-US" altLang="ja-JP" dirty="0"/>
              <a:t> layer was thin.</a:t>
            </a:r>
          </a:p>
          <a:p>
            <a:r>
              <a:rPr kumimoji="1" lang="en-US" altLang="ja-JP" dirty="0"/>
              <a:t>For the carburized sample, the surface hardness was lower than that of </a:t>
            </a:r>
            <a:r>
              <a:rPr kumimoji="1" lang="en-US" altLang="ja-JP" dirty="0" err="1"/>
              <a:t>nitrided</a:t>
            </a:r>
            <a:r>
              <a:rPr kumimoji="1" lang="en-US" altLang="ja-JP" dirty="0"/>
              <a:t> sample and reached around 800 HV after being carburized at 638 K (Kelvin).</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18</a:t>
            </a:fld>
            <a:endParaRPr kumimoji="1" lang="ja-JP" altLang="en-US"/>
          </a:p>
        </p:txBody>
      </p:sp>
    </p:spTree>
    <p:extLst>
      <p:ext uri="{BB962C8B-B14F-4D97-AF65-F5344CB8AC3E}">
        <p14:creationId xmlns:p14="http://schemas.microsoft.com/office/powerpoint/2010/main" val="3535918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Nanoindentation was used to measure the hardness distribution and Young’s modulus distribution near the surface to investigate the mechanical properties in more detail.</a:t>
            </a:r>
          </a:p>
          <a:p>
            <a:r>
              <a:rPr kumimoji="1" lang="en-US" altLang="ja-JP" dirty="0"/>
              <a:t>This slide shows the hardness distribution near the surface.</a:t>
            </a:r>
          </a:p>
          <a:p>
            <a:r>
              <a:rPr kumimoji="1" lang="en-US" altLang="ja-JP" dirty="0"/>
              <a:t>As it got closer to the surface, the hardness increased.</a:t>
            </a:r>
          </a:p>
          <a:p>
            <a:r>
              <a:rPr kumimoji="1" lang="en-US" altLang="ja-JP" dirty="0"/>
              <a:t>Moreover, the hardness became higher with the processing temperature.</a:t>
            </a:r>
          </a:p>
          <a:p>
            <a:r>
              <a:rPr kumimoji="1" lang="en-US" altLang="ja-JP" dirty="0"/>
              <a:t>The hardness of </a:t>
            </a:r>
            <a:r>
              <a:rPr kumimoji="1" lang="en-US" altLang="ja-JP" dirty="0" err="1"/>
              <a:t>nitrided</a:t>
            </a:r>
            <a:r>
              <a:rPr kumimoji="1" lang="en-US" altLang="ja-JP" dirty="0"/>
              <a:t> sample was much higher than that of carburized sample.</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19</a:t>
            </a:fld>
            <a:endParaRPr kumimoji="1" lang="ja-JP" altLang="en-US"/>
          </a:p>
        </p:txBody>
      </p:sp>
    </p:spTree>
    <p:extLst>
      <p:ext uri="{BB962C8B-B14F-4D97-AF65-F5344CB8AC3E}">
        <p14:creationId xmlns:p14="http://schemas.microsoft.com/office/powerpoint/2010/main" val="2138243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distribution of Young’s modulus near the surface.</a:t>
            </a:r>
          </a:p>
          <a:p>
            <a:r>
              <a:rPr kumimoji="1" lang="en-US" altLang="ja-JP" dirty="0"/>
              <a:t>For the </a:t>
            </a:r>
            <a:r>
              <a:rPr kumimoji="1" lang="en-US" altLang="ja-JP" dirty="0" err="1"/>
              <a:t>nitrided</a:t>
            </a:r>
            <a:r>
              <a:rPr kumimoji="1" lang="en-US" altLang="ja-JP" dirty="0"/>
              <a:t> sample, Young's modulus tended to increase as the processing temperature increased.</a:t>
            </a:r>
          </a:p>
          <a:p>
            <a:r>
              <a:rPr kumimoji="1" lang="en-US" altLang="ja-JP" dirty="0"/>
              <a:t>For the carburized sample, the Young’s modulus was almost constant, with little difference from the untreated sample.</a:t>
            </a:r>
          </a:p>
          <a:p>
            <a:r>
              <a:rPr kumimoji="1" lang="en-US" altLang="ja-JP" dirty="0"/>
              <a:t>It was found that even in the S phase formed at the same processing temperature, the mechanical properties of the formed layer differ between ASPN and ASPC.</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20</a:t>
            </a:fld>
            <a:endParaRPr kumimoji="1" lang="ja-JP" altLang="en-US"/>
          </a:p>
        </p:txBody>
      </p:sp>
    </p:spTree>
    <p:extLst>
      <p:ext uri="{BB962C8B-B14F-4D97-AF65-F5344CB8AC3E}">
        <p14:creationId xmlns:p14="http://schemas.microsoft.com/office/powerpoint/2010/main" val="1566673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Next, I want to talk about corrosion resistance.</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21</a:t>
            </a:fld>
            <a:endParaRPr kumimoji="1" lang="ja-JP" altLang="en-US"/>
          </a:p>
        </p:txBody>
      </p:sp>
    </p:spTree>
    <p:extLst>
      <p:ext uri="{BB962C8B-B14F-4D97-AF65-F5344CB8AC3E}">
        <p14:creationId xmlns:p14="http://schemas.microsoft.com/office/powerpoint/2010/main" val="4096052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This slide shows the results of the corrosion resistance evaluation according to the salt spray test.</a:t>
            </a:r>
          </a:p>
          <a:p>
            <a:r>
              <a:rPr kumimoji="1" lang="en-US" altLang="ja-JP" dirty="0"/>
              <a:t>No corrosion was observed under low nitriding temperature conditions of 578 and 598 K (Kelvin) and low carburizing temperature ranging from 578 to 618 K (Kelvin).</a:t>
            </a:r>
          </a:p>
          <a:p>
            <a:r>
              <a:rPr kumimoji="1" lang="en-US" altLang="ja-JP" dirty="0"/>
              <a:t>At high processing temperatures of 638 K (Kelvin), corrosion was observed near the tip of the pipe; no corrosion was observed near the center of the pipe.</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22</a:t>
            </a:fld>
            <a:endParaRPr kumimoji="1" lang="ja-JP" altLang="en-US"/>
          </a:p>
        </p:txBody>
      </p:sp>
    </p:spTree>
    <p:extLst>
      <p:ext uri="{BB962C8B-B14F-4D97-AF65-F5344CB8AC3E}">
        <p14:creationId xmlns:p14="http://schemas.microsoft.com/office/powerpoint/2010/main" val="2239195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r>
              <a:rPr kumimoji="1" lang="en-US" altLang="ja-JP" dirty="0"/>
              <a:t>Here, I want to compare ASPN and ASPC results.</a:t>
            </a:r>
          </a:p>
          <a:p>
            <a:r>
              <a:rPr kumimoji="1" lang="en-US" altLang="ja-JP" dirty="0"/>
              <a:t>Lattice constant, intragranular strain, and hardness became larger than base materials and ASPN results were higher than ASPC results.</a:t>
            </a:r>
          </a:p>
          <a:p>
            <a:r>
              <a:rPr kumimoji="1" lang="en-US" altLang="ja-JP" dirty="0"/>
              <a:t>The Young's modulus of ASPC was the same as that of the base material, but that of ASPN was larger than that of the base material.</a:t>
            </a:r>
          </a:p>
          <a:p>
            <a:r>
              <a:rPr kumimoji="1" lang="en-US" altLang="ja-JP" dirty="0"/>
              <a:t>The S phase characteristics of ASPC is thought to be close to the base austenite phase.</a:t>
            </a:r>
          </a:p>
          <a:p>
            <a:r>
              <a:rPr kumimoji="1" lang="en-US" altLang="ja-JP" dirty="0"/>
              <a:t>On the other hand, the S phase characteristics of ASPN is thought to be differ from base austenite phase and close to the compound layer.</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23</a:t>
            </a:fld>
            <a:endParaRPr kumimoji="1" lang="ja-JP" altLang="en-US"/>
          </a:p>
        </p:txBody>
      </p:sp>
    </p:spTree>
    <p:extLst>
      <p:ext uri="{BB962C8B-B14F-4D97-AF65-F5344CB8AC3E}">
        <p14:creationId xmlns:p14="http://schemas.microsoft.com/office/powerpoint/2010/main" val="1180307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Finally, I’m make summary.</a:t>
            </a:r>
          </a:p>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24</a:t>
            </a:fld>
            <a:endParaRPr kumimoji="1" lang="ja-JP" altLang="en-US"/>
          </a:p>
        </p:txBody>
      </p:sp>
    </p:spTree>
    <p:extLst>
      <p:ext uri="{BB962C8B-B14F-4D97-AF65-F5344CB8AC3E}">
        <p14:creationId xmlns:p14="http://schemas.microsoft.com/office/powerpoint/2010/main" val="903024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25</a:t>
            </a:fld>
            <a:endParaRPr kumimoji="1" lang="ja-JP" altLang="en-US"/>
          </a:p>
        </p:txBody>
      </p:sp>
    </p:spTree>
    <p:extLst>
      <p:ext uri="{BB962C8B-B14F-4D97-AF65-F5344CB8AC3E}">
        <p14:creationId xmlns:p14="http://schemas.microsoft.com/office/powerpoint/2010/main" val="59924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26</a:t>
            </a:fld>
            <a:endParaRPr kumimoji="1" lang="ja-JP" altLang="en-US"/>
          </a:p>
        </p:txBody>
      </p:sp>
    </p:spTree>
    <p:extLst>
      <p:ext uri="{BB962C8B-B14F-4D97-AF65-F5344CB8AC3E}">
        <p14:creationId xmlns:p14="http://schemas.microsoft.com/office/powerpoint/2010/main" val="2202513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8DF96B-A91D-475D-9B52-C637B346F145}" type="slidenum">
              <a:rPr kumimoji="1" lang="en-US" altLang="ja-JP"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0179" name="Rectangle 1026"/>
          <p:cNvSpPr>
            <a:spLocks noGrp="1" noRot="1" noChangeAspect="1" noChangeArrowheads="1" noTextEdit="1"/>
          </p:cNvSpPr>
          <p:nvPr>
            <p:ph type="sldImg"/>
          </p:nvPr>
        </p:nvSpPr>
        <p:spPr>
          <a:xfrm>
            <a:off x="379413" y="684213"/>
            <a:ext cx="6097587" cy="3430587"/>
          </a:xfrm>
          <a:ln/>
        </p:spPr>
      </p:sp>
      <p:sp>
        <p:nvSpPr>
          <p:cNvPr id="50180" name="Rectangle 1027"/>
          <p:cNvSpPr>
            <a:spLocks noGrp="1" noChangeArrowheads="1"/>
          </p:cNvSpPr>
          <p:nvPr>
            <p:ph type="body" idx="1"/>
          </p:nvPr>
        </p:nvSpPr>
        <p:spPr/>
        <p:txBody>
          <a:bodyPr/>
          <a:lstStyle/>
          <a:p>
            <a:pPr eaLnBrk="1" hangingPunct="1"/>
            <a:endParaRPr lang="en-GB" altLang="ja-JP" dirty="0">
              <a:latin typeface="Arial" charset="0"/>
              <a:ea typeface="ＭＳ Ｐ明朝" pitchFamily="48" charset="-128"/>
            </a:endParaRPr>
          </a:p>
        </p:txBody>
      </p:sp>
    </p:spTree>
    <p:extLst>
      <p:ext uri="{BB962C8B-B14F-4D97-AF65-F5344CB8AC3E}">
        <p14:creationId xmlns:p14="http://schemas.microsoft.com/office/powerpoint/2010/main" val="2068351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28</a:t>
            </a:fld>
            <a:endParaRPr kumimoji="1" lang="ja-JP" altLang="en-US"/>
          </a:p>
        </p:txBody>
      </p:sp>
    </p:spTree>
    <p:extLst>
      <p:ext uri="{BB962C8B-B14F-4D97-AF65-F5344CB8AC3E}">
        <p14:creationId xmlns:p14="http://schemas.microsoft.com/office/powerpoint/2010/main" val="29860156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41325" y="1252538"/>
            <a:ext cx="6005513" cy="3379787"/>
          </a:xfrm>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29</a:t>
            </a:fld>
            <a:endParaRPr kumimoji="1" lang="ja-JP" altLang="en-US"/>
          </a:p>
        </p:txBody>
      </p:sp>
    </p:spTree>
    <p:extLst>
      <p:ext uri="{BB962C8B-B14F-4D97-AF65-F5344CB8AC3E}">
        <p14:creationId xmlns:p14="http://schemas.microsoft.com/office/powerpoint/2010/main" val="160759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30</a:t>
            </a:fld>
            <a:endParaRPr kumimoji="1" lang="ja-JP" altLang="en-US"/>
          </a:p>
        </p:txBody>
      </p:sp>
    </p:spTree>
    <p:extLst>
      <p:ext uri="{BB962C8B-B14F-4D97-AF65-F5344CB8AC3E}">
        <p14:creationId xmlns:p14="http://schemas.microsoft.com/office/powerpoint/2010/main" val="2696777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31</a:t>
            </a:fld>
            <a:endParaRPr kumimoji="1" lang="ja-JP" altLang="en-US"/>
          </a:p>
        </p:txBody>
      </p:sp>
    </p:spTree>
    <p:extLst>
      <p:ext uri="{BB962C8B-B14F-4D97-AF65-F5344CB8AC3E}">
        <p14:creationId xmlns:p14="http://schemas.microsoft.com/office/powerpoint/2010/main" val="1550266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処理後の</a:t>
            </a:r>
            <a:r>
              <a:rPr kumimoji="1" lang="ja-JP" altLang="en-US" sz="1200" kern="1200" dirty="0">
                <a:solidFill>
                  <a:schemeClr val="tx1"/>
                </a:solidFill>
                <a:effectLst/>
                <a:latin typeface="+mn-lt"/>
                <a:ea typeface="+mn-ea"/>
                <a:cs typeface="+mn-cs"/>
              </a:rPr>
              <a:t>パイプ</a:t>
            </a:r>
            <a:r>
              <a:rPr kumimoji="1" lang="ja-JP" altLang="ja-JP" sz="1200" kern="1200" dirty="0">
                <a:solidFill>
                  <a:schemeClr val="tx1"/>
                </a:solidFill>
                <a:effectLst/>
                <a:latin typeface="+mn-lt"/>
                <a:ea typeface="+mn-ea"/>
                <a:cs typeface="+mn-cs"/>
              </a:rPr>
              <a:t>は、断面組織</a:t>
            </a:r>
            <a:r>
              <a:rPr kumimoji="1" lang="ja-JP" altLang="en-US" sz="1200" kern="1200" dirty="0">
                <a:solidFill>
                  <a:schemeClr val="tx1"/>
                </a:solidFill>
                <a:effectLst/>
                <a:latin typeface="+mn-lt"/>
                <a:ea typeface="+mn-ea"/>
                <a:cs typeface="+mn-cs"/>
              </a:rPr>
              <a:t>の観察</a:t>
            </a:r>
            <a:r>
              <a:rPr kumimoji="1" lang="ja-JP" altLang="ja-JP" sz="1200" kern="1200" dirty="0">
                <a:solidFill>
                  <a:schemeClr val="tx1"/>
                </a:solidFill>
                <a:effectLst/>
                <a:latin typeface="+mn-lt"/>
                <a:ea typeface="+mn-ea"/>
                <a:cs typeface="+mn-cs"/>
              </a:rPr>
              <a:t>と曲げ強度の測定を行</a:t>
            </a:r>
            <a:r>
              <a:rPr kumimoji="1" lang="ja-JP" altLang="en-US" sz="1200" kern="1200" dirty="0">
                <a:solidFill>
                  <a:schemeClr val="tx1"/>
                </a:solidFill>
                <a:effectLst/>
                <a:latin typeface="+mn-lt"/>
                <a:ea typeface="+mn-ea"/>
                <a:cs typeface="+mn-cs"/>
              </a:rPr>
              <a:t>いました。</a:t>
            </a:r>
            <a:endParaRPr kumimoji="1" lang="en-US" altLang="ja-JP"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曲げ荷重測定</a:t>
            </a:r>
            <a:r>
              <a:rPr kumimoji="1" lang="ja-JP" altLang="en-US" sz="1200" kern="1200" dirty="0">
                <a:solidFill>
                  <a:schemeClr val="tx1"/>
                </a:solidFill>
                <a:effectLst/>
                <a:latin typeface="+mn-lt"/>
                <a:ea typeface="+mn-ea"/>
                <a:cs typeface="+mn-cs"/>
              </a:rPr>
              <a:t>は</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点曲げ</a:t>
            </a:r>
            <a:r>
              <a:rPr kumimoji="1" lang="ja-JP" altLang="en-US" sz="1200" kern="1200" dirty="0">
                <a:solidFill>
                  <a:schemeClr val="tx1"/>
                </a:solidFill>
                <a:effectLst/>
                <a:latin typeface="+mn-lt"/>
                <a:ea typeface="+mn-ea"/>
                <a:cs typeface="+mn-cs"/>
              </a:rPr>
              <a:t>で行いました。</a:t>
            </a:r>
            <a:endParaRPr kumimoji="1" lang="en-US" altLang="ja-JP"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支点間距離</a:t>
            </a:r>
            <a:r>
              <a:rPr kumimoji="1" lang="en-US" altLang="ja-JP" sz="1200" kern="1200" dirty="0">
                <a:solidFill>
                  <a:schemeClr val="tx1"/>
                </a:solidFill>
                <a:effectLst/>
                <a:latin typeface="+mn-lt"/>
                <a:ea typeface="+mn-ea"/>
                <a:cs typeface="+mn-cs"/>
              </a:rPr>
              <a:t>30 mm</a:t>
            </a:r>
            <a:r>
              <a:rPr kumimoji="1" lang="ja-JP" altLang="ja-JP" sz="1200" kern="1200" dirty="0">
                <a:solidFill>
                  <a:schemeClr val="tx1"/>
                </a:solidFill>
                <a:effectLst/>
                <a:latin typeface="+mn-lt"/>
                <a:ea typeface="+mn-ea"/>
                <a:cs typeface="+mn-cs"/>
              </a:rPr>
              <a:t>、支点形状</a:t>
            </a:r>
            <a:r>
              <a:rPr kumimoji="1" lang="en-US" altLang="ja-JP" sz="1200" kern="1200" dirty="0">
                <a:solidFill>
                  <a:schemeClr val="tx1"/>
                </a:solidFill>
                <a:effectLst/>
                <a:latin typeface="+mn-lt"/>
                <a:ea typeface="+mn-ea"/>
                <a:cs typeface="+mn-cs"/>
              </a:rPr>
              <a:t>2.5R</a:t>
            </a:r>
            <a:r>
              <a:rPr kumimoji="1" lang="ja-JP" altLang="ja-JP" sz="1200" kern="1200" dirty="0">
                <a:solidFill>
                  <a:schemeClr val="tx1"/>
                </a:solidFill>
                <a:effectLst/>
                <a:latin typeface="+mn-lt"/>
                <a:ea typeface="+mn-ea"/>
                <a:cs typeface="+mn-cs"/>
              </a:rPr>
              <a:t>であり、</a:t>
            </a:r>
            <a:r>
              <a:rPr kumimoji="1" lang="en-US" altLang="ja-JP" sz="1200" kern="1200" dirty="0">
                <a:solidFill>
                  <a:schemeClr val="tx1"/>
                </a:solidFill>
                <a:effectLst/>
                <a:latin typeface="+mn-lt"/>
                <a:ea typeface="+mn-ea"/>
                <a:cs typeface="+mn-cs"/>
              </a:rPr>
              <a:t>0.5 mm/min</a:t>
            </a:r>
            <a:r>
              <a:rPr kumimoji="1" lang="ja-JP" altLang="ja-JP" sz="1200" kern="1200" dirty="0">
                <a:solidFill>
                  <a:schemeClr val="tx1"/>
                </a:solidFill>
                <a:effectLst/>
                <a:latin typeface="+mn-lt"/>
                <a:ea typeface="+mn-ea"/>
                <a:cs typeface="+mn-cs"/>
              </a:rPr>
              <a:t>の速度でパイプを押した際の変位</a:t>
            </a:r>
            <a:r>
              <a:rPr kumimoji="1" lang="en-US" altLang="ja-JP" sz="1200" kern="1200" dirty="0">
                <a:solidFill>
                  <a:schemeClr val="tx1"/>
                </a:solidFill>
                <a:effectLst/>
                <a:latin typeface="+mn-lt"/>
                <a:ea typeface="+mn-ea"/>
                <a:cs typeface="+mn-cs"/>
              </a:rPr>
              <a:t>1 mm</a:t>
            </a:r>
            <a:r>
              <a:rPr kumimoji="1" lang="ja-JP" altLang="ja-JP" sz="1200" kern="1200" dirty="0">
                <a:solidFill>
                  <a:schemeClr val="tx1"/>
                </a:solidFill>
                <a:effectLst/>
                <a:latin typeface="+mn-lt"/>
                <a:ea typeface="+mn-ea"/>
                <a:cs typeface="+mn-cs"/>
              </a:rPr>
              <a:t>時の荷重を測定</a:t>
            </a:r>
            <a:r>
              <a:rPr kumimoji="1" lang="ja-JP" altLang="en-US" sz="1200" kern="1200" dirty="0">
                <a:solidFill>
                  <a:schemeClr val="tx1"/>
                </a:solidFill>
                <a:effectLst/>
                <a:latin typeface="+mn-lt"/>
                <a:ea typeface="+mn-ea"/>
                <a:cs typeface="+mn-cs"/>
              </a:rPr>
              <a:t>しています</a:t>
            </a:r>
            <a:r>
              <a:rPr kumimoji="1" lang="ja-JP" altLang="ja-JP" sz="1200" kern="1200" dirty="0">
                <a:solidFill>
                  <a:schemeClr val="tx1"/>
                </a:solidFill>
                <a:effectLst/>
                <a:latin typeface="+mn-lt"/>
                <a:ea typeface="+mn-ea"/>
                <a:cs typeface="+mn-cs"/>
              </a:rPr>
              <a:t>。</a:t>
            </a:r>
            <a:endParaRPr kumimoji="1" lang="en-US" altLang="ja-JP"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未処理品と</a:t>
            </a:r>
            <a:r>
              <a:rPr kumimoji="1" lang="ja-JP" altLang="en-US" sz="1200" kern="1200" dirty="0">
                <a:solidFill>
                  <a:schemeClr val="tx1"/>
                </a:solidFill>
                <a:effectLst/>
                <a:latin typeface="+mn-lt"/>
                <a:ea typeface="+mn-ea"/>
                <a:cs typeface="+mn-cs"/>
              </a:rPr>
              <a:t>曲げ荷重を</a:t>
            </a:r>
            <a:r>
              <a:rPr kumimoji="1" lang="ja-JP" altLang="ja-JP" sz="1200" kern="1200" dirty="0">
                <a:solidFill>
                  <a:schemeClr val="tx1"/>
                </a:solidFill>
                <a:effectLst/>
                <a:latin typeface="+mn-lt"/>
                <a:ea typeface="+mn-ea"/>
                <a:cs typeface="+mn-cs"/>
              </a:rPr>
              <a:t>比較することで、曲げ荷重向上率を算出</a:t>
            </a:r>
            <a:r>
              <a:rPr kumimoji="1" lang="ja-JP" altLang="en-US" sz="1200" kern="1200" dirty="0">
                <a:solidFill>
                  <a:schemeClr val="tx1"/>
                </a:solidFill>
                <a:effectLst/>
                <a:latin typeface="+mn-lt"/>
                <a:ea typeface="+mn-ea"/>
                <a:cs typeface="+mn-cs"/>
              </a:rPr>
              <a:t>しました</a:t>
            </a:r>
            <a:r>
              <a:rPr kumimoji="1" lang="ja-JP" altLang="ja-JP" sz="1200" kern="1200" dirty="0">
                <a:solidFill>
                  <a:schemeClr val="tx1"/>
                </a:solidFill>
                <a:effectLst/>
                <a:latin typeface="+mn-lt"/>
                <a:ea typeface="+mn-ea"/>
                <a:cs typeface="+mn-cs"/>
              </a:rPr>
              <a:t>。</a:t>
            </a:r>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32</a:t>
            </a:fld>
            <a:endParaRPr kumimoji="1" lang="ja-JP" altLang="en-US"/>
          </a:p>
        </p:txBody>
      </p:sp>
    </p:spTree>
    <p:extLst>
      <p:ext uri="{BB962C8B-B14F-4D97-AF65-F5344CB8AC3E}">
        <p14:creationId xmlns:p14="http://schemas.microsoft.com/office/powerpoint/2010/main" val="730910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33</a:t>
            </a:fld>
            <a:endParaRPr kumimoji="1" lang="ja-JP" altLang="en-US"/>
          </a:p>
        </p:txBody>
      </p:sp>
    </p:spTree>
    <p:extLst>
      <p:ext uri="{BB962C8B-B14F-4D97-AF65-F5344CB8AC3E}">
        <p14:creationId xmlns:p14="http://schemas.microsoft.com/office/powerpoint/2010/main" val="2173771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34</a:t>
            </a:fld>
            <a:endParaRPr kumimoji="1" lang="ja-JP" altLang="en-US"/>
          </a:p>
        </p:txBody>
      </p:sp>
    </p:spTree>
    <p:extLst>
      <p:ext uri="{BB962C8B-B14F-4D97-AF65-F5344CB8AC3E}">
        <p14:creationId xmlns:p14="http://schemas.microsoft.com/office/powerpoint/2010/main" val="523429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35</a:t>
            </a:fld>
            <a:endParaRPr kumimoji="1" lang="ja-JP" altLang="en-US"/>
          </a:p>
        </p:txBody>
      </p:sp>
    </p:spTree>
    <p:extLst>
      <p:ext uri="{BB962C8B-B14F-4D97-AF65-F5344CB8AC3E}">
        <p14:creationId xmlns:p14="http://schemas.microsoft.com/office/powerpoint/2010/main" val="3970094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49ED1F8-3FA8-4177-977E-EB8770CA7C7F}" type="slidenum">
              <a:rPr kumimoji="1" lang="ja-JP" altLang="en-US" smtClean="0"/>
              <a:t>36</a:t>
            </a:fld>
            <a:endParaRPr kumimoji="1" lang="ja-JP" altLang="en-US"/>
          </a:p>
        </p:txBody>
      </p:sp>
    </p:spTree>
    <p:extLst>
      <p:ext uri="{BB962C8B-B14F-4D97-AF65-F5344CB8AC3E}">
        <p14:creationId xmlns:p14="http://schemas.microsoft.com/office/powerpoint/2010/main" val="718403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B63735C-51E8-4714-9C69-B85413947B65}"/>
              </a:ext>
            </a:extLst>
          </p:cNvPr>
          <p:cNvSpPr>
            <a:spLocks noGrp="1"/>
          </p:cNvSpPr>
          <p:nvPr>
            <p:ph type="sldNum" sz="quarter" idx="12"/>
          </p:nvPr>
        </p:nvSpPr>
        <p:spPr>
          <a:xfrm>
            <a:off x="9332795" y="6530314"/>
            <a:ext cx="2743200" cy="365125"/>
          </a:xfrm>
          <a:prstGeom prst="rect">
            <a:avLst/>
          </a:prstGeom>
        </p:spPr>
        <p:txBody>
          <a:bodyPr anchor="ctr"/>
          <a:lstStyle>
            <a:lvl1pPr algn="r">
              <a:defRPr sz="1400" b="0">
                <a:solidFill>
                  <a:schemeClr val="bg1"/>
                </a:solidFill>
                <a:latin typeface="Arial" panose="020B0604020202020204" pitchFamily="34" charset="0"/>
                <a:cs typeface="Arial" panose="020B0604020202020204" pitchFamily="34" charset="0"/>
              </a:defRPr>
            </a:lvl1pPr>
          </a:lstStyle>
          <a:p>
            <a:fld id="{93E34279-1D58-4CF4-A726-2B2C1E35A48D}" type="slidenum">
              <a:rPr lang="ja-JP" altLang="en-US" smtClean="0"/>
              <a:pPr/>
              <a:t>‹#›</a:t>
            </a:fld>
            <a:endParaRPr lang="ja-JP" altLang="en-US"/>
          </a:p>
        </p:txBody>
      </p:sp>
    </p:spTree>
    <p:extLst>
      <p:ext uri="{BB962C8B-B14F-4D97-AF65-F5344CB8AC3E}">
        <p14:creationId xmlns:p14="http://schemas.microsoft.com/office/powerpoint/2010/main" val="3593596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F54D255-E86D-267E-09B9-984051805B20}"/>
              </a:ext>
            </a:extLst>
          </p:cNvPr>
          <p:cNvSpPr>
            <a:spLocks noGrp="1"/>
          </p:cNvSpPr>
          <p:nvPr>
            <p:ph type="dt" sz="half" idx="10"/>
          </p:nvPr>
        </p:nvSpPr>
        <p:spPr/>
        <p:txBody>
          <a:bodyPr/>
          <a:lstStyle/>
          <a:p>
            <a:fld id="{65CB33E4-8385-FF40-B9D4-F4E69D52E8DB}" type="datetimeFigureOut">
              <a:rPr kumimoji="1" lang="ja-JP" altLang="en-US" smtClean="0"/>
              <a:t>2022/8/23</a:t>
            </a:fld>
            <a:endParaRPr kumimoji="1" lang="ja-JP" altLang="en-US"/>
          </a:p>
        </p:txBody>
      </p:sp>
      <p:sp>
        <p:nvSpPr>
          <p:cNvPr id="3" name="フッター プレースホルダー 2">
            <a:extLst>
              <a:ext uri="{FF2B5EF4-FFF2-40B4-BE49-F238E27FC236}">
                <a16:creationId xmlns:a16="http://schemas.microsoft.com/office/drawing/2014/main" id="{2EC77E30-BA65-93E0-61B4-495873F4EC7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411D045-EFB7-2AC8-9092-FE1381904584}"/>
              </a:ext>
            </a:extLst>
          </p:cNvPr>
          <p:cNvSpPr>
            <a:spLocks noGrp="1"/>
          </p:cNvSpPr>
          <p:nvPr>
            <p:ph type="sldNum" sz="quarter" idx="12"/>
          </p:nvPr>
        </p:nvSpPr>
        <p:spPr/>
        <p:txBody>
          <a:bodyPr/>
          <a:lstStyle/>
          <a:p>
            <a:fld id="{99EE6664-97EC-2C41-9C12-828C2CB73040}" type="slidenum">
              <a:rPr kumimoji="1" lang="ja-JP" altLang="en-US" smtClean="0"/>
              <a:t>‹#›</a:t>
            </a:fld>
            <a:endParaRPr kumimoji="1" lang="ja-JP" altLang="en-US"/>
          </a:p>
        </p:txBody>
      </p:sp>
    </p:spTree>
    <p:extLst>
      <p:ext uri="{BB962C8B-B14F-4D97-AF65-F5344CB8AC3E}">
        <p14:creationId xmlns:p14="http://schemas.microsoft.com/office/powerpoint/2010/main" val="4294247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F8CD1A2-49C9-1C46-1263-8881FD39B1BF}"/>
              </a:ext>
            </a:extLst>
          </p:cNvPr>
          <p:cNvSpPr txBox="1"/>
          <p:nvPr userDrawn="1"/>
        </p:nvSpPr>
        <p:spPr>
          <a:xfrm>
            <a:off x="19627" y="6577860"/>
            <a:ext cx="1617751" cy="276999"/>
          </a:xfrm>
          <a:prstGeom prst="rect">
            <a:avLst/>
          </a:prstGeom>
          <a:noFill/>
        </p:spPr>
        <p:txBody>
          <a:bodyPr wrap="none" rtlCol="0" anchor="ctr">
            <a:spAutoFit/>
          </a:bodyPr>
          <a:lstStyle/>
          <a:p>
            <a:pPr algn="l"/>
            <a:r>
              <a:rPr kumimoji="1" lang="en-US" altLang="ja-JP" sz="1200" dirty="0">
                <a:solidFill>
                  <a:schemeClr val="tx1"/>
                </a:solidFill>
                <a:latin typeface="Arial" panose="020B0604020202020204" pitchFamily="34" charset="0"/>
                <a:cs typeface="Arial" panose="020B0604020202020204" pitchFamily="34" charset="0"/>
              </a:rPr>
              <a:t>September 8th, 2022</a:t>
            </a:r>
            <a:endParaRPr kumimoji="1" lang="ja-JP" altLang="en-US" sz="1200" dirty="0">
              <a:solidFill>
                <a:schemeClr val="tx1"/>
              </a:solidFill>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6D368D4E-F8F2-106E-2700-27486B6EBC29}"/>
              </a:ext>
            </a:extLst>
          </p:cNvPr>
          <p:cNvPicPr>
            <a:picLocks noChangeAspect="1"/>
          </p:cNvPicPr>
          <p:nvPr userDrawn="1"/>
        </p:nvPicPr>
        <p:blipFill>
          <a:blip r:embed="rId3"/>
          <a:stretch>
            <a:fillRect/>
          </a:stretch>
        </p:blipFill>
        <p:spPr>
          <a:xfrm>
            <a:off x="56628" y="181446"/>
            <a:ext cx="1009649" cy="828720"/>
          </a:xfrm>
          <a:prstGeom prst="rect">
            <a:avLst/>
          </a:prstGeom>
        </p:spPr>
      </p:pic>
      <p:pic>
        <p:nvPicPr>
          <p:cNvPr id="9" name="図 8">
            <a:extLst>
              <a:ext uri="{FF2B5EF4-FFF2-40B4-BE49-F238E27FC236}">
                <a16:creationId xmlns:a16="http://schemas.microsoft.com/office/drawing/2014/main" id="{88397D9A-C23C-DC0C-900B-70B01DEA745C}"/>
              </a:ext>
            </a:extLst>
          </p:cNvPr>
          <p:cNvPicPr>
            <a:picLocks noChangeAspect="1"/>
          </p:cNvPicPr>
          <p:nvPr userDrawn="1"/>
        </p:nvPicPr>
        <p:blipFill>
          <a:blip r:embed="rId4"/>
          <a:stretch>
            <a:fillRect/>
          </a:stretch>
        </p:blipFill>
        <p:spPr>
          <a:xfrm>
            <a:off x="11053868" y="90981"/>
            <a:ext cx="1009650" cy="1009650"/>
          </a:xfrm>
          <a:prstGeom prst="rect">
            <a:avLst/>
          </a:prstGeom>
        </p:spPr>
      </p:pic>
    </p:spTree>
    <p:extLst>
      <p:ext uri="{BB962C8B-B14F-4D97-AF65-F5344CB8AC3E}">
        <p14:creationId xmlns:p14="http://schemas.microsoft.com/office/powerpoint/2010/main" val="265677225"/>
      </p:ext>
    </p:extLst>
  </p:cSld>
  <p:clrMap bg1="lt1" tx1="dk1" bg2="lt2" tx2="dk2" accent1="accent1" accent2="accent2" accent3="accent3" accent4="accent4" accent5="accent5" accent6="accent6" hlink="hlink" folHlink="folHlink"/>
  <p:sldLayoutIdLst>
    <p:sldLayoutId id="2147483988"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CF24EC4-6239-E481-6090-B301BBFF90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B53A8F-57DD-9500-8761-F6DCF96D6C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263C450-D6AB-A9D6-7DB5-A56FF2E094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B33E4-8385-FF40-B9D4-F4E69D52E8DB}" type="datetimeFigureOut">
              <a:rPr kumimoji="1" lang="ja-JP" altLang="en-US" smtClean="0"/>
              <a:t>2022/8/23</a:t>
            </a:fld>
            <a:endParaRPr kumimoji="1" lang="ja-JP" altLang="en-US"/>
          </a:p>
        </p:txBody>
      </p:sp>
      <p:sp>
        <p:nvSpPr>
          <p:cNvPr id="5" name="フッター プレースホルダー 4">
            <a:extLst>
              <a:ext uri="{FF2B5EF4-FFF2-40B4-BE49-F238E27FC236}">
                <a16:creationId xmlns:a16="http://schemas.microsoft.com/office/drawing/2014/main" id="{E6B0E926-03FA-5CC2-FC90-150BF66EFA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44342C2-B463-E96B-282A-6950FF8E3A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E6664-97EC-2C41-9C12-828C2CB73040}" type="slidenum">
              <a:rPr kumimoji="1" lang="ja-JP" altLang="en-US" smtClean="0"/>
              <a:t>‹#›</a:t>
            </a:fld>
            <a:endParaRPr kumimoji="1" lang="ja-JP" altLang="en-US"/>
          </a:p>
        </p:txBody>
      </p:sp>
    </p:spTree>
    <p:extLst>
      <p:ext uri="{BB962C8B-B14F-4D97-AF65-F5344CB8AC3E}">
        <p14:creationId xmlns:p14="http://schemas.microsoft.com/office/powerpoint/2010/main" val="3182935922"/>
      </p:ext>
    </p:extLst>
  </p:cSld>
  <p:clrMap bg1="lt1" tx1="dk1" bg2="lt2" tx2="dk2" accent1="accent1" accent2="accent2" accent3="accent3" accent4="accent4" accent5="accent5" accent6="accent6" hlink="hlink" folHlink="folHlink"/>
  <p:sldLayoutIdLst>
    <p:sldLayoutId id="2147483996"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G"/><Relationship Id="rId10" Type="http://schemas.openxmlformats.org/officeDocument/2006/relationships/image" Target="../media/image21.jpeg"/><Relationship Id="rId4" Type="http://schemas.openxmlformats.org/officeDocument/2006/relationships/image" Target="../media/image15.JPG"/><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emf"/></Relationships>
</file>

<file path=ppt/slides/_rels/slide2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6.jpg"/><Relationship Id="rId5" Type="http://schemas.openxmlformats.org/officeDocument/2006/relationships/image" Target="../media/image35.jpg"/><Relationship Id="rId10" Type="http://schemas.openxmlformats.org/officeDocument/2006/relationships/image" Target="../media/image40.jpeg"/><Relationship Id="rId4" Type="http://schemas.openxmlformats.org/officeDocument/2006/relationships/image" Target="../media/image34.jpg"/><Relationship Id="rId9"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41.jpeg"/><Relationship Id="rId7"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jp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タイトル 1">
            <a:extLst>
              <a:ext uri="{FF2B5EF4-FFF2-40B4-BE49-F238E27FC236}">
                <a16:creationId xmlns:a16="http://schemas.microsoft.com/office/drawing/2014/main" id="{C6E260C3-1034-4C06-ACFE-357587B6935A}"/>
              </a:ext>
            </a:extLst>
          </p:cNvPr>
          <p:cNvSpPr txBox="1">
            <a:spLocks/>
          </p:cNvSpPr>
          <p:nvPr/>
        </p:nvSpPr>
        <p:spPr>
          <a:xfrm>
            <a:off x="0" y="808802"/>
            <a:ext cx="12192000" cy="5688281"/>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lnSpc>
                <a:spcPct val="120000"/>
              </a:lnSpc>
            </a:pPr>
            <a:r>
              <a:rPr lang="en-US" altLang="ja-JP" sz="4000" b="1" dirty="0">
                <a:latin typeface="Arial" panose="020B0604020202020204" pitchFamily="34" charset="0"/>
                <a:ea typeface="ＭＳ ゴシック" panose="020B0609070205080204" pitchFamily="49" charset="-128"/>
                <a:cs typeface="Arial" panose="020B0604020202020204" pitchFamily="34" charset="0"/>
              </a:rPr>
              <a:t>Active-Screen Plasma Nitriding and </a:t>
            </a:r>
          </a:p>
          <a:p>
            <a:pPr algn="ctr">
              <a:lnSpc>
                <a:spcPct val="120000"/>
              </a:lnSpc>
            </a:pPr>
            <a:r>
              <a:rPr lang="en-US" altLang="ja-JP" sz="4000" b="1" dirty="0">
                <a:latin typeface="Arial" panose="020B0604020202020204" pitchFamily="34" charset="0"/>
                <a:ea typeface="ＭＳ ゴシック" panose="020B0609070205080204" pitchFamily="49" charset="-128"/>
                <a:cs typeface="Arial" panose="020B0604020202020204" pitchFamily="34" charset="0"/>
              </a:rPr>
              <a:t>Carburizing of an Austenitic Stainless Steel Small-Diameter Thin Pipe</a:t>
            </a:r>
            <a:endParaRPr lang="en-US" altLang="ja-JP" sz="7200" dirty="0">
              <a:latin typeface="Arial" panose="020B0604020202020204" pitchFamily="34" charset="0"/>
              <a:ea typeface="ＭＳ ゴシック" panose="020B0609070205080204" pitchFamily="49" charset="-128"/>
              <a:cs typeface="Arial" panose="020B0604020202020204" pitchFamily="34" charset="0"/>
            </a:endParaRPr>
          </a:p>
          <a:p>
            <a:pPr>
              <a:lnSpc>
                <a:spcPct val="120000"/>
              </a:lnSpc>
            </a:pPr>
            <a:endParaRPr lang="en-US" altLang="ja-JP" sz="2800" dirty="0">
              <a:latin typeface="Arial" panose="020B0604020202020204" pitchFamily="34" charset="0"/>
              <a:ea typeface="ＭＳ ゴシック" panose="020B0609070205080204" pitchFamily="49" charset="-128"/>
              <a:cs typeface="Arial" panose="020B0604020202020204" pitchFamily="34" charset="0"/>
            </a:endParaRPr>
          </a:p>
          <a:p>
            <a:pPr>
              <a:lnSpc>
                <a:spcPct val="120000"/>
              </a:lnSpc>
            </a:pPr>
            <a:r>
              <a:rPr lang="en-US" altLang="ja-JP" sz="2800" dirty="0">
                <a:latin typeface="Arial" panose="020B0604020202020204" pitchFamily="34" charset="0"/>
                <a:ea typeface="ＭＳ ゴシック" panose="020B0609070205080204" pitchFamily="49" charset="-128"/>
                <a:cs typeface="Arial" panose="020B0604020202020204" pitchFamily="34" charset="0"/>
              </a:rPr>
              <a:t>		</a:t>
            </a:r>
            <a:r>
              <a:rPr lang="en-US" altLang="ja-JP" sz="2800" b="1" dirty="0">
                <a:solidFill>
                  <a:srgbClr val="0000FF"/>
                </a:solidFill>
                <a:effectLst>
                  <a:outerShdw blurRad="38100" dist="38100" dir="2700000" algn="tl">
                    <a:srgbClr val="000000">
                      <a:alpha val="43137"/>
                    </a:srgbClr>
                  </a:outerShdw>
                </a:effectLst>
                <a:latin typeface="Arial" panose="020B0604020202020204" pitchFamily="34" charset="0"/>
                <a:ea typeface="ＭＳ ゴシック" panose="020B0609070205080204" pitchFamily="49" charset="-128"/>
                <a:cs typeface="Arial" panose="020B0604020202020204" pitchFamily="34" charset="0"/>
              </a:rPr>
              <a:t>Kenzo Sumiya			Hatta Kogyo Co., Ltd.</a:t>
            </a:r>
          </a:p>
          <a:p>
            <a:pPr>
              <a:lnSpc>
                <a:spcPct val="120000"/>
              </a:lnSpc>
            </a:pPr>
            <a:r>
              <a:rPr lang="en-US" altLang="ja-JP" sz="2800" dirty="0">
                <a:latin typeface="Arial" panose="020B0604020202020204" pitchFamily="34" charset="0"/>
                <a:ea typeface="ＭＳ ゴシック" panose="020B0609070205080204" pitchFamily="49" charset="-128"/>
                <a:cs typeface="Arial" panose="020B0604020202020204" pitchFamily="34" charset="0"/>
              </a:rPr>
              <a:t>		Shinkichi Tokuyama		Hatta Kogyo Co., Ltd. </a:t>
            </a:r>
          </a:p>
          <a:p>
            <a:pPr>
              <a:lnSpc>
                <a:spcPct val="120000"/>
              </a:lnSpc>
            </a:pPr>
            <a:r>
              <a:rPr lang="en-US" altLang="ja-JP" sz="2800" dirty="0">
                <a:latin typeface="Arial" panose="020B0604020202020204" pitchFamily="34" charset="0"/>
                <a:ea typeface="ＭＳ ゴシック" panose="020B0609070205080204" pitchFamily="49" charset="-128"/>
                <a:cs typeface="Arial" panose="020B0604020202020204" pitchFamily="34" charset="0"/>
              </a:rPr>
              <a:t>		Junichi Fukui			Hatta Kogyo Co., Ltd. </a:t>
            </a:r>
          </a:p>
          <a:p>
            <a:pPr>
              <a:lnSpc>
                <a:spcPct val="120000"/>
              </a:lnSpc>
            </a:pPr>
            <a:r>
              <a:rPr lang="en-US" altLang="ja-JP" sz="2800" dirty="0">
                <a:latin typeface="Arial" panose="020B0604020202020204" pitchFamily="34" charset="0"/>
                <a:ea typeface="ＭＳ ゴシック" panose="020B0609070205080204" pitchFamily="49" charset="-128"/>
                <a:cs typeface="Arial" panose="020B0604020202020204" pitchFamily="34" charset="0"/>
              </a:rPr>
              <a:t>		Atsushi Nishiyama		</a:t>
            </a:r>
            <a:r>
              <a:rPr lang="en-US" altLang="ja-JP" sz="2800" dirty="0" err="1">
                <a:latin typeface="Arial" panose="020B0604020202020204" pitchFamily="34" charset="0"/>
                <a:ea typeface="ＭＳ ゴシック" panose="020B0609070205080204" pitchFamily="49" charset="-128"/>
                <a:cs typeface="Arial" panose="020B0604020202020204" pitchFamily="34" charset="0"/>
              </a:rPr>
              <a:t>Mikitec</a:t>
            </a:r>
            <a:r>
              <a:rPr lang="en-US" altLang="ja-JP" sz="2800" dirty="0">
                <a:latin typeface="Arial" panose="020B0604020202020204" pitchFamily="34" charset="0"/>
                <a:ea typeface="ＭＳ ゴシック" panose="020B0609070205080204" pitchFamily="49" charset="-128"/>
                <a:cs typeface="Arial" panose="020B0604020202020204" pitchFamily="34" charset="0"/>
              </a:rPr>
              <a:t> Co., Ltd.</a:t>
            </a:r>
          </a:p>
          <a:p>
            <a:pPr>
              <a:lnSpc>
                <a:spcPct val="120000"/>
              </a:lnSpc>
            </a:pPr>
            <a:r>
              <a:rPr lang="en-US" altLang="ja-JP" sz="2800" dirty="0">
                <a:latin typeface="Arial" panose="020B0604020202020204" pitchFamily="34" charset="0"/>
                <a:ea typeface="ＭＳ ゴシック" panose="020B0609070205080204" pitchFamily="49" charset="-128"/>
                <a:cs typeface="Arial" panose="020B0604020202020204" pitchFamily="34" charset="0"/>
              </a:rPr>
              <a:t>		Akio Nishimoto			Kansai University</a:t>
            </a:r>
          </a:p>
        </p:txBody>
      </p:sp>
      <p:pic>
        <p:nvPicPr>
          <p:cNvPr id="3" name="図 2">
            <a:extLst>
              <a:ext uri="{FF2B5EF4-FFF2-40B4-BE49-F238E27FC236}">
                <a16:creationId xmlns:a16="http://schemas.microsoft.com/office/drawing/2014/main" id="{2E4475C0-752C-315A-B375-1E94E5AB23F5}"/>
              </a:ext>
            </a:extLst>
          </p:cNvPr>
          <p:cNvPicPr>
            <a:picLocks noChangeAspect="1"/>
          </p:cNvPicPr>
          <p:nvPr/>
        </p:nvPicPr>
        <p:blipFill>
          <a:blip r:embed="rId3"/>
          <a:stretch>
            <a:fillRect/>
          </a:stretch>
        </p:blipFill>
        <p:spPr>
          <a:xfrm>
            <a:off x="9966970" y="3739480"/>
            <a:ext cx="1009649" cy="828720"/>
          </a:xfrm>
          <a:prstGeom prst="rect">
            <a:avLst/>
          </a:prstGeom>
        </p:spPr>
      </p:pic>
      <p:pic>
        <p:nvPicPr>
          <p:cNvPr id="4" name="図 3">
            <a:extLst>
              <a:ext uri="{FF2B5EF4-FFF2-40B4-BE49-F238E27FC236}">
                <a16:creationId xmlns:a16="http://schemas.microsoft.com/office/drawing/2014/main" id="{DCCEFE6E-45E7-706B-8F89-1B0C625863C4}"/>
              </a:ext>
            </a:extLst>
          </p:cNvPr>
          <p:cNvPicPr>
            <a:picLocks noChangeAspect="1"/>
          </p:cNvPicPr>
          <p:nvPr/>
        </p:nvPicPr>
        <p:blipFill>
          <a:blip r:embed="rId4"/>
          <a:stretch>
            <a:fillRect/>
          </a:stretch>
        </p:blipFill>
        <p:spPr>
          <a:xfrm>
            <a:off x="9966970" y="5447342"/>
            <a:ext cx="1009650" cy="1009650"/>
          </a:xfrm>
          <a:prstGeom prst="rect">
            <a:avLst/>
          </a:prstGeom>
        </p:spPr>
      </p:pic>
      <p:pic>
        <p:nvPicPr>
          <p:cNvPr id="5" name="図 4">
            <a:extLst>
              <a:ext uri="{FF2B5EF4-FFF2-40B4-BE49-F238E27FC236}">
                <a16:creationId xmlns:a16="http://schemas.microsoft.com/office/drawing/2014/main" id="{93CE6F42-F588-B5CC-85AD-F74677178C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6213" y="4827824"/>
            <a:ext cx="1363819" cy="455497"/>
          </a:xfrm>
          <a:prstGeom prst="rect">
            <a:avLst/>
          </a:prstGeom>
        </p:spPr>
      </p:pic>
      <p:sp>
        <p:nvSpPr>
          <p:cNvPr id="2" name="正方形/長方形 1">
            <a:extLst>
              <a:ext uri="{FF2B5EF4-FFF2-40B4-BE49-F238E27FC236}">
                <a16:creationId xmlns:a16="http://schemas.microsoft.com/office/drawing/2014/main" id="{72750A88-B0ED-E3E2-A283-1139E750305A}"/>
              </a:ext>
            </a:extLst>
          </p:cNvPr>
          <p:cNvSpPr/>
          <p:nvPr/>
        </p:nvSpPr>
        <p:spPr>
          <a:xfrm>
            <a:off x="0" y="0"/>
            <a:ext cx="1208314" cy="119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546BE9AC-CF43-3107-9CDA-77FDF8CE9667}"/>
              </a:ext>
            </a:extLst>
          </p:cNvPr>
          <p:cNvSpPr/>
          <p:nvPr/>
        </p:nvSpPr>
        <p:spPr>
          <a:xfrm>
            <a:off x="10983686" y="0"/>
            <a:ext cx="1208314" cy="119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文字が書かれている&#10;&#10;中程度の精度で自動的に生成された説明">
            <a:extLst>
              <a:ext uri="{FF2B5EF4-FFF2-40B4-BE49-F238E27FC236}">
                <a16:creationId xmlns:a16="http://schemas.microsoft.com/office/drawing/2014/main" id="{C52A4639-EC10-85BF-FD2F-65C6FE02687A}"/>
              </a:ext>
            </a:extLst>
          </p:cNvPr>
          <p:cNvPicPr>
            <a:picLocks noChangeAspect="1"/>
          </p:cNvPicPr>
          <p:nvPr/>
        </p:nvPicPr>
        <p:blipFill>
          <a:blip r:embed="rId6"/>
          <a:stretch>
            <a:fillRect/>
          </a:stretch>
        </p:blipFill>
        <p:spPr>
          <a:xfrm>
            <a:off x="9592213" y="0"/>
            <a:ext cx="2583543" cy="781072"/>
          </a:xfrm>
          <a:prstGeom prst="rect">
            <a:avLst/>
          </a:prstGeom>
        </p:spPr>
      </p:pic>
    </p:spTree>
    <p:extLst>
      <p:ext uri="{BB962C8B-B14F-4D97-AF65-F5344CB8AC3E}">
        <p14:creationId xmlns:p14="http://schemas.microsoft.com/office/powerpoint/2010/main" val="341987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Where is Hatta Kogyo Located?</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a:t>
            </a:fld>
            <a:endParaRPr kumimoji="1" lang="ja-JP" altLang="en-US">
              <a:solidFill>
                <a:schemeClr val="tx1"/>
              </a:solidFill>
            </a:endParaRPr>
          </a:p>
        </p:txBody>
      </p:sp>
      <p:grpSp>
        <p:nvGrpSpPr>
          <p:cNvPr id="22" name="グループ化 21">
            <a:extLst>
              <a:ext uri="{FF2B5EF4-FFF2-40B4-BE49-F238E27FC236}">
                <a16:creationId xmlns:a16="http://schemas.microsoft.com/office/drawing/2014/main" id="{13BE6AED-9FB2-BA35-490C-1221E211F8A2}"/>
              </a:ext>
            </a:extLst>
          </p:cNvPr>
          <p:cNvGrpSpPr>
            <a:grpSpLocks noChangeAspect="1"/>
          </p:cNvGrpSpPr>
          <p:nvPr/>
        </p:nvGrpSpPr>
        <p:grpSpPr>
          <a:xfrm>
            <a:off x="144667" y="2350024"/>
            <a:ext cx="9669978" cy="4197223"/>
            <a:chOff x="235478" y="1595385"/>
            <a:chExt cx="10706715" cy="4647214"/>
          </a:xfrm>
        </p:grpSpPr>
        <p:pic>
          <p:nvPicPr>
            <p:cNvPr id="5" name="図 4">
              <a:extLst>
                <a:ext uri="{FF2B5EF4-FFF2-40B4-BE49-F238E27FC236}">
                  <a16:creationId xmlns:a16="http://schemas.microsoft.com/office/drawing/2014/main" id="{3A530409-85F9-C49A-4877-E80B465F36BF}"/>
                </a:ext>
              </a:extLst>
            </p:cNvPr>
            <p:cNvPicPr>
              <a:picLocks noChangeAspect="1"/>
            </p:cNvPicPr>
            <p:nvPr/>
          </p:nvPicPr>
          <p:blipFill>
            <a:blip r:embed="rId3"/>
            <a:stretch>
              <a:fillRect/>
            </a:stretch>
          </p:blipFill>
          <p:spPr>
            <a:xfrm>
              <a:off x="235478" y="1595385"/>
              <a:ext cx="3973267" cy="4647214"/>
            </a:xfrm>
            <a:prstGeom prst="rect">
              <a:avLst/>
            </a:prstGeom>
          </p:spPr>
        </p:pic>
        <p:pic>
          <p:nvPicPr>
            <p:cNvPr id="8" name="図 7">
              <a:extLst>
                <a:ext uri="{FF2B5EF4-FFF2-40B4-BE49-F238E27FC236}">
                  <a16:creationId xmlns:a16="http://schemas.microsoft.com/office/drawing/2014/main" id="{6E58BD67-4398-35B1-1105-163921085A66}"/>
                </a:ext>
              </a:extLst>
            </p:cNvPr>
            <p:cNvPicPr>
              <a:picLocks noChangeAspect="1"/>
            </p:cNvPicPr>
            <p:nvPr/>
          </p:nvPicPr>
          <p:blipFill rotWithShape="1">
            <a:blip r:embed="rId4"/>
            <a:srcRect l="-4676" r="15906"/>
            <a:stretch/>
          </p:blipFill>
          <p:spPr>
            <a:xfrm>
              <a:off x="4171249" y="1595385"/>
              <a:ext cx="3548395" cy="4647213"/>
            </a:xfrm>
            <a:prstGeom prst="rect">
              <a:avLst/>
            </a:prstGeom>
            <a:ln w="12700">
              <a:noFill/>
            </a:ln>
          </p:spPr>
        </p:pic>
        <p:pic>
          <p:nvPicPr>
            <p:cNvPr id="10" name="図 9">
              <a:extLst>
                <a:ext uri="{FF2B5EF4-FFF2-40B4-BE49-F238E27FC236}">
                  <a16:creationId xmlns:a16="http://schemas.microsoft.com/office/drawing/2014/main" id="{E332677D-40DC-3434-10FD-6506B2F9617C}"/>
                </a:ext>
              </a:extLst>
            </p:cNvPr>
            <p:cNvPicPr>
              <a:picLocks noChangeAspect="1"/>
            </p:cNvPicPr>
            <p:nvPr/>
          </p:nvPicPr>
          <p:blipFill rotWithShape="1">
            <a:blip r:embed="rId5"/>
            <a:srcRect r="8912"/>
            <a:stretch/>
          </p:blipFill>
          <p:spPr>
            <a:xfrm>
              <a:off x="7904896" y="1595385"/>
              <a:ext cx="3037297" cy="4647213"/>
            </a:xfrm>
            <a:prstGeom prst="rect">
              <a:avLst/>
            </a:prstGeom>
          </p:spPr>
        </p:pic>
        <p:sp>
          <p:nvSpPr>
            <p:cNvPr id="11" name="正方形/長方形 10">
              <a:extLst>
                <a:ext uri="{FF2B5EF4-FFF2-40B4-BE49-F238E27FC236}">
                  <a16:creationId xmlns:a16="http://schemas.microsoft.com/office/drawing/2014/main" id="{86818714-988B-5F97-1E45-C07B34FF63AF}"/>
                </a:ext>
              </a:extLst>
            </p:cNvPr>
            <p:cNvSpPr/>
            <p:nvPr/>
          </p:nvSpPr>
          <p:spPr>
            <a:xfrm>
              <a:off x="1524001" y="4826001"/>
              <a:ext cx="220134" cy="25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a:extLst>
                <a:ext uri="{FF2B5EF4-FFF2-40B4-BE49-F238E27FC236}">
                  <a16:creationId xmlns:a16="http://schemas.microsoft.com/office/drawing/2014/main" id="{E0746790-C85B-399F-51D7-7A6770EA10F3}"/>
                </a:ext>
              </a:extLst>
            </p:cNvPr>
            <p:cNvCxnSpPr/>
            <p:nvPr/>
          </p:nvCxnSpPr>
          <p:spPr>
            <a:xfrm flipV="1">
              <a:off x="1744135" y="1595385"/>
              <a:ext cx="2651535" cy="32306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C04C4478-7FA5-4EB9-407A-7BCF387B8618}"/>
                </a:ext>
              </a:extLst>
            </p:cNvPr>
            <p:cNvCxnSpPr>
              <a:cxnSpLocks/>
            </p:cNvCxnSpPr>
            <p:nvPr/>
          </p:nvCxnSpPr>
          <p:spPr>
            <a:xfrm>
              <a:off x="1744135" y="5079999"/>
              <a:ext cx="2651535" cy="116259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EA667967-262D-8D16-C3A4-866E66C26C0D}"/>
                </a:ext>
              </a:extLst>
            </p:cNvPr>
            <p:cNvSpPr/>
            <p:nvPr/>
          </p:nvSpPr>
          <p:spPr>
            <a:xfrm>
              <a:off x="6316132" y="4154739"/>
              <a:ext cx="541868" cy="6712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テキスト ボックス 22">
            <a:extLst>
              <a:ext uri="{FF2B5EF4-FFF2-40B4-BE49-F238E27FC236}">
                <a16:creationId xmlns:a16="http://schemas.microsoft.com/office/drawing/2014/main" id="{18E78DD1-675C-9F6A-AAAA-57B340BA6584}"/>
              </a:ext>
            </a:extLst>
          </p:cNvPr>
          <p:cNvSpPr txBox="1"/>
          <p:nvPr/>
        </p:nvSpPr>
        <p:spPr>
          <a:xfrm>
            <a:off x="144667" y="1149694"/>
            <a:ext cx="8203721" cy="1200329"/>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Near Kansai Airport </a:t>
            </a:r>
            <a:r>
              <a:rPr kumimoji="1" lang="ja-JP" altLang="en-US" sz="2400" b="1" dirty="0">
                <a:solidFill>
                  <a:srgbClr val="0000FF"/>
                </a:solidFill>
                <a:latin typeface="Arial" panose="020B0604020202020204" pitchFamily="34" charset="0"/>
                <a:cs typeface="Arial" panose="020B0604020202020204" pitchFamily="34" charset="0"/>
              </a:rPr>
              <a:t>①</a:t>
            </a:r>
            <a:endParaRPr kumimoji="1" lang="en-US" altLang="ja-JP" sz="2400" b="1" dirty="0">
              <a:solidFill>
                <a:srgbClr val="0000FF"/>
              </a:solidFill>
              <a:latin typeface="Arial" panose="020B0604020202020204" pitchFamily="34" charset="0"/>
              <a:cs typeface="Arial" panose="020B0604020202020204" pitchFamily="34" charset="0"/>
            </a:endParaRPr>
          </a:p>
          <a:p>
            <a:r>
              <a:rPr kumimoji="1" lang="en-US" altLang="ja-JP" sz="2400" dirty="0">
                <a:latin typeface="Arial" panose="020B0604020202020204" pitchFamily="34" charset="0"/>
                <a:cs typeface="Arial" panose="020B0604020202020204" pitchFamily="34" charset="0"/>
              </a:rPr>
              <a:t>Sakai city: Shimano </a:t>
            </a:r>
            <a:r>
              <a:rPr kumimoji="1" lang="ja-JP" altLang="en-US" sz="2400" b="1" dirty="0">
                <a:solidFill>
                  <a:srgbClr val="0000FF"/>
                </a:solidFill>
                <a:latin typeface="Arial" panose="020B0604020202020204" pitchFamily="34" charset="0"/>
                <a:cs typeface="Arial" panose="020B0604020202020204" pitchFamily="34" charset="0"/>
              </a:rPr>
              <a:t>②</a:t>
            </a:r>
            <a:endParaRPr kumimoji="1" lang="en-US" altLang="ja-JP" sz="2400" b="1" dirty="0">
              <a:solidFill>
                <a:srgbClr val="0000FF"/>
              </a:solidFill>
              <a:latin typeface="Arial" panose="020B0604020202020204" pitchFamily="34" charset="0"/>
              <a:cs typeface="Arial" panose="020B0604020202020204" pitchFamily="34" charset="0"/>
            </a:endParaRPr>
          </a:p>
          <a:p>
            <a:r>
              <a:rPr kumimoji="1" lang="en-US" altLang="ja-JP" sz="2400" dirty="0">
                <a:latin typeface="Arial" panose="020B0604020202020204" pitchFamily="34" charset="0"/>
                <a:cs typeface="Arial" panose="020B0604020202020204" pitchFamily="34" charset="0"/>
              </a:rPr>
              <a:t>			 World heritage (</a:t>
            </a:r>
            <a:r>
              <a:rPr kumimoji="1" lang="en-US" altLang="ja-JP" sz="2400" dirty="0" err="1">
                <a:latin typeface="Arial" panose="020B0604020202020204" pitchFamily="34" charset="0"/>
                <a:cs typeface="Arial" panose="020B0604020202020204" pitchFamily="34" charset="0"/>
              </a:rPr>
              <a:t>Mozu-Furuichi</a:t>
            </a:r>
            <a:r>
              <a:rPr kumimoji="1" lang="en-US" altLang="ja-JP" sz="2400" dirty="0">
                <a:latin typeface="Arial" panose="020B0604020202020204" pitchFamily="34" charset="0"/>
                <a:cs typeface="Arial" panose="020B0604020202020204" pitchFamily="34" charset="0"/>
              </a:rPr>
              <a:t> Kofun Group) </a:t>
            </a:r>
            <a:r>
              <a:rPr kumimoji="1" lang="ja-JP" altLang="en-US" sz="2400" b="1" dirty="0">
                <a:solidFill>
                  <a:srgbClr val="0000FF"/>
                </a:solidFill>
                <a:latin typeface="Arial" panose="020B0604020202020204" pitchFamily="34" charset="0"/>
                <a:cs typeface="Arial" panose="020B0604020202020204" pitchFamily="34" charset="0"/>
              </a:rPr>
              <a:t>③</a:t>
            </a:r>
            <a:r>
              <a:rPr kumimoji="1" lang="ja-JP" altLang="en-US" sz="2400" dirty="0">
                <a:latin typeface="Arial" panose="020B0604020202020204" pitchFamily="34" charset="0"/>
                <a:cs typeface="Arial" panose="020B0604020202020204" pitchFamily="34" charset="0"/>
              </a:rPr>
              <a:t> </a:t>
            </a:r>
          </a:p>
        </p:txBody>
      </p:sp>
      <p:pic>
        <p:nvPicPr>
          <p:cNvPr id="25" name="図 24">
            <a:extLst>
              <a:ext uri="{FF2B5EF4-FFF2-40B4-BE49-F238E27FC236}">
                <a16:creationId xmlns:a16="http://schemas.microsoft.com/office/drawing/2014/main" id="{611CA4C1-BA9D-27F0-85EC-EFC90FD4D015}"/>
              </a:ext>
            </a:extLst>
          </p:cNvPr>
          <p:cNvPicPr>
            <a:picLocks noChangeAspect="1"/>
          </p:cNvPicPr>
          <p:nvPr/>
        </p:nvPicPr>
        <p:blipFill>
          <a:blip r:embed="rId6"/>
          <a:stretch>
            <a:fillRect/>
          </a:stretch>
        </p:blipFill>
        <p:spPr>
          <a:xfrm>
            <a:off x="9923044" y="2350024"/>
            <a:ext cx="2193750" cy="2917795"/>
          </a:xfrm>
          <a:prstGeom prst="rect">
            <a:avLst/>
          </a:prstGeom>
        </p:spPr>
      </p:pic>
      <p:sp>
        <p:nvSpPr>
          <p:cNvPr id="26" name="楕円 25">
            <a:extLst>
              <a:ext uri="{FF2B5EF4-FFF2-40B4-BE49-F238E27FC236}">
                <a16:creationId xmlns:a16="http://schemas.microsoft.com/office/drawing/2014/main" id="{EB97C513-4550-C226-2E31-980214808EAE}"/>
              </a:ext>
            </a:extLst>
          </p:cNvPr>
          <p:cNvSpPr/>
          <p:nvPr/>
        </p:nvSpPr>
        <p:spPr>
          <a:xfrm>
            <a:off x="8896982" y="5703082"/>
            <a:ext cx="164679" cy="1646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27224A9B-BA63-9603-3234-B5D059D03C8D}"/>
              </a:ext>
            </a:extLst>
          </p:cNvPr>
          <p:cNvSpPr/>
          <p:nvPr/>
        </p:nvSpPr>
        <p:spPr>
          <a:xfrm>
            <a:off x="8572262" y="2777067"/>
            <a:ext cx="910405" cy="10318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a:extLst>
              <a:ext uri="{FF2B5EF4-FFF2-40B4-BE49-F238E27FC236}">
                <a16:creationId xmlns:a16="http://schemas.microsoft.com/office/drawing/2014/main" id="{E1251A49-18BD-C8E5-983E-E7C6E04EA53C}"/>
              </a:ext>
            </a:extLst>
          </p:cNvPr>
          <p:cNvCxnSpPr>
            <a:cxnSpLocks/>
          </p:cNvCxnSpPr>
          <p:nvPr/>
        </p:nvCxnSpPr>
        <p:spPr>
          <a:xfrm flipV="1">
            <a:off x="6125927" y="2350023"/>
            <a:ext cx="952692" cy="231153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84255BCF-D4D1-9AC0-BB9B-26690D1CA5A2}"/>
              </a:ext>
            </a:extLst>
          </p:cNvPr>
          <p:cNvCxnSpPr>
            <a:cxnSpLocks/>
          </p:cNvCxnSpPr>
          <p:nvPr/>
        </p:nvCxnSpPr>
        <p:spPr>
          <a:xfrm>
            <a:off x="6159792" y="5267819"/>
            <a:ext cx="918827" cy="126249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楕円 32">
            <a:extLst>
              <a:ext uri="{FF2B5EF4-FFF2-40B4-BE49-F238E27FC236}">
                <a16:creationId xmlns:a16="http://schemas.microsoft.com/office/drawing/2014/main" id="{1C91903D-B607-72CC-7036-FFA7FF1BE303}"/>
              </a:ext>
            </a:extLst>
          </p:cNvPr>
          <p:cNvSpPr/>
          <p:nvPr/>
        </p:nvSpPr>
        <p:spPr>
          <a:xfrm>
            <a:off x="5842955" y="5003994"/>
            <a:ext cx="164679" cy="1646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C339D2A4-F738-12A4-A67D-00B9DB7CCD9C}"/>
              </a:ext>
            </a:extLst>
          </p:cNvPr>
          <p:cNvSpPr txBox="1"/>
          <p:nvPr/>
        </p:nvSpPr>
        <p:spPr>
          <a:xfrm>
            <a:off x="3932283" y="5274799"/>
            <a:ext cx="1203856" cy="215444"/>
          </a:xfrm>
          <a:prstGeom prst="rect">
            <a:avLst/>
          </a:prstGeom>
          <a:noFill/>
        </p:spPr>
        <p:txBody>
          <a:bodyPr wrap="none" lIns="0" tIns="0" rIns="0" bIns="0" rtlCol="0">
            <a:spAutoFit/>
          </a:bodyPr>
          <a:lstStyle/>
          <a:p>
            <a:r>
              <a:rPr kumimoji="1" lang="en-US" altLang="ja-JP" sz="1400" b="1" dirty="0">
                <a:solidFill>
                  <a:srgbClr val="0000FF"/>
                </a:solidFill>
                <a:latin typeface="Arial" panose="020B0604020202020204" pitchFamily="34" charset="0"/>
                <a:cs typeface="Arial" panose="020B0604020202020204" pitchFamily="34" charset="0"/>
              </a:rPr>
              <a:t>Kansai airport</a:t>
            </a:r>
            <a:endParaRPr kumimoji="1" lang="ja-JP" altLang="en-US" sz="1400" b="1" dirty="0">
              <a:solidFill>
                <a:srgbClr val="0000FF"/>
              </a:solidFill>
              <a:latin typeface="Arial" panose="020B0604020202020204" pitchFamily="34" charset="0"/>
              <a:cs typeface="Arial" panose="020B0604020202020204" pitchFamily="34" charset="0"/>
            </a:endParaRPr>
          </a:p>
        </p:txBody>
      </p:sp>
      <p:cxnSp>
        <p:nvCxnSpPr>
          <p:cNvPr id="36" name="直線コネクタ 35">
            <a:extLst>
              <a:ext uri="{FF2B5EF4-FFF2-40B4-BE49-F238E27FC236}">
                <a16:creationId xmlns:a16="http://schemas.microsoft.com/office/drawing/2014/main" id="{02FAA41B-4FCB-7988-CDA6-078F7F646392}"/>
              </a:ext>
            </a:extLst>
          </p:cNvPr>
          <p:cNvCxnSpPr>
            <a:cxnSpLocks/>
            <a:stCxn id="34" idx="2"/>
          </p:cNvCxnSpPr>
          <p:nvPr/>
        </p:nvCxnSpPr>
        <p:spPr>
          <a:xfrm flipH="1">
            <a:off x="4166027" y="5490243"/>
            <a:ext cx="368184" cy="408823"/>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2B8220CD-6D6F-12F7-3994-7C9797A245E6}"/>
              </a:ext>
            </a:extLst>
          </p:cNvPr>
          <p:cNvSpPr txBox="1"/>
          <p:nvPr/>
        </p:nvSpPr>
        <p:spPr>
          <a:xfrm>
            <a:off x="8441126" y="3875295"/>
            <a:ext cx="1250279" cy="215444"/>
          </a:xfrm>
          <a:prstGeom prst="rect">
            <a:avLst/>
          </a:prstGeom>
          <a:noFill/>
        </p:spPr>
        <p:txBody>
          <a:bodyPr wrap="none" lIns="0" tIns="0" rIns="0" bIns="0" rtlCol="0">
            <a:spAutoFit/>
          </a:bodyPr>
          <a:lstStyle/>
          <a:p>
            <a:r>
              <a:rPr kumimoji="1" lang="en-US" altLang="ja-JP" sz="1400" b="1" dirty="0">
                <a:solidFill>
                  <a:srgbClr val="0000FF"/>
                </a:solidFill>
                <a:latin typeface="Arial" panose="020B0604020202020204" pitchFamily="34" charset="0"/>
                <a:cs typeface="Arial" panose="020B0604020202020204" pitchFamily="34" charset="0"/>
              </a:rPr>
              <a:t>World heritage</a:t>
            </a:r>
            <a:endParaRPr kumimoji="1" lang="ja-JP" altLang="en-US" sz="1400" b="1" dirty="0">
              <a:solidFill>
                <a:srgbClr val="0000FF"/>
              </a:solidFill>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A55ABDB4-1F74-8BE3-4EA2-543299E489AC}"/>
              </a:ext>
            </a:extLst>
          </p:cNvPr>
          <p:cNvSpPr txBox="1"/>
          <p:nvPr/>
        </p:nvSpPr>
        <p:spPr>
          <a:xfrm>
            <a:off x="7612446" y="2765411"/>
            <a:ext cx="756617" cy="215444"/>
          </a:xfrm>
          <a:prstGeom prst="rect">
            <a:avLst/>
          </a:prstGeom>
          <a:noFill/>
        </p:spPr>
        <p:txBody>
          <a:bodyPr wrap="none" lIns="0" tIns="0" rIns="0" bIns="0" rtlCol="0">
            <a:spAutoFit/>
          </a:bodyPr>
          <a:lstStyle/>
          <a:p>
            <a:r>
              <a:rPr kumimoji="1" lang="en-US" altLang="ja-JP" sz="1400" b="1" dirty="0">
                <a:solidFill>
                  <a:srgbClr val="0000FF"/>
                </a:solidFill>
                <a:latin typeface="Arial" panose="020B0604020202020204" pitchFamily="34" charset="0"/>
                <a:cs typeface="Arial" panose="020B0604020202020204" pitchFamily="34" charset="0"/>
              </a:rPr>
              <a:t>Shimano</a:t>
            </a:r>
            <a:endParaRPr kumimoji="1" lang="ja-JP" altLang="en-US" sz="1400" b="1" dirty="0">
              <a:solidFill>
                <a:srgbClr val="0000FF"/>
              </a:solidFill>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AD31FF4F-30FD-0415-E144-5B6E86C9EFF6}"/>
              </a:ext>
            </a:extLst>
          </p:cNvPr>
          <p:cNvSpPr txBox="1"/>
          <p:nvPr/>
        </p:nvSpPr>
        <p:spPr>
          <a:xfrm>
            <a:off x="8429494" y="5470376"/>
            <a:ext cx="1053173" cy="215444"/>
          </a:xfrm>
          <a:prstGeom prst="rect">
            <a:avLst/>
          </a:prstGeom>
          <a:noFill/>
        </p:spPr>
        <p:txBody>
          <a:bodyPr wrap="none" lIns="0" tIns="0" rIns="0" bIns="0" rtlCol="0">
            <a:spAutoFit/>
          </a:bodyPr>
          <a:lstStyle/>
          <a:p>
            <a:r>
              <a:rPr kumimoji="1" lang="en-US" altLang="ja-JP" sz="1400" b="1" dirty="0">
                <a:solidFill>
                  <a:srgbClr val="FF0000"/>
                </a:solidFill>
                <a:latin typeface="Arial" panose="020B0604020202020204" pitchFamily="34" charset="0"/>
                <a:cs typeface="Arial" panose="020B0604020202020204" pitchFamily="34" charset="0"/>
              </a:rPr>
              <a:t>Hatta Kogyo</a:t>
            </a:r>
            <a:endParaRPr kumimoji="1" lang="ja-JP" altLang="en-US" sz="1400" b="1" dirty="0">
              <a:solidFill>
                <a:srgbClr val="FF0000"/>
              </a:solidFill>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07305DE2-5005-91F9-B09A-DFD237BFDA4B}"/>
              </a:ext>
            </a:extLst>
          </p:cNvPr>
          <p:cNvSpPr txBox="1"/>
          <p:nvPr/>
        </p:nvSpPr>
        <p:spPr>
          <a:xfrm>
            <a:off x="4350119" y="4788550"/>
            <a:ext cx="1053173" cy="215444"/>
          </a:xfrm>
          <a:prstGeom prst="rect">
            <a:avLst/>
          </a:prstGeom>
          <a:noFill/>
        </p:spPr>
        <p:txBody>
          <a:bodyPr wrap="none" lIns="0" tIns="0" rIns="0" bIns="0" rtlCol="0">
            <a:spAutoFit/>
          </a:bodyPr>
          <a:lstStyle/>
          <a:p>
            <a:r>
              <a:rPr kumimoji="1" lang="en-US" altLang="ja-JP" sz="1400" b="1" dirty="0">
                <a:solidFill>
                  <a:srgbClr val="FF0000"/>
                </a:solidFill>
                <a:latin typeface="Arial" panose="020B0604020202020204" pitchFamily="34" charset="0"/>
                <a:cs typeface="Arial" panose="020B0604020202020204" pitchFamily="34" charset="0"/>
              </a:rPr>
              <a:t>Hatta Kogyo</a:t>
            </a:r>
            <a:endParaRPr kumimoji="1" lang="ja-JP" altLang="en-US" sz="1400" b="1" dirty="0">
              <a:solidFill>
                <a:srgbClr val="FF0000"/>
              </a:solidFill>
              <a:latin typeface="Arial" panose="020B0604020202020204" pitchFamily="34" charset="0"/>
              <a:cs typeface="Arial" panose="020B0604020202020204" pitchFamily="34" charset="0"/>
            </a:endParaRPr>
          </a:p>
        </p:txBody>
      </p:sp>
      <p:cxnSp>
        <p:nvCxnSpPr>
          <p:cNvPr id="44" name="直線コネクタ 43">
            <a:extLst>
              <a:ext uri="{FF2B5EF4-FFF2-40B4-BE49-F238E27FC236}">
                <a16:creationId xmlns:a16="http://schemas.microsoft.com/office/drawing/2014/main" id="{0971CD6E-2CCD-76B8-F2F3-A1080BB03AD2}"/>
              </a:ext>
            </a:extLst>
          </p:cNvPr>
          <p:cNvCxnSpPr>
            <a:cxnSpLocks/>
            <a:stCxn id="43" idx="3"/>
            <a:endCxn id="33" idx="2"/>
          </p:cNvCxnSpPr>
          <p:nvPr/>
        </p:nvCxnSpPr>
        <p:spPr>
          <a:xfrm>
            <a:off x="5403292" y="4896272"/>
            <a:ext cx="439663" cy="19006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160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186857" cy="4704173"/>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Purpose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1064962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4</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186857" cy="4704173"/>
          </a:xfrm>
          <a:prstGeom prst="rect">
            <a:avLst/>
          </a:prstGeom>
          <a:noFill/>
        </p:spPr>
        <p:txBody>
          <a:bodyPr wrap="none" rtlCol="0">
            <a:spAutoFit/>
          </a:bodyPr>
          <a:lstStyle/>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Background, Purpose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397165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005FE0A-71FA-A746-22EB-163057057147}"/>
              </a:ext>
            </a:extLst>
          </p:cNvPr>
          <p:cNvSpPr txBox="1"/>
          <p:nvPr/>
        </p:nvSpPr>
        <p:spPr>
          <a:xfrm>
            <a:off x="366391" y="1345135"/>
            <a:ext cx="11459214" cy="4832092"/>
          </a:xfrm>
          <a:prstGeom prst="rect">
            <a:avLst/>
          </a:prstGeom>
          <a:noFill/>
        </p:spPr>
        <p:txBody>
          <a:bodyPr wrap="square">
            <a:spAutoFit/>
          </a:bodyPr>
          <a:lstStyle/>
          <a:p>
            <a:r>
              <a:rPr lang="en-US" altLang="ja-JP" sz="2800" b="0" i="0" dirty="0">
                <a:solidFill>
                  <a:srgbClr val="000000"/>
                </a:solidFill>
                <a:effectLst/>
                <a:latin typeface="Arial" panose="020B0604020202020204" pitchFamily="34" charset="0"/>
                <a:cs typeface="Arial" panose="020B0604020202020204" pitchFamily="34" charset="0"/>
              </a:rPr>
              <a:t>Medical stainless steel pipe</a:t>
            </a:r>
          </a:p>
          <a:p>
            <a:r>
              <a:rPr lang="en-US" altLang="ja-JP" sz="2800" dirty="0">
                <a:solidFill>
                  <a:srgbClr val="000000"/>
                </a:solidFill>
                <a:latin typeface="Arial" panose="020B0604020202020204" pitchFamily="34" charset="0"/>
                <a:cs typeface="Arial" panose="020B0604020202020204" pitchFamily="34" charset="0"/>
              </a:rPr>
              <a:t>- Needs		: Minimizing the invasiveness </a:t>
            </a:r>
            <a:r>
              <a:rPr lang="ja-JP" altLang="en-US" sz="2800" dirty="0">
                <a:solidFill>
                  <a:srgbClr val="000000"/>
                </a:solidFill>
                <a:latin typeface="Arial" panose="020B0604020202020204" pitchFamily="34" charset="0"/>
                <a:cs typeface="Arial" panose="020B0604020202020204" pitchFamily="34" charset="0"/>
              </a:rPr>
              <a:t>⇒ </a:t>
            </a:r>
            <a:r>
              <a:rPr lang="en-US" altLang="ja-JP" sz="2800" dirty="0">
                <a:solidFill>
                  <a:srgbClr val="000000"/>
                </a:solidFill>
                <a:latin typeface="Arial" panose="020B0604020202020204" pitchFamily="34" charset="0"/>
                <a:cs typeface="Arial" panose="020B0604020202020204" pitchFamily="34" charset="0"/>
              </a:rPr>
              <a:t>Reducing the diameter</a:t>
            </a:r>
          </a:p>
          <a:p>
            <a:r>
              <a:rPr lang="en-US" altLang="ja-JP" sz="2800" dirty="0">
                <a:solidFill>
                  <a:srgbClr val="000000"/>
                </a:solidFill>
                <a:latin typeface="Arial" panose="020B0604020202020204" pitchFamily="34" charset="0"/>
                <a:cs typeface="Arial" panose="020B0604020202020204" pitchFamily="34" charset="0"/>
              </a:rPr>
              <a:t>- Problems	: Low flexural rigidity</a:t>
            </a:r>
          </a:p>
          <a:p>
            <a:pPr marL="457200" indent="-457200">
              <a:buFontTx/>
              <a:buChar char="-"/>
            </a:pPr>
            <a:endParaRPr lang="en-US" altLang="ja-JP" sz="2800" dirty="0">
              <a:solidFill>
                <a:srgbClr val="000000"/>
              </a:solidFill>
              <a:latin typeface="Arial" panose="020B0604020202020204" pitchFamily="34" charset="0"/>
              <a:cs typeface="Arial" panose="020B0604020202020204" pitchFamily="34" charset="0"/>
            </a:endParaRPr>
          </a:p>
          <a:p>
            <a:r>
              <a:rPr lang="en-US" altLang="ja-JP" sz="2800" dirty="0">
                <a:solidFill>
                  <a:srgbClr val="000000"/>
                </a:solidFill>
                <a:latin typeface="Arial" panose="020B0604020202020204" pitchFamily="34" charset="0"/>
                <a:cs typeface="Arial" panose="020B0604020202020204" pitchFamily="34" charset="0"/>
              </a:rPr>
              <a:t>Requirement</a:t>
            </a:r>
          </a:p>
          <a:p>
            <a:pPr marL="185738" indent="-185738"/>
            <a:r>
              <a:rPr lang="en-US" altLang="ja-JP" sz="2800" dirty="0">
                <a:solidFill>
                  <a:srgbClr val="000000"/>
                </a:solidFill>
                <a:latin typeface="Arial" panose="020B0604020202020204" pitchFamily="34" charset="0"/>
                <a:cs typeface="Arial" panose="020B0604020202020204" pitchFamily="34" charset="0"/>
              </a:rPr>
              <a:t>- Improved bending strength of small-diameter thin pipes with corrosion resistance</a:t>
            </a:r>
          </a:p>
          <a:p>
            <a:endParaRPr lang="en-US" altLang="ja-JP" sz="2800" dirty="0">
              <a:solidFill>
                <a:srgbClr val="000000"/>
              </a:solidFill>
              <a:latin typeface="Arial" panose="020B0604020202020204" pitchFamily="34" charset="0"/>
              <a:cs typeface="Arial" panose="020B0604020202020204" pitchFamily="34" charset="0"/>
            </a:endParaRPr>
          </a:p>
          <a:p>
            <a:pPr marL="457200" indent="-457200">
              <a:buFontTx/>
              <a:buChar char="-"/>
            </a:pPr>
            <a:endParaRPr lang="en-US" altLang="ja-JP" sz="2800" dirty="0">
              <a:solidFill>
                <a:srgbClr val="000000"/>
              </a:solidFill>
              <a:latin typeface="Arial" panose="020B0604020202020204" pitchFamily="34" charset="0"/>
              <a:cs typeface="Arial" panose="020B0604020202020204" pitchFamily="34" charset="0"/>
            </a:endParaRPr>
          </a:p>
          <a:p>
            <a:pPr marL="457200" indent="-457200">
              <a:buFontTx/>
              <a:buChar char="-"/>
            </a:pPr>
            <a:endParaRPr lang="en-US" altLang="ja-JP" sz="2800" dirty="0">
              <a:solidFill>
                <a:srgbClr val="000000"/>
              </a:solidFill>
              <a:latin typeface="Arial" panose="020B0604020202020204" pitchFamily="34" charset="0"/>
              <a:cs typeface="Arial" panose="020B0604020202020204" pitchFamily="34" charset="0"/>
            </a:endParaRPr>
          </a:p>
          <a:p>
            <a:endParaRPr lang="ja-JP" altLang="en-US" sz="2800" dirty="0">
              <a:latin typeface="Arial" panose="020B0604020202020204" pitchFamily="34" charset="0"/>
              <a:cs typeface="Arial" panose="020B0604020202020204" pitchFamily="34" charset="0"/>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Background</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5</a:t>
            </a:fld>
            <a:endParaRPr kumimoji="1" lang="ja-JP" altLang="en-US" dirty="0">
              <a:solidFill>
                <a:schemeClr val="tx1"/>
              </a:solidFill>
            </a:endParaRPr>
          </a:p>
        </p:txBody>
      </p:sp>
      <p:pic>
        <p:nvPicPr>
          <p:cNvPr id="7" name="Picture 2">
            <a:extLst>
              <a:ext uri="{FF2B5EF4-FFF2-40B4-BE49-F238E27FC236}">
                <a16:creationId xmlns:a16="http://schemas.microsoft.com/office/drawing/2014/main" id="{B59BD44C-9CBE-6828-4EA4-A51D36C77D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861" b="25604"/>
          <a:stretch/>
        </p:blipFill>
        <p:spPr bwMode="auto">
          <a:xfrm>
            <a:off x="3726560" y="4846560"/>
            <a:ext cx="4738879" cy="190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a:extLst>
              <a:ext uri="{FF2B5EF4-FFF2-40B4-BE49-F238E27FC236}">
                <a16:creationId xmlns:a16="http://schemas.microsoft.com/office/drawing/2014/main" id="{0CB84378-C562-9C90-D238-FDA31426ED63}"/>
              </a:ext>
            </a:extLst>
          </p:cNvPr>
          <p:cNvSpPr txBox="1"/>
          <p:nvPr/>
        </p:nvSpPr>
        <p:spPr>
          <a:xfrm>
            <a:off x="5028238" y="4615727"/>
            <a:ext cx="2135521" cy="46166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Pipes, forceps</a:t>
            </a:r>
            <a:endParaRPr kumimoji="1"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13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Purpose</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6</a:t>
            </a:fld>
            <a:endParaRPr kumimoji="1" lang="ja-JP" altLang="en-US">
              <a:solidFill>
                <a:schemeClr val="tx1"/>
              </a:solidFill>
            </a:endParaRPr>
          </a:p>
        </p:txBody>
      </p:sp>
      <p:sp>
        <p:nvSpPr>
          <p:cNvPr id="7" name="テキスト ボックス 6">
            <a:extLst>
              <a:ext uri="{FF2B5EF4-FFF2-40B4-BE49-F238E27FC236}">
                <a16:creationId xmlns:a16="http://schemas.microsoft.com/office/drawing/2014/main" id="{C0E5815F-0223-04A5-C775-0AA17F2D4924}"/>
              </a:ext>
            </a:extLst>
          </p:cNvPr>
          <p:cNvSpPr txBox="1"/>
          <p:nvPr/>
        </p:nvSpPr>
        <p:spPr>
          <a:xfrm>
            <a:off x="317667" y="1300561"/>
            <a:ext cx="11556666" cy="4832092"/>
          </a:xfrm>
          <a:prstGeom prst="rect">
            <a:avLst/>
          </a:prstGeom>
          <a:noFill/>
        </p:spPr>
        <p:txBody>
          <a:bodyPr wrap="square">
            <a:spAutoFit/>
          </a:bodyPr>
          <a:lstStyle/>
          <a:p>
            <a:pPr marL="1524000" indent="-1524000"/>
            <a:r>
              <a:rPr lang="en-US" altLang="ja-JP" sz="2800" b="0" i="0" dirty="0">
                <a:effectLst/>
                <a:latin typeface="Arial" panose="020B0604020202020204" pitchFamily="34" charset="0"/>
                <a:cs typeface="Arial" panose="020B0604020202020204" pitchFamily="34" charset="0"/>
              </a:rPr>
              <a:t>Purpose: Improving the bending strength of austenitic stainless steel small-diameter thin pipes for medical use</a:t>
            </a:r>
          </a:p>
          <a:p>
            <a:endParaRPr lang="en-US" altLang="ja-JP" sz="2800" dirty="0">
              <a:latin typeface="Arial" panose="020B0604020202020204" pitchFamily="34" charset="0"/>
              <a:cs typeface="Arial" panose="020B0604020202020204" pitchFamily="34" charset="0"/>
            </a:endParaRPr>
          </a:p>
          <a:p>
            <a:pPr marL="1344613" indent="-1344613"/>
            <a:r>
              <a:rPr lang="en-US" altLang="ja-JP" sz="2800" b="0" i="0" dirty="0">
                <a:effectLst/>
                <a:latin typeface="Arial" panose="020B0604020202020204" pitchFamily="34" charset="0"/>
                <a:cs typeface="Arial" panose="020B0604020202020204" pitchFamily="34" charset="0"/>
              </a:rPr>
              <a:t>Method: Low-temperature active-screen plasma nitriding (ASPN) and carburizing (ASPC)</a:t>
            </a:r>
          </a:p>
          <a:p>
            <a:pPr marL="268288" indent="-268288"/>
            <a:r>
              <a:rPr lang="en-US" altLang="ja-JP" sz="2800" dirty="0">
                <a:latin typeface="Arial" panose="020B0604020202020204" pitchFamily="34" charset="0"/>
                <a:cs typeface="Arial" panose="020B0604020202020204" pitchFamily="34" charset="0"/>
              </a:rPr>
              <a:t>- </a:t>
            </a:r>
            <a:r>
              <a:rPr lang="en-US" altLang="ja-JP" sz="2800" b="1" i="0" dirty="0">
                <a:solidFill>
                  <a:srgbClr val="0000FF"/>
                </a:solidFill>
                <a:effectLst/>
                <a:latin typeface="Arial" panose="020B0604020202020204" pitchFamily="34" charset="0"/>
                <a:cs typeface="Arial" panose="020B0604020202020204" pitchFamily="34" charset="0"/>
              </a:rPr>
              <a:t>Expanded austenite (S phase)</a:t>
            </a:r>
            <a:r>
              <a:rPr lang="en-US" altLang="ja-JP" sz="2800" b="0" i="0" dirty="0">
                <a:effectLst/>
                <a:latin typeface="Arial" panose="020B0604020202020204" pitchFamily="34" charset="0"/>
                <a:cs typeface="Arial" panose="020B0604020202020204" pitchFamily="34" charset="0"/>
              </a:rPr>
              <a:t> formation under 723 K processing</a:t>
            </a:r>
          </a:p>
          <a:p>
            <a:pPr marL="1165225" indent="-1165225"/>
            <a:r>
              <a:rPr lang="ja-JP" altLang="en-US" sz="2800" dirty="0">
                <a:latin typeface="Arial" panose="020B0604020202020204" pitchFamily="34" charset="0"/>
                <a:cs typeface="Arial" panose="020B0604020202020204" pitchFamily="34" charset="0"/>
              </a:rPr>
              <a:t>  ⇒ </a:t>
            </a:r>
            <a:r>
              <a:rPr lang="en-US" altLang="ja-JP" sz="2800" dirty="0">
                <a:latin typeface="Arial" panose="020B0604020202020204" pitchFamily="34" charset="0"/>
                <a:cs typeface="Arial" panose="020B0604020202020204" pitchFamily="34" charset="0"/>
              </a:rPr>
              <a:t>Achieving both improving bending strength and corrosion resistance</a:t>
            </a:r>
          </a:p>
          <a:p>
            <a:pPr marL="1165225" indent="-1165225"/>
            <a:r>
              <a:rPr lang="en-US" altLang="ja-JP" sz="2800" b="0" i="0" dirty="0">
                <a:effectLst/>
                <a:latin typeface="Arial" panose="020B0604020202020204" pitchFamily="34" charset="0"/>
                <a:cs typeface="Arial" panose="020B0604020202020204" pitchFamily="34" charset="0"/>
              </a:rPr>
              <a:t>- </a:t>
            </a:r>
            <a:r>
              <a:rPr lang="en-US" altLang="ja-JP" sz="2800" b="1" i="0" dirty="0">
                <a:solidFill>
                  <a:srgbClr val="0000FF"/>
                </a:solidFill>
                <a:effectLst/>
                <a:latin typeface="Arial" panose="020B0604020202020204" pitchFamily="34" charset="0"/>
                <a:cs typeface="Arial" panose="020B0604020202020204" pitchFamily="34" charset="0"/>
              </a:rPr>
              <a:t>Active-screen plasma</a:t>
            </a:r>
          </a:p>
          <a:p>
            <a:r>
              <a:rPr lang="ja-JP" altLang="en-US" sz="2800" dirty="0">
                <a:latin typeface="Arial" panose="020B0604020202020204" pitchFamily="34" charset="0"/>
                <a:cs typeface="Arial" panose="020B0604020202020204" pitchFamily="34" charset="0"/>
              </a:rPr>
              <a:t>  ⇒ </a:t>
            </a:r>
            <a:r>
              <a:rPr lang="en-US" altLang="ja-JP" sz="2800" b="0" i="0" dirty="0">
                <a:effectLst/>
                <a:latin typeface="Arial" panose="020B0604020202020204" pitchFamily="34" charset="0"/>
                <a:cs typeface="Arial" panose="020B0604020202020204" pitchFamily="34" charset="0"/>
              </a:rPr>
              <a:t>Uniform processing</a:t>
            </a:r>
            <a:endParaRPr lang="en-US" altLang="ja-JP" sz="2800" dirty="0">
              <a:latin typeface="Arial" panose="020B0604020202020204" pitchFamily="34" charset="0"/>
              <a:cs typeface="Arial" panose="020B0604020202020204" pitchFamily="34" charset="0"/>
            </a:endParaRPr>
          </a:p>
          <a:p>
            <a:endParaRPr lang="en-US" altLang="ja-JP" sz="2800" dirty="0">
              <a:latin typeface="Arial" panose="020B0604020202020204" pitchFamily="34" charset="0"/>
              <a:cs typeface="Arial" panose="020B0604020202020204" pitchFamily="34" charset="0"/>
            </a:endParaRPr>
          </a:p>
          <a:p>
            <a:r>
              <a:rPr lang="en-US" altLang="ja-JP" sz="2800" dirty="0">
                <a:latin typeface="Arial" panose="020B0604020202020204" pitchFamily="34" charset="0"/>
                <a:cs typeface="Arial" panose="020B0604020202020204" pitchFamily="34" charset="0"/>
              </a:rPr>
              <a:t>Evaluation of S phase formation and mechanical properties</a:t>
            </a:r>
          </a:p>
        </p:txBody>
      </p:sp>
    </p:spTree>
    <p:extLst>
      <p:ext uri="{BB962C8B-B14F-4D97-AF65-F5344CB8AC3E}">
        <p14:creationId xmlns:p14="http://schemas.microsoft.com/office/powerpoint/2010/main" val="315532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Expanded Austenite (S Phase)</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7</a:t>
            </a:fld>
            <a:endParaRPr kumimoji="1" lang="ja-JP" altLang="en-US">
              <a:solidFill>
                <a:schemeClr val="tx1"/>
              </a:solidFill>
            </a:endParaRPr>
          </a:p>
        </p:txBody>
      </p:sp>
      <p:sp>
        <p:nvSpPr>
          <p:cNvPr id="7" name="テキスト ボックス 6">
            <a:extLst>
              <a:ext uri="{FF2B5EF4-FFF2-40B4-BE49-F238E27FC236}">
                <a16:creationId xmlns:a16="http://schemas.microsoft.com/office/drawing/2014/main" id="{C0E5815F-0223-04A5-C775-0AA17F2D4924}"/>
              </a:ext>
            </a:extLst>
          </p:cNvPr>
          <p:cNvSpPr txBox="1"/>
          <p:nvPr/>
        </p:nvSpPr>
        <p:spPr>
          <a:xfrm>
            <a:off x="173616" y="1143986"/>
            <a:ext cx="11896970" cy="4801314"/>
          </a:xfrm>
          <a:prstGeom prst="rect">
            <a:avLst/>
          </a:prstGeom>
          <a:noFill/>
        </p:spPr>
        <p:txBody>
          <a:bodyPr wrap="square">
            <a:spAutoFit/>
          </a:bodyPr>
          <a:lstStyle/>
          <a:p>
            <a:pPr marL="457200" indent="-457200"/>
            <a:r>
              <a:rPr lang="en-US" altLang="ja-JP" sz="2400" b="1" i="0" dirty="0">
                <a:effectLst/>
                <a:latin typeface="Arial" panose="020B0604020202020204" pitchFamily="34" charset="0"/>
                <a:cs typeface="Arial" panose="020B0604020202020204" pitchFamily="34" charset="0"/>
              </a:rPr>
              <a:t>Features</a:t>
            </a:r>
          </a:p>
          <a:p>
            <a:pPr marL="457200" indent="-457200"/>
            <a:r>
              <a:rPr lang="en-US" altLang="ja-JP" sz="2400" b="0" i="0" dirty="0">
                <a:effectLst/>
                <a:latin typeface="Arial" panose="020B0604020202020204" pitchFamily="34" charset="0"/>
                <a:cs typeface="Arial" panose="020B0604020202020204" pitchFamily="34" charset="0"/>
              </a:rPr>
              <a:t>- Hardened layer formed by nitriding and carburizing at a low temperature under 723 K.</a:t>
            </a:r>
          </a:p>
          <a:p>
            <a:pPr marL="187325" indent="-187325"/>
            <a:r>
              <a:rPr lang="en-US" altLang="ja-JP" sz="2400" b="0" i="0" dirty="0">
                <a:effectLst/>
                <a:latin typeface="Arial" panose="020B0604020202020204" pitchFamily="34" charset="0"/>
                <a:cs typeface="Arial" panose="020B0604020202020204" pitchFamily="34" charset="0"/>
              </a:rPr>
              <a:t>- Corrosion resistance is comparable to the original austenitic stainless steel (c</a:t>
            </a:r>
            <a:r>
              <a:rPr lang="en-US" altLang="ja-JP" sz="2400" dirty="0">
                <a:latin typeface="Arial" panose="020B0604020202020204" pitchFamily="34" charset="0"/>
                <a:cs typeface="Arial" panose="020B0604020202020204" pitchFamily="34" charset="0"/>
              </a:rPr>
              <a:t>ontains no Chromium compound precipitated phase). </a:t>
            </a:r>
          </a:p>
          <a:p>
            <a:r>
              <a:rPr lang="en-US" altLang="ja-JP" sz="2400" b="0" i="0" dirty="0">
                <a:effectLst/>
                <a:latin typeface="Arial" panose="020B0604020202020204" pitchFamily="34" charset="0"/>
                <a:cs typeface="Arial" panose="020B0604020202020204" pitchFamily="34" charset="0"/>
              </a:rPr>
              <a:t>- FCC structure with wider interstitial distance than standard austenite phase.</a:t>
            </a:r>
          </a:p>
          <a:p>
            <a:pPr marL="187325" indent="-187325"/>
            <a:endParaRPr lang="en-US" altLang="ja-JP" sz="2400" dirty="0">
              <a:latin typeface="Arial" panose="020B0604020202020204" pitchFamily="34" charset="0"/>
              <a:cs typeface="Arial" panose="020B0604020202020204" pitchFamily="34" charset="0"/>
            </a:endParaRPr>
          </a:p>
          <a:p>
            <a:r>
              <a:rPr lang="en-US" altLang="ja-JP" sz="2400" b="1" dirty="0">
                <a:latin typeface="Arial" panose="020B0604020202020204" pitchFamily="34" charset="0"/>
                <a:cs typeface="Arial" panose="020B0604020202020204" pitchFamily="34" charset="0"/>
              </a:rPr>
              <a:t>Problems</a:t>
            </a:r>
          </a:p>
          <a:p>
            <a:r>
              <a:rPr lang="en-US" altLang="ja-JP" sz="2400" dirty="0">
                <a:latin typeface="Arial" panose="020B0604020202020204" pitchFamily="34" charset="0"/>
                <a:cs typeface="Arial" panose="020B0604020202020204" pitchFamily="34" charset="0"/>
              </a:rPr>
              <a:t>- Thin hardened layer due to the diffusion phenomenon at low temperatures.</a:t>
            </a:r>
          </a:p>
          <a:p>
            <a:r>
              <a:rPr lang="ja-JP" altLang="en-US" sz="2400" dirty="0">
                <a:latin typeface="Arial" panose="020B0604020202020204" pitchFamily="34" charset="0"/>
                <a:cs typeface="Arial" panose="020B0604020202020204" pitchFamily="34" charset="0"/>
              </a:rPr>
              <a:t>  ⇒  </a:t>
            </a:r>
            <a:r>
              <a:rPr lang="en-US" altLang="ja-JP" sz="2400" dirty="0">
                <a:latin typeface="Arial" panose="020B0604020202020204" pitchFamily="34" charset="0"/>
                <a:cs typeface="Arial" panose="020B0604020202020204" pitchFamily="34" charset="0"/>
              </a:rPr>
              <a:t>Not widely spread to market products.</a:t>
            </a:r>
          </a:p>
          <a:p>
            <a:endParaRPr lang="en-US" altLang="ja-JP" dirty="0">
              <a:latin typeface="Arial" panose="020B0604020202020204" pitchFamily="34" charset="0"/>
              <a:cs typeface="Arial" panose="020B0604020202020204" pitchFamily="34" charset="0"/>
            </a:endParaRPr>
          </a:p>
          <a:p>
            <a:r>
              <a:rPr lang="en-US" altLang="ja-JP" sz="2400" b="1" u="sng" dirty="0">
                <a:latin typeface="Arial" panose="020B0604020202020204" pitchFamily="34" charset="0"/>
                <a:cs typeface="Arial" panose="020B0604020202020204" pitchFamily="34" charset="0"/>
              </a:rPr>
              <a:t>Our target</a:t>
            </a:r>
          </a:p>
          <a:p>
            <a:r>
              <a:rPr lang="en-US" altLang="ja-JP" sz="2400" dirty="0">
                <a:latin typeface="Arial" panose="020B0604020202020204" pitchFamily="34" charset="0"/>
                <a:cs typeface="Arial" panose="020B0604020202020204" pitchFamily="34" charset="0"/>
              </a:rPr>
              <a:t>- Precision miniature parts</a:t>
            </a:r>
          </a:p>
          <a:p>
            <a:r>
              <a:rPr lang="en-US" altLang="ja-JP" sz="2400" dirty="0">
                <a:latin typeface="Arial" panose="020B0604020202020204" pitchFamily="34" charset="0"/>
                <a:cs typeface="Arial" panose="020B0604020202020204" pitchFamily="34" charset="0"/>
              </a:rPr>
              <a:t>- Precise control of S phase formation</a:t>
            </a:r>
          </a:p>
        </p:txBody>
      </p:sp>
      <p:pic>
        <p:nvPicPr>
          <p:cNvPr id="2" name="Picture 2">
            <a:extLst>
              <a:ext uri="{FF2B5EF4-FFF2-40B4-BE49-F238E27FC236}">
                <a16:creationId xmlns:a16="http://schemas.microsoft.com/office/drawing/2014/main" id="{52D02B44-05EA-A203-56B9-41C994CA4BAC}"/>
              </a:ext>
            </a:extLst>
          </p:cNvPr>
          <p:cNvPicPr>
            <a:picLocks noChangeAspect="1" noChangeArrowheads="1"/>
          </p:cNvPicPr>
          <p:nvPr/>
        </p:nvPicPr>
        <p:blipFill rotWithShape="1">
          <a:blip r:embed="rId3" cstate="print"/>
          <a:srcRect b="10436"/>
          <a:stretch/>
        </p:blipFill>
        <p:spPr bwMode="auto">
          <a:xfrm>
            <a:off x="9031040" y="5020054"/>
            <a:ext cx="2548635" cy="1713604"/>
          </a:xfrm>
          <a:prstGeom prst="rect">
            <a:avLst/>
          </a:prstGeom>
          <a:noFill/>
          <a:ln w="9525">
            <a:noFill/>
            <a:miter lim="800000"/>
            <a:headEnd/>
            <a:tailEnd/>
          </a:ln>
        </p:spPr>
      </p:pic>
      <p:pic>
        <p:nvPicPr>
          <p:cNvPr id="3" name="Picture 8" descr="歯車加工・歯車製作｜株式会社前田精密製作所">
            <a:extLst>
              <a:ext uri="{FF2B5EF4-FFF2-40B4-BE49-F238E27FC236}">
                <a16:creationId xmlns:a16="http://schemas.microsoft.com/office/drawing/2014/main" id="{1B48189B-91B6-C121-FC48-014A62959A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9365" y="5020055"/>
            <a:ext cx="2567063" cy="1713603"/>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E4D73C0A-1033-ECB0-A4C9-7AF504FD5FA8}"/>
              </a:ext>
            </a:extLst>
          </p:cNvPr>
          <p:cNvSpPr txBox="1">
            <a:spLocks noChangeAspect="1"/>
          </p:cNvSpPr>
          <p:nvPr/>
        </p:nvSpPr>
        <p:spPr>
          <a:xfrm>
            <a:off x="8571550" y="4650721"/>
            <a:ext cx="3467616" cy="369332"/>
          </a:xfrm>
          <a:prstGeom prst="rect">
            <a:avLst/>
          </a:prstGeom>
          <a:noFill/>
        </p:spPr>
        <p:txBody>
          <a:bodyPr wrap="none" rtlCol="0">
            <a:spAutoFit/>
          </a:bodyPr>
          <a:lstStyle/>
          <a:p>
            <a:r>
              <a:rPr kumimoji="1" lang="en-US" altLang="ja-JP" dirty="0">
                <a:latin typeface="Arial" panose="020B0604020202020204" pitchFamily="34" charset="0"/>
                <a:ea typeface="メイリオ" panose="020B0604030504040204" pitchFamily="50" charset="-128"/>
                <a:cs typeface="Arial" panose="020B0604020202020204" pitchFamily="34" charset="0"/>
              </a:rPr>
              <a:t>Ophthalmic surgical instruments</a:t>
            </a:r>
            <a:endParaRPr kumimoji="1" lang="ja-JP" altLang="en-US" dirty="0">
              <a:latin typeface="Arial" panose="020B0604020202020204" pitchFamily="34" charset="0"/>
              <a:ea typeface="メイリオ" panose="020B0604030504040204" pitchFamily="50" charset="-128"/>
              <a:cs typeface="Arial" panose="020B0604020202020204" pitchFamily="34" charset="0"/>
            </a:endParaRPr>
          </a:p>
        </p:txBody>
      </p:sp>
      <p:sp>
        <p:nvSpPr>
          <p:cNvPr id="8" name="テキスト ボックス 7">
            <a:extLst>
              <a:ext uri="{FF2B5EF4-FFF2-40B4-BE49-F238E27FC236}">
                <a16:creationId xmlns:a16="http://schemas.microsoft.com/office/drawing/2014/main" id="{2978EBEB-760E-B038-25A5-1D5EFB8DCA99}"/>
              </a:ext>
            </a:extLst>
          </p:cNvPr>
          <p:cNvSpPr txBox="1">
            <a:spLocks noChangeAspect="1"/>
          </p:cNvSpPr>
          <p:nvPr/>
        </p:nvSpPr>
        <p:spPr>
          <a:xfrm>
            <a:off x="5698705" y="4650722"/>
            <a:ext cx="2852063" cy="369332"/>
          </a:xfrm>
          <a:prstGeom prst="rect">
            <a:avLst/>
          </a:prstGeom>
          <a:noFill/>
        </p:spPr>
        <p:txBody>
          <a:bodyPr wrap="none" rtlCol="0">
            <a:spAutoFit/>
          </a:bodyPr>
          <a:lstStyle/>
          <a:p>
            <a:r>
              <a:rPr kumimoji="1" lang="en-US" altLang="ja-JP" dirty="0">
                <a:latin typeface="Arial" panose="020B0604020202020204" pitchFamily="34" charset="0"/>
                <a:ea typeface="メイリオ" panose="020B0604030504040204" pitchFamily="50" charset="-128"/>
                <a:cs typeface="Arial" panose="020B0604020202020204" pitchFamily="34" charset="0"/>
              </a:rPr>
              <a:t>Small gears, small screws</a:t>
            </a:r>
            <a:endParaRPr kumimoji="1" lang="ja-JP" altLang="en-US"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1728264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8</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571577" cy="4704173"/>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Purpose</a:t>
            </a:r>
          </a:p>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3511824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Experimental Setup and Conditions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9</a:t>
            </a:fld>
            <a:endParaRPr kumimoji="1" lang="ja-JP" altLang="en-US">
              <a:solidFill>
                <a:schemeClr val="tx1"/>
              </a:solidFill>
            </a:endParaRPr>
          </a:p>
        </p:txBody>
      </p:sp>
      <p:cxnSp>
        <p:nvCxnSpPr>
          <p:cNvPr id="5" name="直線コネクタ 4">
            <a:extLst>
              <a:ext uri="{FF2B5EF4-FFF2-40B4-BE49-F238E27FC236}">
                <a16:creationId xmlns:a16="http://schemas.microsoft.com/office/drawing/2014/main" id="{B520A1EB-0C08-D24C-F39E-EB506FC82C1B}"/>
              </a:ext>
            </a:extLst>
          </p:cNvPr>
          <p:cNvCxnSpPr/>
          <p:nvPr/>
        </p:nvCxnSpPr>
        <p:spPr>
          <a:xfrm>
            <a:off x="1491879" y="2422905"/>
            <a:ext cx="114659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7BB2A86C-C5EF-3C57-A28F-D1D7DBE50EAD}"/>
              </a:ext>
            </a:extLst>
          </p:cNvPr>
          <p:cNvSpPr/>
          <p:nvPr/>
        </p:nvSpPr>
        <p:spPr>
          <a:xfrm>
            <a:off x="1779720" y="6195793"/>
            <a:ext cx="2613877" cy="3345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Cathodic stage</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282645E4-70DF-EBD9-55EB-DB8CEA96423E}"/>
              </a:ext>
            </a:extLst>
          </p:cNvPr>
          <p:cNvSpPr txBox="1"/>
          <p:nvPr/>
        </p:nvSpPr>
        <p:spPr>
          <a:xfrm>
            <a:off x="4039932" y="2161161"/>
            <a:ext cx="1181734"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Jig (ring)</a:t>
            </a:r>
            <a:endParaRPr kumimoji="1" lang="ja-JP" altLang="en-US" sz="2000" dirty="0">
              <a:latin typeface="Arial" panose="020B0604020202020204" pitchFamily="34" charset="0"/>
              <a:cs typeface="Arial" panose="020B0604020202020204" pitchFamily="34" charset="0"/>
            </a:endParaRPr>
          </a:p>
        </p:txBody>
      </p:sp>
      <p:cxnSp>
        <p:nvCxnSpPr>
          <p:cNvPr id="9" name="直線コネクタ 8">
            <a:extLst>
              <a:ext uri="{FF2B5EF4-FFF2-40B4-BE49-F238E27FC236}">
                <a16:creationId xmlns:a16="http://schemas.microsoft.com/office/drawing/2014/main" id="{D1DDB188-8BC8-BD01-710D-6D5E44A59F52}"/>
              </a:ext>
            </a:extLst>
          </p:cNvPr>
          <p:cNvCxnSpPr>
            <a:cxnSpLocks/>
            <a:stCxn id="8" idx="1"/>
            <a:endCxn id="16" idx="3"/>
          </p:cNvCxnSpPr>
          <p:nvPr/>
        </p:nvCxnSpPr>
        <p:spPr>
          <a:xfrm flipH="1">
            <a:off x="3491465" y="2361216"/>
            <a:ext cx="548467" cy="5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1493FBC-AC24-3E96-4930-CEA66F17FE33}"/>
              </a:ext>
            </a:extLst>
          </p:cNvPr>
          <p:cNvSpPr txBox="1"/>
          <p:nvPr/>
        </p:nvSpPr>
        <p:spPr>
          <a:xfrm>
            <a:off x="180221" y="1398557"/>
            <a:ext cx="1911514" cy="369332"/>
          </a:xfrm>
          <a:prstGeom prst="rect">
            <a:avLst/>
          </a:prstGeom>
          <a:noFill/>
        </p:spPr>
        <p:txBody>
          <a:bodyPr wrap="square" rtlCol="0">
            <a:spAutoFit/>
          </a:bodyPr>
          <a:lstStyle/>
          <a:p>
            <a:pPr algn="r">
              <a:lnSpc>
                <a:spcPct val="90000"/>
              </a:lnSpc>
            </a:pPr>
            <a:r>
              <a:rPr kumimoji="1" lang="en-US" altLang="ja-JP" sz="2000" dirty="0">
                <a:latin typeface="Arial" panose="020B0604020202020204" pitchFamily="34" charset="0"/>
                <a:cs typeface="Arial" panose="020B0604020202020204" pitchFamily="34" charset="0"/>
              </a:rPr>
              <a:t>Sample </a:t>
            </a:r>
            <a:r>
              <a:rPr lang="en-US" altLang="ja-JP" sz="2000" dirty="0">
                <a:latin typeface="Arial" panose="020B0604020202020204" pitchFamily="34" charset="0"/>
                <a:cs typeface="Arial" panose="020B0604020202020204" pitchFamily="34" charset="0"/>
              </a:rPr>
              <a:t>(pipe)</a:t>
            </a:r>
            <a:endParaRPr kumimoji="1" lang="ja-JP" altLang="en-US" sz="20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9F47E227-3076-37F5-6CA1-33A96B42C639}"/>
              </a:ext>
            </a:extLst>
          </p:cNvPr>
          <p:cNvSpPr txBox="1"/>
          <p:nvPr/>
        </p:nvSpPr>
        <p:spPr>
          <a:xfrm>
            <a:off x="4039932" y="2735809"/>
            <a:ext cx="1136857" cy="400110"/>
          </a:xfrm>
          <a:prstGeom prst="rect">
            <a:avLst/>
          </a:prstGeom>
          <a:noFill/>
        </p:spPr>
        <p:txBody>
          <a:bodyPr wrap="square" rtlCol="0">
            <a:spAutoFit/>
          </a:bodyPr>
          <a:lstStyle/>
          <a:p>
            <a:r>
              <a:rPr kumimoji="1" lang="en-US" altLang="ja-JP" sz="2000" dirty="0">
                <a:latin typeface="Arial" panose="020B0604020202020204" pitchFamily="34" charset="0"/>
                <a:cs typeface="Arial" panose="020B0604020202020204" pitchFamily="34" charset="0"/>
              </a:rPr>
              <a:t>Screen</a:t>
            </a:r>
            <a:endParaRPr kumimoji="1" lang="ja-JP" altLang="en-US" sz="2000" dirty="0">
              <a:latin typeface="Arial" panose="020B0604020202020204" pitchFamily="34" charset="0"/>
              <a:cs typeface="Arial" panose="020B0604020202020204" pitchFamily="34" charset="0"/>
            </a:endParaRPr>
          </a:p>
        </p:txBody>
      </p:sp>
      <p:cxnSp>
        <p:nvCxnSpPr>
          <p:cNvPr id="12" name="直線コネクタ 11">
            <a:extLst>
              <a:ext uri="{FF2B5EF4-FFF2-40B4-BE49-F238E27FC236}">
                <a16:creationId xmlns:a16="http://schemas.microsoft.com/office/drawing/2014/main" id="{2AC17EBB-E76C-75EF-0E7E-321BE3847FD7}"/>
              </a:ext>
            </a:extLst>
          </p:cNvPr>
          <p:cNvCxnSpPr>
            <a:cxnSpLocks/>
            <a:stCxn id="11" idx="1"/>
          </p:cNvCxnSpPr>
          <p:nvPr/>
        </p:nvCxnSpPr>
        <p:spPr>
          <a:xfrm flipH="1">
            <a:off x="3626575" y="2935864"/>
            <a:ext cx="413357" cy="211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58BAC00F-FAD6-2F00-4872-BCEBB7F13F12}"/>
              </a:ext>
            </a:extLst>
          </p:cNvPr>
          <p:cNvSpPr txBox="1"/>
          <p:nvPr/>
        </p:nvSpPr>
        <p:spPr>
          <a:xfrm>
            <a:off x="660225" y="2005772"/>
            <a:ext cx="1824538"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Thermocouple</a:t>
            </a:r>
            <a:endParaRPr kumimoji="1" lang="ja-JP" altLang="en-US" sz="2000" dirty="0">
              <a:latin typeface="Arial" panose="020B0604020202020204" pitchFamily="34" charset="0"/>
              <a:cs typeface="Arial" panose="020B0604020202020204" pitchFamily="34" charset="0"/>
            </a:endParaRPr>
          </a:p>
        </p:txBody>
      </p:sp>
      <p:cxnSp>
        <p:nvCxnSpPr>
          <p:cNvPr id="14" name="直線コネクタ 13">
            <a:extLst>
              <a:ext uri="{FF2B5EF4-FFF2-40B4-BE49-F238E27FC236}">
                <a16:creationId xmlns:a16="http://schemas.microsoft.com/office/drawing/2014/main" id="{5DD11563-7C06-DA6D-2C08-CC534C341099}"/>
              </a:ext>
            </a:extLst>
          </p:cNvPr>
          <p:cNvCxnSpPr/>
          <p:nvPr/>
        </p:nvCxnSpPr>
        <p:spPr>
          <a:xfrm flipV="1">
            <a:off x="3626572" y="1405282"/>
            <a:ext cx="0" cy="4783641"/>
          </a:xfrm>
          <a:prstGeom prst="line">
            <a:avLst/>
          </a:pr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4FA8BFA-B61A-046D-8631-6044C0F94F35}"/>
              </a:ext>
            </a:extLst>
          </p:cNvPr>
          <p:cNvCxnSpPr/>
          <p:nvPr/>
        </p:nvCxnSpPr>
        <p:spPr>
          <a:xfrm flipV="1">
            <a:off x="2522815" y="1405282"/>
            <a:ext cx="0" cy="4783641"/>
          </a:xfrm>
          <a:prstGeom prst="line">
            <a:avLst/>
          </a:pr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669AB35A-564F-F931-58EC-11FC5D6A1170}"/>
              </a:ext>
            </a:extLst>
          </p:cNvPr>
          <p:cNvSpPr>
            <a:spLocks/>
          </p:cNvSpPr>
          <p:nvPr/>
        </p:nvSpPr>
        <p:spPr>
          <a:xfrm>
            <a:off x="2644354" y="2377446"/>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02907E51-C55B-ED24-236C-4E4972712C01}"/>
              </a:ext>
            </a:extLst>
          </p:cNvPr>
          <p:cNvCxnSpPr/>
          <p:nvPr/>
        </p:nvCxnSpPr>
        <p:spPr>
          <a:xfrm>
            <a:off x="2517000" y="1405282"/>
            <a:ext cx="112069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20108B02-C464-C4A4-6AA8-8C2F1B9BE0A3}"/>
              </a:ext>
            </a:extLst>
          </p:cNvPr>
          <p:cNvSpPr/>
          <p:nvPr/>
        </p:nvSpPr>
        <p:spPr>
          <a:xfrm>
            <a:off x="3411907" y="1398557"/>
            <a:ext cx="65923" cy="9762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19" name="正方形/長方形 18">
            <a:extLst>
              <a:ext uri="{FF2B5EF4-FFF2-40B4-BE49-F238E27FC236}">
                <a16:creationId xmlns:a16="http://schemas.microsoft.com/office/drawing/2014/main" id="{1B83E11D-517D-3354-8DC7-118C3B4B370A}"/>
              </a:ext>
            </a:extLst>
          </p:cNvPr>
          <p:cNvSpPr/>
          <p:nvPr/>
        </p:nvSpPr>
        <p:spPr>
          <a:xfrm>
            <a:off x="2656481" y="1398557"/>
            <a:ext cx="65923" cy="9762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20" name="直線コネクタ 19">
            <a:extLst>
              <a:ext uri="{FF2B5EF4-FFF2-40B4-BE49-F238E27FC236}">
                <a16:creationId xmlns:a16="http://schemas.microsoft.com/office/drawing/2014/main" id="{BE57BE0B-C299-DEB5-108D-CDEBB5FA9A37}"/>
              </a:ext>
            </a:extLst>
          </p:cNvPr>
          <p:cNvCxnSpPr>
            <a:cxnSpLocks/>
          </p:cNvCxnSpPr>
          <p:nvPr/>
        </p:nvCxnSpPr>
        <p:spPr>
          <a:xfrm flipV="1">
            <a:off x="333328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E0D70A3-748D-7FF3-8119-2856842FA546}"/>
              </a:ext>
            </a:extLst>
          </p:cNvPr>
          <p:cNvCxnSpPr>
            <a:cxnSpLocks/>
          </p:cNvCxnSpPr>
          <p:nvPr/>
        </p:nvCxnSpPr>
        <p:spPr>
          <a:xfrm flipV="1">
            <a:off x="298342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CA7EF47A-2BC3-6B46-E6AC-FF9D10CAD501}"/>
              </a:ext>
            </a:extLst>
          </p:cNvPr>
          <p:cNvCxnSpPr>
            <a:cxnSpLocks/>
          </p:cNvCxnSpPr>
          <p:nvPr/>
        </p:nvCxnSpPr>
        <p:spPr>
          <a:xfrm flipV="1">
            <a:off x="2808496"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AF3E9C01-CFFF-0FC7-0ED4-186784AEF2CB}"/>
              </a:ext>
            </a:extLst>
          </p:cNvPr>
          <p:cNvCxnSpPr>
            <a:cxnSpLocks/>
          </p:cNvCxnSpPr>
          <p:nvPr/>
        </p:nvCxnSpPr>
        <p:spPr>
          <a:xfrm flipV="1">
            <a:off x="315835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31C5E383-2A0E-BAB1-2239-74C6A74BB5A0}"/>
              </a:ext>
            </a:extLst>
          </p:cNvPr>
          <p:cNvSpPr>
            <a:spLocks/>
          </p:cNvSpPr>
          <p:nvPr/>
        </p:nvSpPr>
        <p:spPr>
          <a:xfrm>
            <a:off x="2638802" y="3340438"/>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1AC6968-7D15-8468-3791-EBEF9F01C6E7}"/>
              </a:ext>
            </a:extLst>
          </p:cNvPr>
          <p:cNvSpPr/>
          <p:nvPr/>
        </p:nvSpPr>
        <p:spPr>
          <a:xfrm>
            <a:off x="3406355" y="2463055"/>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26" name="正方形/長方形 25">
            <a:extLst>
              <a:ext uri="{FF2B5EF4-FFF2-40B4-BE49-F238E27FC236}">
                <a16:creationId xmlns:a16="http://schemas.microsoft.com/office/drawing/2014/main" id="{7201E5A4-7A52-71A5-F403-628FD561A48D}"/>
              </a:ext>
            </a:extLst>
          </p:cNvPr>
          <p:cNvSpPr/>
          <p:nvPr/>
        </p:nvSpPr>
        <p:spPr>
          <a:xfrm>
            <a:off x="2650929" y="2463055"/>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27" name="直線コネクタ 26">
            <a:extLst>
              <a:ext uri="{FF2B5EF4-FFF2-40B4-BE49-F238E27FC236}">
                <a16:creationId xmlns:a16="http://schemas.microsoft.com/office/drawing/2014/main" id="{D43D5589-1817-21C7-8153-6ADEB7C95733}"/>
              </a:ext>
            </a:extLst>
          </p:cNvPr>
          <p:cNvCxnSpPr>
            <a:cxnSpLocks/>
          </p:cNvCxnSpPr>
          <p:nvPr/>
        </p:nvCxnSpPr>
        <p:spPr>
          <a:xfrm flipV="1">
            <a:off x="3327733"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CDB5D29-BA63-88BE-F342-42A525C9AB9C}"/>
              </a:ext>
            </a:extLst>
          </p:cNvPr>
          <p:cNvCxnSpPr>
            <a:cxnSpLocks/>
          </p:cNvCxnSpPr>
          <p:nvPr/>
        </p:nvCxnSpPr>
        <p:spPr>
          <a:xfrm flipV="1">
            <a:off x="2977873"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CCAB946D-AA62-804F-F5A0-D1715FD50C11}"/>
              </a:ext>
            </a:extLst>
          </p:cNvPr>
          <p:cNvCxnSpPr>
            <a:cxnSpLocks/>
          </p:cNvCxnSpPr>
          <p:nvPr/>
        </p:nvCxnSpPr>
        <p:spPr>
          <a:xfrm flipV="1">
            <a:off x="2802944"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031A6CE-8501-3BB3-FD0C-D1836A51E99F}"/>
              </a:ext>
            </a:extLst>
          </p:cNvPr>
          <p:cNvCxnSpPr>
            <a:cxnSpLocks/>
          </p:cNvCxnSpPr>
          <p:nvPr/>
        </p:nvCxnSpPr>
        <p:spPr>
          <a:xfrm flipV="1">
            <a:off x="3152802"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正方形/長方形 30">
            <a:extLst>
              <a:ext uri="{FF2B5EF4-FFF2-40B4-BE49-F238E27FC236}">
                <a16:creationId xmlns:a16="http://schemas.microsoft.com/office/drawing/2014/main" id="{E54DD8F2-53A4-0677-B517-29C2A89779DD}"/>
              </a:ext>
            </a:extLst>
          </p:cNvPr>
          <p:cNvSpPr>
            <a:spLocks/>
          </p:cNvSpPr>
          <p:nvPr/>
        </p:nvSpPr>
        <p:spPr>
          <a:xfrm>
            <a:off x="2646804" y="4302493"/>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7B5D457-4A8D-8958-B6C3-0C80F6A9C8E8}"/>
              </a:ext>
            </a:extLst>
          </p:cNvPr>
          <p:cNvSpPr/>
          <p:nvPr/>
        </p:nvSpPr>
        <p:spPr>
          <a:xfrm>
            <a:off x="3414358" y="3425111"/>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3" name="正方形/長方形 32">
            <a:extLst>
              <a:ext uri="{FF2B5EF4-FFF2-40B4-BE49-F238E27FC236}">
                <a16:creationId xmlns:a16="http://schemas.microsoft.com/office/drawing/2014/main" id="{3E40AAAE-030C-25EE-2B70-83DA4A2606A4}"/>
              </a:ext>
            </a:extLst>
          </p:cNvPr>
          <p:cNvSpPr/>
          <p:nvPr/>
        </p:nvSpPr>
        <p:spPr>
          <a:xfrm>
            <a:off x="2658931" y="3425111"/>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34" name="直線コネクタ 33">
            <a:extLst>
              <a:ext uri="{FF2B5EF4-FFF2-40B4-BE49-F238E27FC236}">
                <a16:creationId xmlns:a16="http://schemas.microsoft.com/office/drawing/2014/main" id="{70781FC3-6448-E969-7973-6070B5C841F4}"/>
              </a:ext>
            </a:extLst>
          </p:cNvPr>
          <p:cNvCxnSpPr>
            <a:cxnSpLocks/>
          </p:cNvCxnSpPr>
          <p:nvPr/>
        </p:nvCxnSpPr>
        <p:spPr>
          <a:xfrm flipV="1">
            <a:off x="333573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7426C82F-E259-1FA8-4A01-30D3FD5D9866}"/>
              </a:ext>
            </a:extLst>
          </p:cNvPr>
          <p:cNvCxnSpPr>
            <a:cxnSpLocks/>
          </p:cNvCxnSpPr>
          <p:nvPr/>
        </p:nvCxnSpPr>
        <p:spPr>
          <a:xfrm flipV="1">
            <a:off x="298587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7A5D5A34-8993-A1BF-CBF3-B43A11309DC3}"/>
              </a:ext>
            </a:extLst>
          </p:cNvPr>
          <p:cNvCxnSpPr>
            <a:cxnSpLocks/>
          </p:cNvCxnSpPr>
          <p:nvPr/>
        </p:nvCxnSpPr>
        <p:spPr>
          <a:xfrm flipV="1">
            <a:off x="2810946"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8EDA56C0-38C3-1052-3A42-0ACDD0519628}"/>
              </a:ext>
            </a:extLst>
          </p:cNvPr>
          <p:cNvCxnSpPr>
            <a:cxnSpLocks/>
          </p:cNvCxnSpPr>
          <p:nvPr/>
        </p:nvCxnSpPr>
        <p:spPr>
          <a:xfrm flipV="1">
            <a:off x="316080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8837D364-D13D-7E76-45FA-72B412701C93}"/>
              </a:ext>
            </a:extLst>
          </p:cNvPr>
          <p:cNvCxnSpPr>
            <a:cxnSpLocks/>
            <a:stCxn id="10" idx="3"/>
          </p:cNvCxnSpPr>
          <p:nvPr/>
        </p:nvCxnSpPr>
        <p:spPr>
          <a:xfrm>
            <a:off x="2091735" y="1583223"/>
            <a:ext cx="717004" cy="438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図 38">
            <a:extLst>
              <a:ext uri="{FF2B5EF4-FFF2-40B4-BE49-F238E27FC236}">
                <a16:creationId xmlns:a16="http://schemas.microsoft.com/office/drawing/2014/main" id="{750A861C-E869-EE88-B3AE-E4761BE53F4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3817765" y="3407314"/>
            <a:ext cx="2116199" cy="1587150"/>
          </a:xfrm>
          <a:prstGeom prst="rect">
            <a:avLst/>
          </a:prstGeom>
        </p:spPr>
      </p:pic>
      <p:sp>
        <p:nvSpPr>
          <p:cNvPr id="40" name="楕円 39">
            <a:extLst>
              <a:ext uri="{FF2B5EF4-FFF2-40B4-BE49-F238E27FC236}">
                <a16:creationId xmlns:a16="http://schemas.microsoft.com/office/drawing/2014/main" id="{D9E428DA-6414-F331-7817-385C72181CAE}"/>
              </a:ext>
            </a:extLst>
          </p:cNvPr>
          <p:cNvSpPr/>
          <p:nvPr/>
        </p:nvSpPr>
        <p:spPr>
          <a:xfrm>
            <a:off x="1090711" y="3609410"/>
            <a:ext cx="847951" cy="847951"/>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42B8DEB6-7B42-690E-32D8-9F330C0A5AE7}"/>
              </a:ext>
            </a:extLst>
          </p:cNvPr>
          <p:cNvSpPr>
            <a:spLocks noChangeAspect="1"/>
          </p:cNvSpPr>
          <p:nvPr/>
        </p:nvSpPr>
        <p:spPr>
          <a:xfrm>
            <a:off x="1236466" y="3755165"/>
            <a:ext cx="556441" cy="55644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6C33FFBF-0703-B5A1-00B5-7F53735C815A}"/>
              </a:ext>
            </a:extLst>
          </p:cNvPr>
          <p:cNvSpPr>
            <a:spLocks noChangeAspect="1"/>
          </p:cNvSpPr>
          <p:nvPr/>
        </p:nvSpPr>
        <p:spPr>
          <a:xfrm>
            <a:off x="1487686" y="3658342"/>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D3B68E-0056-EF78-363F-DFFF8E44C23C}"/>
              </a:ext>
            </a:extLst>
          </p:cNvPr>
          <p:cNvSpPr>
            <a:spLocks noChangeAspect="1"/>
          </p:cNvSpPr>
          <p:nvPr/>
        </p:nvSpPr>
        <p:spPr>
          <a:xfrm>
            <a:off x="1487686" y="4361652"/>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E0A830A1-C6DF-C783-666C-C39A0000627E}"/>
              </a:ext>
            </a:extLst>
          </p:cNvPr>
          <p:cNvSpPr>
            <a:spLocks noChangeAspect="1"/>
          </p:cNvSpPr>
          <p:nvPr/>
        </p:nvSpPr>
        <p:spPr>
          <a:xfrm>
            <a:off x="1145127" y="4002899"/>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2F2EE08C-B2C1-FF5C-3925-47726E423057}"/>
              </a:ext>
            </a:extLst>
          </p:cNvPr>
          <p:cNvSpPr>
            <a:spLocks noChangeAspect="1"/>
          </p:cNvSpPr>
          <p:nvPr/>
        </p:nvSpPr>
        <p:spPr>
          <a:xfrm>
            <a:off x="1238170" y="4258985"/>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楕円 45">
            <a:extLst>
              <a:ext uri="{FF2B5EF4-FFF2-40B4-BE49-F238E27FC236}">
                <a16:creationId xmlns:a16="http://schemas.microsoft.com/office/drawing/2014/main" id="{9FFC120B-D4B0-AE2E-EA40-8A2CB21B8191}"/>
              </a:ext>
            </a:extLst>
          </p:cNvPr>
          <p:cNvSpPr>
            <a:spLocks noChangeAspect="1"/>
          </p:cNvSpPr>
          <p:nvPr/>
        </p:nvSpPr>
        <p:spPr>
          <a:xfrm>
            <a:off x="1736392" y="3764817"/>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8D24637E-2443-6C5C-188C-7433FF21E004}"/>
              </a:ext>
            </a:extLst>
          </p:cNvPr>
          <p:cNvSpPr>
            <a:spLocks noChangeAspect="1"/>
          </p:cNvSpPr>
          <p:nvPr/>
        </p:nvSpPr>
        <p:spPr>
          <a:xfrm>
            <a:off x="1839649" y="4002899"/>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D17FEEA4-9FE3-3BFC-3539-3AC4B5B07687}"/>
              </a:ext>
            </a:extLst>
          </p:cNvPr>
          <p:cNvSpPr>
            <a:spLocks noChangeAspect="1"/>
          </p:cNvSpPr>
          <p:nvPr/>
        </p:nvSpPr>
        <p:spPr>
          <a:xfrm>
            <a:off x="1732702" y="4264476"/>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C972B10F-B1B4-C75A-FD74-49592BE0EFD0}"/>
              </a:ext>
            </a:extLst>
          </p:cNvPr>
          <p:cNvSpPr>
            <a:spLocks noChangeAspect="1"/>
          </p:cNvSpPr>
          <p:nvPr/>
        </p:nvSpPr>
        <p:spPr>
          <a:xfrm>
            <a:off x="1232802" y="3769105"/>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F63E053E-B2FA-9593-D871-D864713AB147}"/>
              </a:ext>
            </a:extLst>
          </p:cNvPr>
          <p:cNvSpPr txBox="1"/>
          <p:nvPr/>
        </p:nvSpPr>
        <p:spPr>
          <a:xfrm>
            <a:off x="927159" y="4851934"/>
            <a:ext cx="1142474" cy="344128"/>
          </a:xfrm>
          <a:prstGeom prst="rect">
            <a:avLst/>
          </a:prstGeom>
          <a:noFill/>
        </p:spPr>
        <p:txBody>
          <a:bodyPr wrap="none" lIns="72000" tIns="18000" rIns="72000" bIns="18000" rtlCol="0">
            <a:spAutoFit/>
          </a:bodyPr>
          <a:lstStyle/>
          <a:p>
            <a:pPr algn="ctr"/>
            <a:r>
              <a:rPr kumimoji="1" lang="en-US" altLang="ja-JP" sz="2000" dirty="0">
                <a:latin typeface="Arial" panose="020B0604020202020204" pitchFamily="34" charset="0"/>
                <a:cs typeface="Arial" panose="020B0604020202020204" pitchFamily="34" charset="0"/>
              </a:rPr>
              <a:t>Jig (ring)</a:t>
            </a:r>
            <a:endParaRPr kumimoji="1" lang="ja-JP" altLang="en-US" sz="20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AF7AFE6E-26F4-A3E3-664A-C6B796306797}"/>
              </a:ext>
            </a:extLst>
          </p:cNvPr>
          <p:cNvSpPr txBox="1"/>
          <p:nvPr/>
        </p:nvSpPr>
        <p:spPr>
          <a:xfrm>
            <a:off x="651913" y="2935864"/>
            <a:ext cx="1741998" cy="344128"/>
          </a:xfrm>
          <a:prstGeom prst="rect">
            <a:avLst/>
          </a:prstGeom>
          <a:noFill/>
        </p:spPr>
        <p:txBody>
          <a:bodyPr wrap="none" lIns="72000" tIns="18000" rIns="72000" bIns="18000" rtlCol="0">
            <a:spAutoFit/>
          </a:bodyPr>
          <a:lstStyle/>
          <a:p>
            <a:pPr algn="ctr"/>
            <a:r>
              <a:rPr kumimoji="1" lang="en-US" altLang="ja-JP" sz="2000" dirty="0">
                <a:latin typeface="Arial" panose="020B0604020202020204" pitchFamily="34" charset="0"/>
                <a:cs typeface="Arial" panose="020B0604020202020204" pitchFamily="34" charset="0"/>
              </a:rPr>
              <a:t>Sample (pipe)</a:t>
            </a:r>
            <a:endParaRPr kumimoji="1" lang="ja-JP" altLang="en-US" sz="2000" dirty="0">
              <a:latin typeface="Arial" panose="020B0604020202020204" pitchFamily="34" charset="0"/>
              <a:cs typeface="Arial" panose="020B0604020202020204" pitchFamily="34" charset="0"/>
            </a:endParaRPr>
          </a:p>
        </p:txBody>
      </p:sp>
      <p:cxnSp>
        <p:nvCxnSpPr>
          <p:cNvPr id="52" name="直線矢印コネクタ 51">
            <a:extLst>
              <a:ext uri="{FF2B5EF4-FFF2-40B4-BE49-F238E27FC236}">
                <a16:creationId xmlns:a16="http://schemas.microsoft.com/office/drawing/2014/main" id="{ADD98B0A-4906-5D7D-C33D-7E80B4602E0A}"/>
              </a:ext>
            </a:extLst>
          </p:cNvPr>
          <p:cNvCxnSpPr>
            <a:stCxn id="51" idx="2"/>
            <a:endCxn id="42" idx="0"/>
          </p:cNvCxnSpPr>
          <p:nvPr/>
        </p:nvCxnSpPr>
        <p:spPr>
          <a:xfrm flipH="1">
            <a:off x="1514686" y="3279992"/>
            <a:ext cx="8226" cy="378350"/>
          </a:xfrm>
          <a:prstGeom prst="straightConnector1">
            <a:avLst/>
          </a:prstGeom>
          <a:ln w="127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43A22CCA-DD8F-2AAF-FC40-B41C0BC1FED2}"/>
              </a:ext>
            </a:extLst>
          </p:cNvPr>
          <p:cNvCxnSpPr>
            <a:cxnSpLocks/>
            <a:stCxn id="50" idx="0"/>
            <a:endCxn id="40" idx="4"/>
          </p:cNvCxnSpPr>
          <p:nvPr/>
        </p:nvCxnSpPr>
        <p:spPr>
          <a:xfrm flipV="1">
            <a:off x="1498396" y="4457361"/>
            <a:ext cx="16291" cy="394573"/>
          </a:xfrm>
          <a:prstGeom prst="straightConnector1">
            <a:avLst/>
          </a:prstGeom>
          <a:ln w="127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E4A02BB9-7724-16E8-D62F-B9245CC0DD91}"/>
              </a:ext>
            </a:extLst>
          </p:cNvPr>
          <p:cNvSpPr txBox="1"/>
          <p:nvPr/>
        </p:nvSpPr>
        <p:spPr>
          <a:xfrm>
            <a:off x="6039028" y="1425409"/>
            <a:ext cx="5811710" cy="4154984"/>
          </a:xfrm>
          <a:prstGeom prst="rect">
            <a:avLst/>
          </a:prstGeom>
          <a:noFill/>
          <a:ln>
            <a:noFill/>
          </a:ln>
        </p:spPr>
        <p:txBody>
          <a:bodyPr wrap="square">
            <a:spAutoFit/>
          </a:bodyPr>
          <a:lstStyle/>
          <a:p>
            <a:r>
              <a:rPr lang="en-US" altLang="ja-JP" sz="2400" b="1" dirty="0">
                <a:effectLst/>
                <a:latin typeface="Arial" panose="020B0604020202020204" pitchFamily="34" charset="0"/>
                <a:cs typeface="Arial" panose="020B0604020202020204" pitchFamily="34" charset="0"/>
              </a:rPr>
              <a:t>Small-diameter thin pipe</a:t>
            </a: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Material		 </a:t>
            </a:r>
            <a:r>
              <a:rPr lang="ja-JP" altLang="en-US" sz="2400" dirty="0">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SUS304</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Outer diameter</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Symbol" panose="05050102010706020507" pitchFamily="18" charset="2"/>
                <a:cs typeface="Arial" panose="020B0604020202020204" pitchFamily="34" charset="0"/>
              </a:rPr>
              <a:t>f</a:t>
            </a:r>
            <a:r>
              <a:rPr lang="en-US" altLang="ja-JP" sz="2400" dirty="0">
                <a:effectLst/>
                <a:latin typeface="Arial" panose="020B0604020202020204" pitchFamily="34" charset="0"/>
                <a:cs typeface="Arial" panose="020B0604020202020204" pitchFamily="34" charset="0"/>
              </a:rPr>
              <a:t>0.4 mm</a:t>
            </a:r>
            <a:endParaRPr lang="en-US" altLang="ja-JP" sz="2400" dirty="0">
              <a:latin typeface="Arial" panose="020B0604020202020204" pitchFamily="34" charset="0"/>
              <a:cs typeface="Arial" panose="020B0604020202020204" pitchFamily="34" charset="0"/>
            </a:endParaRP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Inner diameter</a:t>
            </a:r>
            <a:r>
              <a:rPr lang="ja-JP" altLang="en-US" sz="2400" dirty="0">
                <a:effectLst/>
                <a:latin typeface="Arial" panose="020B0604020202020204" pitchFamily="34" charset="0"/>
                <a:cs typeface="Arial" panose="020B0604020202020204" pitchFamily="34" charset="0"/>
              </a:rPr>
              <a:t> ：</a:t>
            </a:r>
            <a:r>
              <a:rPr lang="en-US" altLang="ja-JP" sz="2400" dirty="0">
                <a:effectLst/>
                <a:latin typeface="Symbol" panose="05050102010706020507" pitchFamily="18" charset="2"/>
                <a:cs typeface="Arial" panose="020B0604020202020204" pitchFamily="34" charset="0"/>
              </a:rPr>
              <a:t>f</a:t>
            </a:r>
            <a:r>
              <a:rPr lang="en-US" altLang="ja-JP" sz="2400" dirty="0">
                <a:effectLst/>
                <a:latin typeface="Arial" panose="020B0604020202020204" pitchFamily="34" charset="0"/>
                <a:cs typeface="Arial" panose="020B0604020202020204" pitchFamily="34" charset="0"/>
              </a:rPr>
              <a:t>0.3 mm</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Length		      </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50 mm</a:t>
            </a:r>
          </a:p>
          <a:p>
            <a:endParaRPr lang="en-US" altLang="ja-JP" sz="2400" b="1" dirty="0">
              <a:effectLst/>
              <a:latin typeface="Arial" panose="020B0604020202020204" pitchFamily="34" charset="0"/>
              <a:cs typeface="Arial" panose="020B0604020202020204" pitchFamily="34" charset="0"/>
            </a:endParaRPr>
          </a:p>
          <a:p>
            <a:r>
              <a:rPr lang="en-US" altLang="ja-JP" sz="2400" b="1" dirty="0">
                <a:effectLst/>
                <a:latin typeface="Arial" panose="020B0604020202020204" pitchFamily="34" charset="0"/>
                <a:cs typeface="Arial" panose="020B0604020202020204" pitchFamily="34" charset="0"/>
              </a:rPr>
              <a:t>Screen</a:t>
            </a:r>
            <a:r>
              <a:rPr lang="ja-JP" altLang="en-US" sz="2400" b="1" dirty="0">
                <a:latin typeface="Arial" panose="020B0604020202020204" pitchFamily="34" charset="0"/>
                <a:cs typeface="Arial" panose="020B0604020202020204" pitchFamily="34" charset="0"/>
              </a:rPr>
              <a:t> </a:t>
            </a:r>
            <a:r>
              <a:rPr lang="en-US" altLang="ja-JP" sz="2400" b="1" dirty="0">
                <a:latin typeface="Arial" panose="020B0604020202020204" pitchFamily="34" charset="0"/>
                <a:cs typeface="Arial" panose="020B0604020202020204" pitchFamily="34" charset="0"/>
              </a:rPr>
              <a:t>(punching metal)</a:t>
            </a:r>
            <a:endParaRPr lang="en-US" altLang="ja-JP" sz="2400" b="1" dirty="0">
              <a:effectLst/>
              <a:latin typeface="Arial" panose="020B0604020202020204" pitchFamily="34" charset="0"/>
              <a:cs typeface="Arial" panose="020B0604020202020204" pitchFamily="34" charset="0"/>
            </a:endParaRP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Material	     </a:t>
            </a:r>
            <a:r>
              <a:rPr lang="ja-JP" altLang="en-US" sz="2400" dirty="0">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SUS304</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Dimension	     </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Symbol" panose="05050102010706020507" pitchFamily="18" charset="2"/>
                <a:cs typeface="Arial" panose="020B0604020202020204" pitchFamily="34" charset="0"/>
              </a:rPr>
              <a:t>f</a:t>
            </a:r>
            <a:r>
              <a:rPr lang="en-US" altLang="ja-JP" sz="2400" dirty="0">
                <a:effectLst/>
                <a:latin typeface="Arial" panose="020B0604020202020204" pitchFamily="34" charset="0"/>
                <a:cs typeface="Arial" panose="020B0604020202020204" pitchFamily="34" charset="0"/>
              </a:rPr>
              <a:t>90 mm×400 mm</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Hole diameter</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Symbol" panose="05050102010706020507" pitchFamily="18" charset="2"/>
                <a:cs typeface="Arial" panose="020B0604020202020204" pitchFamily="34" charset="0"/>
              </a:rPr>
              <a:t>f</a:t>
            </a:r>
            <a:r>
              <a:rPr lang="en-US" altLang="ja-JP" sz="2400" dirty="0">
                <a:effectLst/>
                <a:latin typeface="Arial" panose="020B0604020202020204" pitchFamily="34" charset="0"/>
                <a:cs typeface="Arial" panose="020B0604020202020204" pitchFamily="34" charset="0"/>
              </a:rPr>
              <a:t>10 mm</a:t>
            </a: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Aperture ratio </a:t>
            </a: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2</a:t>
            </a:r>
            <a:r>
              <a:rPr lang="en-US" altLang="ja-JP" sz="2400" dirty="0">
                <a:effectLst/>
                <a:latin typeface="Arial" panose="020B0604020202020204" pitchFamily="34" charset="0"/>
                <a:cs typeface="Arial" panose="020B0604020202020204" pitchFamily="34" charset="0"/>
              </a:rPr>
              <a:t>2.7 %</a:t>
            </a:r>
          </a:p>
        </p:txBody>
      </p:sp>
      <p:grpSp>
        <p:nvGrpSpPr>
          <p:cNvPr id="57" name="グループ化 56">
            <a:extLst>
              <a:ext uri="{FF2B5EF4-FFF2-40B4-BE49-F238E27FC236}">
                <a16:creationId xmlns:a16="http://schemas.microsoft.com/office/drawing/2014/main" id="{437A35E7-C676-486B-AE16-927C12D60488}"/>
              </a:ext>
            </a:extLst>
          </p:cNvPr>
          <p:cNvGrpSpPr/>
          <p:nvPr/>
        </p:nvGrpSpPr>
        <p:grpSpPr>
          <a:xfrm>
            <a:off x="10241239" y="1889805"/>
            <a:ext cx="1802098" cy="1320318"/>
            <a:chOff x="10203238" y="2356888"/>
            <a:chExt cx="1563262" cy="1071080"/>
          </a:xfrm>
        </p:grpSpPr>
        <p:pic>
          <p:nvPicPr>
            <p:cNvPr id="58" name="図 57">
              <a:extLst>
                <a:ext uri="{FF2B5EF4-FFF2-40B4-BE49-F238E27FC236}">
                  <a16:creationId xmlns:a16="http://schemas.microsoft.com/office/drawing/2014/main" id="{3C7C4142-D376-C751-66FE-8D90695DF23C}"/>
                </a:ext>
              </a:extLst>
            </p:cNvPr>
            <p:cNvPicPr>
              <a:picLocks noChangeAspect="1"/>
            </p:cNvPicPr>
            <p:nvPr/>
          </p:nvPicPr>
          <p:blipFill rotWithShape="1">
            <a:blip r:embed="rId4">
              <a:extLst>
                <a:ext uri="{28A0092B-C50C-407E-A947-70E740481C1C}">
                  <a14:useLocalDpi xmlns:a14="http://schemas.microsoft.com/office/drawing/2010/main" val="0"/>
                </a:ext>
              </a:extLst>
            </a:blip>
            <a:srcRect t="76490"/>
            <a:stretch/>
          </p:blipFill>
          <p:spPr>
            <a:xfrm>
              <a:off x="10203238" y="2775284"/>
              <a:ext cx="1563260" cy="652684"/>
            </a:xfrm>
            <a:prstGeom prst="rect">
              <a:avLst/>
            </a:prstGeom>
          </p:spPr>
        </p:pic>
        <p:pic>
          <p:nvPicPr>
            <p:cNvPr id="59" name="図 58">
              <a:extLst>
                <a:ext uri="{FF2B5EF4-FFF2-40B4-BE49-F238E27FC236}">
                  <a16:creationId xmlns:a16="http://schemas.microsoft.com/office/drawing/2014/main" id="{F292B31F-D7D2-7AA8-4D87-3D52BA317607}"/>
                </a:ext>
              </a:extLst>
            </p:cNvPr>
            <p:cNvPicPr>
              <a:picLocks noChangeAspect="1"/>
            </p:cNvPicPr>
            <p:nvPr/>
          </p:nvPicPr>
          <p:blipFill rotWithShape="1">
            <a:blip r:embed="rId4">
              <a:extLst>
                <a:ext uri="{28A0092B-C50C-407E-A947-70E740481C1C}">
                  <a14:useLocalDpi xmlns:a14="http://schemas.microsoft.com/office/drawing/2010/main" val="0"/>
                </a:ext>
              </a:extLst>
            </a:blip>
            <a:srcRect t="51577" b="33352"/>
            <a:stretch/>
          </p:blipFill>
          <p:spPr>
            <a:xfrm>
              <a:off x="10203240" y="2356888"/>
              <a:ext cx="1563260" cy="418396"/>
            </a:xfrm>
            <a:prstGeom prst="rect">
              <a:avLst/>
            </a:prstGeom>
          </p:spPr>
        </p:pic>
      </p:grpSp>
    </p:spTree>
    <p:extLst>
      <p:ext uri="{BB962C8B-B14F-4D97-AF65-F5344CB8AC3E}">
        <p14:creationId xmlns:p14="http://schemas.microsoft.com/office/powerpoint/2010/main" val="417380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テキスト ボックス 53">
            <a:extLst>
              <a:ext uri="{FF2B5EF4-FFF2-40B4-BE49-F238E27FC236}">
                <a16:creationId xmlns:a16="http://schemas.microsoft.com/office/drawing/2014/main" id="{E4A02BB9-7724-16E8-D62F-B9245CC0DD91}"/>
              </a:ext>
            </a:extLst>
          </p:cNvPr>
          <p:cNvSpPr txBox="1"/>
          <p:nvPr/>
        </p:nvSpPr>
        <p:spPr>
          <a:xfrm>
            <a:off x="6039029" y="1406476"/>
            <a:ext cx="6152972" cy="4154984"/>
          </a:xfrm>
          <a:prstGeom prst="rect">
            <a:avLst/>
          </a:prstGeom>
          <a:noFill/>
          <a:ln>
            <a:noFill/>
          </a:ln>
        </p:spPr>
        <p:txBody>
          <a:bodyPr wrap="square">
            <a:spAutoFit/>
          </a:bodyPr>
          <a:lstStyle/>
          <a:p>
            <a:r>
              <a:rPr lang="en-US" altLang="ja-JP" sz="2400" b="1" dirty="0">
                <a:effectLst/>
                <a:latin typeface="Arial" panose="020B0604020202020204" pitchFamily="34" charset="0"/>
                <a:cs typeface="Arial" panose="020B0604020202020204" pitchFamily="34" charset="0"/>
              </a:rPr>
              <a:t>Experimental conditions</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Processing time	</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4 h</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Gas pressure		</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200 Pa</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Discharge voltage</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-500 V</a:t>
            </a: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Pulse duration		</a:t>
            </a:r>
            <a:r>
              <a:rPr lang="ja-JP" altLang="en-US" sz="2400" dirty="0">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100 </a:t>
            </a:r>
            <a:r>
              <a:rPr lang="en-US" altLang="ja-JP" sz="2400" dirty="0" err="1">
                <a:effectLst/>
                <a:latin typeface="Arial" panose="020B0604020202020204" pitchFamily="34" charset="0"/>
                <a:cs typeface="Arial" panose="020B0604020202020204" pitchFamily="34" charset="0"/>
              </a:rPr>
              <a:t>ms</a:t>
            </a:r>
            <a:endParaRPr lang="en-US" altLang="ja-JP" sz="2400" dirty="0">
              <a:effectLst/>
              <a:latin typeface="Arial" panose="020B0604020202020204" pitchFamily="34" charset="0"/>
              <a:cs typeface="Arial" panose="020B0604020202020204" pitchFamily="34" charset="0"/>
            </a:endParaRP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Processing temp.</a:t>
            </a:r>
            <a:r>
              <a:rPr lang="ja-JP" altLang="en-US" sz="2400" dirty="0">
                <a:latin typeface="Arial" panose="020B0604020202020204" pitchFamily="34" charset="0"/>
                <a:cs typeface="Arial" panose="020B0604020202020204" pitchFamily="34" charset="0"/>
              </a:rPr>
              <a:t> </a:t>
            </a:r>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578, 598, 618, 638 K</a:t>
            </a:r>
          </a:p>
          <a:p>
            <a:r>
              <a:rPr lang="en-US" altLang="ja-JP" sz="2400" dirty="0">
                <a:effectLst/>
                <a:latin typeface="Arial" panose="020B0604020202020204" pitchFamily="34" charset="0"/>
                <a:cs typeface="Arial" panose="020B0604020202020204" pitchFamily="34" charset="0"/>
              </a:rPr>
              <a:t>   (Jig temperature)</a:t>
            </a:r>
          </a:p>
          <a:p>
            <a:endParaRPr lang="en-US" altLang="ja-JP" sz="2400" dirty="0">
              <a:latin typeface="Arial" panose="020B0604020202020204" pitchFamily="34" charset="0"/>
              <a:cs typeface="Arial" panose="020B0604020202020204" pitchFamily="34" charset="0"/>
            </a:endParaRPr>
          </a:p>
          <a:p>
            <a:r>
              <a:rPr lang="en-US" altLang="ja-JP" sz="2400" b="1" dirty="0">
                <a:effectLst/>
                <a:latin typeface="Arial" panose="020B0604020202020204" pitchFamily="34" charset="0"/>
                <a:cs typeface="Arial" panose="020B0604020202020204" pitchFamily="34" charset="0"/>
              </a:rPr>
              <a:t>Gas flow </a:t>
            </a:r>
            <a:r>
              <a:rPr lang="en-US" altLang="ja-JP" sz="2400" b="1" dirty="0">
                <a:latin typeface="Arial" panose="020B0604020202020204" pitchFamily="34" charset="0"/>
                <a:cs typeface="Arial" panose="020B0604020202020204" pitchFamily="34" charset="0"/>
              </a:rPr>
              <a:t>ratio</a:t>
            </a:r>
            <a:endParaRPr lang="en-US" altLang="ja-JP" sz="2400" b="1" dirty="0">
              <a:effectLst/>
              <a:latin typeface="Arial" panose="020B0604020202020204" pitchFamily="34" charset="0"/>
              <a:cs typeface="Arial" panose="020B0604020202020204" pitchFamily="34" charset="0"/>
            </a:endParaRPr>
          </a:p>
          <a:p>
            <a:r>
              <a:rPr lang="ja-JP" altLang="en-US" sz="2400" dirty="0">
                <a:effectLst/>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Nitriding	</a:t>
            </a:r>
            <a:r>
              <a:rPr lang="ja-JP" altLang="en-US" sz="2400" dirty="0">
                <a:latin typeface="Arial" panose="020B0604020202020204" pitchFamily="34" charset="0"/>
                <a:cs typeface="Arial" panose="020B0604020202020204" pitchFamily="34" charset="0"/>
              </a:rPr>
              <a:t>：</a:t>
            </a:r>
            <a:r>
              <a:rPr lang="en-US" altLang="ja-JP" sz="2400" dirty="0">
                <a:effectLst/>
                <a:latin typeface="Arial" panose="020B0604020202020204" pitchFamily="34" charset="0"/>
                <a:cs typeface="Arial" panose="020B0604020202020204" pitchFamily="34" charset="0"/>
              </a:rPr>
              <a:t>N</a:t>
            </a:r>
            <a:r>
              <a:rPr lang="en-US" altLang="ja-JP" sz="2400" baseline="-25000" dirty="0">
                <a:effectLst/>
                <a:latin typeface="Arial" panose="020B0604020202020204" pitchFamily="34" charset="0"/>
                <a:cs typeface="Arial" panose="020B0604020202020204" pitchFamily="34" charset="0"/>
              </a:rPr>
              <a:t>2</a:t>
            </a:r>
            <a:r>
              <a:rPr lang="en-US" altLang="ja-JP" sz="2400" dirty="0">
                <a:effectLst/>
                <a:latin typeface="Arial" panose="020B0604020202020204" pitchFamily="34" charset="0"/>
                <a:cs typeface="Arial" panose="020B0604020202020204" pitchFamily="34" charset="0"/>
              </a:rPr>
              <a:t> : H</a:t>
            </a:r>
            <a:r>
              <a:rPr lang="en-US" altLang="ja-JP" sz="2400" baseline="-25000" dirty="0">
                <a:effectLst/>
                <a:latin typeface="Arial" panose="020B0604020202020204" pitchFamily="34" charset="0"/>
                <a:cs typeface="Arial" panose="020B0604020202020204" pitchFamily="34" charset="0"/>
              </a:rPr>
              <a:t>2</a:t>
            </a:r>
            <a:r>
              <a:rPr lang="en-US" altLang="ja-JP" sz="2400" dirty="0">
                <a:effectLst/>
                <a:latin typeface="Arial" panose="020B0604020202020204" pitchFamily="34" charset="0"/>
                <a:cs typeface="Arial" panose="020B0604020202020204" pitchFamily="34" charset="0"/>
              </a:rPr>
              <a:t> = 50 : 50</a:t>
            </a: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Carburizing</a:t>
            </a:r>
            <a:r>
              <a:rPr lang="ja-JP" altLang="en-US" sz="2400" dirty="0">
                <a:latin typeface="Arial" panose="020B0604020202020204" pitchFamily="34" charset="0"/>
                <a:cs typeface="Arial" panose="020B0604020202020204" pitchFamily="34" charset="0"/>
              </a:rPr>
              <a:t>：</a:t>
            </a:r>
            <a:r>
              <a:rPr lang="en-US" altLang="ja-JP" sz="2400" dirty="0" err="1">
                <a:latin typeface="Arial" panose="020B0604020202020204" pitchFamily="34" charset="0"/>
                <a:cs typeface="Arial" panose="020B0604020202020204" pitchFamily="34" charset="0"/>
              </a:rPr>
              <a:t>Ar</a:t>
            </a:r>
            <a:r>
              <a:rPr lang="en-US" altLang="ja-JP" sz="2400" dirty="0">
                <a:latin typeface="Arial" panose="020B0604020202020204" pitchFamily="34" charset="0"/>
                <a:cs typeface="Arial" panose="020B0604020202020204" pitchFamily="34" charset="0"/>
              </a:rPr>
              <a:t> : CH</a:t>
            </a:r>
            <a:r>
              <a:rPr lang="en-US" altLang="ja-JP" sz="2400" baseline="-25000" dirty="0">
                <a:latin typeface="Arial" panose="020B0604020202020204" pitchFamily="34" charset="0"/>
                <a:cs typeface="Arial" panose="020B0604020202020204" pitchFamily="34" charset="0"/>
              </a:rPr>
              <a:t>4</a:t>
            </a:r>
            <a:r>
              <a:rPr lang="en-US" altLang="ja-JP" sz="2400" dirty="0">
                <a:latin typeface="Arial" panose="020B0604020202020204" pitchFamily="34" charset="0"/>
                <a:cs typeface="Arial" panose="020B0604020202020204" pitchFamily="34" charset="0"/>
              </a:rPr>
              <a:t> : H</a:t>
            </a:r>
            <a:r>
              <a:rPr lang="en-US" altLang="ja-JP" sz="2400" baseline="-25000" dirty="0">
                <a:latin typeface="Arial" panose="020B0604020202020204" pitchFamily="34" charset="0"/>
                <a:cs typeface="Arial" panose="020B0604020202020204" pitchFamily="34" charset="0"/>
              </a:rPr>
              <a:t>2</a:t>
            </a:r>
            <a:r>
              <a:rPr lang="en-US" altLang="ja-JP" sz="2400" dirty="0">
                <a:latin typeface="Arial" panose="020B0604020202020204" pitchFamily="34" charset="0"/>
                <a:cs typeface="Arial" panose="020B0604020202020204" pitchFamily="34" charset="0"/>
              </a:rPr>
              <a:t> = 50 : 5 : 45</a:t>
            </a: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Experimental Setup and Conditions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10</a:t>
            </a:fld>
            <a:endParaRPr kumimoji="1" lang="ja-JP" altLang="en-US">
              <a:solidFill>
                <a:schemeClr val="tx1"/>
              </a:solidFill>
            </a:endParaRPr>
          </a:p>
        </p:txBody>
      </p:sp>
      <p:cxnSp>
        <p:nvCxnSpPr>
          <p:cNvPr id="5" name="直線コネクタ 4">
            <a:extLst>
              <a:ext uri="{FF2B5EF4-FFF2-40B4-BE49-F238E27FC236}">
                <a16:creationId xmlns:a16="http://schemas.microsoft.com/office/drawing/2014/main" id="{B520A1EB-0C08-D24C-F39E-EB506FC82C1B}"/>
              </a:ext>
            </a:extLst>
          </p:cNvPr>
          <p:cNvCxnSpPr/>
          <p:nvPr/>
        </p:nvCxnSpPr>
        <p:spPr>
          <a:xfrm>
            <a:off x="1491879" y="2422905"/>
            <a:ext cx="114659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7BB2A86C-C5EF-3C57-A28F-D1D7DBE50EAD}"/>
              </a:ext>
            </a:extLst>
          </p:cNvPr>
          <p:cNvSpPr/>
          <p:nvPr/>
        </p:nvSpPr>
        <p:spPr>
          <a:xfrm>
            <a:off x="1779720" y="6195793"/>
            <a:ext cx="2613877" cy="3345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Cathodic stage</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282645E4-70DF-EBD9-55EB-DB8CEA96423E}"/>
              </a:ext>
            </a:extLst>
          </p:cNvPr>
          <p:cNvSpPr txBox="1"/>
          <p:nvPr/>
        </p:nvSpPr>
        <p:spPr>
          <a:xfrm>
            <a:off x="4039932" y="2161161"/>
            <a:ext cx="1181734"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Jig (ring)</a:t>
            </a:r>
            <a:endParaRPr kumimoji="1" lang="ja-JP" altLang="en-US" sz="2000" dirty="0">
              <a:latin typeface="Arial" panose="020B0604020202020204" pitchFamily="34" charset="0"/>
              <a:cs typeface="Arial" panose="020B0604020202020204" pitchFamily="34" charset="0"/>
            </a:endParaRPr>
          </a:p>
        </p:txBody>
      </p:sp>
      <p:cxnSp>
        <p:nvCxnSpPr>
          <p:cNvPr id="9" name="直線コネクタ 8">
            <a:extLst>
              <a:ext uri="{FF2B5EF4-FFF2-40B4-BE49-F238E27FC236}">
                <a16:creationId xmlns:a16="http://schemas.microsoft.com/office/drawing/2014/main" id="{D1DDB188-8BC8-BD01-710D-6D5E44A59F52}"/>
              </a:ext>
            </a:extLst>
          </p:cNvPr>
          <p:cNvCxnSpPr>
            <a:cxnSpLocks/>
            <a:stCxn id="8" idx="1"/>
            <a:endCxn id="16" idx="3"/>
          </p:cNvCxnSpPr>
          <p:nvPr/>
        </p:nvCxnSpPr>
        <p:spPr>
          <a:xfrm flipH="1">
            <a:off x="3491465" y="2361216"/>
            <a:ext cx="548467" cy="5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1493FBC-AC24-3E96-4930-CEA66F17FE33}"/>
              </a:ext>
            </a:extLst>
          </p:cNvPr>
          <p:cNvSpPr txBox="1"/>
          <p:nvPr/>
        </p:nvSpPr>
        <p:spPr>
          <a:xfrm>
            <a:off x="180221" y="1398557"/>
            <a:ext cx="1911514" cy="369332"/>
          </a:xfrm>
          <a:prstGeom prst="rect">
            <a:avLst/>
          </a:prstGeom>
          <a:noFill/>
        </p:spPr>
        <p:txBody>
          <a:bodyPr wrap="square" rtlCol="0">
            <a:spAutoFit/>
          </a:bodyPr>
          <a:lstStyle/>
          <a:p>
            <a:pPr algn="r">
              <a:lnSpc>
                <a:spcPct val="90000"/>
              </a:lnSpc>
            </a:pPr>
            <a:r>
              <a:rPr kumimoji="1" lang="en-US" altLang="ja-JP" sz="2000" dirty="0">
                <a:latin typeface="Arial" panose="020B0604020202020204" pitchFamily="34" charset="0"/>
                <a:cs typeface="Arial" panose="020B0604020202020204" pitchFamily="34" charset="0"/>
              </a:rPr>
              <a:t>Sample </a:t>
            </a:r>
            <a:r>
              <a:rPr lang="en-US" altLang="ja-JP" sz="2000" dirty="0">
                <a:latin typeface="Arial" panose="020B0604020202020204" pitchFamily="34" charset="0"/>
                <a:cs typeface="Arial" panose="020B0604020202020204" pitchFamily="34" charset="0"/>
              </a:rPr>
              <a:t>(pipe)</a:t>
            </a:r>
            <a:endParaRPr kumimoji="1" lang="ja-JP" altLang="en-US" sz="20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9F47E227-3076-37F5-6CA1-33A96B42C639}"/>
              </a:ext>
            </a:extLst>
          </p:cNvPr>
          <p:cNvSpPr txBox="1"/>
          <p:nvPr/>
        </p:nvSpPr>
        <p:spPr>
          <a:xfrm>
            <a:off x="4039932" y="2735809"/>
            <a:ext cx="1136857" cy="400110"/>
          </a:xfrm>
          <a:prstGeom prst="rect">
            <a:avLst/>
          </a:prstGeom>
          <a:noFill/>
        </p:spPr>
        <p:txBody>
          <a:bodyPr wrap="square" rtlCol="0">
            <a:spAutoFit/>
          </a:bodyPr>
          <a:lstStyle/>
          <a:p>
            <a:r>
              <a:rPr kumimoji="1" lang="en-US" altLang="ja-JP" sz="2000" dirty="0">
                <a:latin typeface="Arial" panose="020B0604020202020204" pitchFamily="34" charset="0"/>
                <a:cs typeface="Arial" panose="020B0604020202020204" pitchFamily="34" charset="0"/>
              </a:rPr>
              <a:t>Screen</a:t>
            </a:r>
            <a:endParaRPr kumimoji="1" lang="ja-JP" altLang="en-US" sz="2000" dirty="0">
              <a:latin typeface="Arial" panose="020B0604020202020204" pitchFamily="34" charset="0"/>
              <a:cs typeface="Arial" panose="020B0604020202020204" pitchFamily="34" charset="0"/>
            </a:endParaRPr>
          </a:p>
        </p:txBody>
      </p:sp>
      <p:cxnSp>
        <p:nvCxnSpPr>
          <p:cNvPr id="12" name="直線コネクタ 11">
            <a:extLst>
              <a:ext uri="{FF2B5EF4-FFF2-40B4-BE49-F238E27FC236}">
                <a16:creationId xmlns:a16="http://schemas.microsoft.com/office/drawing/2014/main" id="{2AC17EBB-E76C-75EF-0E7E-321BE3847FD7}"/>
              </a:ext>
            </a:extLst>
          </p:cNvPr>
          <p:cNvCxnSpPr>
            <a:cxnSpLocks/>
            <a:stCxn id="11" idx="1"/>
          </p:cNvCxnSpPr>
          <p:nvPr/>
        </p:nvCxnSpPr>
        <p:spPr>
          <a:xfrm flipH="1">
            <a:off x="3626575" y="2935864"/>
            <a:ext cx="413357" cy="211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58BAC00F-FAD6-2F00-4872-BCEBB7F13F12}"/>
              </a:ext>
            </a:extLst>
          </p:cNvPr>
          <p:cNvSpPr txBox="1"/>
          <p:nvPr/>
        </p:nvSpPr>
        <p:spPr>
          <a:xfrm>
            <a:off x="660225" y="2005772"/>
            <a:ext cx="1824538"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Thermocouple</a:t>
            </a:r>
            <a:endParaRPr kumimoji="1" lang="ja-JP" altLang="en-US" sz="2000" dirty="0">
              <a:latin typeface="Arial" panose="020B0604020202020204" pitchFamily="34" charset="0"/>
              <a:cs typeface="Arial" panose="020B0604020202020204" pitchFamily="34" charset="0"/>
            </a:endParaRPr>
          </a:p>
        </p:txBody>
      </p:sp>
      <p:cxnSp>
        <p:nvCxnSpPr>
          <p:cNvPr id="14" name="直線コネクタ 13">
            <a:extLst>
              <a:ext uri="{FF2B5EF4-FFF2-40B4-BE49-F238E27FC236}">
                <a16:creationId xmlns:a16="http://schemas.microsoft.com/office/drawing/2014/main" id="{5DD11563-7C06-DA6D-2C08-CC534C341099}"/>
              </a:ext>
            </a:extLst>
          </p:cNvPr>
          <p:cNvCxnSpPr/>
          <p:nvPr/>
        </p:nvCxnSpPr>
        <p:spPr>
          <a:xfrm flipV="1">
            <a:off x="3626572" y="1405282"/>
            <a:ext cx="0" cy="4783641"/>
          </a:xfrm>
          <a:prstGeom prst="line">
            <a:avLst/>
          </a:pr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4FA8BFA-B61A-046D-8631-6044C0F94F35}"/>
              </a:ext>
            </a:extLst>
          </p:cNvPr>
          <p:cNvCxnSpPr/>
          <p:nvPr/>
        </p:nvCxnSpPr>
        <p:spPr>
          <a:xfrm flipV="1">
            <a:off x="2522815" y="1405282"/>
            <a:ext cx="0" cy="4783641"/>
          </a:xfrm>
          <a:prstGeom prst="line">
            <a:avLst/>
          </a:pr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669AB35A-564F-F931-58EC-11FC5D6A1170}"/>
              </a:ext>
            </a:extLst>
          </p:cNvPr>
          <p:cNvSpPr>
            <a:spLocks/>
          </p:cNvSpPr>
          <p:nvPr/>
        </p:nvSpPr>
        <p:spPr>
          <a:xfrm>
            <a:off x="2644354" y="2377446"/>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02907E51-C55B-ED24-236C-4E4972712C01}"/>
              </a:ext>
            </a:extLst>
          </p:cNvPr>
          <p:cNvCxnSpPr/>
          <p:nvPr/>
        </p:nvCxnSpPr>
        <p:spPr>
          <a:xfrm>
            <a:off x="2517000" y="1405282"/>
            <a:ext cx="112069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20108B02-C464-C4A4-6AA8-8C2F1B9BE0A3}"/>
              </a:ext>
            </a:extLst>
          </p:cNvPr>
          <p:cNvSpPr/>
          <p:nvPr/>
        </p:nvSpPr>
        <p:spPr>
          <a:xfrm>
            <a:off x="3411907" y="1398557"/>
            <a:ext cx="65923" cy="9762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19" name="正方形/長方形 18">
            <a:extLst>
              <a:ext uri="{FF2B5EF4-FFF2-40B4-BE49-F238E27FC236}">
                <a16:creationId xmlns:a16="http://schemas.microsoft.com/office/drawing/2014/main" id="{1B83E11D-517D-3354-8DC7-118C3B4B370A}"/>
              </a:ext>
            </a:extLst>
          </p:cNvPr>
          <p:cNvSpPr/>
          <p:nvPr/>
        </p:nvSpPr>
        <p:spPr>
          <a:xfrm>
            <a:off x="2656481" y="1398557"/>
            <a:ext cx="65923" cy="97625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20" name="直線コネクタ 19">
            <a:extLst>
              <a:ext uri="{FF2B5EF4-FFF2-40B4-BE49-F238E27FC236}">
                <a16:creationId xmlns:a16="http://schemas.microsoft.com/office/drawing/2014/main" id="{BE57BE0B-C299-DEB5-108D-CDEBB5FA9A37}"/>
              </a:ext>
            </a:extLst>
          </p:cNvPr>
          <p:cNvCxnSpPr>
            <a:cxnSpLocks/>
          </p:cNvCxnSpPr>
          <p:nvPr/>
        </p:nvCxnSpPr>
        <p:spPr>
          <a:xfrm flipV="1">
            <a:off x="333328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E0D70A3-748D-7FF3-8119-2856842FA546}"/>
              </a:ext>
            </a:extLst>
          </p:cNvPr>
          <p:cNvCxnSpPr>
            <a:cxnSpLocks/>
          </p:cNvCxnSpPr>
          <p:nvPr/>
        </p:nvCxnSpPr>
        <p:spPr>
          <a:xfrm flipV="1">
            <a:off x="298342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CA7EF47A-2BC3-6B46-E6AC-FF9D10CAD501}"/>
              </a:ext>
            </a:extLst>
          </p:cNvPr>
          <p:cNvCxnSpPr>
            <a:cxnSpLocks/>
          </p:cNvCxnSpPr>
          <p:nvPr/>
        </p:nvCxnSpPr>
        <p:spPr>
          <a:xfrm flipV="1">
            <a:off x="2808496"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AF3E9C01-CFFF-0FC7-0ED4-186784AEF2CB}"/>
              </a:ext>
            </a:extLst>
          </p:cNvPr>
          <p:cNvCxnSpPr>
            <a:cxnSpLocks/>
          </p:cNvCxnSpPr>
          <p:nvPr/>
        </p:nvCxnSpPr>
        <p:spPr>
          <a:xfrm flipV="1">
            <a:off x="3158355" y="1778678"/>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31C5E383-2A0E-BAB1-2239-74C6A74BB5A0}"/>
              </a:ext>
            </a:extLst>
          </p:cNvPr>
          <p:cNvSpPr>
            <a:spLocks/>
          </p:cNvSpPr>
          <p:nvPr/>
        </p:nvSpPr>
        <p:spPr>
          <a:xfrm>
            <a:off x="2638802" y="3340438"/>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71AC6968-7D15-8468-3791-EBEF9F01C6E7}"/>
              </a:ext>
            </a:extLst>
          </p:cNvPr>
          <p:cNvSpPr/>
          <p:nvPr/>
        </p:nvSpPr>
        <p:spPr>
          <a:xfrm>
            <a:off x="3406355" y="2463055"/>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26" name="正方形/長方形 25">
            <a:extLst>
              <a:ext uri="{FF2B5EF4-FFF2-40B4-BE49-F238E27FC236}">
                <a16:creationId xmlns:a16="http://schemas.microsoft.com/office/drawing/2014/main" id="{7201E5A4-7A52-71A5-F403-628FD561A48D}"/>
              </a:ext>
            </a:extLst>
          </p:cNvPr>
          <p:cNvSpPr/>
          <p:nvPr/>
        </p:nvSpPr>
        <p:spPr>
          <a:xfrm>
            <a:off x="2650929" y="2463055"/>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27" name="直線コネクタ 26">
            <a:extLst>
              <a:ext uri="{FF2B5EF4-FFF2-40B4-BE49-F238E27FC236}">
                <a16:creationId xmlns:a16="http://schemas.microsoft.com/office/drawing/2014/main" id="{D43D5589-1817-21C7-8153-6ADEB7C95733}"/>
              </a:ext>
            </a:extLst>
          </p:cNvPr>
          <p:cNvCxnSpPr>
            <a:cxnSpLocks/>
          </p:cNvCxnSpPr>
          <p:nvPr/>
        </p:nvCxnSpPr>
        <p:spPr>
          <a:xfrm flipV="1">
            <a:off x="3327733"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CDB5D29-BA63-88BE-F342-42A525C9AB9C}"/>
              </a:ext>
            </a:extLst>
          </p:cNvPr>
          <p:cNvCxnSpPr>
            <a:cxnSpLocks/>
          </p:cNvCxnSpPr>
          <p:nvPr/>
        </p:nvCxnSpPr>
        <p:spPr>
          <a:xfrm flipV="1">
            <a:off x="2977873"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CCAB946D-AA62-804F-F5A0-D1715FD50C11}"/>
              </a:ext>
            </a:extLst>
          </p:cNvPr>
          <p:cNvCxnSpPr>
            <a:cxnSpLocks/>
          </p:cNvCxnSpPr>
          <p:nvPr/>
        </p:nvCxnSpPr>
        <p:spPr>
          <a:xfrm flipV="1">
            <a:off x="2802944"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D031A6CE-8501-3BB3-FD0C-D1836A51E99F}"/>
              </a:ext>
            </a:extLst>
          </p:cNvPr>
          <p:cNvCxnSpPr>
            <a:cxnSpLocks/>
          </p:cNvCxnSpPr>
          <p:nvPr/>
        </p:nvCxnSpPr>
        <p:spPr>
          <a:xfrm flipV="1">
            <a:off x="3152802" y="2746645"/>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正方形/長方形 30">
            <a:extLst>
              <a:ext uri="{FF2B5EF4-FFF2-40B4-BE49-F238E27FC236}">
                <a16:creationId xmlns:a16="http://schemas.microsoft.com/office/drawing/2014/main" id="{E54DD8F2-53A4-0677-B517-29C2A89779DD}"/>
              </a:ext>
            </a:extLst>
          </p:cNvPr>
          <p:cNvSpPr>
            <a:spLocks/>
          </p:cNvSpPr>
          <p:nvPr/>
        </p:nvSpPr>
        <p:spPr>
          <a:xfrm>
            <a:off x="2646804" y="4302493"/>
            <a:ext cx="847111" cy="846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7B5D457-4A8D-8958-B6C3-0C80F6A9C8E8}"/>
              </a:ext>
            </a:extLst>
          </p:cNvPr>
          <p:cNvSpPr/>
          <p:nvPr/>
        </p:nvSpPr>
        <p:spPr>
          <a:xfrm>
            <a:off x="3414358" y="3425111"/>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3" name="正方形/長方形 32">
            <a:extLst>
              <a:ext uri="{FF2B5EF4-FFF2-40B4-BE49-F238E27FC236}">
                <a16:creationId xmlns:a16="http://schemas.microsoft.com/office/drawing/2014/main" id="{3E40AAAE-030C-25EE-2B70-83DA4A2606A4}"/>
              </a:ext>
            </a:extLst>
          </p:cNvPr>
          <p:cNvSpPr/>
          <p:nvPr/>
        </p:nvSpPr>
        <p:spPr>
          <a:xfrm>
            <a:off x="2658931" y="3425111"/>
            <a:ext cx="65923" cy="87862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34" name="直線コネクタ 33">
            <a:extLst>
              <a:ext uri="{FF2B5EF4-FFF2-40B4-BE49-F238E27FC236}">
                <a16:creationId xmlns:a16="http://schemas.microsoft.com/office/drawing/2014/main" id="{70781FC3-6448-E969-7973-6070B5C841F4}"/>
              </a:ext>
            </a:extLst>
          </p:cNvPr>
          <p:cNvCxnSpPr>
            <a:cxnSpLocks/>
          </p:cNvCxnSpPr>
          <p:nvPr/>
        </p:nvCxnSpPr>
        <p:spPr>
          <a:xfrm flipV="1">
            <a:off x="333573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7426C82F-E259-1FA8-4A01-30D3FD5D9866}"/>
              </a:ext>
            </a:extLst>
          </p:cNvPr>
          <p:cNvCxnSpPr>
            <a:cxnSpLocks/>
          </p:cNvCxnSpPr>
          <p:nvPr/>
        </p:nvCxnSpPr>
        <p:spPr>
          <a:xfrm flipV="1">
            <a:off x="298587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7A5D5A34-8993-A1BF-CBF3-B43A11309DC3}"/>
              </a:ext>
            </a:extLst>
          </p:cNvPr>
          <p:cNvCxnSpPr>
            <a:cxnSpLocks/>
          </p:cNvCxnSpPr>
          <p:nvPr/>
        </p:nvCxnSpPr>
        <p:spPr>
          <a:xfrm flipV="1">
            <a:off x="2810946"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8EDA56C0-38C3-1052-3A42-0ACDD0519628}"/>
              </a:ext>
            </a:extLst>
          </p:cNvPr>
          <p:cNvCxnSpPr>
            <a:cxnSpLocks/>
          </p:cNvCxnSpPr>
          <p:nvPr/>
        </p:nvCxnSpPr>
        <p:spPr>
          <a:xfrm flipV="1">
            <a:off x="3160805" y="3703724"/>
            <a:ext cx="0" cy="5987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8837D364-D13D-7E76-45FA-72B412701C93}"/>
              </a:ext>
            </a:extLst>
          </p:cNvPr>
          <p:cNvCxnSpPr>
            <a:cxnSpLocks/>
            <a:stCxn id="10" idx="3"/>
          </p:cNvCxnSpPr>
          <p:nvPr/>
        </p:nvCxnSpPr>
        <p:spPr>
          <a:xfrm>
            <a:off x="2091735" y="1583223"/>
            <a:ext cx="717004" cy="4388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図 38">
            <a:extLst>
              <a:ext uri="{FF2B5EF4-FFF2-40B4-BE49-F238E27FC236}">
                <a16:creationId xmlns:a16="http://schemas.microsoft.com/office/drawing/2014/main" id="{750A861C-E869-EE88-B3AE-E4761BE53F4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3817765" y="3407314"/>
            <a:ext cx="2116199" cy="1587150"/>
          </a:xfrm>
          <a:prstGeom prst="rect">
            <a:avLst/>
          </a:prstGeom>
        </p:spPr>
      </p:pic>
      <p:sp>
        <p:nvSpPr>
          <p:cNvPr id="40" name="楕円 39">
            <a:extLst>
              <a:ext uri="{FF2B5EF4-FFF2-40B4-BE49-F238E27FC236}">
                <a16:creationId xmlns:a16="http://schemas.microsoft.com/office/drawing/2014/main" id="{D9E428DA-6414-F331-7817-385C72181CAE}"/>
              </a:ext>
            </a:extLst>
          </p:cNvPr>
          <p:cNvSpPr/>
          <p:nvPr/>
        </p:nvSpPr>
        <p:spPr>
          <a:xfrm>
            <a:off x="1090711" y="3609410"/>
            <a:ext cx="847951" cy="847951"/>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42B8DEB6-7B42-690E-32D8-9F330C0A5AE7}"/>
              </a:ext>
            </a:extLst>
          </p:cNvPr>
          <p:cNvSpPr>
            <a:spLocks noChangeAspect="1"/>
          </p:cNvSpPr>
          <p:nvPr/>
        </p:nvSpPr>
        <p:spPr>
          <a:xfrm>
            <a:off x="1236466" y="3755165"/>
            <a:ext cx="556441" cy="55644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6C33FFBF-0703-B5A1-00B5-7F53735C815A}"/>
              </a:ext>
            </a:extLst>
          </p:cNvPr>
          <p:cNvSpPr>
            <a:spLocks noChangeAspect="1"/>
          </p:cNvSpPr>
          <p:nvPr/>
        </p:nvSpPr>
        <p:spPr>
          <a:xfrm>
            <a:off x="1487686" y="3658342"/>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D3B68E-0056-EF78-363F-DFFF8E44C23C}"/>
              </a:ext>
            </a:extLst>
          </p:cNvPr>
          <p:cNvSpPr>
            <a:spLocks noChangeAspect="1"/>
          </p:cNvSpPr>
          <p:nvPr/>
        </p:nvSpPr>
        <p:spPr>
          <a:xfrm>
            <a:off x="1487686" y="4361652"/>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E0A830A1-C6DF-C783-666C-C39A0000627E}"/>
              </a:ext>
            </a:extLst>
          </p:cNvPr>
          <p:cNvSpPr>
            <a:spLocks noChangeAspect="1"/>
          </p:cNvSpPr>
          <p:nvPr/>
        </p:nvSpPr>
        <p:spPr>
          <a:xfrm>
            <a:off x="1145127" y="4002899"/>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2F2EE08C-B2C1-FF5C-3925-47726E423057}"/>
              </a:ext>
            </a:extLst>
          </p:cNvPr>
          <p:cNvSpPr>
            <a:spLocks noChangeAspect="1"/>
          </p:cNvSpPr>
          <p:nvPr/>
        </p:nvSpPr>
        <p:spPr>
          <a:xfrm>
            <a:off x="1238170" y="4258985"/>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楕円 45">
            <a:extLst>
              <a:ext uri="{FF2B5EF4-FFF2-40B4-BE49-F238E27FC236}">
                <a16:creationId xmlns:a16="http://schemas.microsoft.com/office/drawing/2014/main" id="{9FFC120B-D4B0-AE2E-EA40-8A2CB21B8191}"/>
              </a:ext>
            </a:extLst>
          </p:cNvPr>
          <p:cNvSpPr>
            <a:spLocks noChangeAspect="1"/>
          </p:cNvSpPr>
          <p:nvPr/>
        </p:nvSpPr>
        <p:spPr>
          <a:xfrm>
            <a:off x="1736392" y="3764817"/>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8D24637E-2443-6C5C-188C-7433FF21E004}"/>
              </a:ext>
            </a:extLst>
          </p:cNvPr>
          <p:cNvSpPr>
            <a:spLocks noChangeAspect="1"/>
          </p:cNvSpPr>
          <p:nvPr/>
        </p:nvSpPr>
        <p:spPr>
          <a:xfrm>
            <a:off x="1839649" y="4002899"/>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D17FEEA4-9FE3-3BFC-3539-3AC4B5B07687}"/>
              </a:ext>
            </a:extLst>
          </p:cNvPr>
          <p:cNvSpPr>
            <a:spLocks noChangeAspect="1"/>
          </p:cNvSpPr>
          <p:nvPr/>
        </p:nvSpPr>
        <p:spPr>
          <a:xfrm>
            <a:off x="1732702" y="4264476"/>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C972B10F-B1B4-C75A-FD74-49592BE0EFD0}"/>
              </a:ext>
            </a:extLst>
          </p:cNvPr>
          <p:cNvSpPr>
            <a:spLocks noChangeAspect="1"/>
          </p:cNvSpPr>
          <p:nvPr/>
        </p:nvSpPr>
        <p:spPr>
          <a:xfrm>
            <a:off x="1232802" y="3769105"/>
            <a:ext cx="54000" cy="5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F63E053E-B2FA-9593-D871-D864713AB147}"/>
              </a:ext>
            </a:extLst>
          </p:cNvPr>
          <p:cNvSpPr txBox="1"/>
          <p:nvPr/>
        </p:nvSpPr>
        <p:spPr>
          <a:xfrm>
            <a:off x="927159" y="4851934"/>
            <a:ext cx="1142474" cy="344128"/>
          </a:xfrm>
          <a:prstGeom prst="rect">
            <a:avLst/>
          </a:prstGeom>
          <a:noFill/>
        </p:spPr>
        <p:txBody>
          <a:bodyPr wrap="none" lIns="72000" tIns="18000" rIns="72000" bIns="18000" rtlCol="0">
            <a:spAutoFit/>
          </a:bodyPr>
          <a:lstStyle/>
          <a:p>
            <a:pPr algn="ctr"/>
            <a:r>
              <a:rPr kumimoji="1" lang="en-US" altLang="ja-JP" sz="2000" dirty="0">
                <a:latin typeface="Arial" panose="020B0604020202020204" pitchFamily="34" charset="0"/>
                <a:cs typeface="Arial" panose="020B0604020202020204" pitchFamily="34" charset="0"/>
              </a:rPr>
              <a:t>Jig (ring)</a:t>
            </a:r>
            <a:endParaRPr kumimoji="1" lang="ja-JP" altLang="en-US" sz="20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AF7AFE6E-26F4-A3E3-664A-C6B796306797}"/>
              </a:ext>
            </a:extLst>
          </p:cNvPr>
          <p:cNvSpPr txBox="1"/>
          <p:nvPr/>
        </p:nvSpPr>
        <p:spPr>
          <a:xfrm>
            <a:off x="651913" y="2935864"/>
            <a:ext cx="1741998" cy="344128"/>
          </a:xfrm>
          <a:prstGeom prst="rect">
            <a:avLst/>
          </a:prstGeom>
          <a:noFill/>
        </p:spPr>
        <p:txBody>
          <a:bodyPr wrap="none" lIns="72000" tIns="18000" rIns="72000" bIns="18000" rtlCol="0">
            <a:spAutoFit/>
          </a:bodyPr>
          <a:lstStyle/>
          <a:p>
            <a:pPr algn="ctr"/>
            <a:r>
              <a:rPr kumimoji="1" lang="en-US" altLang="ja-JP" sz="2000" dirty="0">
                <a:latin typeface="Arial" panose="020B0604020202020204" pitchFamily="34" charset="0"/>
                <a:cs typeface="Arial" panose="020B0604020202020204" pitchFamily="34" charset="0"/>
              </a:rPr>
              <a:t>Sample (pipe)</a:t>
            </a:r>
            <a:endParaRPr kumimoji="1" lang="ja-JP" altLang="en-US" sz="2000" dirty="0">
              <a:latin typeface="Arial" panose="020B0604020202020204" pitchFamily="34" charset="0"/>
              <a:cs typeface="Arial" panose="020B0604020202020204" pitchFamily="34" charset="0"/>
            </a:endParaRPr>
          </a:p>
        </p:txBody>
      </p:sp>
      <p:cxnSp>
        <p:nvCxnSpPr>
          <p:cNvPr id="52" name="直線矢印コネクタ 51">
            <a:extLst>
              <a:ext uri="{FF2B5EF4-FFF2-40B4-BE49-F238E27FC236}">
                <a16:creationId xmlns:a16="http://schemas.microsoft.com/office/drawing/2014/main" id="{ADD98B0A-4906-5D7D-C33D-7E80B4602E0A}"/>
              </a:ext>
            </a:extLst>
          </p:cNvPr>
          <p:cNvCxnSpPr>
            <a:stCxn id="51" idx="2"/>
            <a:endCxn id="42" idx="0"/>
          </p:cNvCxnSpPr>
          <p:nvPr/>
        </p:nvCxnSpPr>
        <p:spPr>
          <a:xfrm flipH="1">
            <a:off x="1514686" y="3279992"/>
            <a:ext cx="8226" cy="378350"/>
          </a:xfrm>
          <a:prstGeom prst="straightConnector1">
            <a:avLst/>
          </a:prstGeom>
          <a:ln w="127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43A22CCA-DD8F-2AAF-FC40-B41C0BC1FED2}"/>
              </a:ext>
            </a:extLst>
          </p:cNvPr>
          <p:cNvCxnSpPr>
            <a:cxnSpLocks/>
            <a:stCxn id="50" idx="0"/>
            <a:endCxn id="40" idx="4"/>
          </p:cNvCxnSpPr>
          <p:nvPr/>
        </p:nvCxnSpPr>
        <p:spPr>
          <a:xfrm flipV="1">
            <a:off x="1498396" y="4457361"/>
            <a:ext cx="16291" cy="394573"/>
          </a:xfrm>
          <a:prstGeom prst="straightConnector1">
            <a:avLst/>
          </a:prstGeom>
          <a:ln w="127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668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11</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007320" cy="4704173"/>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Purpose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Experimental Results</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S phase formation</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1218485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Cross-sectional Micrograph of Samples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12</a:t>
            </a:fld>
            <a:endParaRPr kumimoji="1" lang="ja-JP" altLang="en-US">
              <a:solidFill>
                <a:schemeClr val="tx1"/>
              </a:solidFill>
            </a:endParaRPr>
          </a:p>
        </p:txBody>
      </p:sp>
      <p:graphicFrame>
        <p:nvGraphicFramePr>
          <p:cNvPr id="5" name="表 2">
            <a:extLst>
              <a:ext uri="{FF2B5EF4-FFF2-40B4-BE49-F238E27FC236}">
                <a16:creationId xmlns:a16="http://schemas.microsoft.com/office/drawing/2014/main" id="{C8FBAFC5-2DDF-BDAB-68E0-F1B61C3E3165}"/>
              </a:ext>
            </a:extLst>
          </p:cNvPr>
          <p:cNvGraphicFramePr>
            <a:graphicFrameLocks noGrp="1"/>
          </p:cNvGraphicFramePr>
          <p:nvPr>
            <p:extLst>
              <p:ext uri="{D42A27DB-BD31-4B8C-83A1-F6EECF244321}">
                <p14:modId xmlns:p14="http://schemas.microsoft.com/office/powerpoint/2010/main" val="394196348"/>
              </p:ext>
            </p:extLst>
          </p:nvPr>
        </p:nvGraphicFramePr>
        <p:xfrm>
          <a:off x="881740" y="1193811"/>
          <a:ext cx="9371558" cy="4307088"/>
        </p:xfrm>
        <a:graphic>
          <a:graphicData uri="http://schemas.openxmlformats.org/drawingml/2006/table">
            <a:tbl>
              <a:tblPr firstRow="1" bandRow="1">
                <a:tableStyleId>{5C22544A-7EE6-4342-B048-85BDC9FD1C3A}</a:tableStyleId>
              </a:tblPr>
              <a:tblGrid>
                <a:gridCol w="1853974">
                  <a:extLst>
                    <a:ext uri="{9D8B030D-6E8A-4147-A177-3AD203B41FA5}">
                      <a16:colId xmlns:a16="http://schemas.microsoft.com/office/drawing/2014/main" val="970337531"/>
                    </a:ext>
                  </a:extLst>
                </a:gridCol>
                <a:gridCol w="1879396">
                  <a:extLst>
                    <a:ext uri="{9D8B030D-6E8A-4147-A177-3AD203B41FA5}">
                      <a16:colId xmlns:a16="http://schemas.microsoft.com/office/drawing/2014/main" val="2789583934"/>
                    </a:ext>
                  </a:extLst>
                </a:gridCol>
                <a:gridCol w="1879396">
                  <a:extLst>
                    <a:ext uri="{9D8B030D-6E8A-4147-A177-3AD203B41FA5}">
                      <a16:colId xmlns:a16="http://schemas.microsoft.com/office/drawing/2014/main" val="2951536708"/>
                    </a:ext>
                  </a:extLst>
                </a:gridCol>
                <a:gridCol w="1879396">
                  <a:extLst>
                    <a:ext uri="{9D8B030D-6E8A-4147-A177-3AD203B41FA5}">
                      <a16:colId xmlns:a16="http://schemas.microsoft.com/office/drawing/2014/main" val="2115826952"/>
                    </a:ext>
                  </a:extLst>
                </a:gridCol>
                <a:gridCol w="1879396">
                  <a:extLst>
                    <a:ext uri="{9D8B030D-6E8A-4147-A177-3AD203B41FA5}">
                      <a16:colId xmlns:a16="http://schemas.microsoft.com/office/drawing/2014/main" val="616623"/>
                    </a:ext>
                  </a:extLst>
                </a:gridCol>
              </a:tblGrid>
              <a:tr h="323049">
                <a:tc rowSpan="2">
                  <a:txBody>
                    <a:bodyPr/>
                    <a:lstStyle/>
                    <a:p>
                      <a:pPr algn="ctr"/>
                      <a:endParaRPr kumimoji="1" lang="en-US" altLang="ja-JP" sz="2000" b="0" dirty="0">
                        <a:solidFill>
                          <a:schemeClr val="tx1"/>
                        </a:solidFill>
                        <a:latin typeface="Arial" panose="020B0604020202020204" pitchFamily="34" charset="0"/>
                        <a:cs typeface="Arial" panose="020B0604020202020204" pitchFamily="34" charset="0"/>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4">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Processing temperature</a:t>
                      </a: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2070908"/>
                  </a:ext>
                </a:extLst>
              </a:tr>
              <a:tr h="346631">
                <a:tc vMerge="1">
                  <a:txBody>
                    <a:bodyPr/>
                    <a:lstStyle/>
                    <a:p>
                      <a:pPr algn="ctr"/>
                      <a:endParaRPr kumimoji="1" lang="en-US" altLang="ja-JP" sz="18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578 K</a:t>
                      </a: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598 K</a:t>
                      </a: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618 K</a:t>
                      </a: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638 K</a:t>
                      </a: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641925"/>
                  </a:ext>
                </a:extLst>
              </a:tr>
              <a:tr h="1800109">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ASPN</a:t>
                      </a:r>
                    </a:p>
                    <a:p>
                      <a:pPr algn="ctr"/>
                      <a:r>
                        <a:rPr kumimoji="1" lang="en-US" altLang="ja-JP" sz="2000" b="0" dirty="0">
                          <a:solidFill>
                            <a:schemeClr val="tx1"/>
                          </a:solidFill>
                          <a:latin typeface="Arial" panose="020B0604020202020204" pitchFamily="34" charset="0"/>
                          <a:cs typeface="Arial" panose="020B0604020202020204" pitchFamily="34" charset="0"/>
                        </a:rPr>
                        <a:t>(Nitriding)</a:t>
                      </a: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1201517"/>
                  </a:ext>
                </a:extLst>
              </a:tr>
              <a:tr h="1782179">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ASPC</a:t>
                      </a:r>
                    </a:p>
                    <a:p>
                      <a:pPr algn="ctr"/>
                      <a:r>
                        <a:rPr kumimoji="1" lang="en-US" altLang="ja-JP" sz="2000" b="0" dirty="0">
                          <a:solidFill>
                            <a:schemeClr val="tx1"/>
                          </a:solidFill>
                          <a:latin typeface="Arial" panose="020B0604020202020204" pitchFamily="34" charset="0"/>
                          <a:cs typeface="Arial" panose="020B0604020202020204" pitchFamily="34" charset="0"/>
                        </a:rPr>
                        <a:t>(Carburizing)</a:t>
                      </a: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28800" marB="288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003278"/>
                  </a:ext>
                </a:extLst>
              </a:tr>
            </a:tbl>
          </a:graphicData>
        </a:graphic>
      </p:graphicFrame>
      <p:pic>
        <p:nvPicPr>
          <p:cNvPr id="7" name="図 6">
            <a:extLst>
              <a:ext uri="{FF2B5EF4-FFF2-40B4-BE49-F238E27FC236}">
                <a16:creationId xmlns:a16="http://schemas.microsoft.com/office/drawing/2014/main" id="{DBA47DB0-08FD-F13E-32A5-2C227F8B9F8C}"/>
              </a:ext>
            </a:extLst>
          </p:cNvPr>
          <p:cNvPicPr>
            <a:picLocks noChangeAspect="1"/>
          </p:cNvPicPr>
          <p:nvPr/>
        </p:nvPicPr>
        <p:blipFill rotWithShape="1">
          <a:blip r:embed="rId3">
            <a:extLst>
              <a:ext uri="{28A0092B-C50C-407E-A947-70E740481C1C}">
                <a14:useLocalDpi xmlns:a14="http://schemas.microsoft.com/office/drawing/2010/main" val="0"/>
              </a:ext>
            </a:extLst>
          </a:blip>
          <a:srcRect l="31229" t="54015" r="36299" b="6128"/>
          <a:stretch/>
        </p:blipFill>
        <p:spPr>
          <a:xfrm>
            <a:off x="8458091" y="3832438"/>
            <a:ext cx="1706774" cy="1571128"/>
          </a:xfrm>
          <a:prstGeom prst="rect">
            <a:avLst/>
          </a:prstGeom>
          <a:ln>
            <a:noFill/>
          </a:ln>
        </p:spPr>
      </p:pic>
      <p:pic>
        <p:nvPicPr>
          <p:cNvPr id="8" name="図 7">
            <a:extLst>
              <a:ext uri="{FF2B5EF4-FFF2-40B4-BE49-F238E27FC236}">
                <a16:creationId xmlns:a16="http://schemas.microsoft.com/office/drawing/2014/main" id="{741524C1-42AA-B9DF-49FE-D2DC407E4D4B}"/>
              </a:ext>
            </a:extLst>
          </p:cNvPr>
          <p:cNvPicPr>
            <a:picLocks noChangeAspect="1"/>
          </p:cNvPicPr>
          <p:nvPr/>
        </p:nvPicPr>
        <p:blipFill rotWithShape="1">
          <a:blip r:embed="rId4">
            <a:extLst>
              <a:ext uri="{28A0092B-C50C-407E-A947-70E740481C1C}">
                <a14:useLocalDpi xmlns:a14="http://schemas.microsoft.com/office/drawing/2010/main" val="0"/>
              </a:ext>
            </a:extLst>
          </a:blip>
          <a:srcRect l="29363" t="30072" r="38164" b="30072"/>
          <a:stretch/>
        </p:blipFill>
        <p:spPr>
          <a:xfrm>
            <a:off x="6573219" y="3832438"/>
            <a:ext cx="1706775" cy="1571128"/>
          </a:xfrm>
          <a:prstGeom prst="rect">
            <a:avLst/>
          </a:prstGeom>
          <a:ln>
            <a:noFill/>
          </a:ln>
        </p:spPr>
      </p:pic>
      <p:pic>
        <p:nvPicPr>
          <p:cNvPr id="9" name="図 8">
            <a:extLst>
              <a:ext uri="{FF2B5EF4-FFF2-40B4-BE49-F238E27FC236}">
                <a16:creationId xmlns:a16="http://schemas.microsoft.com/office/drawing/2014/main" id="{44B1B284-3F93-8DD8-4273-79C89694C873}"/>
              </a:ext>
            </a:extLst>
          </p:cNvPr>
          <p:cNvPicPr>
            <a:picLocks noChangeAspect="1"/>
          </p:cNvPicPr>
          <p:nvPr/>
        </p:nvPicPr>
        <p:blipFill rotWithShape="1">
          <a:blip r:embed="rId5">
            <a:extLst>
              <a:ext uri="{28A0092B-C50C-407E-A947-70E740481C1C}">
                <a14:useLocalDpi xmlns:a14="http://schemas.microsoft.com/office/drawing/2010/main" val="0"/>
              </a:ext>
            </a:extLst>
          </a:blip>
          <a:srcRect l="28238" t="21173" r="39290" b="39244"/>
          <a:stretch/>
        </p:blipFill>
        <p:spPr>
          <a:xfrm>
            <a:off x="4699825" y="3832439"/>
            <a:ext cx="1706775" cy="1560371"/>
          </a:xfrm>
          <a:prstGeom prst="rect">
            <a:avLst/>
          </a:prstGeom>
          <a:ln>
            <a:noFill/>
          </a:ln>
        </p:spPr>
      </p:pic>
      <p:pic>
        <p:nvPicPr>
          <p:cNvPr id="10" name="図 9">
            <a:extLst>
              <a:ext uri="{FF2B5EF4-FFF2-40B4-BE49-F238E27FC236}">
                <a16:creationId xmlns:a16="http://schemas.microsoft.com/office/drawing/2014/main" id="{983BBA49-C151-1492-A023-75AF38F34520}"/>
              </a:ext>
            </a:extLst>
          </p:cNvPr>
          <p:cNvPicPr>
            <a:picLocks noChangeAspect="1"/>
          </p:cNvPicPr>
          <p:nvPr/>
        </p:nvPicPr>
        <p:blipFill rotWithShape="1">
          <a:blip r:embed="rId6">
            <a:extLst>
              <a:ext uri="{28A0092B-C50C-407E-A947-70E740481C1C}">
                <a14:useLocalDpi xmlns:a14="http://schemas.microsoft.com/office/drawing/2010/main" val="0"/>
              </a:ext>
            </a:extLst>
          </a:blip>
          <a:srcRect l="37796" t="37730" r="29728" b="22413"/>
          <a:stretch/>
        </p:blipFill>
        <p:spPr>
          <a:xfrm>
            <a:off x="2838008" y="3821683"/>
            <a:ext cx="1706774" cy="1571127"/>
          </a:xfrm>
          <a:prstGeom prst="rect">
            <a:avLst/>
          </a:prstGeom>
          <a:ln>
            <a:noFill/>
          </a:ln>
        </p:spPr>
      </p:pic>
      <p:pic>
        <p:nvPicPr>
          <p:cNvPr id="11" name="図 10">
            <a:extLst>
              <a:ext uri="{FF2B5EF4-FFF2-40B4-BE49-F238E27FC236}">
                <a16:creationId xmlns:a16="http://schemas.microsoft.com/office/drawing/2014/main" id="{E8104740-D7D6-EC94-54AE-CF328CFF13C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1918" t="65392" r="5349" b="6856"/>
          <a:stretch/>
        </p:blipFill>
        <p:spPr>
          <a:xfrm>
            <a:off x="8458092" y="2033308"/>
            <a:ext cx="1706827" cy="1563160"/>
          </a:xfrm>
          <a:prstGeom prst="rect">
            <a:avLst/>
          </a:prstGeom>
          <a:ln>
            <a:noFill/>
          </a:ln>
        </p:spPr>
      </p:pic>
      <p:pic>
        <p:nvPicPr>
          <p:cNvPr id="12" name="図 11">
            <a:extLst>
              <a:ext uri="{FF2B5EF4-FFF2-40B4-BE49-F238E27FC236}">
                <a16:creationId xmlns:a16="http://schemas.microsoft.com/office/drawing/2014/main" id="{9A7733EF-FA50-0048-1100-561A14CC1E0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5484" t="68817" r="1783" b="3289"/>
          <a:stretch/>
        </p:blipFill>
        <p:spPr>
          <a:xfrm>
            <a:off x="6582031" y="2033309"/>
            <a:ext cx="1706827" cy="1571127"/>
          </a:xfrm>
          <a:prstGeom prst="rect">
            <a:avLst/>
          </a:prstGeom>
          <a:ln>
            <a:noFill/>
          </a:ln>
        </p:spPr>
      </p:pic>
      <p:pic>
        <p:nvPicPr>
          <p:cNvPr id="13" name="図 12">
            <a:extLst>
              <a:ext uri="{FF2B5EF4-FFF2-40B4-BE49-F238E27FC236}">
                <a16:creationId xmlns:a16="http://schemas.microsoft.com/office/drawing/2014/main" id="{AB3CF09D-035E-0547-08C4-E630BD237F8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5203" t="68610" r="2064" b="3355"/>
          <a:stretch/>
        </p:blipFill>
        <p:spPr>
          <a:xfrm>
            <a:off x="4699773" y="2025341"/>
            <a:ext cx="1706827" cy="1579094"/>
          </a:xfrm>
          <a:prstGeom prst="rect">
            <a:avLst/>
          </a:prstGeom>
          <a:ln>
            <a:noFill/>
          </a:ln>
        </p:spPr>
      </p:pic>
      <p:pic>
        <p:nvPicPr>
          <p:cNvPr id="14" name="図 13">
            <a:extLst>
              <a:ext uri="{FF2B5EF4-FFF2-40B4-BE49-F238E27FC236}">
                <a16:creationId xmlns:a16="http://schemas.microsoft.com/office/drawing/2014/main" id="{901D13C3-0CDC-C6A3-7949-E5ACBA5619F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6756" t="66815" r="512" b="5292"/>
          <a:stretch/>
        </p:blipFill>
        <p:spPr>
          <a:xfrm>
            <a:off x="2838009" y="2025342"/>
            <a:ext cx="1706775" cy="1571127"/>
          </a:xfrm>
          <a:prstGeom prst="rect">
            <a:avLst/>
          </a:prstGeom>
          <a:ln>
            <a:noFill/>
          </a:ln>
        </p:spPr>
      </p:pic>
      <p:grpSp>
        <p:nvGrpSpPr>
          <p:cNvPr id="15" name="グループ化 14">
            <a:extLst>
              <a:ext uri="{FF2B5EF4-FFF2-40B4-BE49-F238E27FC236}">
                <a16:creationId xmlns:a16="http://schemas.microsoft.com/office/drawing/2014/main" id="{2E9D273D-56EE-33EE-4C44-E8C57B9F227F}"/>
              </a:ext>
            </a:extLst>
          </p:cNvPr>
          <p:cNvGrpSpPr/>
          <p:nvPr/>
        </p:nvGrpSpPr>
        <p:grpSpPr>
          <a:xfrm>
            <a:off x="8904040" y="4885526"/>
            <a:ext cx="692817" cy="410960"/>
            <a:chOff x="10701731" y="4743997"/>
            <a:chExt cx="692817" cy="410960"/>
          </a:xfrm>
        </p:grpSpPr>
        <p:cxnSp>
          <p:nvCxnSpPr>
            <p:cNvPr id="16" name="直線コネクタ 15">
              <a:extLst>
                <a:ext uri="{FF2B5EF4-FFF2-40B4-BE49-F238E27FC236}">
                  <a16:creationId xmlns:a16="http://schemas.microsoft.com/office/drawing/2014/main" id="{C4B1CDBE-3357-0418-4E0F-7D83F66B2D39}"/>
                </a:ext>
              </a:extLst>
            </p:cNvPr>
            <p:cNvCxnSpPr>
              <a:cxnSpLocks/>
            </p:cNvCxnSpPr>
            <p:nvPr/>
          </p:nvCxnSpPr>
          <p:spPr>
            <a:xfrm>
              <a:off x="10832139" y="5099019"/>
              <a:ext cx="42977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BFB50FC-CEF2-7BFF-D685-DD1EE28DC3ED}"/>
                </a:ext>
              </a:extLst>
            </p:cNvPr>
            <p:cNvCxnSpPr>
              <a:cxnSpLocks/>
            </p:cNvCxnSpPr>
            <p:nvPr/>
          </p:nvCxnSpPr>
          <p:spPr>
            <a:xfrm>
              <a:off x="10832139" y="5043084"/>
              <a:ext cx="0" cy="11187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F0D34E5F-CD03-7DBA-4FCB-3AFBFB5B0F1B}"/>
                </a:ext>
              </a:extLst>
            </p:cNvPr>
            <p:cNvCxnSpPr>
              <a:cxnSpLocks/>
            </p:cNvCxnSpPr>
            <p:nvPr/>
          </p:nvCxnSpPr>
          <p:spPr>
            <a:xfrm>
              <a:off x="11264139" y="5043084"/>
              <a:ext cx="0" cy="11187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B0B77435-1CDC-6E1E-7B5B-96103C4A34CD}"/>
                </a:ext>
              </a:extLst>
            </p:cNvPr>
            <p:cNvSpPr txBox="1"/>
            <p:nvPr/>
          </p:nvSpPr>
          <p:spPr>
            <a:xfrm>
              <a:off x="10701731" y="4743997"/>
              <a:ext cx="692817" cy="307777"/>
            </a:xfrm>
            <a:prstGeom prst="rect">
              <a:avLst/>
            </a:prstGeom>
            <a:noFill/>
            <a:ln>
              <a:noFill/>
            </a:ln>
          </p:spPr>
          <p:txBody>
            <a:bodyPr wrap="none" rtlCol="0">
              <a:spAutoFit/>
            </a:bodyPr>
            <a:lstStyle/>
            <a:p>
              <a:pPr algn="ctr"/>
              <a:r>
                <a:rPr lang="en-US" altLang="ja-JP" sz="1400" dirty="0"/>
                <a:t>20 </a:t>
              </a:r>
              <a:r>
                <a:rPr lang="en-US" altLang="ja-JP" sz="1400" dirty="0">
                  <a:latin typeface="Symbol" panose="05050102010706020507" pitchFamily="18" charset="2"/>
                </a:rPr>
                <a:t>m</a:t>
              </a:r>
              <a:r>
                <a:rPr lang="en-US" altLang="ja-JP" sz="1400" dirty="0"/>
                <a:t>m</a:t>
              </a:r>
              <a:endParaRPr lang="ja-JP" altLang="en-US" sz="1400" dirty="0"/>
            </a:p>
          </p:txBody>
        </p:sp>
      </p:grpSp>
      <p:sp>
        <p:nvSpPr>
          <p:cNvPr id="20" name="テキスト ボックス 19">
            <a:extLst>
              <a:ext uri="{FF2B5EF4-FFF2-40B4-BE49-F238E27FC236}">
                <a16:creationId xmlns:a16="http://schemas.microsoft.com/office/drawing/2014/main" id="{BD2BAD4F-86E3-C73F-5B84-FF6ECE470C40}"/>
              </a:ext>
            </a:extLst>
          </p:cNvPr>
          <p:cNvSpPr txBox="1"/>
          <p:nvPr/>
        </p:nvSpPr>
        <p:spPr>
          <a:xfrm>
            <a:off x="767858" y="5639536"/>
            <a:ext cx="10807639"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Processing temperature </a:t>
            </a:r>
            <a:r>
              <a:rPr lang="ja-JP" altLang="en-US" sz="2400" b="1" dirty="0">
                <a:solidFill>
                  <a:srgbClr val="0000FF"/>
                </a:solidFill>
                <a:latin typeface="Arial" panose="020B0604020202020204" pitchFamily="34" charset="0"/>
                <a:cs typeface="Arial" panose="020B0604020202020204" pitchFamily="34" charset="0"/>
              </a:rPr>
              <a:t>⤴</a:t>
            </a:r>
            <a:r>
              <a:rPr lang="ja-JP" altLang="en-US" sz="2400" dirty="0">
                <a:latin typeface="Arial" panose="020B0604020202020204" pitchFamily="34" charset="0"/>
                <a:cs typeface="Arial" panose="020B0604020202020204" pitchFamily="34" charset="0"/>
              </a:rPr>
              <a:t>　⇒　</a:t>
            </a:r>
            <a:r>
              <a:rPr lang="en-US" altLang="ja-JP" sz="2400" dirty="0">
                <a:latin typeface="Arial" panose="020B0604020202020204" pitchFamily="34" charset="0"/>
                <a:cs typeface="Arial" panose="020B0604020202020204" pitchFamily="34" charset="0"/>
              </a:rPr>
              <a:t>Layer thickness </a:t>
            </a:r>
            <a:r>
              <a:rPr lang="ja-JP" altLang="en-US" sz="2400" b="1" dirty="0">
                <a:solidFill>
                  <a:srgbClr val="0000FF"/>
                </a:solidFill>
                <a:latin typeface="Arial" panose="020B0604020202020204" pitchFamily="34" charset="0"/>
                <a:cs typeface="Arial" panose="020B0604020202020204" pitchFamily="34" charset="0"/>
              </a:rPr>
              <a:t>⤴</a:t>
            </a:r>
            <a:endParaRPr lang="en-US" altLang="ja-JP" sz="2400" b="1" dirty="0">
              <a:solidFill>
                <a:srgbClr val="0000FF"/>
              </a:solidFill>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For ASPN, the etched areas were observed at high processing temperature.</a:t>
            </a:r>
            <a:endParaRPr lang="ja-JP" altLang="en-US" sz="24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FFF30D29-35EB-540C-0180-6EC718435296}"/>
              </a:ext>
            </a:extLst>
          </p:cNvPr>
          <p:cNvSpPr txBox="1"/>
          <p:nvPr/>
        </p:nvSpPr>
        <p:spPr>
          <a:xfrm>
            <a:off x="10475124" y="2624937"/>
            <a:ext cx="1566454" cy="400110"/>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Etched area</a:t>
            </a:r>
            <a:endParaRPr lang="ja-JP" altLang="en-US" sz="2000" dirty="0">
              <a:latin typeface="Arial" panose="020B0604020202020204" pitchFamily="34" charset="0"/>
              <a:cs typeface="Arial" panose="020B0604020202020204" pitchFamily="34" charset="0"/>
            </a:endParaRPr>
          </a:p>
        </p:txBody>
      </p:sp>
      <p:cxnSp>
        <p:nvCxnSpPr>
          <p:cNvPr id="3" name="直線矢印コネクタ 2">
            <a:extLst>
              <a:ext uri="{FF2B5EF4-FFF2-40B4-BE49-F238E27FC236}">
                <a16:creationId xmlns:a16="http://schemas.microsoft.com/office/drawing/2014/main" id="{96EE9EEF-1AA6-42A0-BFE7-90C516A3FFE0}"/>
              </a:ext>
            </a:extLst>
          </p:cNvPr>
          <p:cNvCxnSpPr>
            <a:cxnSpLocks/>
            <a:stCxn id="21" idx="1"/>
          </p:cNvCxnSpPr>
          <p:nvPr/>
        </p:nvCxnSpPr>
        <p:spPr>
          <a:xfrm flipH="1">
            <a:off x="9895114" y="2824992"/>
            <a:ext cx="580010" cy="163137"/>
          </a:xfrm>
          <a:prstGeom prst="straightConnector1">
            <a:avLst/>
          </a:prstGeom>
          <a:ln>
            <a:solidFill>
              <a:srgbClr val="0000FF"/>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298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XRD Patterns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13</a:t>
            </a:fld>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5F2DD989-0F03-B78A-67FB-996CB8AA57D5}"/>
              </a:ext>
            </a:extLst>
          </p:cNvPr>
          <p:cNvGrpSpPr>
            <a:grpSpLocks noChangeAspect="1"/>
          </p:cNvGrpSpPr>
          <p:nvPr/>
        </p:nvGrpSpPr>
        <p:grpSpPr>
          <a:xfrm>
            <a:off x="592140" y="755447"/>
            <a:ext cx="11052000" cy="5140276"/>
            <a:chOff x="1539195" y="693181"/>
            <a:chExt cx="9058130" cy="4212929"/>
          </a:xfrm>
        </p:grpSpPr>
        <p:pic>
          <p:nvPicPr>
            <p:cNvPr id="20" name="図 19">
              <a:extLst>
                <a:ext uri="{FF2B5EF4-FFF2-40B4-BE49-F238E27FC236}">
                  <a16:creationId xmlns:a16="http://schemas.microsoft.com/office/drawing/2014/main" id="{6E255157-1625-F1BB-B10C-B9EC5985B857}"/>
                </a:ext>
              </a:extLst>
            </p:cNvPr>
            <p:cNvPicPr>
              <a:picLocks noChangeAspect="1"/>
            </p:cNvPicPr>
            <p:nvPr/>
          </p:nvPicPr>
          <p:blipFill>
            <a:blip r:embed="rId3"/>
            <a:stretch>
              <a:fillRect/>
            </a:stretch>
          </p:blipFill>
          <p:spPr>
            <a:xfrm>
              <a:off x="1539195" y="1332330"/>
              <a:ext cx="4573524" cy="3573780"/>
            </a:xfrm>
            <a:prstGeom prst="rect">
              <a:avLst/>
            </a:prstGeom>
          </p:spPr>
        </p:pic>
        <p:sp>
          <p:nvSpPr>
            <p:cNvPr id="21" name="テキスト ボックス 20">
              <a:extLst>
                <a:ext uri="{FF2B5EF4-FFF2-40B4-BE49-F238E27FC236}">
                  <a16:creationId xmlns:a16="http://schemas.microsoft.com/office/drawing/2014/main" id="{47AE2821-1D82-0024-5166-542DE9803D03}"/>
                </a:ext>
              </a:extLst>
            </p:cNvPr>
            <p:cNvSpPr txBox="1"/>
            <p:nvPr/>
          </p:nvSpPr>
          <p:spPr>
            <a:xfrm>
              <a:off x="2211665" y="3812551"/>
              <a:ext cx="1309974" cy="400110"/>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Untreated</a:t>
              </a:r>
              <a:endParaRPr lang="ja-JP" altLang="en-US" sz="2000"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65209D41-1039-C4B5-EC36-BA4715147733}"/>
                </a:ext>
              </a:extLst>
            </p:cNvPr>
            <p:cNvSpPr txBox="1"/>
            <p:nvPr/>
          </p:nvSpPr>
          <p:spPr>
            <a:xfrm>
              <a:off x="2211665" y="3251828"/>
              <a:ext cx="854721" cy="400110"/>
            </a:xfrm>
            <a:prstGeom prst="rect">
              <a:avLst/>
            </a:prstGeom>
            <a:noFill/>
          </p:spPr>
          <p:txBody>
            <a:bodyPr wrap="none" rtlCol="0">
              <a:spAutoFit/>
            </a:bodyPr>
            <a:lstStyle/>
            <a:p>
              <a:r>
                <a:rPr lang="en-US" altLang="ja-JP" sz="2000" dirty="0">
                  <a:solidFill>
                    <a:srgbClr val="0000FF"/>
                  </a:solidFill>
                  <a:latin typeface="Arial" panose="020B0604020202020204" pitchFamily="34" charset="0"/>
                  <a:cs typeface="Arial" panose="020B0604020202020204" pitchFamily="34" charset="0"/>
                </a:rPr>
                <a:t>578 K</a:t>
              </a:r>
              <a:endParaRPr lang="ja-JP" altLang="en-US" sz="2000" dirty="0">
                <a:solidFill>
                  <a:srgbClr val="0000FF"/>
                </a:solidFill>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2579D338-6470-0812-9DC4-9F6CDD2E0EAA}"/>
                </a:ext>
              </a:extLst>
            </p:cNvPr>
            <p:cNvSpPr txBox="1"/>
            <p:nvPr/>
          </p:nvSpPr>
          <p:spPr>
            <a:xfrm>
              <a:off x="2211664" y="2814502"/>
              <a:ext cx="854721" cy="400110"/>
            </a:xfrm>
            <a:prstGeom prst="rect">
              <a:avLst/>
            </a:prstGeom>
            <a:noFill/>
          </p:spPr>
          <p:txBody>
            <a:bodyPr wrap="none" rtlCol="0">
              <a:spAutoFit/>
            </a:bodyPr>
            <a:lstStyle/>
            <a:p>
              <a:r>
                <a:rPr lang="en-US" altLang="ja-JP" sz="2000" dirty="0">
                  <a:solidFill>
                    <a:srgbClr val="008000"/>
                  </a:solidFill>
                  <a:latin typeface="Arial" panose="020B0604020202020204" pitchFamily="34" charset="0"/>
                  <a:cs typeface="Arial" panose="020B0604020202020204" pitchFamily="34" charset="0"/>
                </a:rPr>
                <a:t>598 K</a:t>
              </a:r>
              <a:endParaRPr lang="ja-JP" altLang="en-US" sz="2000" dirty="0">
                <a:solidFill>
                  <a:srgbClr val="008000"/>
                </a:solidFill>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0954B921-E1E6-2AE6-1146-C8DC97A55892}"/>
                </a:ext>
              </a:extLst>
            </p:cNvPr>
            <p:cNvSpPr txBox="1"/>
            <p:nvPr/>
          </p:nvSpPr>
          <p:spPr>
            <a:xfrm>
              <a:off x="2211664" y="2351872"/>
              <a:ext cx="854721" cy="400110"/>
            </a:xfrm>
            <a:prstGeom prst="rect">
              <a:avLst/>
            </a:prstGeom>
            <a:noFill/>
          </p:spPr>
          <p:txBody>
            <a:bodyPr wrap="none" rtlCol="0">
              <a:spAutoFit/>
            </a:bodyPr>
            <a:lstStyle/>
            <a:p>
              <a:r>
                <a:rPr lang="en-US" altLang="ja-JP" sz="2000" dirty="0">
                  <a:solidFill>
                    <a:srgbClr val="FF9900"/>
                  </a:solidFill>
                  <a:latin typeface="Arial" panose="020B0604020202020204" pitchFamily="34" charset="0"/>
                  <a:cs typeface="Arial" panose="020B0604020202020204" pitchFamily="34" charset="0"/>
                </a:rPr>
                <a:t>618 K</a:t>
              </a:r>
              <a:endParaRPr lang="ja-JP" altLang="en-US" sz="2000" dirty="0">
                <a:solidFill>
                  <a:srgbClr val="FF9900"/>
                </a:solidFill>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B208D0EA-F571-76F8-178C-C4BA4D889F2D}"/>
                </a:ext>
              </a:extLst>
            </p:cNvPr>
            <p:cNvSpPr txBox="1"/>
            <p:nvPr/>
          </p:nvSpPr>
          <p:spPr>
            <a:xfrm>
              <a:off x="2214289" y="1942075"/>
              <a:ext cx="854721" cy="400110"/>
            </a:xfrm>
            <a:prstGeom prst="rect">
              <a:avLst/>
            </a:prstGeom>
            <a:noFill/>
          </p:spPr>
          <p:txBody>
            <a:bodyPr wrap="none" rtlCol="0">
              <a:spAutoFit/>
            </a:bodyPr>
            <a:lstStyle/>
            <a:p>
              <a:r>
                <a:rPr lang="en-US" altLang="ja-JP" sz="2000" dirty="0">
                  <a:solidFill>
                    <a:srgbClr val="FF0000"/>
                  </a:solidFill>
                  <a:latin typeface="Arial" panose="020B0604020202020204" pitchFamily="34" charset="0"/>
                  <a:cs typeface="Arial" panose="020B0604020202020204" pitchFamily="34" charset="0"/>
                </a:rPr>
                <a:t>638 K</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EBA91756-21DC-B41C-D499-F0CDC6A260DD}"/>
                </a:ext>
              </a:extLst>
            </p:cNvPr>
            <p:cNvSpPr txBox="1"/>
            <p:nvPr/>
          </p:nvSpPr>
          <p:spPr>
            <a:xfrm>
              <a:off x="3395823" y="1678079"/>
              <a:ext cx="391133" cy="307777"/>
            </a:xfrm>
            <a:prstGeom prst="rect">
              <a:avLst/>
            </a:prstGeom>
            <a:noFill/>
          </p:spPr>
          <p:txBody>
            <a:bodyPr wrap="none" lIns="0" tIns="0" rIns="0" bIns="0" rtlCol="0">
              <a:spAutoFit/>
            </a:bodyPr>
            <a:lstStyle/>
            <a:p>
              <a:r>
                <a:rPr lang="en-US" altLang="ja-JP" sz="2000" dirty="0" err="1"/>
                <a:t>CrN</a:t>
              </a:r>
              <a:endParaRPr lang="ja-JP" altLang="en-US" sz="2000" dirty="0"/>
            </a:p>
          </p:txBody>
        </p:sp>
        <p:cxnSp>
          <p:nvCxnSpPr>
            <p:cNvPr id="27" name="直線矢印コネクタ 26">
              <a:extLst>
                <a:ext uri="{FF2B5EF4-FFF2-40B4-BE49-F238E27FC236}">
                  <a16:creationId xmlns:a16="http://schemas.microsoft.com/office/drawing/2014/main" id="{87706EEF-FFD6-2B54-20D8-08C0542A553F}"/>
                </a:ext>
              </a:extLst>
            </p:cNvPr>
            <p:cNvCxnSpPr>
              <a:cxnSpLocks/>
              <a:stCxn id="26" idx="2"/>
            </p:cNvCxnSpPr>
            <p:nvPr/>
          </p:nvCxnSpPr>
          <p:spPr>
            <a:xfrm>
              <a:off x="3591390" y="1985856"/>
              <a:ext cx="296482" cy="62032"/>
            </a:xfrm>
            <a:prstGeom prst="straightConnector1">
              <a:avLst/>
            </a:prstGeom>
            <a:ln>
              <a:solidFill>
                <a:srgbClr val="FF0000"/>
              </a:solidFill>
              <a:tailEnd type="arrow" w="med" len="med"/>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479DD81B-DBAD-32DA-F95D-A3DBDA4F0940}"/>
                </a:ext>
              </a:extLst>
            </p:cNvPr>
            <p:cNvSpPr txBox="1"/>
            <p:nvPr/>
          </p:nvSpPr>
          <p:spPr>
            <a:xfrm>
              <a:off x="3301210" y="3529412"/>
              <a:ext cx="427425" cy="307777"/>
            </a:xfrm>
            <a:prstGeom prst="rect">
              <a:avLst/>
            </a:prstGeom>
            <a:noFill/>
          </p:spPr>
          <p:txBody>
            <a:bodyPr wrap="none" lIns="0" tIns="0" rIns="0" bIns="0" rtlCol="0">
              <a:spAutoFit/>
            </a:bodyPr>
            <a:lstStyle/>
            <a:p>
              <a:r>
                <a:rPr lang="en-US" altLang="ja-JP" sz="2000" dirty="0">
                  <a:latin typeface="Symbol" panose="05050102010706020507" pitchFamily="18" charset="2"/>
                </a:rPr>
                <a:t>g</a:t>
              </a:r>
              <a:r>
                <a:rPr lang="en-US" altLang="ja-JP" sz="2000" dirty="0"/>
                <a:t>-Fe</a:t>
              </a:r>
              <a:endParaRPr lang="ja-JP" altLang="en-US" sz="2000" dirty="0"/>
            </a:p>
          </p:txBody>
        </p:sp>
        <p:sp>
          <p:nvSpPr>
            <p:cNvPr id="29" name="テキスト ボックス 28">
              <a:extLst>
                <a:ext uri="{FF2B5EF4-FFF2-40B4-BE49-F238E27FC236}">
                  <a16:creationId xmlns:a16="http://schemas.microsoft.com/office/drawing/2014/main" id="{5B5078EE-B70D-8CFC-0196-BEA23B8834D1}"/>
                </a:ext>
              </a:extLst>
            </p:cNvPr>
            <p:cNvSpPr txBox="1"/>
            <p:nvPr/>
          </p:nvSpPr>
          <p:spPr>
            <a:xfrm>
              <a:off x="3285559" y="3087469"/>
              <a:ext cx="547650" cy="307777"/>
            </a:xfrm>
            <a:prstGeom prst="rect">
              <a:avLst/>
            </a:prstGeom>
            <a:noFill/>
          </p:spPr>
          <p:txBody>
            <a:bodyPr wrap="none" lIns="0" tIns="0" rIns="0" bIns="0" rtlCol="0">
              <a:spAutoFit/>
            </a:bodyPr>
            <a:lstStyle/>
            <a:p>
              <a:r>
                <a:rPr lang="en-US" altLang="ja-JP" sz="2000" dirty="0">
                  <a:latin typeface="Symbol" panose="05050102010706020507" pitchFamily="18" charset="2"/>
                </a:rPr>
                <a:t>a</a:t>
              </a:r>
              <a:r>
                <a:rPr lang="en-US" altLang="ja-JP" sz="2000" dirty="0"/>
                <a:t>’-Fe</a:t>
              </a:r>
              <a:endParaRPr lang="ja-JP" altLang="en-US" sz="2000" dirty="0"/>
            </a:p>
          </p:txBody>
        </p:sp>
        <p:sp>
          <p:nvSpPr>
            <p:cNvPr id="30" name="テキスト ボックス 29">
              <a:extLst>
                <a:ext uri="{FF2B5EF4-FFF2-40B4-BE49-F238E27FC236}">
                  <a16:creationId xmlns:a16="http://schemas.microsoft.com/office/drawing/2014/main" id="{CA812272-E241-E794-F096-DA63AB45CDF2}"/>
                </a:ext>
              </a:extLst>
            </p:cNvPr>
            <p:cNvSpPr txBox="1"/>
            <p:nvPr/>
          </p:nvSpPr>
          <p:spPr>
            <a:xfrm>
              <a:off x="3939031" y="1161701"/>
              <a:ext cx="303288" cy="400110"/>
            </a:xfrm>
            <a:prstGeom prst="rect">
              <a:avLst/>
            </a:prstGeom>
            <a:noFill/>
          </p:spPr>
          <p:txBody>
            <a:bodyPr wrap="none" rtlCol="0">
              <a:spAutoFit/>
            </a:bodyPr>
            <a:lstStyle/>
            <a:p>
              <a:r>
                <a:rPr lang="en-US" altLang="ja-JP" sz="2000" dirty="0"/>
                <a:t>S</a:t>
              </a:r>
              <a:endParaRPr lang="ja-JP" altLang="en-US" sz="2000" dirty="0"/>
            </a:p>
          </p:txBody>
        </p:sp>
        <p:cxnSp>
          <p:nvCxnSpPr>
            <p:cNvPr id="31" name="直線コネクタ 30">
              <a:extLst>
                <a:ext uri="{FF2B5EF4-FFF2-40B4-BE49-F238E27FC236}">
                  <a16:creationId xmlns:a16="http://schemas.microsoft.com/office/drawing/2014/main" id="{68DA91F8-F25F-BA54-E1BB-B61ECF596BAD}"/>
                </a:ext>
              </a:extLst>
            </p:cNvPr>
            <p:cNvCxnSpPr/>
            <p:nvPr/>
          </p:nvCxnSpPr>
          <p:spPr>
            <a:xfrm flipV="1">
              <a:off x="4294883" y="1092719"/>
              <a:ext cx="0" cy="3098058"/>
            </a:xfrm>
            <a:prstGeom prst="line">
              <a:avLst/>
            </a:prstGeom>
            <a:ln w="3429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D21A1580-0AC2-06D8-58B7-3897E52CADF1}"/>
                </a:ext>
              </a:extLst>
            </p:cNvPr>
            <p:cNvCxnSpPr/>
            <p:nvPr/>
          </p:nvCxnSpPr>
          <p:spPr>
            <a:xfrm flipV="1">
              <a:off x="3181305" y="1096570"/>
              <a:ext cx="0" cy="3098058"/>
            </a:xfrm>
            <a:prstGeom prst="line">
              <a:avLst/>
            </a:prstGeom>
            <a:ln w="288925">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E01E338B-1A66-524A-23B0-39663D9FDD30}"/>
                </a:ext>
              </a:extLst>
            </p:cNvPr>
            <p:cNvSpPr txBox="1"/>
            <p:nvPr/>
          </p:nvSpPr>
          <p:spPr>
            <a:xfrm>
              <a:off x="2819806" y="1160898"/>
              <a:ext cx="303288" cy="400110"/>
            </a:xfrm>
            <a:prstGeom prst="rect">
              <a:avLst/>
            </a:prstGeom>
            <a:noFill/>
          </p:spPr>
          <p:txBody>
            <a:bodyPr wrap="none" rtlCol="0">
              <a:spAutoFit/>
            </a:bodyPr>
            <a:lstStyle/>
            <a:p>
              <a:r>
                <a:rPr lang="en-US" altLang="ja-JP" sz="2000" dirty="0"/>
                <a:t>S</a:t>
              </a:r>
              <a:endParaRPr lang="ja-JP" altLang="en-US" sz="2000" dirty="0"/>
            </a:p>
          </p:txBody>
        </p:sp>
        <p:sp>
          <p:nvSpPr>
            <p:cNvPr id="34" name="テキスト ボックス 33">
              <a:extLst>
                <a:ext uri="{FF2B5EF4-FFF2-40B4-BE49-F238E27FC236}">
                  <a16:creationId xmlns:a16="http://schemas.microsoft.com/office/drawing/2014/main" id="{1E5667EB-CC2C-B8A6-782C-218888D5899C}"/>
                </a:ext>
              </a:extLst>
            </p:cNvPr>
            <p:cNvSpPr txBox="1"/>
            <p:nvPr/>
          </p:nvSpPr>
          <p:spPr>
            <a:xfrm>
              <a:off x="5187552" y="3722200"/>
              <a:ext cx="536479" cy="307777"/>
            </a:xfrm>
            <a:prstGeom prst="rect">
              <a:avLst/>
            </a:prstGeom>
            <a:noFill/>
          </p:spPr>
          <p:txBody>
            <a:bodyPr wrap="none" lIns="54000" tIns="0" rIns="54000" bIns="0" rtlCol="0">
              <a:spAutoFit/>
            </a:bodyPr>
            <a:lstStyle/>
            <a:p>
              <a:r>
                <a:rPr lang="en-US" altLang="ja-JP" sz="2000" dirty="0">
                  <a:latin typeface="Symbol" panose="05050102010706020507" pitchFamily="18" charset="2"/>
                </a:rPr>
                <a:t>g</a:t>
              </a:r>
              <a:r>
                <a:rPr lang="en-US" altLang="ja-JP" sz="2000" dirty="0"/>
                <a:t>-Fe</a:t>
              </a:r>
              <a:endParaRPr lang="ja-JP" altLang="en-US" sz="2000" dirty="0"/>
            </a:p>
          </p:txBody>
        </p:sp>
        <p:cxnSp>
          <p:nvCxnSpPr>
            <p:cNvPr id="35" name="直線矢印コネクタ 34">
              <a:extLst>
                <a:ext uri="{FF2B5EF4-FFF2-40B4-BE49-F238E27FC236}">
                  <a16:creationId xmlns:a16="http://schemas.microsoft.com/office/drawing/2014/main" id="{8FD43FC0-676A-4C4D-6F5C-CA49A7C0F5DE}"/>
                </a:ext>
              </a:extLst>
            </p:cNvPr>
            <p:cNvCxnSpPr>
              <a:cxnSpLocks/>
              <a:stCxn id="28" idx="3"/>
            </p:cNvCxnSpPr>
            <p:nvPr/>
          </p:nvCxnSpPr>
          <p:spPr>
            <a:xfrm>
              <a:off x="3728635" y="3683301"/>
              <a:ext cx="81365" cy="39607"/>
            </a:xfrm>
            <a:prstGeom prst="straightConnector1">
              <a:avLst/>
            </a:prstGeom>
            <a:ln>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7D3428E3-BE15-6CC0-CE2D-E747C2F6D18B}"/>
                </a:ext>
              </a:extLst>
            </p:cNvPr>
            <p:cNvCxnSpPr>
              <a:cxnSpLocks/>
              <a:stCxn id="29" idx="3"/>
            </p:cNvCxnSpPr>
            <p:nvPr/>
          </p:nvCxnSpPr>
          <p:spPr>
            <a:xfrm>
              <a:off x="3833209" y="3241358"/>
              <a:ext cx="123748" cy="187633"/>
            </a:xfrm>
            <a:prstGeom prst="straightConnector1">
              <a:avLst/>
            </a:prstGeom>
            <a:ln>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9135A984-6227-BEE5-8DF9-FAFF7BE039C5}"/>
                </a:ext>
              </a:extLst>
            </p:cNvPr>
            <p:cNvCxnSpPr>
              <a:cxnSpLocks/>
              <a:stCxn id="26" idx="2"/>
            </p:cNvCxnSpPr>
            <p:nvPr/>
          </p:nvCxnSpPr>
          <p:spPr>
            <a:xfrm>
              <a:off x="3591390" y="1985856"/>
              <a:ext cx="296482" cy="474635"/>
            </a:xfrm>
            <a:prstGeom prst="straightConnector1">
              <a:avLst/>
            </a:prstGeom>
            <a:ln>
              <a:solidFill>
                <a:srgbClr val="FF9900"/>
              </a:solidFill>
              <a:tailEnd type="arrow" w="med" len="med"/>
            </a:ln>
          </p:spPr>
          <p:style>
            <a:lnRef idx="1">
              <a:schemeClr val="accent1"/>
            </a:lnRef>
            <a:fillRef idx="0">
              <a:schemeClr val="accent1"/>
            </a:fillRef>
            <a:effectRef idx="0">
              <a:schemeClr val="accent1"/>
            </a:effectRef>
            <a:fontRef idx="minor">
              <a:schemeClr val="tx1"/>
            </a:fontRef>
          </p:style>
        </p:cxnSp>
        <p:pic>
          <p:nvPicPr>
            <p:cNvPr id="38" name="図 37">
              <a:extLst>
                <a:ext uri="{FF2B5EF4-FFF2-40B4-BE49-F238E27FC236}">
                  <a16:creationId xmlns:a16="http://schemas.microsoft.com/office/drawing/2014/main" id="{F61C28D1-89A3-5B88-EAF9-BB70E09DA246}"/>
                </a:ext>
              </a:extLst>
            </p:cNvPr>
            <p:cNvPicPr>
              <a:picLocks noChangeAspect="1"/>
            </p:cNvPicPr>
            <p:nvPr/>
          </p:nvPicPr>
          <p:blipFill rotWithShape="1">
            <a:blip r:embed="rId4"/>
            <a:srcRect l="3694"/>
            <a:stretch/>
          </p:blipFill>
          <p:spPr>
            <a:xfrm>
              <a:off x="6207267" y="1326335"/>
              <a:ext cx="4390058" cy="3562006"/>
            </a:xfrm>
            <a:prstGeom prst="rect">
              <a:avLst/>
            </a:prstGeom>
          </p:spPr>
        </p:pic>
        <p:sp>
          <p:nvSpPr>
            <p:cNvPr id="39" name="テキスト ボックス 38">
              <a:extLst>
                <a:ext uri="{FF2B5EF4-FFF2-40B4-BE49-F238E27FC236}">
                  <a16:creationId xmlns:a16="http://schemas.microsoft.com/office/drawing/2014/main" id="{27842F6C-B4E3-F806-25C7-F0B402993FE1}"/>
                </a:ext>
              </a:extLst>
            </p:cNvPr>
            <p:cNvSpPr txBox="1"/>
            <p:nvPr/>
          </p:nvSpPr>
          <p:spPr>
            <a:xfrm>
              <a:off x="6734727" y="3800086"/>
              <a:ext cx="1309974" cy="400110"/>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Untreated</a:t>
              </a:r>
              <a:endParaRPr lang="ja-JP" altLang="en-US" sz="20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B6A231F5-9A9D-7EAA-519B-91CEF3B4DA49}"/>
                </a:ext>
              </a:extLst>
            </p:cNvPr>
            <p:cNvSpPr txBox="1"/>
            <p:nvPr/>
          </p:nvSpPr>
          <p:spPr>
            <a:xfrm>
              <a:off x="6734727" y="3119221"/>
              <a:ext cx="854721" cy="400110"/>
            </a:xfrm>
            <a:prstGeom prst="rect">
              <a:avLst/>
            </a:prstGeom>
            <a:noFill/>
          </p:spPr>
          <p:txBody>
            <a:bodyPr wrap="none" rtlCol="0">
              <a:spAutoFit/>
            </a:bodyPr>
            <a:lstStyle/>
            <a:p>
              <a:r>
                <a:rPr lang="en-US" altLang="ja-JP" sz="2000" dirty="0">
                  <a:solidFill>
                    <a:srgbClr val="0000FF"/>
                  </a:solidFill>
                  <a:latin typeface="Arial" panose="020B0604020202020204" pitchFamily="34" charset="0"/>
                  <a:cs typeface="Arial" panose="020B0604020202020204" pitchFamily="34" charset="0"/>
                </a:rPr>
                <a:t>578 K</a:t>
              </a:r>
              <a:endParaRPr lang="ja-JP" altLang="en-US" sz="2000" dirty="0">
                <a:solidFill>
                  <a:srgbClr val="0000FF"/>
                </a:solidFill>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1471FD3B-9DAB-2E0F-5941-C6745033887E}"/>
                </a:ext>
              </a:extLst>
            </p:cNvPr>
            <p:cNvSpPr txBox="1"/>
            <p:nvPr/>
          </p:nvSpPr>
          <p:spPr>
            <a:xfrm>
              <a:off x="6734727" y="2702260"/>
              <a:ext cx="854721" cy="400110"/>
            </a:xfrm>
            <a:prstGeom prst="rect">
              <a:avLst/>
            </a:prstGeom>
            <a:noFill/>
          </p:spPr>
          <p:txBody>
            <a:bodyPr wrap="none" rtlCol="0">
              <a:spAutoFit/>
            </a:bodyPr>
            <a:lstStyle/>
            <a:p>
              <a:r>
                <a:rPr lang="en-US" altLang="ja-JP" sz="2000" dirty="0">
                  <a:solidFill>
                    <a:srgbClr val="008000"/>
                  </a:solidFill>
                  <a:latin typeface="Arial" panose="020B0604020202020204" pitchFamily="34" charset="0"/>
                  <a:cs typeface="Arial" panose="020B0604020202020204" pitchFamily="34" charset="0"/>
                </a:rPr>
                <a:t>598 K</a:t>
              </a:r>
              <a:endParaRPr lang="ja-JP" altLang="en-US" sz="2000" dirty="0">
                <a:solidFill>
                  <a:srgbClr val="008000"/>
                </a:solidFill>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51709ABA-C75C-F18F-AAFA-26803BDC5FFC}"/>
                </a:ext>
              </a:extLst>
            </p:cNvPr>
            <p:cNvSpPr txBox="1"/>
            <p:nvPr/>
          </p:nvSpPr>
          <p:spPr>
            <a:xfrm>
              <a:off x="6734727" y="2232558"/>
              <a:ext cx="854721" cy="400110"/>
            </a:xfrm>
            <a:prstGeom prst="rect">
              <a:avLst/>
            </a:prstGeom>
            <a:noFill/>
          </p:spPr>
          <p:txBody>
            <a:bodyPr wrap="none" rtlCol="0">
              <a:spAutoFit/>
            </a:bodyPr>
            <a:lstStyle/>
            <a:p>
              <a:r>
                <a:rPr lang="en-US" altLang="ja-JP" sz="2000" dirty="0">
                  <a:solidFill>
                    <a:srgbClr val="FF9900"/>
                  </a:solidFill>
                  <a:latin typeface="Arial" panose="020B0604020202020204" pitchFamily="34" charset="0"/>
                  <a:cs typeface="Arial" panose="020B0604020202020204" pitchFamily="34" charset="0"/>
                </a:rPr>
                <a:t>618 K</a:t>
              </a:r>
              <a:endParaRPr lang="ja-JP" altLang="en-US" sz="2000" dirty="0">
                <a:solidFill>
                  <a:srgbClr val="FF9900"/>
                </a:solidFill>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0026276F-AE8F-12A6-4D7A-E024495AE7AA}"/>
                </a:ext>
              </a:extLst>
            </p:cNvPr>
            <p:cNvSpPr txBox="1"/>
            <p:nvPr/>
          </p:nvSpPr>
          <p:spPr>
            <a:xfrm>
              <a:off x="6734727" y="1766455"/>
              <a:ext cx="854721" cy="400110"/>
            </a:xfrm>
            <a:prstGeom prst="rect">
              <a:avLst/>
            </a:prstGeom>
            <a:noFill/>
          </p:spPr>
          <p:txBody>
            <a:bodyPr wrap="none" rtlCol="0">
              <a:spAutoFit/>
            </a:bodyPr>
            <a:lstStyle/>
            <a:p>
              <a:r>
                <a:rPr lang="en-US" altLang="ja-JP" sz="2000" dirty="0">
                  <a:solidFill>
                    <a:srgbClr val="FF0000"/>
                  </a:solidFill>
                  <a:latin typeface="Arial" panose="020B0604020202020204" pitchFamily="34" charset="0"/>
                  <a:cs typeface="Arial" panose="020B0604020202020204" pitchFamily="34" charset="0"/>
                </a:rPr>
                <a:t>638 K</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250573A2-D14B-9A90-330C-3839E3567692}"/>
                </a:ext>
              </a:extLst>
            </p:cNvPr>
            <p:cNvSpPr txBox="1"/>
            <p:nvPr/>
          </p:nvSpPr>
          <p:spPr>
            <a:xfrm>
              <a:off x="9089893" y="1132275"/>
              <a:ext cx="303288" cy="400110"/>
            </a:xfrm>
            <a:prstGeom prst="rect">
              <a:avLst/>
            </a:prstGeom>
            <a:noFill/>
          </p:spPr>
          <p:txBody>
            <a:bodyPr wrap="none" rtlCol="0">
              <a:spAutoFit/>
            </a:bodyPr>
            <a:lstStyle/>
            <a:p>
              <a:r>
                <a:rPr lang="en-US" altLang="ja-JP" sz="2000" dirty="0"/>
                <a:t>S</a:t>
              </a:r>
              <a:endParaRPr lang="ja-JP" altLang="en-US" sz="2000" dirty="0"/>
            </a:p>
          </p:txBody>
        </p:sp>
        <p:cxnSp>
          <p:nvCxnSpPr>
            <p:cNvPr id="45" name="直線コネクタ 44">
              <a:extLst>
                <a:ext uri="{FF2B5EF4-FFF2-40B4-BE49-F238E27FC236}">
                  <a16:creationId xmlns:a16="http://schemas.microsoft.com/office/drawing/2014/main" id="{DB8164D4-091F-A266-3FBD-A9CDD1597A92}"/>
                </a:ext>
              </a:extLst>
            </p:cNvPr>
            <p:cNvCxnSpPr>
              <a:cxnSpLocks/>
            </p:cNvCxnSpPr>
            <p:nvPr/>
          </p:nvCxnSpPr>
          <p:spPr>
            <a:xfrm flipV="1">
              <a:off x="8187646" y="1065830"/>
              <a:ext cx="0" cy="3098058"/>
            </a:xfrm>
            <a:prstGeom prst="line">
              <a:avLst/>
            </a:prstGeom>
            <a:ln w="1905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1930E6AE-DC3D-6330-76E1-F033FFF6EC81}"/>
                </a:ext>
              </a:extLst>
            </p:cNvPr>
            <p:cNvSpPr txBox="1"/>
            <p:nvPr/>
          </p:nvSpPr>
          <p:spPr>
            <a:xfrm>
              <a:off x="7865201" y="1132275"/>
              <a:ext cx="303288" cy="400110"/>
            </a:xfrm>
            <a:prstGeom prst="rect">
              <a:avLst/>
            </a:prstGeom>
            <a:noFill/>
          </p:spPr>
          <p:txBody>
            <a:bodyPr wrap="none" rtlCol="0">
              <a:spAutoFit/>
            </a:bodyPr>
            <a:lstStyle/>
            <a:p>
              <a:r>
                <a:rPr lang="en-US" altLang="ja-JP" sz="2000" dirty="0"/>
                <a:t>S</a:t>
              </a:r>
              <a:endParaRPr lang="ja-JP" altLang="en-US" sz="2000" dirty="0"/>
            </a:p>
          </p:txBody>
        </p:sp>
        <p:sp>
          <p:nvSpPr>
            <p:cNvPr id="47" name="テキスト ボックス 46">
              <a:extLst>
                <a:ext uri="{FF2B5EF4-FFF2-40B4-BE49-F238E27FC236}">
                  <a16:creationId xmlns:a16="http://schemas.microsoft.com/office/drawing/2014/main" id="{3CD69A7B-CCD3-960D-ECEE-56978A882DB4}"/>
                </a:ext>
              </a:extLst>
            </p:cNvPr>
            <p:cNvSpPr txBox="1"/>
            <p:nvPr/>
          </p:nvSpPr>
          <p:spPr>
            <a:xfrm>
              <a:off x="9666270" y="3584000"/>
              <a:ext cx="612091" cy="400110"/>
            </a:xfrm>
            <a:prstGeom prst="rect">
              <a:avLst/>
            </a:prstGeom>
            <a:noFill/>
          </p:spPr>
          <p:txBody>
            <a:bodyPr wrap="none" rtlCol="0">
              <a:spAutoFit/>
            </a:bodyPr>
            <a:lstStyle/>
            <a:p>
              <a:r>
                <a:rPr lang="en-US" altLang="ja-JP" sz="2000" dirty="0">
                  <a:latin typeface="Symbol" panose="05050102010706020507" pitchFamily="18" charset="2"/>
                </a:rPr>
                <a:t>g</a:t>
              </a:r>
              <a:r>
                <a:rPr lang="en-US" altLang="ja-JP" sz="2000" dirty="0"/>
                <a:t>-Fe</a:t>
              </a:r>
              <a:endParaRPr lang="ja-JP" altLang="en-US" sz="2000" dirty="0"/>
            </a:p>
          </p:txBody>
        </p:sp>
        <p:cxnSp>
          <p:nvCxnSpPr>
            <p:cNvPr id="48" name="直線コネクタ 47">
              <a:extLst>
                <a:ext uri="{FF2B5EF4-FFF2-40B4-BE49-F238E27FC236}">
                  <a16:creationId xmlns:a16="http://schemas.microsoft.com/office/drawing/2014/main" id="{E9B55B68-27AD-3891-A97B-57AEE754B4E8}"/>
                </a:ext>
              </a:extLst>
            </p:cNvPr>
            <p:cNvCxnSpPr>
              <a:cxnSpLocks/>
            </p:cNvCxnSpPr>
            <p:nvPr/>
          </p:nvCxnSpPr>
          <p:spPr>
            <a:xfrm flipV="1">
              <a:off x="9457180" y="1065830"/>
              <a:ext cx="0" cy="3098058"/>
            </a:xfrm>
            <a:prstGeom prst="line">
              <a:avLst/>
            </a:prstGeom>
            <a:ln w="2857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719C0170-0665-09D3-A5F1-1AA8A2175A5B}"/>
                </a:ext>
              </a:extLst>
            </p:cNvPr>
            <p:cNvSpPr txBox="1"/>
            <p:nvPr/>
          </p:nvSpPr>
          <p:spPr>
            <a:xfrm>
              <a:off x="7565492" y="3522502"/>
              <a:ext cx="500128" cy="380480"/>
            </a:xfrm>
            <a:prstGeom prst="rect">
              <a:avLst/>
            </a:prstGeom>
            <a:noFill/>
          </p:spPr>
          <p:txBody>
            <a:bodyPr wrap="none" lIns="36000" tIns="36000" rIns="36000" bIns="36000" rtlCol="0">
              <a:spAutoFit/>
            </a:bodyPr>
            <a:lstStyle/>
            <a:p>
              <a:r>
                <a:rPr lang="en-US" altLang="ja-JP" sz="2000" dirty="0">
                  <a:latin typeface="Symbol" panose="05050102010706020507" pitchFamily="18" charset="2"/>
                </a:rPr>
                <a:t>g</a:t>
              </a:r>
              <a:r>
                <a:rPr lang="en-US" altLang="ja-JP" sz="2000" dirty="0"/>
                <a:t>-Fe</a:t>
              </a:r>
              <a:endParaRPr lang="ja-JP" altLang="en-US" sz="2000" dirty="0"/>
            </a:p>
          </p:txBody>
        </p:sp>
        <p:sp>
          <p:nvSpPr>
            <p:cNvPr id="50" name="テキスト ボックス 49">
              <a:extLst>
                <a:ext uri="{FF2B5EF4-FFF2-40B4-BE49-F238E27FC236}">
                  <a16:creationId xmlns:a16="http://schemas.microsoft.com/office/drawing/2014/main" id="{FB8467B1-5205-F205-9AE3-4601B62A17C9}"/>
                </a:ext>
              </a:extLst>
            </p:cNvPr>
            <p:cNvSpPr txBox="1"/>
            <p:nvPr/>
          </p:nvSpPr>
          <p:spPr>
            <a:xfrm>
              <a:off x="8525401" y="3587132"/>
              <a:ext cx="732316" cy="400110"/>
            </a:xfrm>
            <a:prstGeom prst="rect">
              <a:avLst/>
            </a:prstGeom>
            <a:noFill/>
          </p:spPr>
          <p:txBody>
            <a:bodyPr wrap="none" rtlCol="0">
              <a:spAutoFit/>
            </a:bodyPr>
            <a:lstStyle/>
            <a:p>
              <a:r>
                <a:rPr lang="en-US" altLang="ja-JP" sz="2000" dirty="0">
                  <a:latin typeface="Symbol" panose="05050102010706020507" pitchFamily="18" charset="2"/>
                </a:rPr>
                <a:t>a</a:t>
              </a:r>
              <a:r>
                <a:rPr lang="en-US" altLang="ja-JP" sz="2000" dirty="0"/>
                <a:t>’-Fe</a:t>
              </a:r>
              <a:endParaRPr lang="ja-JP" altLang="en-US" sz="2000" dirty="0"/>
            </a:p>
          </p:txBody>
        </p:sp>
        <p:cxnSp>
          <p:nvCxnSpPr>
            <p:cNvPr id="51" name="直線矢印コネクタ 50">
              <a:extLst>
                <a:ext uri="{FF2B5EF4-FFF2-40B4-BE49-F238E27FC236}">
                  <a16:creationId xmlns:a16="http://schemas.microsoft.com/office/drawing/2014/main" id="{FEA68554-AEFC-C7FA-2D68-656FEAB5D56C}"/>
                </a:ext>
              </a:extLst>
            </p:cNvPr>
            <p:cNvCxnSpPr>
              <a:cxnSpLocks/>
              <a:stCxn id="49" idx="3"/>
            </p:cNvCxnSpPr>
            <p:nvPr/>
          </p:nvCxnSpPr>
          <p:spPr>
            <a:xfrm>
              <a:off x="8065620" y="3712742"/>
              <a:ext cx="212156" cy="74327"/>
            </a:xfrm>
            <a:prstGeom prst="straightConnector1">
              <a:avLst/>
            </a:prstGeom>
            <a:ln>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B3A3EEA9-2A94-014E-283D-FC4AF8C86263}"/>
                </a:ext>
              </a:extLst>
            </p:cNvPr>
            <p:cNvSpPr txBox="1"/>
            <p:nvPr/>
          </p:nvSpPr>
          <p:spPr>
            <a:xfrm>
              <a:off x="3108752" y="693181"/>
              <a:ext cx="2003820" cy="378377"/>
            </a:xfrm>
            <a:prstGeom prst="rect">
              <a:avLst/>
            </a:prstGeom>
            <a:noFill/>
          </p:spPr>
          <p:txBody>
            <a:bodyPr wrap="none" rtlCol="0">
              <a:spAutoFit/>
            </a:bodyPr>
            <a:lstStyle/>
            <a:p>
              <a:pPr algn="ctr"/>
              <a:r>
                <a:rPr lang="en-US" altLang="ja-JP" sz="2400" dirty="0">
                  <a:latin typeface="Arial" panose="020B0604020202020204" pitchFamily="34" charset="0"/>
                  <a:cs typeface="Arial" panose="020B0604020202020204" pitchFamily="34" charset="0"/>
                </a:rPr>
                <a:t>ASPN (Nitriding)</a:t>
              </a:r>
              <a:endParaRPr lang="ja-JP" altLang="en-US" sz="24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EEED488D-AB68-10E3-6535-0786F4AD8E10}"/>
                </a:ext>
              </a:extLst>
            </p:cNvPr>
            <p:cNvSpPr txBox="1"/>
            <p:nvPr/>
          </p:nvSpPr>
          <p:spPr>
            <a:xfrm>
              <a:off x="7381940" y="693181"/>
              <a:ext cx="2369059" cy="378377"/>
            </a:xfrm>
            <a:prstGeom prst="rect">
              <a:avLst/>
            </a:prstGeom>
            <a:noFill/>
          </p:spPr>
          <p:txBody>
            <a:bodyPr wrap="none" rtlCol="0">
              <a:spAutoFit/>
            </a:bodyPr>
            <a:lstStyle/>
            <a:p>
              <a:pPr algn="ctr"/>
              <a:r>
                <a:rPr lang="en-US" altLang="ja-JP" sz="2400" dirty="0">
                  <a:latin typeface="Arial" panose="020B0604020202020204" pitchFamily="34" charset="0"/>
                  <a:cs typeface="Arial" panose="020B0604020202020204" pitchFamily="34" charset="0"/>
                </a:rPr>
                <a:t>ASPC (Carburizing)</a:t>
              </a:r>
              <a:endParaRPr lang="ja-JP" altLang="en-US" sz="2400" dirty="0">
                <a:latin typeface="Arial" panose="020B0604020202020204" pitchFamily="34" charset="0"/>
                <a:cs typeface="Arial" panose="020B0604020202020204" pitchFamily="34" charset="0"/>
              </a:endParaRPr>
            </a:p>
          </p:txBody>
        </p:sp>
      </p:grpSp>
      <p:cxnSp>
        <p:nvCxnSpPr>
          <p:cNvPr id="5" name="直線コネクタ 4">
            <a:extLst>
              <a:ext uri="{FF2B5EF4-FFF2-40B4-BE49-F238E27FC236}">
                <a16:creationId xmlns:a16="http://schemas.microsoft.com/office/drawing/2014/main" id="{F2A764D5-3451-F3E4-9CB8-7613299F200D}"/>
              </a:ext>
            </a:extLst>
          </p:cNvPr>
          <p:cNvCxnSpPr/>
          <p:nvPr/>
        </p:nvCxnSpPr>
        <p:spPr>
          <a:xfrm flipV="1">
            <a:off x="4953519" y="1240501"/>
            <a:ext cx="0" cy="3780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F3D35B52-BF2D-3248-BA21-2E46399ADA37}"/>
              </a:ext>
            </a:extLst>
          </p:cNvPr>
          <p:cNvCxnSpPr/>
          <p:nvPr/>
        </p:nvCxnSpPr>
        <p:spPr>
          <a:xfrm flipV="1">
            <a:off x="3357869" y="1248853"/>
            <a:ext cx="0" cy="3780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 name="矢印: 左 2">
            <a:extLst>
              <a:ext uri="{FF2B5EF4-FFF2-40B4-BE49-F238E27FC236}">
                <a16:creationId xmlns:a16="http://schemas.microsoft.com/office/drawing/2014/main" id="{72DFEAA9-1E31-AE55-DDFC-FBD0C0247143}"/>
              </a:ext>
            </a:extLst>
          </p:cNvPr>
          <p:cNvSpPr/>
          <p:nvPr/>
        </p:nvSpPr>
        <p:spPr>
          <a:xfrm>
            <a:off x="2581382" y="1343427"/>
            <a:ext cx="792000" cy="246268"/>
          </a:xfrm>
          <a:prstGeom prst="lef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矢印: 左 54">
            <a:extLst>
              <a:ext uri="{FF2B5EF4-FFF2-40B4-BE49-F238E27FC236}">
                <a16:creationId xmlns:a16="http://schemas.microsoft.com/office/drawing/2014/main" id="{C85C2760-4910-212B-AE44-BBC3C70A96A9}"/>
              </a:ext>
            </a:extLst>
          </p:cNvPr>
          <p:cNvSpPr/>
          <p:nvPr/>
        </p:nvSpPr>
        <p:spPr>
          <a:xfrm>
            <a:off x="3971008" y="1343427"/>
            <a:ext cx="972000" cy="246268"/>
          </a:xfrm>
          <a:prstGeom prst="lef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 name="直線コネクタ 55">
            <a:extLst>
              <a:ext uri="{FF2B5EF4-FFF2-40B4-BE49-F238E27FC236}">
                <a16:creationId xmlns:a16="http://schemas.microsoft.com/office/drawing/2014/main" id="{B02682F9-C650-3396-6DCE-5D7FCE8E62FA}"/>
              </a:ext>
            </a:extLst>
          </p:cNvPr>
          <p:cNvCxnSpPr/>
          <p:nvPr/>
        </p:nvCxnSpPr>
        <p:spPr>
          <a:xfrm flipV="1">
            <a:off x="10440908" y="1196177"/>
            <a:ext cx="0" cy="3780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293E2C75-0919-0A95-BC39-F382D6CE36BE}"/>
              </a:ext>
            </a:extLst>
          </p:cNvPr>
          <p:cNvCxnSpPr/>
          <p:nvPr/>
        </p:nvCxnSpPr>
        <p:spPr>
          <a:xfrm flipV="1">
            <a:off x="8845258" y="1204529"/>
            <a:ext cx="0" cy="378000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58" name="矢印: 左 57">
            <a:extLst>
              <a:ext uri="{FF2B5EF4-FFF2-40B4-BE49-F238E27FC236}">
                <a16:creationId xmlns:a16="http://schemas.microsoft.com/office/drawing/2014/main" id="{8AAE5A65-4A3A-81C5-D0EE-8B7816C47D77}"/>
              </a:ext>
            </a:extLst>
          </p:cNvPr>
          <p:cNvSpPr/>
          <p:nvPr/>
        </p:nvSpPr>
        <p:spPr>
          <a:xfrm>
            <a:off x="8656604" y="1299103"/>
            <a:ext cx="216000" cy="246268"/>
          </a:xfrm>
          <a:prstGeom prst="lef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矢印: 左 58">
            <a:extLst>
              <a:ext uri="{FF2B5EF4-FFF2-40B4-BE49-F238E27FC236}">
                <a16:creationId xmlns:a16="http://schemas.microsoft.com/office/drawing/2014/main" id="{83586ECF-F5D6-7F68-88A5-7FEEE9F609FB}"/>
              </a:ext>
            </a:extLst>
          </p:cNvPr>
          <p:cNvSpPr/>
          <p:nvPr/>
        </p:nvSpPr>
        <p:spPr>
          <a:xfrm>
            <a:off x="10225845" y="1299103"/>
            <a:ext cx="216000" cy="246268"/>
          </a:xfrm>
          <a:prstGeom prst="lef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EA6E87EE-9E83-3530-0F20-6C3D1EFE5024}"/>
              </a:ext>
            </a:extLst>
          </p:cNvPr>
          <p:cNvSpPr txBox="1"/>
          <p:nvPr/>
        </p:nvSpPr>
        <p:spPr>
          <a:xfrm>
            <a:off x="1487127" y="6011885"/>
            <a:ext cx="9356087"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Peak shift</a:t>
            </a:r>
            <a:r>
              <a:rPr lang="ja-JP" altLang="en-US" sz="2400" dirty="0">
                <a:latin typeface="Arial" panose="020B0604020202020204" pitchFamily="34" charset="0"/>
                <a:cs typeface="Arial" panose="020B0604020202020204" pitchFamily="34" charset="0"/>
              </a:rPr>
              <a:t>　⇒　</a:t>
            </a:r>
            <a:r>
              <a:rPr lang="en-US" altLang="ja-JP" sz="2400" dirty="0">
                <a:latin typeface="Arial" panose="020B0604020202020204" pitchFamily="34" charset="0"/>
                <a:cs typeface="Arial" panose="020B0604020202020204" pitchFamily="34" charset="0"/>
              </a:rPr>
              <a:t>Lattice constant expansion width</a:t>
            </a: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ASPN </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ASPC</a:t>
            </a:r>
          </a:p>
          <a:p>
            <a:r>
              <a:rPr lang="en-US" altLang="ja-JP" sz="2400" dirty="0">
                <a:latin typeface="Arial" panose="020B0604020202020204" pitchFamily="34" charset="0"/>
                <a:cs typeface="Arial" panose="020B0604020202020204" pitchFamily="34" charset="0"/>
              </a:rPr>
              <a:t>Half width</a:t>
            </a:r>
            <a:r>
              <a:rPr lang="ja-JP" altLang="en-US" sz="2400" dirty="0">
                <a:latin typeface="Arial" panose="020B0604020202020204" pitchFamily="34" charset="0"/>
                <a:cs typeface="Arial" panose="020B0604020202020204" pitchFamily="34" charset="0"/>
              </a:rPr>
              <a:t>　⇒　</a:t>
            </a:r>
            <a:r>
              <a:rPr kumimoji="1" lang="en-US" altLang="ja-JP" sz="2400" b="0" dirty="0">
                <a:solidFill>
                  <a:schemeClr val="tx1"/>
                </a:solidFill>
                <a:latin typeface="Arial" panose="020B0604020202020204" pitchFamily="34" charset="0"/>
                <a:cs typeface="Arial" panose="020B0604020202020204" pitchFamily="34" charset="0"/>
              </a:rPr>
              <a:t>Strain in grain					   </a:t>
            </a:r>
            <a:r>
              <a:rPr kumimoji="1" lang="ja-JP" altLang="en-US" sz="2400" b="0" dirty="0">
                <a:solidFill>
                  <a:schemeClr val="tx1"/>
                </a:solidFill>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 ASPN </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ASPC</a:t>
            </a:r>
            <a:endParaRPr kumimoji="1" lang="en-US" altLang="ja-JP" sz="2400"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7558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Layer Thickness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14</a:t>
            </a:fld>
            <a:endParaRPr kumimoji="1" lang="ja-JP" altLang="en-US">
              <a:solidFill>
                <a:schemeClr val="tx1"/>
              </a:solidFill>
            </a:endParaRPr>
          </a:p>
        </p:txBody>
      </p:sp>
      <p:pic>
        <p:nvPicPr>
          <p:cNvPr id="54" name="図 53">
            <a:extLst>
              <a:ext uri="{FF2B5EF4-FFF2-40B4-BE49-F238E27FC236}">
                <a16:creationId xmlns:a16="http://schemas.microsoft.com/office/drawing/2014/main" id="{C0E28445-4D93-B461-A557-906EBFC00262}"/>
              </a:ext>
            </a:extLst>
          </p:cNvPr>
          <p:cNvPicPr>
            <a:picLocks noChangeAspect="1"/>
          </p:cNvPicPr>
          <p:nvPr/>
        </p:nvPicPr>
        <p:blipFill rotWithShape="1">
          <a:blip r:embed="rId3"/>
          <a:srcRect b="21348"/>
          <a:stretch/>
        </p:blipFill>
        <p:spPr>
          <a:xfrm>
            <a:off x="592097" y="1385916"/>
            <a:ext cx="6312164" cy="4631607"/>
          </a:xfrm>
          <a:prstGeom prst="rect">
            <a:avLst/>
          </a:prstGeom>
        </p:spPr>
      </p:pic>
      <p:sp>
        <p:nvSpPr>
          <p:cNvPr id="55" name="テキスト ボックス 54">
            <a:extLst>
              <a:ext uri="{FF2B5EF4-FFF2-40B4-BE49-F238E27FC236}">
                <a16:creationId xmlns:a16="http://schemas.microsoft.com/office/drawing/2014/main" id="{300105A4-E161-FA95-327C-9A88AB66CB7C}"/>
              </a:ext>
            </a:extLst>
          </p:cNvPr>
          <p:cNvSpPr txBox="1"/>
          <p:nvPr/>
        </p:nvSpPr>
        <p:spPr>
          <a:xfrm>
            <a:off x="3964534" y="2036793"/>
            <a:ext cx="2062086"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EDFC1BDD-06A8-29D7-561C-0FD3DCE2DEA7}"/>
              </a:ext>
            </a:extLst>
          </p:cNvPr>
          <p:cNvSpPr txBox="1"/>
          <p:nvPr/>
        </p:nvSpPr>
        <p:spPr>
          <a:xfrm>
            <a:off x="3964534" y="4276324"/>
            <a:ext cx="2453970" cy="400110"/>
          </a:xfrm>
          <a:prstGeom prst="rect">
            <a:avLst/>
          </a:prstGeom>
          <a:noFill/>
        </p:spPr>
        <p:txBody>
          <a:bodyPr wrap="square" rtlCol="0">
            <a:noAutofit/>
          </a:bodyPr>
          <a:lstStyle/>
          <a:p>
            <a:r>
              <a:rPr lang="en-US" altLang="ja-JP" sz="2000" dirty="0">
                <a:solidFill>
                  <a:srgbClr val="0000FF"/>
                </a:solidFill>
                <a:latin typeface="Arial" panose="020B0604020202020204" pitchFamily="34" charset="0"/>
                <a:cs typeface="Arial" panose="020B0604020202020204" pitchFamily="34" charset="0"/>
              </a:rPr>
              <a:t>ASPC (Carburizing)</a:t>
            </a:r>
            <a:endParaRPr lang="ja-JP" altLang="en-US" sz="2000" dirty="0">
              <a:solidFill>
                <a:srgbClr val="0000FF"/>
              </a:solidFill>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DFD28300-76A8-41CA-6F4C-0BB989D5C090}"/>
              </a:ext>
            </a:extLst>
          </p:cNvPr>
          <p:cNvSpPr txBox="1"/>
          <p:nvPr/>
        </p:nvSpPr>
        <p:spPr>
          <a:xfrm>
            <a:off x="7089392" y="1652073"/>
            <a:ext cx="4486806" cy="1569660"/>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Processing temperature </a:t>
            </a:r>
            <a:r>
              <a:rPr lang="ja-JP" altLang="en-US" sz="2400" b="1" dirty="0">
                <a:solidFill>
                  <a:srgbClr val="0000FF"/>
                </a:solidFill>
                <a:latin typeface="Arial" panose="020B0604020202020204" pitchFamily="34" charset="0"/>
                <a:cs typeface="Arial" panose="020B0604020202020204" pitchFamily="34" charset="0"/>
              </a:rPr>
              <a:t>⤴</a:t>
            </a:r>
            <a:endParaRPr lang="en-US" altLang="ja-JP" sz="2400" b="1" dirty="0">
              <a:solidFill>
                <a:srgbClr val="0000FF"/>
              </a:solidFill>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Layer thickness </a:t>
            </a:r>
            <a:r>
              <a:rPr lang="ja-JP" altLang="en-US" sz="2400" b="1" dirty="0">
                <a:solidFill>
                  <a:srgbClr val="0000FF"/>
                </a:solidFill>
                <a:latin typeface="Arial" panose="020B0604020202020204" pitchFamily="34" charset="0"/>
                <a:cs typeface="Arial" panose="020B0604020202020204" pitchFamily="34" charset="0"/>
              </a:rPr>
              <a:t>⤴</a:t>
            </a:r>
            <a:endParaRPr lang="en-US" altLang="ja-JP" sz="2400" b="1" dirty="0">
              <a:solidFill>
                <a:srgbClr val="0000FF"/>
              </a:solidFill>
              <a:latin typeface="Arial" panose="020B0604020202020204" pitchFamily="34" charset="0"/>
              <a:cs typeface="Arial" panose="020B0604020202020204" pitchFamily="34" charset="0"/>
            </a:endParaRPr>
          </a:p>
          <a:p>
            <a:endParaRPr lang="en-US" altLang="ja-JP" sz="2400" dirty="0">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Layer thickness: ASPN &gt; ASPC</a:t>
            </a:r>
            <a:endParaRPr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428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Nitrogen and Carbon Distributions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15</a:t>
            </a:fld>
            <a:endParaRPr kumimoji="1" lang="ja-JP" altLang="en-US">
              <a:solidFill>
                <a:schemeClr val="tx1"/>
              </a:solidFill>
            </a:endParaRPr>
          </a:p>
        </p:txBody>
      </p:sp>
      <p:pic>
        <p:nvPicPr>
          <p:cNvPr id="7" name="図 6">
            <a:extLst>
              <a:ext uri="{FF2B5EF4-FFF2-40B4-BE49-F238E27FC236}">
                <a16:creationId xmlns:a16="http://schemas.microsoft.com/office/drawing/2014/main" id="{4BCF4746-DB4C-1BF7-49F3-9E6C30C78A09}"/>
              </a:ext>
            </a:extLst>
          </p:cNvPr>
          <p:cNvPicPr>
            <a:picLocks noChangeAspect="1"/>
          </p:cNvPicPr>
          <p:nvPr/>
        </p:nvPicPr>
        <p:blipFill rotWithShape="1">
          <a:blip r:embed="rId3"/>
          <a:srcRect b="18567"/>
          <a:stretch/>
        </p:blipFill>
        <p:spPr>
          <a:xfrm>
            <a:off x="6049542" y="1005245"/>
            <a:ext cx="6022179" cy="4767894"/>
          </a:xfrm>
          <a:prstGeom prst="rect">
            <a:avLst/>
          </a:prstGeom>
        </p:spPr>
      </p:pic>
      <p:pic>
        <p:nvPicPr>
          <p:cNvPr id="8" name="図 7">
            <a:extLst>
              <a:ext uri="{FF2B5EF4-FFF2-40B4-BE49-F238E27FC236}">
                <a16:creationId xmlns:a16="http://schemas.microsoft.com/office/drawing/2014/main" id="{64DD7114-4FC7-DC18-735F-F809AE36E477}"/>
              </a:ext>
            </a:extLst>
          </p:cNvPr>
          <p:cNvPicPr>
            <a:picLocks noChangeAspect="1"/>
          </p:cNvPicPr>
          <p:nvPr/>
        </p:nvPicPr>
        <p:blipFill rotWithShape="1">
          <a:blip r:embed="rId4"/>
          <a:srcRect b="18567"/>
          <a:stretch/>
        </p:blipFill>
        <p:spPr>
          <a:xfrm>
            <a:off x="114303" y="1005245"/>
            <a:ext cx="6022179" cy="4767894"/>
          </a:xfrm>
          <a:prstGeom prst="rect">
            <a:avLst/>
          </a:prstGeom>
        </p:spPr>
      </p:pic>
      <p:sp>
        <p:nvSpPr>
          <p:cNvPr id="9" name="テキスト ボックス 8">
            <a:extLst>
              <a:ext uri="{FF2B5EF4-FFF2-40B4-BE49-F238E27FC236}">
                <a16:creationId xmlns:a16="http://schemas.microsoft.com/office/drawing/2014/main" id="{BE6ABB4B-9431-D1E8-71DC-6951FC3A1D8C}"/>
              </a:ext>
            </a:extLst>
          </p:cNvPr>
          <p:cNvSpPr txBox="1"/>
          <p:nvPr/>
        </p:nvSpPr>
        <p:spPr>
          <a:xfrm>
            <a:off x="2519457" y="1092117"/>
            <a:ext cx="2068195" cy="400110"/>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0D954420-3464-A28D-EAE4-5B0785CD3068}"/>
              </a:ext>
            </a:extLst>
          </p:cNvPr>
          <p:cNvSpPr txBox="1"/>
          <p:nvPr/>
        </p:nvSpPr>
        <p:spPr>
          <a:xfrm>
            <a:off x="8342304" y="1092115"/>
            <a:ext cx="2438488" cy="400110"/>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ASPC (Carburizing)</a:t>
            </a:r>
            <a:endParaRPr lang="ja-JP" altLang="en-US" sz="20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68156ADC-D9F0-EDEA-64C8-F1344CEDB46A}"/>
              </a:ext>
            </a:extLst>
          </p:cNvPr>
          <p:cNvSpPr txBox="1"/>
          <p:nvPr/>
        </p:nvSpPr>
        <p:spPr>
          <a:xfrm>
            <a:off x="3591165" y="2136524"/>
            <a:ext cx="861840" cy="369332"/>
          </a:xfrm>
          <a:prstGeom prst="rect">
            <a:avLst/>
          </a:prstGeom>
          <a:noFill/>
        </p:spPr>
        <p:txBody>
          <a:bodyPr wrap="square">
            <a:spAutoFit/>
          </a:bodyPr>
          <a:lstStyle/>
          <a:p>
            <a:r>
              <a:rPr lang="en-US" altLang="ja-JP" dirty="0">
                <a:solidFill>
                  <a:srgbClr val="0000FF"/>
                </a:solidFill>
                <a:latin typeface="Arial" panose="020B0604020202020204" pitchFamily="34" charset="0"/>
                <a:cs typeface="Arial" panose="020B0604020202020204" pitchFamily="34" charset="0"/>
              </a:rPr>
              <a:t>578 K</a:t>
            </a:r>
            <a:endParaRPr lang="ja-JP" altLang="en-US" dirty="0">
              <a:solidFill>
                <a:srgbClr val="0000FF"/>
              </a:solidFill>
            </a:endParaRPr>
          </a:p>
        </p:txBody>
      </p:sp>
      <p:sp>
        <p:nvSpPr>
          <p:cNvPr id="12" name="テキスト ボックス 11">
            <a:extLst>
              <a:ext uri="{FF2B5EF4-FFF2-40B4-BE49-F238E27FC236}">
                <a16:creationId xmlns:a16="http://schemas.microsoft.com/office/drawing/2014/main" id="{CF389FEF-5282-BE61-44E6-830E1DC6D43B}"/>
              </a:ext>
            </a:extLst>
          </p:cNvPr>
          <p:cNvSpPr txBox="1"/>
          <p:nvPr/>
        </p:nvSpPr>
        <p:spPr>
          <a:xfrm>
            <a:off x="4007694" y="2532363"/>
            <a:ext cx="861840" cy="369332"/>
          </a:xfrm>
          <a:prstGeom prst="rect">
            <a:avLst/>
          </a:prstGeom>
          <a:noFill/>
        </p:spPr>
        <p:txBody>
          <a:bodyPr wrap="square">
            <a:spAutoFit/>
          </a:bodyPr>
          <a:lstStyle/>
          <a:p>
            <a:r>
              <a:rPr lang="en-US" altLang="ja-JP" dirty="0">
                <a:solidFill>
                  <a:srgbClr val="008000"/>
                </a:solidFill>
                <a:latin typeface="Arial" panose="020B0604020202020204" pitchFamily="34" charset="0"/>
                <a:cs typeface="Arial" panose="020B0604020202020204" pitchFamily="34" charset="0"/>
              </a:rPr>
              <a:t>598 K</a:t>
            </a:r>
            <a:endParaRPr lang="ja-JP" altLang="en-US" dirty="0">
              <a:solidFill>
                <a:srgbClr val="008000"/>
              </a:solidFill>
            </a:endParaRPr>
          </a:p>
        </p:txBody>
      </p:sp>
      <p:sp>
        <p:nvSpPr>
          <p:cNvPr id="13" name="テキスト ボックス 12">
            <a:extLst>
              <a:ext uri="{FF2B5EF4-FFF2-40B4-BE49-F238E27FC236}">
                <a16:creationId xmlns:a16="http://schemas.microsoft.com/office/drawing/2014/main" id="{D2BEC5AF-D29B-253C-DC78-8249F4C5880D}"/>
              </a:ext>
            </a:extLst>
          </p:cNvPr>
          <p:cNvSpPr txBox="1"/>
          <p:nvPr/>
        </p:nvSpPr>
        <p:spPr>
          <a:xfrm>
            <a:off x="4402506" y="2928201"/>
            <a:ext cx="861840" cy="369332"/>
          </a:xfrm>
          <a:prstGeom prst="rect">
            <a:avLst/>
          </a:prstGeom>
          <a:noFill/>
        </p:spPr>
        <p:txBody>
          <a:bodyPr wrap="square">
            <a:spAutoFit/>
          </a:bodyPr>
          <a:lstStyle/>
          <a:p>
            <a:r>
              <a:rPr lang="en-US" altLang="ja-JP" dirty="0">
                <a:solidFill>
                  <a:srgbClr val="FF9900"/>
                </a:solidFill>
                <a:latin typeface="Arial" panose="020B0604020202020204" pitchFamily="34" charset="0"/>
                <a:cs typeface="Arial" panose="020B0604020202020204" pitchFamily="34" charset="0"/>
              </a:rPr>
              <a:t>618 K</a:t>
            </a:r>
            <a:endParaRPr lang="ja-JP" altLang="en-US" dirty="0">
              <a:solidFill>
                <a:srgbClr val="FF9900"/>
              </a:solidFill>
            </a:endParaRPr>
          </a:p>
        </p:txBody>
      </p:sp>
      <p:sp>
        <p:nvSpPr>
          <p:cNvPr id="14" name="テキスト ボックス 13">
            <a:extLst>
              <a:ext uri="{FF2B5EF4-FFF2-40B4-BE49-F238E27FC236}">
                <a16:creationId xmlns:a16="http://schemas.microsoft.com/office/drawing/2014/main" id="{61EDE5B9-E857-C023-EC35-88E6C070AFCB}"/>
              </a:ext>
            </a:extLst>
          </p:cNvPr>
          <p:cNvSpPr txBox="1"/>
          <p:nvPr/>
        </p:nvSpPr>
        <p:spPr>
          <a:xfrm>
            <a:off x="4797317" y="3324039"/>
            <a:ext cx="861840" cy="369332"/>
          </a:xfrm>
          <a:prstGeom prst="rect">
            <a:avLst/>
          </a:prstGeom>
          <a:noFill/>
        </p:spPr>
        <p:txBody>
          <a:bodyPr wrap="square">
            <a:spAutoFit/>
          </a:bodyPr>
          <a:lstStyle/>
          <a:p>
            <a:r>
              <a:rPr lang="en-US" altLang="ja-JP" dirty="0">
                <a:solidFill>
                  <a:srgbClr val="FF0000"/>
                </a:solidFill>
                <a:latin typeface="Arial" panose="020B0604020202020204" pitchFamily="34" charset="0"/>
                <a:cs typeface="Arial" panose="020B0604020202020204" pitchFamily="34" charset="0"/>
              </a:rPr>
              <a:t>638 K</a:t>
            </a:r>
            <a:endParaRPr lang="ja-JP" altLang="en-US" dirty="0">
              <a:solidFill>
                <a:srgbClr val="FF0000"/>
              </a:solidFill>
            </a:endParaRPr>
          </a:p>
        </p:txBody>
      </p:sp>
      <p:cxnSp>
        <p:nvCxnSpPr>
          <p:cNvPr id="15" name="直線コネクタ 14">
            <a:extLst>
              <a:ext uri="{FF2B5EF4-FFF2-40B4-BE49-F238E27FC236}">
                <a16:creationId xmlns:a16="http://schemas.microsoft.com/office/drawing/2014/main" id="{AE80C8DF-6435-8256-E80F-2DF377D9D7D8}"/>
              </a:ext>
            </a:extLst>
          </p:cNvPr>
          <p:cNvCxnSpPr>
            <a:cxnSpLocks/>
            <a:stCxn id="11" idx="1"/>
          </p:cNvCxnSpPr>
          <p:nvPr/>
        </p:nvCxnSpPr>
        <p:spPr>
          <a:xfrm flipH="1">
            <a:off x="1923486" y="2321189"/>
            <a:ext cx="1667680" cy="802474"/>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D49D9167-C753-7E51-457E-2302AE3D977E}"/>
              </a:ext>
            </a:extLst>
          </p:cNvPr>
          <p:cNvCxnSpPr>
            <a:cxnSpLocks/>
            <a:stCxn id="12" idx="1"/>
          </p:cNvCxnSpPr>
          <p:nvPr/>
        </p:nvCxnSpPr>
        <p:spPr>
          <a:xfrm flipH="1">
            <a:off x="2488127" y="2717029"/>
            <a:ext cx="1519567" cy="602087"/>
          </a:xfrm>
          <a:prstGeom prst="line">
            <a:avLst/>
          </a:prstGeom>
          <a:ln>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122CD942-7102-8F1A-CFEA-2BACC7B7A3A3}"/>
              </a:ext>
            </a:extLst>
          </p:cNvPr>
          <p:cNvCxnSpPr>
            <a:cxnSpLocks/>
            <a:stCxn id="13" idx="1"/>
          </p:cNvCxnSpPr>
          <p:nvPr/>
        </p:nvCxnSpPr>
        <p:spPr>
          <a:xfrm flipH="1">
            <a:off x="3313372" y="3112867"/>
            <a:ext cx="1089134" cy="379985"/>
          </a:xfrm>
          <a:prstGeom prst="line">
            <a:avLst/>
          </a:prstGeom>
          <a:ln>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ACB4C016-A5AC-E3EE-65CA-6E170D41B2AD}"/>
              </a:ext>
            </a:extLst>
          </p:cNvPr>
          <p:cNvCxnSpPr>
            <a:cxnSpLocks/>
            <a:stCxn id="14" idx="1"/>
          </p:cNvCxnSpPr>
          <p:nvPr/>
        </p:nvCxnSpPr>
        <p:spPr>
          <a:xfrm flipH="1">
            <a:off x="4268919" y="3508705"/>
            <a:ext cx="528398" cy="2013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3D098AB2-29D7-8B81-8D67-E025E0AD116A}"/>
              </a:ext>
            </a:extLst>
          </p:cNvPr>
          <p:cNvSpPr txBox="1"/>
          <p:nvPr/>
        </p:nvSpPr>
        <p:spPr>
          <a:xfrm>
            <a:off x="8693708" y="2650920"/>
            <a:ext cx="861840" cy="369332"/>
          </a:xfrm>
          <a:prstGeom prst="rect">
            <a:avLst/>
          </a:prstGeom>
          <a:noFill/>
        </p:spPr>
        <p:txBody>
          <a:bodyPr wrap="square">
            <a:spAutoFit/>
          </a:bodyPr>
          <a:lstStyle/>
          <a:p>
            <a:r>
              <a:rPr lang="en-US" altLang="ja-JP" dirty="0">
                <a:solidFill>
                  <a:srgbClr val="0000FF"/>
                </a:solidFill>
                <a:latin typeface="Arial" panose="020B0604020202020204" pitchFamily="34" charset="0"/>
                <a:cs typeface="Arial" panose="020B0604020202020204" pitchFamily="34" charset="0"/>
              </a:rPr>
              <a:t>578 K</a:t>
            </a:r>
            <a:endParaRPr lang="ja-JP" altLang="en-US" dirty="0">
              <a:solidFill>
                <a:srgbClr val="0000FF"/>
              </a:solidFill>
            </a:endParaRPr>
          </a:p>
        </p:txBody>
      </p:sp>
      <p:sp>
        <p:nvSpPr>
          <p:cNvPr id="20" name="テキスト ボックス 19">
            <a:extLst>
              <a:ext uri="{FF2B5EF4-FFF2-40B4-BE49-F238E27FC236}">
                <a16:creationId xmlns:a16="http://schemas.microsoft.com/office/drawing/2014/main" id="{526CB458-9070-B016-6D9A-36BC953FDC7B}"/>
              </a:ext>
            </a:extLst>
          </p:cNvPr>
          <p:cNvSpPr txBox="1"/>
          <p:nvPr/>
        </p:nvSpPr>
        <p:spPr>
          <a:xfrm>
            <a:off x="8849629" y="3017802"/>
            <a:ext cx="861840" cy="369332"/>
          </a:xfrm>
          <a:prstGeom prst="rect">
            <a:avLst/>
          </a:prstGeom>
          <a:noFill/>
        </p:spPr>
        <p:txBody>
          <a:bodyPr wrap="square">
            <a:spAutoFit/>
          </a:bodyPr>
          <a:lstStyle/>
          <a:p>
            <a:r>
              <a:rPr lang="en-US" altLang="ja-JP" dirty="0">
                <a:solidFill>
                  <a:srgbClr val="008000"/>
                </a:solidFill>
                <a:latin typeface="Arial" panose="020B0604020202020204" pitchFamily="34" charset="0"/>
                <a:cs typeface="Arial" panose="020B0604020202020204" pitchFamily="34" charset="0"/>
              </a:rPr>
              <a:t>598 K</a:t>
            </a:r>
            <a:endParaRPr lang="ja-JP" altLang="en-US" dirty="0">
              <a:solidFill>
                <a:srgbClr val="008000"/>
              </a:solidFill>
            </a:endParaRPr>
          </a:p>
        </p:txBody>
      </p:sp>
      <p:sp>
        <p:nvSpPr>
          <p:cNvPr id="21" name="テキスト ボックス 20">
            <a:extLst>
              <a:ext uri="{FF2B5EF4-FFF2-40B4-BE49-F238E27FC236}">
                <a16:creationId xmlns:a16="http://schemas.microsoft.com/office/drawing/2014/main" id="{D0CB35C7-E924-A87F-D41D-7D7598F93078}"/>
              </a:ext>
            </a:extLst>
          </p:cNvPr>
          <p:cNvSpPr txBox="1"/>
          <p:nvPr/>
        </p:nvSpPr>
        <p:spPr>
          <a:xfrm>
            <a:off x="9244440" y="3384684"/>
            <a:ext cx="861840" cy="369332"/>
          </a:xfrm>
          <a:prstGeom prst="rect">
            <a:avLst/>
          </a:prstGeom>
          <a:noFill/>
        </p:spPr>
        <p:txBody>
          <a:bodyPr wrap="square">
            <a:spAutoFit/>
          </a:bodyPr>
          <a:lstStyle/>
          <a:p>
            <a:r>
              <a:rPr lang="en-US" altLang="ja-JP" dirty="0">
                <a:solidFill>
                  <a:srgbClr val="FF9900"/>
                </a:solidFill>
                <a:latin typeface="Arial" panose="020B0604020202020204" pitchFamily="34" charset="0"/>
                <a:cs typeface="Arial" panose="020B0604020202020204" pitchFamily="34" charset="0"/>
              </a:rPr>
              <a:t>618 K</a:t>
            </a:r>
            <a:endParaRPr lang="ja-JP" altLang="en-US" dirty="0">
              <a:solidFill>
                <a:srgbClr val="FF9900"/>
              </a:solidFill>
            </a:endParaRPr>
          </a:p>
        </p:txBody>
      </p:sp>
      <p:sp>
        <p:nvSpPr>
          <p:cNvPr id="22" name="テキスト ボックス 21">
            <a:extLst>
              <a:ext uri="{FF2B5EF4-FFF2-40B4-BE49-F238E27FC236}">
                <a16:creationId xmlns:a16="http://schemas.microsoft.com/office/drawing/2014/main" id="{D79FE132-6E15-5034-0456-60E6F7BF64C3}"/>
              </a:ext>
            </a:extLst>
          </p:cNvPr>
          <p:cNvSpPr txBox="1"/>
          <p:nvPr/>
        </p:nvSpPr>
        <p:spPr>
          <a:xfrm>
            <a:off x="9508947" y="3751564"/>
            <a:ext cx="861840" cy="369332"/>
          </a:xfrm>
          <a:prstGeom prst="rect">
            <a:avLst/>
          </a:prstGeom>
          <a:noFill/>
        </p:spPr>
        <p:txBody>
          <a:bodyPr wrap="square">
            <a:spAutoFit/>
          </a:bodyPr>
          <a:lstStyle/>
          <a:p>
            <a:r>
              <a:rPr lang="en-US" altLang="ja-JP" dirty="0">
                <a:solidFill>
                  <a:srgbClr val="FF0000"/>
                </a:solidFill>
                <a:latin typeface="Arial" panose="020B0604020202020204" pitchFamily="34" charset="0"/>
                <a:cs typeface="Arial" panose="020B0604020202020204" pitchFamily="34" charset="0"/>
              </a:rPr>
              <a:t>638 K</a:t>
            </a:r>
            <a:endParaRPr lang="ja-JP" altLang="en-US" dirty="0">
              <a:solidFill>
                <a:srgbClr val="FF0000"/>
              </a:solidFill>
            </a:endParaRPr>
          </a:p>
        </p:txBody>
      </p:sp>
      <p:cxnSp>
        <p:nvCxnSpPr>
          <p:cNvPr id="23" name="直線コネクタ 22">
            <a:extLst>
              <a:ext uri="{FF2B5EF4-FFF2-40B4-BE49-F238E27FC236}">
                <a16:creationId xmlns:a16="http://schemas.microsoft.com/office/drawing/2014/main" id="{7D190E63-EC67-990A-5D92-58294B9904E1}"/>
              </a:ext>
            </a:extLst>
          </p:cNvPr>
          <p:cNvCxnSpPr>
            <a:cxnSpLocks/>
            <a:stCxn id="19" idx="1"/>
          </p:cNvCxnSpPr>
          <p:nvPr/>
        </p:nvCxnSpPr>
        <p:spPr>
          <a:xfrm flipH="1">
            <a:off x="7613173" y="2835586"/>
            <a:ext cx="1080535" cy="787569"/>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26FF8504-AF8A-64C9-5980-3EFAAA58C040}"/>
              </a:ext>
            </a:extLst>
          </p:cNvPr>
          <p:cNvCxnSpPr>
            <a:cxnSpLocks/>
            <a:stCxn id="20" idx="1"/>
          </p:cNvCxnSpPr>
          <p:nvPr/>
        </p:nvCxnSpPr>
        <p:spPr>
          <a:xfrm flipH="1">
            <a:off x="7678319" y="3202469"/>
            <a:ext cx="1171310" cy="637856"/>
          </a:xfrm>
          <a:prstGeom prst="line">
            <a:avLst/>
          </a:prstGeom>
          <a:ln>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2B910BCB-8D22-9A75-39ED-A6FFE54253D4}"/>
              </a:ext>
            </a:extLst>
          </p:cNvPr>
          <p:cNvCxnSpPr>
            <a:cxnSpLocks/>
            <a:stCxn id="21" idx="1"/>
          </p:cNvCxnSpPr>
          <p:nvPr/>
        </p:nvCxnSpPr>
        <p:spPr>
          <a:xfrm flipH="1">
            <a:off x="8351551" y="3569350"/>
            <a:ext cx="892888" cy="227540"/>
          </a:xfrm>
          <a:prstGeom prst="line">
            <a:avLst/>
          </a:prstGeom>
          <a:ln>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3C36444-52B3-B357-B1ED-1DAC31C64A84}"/>
              </a:ext>
            </a:extLst>
          </p:cNvPr>
          <p:cNvCxnSpPr>
            <a:cxnSpLocks/>
            <a:stCxn id="22" idx="1"/>
          </p:cNvCxnSpPr>
          <p:nvPr/>
        </p:nvCxnSpPr>
        <p:spPr>
          <a:xfrm flipH="1">
            <a:off x="8242965" y="3936230"/>
            <a:ext cx="1265982" cy="1864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10FADC15-932E-29B9-E404-44C683C57EFC}"/>
              </a:ext>
            </a:extLst>
          </p:cNvPr>
          <p:cNvSpPr txBox="1"/>
          <p:nvPr/>
        </p:nvSpPr>
        <p:spPr>
          <a:xfrm>
            <a:off x="767858" y="5753838"/>
            <a:ext cx="10913565"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Processing temperature </a:t>
            </a:r>
            <a:r>
              <a:rPr lang="ja-JP" altLang="en-US" sz="2400" b="1" dirty="0">
                <a:solidFill>
                  <a:srgbClr val="0000FF"/>
                </a:solidFill>
                <a:latin typeface="Arial" panose="020B0604020202020204" pitchFamily="34" charset="0"/>
                <a:cs typeface="Arial" panose="020B0604020202020204" pitchFamily="34" charset="0"/>
              </a:rPr>
              <a:t>⤴</a:t>
            </a:r>
            <a:r>
              <a:rPr lang="ja-JP" altLang="en-US" sz="2400" dirty="0">
                <a:latin typeface="Arial" panose="020B0604020202020204" pitchFamily="34" charset="0"/>
                <a:cs typeface="Arial" panose="020B0604020202020204" pitchFamily="34" charset="0"/>
              </a:rPr>
              <a:t>　⇒　</a:t>
            </a:r>
            <a:r>
              <a:rPr lang="en-US" altLang="ja-JP" sz="2400" dirty="0">
                <a:latin typeface="Arial" panose="020B0604020202020204" pitchFamily="34" charset="0"/>
                <a:cs typeface="Arial" panose="020B0604020202020204" pitchFamily="34" charset="0"/>
              </a:rPr>
              <a:t>Near top surface is almost same level.</a:t>
            </a:r>
            <a:endParaRPr lang="en-US" altLang="ja-JP" sz="2400" b="1" dirty="0">
              <a:solidFill>
                <a:srgbClr val="0000FF"/>
              </a:solidFill>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                                                      N and C diffused into the interior progressed.</a:t>
            </a:r>
            <a:endParaRPr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144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16</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007320" cy="4704173"/>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Purpose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4243807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Bending Load Improvement</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17</a:t>
            </a:fld>
            <a:endParaRPr kumimoji="1" lang="ja-JP" altLang="en-US">
              <a:solidFill>
                <a:schemeClr val="tx1"/>
              </a:solidFill>
            </a:endParaRPr>
          </a:p>
        </p:txBody>
      </p:sp>
      <p:pic>
        <p:nvPicPr>
          <p:cNvPr id="27" name="図 26">
            <a:extLst>
              <a:ext uri="{FF2B5EF4-FFF2-40B4-BE49-F238E27FC236}">
                <a16:creationId xmlns:a16="http://schemas.microsoft.com/office/drawing/2014/main" id="{AEC6755E-76CF-092D-BE1D-E75B7A32512B}"/>
              </a:ext>
            </a:extLst>
          </p:cNvPr>
          <p:cNvPicPr>
            <a:picLocks noChangeAspect="1"/>
          </p:cNvPicPr>
          <p:nvPr/>
        </p:nvPicPr>
        <p:blipFill rotWithShape="1">
          <a:blip r:embed="rId3"/>
          <a:srcRect b="21092"/>
          <a:stretch/>
        </p:blipFill>
        <p:spPr>
          <a:xfrm>
            <a:off x="282652" y="1300513"/>
            <a:ext cx="6312164" cy="4648864"/>
          </a:xfrm>
          <a:prstGeom prst="rect">
            <a:avLst/>
          </a:prstGeom>
        </p:spPr>
      </p:pic>
      <p:sp>
        <p:nvSpPr>
          <p:cNvPr id="28" name="テキスト ボックス 27">
            <a:extLst>
              <a:ext uri="{FF2B5EF4-FFF2-40B4-BE49-F238E27FC236}">
                <a16:creationId xmlns:a16="http://schemas.microsoft.com/office/drawing/2014/main" id="{F493EEFA-FB62-B1EB-E492-C820EC0C774D}"/>
              </a:ext>
            </a:extLst>
          </p:cNvPr>
          <p:cNvSpPr txBox="1"/>
          <p:nvPr/>
        </p:nvSpPr>
        <p:spPr>
          <a:xfrm>
            <a:off x="2026635" y="3878831"/>
            <a:ext cx="2077279"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1D4A7576-D1D1-B7E8-E5E6-6F881381A639}"/>
              </a:ext>
            </a:extLst>
          </p:cNvPr>
          <p:cNvSpPr txBox="1"/>
          <p:nvPr/>
        </p:nvSpPr>
        <p:spPr>
          <a:xfrm>
            <a:off x="2024537" y="2342956"/>
            <a:ext cx="1654834" cy="676422"/>
          </a:xfrm>
          <a:prstGeom prst="rect">
            <a:avLst/>
          </a:prstGeom>
          <a:noFill/>
        </p:spPr>
        <p:txBody>
          <a:bodyPr wrap="square" rtlCol="0">
            <a:noAutofit/>
          </a:bodyPr>
          <a:lstStyle/>
          <a:p>
            <a:r>
              <a:rPr lang="en-US" altLang="ja-JP" sz="2000" dirty="0">
                <a:solidFill>
                  <a:srgbClr val="0000FF"/>
                </a:solidFill>
                <a:latin typeface="Arial" panose="020B0604020202020204" pitchFamily="34" charset="0"/>
                <a:cs typeface="Arial" panose="020B0604020202020204" pitchFamily="34" charset="0"/>
              </a:rPr>
              <a:t>ASPC</a:t>
            </a:r>
          </a:p>
          <a:p>
            <a:r>
              <a:rPr lang="en-US" altLang="ja-JP" sz="2000" dirty="0">
                <a:solidFill>
                  <a:srgbClr val="0000FF"/>
                </a:solidFill>
                <a:latin typeface="Arial" panose="020B0604020202020204" pitchFamily="34" charset="0"/>
                <a:cs typeface="Arial" panose="020B0604020202020204" pitchFamily="34" charset="0"/>
              </a:rPr>
              <a:t>(Carburizing)</a:t>
            </a:r>
            <a:endParaRPr lang="ja-JP" altLang="en-US" sz="2000" dirty="0">
              <a:solidFill>
                <a:srgbClr val="0000FF"/>
              </a:solidFill>
              <a:latin typeface="Arial" panose="020B0604020202020204" pitchFamily="34" charset="0"/>
              <a:cs typeface="Arial" panose="020B0604020202020204" pitchFamily="34" charset="0"/>
            </a:endParaRPr>
          </a:p>
        </p:txBody>
      </p:sp>
      <p:grpSp>
        <p:nvGrpSpPr>
          <p:cNvPr id="7" name="グループ化 6">
            <a:extLst>
              <a:ext uri="{FF2B5EF4-FFF2-40B4-BE49-F238E27FC236}">
                <a16:creationId xmlns:a16="http://schemas.microsoft.com/office/drawing/2014/main" id="{1DEB651D-027F-8918-9A7C-436A453F7FF1}"/>
              </a:ext>
            </a:extLst>
          </p:cNvPr>
          <p:cNvGrpSpPr>
            <a:grpSpLocks noChangeAspect="1"/>
          </p:cNvGrpSpPr>
          <p:nvPr/>
        </p:nvGrpSpPr>
        <p:grpSpPr>
          <a:xfrm>
            <a:off x="6850833" y="1746492"/>
            <a:ext cx="5006961" cy="2383465"/>
            <a:chOff x="164543" y="1694633"/>
            <a:chExt cx="8068371" cy="3840784"/>
          </a:xfrm>
        </p:grpSpPr>
        <p:grpSp>
          <p:nvGrpSpPr>
            <p:cNvPr id="8" name="グループ化 7">
              <a:extLst>
                <a:ext uri="{FF2B5EF4-FFF2-40B4-BE49-F238E27FC236}">
                  <a16:creationId xmlns:a16="http://schemas.microsoft.com/office/drawing/2014/main" id="{01429417-A1D5-3B5D-E132-724511E5EE14}"/>
                </a:ext>
              </a:extLst>
            </p:cNvPr>
            <p:cNvGrpSpPr>
              <a:grpSpLocks noChangeAspect="1"/>
            </p:cNvGrpSpPr>
            <p:nvPr/>
          </p:nvGrpSpPr>
          <p:grpSpPr>
            <a:xfrm flipH="1">
              <a:off x="6635449" y="3264251"/>
              <a:ext cx="745631" cy="726358"/>
              <a:chOff x="5100524" y="1707285"/>
              <a:chExt cx="1551707" cy="1502376"/>
            </a:xfrm>
          </p:grpSpPr>
          <p:sp>
            <p:nvSpPr>
              <p:cNvPr id="37" name="円弧 36">
                <a:extLst>
                  <a:ext uri="{FF2B5EF4-FFF2-40B4-BE49-F238E27FC236}">
                    <a16:creationId xmlns:a16="http://schemas.microsoft.com/office/drawing/2014/main" id="{B305319D-9B22-D9FE-1FB4-14C9B8364508}"/>
                  </a:ext>
                </a:extLst>
              </p:cNvPr>
              <p:cNvSpPr/>
              <p:nvPr/>
            </p:nvSpPr>
            <p:spPr>
              <a:xfrm flipH="1">
                <a:off x="5890636" y="1707285"/>
                <a:ext cx="761595" cy="761596"/>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dirty="0"/>
              </a:p>
            </p:txBody>
          </p:sp>
          <p:sp>
            <p:nvSpPr>
              <p:cNvPr id="38" name="正方形/長方形 37">
                <a:extLst>
                  <a:ext uri="{FF2B5EF4-FFF2-40B4-BE49-F238E27FC236}">
                    <a16:creationId xmlns:a16="http://schemas.microsoft.com/office/drawing/2014/main" id="{906BB503-B6B8-A22B-C474-125A32DAB0D5}"/>
                  </a:ext>
                </a:extLst>
              </p:cNvPr>
              <p:cNvSpPr/>
              <p:nvPr/>
            </p:nvSpPr>
            <p:spPr>
              <a:xfrm flipH="1">
                <a:off x="5100524" y="2564536"/>
                <a:ext cx="1551707" cy="645125"/>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39" name="正方形/長方形 38">
                <a:extLst>
                  <a:ext uri="{FF2B5EF4-FFF2-40B4-BE49-F238E27FC236}">
                    <a16:creationId xmlns:a16="http://schemas.microsoft.com/office/drawing/2014/main" id="{9658BCA6-A52F-990A-750B-92E3EE551CC1}"/>
                  </a:ext>
                </a:extLst>
              </p:cNvPr>
              <p:cNvSpPr/>
              <p:nvPr/>
            </p:nvSpPr>
            <p:spPr>
              <a:xfrm flipH="1">
                <a:off x="5884967" y="2077171"/>
                <a:ext cx="763574" cy="914401"/>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dirty="0">
                  <a:solidFill>
                    <a:schemeClr val="tx1"/>
                  </a:solidFill>
                </a:endParaRPr>
              </a:p>
            </p:txBody>
          </p:sp>
          <p:cxnSp>
            <p:nvCxnSpPr>
              <p:cNvPr id="40" name="直線コネクタ 39">
                <a:extLst>
                  <a:ext uri="{FF2B5EF4-FFF2-40B4-BE49-F238E27FC236}">
                    <a16:creationId xmlns:a16="http://schemas.microsoft.com/office/drawing/2014/main" id="{D7517BE2-D5ED-1F04-2840-51D403B3D2F9}"/>
                  </a:ext>
                </a:extLst>
              </p:cNvPr>
              <p:cNvCxnSpPr>
                <a:cxnSpLocks/>
              </p:cNvCxnSpPr>
              <p:nvPr/>
            </p:nvCxnSpPr>
            <p:spPr>
              <a:xfrm flipH="1" flipV="1">
                <a:off x="5890233" y="2090305"/>
                <a:ext cx="0" cy="474230"/>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4DF0D1A5-ACF8-FEC0-7290-F6704BEED8B1}"/>
                  </a:ext>
                </a:extLst>
              </p:cNvPr>
              <p:cNvCxnSpPr>
                <a:cxnSpLocks/>
              </p:cNvCxnSpPr>
              <p:nvPr/>
            </p:nvCxnSpPr>
            <p:spPr>
              <a:xfrm flipH="1" flipV="1">
                <a:off x="6651992" y="2070100"/>
                <a:ext cx="0" cy="966439"/>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正方形/長方形 8">
              <a:extLst>
                <a:ext uri="{FF2B5EF4-FFF2-40B4-BE49-F238E27FC236}">
                  <a16:creationId xmlns:a16="http://schemas.microsoft.com/office/drawing/2014/main" id="{02CBB212-2039-B6F2-62B6-CAF3ACA224EA}"/>
                </a:ext>
              </a:extLst>
            </p:cNvPr>
            <p:cNvSpPr/>
            <p:nvPr/>
          </p:nvSpPr>
          <p:spPr>
            <a:xfrm>
              <a:off x="1658138" y="3213274"/>
              <a:ext cx="6096000" cy="4571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grpSp>
          <p:nvGrpSpPr>
            <p:cNvPr id="10" name="グループ化 9">
              <a:extLst>
                <a:ext uri="{FF2B5EF4-FFF2-40B4-BE49-F238E27FC236}">
                  <a16:creationId xmlns:a16="http://schemas.microsoft.com/office/drawing/2014/main" id="{11DE3803-7332-E71F-59C9-F507ABF87A1C}"/>
                </a:ext>
              </a:extLst>
            </p:cNvPr>
            <p:cNvGrpSpPr>
              <a:grpSpLocks noChangeAspect="1"/>
            </p:cNvGrpSpPr>
            <p:nvPr/>
          </p:nvGrpSpPr>
          <p:grpSpPr>
            <a:xfrm>
              <a:off x="2042626" y="3256289"/>
              <a:ext cx="754812" cy="726358"/>
              <a:chOff x="5100524" y="1707285"/>
              <a:chExt cx="1561232" cy="1502376"/>
            </a:xfrm>
          </p:grpSpPr>
          <p:sp>
            <p:nvSpPr>
              <p:cNvPr id="32" name="円弧 31">
                <a:extLst>
                  <a:ext uri="{FF2B5EF4-FFF2-40B4-BE49-F238E27FC236}">
                    <a16:creationId xmlns:a16="http://schemas.microsoft.com/office/drawing/2014/main" id="{FFFE8CFD-5F9B-67DA-0C3C-D6906CE1A19D}"/>
                  </a:ext>
                </a:extLst>
              </p:cNvPr>
              <p:cNvSpPr/>
              <p:nvPr/>
            </p:nvSpPr>
            <p:spPr>
              <a:xfrm flipH="1">
                <a:off x="5890636" y="1707285"/>
                <a:ext cx="761595" cy="761596"/>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dirty="0"/>
              </a:p>
            </p:txBody>
          </p:sp>
          <p:sp>
            <p:nvSpPr>
              <p:cNvPr id="33" name="正方形/長方形 32">
                <a:extLst>
                  <a:ext uri="{FF2B5EF4-FFF2-40B4-BE49-F238E27FC236}">
                    <a16:creationId xmlns:a16="http://schemas.microsoft.com/office/drawing/2014/main" id="{85805A29-D79E-6763-E8BD-822450045132}"/>
                  </a:ext>
                </a:extLst>
              </p:cNvPr>
              <p:cNvSpPr/>
              <p:nvPr/>
            </p:nvSpPr>
            <p:spPr>
              <a:xfrm flipH="1">
                <a:off x="5100524" y="2564536"/>
                <a:ext cx="1551707" cy="645125"/>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34" name="正方形/長方形 33">
                <a:extLst>
                  <a:ext uri="{FF2B5EF4-FFF2-40B4-BE49-F238E27FC236}">
                    <a16:creationId xmlns:a16="http://schemas.microsoft.com/office/drawing/2014/main" id="{686CA7D9-85AE-0CB3-92A6-F869D5AF9439}"/>
                  </a:ext>
                </a:extLst>
              </p:cNvPr>
              <p:cNvSpPr/>
              <p:nvPr/>
            </p:nvSpPr>
            <p:spPr>
              <a:xfrm flipH="1">
                <a:off x="5898182" y="2090305"/>
                <a:ext cx="763574" cy="914400"/>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dirty="0">
                  <a:solidFill>
                    <a:schemeClr val="tx1"/>
                  </a:solidFill>
                </a:endParaRPr>
              </a:p>
            </p:txBody>
          </p:sp>
          <p:cxnSp>
            <p:nvCxnSpPr>
              <p:cNvPr id="35" name="直線コネクタ 34">
                <a:extLst>
                  <a:ext uri="{FF2B5EF4-FFF2-40B4-BE49-F238E27FC236}">
                    <a16:creationId xmlns:a16="http://schemas.microsoft.com/office/drawing/2014/main" id="{3EF2BE0D-3372-BA1A-3FCE-38999D1C245E}"/>
                  </a:ext>
                </a:extLst>
              </p:cNvPr>
              <p:cNvCxnSpPr>
                <a:cxnSpLocks/>
              </p:cNvCxnSpPr>
              <p:nvPr/>
            </p:nvCxnSpPr>
            <p:spPr>
              <a:xfrm flipH="1" flipV="1">
                <a:off x="5890233" y="2090305"/>
                <a:ext cx="0" cy="474230"/>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B0FA52E3-0686-4E2F-E003-1044E98CD16C}"/>
                  </a:ext>
                </a:extLst>
              </p:cNvPr>
              <p:cNvCxnSpPr>
                <a:cxnSpLocks/>
              </p:cNvCxnSpPr>
              <p:nvPr/>
            </p:nvCxnSpPr>
            <p:spPr>
              <a:xfrm flipH="1" flipV="1">
                <a:off x="6651992" y="2070100"/>
                <a:ext cx="0" cy="966439"/>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84ACE4B4-24E2-243D-1AA2-3FD297F78CA8}"/>
                </a:ext>
              </a:extLst>
            </p:cNvPr>
            <p:cNvGrpSpPr/>
            <p:nvPr/>
          </p:nvGrpSpPr>
          <p:grpSpPr>
            <a:xfrm rot="10800000">
              <a:off x="4520692" y="2208802"/>
              <a:ext cx="370892" cy="999214"/>
              <a:chOff x="8919888" y="-75787"/>
              <a:chExt cx="914400" cy="2374000"/>
            </a:xfrm>
          </p:grpSpPr>
          <p:sp>
            <p:nvSpPr>
              <p:cNvPr id="30" name="正方形/長方形 29">
                <a:extLst>
                  <a:ext uri="{FF2B5EF4-FFF2-40B4-BE49-F238E27FC236}">
                    <a16:creationId xmlns:a16="http://schemas.microsoft.com/office/drawing/2014/main" id="{821F5054-0FDD-207A-CEFF-A7D529B62D53}"/>
                  </a:ext>
                </a:extLst>
              </p:cNvPr>
              <p:cNvSpPr/>
              <p:nvPr/>
            </p:nvSpPr>
            <p:spPr>
              <a:xfrm>
                <a:off x="8919888" y="364383"/>
                <a:ext cx="914400" cy="1933830"/>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31" name="円弧 30">
                <a:extLst>
                  <a:ext uri="{FF2B5EF4-FFF2-40B4-BE49-F238E27FC236}">
                    <a16:creationId xmlns:a16="http://schemas.microsoft.com/office/drawing/2014/main" id="{E9B4013C-DB40-0218-CBFE-3A303CF23376}"/>
                  </a:ext>
                </a:extLst>
              </p:cNvPr>
              <p:cNvSpPr/>
              <p:nvPr/>
            </p:nvSpPr>
            <p:spPr>
              <a:xfrm>
                <a:off x="8919888" y="-75787"/>
                <a:ext cx="914400" cy="914400"/>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a:p>
            </p:txBody>
          </p:sp>
        </p:grpSp>
        <p:sp>
          <p:nvSpPr>
            <p:cNvPr id="12" name="矢印: 下 11">
              <a:extLst>
                <a:ext uri="{FF2B5EF4-FFF2-40B4-BE49-F238E27FC236}">
                  <a16:creationId xmlns:a16="http://schemas.microsoft.com/office/drawing/2014/main" id="{50EB281B-B810-81F6-8F68-F04324E115C8}"/>
                </a:ext>
              </a:extLst>
            </p:cNvPr>
            <p:cNvSpPr/>
            <p:nvPr/>
          </p:nvSpPr>
          <p:spPr>
            <a:xfrm>
              <a:off x="5056982" y="2304193"/>
              <a:ext cx="340796" cy="678985"/>
            </a:xfrm>
            <a:prstGeom prst="down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13" name="テキスト ボックス 12">
              <a:extLst>
                <a:ext uri="{FF2B5EF4-FFF2-40B4-BE49-F238E27FC236}">
                  <a16:creationId xmlns:a16="http://schemas.microsoft.com/office/drawing/2014/main" id="{9891D773-639E-86E2-3847-E655E58922EB}"/>
                </a:ext>
              </a:extLst>
            </p:cNvPr>
            <p:cNvSpPr txBox="1"/>
            <p:nvPr/>
          </p:nvSpPr>
          <p:spPr>
            <a:xfrm>
              <a:off x="3960006" y="1694633"/>
              <a:ext cx="1563725" cy="560140"/>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Indenter</a:t>
              </a:r>
              <a:endParaRPr kumimoji="1" lang="ja-JP" altLang="en-US" dirty="0">
                <a:latin typeface="Arial" panose="020B0604020202020204" pitchFamily="34" charset="0"/>
                <a:cs typeface="Arial" panose="020B0604020202020204" pitchFamily="34" charset="0"/>
              </a:endParaRPr>
            </a:p>
          </p:txBody>
        </p:sp>
        <p:cxnSp>
          <p:nvCxnSpPr>
            <p:cNvPr id="14" name="直線コネクタ 13">
              <a:extLst>
                <a:ext uri="{FF2B5EF4-FFF2-40B4-BE49-F238E27FC236}">
                  <a16:creationId xmlns:a16="http://schemas.microsoft.com/office/drawing/2014/main" id="{DF4D7328-F846-C0FA-A4E5-534862092701}"/>
                </a:ext>
              </a:extLst>
            </p:cNvPr>
            <p:cNvCxnSpPr>
              <a:cxnSpLocks/>
            </p:cNvCxnSpPr>
            <p:nvPr/>
          </p:nvCxnSpPr>
          <p:spPr>
            <a:xfrm>
              <a:off x="2597650" y="3272849"/>
              <a:ext cx="0" cy="1740343"/>
            </a:xfrm>
            <a:prstGeom prst="line">
              <a:avLst/>
            </a:prstGeom>
            <a:ln w="158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AA0C600F-154E-EBCB-478A-329506CC8CC2}"/>
                </a:ext>
              </a:extLst>
            </p:cNvPr>
            <p:cNvCxnSpPr/>
            <p:nvPr/>
          </p:nvCxnSpPr>
          <p:spPr>
            <a:xfrm>
              <a:off x="6814927" y="3258992"/>
              <a:ext cx="0" cy="1740343"/>
            </a:xfrm>
            <a:prstGeom prst="line">
              <a:avLst/>
            </a:prstGeom>
            <a:ln w="158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6312D694-80FE-040B-1061-6645AA8C8FBF}"/>
                </a:ext>
              </a:extLst>
            </p:cNvPr>
            <p:cNvCxnSpPr>
              <a:cxnSpLocks/>
            </p:cNvCxnSpPr>
            <p:nvPr/>
          </p:nvCxnSpPr>
          <p:spPr>
            <a:xfrm>
              <a:off x="2593868" y="4773285"/>
              <a:ext cx="4223040" cy="0"/>
            </a:xfrm>
            <a:prstGeom prst="straightConnector1">
              <a:avLst/>
            </a:prstGeom>
            <a:ln w="15875">
              <a:solidFill>
                <a:schemeClr val="tx1"/>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94642523-431E-BBD1-256C-48FA824B4D4C}"/>
                </a:ext>
              </a:extLst>
            </p:cNvPr>
            <p:cNvSpPr txBox="1"/>
            <p:nvPr/>
          </p:nvSpPr>
          <p:spPr>
            <a:xfrm>
              <a:off x="1918229" y="4975276"/>
              <a:ext cx="5745332" cy="560141"/>
            </a:xfrm>
            <a:prstGeom prst="rect">
              <a:avLst/>
            </a:prstGeom>
            <a:noFill/>
          </p:spPr>
          <p:txBody>
            <a:bodyPr wrap="none" rtlCol="0">
              <a:spAutoFit/>
            </a:bodyPr>
            <a:lstStyle/>
            <a:p>
              <a:pPr algn="ctr"/>
              <a:r>
                <a:rPr kumimoji="1" lang="en-US" altLang="ja-JP" dirty="0">
                  <a:latin typeface="Arial" panose="020B0604020202020204" pitchFamily="34" charset="0"/>
                  <a:cs typeface="Arial" panose="020B0604020202020204" pitchFamily="34" charset="0"/>
                </a:rPr>
                <a:t>Distance between fulcrums: 30 mm</a:t>
              </a:r>
              <a:endParaRPr kumimoji="1" lang="ja-JP" altLang="en-US"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8B6C1CD8-E91D-1980-E360-2C9EB24E3DD7}"/>
                </a:ext>
              </a:extLst>
            </p:cNvPr>
            <p:cNvSpPr txBox="1"/>
            <p:nvPr/>
          </p:nvSpPr>
          <p:spPr>
            <a:xfrm>
              <a:off x="5342888" y="2368812"/>
              <a:ext cx="2108307" cy="560140"/>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0.5 mm/min</a:t>
              </a:r>
              <a:endParaRPr kumimoji="1" lang="ja-JP" altLang="en-US"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619C1F89-2F62-B8EA-FF91-0713176C1DEF}"/>
                </a:ext>
              </a:extLst>
            </p:cNvPr>
            <p:cNvSpPr txBox="1"/>
            <p:nvPr/>
          </p:nvSpPr>
          <p:spPr>
            <a:xfrm>
              <a:off x="4345780" y="4069763"/>
              <a:ext cx="1019145" cy="560140"/>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R2.5</a:t>
              </a:r>
              <a:endParaRPr kumimoji="1" lang="ja-JP" altLang="en-US" sz="2000" dirty="0">
                <a:latin typeface="Arial" panose="020B0604020202020204" pitchFamily="34" charset="0"/>
                <a:cs typeface="Arial" panose="020B0604020202020204" pitchFamily="34" charset="0"/>
              </a:endParaRPr>
            </a:p>
          </p:txBody>
        </p:sp>
        <p:cxnSp>
          <p:nvCxnSpPr>
            <p:cNvPr id="20" name="直線矢印コネクタ 19">
              <a:extLst>
                <a:ext uri="{FF2B5EF4-FFF2-40B4-BE49-F238E27FC236}">
                  <a16:creationId xmlns:a16="http://schemas.microsoft.com/office/drawing/2014/main" id="{FC3CC6BB-DFFC-C270-AA71-B13F27B5B4C0}"/>
                </a:ext>
              </a:extLst>
            </p:cNvPr>
            <p:cNvCxnSpPr>
              <a:stCxn id="19" idx="0"/>
              <a:endCxn id="9" idx="0"/>
            </p:cNvCxnSpPr>
            <p:nvPr/>
          </p:nvCxnSpPr>
          <p:spPr>
            <a:xfrm flipH="1" flipV="1">
              <a:off x="4706138" y="3213275"/>
              <a:ext cx="149215" cy="856488"/>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75D1E370-B45D-5E6A-20B4-E13E9E311C29}"/>
                </a:ext>
              </a:extLst>
            </p:cNvPr>
            <p:cNvCxnSpPr>
              <a:cxnSpLocks/>
              <a:stCxn id="19" idx="3"/>
            </p:cNvCxnSpPr>
            <p:nvPr/>
          </p:nvCxnSpPr>
          <p:spPr>
            <a:xfrm flipV="1">
              <a:off x="5364925" y="3206761"/>
              <a:ext cx="1447280" cy="1143072"/>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2A9CB288-9E8D-6EF4-B869-4E8951E9387D}"/>
                </a:ext>
              </a:extLst>
            </p:cNvPr>
            <p:cNvCxnSpPr>
              <a:cxnSpLocks/>
              <a:stCxn id="19" idx="1"/>
            </p:cNvCxnSpPr>
            <p:nvPr/>
          </p:nvCxnSpPr>
          <p:spPr>
            <a:xfrm flipH="1" flipV="1">
              <a:off x="2593868" y="3234081"/>
              <a:ext cx="1751912" cy="1115752"/>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EDC23396-E820-7A34-2F8F-354AD3EC3060}"/>
                </a:ext>
              </a:extLst>
            </p:cNvPr>
            <p:cNvSpPr txBox="1"/>
            <p:nvPr/>
          </p:nvSpPr>
          <p:spPr>
            <a:xfrm>
              <a:off x="1083483" y="4051318"/>
              <a:ext cx="1264207" cy="420105"/>
            </a:xfrm>
            <a:prstGeom prst="rect">
              <a:avLst/>
            </a:prstGeom>
            <a:noFill/>
          </p:spPr>
          <p:txBody>
            <a:bodyPr wrap="none" lIns="0" tIns="0" rIns="0" bIns="0" rtlCol="0">
              <a:spAutoFit/>
            </a:bodyPr>
            <a:lstStyle/>
            <a:p>
              <a:r>
                <a:rPr kumimoji="1" lang="en-US" altLang="ja-JP" dirty="0">
                  <a:latin typeface="Arial" panose="020B0604020202020204" pitchFamily="34" charset="0"/>
                  <a:cs typeface="Arial" panose="020B0604020202020204" pitchFamily="34" charset="0"/>
                </a:rPr>
                <a:t>Fulcrum</a:t>
              </a:r>
              <a:endParaRPr kumimoji="1" lang="ja-JP" altLang="en-US"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C84DB065-C3CF-FC5D-64F8-11DB5474AD54}"/>
                </a:ext>
              </a:extLst>
            </p:cNvPr>
            <p:cNvSpPr txBox="1"/>
            <p:nvPr/>
          </p:nvSpPr>
          <p:spPr>
            <a:xfrm>
              <a:off x="6968707" y="4070929"/>
              <a:ext cx="1264207" cy="420105"/>
            </a:xfrm>
            <a:prstGeom prst="rect">
              <a:avLst/>
            </a:prstGeom>
            <a:noFill/>
          </p:spPr>
          <p:txBody>
            <a:bodyPr wrap="none" lIns="0" tIns="0" rIns="0" bIns="0" rtlCol="0">
              <a:spAutoFit/>
            </a:bodyPr>
            <a:lstStyle/>
            <a:p>
              <a:r>
                <a:rPr kumimoji="1" lang="en-US" altLang="ja-JP" dirty="0">
                  <a:latin typeface="Arial" panose="020B0604020202020204" pitchFamily="34" charset="0"/>
                  <a:cs typeface="Arial" panose="020B0604020202020204" pitchFamily="34" charset="0"/>
                </a:rPr>
                <a:t>Fulcrum</a:t>
              </a:r>
              <a:endParaRPr kumimoji="1" lang="ja-JP" altLang="en-US"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A4F8B5E7-FBE1-6EF9-575D-83013D4C771A}"/>
                </a:ext>
              </a:extLst>
            </p:cNvPr>
            <p:cNvSpPr txBox="1"/>
            <p:nvPr/>
          </p:nvSpPr>
          <p:spPr>
            <a:xfrm>
              <a:off x="164543" y="2116318"/>
              <a:ext cx="3987112" cy="840210"/>
            </a:xfrm>
            <a:prstGeom prst="rect">
              <a:avLst/>
            </a:prstGeom>
            <a:noFill/>
          </p:spPr>
          <p:txBody>
            <a:bodyPr wrap="none" lIns="0" tIns="0" rIns="0" bIns="0" rtlCol="0">
              <a:spAutoFit/>
            </a:bodyPr>
            <a:lstStyle/>
            <a:p>
              <a:r>
                <a:rPr kumimoji="1" lang="en-US" altLang="ja-JP" dirty="0">
                  <a:latin typeface="Arial" panose="020B0604020202020204" pitchFamily="34" charset="0"/>
                  <a:cs typeface="Arial" panose="020B0604020202020204" pitchFamily="34" charset="0"/>
                </a:rPr>
                <a:t>Test sample</a:t>
              </a:r>
            </a:p>
            <a:p>
              <a:r>
                <a:rPr lang="en-US" altLang="ja-JP" dirty="0">
                  <a:latin typeface="Arial" panose="020B0604020202020204" pitchFamily="34" charset="0"/>
                  <a:cs typeface="Arial" panose="020B0604020202020204" pitchFamily="34" charset="0"/>
                </a:rPr>
                <a:t>(Small diameter thin pipe)</a:t>
              </a:r>
              <a:endParaRPr kumimoji="1" lang="ja-JP" altLang="en-US" dirty="0">
                <a:latin typeface="Arial" panose="020B0604020202020204" pitchFamily="34" charset="0"/>
                <a:cs typeface="Arial" panose="020B0604020202020204" pitchFamily="34" charset="0"/>
              </a:endParaRPr>
            </a:p>
          </p:txBody>
        </p:sp>
        <p:cxnSp>
          <p:nvCxnSpPr>
            <p:cNvPr id="26" name="直線コネクタ 25">
              <a:extLst>
                <a:ext uri="{FF2B5EF4-FFF2-40B4-BE49-F238E27FC236}">
                  <a16:creationId xmlns:a16="http://schemas.microsoft.com/office/drawing/2014/main" id="{AB0E1867-CD0D-B118-CFC9-5E1C57FC64A3}"/>
                </a:ext>
              </a:extLst>
            </p:cNvPr>
            <p:cNvCxnSpPr>
              <a:cxnSpLocks/>
              <a:stCxn id="25" idx="2"/>
            </p:cNvCxnSpPr>
            <p:nvPr/>
          </p:nvCxnSpPr>
          <p:spPr>
            <a:xfrm flipH="1">
              <a:off x="2084922" y="2956528"/>
              <a:ext cx="73177" cy="27453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テキスト ボックス 41">
            <a:extLst>
              <a:ext uri="{FF2B5EF4-FFF2-40B4-BE49-F238E27FC236}">
                <a16:creationId xmlns:a16="http://schemas.microsoft.com/office/drawing/2014/main" id="{A289DFFD-47E1-75BB-0B9F-2580B3B4DD34}"/>
              </a:ext>
            </a:extLst>
          </p:cNvPr>
          <p:cNvSpPr txBox="1"/>
          <p:nvPr/>
        </p:nvSpPr>
        <p:spPr>
          <a:xfrm>
            <a:off x="6523291" y="1341775"/>
            <a:ext cx="4199188" cy="461665"/>
          </a:xfrm>
          <a:prstGeom prst="rect">
            <a:avLst/>
          </a:prstGeom>
          <a:noFill/>
        </p:spPr>
        <p:txBody>
          <a:bodyPr wrap="square">
            <a:spAutoFit/>
          </a:bodyPr>
          <a:lstStyle/>
          <a:p>
            <a:r>
              <a:rPr lang="en-US" altLang="ja-JP" sz="2400" dirty="0">
                <a:latin typeface="Arial" panose="020B0604020202020204" pitchFamily="34" charset="0"/>
                <a:cs typeface="Arial" panose="020B0604020202020204" pitchFamily="34" charset="0"/>
              </a:rPr>
              <a:t>【T</a:t>
            </a:r>
            <a:r>
              <a:rPr lang="ja-JP" altLang="en-US" sz="2400" dirty="0">
                <a:latin typeface="Arial" panose="020B0604020202020204" pitchFamily="34" charset="0"/>
                <a:cs typeface="Arial" panose="020B0604020202020204" pitchFamily="34" charset="0"/>
              </a:rPr>
              <a:t>hree-point bending test</a:t>
            </a:r>
            <a:r>
              <a:rPr lang="en-US" altLang="ja-JP" sz="2400" dirty="0">
                <a:latin typeface="Arial" panose="020B0604020202020204" pitchFamily="34" charset="0"/>
                <a:cs typeface="Arial" panose="020B0604020202020204" pitchFamily="34" charset="0"/>
              </a:rPr>
              <a:t>】</a:t>
            </a:r>
            <a:endParaRPr lang="ja-JP" altLang="en-US" sz="24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20B40D8F-8756-CD23-16F1-DEE191E9C025}"/>
              </a:ext>
            </a:extLst>
          </p:cNvPr>
          <p:cNvSpPr txBox="1"/>
          <p:nvPr/>
        </p:nvSpPr>
        <p:spPr>
          <a:xfrm>
            <a:off x="6845732" y="4238540"/>
            <a:ext cx="5246926"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Bending load: </a:t>
            </a:r>
            <a:r>
              <a:rPr lang="ja-JP" altLang="en-US" sz="2000" dirty="0">
                <a:latin typeface="Arial" panose="020B0604020202020204" pitchFamily="34" charset="0"/>
                <a:cs typeface="Arial" panose="020B0604020202020204" pitchFamily="34" charset="0"/>
              </a:rPr>
              <a:t>load at a 1-mm displacement</a:t>
            </a:r>
          </a:p>
        </p:txBody>
      </p:sp>
      <p:sp>
        <p:nvSpPr>
          <p:cNvPr id="44" name="テキスト ボックス 43">
            <a:extLst>
              <a:ext uri="{FF2B5EF4-FFF2-40B4-BE49-F238E27FC236}">
                <a16:creationId xmlns:a16="http://schemas.microsoft.com/office/drawing/2014/main" id="{7363D898-D2F7-360F-0AE9-91F2259DC4B3}"/>
              </a:ext>
            </a:extLst>
          </p:cNvPr>
          <p:cNvSpPr txBox="1"/>
          <p:nvPr/>
        </p:nvSpPr>
        <p:spPr>
          <a:xfrm>
            <a:off x="6828978" y="5166999"/>
            <a:ext cx="3849131"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Processing temperature </a:t>
            </a:r>
            <a:r>
              <a:rPr lang="ja-JP" altLang="en-US" sz="2400" b="1" dirty="0">
                <a:solidFill>
                  <a:srgbClr val="0000FF"/>
                </a:solidFill>
                <a:latin typeface="Arial" panose="020B0604020202020204" pitchFamily="34" charset="0"/>
                <a:cs typeface="Arial" panose="020B0604020202020204" pitchFamily="34" charset="0"/>
              </a:rPr>
              <a:t>⤴</a:t>
            </a:r>
            <a:endParaRPr lang="en-US" altLang="ja-JP" sz="2400" b="1" dirty="0">
              <a:solidFill>
                <a:srgbClr val="0000FF"/>
              </a:solidFill>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Bending load </a:t>
            </a:r>
            <a:r>
              <a:rPr lang="ja-JP" altLang="en-US" sz="2400" b="1" dirty="0">
                <a:solidFill>
                  <a:srgbClr val="0000FF"/>
                </a:solidFill>
                <a:latin typeface="Arial" panose="020B0604020202020204" pitchFamily="34" charset="0"/>
                <a:cs typeface="Arial" panose="020B0604020202020204" pitchFamily="34" charset="0"/>
              </a:rPr>
              <a:t>⤴</a:t>
            </a:r>
            <a:endParaRPr lang="en-US" altLang="ja-JP" sz="2400"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9288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D6A8CE1-AAA7-6324-A38C-B62A6D15B649}"/>
              </a:ext>
            </a:extLst>
          </p:cNvPr>
          <p:cNvPicPr>
            <a:picLocks noChangeAspect="1"/>
          </p:cNvPicPr>
          <p:nvPr/>
        </p:nvPicPr>
        <p:blipFill rotWithShape="1">
          <a:blip r:embed="rId3"/>
          <a:srcRect b="21079"/>
          <a:stretch/>
        </p:blipFill>
        <p:spPr>
          <a:xfrm>
            <a:off x="527028" y="1669004"/>
            <a:ext cx="6310800" cy="4648670"/>
          </a:xfrm>
          <a:prstGeom prst="rect">
            <a:avLst/>
          </a:prstGeom>
        </p:spPr>
      </p:pic>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Surface Hardness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18</a:t>
            </a:fld>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716E5BC-7792-CB89-3BD3-F0678619D10A}"/>
              </a:ext>
            </a:extLst>
          </p:cNvPr>
          <p:cNvSpPr txBox="1"/>
          <p:nvPr/>
        </p:nvSpPr>
        <p:spPr>
          <a:xfrm>
            <a:off x="512848" y="1103269"/>
            <a:ext cx="4271423" cy="461665"/>
          </a:xfrm>
          <a:prstGeom prst="rect">
            <a:avLst/>
          </a:prstGeom>
          <a:noFill/>
        </p:spPr>
        <p:txBody>
          <a:bodyPr wrap="square">
            <a:spAutoFit/>
          </a:bodyPr>
          <a:lstStyle/>
          <a:p>
            <a:r>
              <a:rPr lang="en-US" altLang="ja-JP" sz="2400" dirty="0">
                <a:latin typeface="Arial" panose="020B0604020202020204" pitchFamily="34" charset="0"/>
                <a:cs typeface="Arial" panose="020B0604020202020204" pitchFamily="34" charset="0"/>
              </a:rPr>
              <a:t>Vickers microhardness</a:t>
            </a:r>
            <a:endParaRPr lang="ja-JP" altLang="en-US" sz="24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9BCA4202-D8BA-BF7D-3F33-C8E586BAD45A}"/>
              </a:ext>
            </a:extLst>
          </p:cNvPr>
          <p:cNvSpPr txBox="1"/>
          <p:nvPr/>
        </p:nvSpPr>
        <p:spPr>
          <a:xfrm>
            <a:off x="7076534" y="1940536"/>
            <a:ext cx="4246355" cy="1200329"/>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Surface hardness</a:t>
            </a:r>
          </a:p>
          <a:p>
            <a:r>
              <a:rPr lang="en-US" altLang="ja-JP" sz="2400" dirty="0">
                <a:latin typeface="Arial" panose="020B0604020202020204" pitchFamily="34" charset="0"/>
                <a:cs typeface="Arial" panose="020B0604020202020204" pitchFamily="34" charset="0"/>
              </a:rPr>
              <a:t>- ASPN &gt; ASPC &gt;&gt; Untreated</a:t>
            </a:r>
          </a:p>
          <a:p>
            <a:r>
              <a:rPr lang="en-US" altLang="ja-JP" sz="2400" dirty="0">
                <a:latin typeface="Arial" panose="020B0604020202020204" pitchFamily="34" charset="0"/>
                <a:cs typeface="Arial" panose="020B0604020202020204" pitchFamily="34" charset="0"/>
              </a:rPr>
              <a:t>- ASPN: Saturate at 1100 HV</a:t>
            </a:r>
          </a:p>
        </p:txBody>
      </p:sp>
      <p:sp>
        <p:nvSpPr>
          <p:cNvPr id="3" name="テキスト ボックス 2">
            <a:extLst>
              <a:ext uri="{FF2B5EF4-FFF2-40B4-BE49-F238E27FC236}">
                <a16:creationId xmlns:a16="http://schemas.microsoft.com/office/drawing/2014/main" id="{E75274DE-A754-3004-9E72-BBDC08D15B98}"/>
              </a:ext>
            </a:extLst>
          </p:cNvPr>
          <p:cNvSpPr txBox="1"/>
          <p:nvPr/>
        </p:nvSpPr>
        <p:spPr>
          <a:xfrm>
            <a:off x="5041554" y="4184162"/>
            <a:ext cx="1197764" cy="369332"/>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Untreated</a:t>
            </a:r>
            <a:endParaRPr lang="ja-JP" altLang="en-US"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ABCF673A-57D2-E02C-B3FD-94C12F59BC6F}"/>
              </a:ext>
            </a:extLst>
          </p:cNvPr>
          <p:cNvSpPr txBox="1"/>
          <p:nvPr/>
        </p:nvSpPr>
        <p:spPr>
          <a:xfrm>
            <a:off x="3773707" y="2392527"/>
            <a:ext cx="2165146"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789FE062-B665-232A-7809-DB42DB68DEEE}"/>
              </a:ext>
            </a:extLst>
          </p:cNvPr>
          <p:cNvSpPr txBox="1"/>
          <p:nvPr/>
        </p:nvSpPr>
        <p:spPr>
          <a:xfrm>
            <a:off x="3773707" y="3419914"/>
            <a:ext cx="2491718" cy="400110"/>
          </a:xfrm>
          <a:prstGeom prst="rect">
            <a:avLst/>
          </a:prstGeom>
          <a:noFill/>
        </p:spPr>
        <p:txBody>
          <a:bodyPr wrap="square" rtlCol="0">
            <a:noAutofit/>
          </a:bodyPr>
          <a:lstStyle/>
          <a:p>
            <a:r>
              <a:rPr lang="en-US" altLang="ja-JP" sz="2000" dirty="0">
                <a:solidFill>
                  <a:srgbClr val="0000FF"/>
                </a:solidFill>
                <a:latin typeface="Arial" panose="020B0604020202020204" pitchFamily="34" charset="0"/>
                <a:cs typeface="Arial" panose="020B0604020202020204" pitchFamily="34" charset="0"/>
              </a:rPr>
              <a:t>ASPC (Carburizing)</a:t>
            </a:r>
            <a:endParaRPr lang="ja-JP" altLang="en-US" sz="20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0213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Hardness Distribution</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19</a:t>
            </a:fld>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70166952-8085-7F08-AC00-375492D5AD31}"/>
              </a:ext>
            </a:extLst>
          </p:cNvPr>
          <p:cNvGrpSpPr>
            <a:grpSpLocks noChangeAspect="1"/>
          </p:cNvGrpSpPr>
          <p:nvPr/>
        </p:nvGrpSpPr>
        <p:grpSpPr>
          <a:xfrm>
            <a:off x="511459" y="1655427"/>
            <a:ext cx="11052000" cy="3856921"/>
            <a:chOff x="1849048" y="806331"/>
            <a:chExt cx="8492382" cy="2963669"/>
          </a:xfrm>
        </p:grpSpPr>
        <p:pic>
          <p:nvPicPr>
            <p:cNvPr id="20" name="図 19">
              <a:extLst>
                <a:ext uri="{FF2B5EF4-FFF2-40B4-BE49-F238E27FC236}">
                  <a16:creationId xmlns:a16="http://schemas.microsoft.com/office/drawing/2014/main" id="{017AEC46-A9D0-C844-3F53-456C25B2D0F9}"/>
                </a:ext>
              </a:extLst>
            </p:cNvPr>
            <p:cNvPicPr>
              <a:picLocks noChangeAspect="1"/>
            </p:cNvPicPr>
            <p:nvPr/>
          </p:nvPicPr>
          <p:blipFill>
            <a:blip r:embed="rId3"/>
            <a:stretch>
              <a:fillRect/>
            </a:stretch>
          </p:blipFill>
          <p:spPr>
            <a:xfrm>
              <a:off x="6101662" y="968888"/>
              <a:ext cx="4239768" cy="2801112"/>
            </a:xfrm>
            <a:prstGeom prst="rect">
              <a:avLst/>
            </a:prstGeom>
          </p:spPr>
        </p:pic>
        <p:pic>
          <p:nvPicPr>
            <p:cNvPr id="21" name="図 20">
              <a:extLst>
                <a:ext uri="{FF2B5EF4-FFF2-40B4-BE49-F238E27FC236}">
                  <a16:creationId xmlns:a16="http://schemas.microsoft.com/office/drawing/2014/main" id="{F1A578E8-317C-3F33-9FB2-FEAC76C6C8A7}"/>
                </a:ext>
              </a:extLst>
            </p:cNvPr>
            <p:cNvPicPr>
              <a:picLocks noChangeAspect="1"/>
            </p:cNvPicPr>
            <p:nvPr/>
          </p:nvPicPr>
          <p:blipFill>
            <a:blip r:embed="rId4"/>
            <a:stretch>
              <a:fillRect/>
            </a:stretch>
          </p:blipFill>
          <p:spPr>
            <a:xfrm>
              <a:off x="1849048" y="968888"/>
              <a:ext cx="4117848" cy="2801112"/>
            </a:xfrm>
            <a:prstGeom prst="rect">
              <a:avLst/>
            </a:prstGeom>
          </p:spPr>
        </p:pic>
        <p:sp>
          <p:nvSpPr>
            <p:cNvPr id="22" name="テキスト ボックス 21">
              <a:extLst>
                <a:ext uri="{FF2B5EF4-FFF2-40B4-BE49-F238E27FC236}">
                  <a16:creationId xmlns:a16="http://schemas.microsoft.com/office/drawing/2014/main" id="{BFDDB7AF-C853-B619-5959-3654200A2E0D}"/>
                </a:ext>
              </a:extLst>
            </p:cNvPr>
            <p:cNvSpPr txBox="1"/>
            <p:nvPr/>
          </p:nvSpPr>
          <p:spPr>
            <a:xfrm>
              <a:off x="3446731" y="806331"/>
              <a:ext cx="1589206" cy="307446"/>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1689D14E-6B91-6735-12A9-71417101CC88}"/>
                </a:ext>
              </a:extLst>
            </p:cNvPr>
            <p:cNvSpPr txBox="1"/>
            <p:nvPr/>
          </p:nvSpPr>
          <p:spPr>
            <a:xfrm>
              <a:off x="3931493" y="1108843"/>
              <a:ext cx="1797371" cy="1135183"/>
            </a:xfrm>
            <a:prstGeom prst="rect">
              <a:avLst/>
            </a:prstGeom>
            <a:noFill/>
          </p:spPr>
          <p:txBody>
            <a:bodyPr wrap="none" rtlCol="0">
              <a:spAutoFit/>
            </a:bodyPr>
            <a:lstStyle/>
            <a:p>
              <a:pPr algn="r"/>
              <a:r>
                <a:rPr lang="en-US" altLang="ja-JP" dirty="0">
                  <a:latin typeface="Arial" panose="020B0604020202020204" pitchFamily="34" charset="0"/>
                  <a:cs typeface="Arial" panose="020B0604020202020204" pitchFamily="34" charset="0"/>
                </a:rPr>
                <a:t>Nitriding temperature</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578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598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618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638 K</a:t>
              </a:r>
              <a:endParaRPr lang="ja-JP" altLang="en-US" dirty="0">
                <a:latin typeface="Arial" panose="020B0604020202020204" pitchFamily="34" charset="0"/>
                <a:cs typeface="Arial" panose="020B0604020202020204" pitchFamily="34" charset="0"/>
              </a:endParaRPr>
            </a:p>
          </p:txBody>
        </p:sp>
        <p:grpSp>
          <p:nvGrpSpPr>
            <p:cNvPr id="24" name="グループ化 23">
              <a:extLst>
                <a:ext uri="{FF2B5EF4-FFF2-40B4-BE49-F238E27FC236}">
                  <a16:creationId xmlns:a16="http://schemas.microsoft.com/office/drawing/2014/main" id="{F7AC3C74-52AF-A3A8-A087-61042B58244C}"/>
                </a:ext>
              </a:extLst>
            </p:cNvPr>
            <p:cNvGrpSpPr>
              <a:grpSpLocks noChangeAspect="1"/>
            </p:cNvGrpSpPr>
            <p:nvPr/>
          </p:nvGrpSpPr>
          <p:grpSpPr>
            <a:xfrm>
              <a:off x="4673088" y="1403992"/>
              <a:ext cx="308747" cy="752819"/>
              <a:chOff x="3103625" y="1731815"/>
              <a:chExt cx="360000" cy="877789"/>
            </a:xfrm>
          </p:grpSpPr>
          <p:cxnSp>
            <p:nvCxnSpPr>
              <p:cNvPr id="25" name="直線コネクタ 24">
                <a:extLst>
                  <a:ext uri="{FF2B5EF4-FFF2-40B4-BE49-F238E27FC236}">
                    <a16:creationId xmlns:a16="http://schemas.microsoft.com/office/drawing/2014/main" id="{40614574-728A-E674-C41C-759F2575AA8D}"/>
                  </a:ext>
                </a:extLst>
              </p:cNvPr>
              <p:cNvCxnSpPr>
                <a:cxnSpLocks/>
              </p:cNvCxnSpPr>
              <p:nvPr/>
            </p:nvCxnSpPr>
            <p:spPr>
              <a:xfrm>
                <a:off x="3103625" y="1794655"/>
                <a:ext cx="36000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3225174-03B4-C0DC-F514-84D26F8846B4}"/>
                  </a:ext>
                </a:extLst>
              </p:cNvPr>
              <p:cNvCxnSpPr>
                <a:cxnSpLocks/>
              </p:cNvCxnSpPr>
              <p:nvPr/>
            </p:nvCxnSpPr>
            <p:spPr>
              <a:xfrm>
                <a:off x="3103625" y="2045123"/>
                <a:ext cx="360000" cy="0"/>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44CEC728-7585-3989-A4BD-516C99A711B8}"/>
                  </a:ext>
                </a:extLst>
              </p:cNvPr>
              <p:cNvCxnSpPr>
                <a:cxnSpLocks/>
              </p:cNvCxnSpPr>
              <p:nvPr/>
            </p:nvCxnSpPr>
            <p:spPr>
              <a:xfrm>
                <a:off x="3103625" y="2295591"/>
                <a:ext cx="36000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D1A59419-3F99-9A00-42D6-3DA3E5A8BDFF}"/>
                  </a:ext>
                </a:extLst>
              </p:cNvPr>
              <p:cNvCxnSpPr>
                <a:cxnSpLocks/>
              </p:cNvCxnSpPr>
              <p:nvPr/>
            </p:nvCxnSpPr>
            <p:spPr>
              <a:xfrm>
                <a:off x="3103625" y="2537604"/>
                <a:ext cx="36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楕円 28">
                <a:extLst>
                  <a:ext uri="{FF2B5EF4-FFF2-40B4-BE49-F238E27FC236}">
                    <a16:creationId xmlns:a16="http://schemas.microsoft.com/office/drawing/2014/main" id="{B449176E-8612-C74C-9837-9469AEB6786F}"/>
                  </a:ext>
                </a:extLst>
              </p:cNvPr>
              <p:cNvSpPr>
                <a:spLocks/>
              </p:cNvSpPr>
              <p:nvPr/>
            </p:nvSpPr>
            <p:spPr>
              <a:xfrm>
                <a:off x="3217025" y="1731815"/>
                <a:ext cx="133200" cy="133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30" name="二等辺三角形 29">
                <a:extLst>
                  <a:ext uri="{FF2B5EF4-FFF2-40B4-BE49-F238E27FC236}">
                    <a16:creationId xmlns:a16="http://schemas.microsoft.com/office/drawing/2014/main" id="{3FBECA4D-A9A1-DD24-300F-DB9D6A0AA666}"/>
                  </a:ext>
                </a:extLst>
              </p:cNvPr>
              <p:cNvSpPr/>
              <p:nvPr/>
            </p:nvSpPr>
            <p:spPr>
              <a:xfrm>
                <a:off x="3217025" y="1965167"/>
                <a:ext cx="133200" cy="133200"/>
              </a:xfrm>
              <a:prstGeom prst="triangl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31" name="正方形/長方形 30">
                <a:extLst>
                  <a:ext uri="{FF2B5EF4-FFF2-40B4-BE49-F238E27FC236}">
                    <a16:creationId xmlns:a16="http://schemas.microsoft.com/office/drawing/2014/main" id="{E3E1DD69-DE8B-A297-3D67-CED7F1F5F966}"/>
                  </a:ext>
                </a:extLst>
              </p:cNvPr>
              <p:cNvSpPr/>
              <p:nvPr/>
            </p:nvSpPr>
            <p:spPr>
              <a:xfrm>
                <a:off x="3217025" y="2232751"/>
                <a:ext cx="133200" cy="1332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32" name="ひし形 31">
                <a:extLst>
                  <a:ext uri="{FF2B5EF4-FFF2-40B4-BE49-F238E27FC236}">
                    <a16:creationId xmlns:a16="http://schemas.microsoft.com/office/drawing/2014/main" id="{ED5F6BCC-1FB3-AEC7-493B-BE43B1A22C2B}"/>
                  </a:ext>
                </a:extLst>
              </p:cNvPr>
              <p:cNvSpPr>
                <a:spLocks noChangeAspect="1"/>
              </p:cNvSpPr>
              <p:nvPr/>
            </p:nvSpPr>
            <p:spPr>
              <a:xfrm>
                <a:off x="3211625" y="2465604"/>
                <a:ext cx="144000" cy="144000"/>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grpSp>
        <p:sp>
          <p:nvSpPr>
            <p:cNvPr id="33" name="テキスト ボックス 32">
              <a:extLst>
                <a:ext uri="{FF2B5EF4-FFF2-40B4-BE49-F238E27FC236}">
                  <a16:creationId xmlns:a16="http://schemas.microsoft.com/office/drawing/2014/main" id="{64E822B9-416C-84B8-0A05-F80146901783}"/>
                </a:ext>
              </a:extLst>
            </p:cNvPr>
            <p:cNvSpPr txBox="1"/>
            <p:nvPr/>
          </p:nvSpPr>
          <p:spPr>
            <a:xfrm>
              <a:off x="7679089" y="806331"/>
              <a:ext cx="1873740" cy="307446"/>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ASPC (Carburizing)</a:t>
              </a:r>
              <a:endParaRPr lang="ja-JP" altLang="en-US" sz="20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0C27021A-09B3-D4DD-2810-43C5B10B02B3}"/>
                </a:ext>
              </a:extLst>
            </p:cNvPr>
            <p:cNvSpPr txBox="1"/>
            <p:nvPr/>
          </p:nvSpPr>
          <p:spPr>
            <a:xfrm>
              <a:off x="7294658" y="1114283"/>
              <a:ext cx="2832042" cy="1135183"/>
            </a:xfrm>
            <a:prstGeom prst="rect">
              <a:avLst/>
            </a:prstGeom>
            <a:noFill/>
          </p:spPr>
          <p:txBody>
            <a:bodyPr wrap="none" rtlCol="0">
              <a:spAutoFit/>
            </a:bodyPr>
            <a:lstStyle/>
            <a:p>
              <a:pPr algn="r"/>
              <a:r>
                <a:rPr lang="en-US" altLang="ja-JP" dirty="0">
                  <a:latin typeface="Arial" panose="020B0604020202020204" pitchFamily="34" charset="0"/>
                  <a:cs typeface="Arial" panose="020B0604020202020204" pitchFamily="34" charset="0"/>
                </a:rPr>
                <a:t>Carburizing temperature</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578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598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618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638 K</a:t>
              </a:r>
              <a:endParaRPr lang="ja-JP" altLang="en-US" dirty="0">
                <a:latin typeface="Arial" panose="020B0604020202020204" pitchFamily="34" charset="0"/>
                <a:cs typeface="Arial" panose="020B0604020202020204" pitchFamily="34" charset="0"/>
              </a:endParaRPr>
            </a:p>
          </p:txBody>
        </p:sp>
        <p:grpSp>
          <p:nvGrpSpPr>
            <p:cNvPr id="35" name="グループ化 34">
              <a:extLst>
                <a:ext uri="{FF2B5EF4-FFF2-40B4-BE49-F238E27FC236}">
                  <a16:creationId xmlns:a16="http://schemas.microsoft.com/office/drawing/2014/main" id="{9914E06F-D8E7-7089-E237-F143D7C1B71C}"/>
                </a:ext>
              </a:extLst>
            </p:cNvPr>
            <p:cNvGrpSpPr>
              <a:grpSpLocks noChangeAspect="1"/>
            </p:cNvGrpSpPr>
            <p:nvPr/>
          </p:nvGrpSpPr>
          <p:grpSpPr>
            <a:xfrm>
              <a:off x="9070921" y="1409432"/>
              <a:ext cx="308747" cy="752819"/>
              <a:chOff x="3103625" y="1731815"/>
              <a:chExt cx="360000" cy="877789"/>
            </a:xfrm>
          </p:grpSpPr>
          <p:cxnSp>
            <p:nvCxnSpPr>
              <p:cNvPr id="36" name="直線コネクタ 35">
                <a:extLst>
                  <a:ext uri="{FF2B5EF4-FFF2-40B4-BE49-F238E27FC236}">
                    <a16:creationId xmlns:a16="http://schemas.microsoft.com/office/drawing/2014/main" id="{1A9DD233-D359-2E28-6206-09660E4C0D16}"/>
                  </a:ext>
                </a:extLst>
              </p:cNvPr>
              <p:cNvCxnSpPr>
                <a:cxnSpLocks/>
              </p:cNvCxnSpPr>
              <p:nvPr/>
            </p:nvCxnSpPr>
            <p:spPr>
              <a:xfrm>
                <a:off x="3103625" y="1794655"/>
                <a:ext cx="36000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D00589BB-ED43-D638-0EC4-22BD34C4E636}"/>
                  </a:ext>
                </a:extLst>
              </p:cNvPr>
              <p:cNvCxnSpPr>
                <a:cxnSpLocks/>
              </p:cNvCxnSpPr>
              <p:nvPr/>
            </p:nvCxnSpPr>
            <p:spPr>
              <a:xfrm>
                <a:off x="3103625" y="2045123"/>
                <a:ext cx="360000" cy="0"/>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E0F82B52-20CF-F4B5-F3D5-317009FBAABE}"/>
                  </a:ext>
                </a:extLst>
              </p:cNvPr>
              <p:cNvCxnSpPr>
                <a:cxnSpLocks/>
              </p:cNvCxnSpPr>
              <p:nvPr/>
            </p:nvCxnSpPr>
            <p:spPr>
              <a:xfrm>
                <a:off x="3103625" y="2295591"/>
                <a:ext cx="36000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6C51AA5A-1EC0-5875-565D-4CDFD7E4CE8F}"/>
                  </a:ext>
                </a:extLst>
              </p:cNvPr>
              <p:cNvCxnSpPr>
                <a:cxnSpLocks/>
              </p:cNvCxnSpPr>
              <p:nvPr/>
            </p:nvCxnSpPr>
            <p:spPr>
              <a:xfrm>
                <a:off x="3103625" y="2537604"/>
                <a:ext cx="36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楕円 39">
                <a:extLst>
                  <a:ext uri="{FF2B5EF4-FFF2-40B4-BE49-F238E27FC236}">
                    <a16:creationId xmlns:a16="http://schemas.microsoft.com/office/drawing/2014/main" id="{EB48A098-CEF0-BAF3-51CC-FC548C24EC51}"/>
                  </a:ext>
                </a:extLst>
              </p:cNvPr>
              <p:cNvSpPr>
                <a:spLocks/>
              </p:cNvSpPr>
              <p:nvPr/>
            </p:nvSpPr>
            <p:spPr>
              <a:xfrm>
                <a:off x="3217025" y="1731815"/>
                <a:ext cx="133200" cy="133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41" name="二等辺三角形 40">
                <a:extLst>
                  <a:ext uri="{FF2B5EF4-FFF2-40B4-BE49-F238E27FC236}">
                    <a16:creationId xmlns:a16="http://schemas.microsoft.com/office/drawing/2014/main" id="{0D340491-45CB-D305-3090-387B8C75440A}"/>
                  </a:ext>
                </a:extLst>
              </p:cNvPr>
              <p:cNvSpPr/>
              <p:nvPr/>
            </p:nvSpPr>
            <p:spPr>
              <a:xfrm>
                <a:off x="3217025" y="1965167"/>
                <a:ext cx="133200" cy="133200"/>
              </a:xfrm>
              <a:prstGeom prst="triangl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42" name="正方形/長方形 41">
                <a:extLst>
                  <a:ext uri="{FF2B5EF4-FFF2-40B4-BE49-F238E27FC236}">
                    <a16:creationId xmlns:a16="http://schemas.microsoft.com/office/drawing/2014/main" id="{19FBB751-342D-BD54-01C8-26D110340AFD}"/>
                  </a:ext>
                </a:extLst>
              </p:cNvPr>
              <p:cNvSpPr/>
              <p:nvPr/>
            </p:nvSpPr>
            <p:spPr>
              <a:xfrm>
                <a:off x="3217025" y="2232751"/>
                <a:ext cx="133200" cy="1332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sp>
            <p:nvSpPr>
              <p:cNvPr id="43" name="ひし形 42">
                <a:extLst>
                  <a:ext uri="{FF2B5EF4-FFF2-40B4-BE49-F238E27FC236}">
                    <a16:creationId xmlns:a16="http://schemas.microsoft.com/office/drawing/2014/main" id="{5BF3B32D-D29F-4318-C132-7275B48CCE4C}"/>
                  </a:ext>
                </a:extLst>
              </p:cNvPr>
              <p:cNvSpPr>
                <a:spLocks noChangeAspect="1"/>
              </p:cNvSpPr>
              <p:nvPr/>
            </p:nvSpPr>
            <p:spPr>
              <a:xfrm>
                <a:off x="3211625" y="2465604"/>
                <a:ext cx="144000" cy="144000"/>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800"/>
              </a:p>
            </p:txBody>
          </p:sp>
        </p:grpSp>
        <p:sp>
          <p:nvSpPr>
            <p:cNvPr id="44" name="テキスト ボックス 43">
              <a:extLst>
                <a:ext uri="{FF2B5EF4-FFF2-40B4-BE49-F238E27FC236}">
                  <a16:creationId xmlns:a16="http://schemas.microsoft.com/office/drawing/2014/main" id="{1C09AC57-5D37-C77E-4A24-A7B898058752}"/>
                </a:ext>
              </a:extLst>
            </p:cNvPr>
            <p:cNvSpPr txBox="1"/>
            <p:nvPr/>
          </p:nvSpPr>
          <p:spPr>
            <a:xfrm>
              <a:off x="9274433" y="2934703"/>
              <a:ext cx="834332" cy="212847"/>
            </a:xfrm>
            <a:prstGeom prst="rect">
              <a:avLst/>
            </a:prstGeom>
            <a:noFill/>
          </p:spPr>
          <p:txBody>
            <a:bodyPr wrap="none" lIns="36000" tIns="0" rIns="36000" bIns="0" rtlCol="0">
              <a:spAutoFit/>
            </a:bodyPr>
            <a:lstStyle/>
            <a:p>
              <a:r>
                <a:rPr lang="en-US" altLang="ja-JP" dirty="0">
                  <a:latin typeface="Arial" panose="020B0604020202020204" pitchFamily="34" charset="0"/>
                  <a:cs typeface="Arial" panose="020B0604020202020204" pitchFamily="34" charset="0"/>
                </a:rPr>
                <a:t>Untreated</a:t>
              </a:r>
              <a:endParaRPr lang="ja-JP" altLang="en-US" dirty="0">
                <a:latin typeface="Arial" panose="020B0604020202020204" pitchFamily="34" charset="0"/>
                <a:cs typeface="Arial" panose="020B0604020202020204" pitchFamily="34" charset="0"/>
              </a:endParaRPr>
            </a:p>
          </p:txBody>
        </p:sp>
        <p:cxnSp>
          <p:nvCxnSpPr>
            <p:cNvPr id="45" name="直線コネクタ 44">
              <a:extLst>
                <a:ext uri="{FF2B5EF4-FFF2-40B4-BE49-F238E27FC236}">
                  <a16:creationId xmlns:a16="http://schemas.microsoft.com/office/drawing/2014/main" id="{826420D0-F00E-E3D0-9065-792291140AAE}"/>
                </a:ext>
              </a:extLst>
            </p:cNvPr>
            <p:cNvCxnSpPr>
              <a:cxnSpLocks/>
              <a:stCxn id="44" idx="0"/>
            </p:cNvCxnSpPr>
            <p:nvPr/>
          </p:nvCxnSpPr>
          <p:spPr>
            <a:xfrm flipV="1">
              <a:off x="9691600" y="2677887"/>
              <a:ext cx="216520" cy="2568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0EC7122A-7020-AB6B-51E9-3907FF60F6F9}"/>
                </a:ext>
              </a:extLst>
            </p:cNvPr>
            <p:cNvSpPr txBox="1"/>
            <p:nvPr/>
          </p:nvSpPr>
          <p:spPr>
            <a:xfrm>
              <a:off x="4906059" y="2934703"/>
              <a:ext cx="834332" cy="212847"/>
            </a:xfrm>
            <a:prstGeom prst="rect">
              <a:avLst/>
            </a:prstGeom>
            <a:noFill/>
          </p:spPr>
          <p:txBody>
            <a:bodyPr wrap="none" lIns="36000" tIns="0" rIns="36000" bIns="0" rtlCol="0">
              <a:spAutoFit/>
            </a:bodyPr>
            <a:lstStyle/>
            <a:p>
              <a:r>
                <a:rPr lang="en-US" altLang="ja-JP" dirty="0">
                  <a:latin typeface="Arial" panose="020B0604020202020204" pitchFamily="34" charset="0"/>
                  <a:cs typeface="Arial" panose="020B0604020202020204" pitchFamily="34" charset="0"/>
                </a:rPr>
                <a:t>Untreated</a:t>
              </a:r>
              <a:endParaRPr lang="ja-JP" altLang="en-US" dirty="0">
                <a:latin typeface="Arial" panose="020B0604020202020204" pitchFamily="34" charset="0"/>
                <a:cs typeface="Arial" panose="020B0604020202020204" pitchFamily="34" charset="0"/>
              </a:endParaRPr>
            </a:p>
          </p:txBody>
        </p:sp>
        <p:cxnSp>
          <p:nvCxnSpPr>
            <p:cNvPr id="47" name="直線コネクタ 46">
              <a:extLst>
                <a:ext uri="{FF2B5EF4-FFF2-40B4-BE49-F238E27FC236}">
                  <a16:creationId xmlns:a16="http://schemas.microsoft.com/office/drawing/2014/main" id="{CD976129-7910-972E-945E-C7B25E8F07C7}"/>
                </a:ext>
              </a:extLst>
            </p:cNvPr>
            <p:cNvCxnSpPr>
              <a:cxnSpLocks/>
              <a:stCxn id="46" idx="0"/>
            </p:cNvCxnSpPr>
            <p:nvPr/>
          </p:nvCxnSpPr>
          <p:spPr>
            <a:xfrm flipV="1">
              <a:off x="5323224" y="2677887"/>
              <a:ext cx="216520" cy="2568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テキスト ボックス 47">
            <a:extLst>
              <a:ext uri="{FF2B5EF4-FFF2-40B4-BE49-F238E27FC236}">
                <a16:creationId xmlns:a16="http://schemas.microsoft.com/office/drawing/2014/main" id="{E7FF85E0-C007-66F7-C76B-FFEC5B5EF1DF}"/>
              </a:ext>
            </a:extLst>
          </p:cNvPr>
          <p:cNvSpPr txBox="1"/>
          <p:nvPr/>
        </p:nvSpPr>
        <p:spPr>
          <a:xfrm>
            <a:off x="512848" y="1103269"/>
            <a:ext cx="3099281" cy="461665"/>
          </a:xfrm>
          <a:prstGeom prst="rect">
            <a:avLst/>
          </a:prstGeom>
          <a:noFill/>
        </p:spPr>
        <p:txBody>
          <a:bodyPr wrap="square">
            <a:spAutoFit/>
          </a:bodyPr>
          <a:lstStyle/>
          <a:p>
            <a:r>
              <a:rPr lang="en-US" altLang="ja-JP" sz="2400" dirty="0">
                <a:latin typeface="Arial" panose="020B0604020202020204" pitchFamily="34" charset="0"/>
                <a:cs typeface="Arial" panose="020B0604020202020204" pitchFamily="34" charset="0"/>
              </a:rPr>
              <a:t>N</a:t>
            </a:r>
            <a:r>
              <a:rPr lang="ja-JP" altLang="en-US" sz="2400" dirty="0">
                <a:latin typeface="Arial" panose="020B0604020202020204" pitchFamily="34" charset="0"/>
                <a:cs typeface="Arial" panose="020B0604020202020204" pitchFamily="34" charset="0"/>
              </a:rPr>
              <a:t>anoindentation test</a:t>
            </a:r>
          </a:p>
        </p:txBody>
      </p:sp>
      <p:sp>
        <p:nvSpPr>
          <p:cNvPr id="50" name="テキスト ボックス 49">
            <a:extLst>
              <a:ext uri="{FF2B5EF4-FFF2-40B4-BE49-F238E27FC236}">
                <a16:creationId xmlns:a16="http://schemas.microsoft.com/office/drawing/2014/main" id="{A19B06E2-5BF0-B6DB-65A4-E5B333FD344B}"/>
              </a:ext>
            </a:extLst>
          </p:cNvPr>
          <p:cNvSpPr txBox="1"/>
          <p:nvPr/>
        </p:nvSpPr>
        <p:spPr>
          <a:xfrm>
            <a:off x="462343" y="5665746"/>
            <a:ext cx="11101116" cy="1200329"/>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The hardness near the surface: increased as it got closer to the surface.</a:t>
            </a:r>
          </a:p>
          <a:p>
            <a:r>
              <a:rPr lang="en-US" altLang="ja-JP" sz="2400" dirty="0">
                <a:latin typeface="Arial" panose="020B0604020202020204" pitchFamily="34" charset="0"/>
                <a:cs typeface="Arial" panose="020B0604020202020204" pitchFamily="34" charset="0"/>
              </a:rPr>
              <a:t>									  became higher with the processing temperature.</a:t>
            </a:r>
          </a:p>
          <a:p>
            <a:r>
              <a:rPr lang="en-US" altLang="ja-JP" sz="2400" dirty="0">
                <a:latin typeface="Arial" panose="020B0604020202020204" pitchFamily="34" charset="0"/>
                <a:cs typeface="Arial" panose="020B0604020202020204" pitchFamily="34" charset="0"/>
              </a:rPr>
              <a:t>									  ASPN &gt;&gt; ASPC</a:t>
            </a:r>
          </a:p>
        </p:txBody>
      </p:sp>
    </p:spTree>
    <p:extLst>
      <p:ext uri="{BB962C8B-B14F-4D97-AF65-F5344CB8AC3E}">
        <p14:creationId xmlns:p14="http://schemas.microsoft.com/office/powerpoint/2010/main" val="1142597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8F34C7F-19E1-9A57-BD3C-12846E6A335E}"/>
              </a:ext>
            </a:extLst>
          </p:cNvPr>
          <p:cNvGrpSpPr>
            <a:grpSpLocks noChangeAspect="1"/>
          </p:cNvGrpSpPr>
          <p:nvPr/>
        </p:nvGrpSpPr>
        <p:grpSpPr>
          <a:xfrm>
            <a:off x="507723" y="1660989"/>
            <a:ext cx="11052000" cy="3856371"/>
            <a:chOff x="1856791" y="3798699"/>
            <a:chExt cx="8489211" cy="2962137"/>
          </a:xfrm>
        </p:grpSpPr>
        <p:pic>
          <p:nvPicPr>
            <p:cNvPr id="48" name="図 47">
              <a:extLst>
                <a:ext uri="{FF2B5EF4-FFF2-40B4-BE49-F238E27FC236}">
                  <a16:creationId xmlns:a16="http://schemas.microsoft.com/office/drawing/2014/main" id="{F169CE10-D848-CD26-8C9B-F91E74EB4E02}"/>
                </a:ext>
              </a:extLst>
            </p:cNvPr>
            <p:cNvPicPr>
              <a:picLocks noChangeAspect="1"/>
            </p:cNvPicPr>
            <p:nvPr/>
          </p:nvPicPr>
          <p:blipFill>
            <a:blip r:embed="rId3"/>
            <a:stretch>
              <a:fillRect/>
            </a:stretch>
          </p:blipFill>
          <p:spPr>
            <a:xfrm>
              <a:off x="1856791" y="3958200"/>
              <a:ext cx="4116324" cy="2802636"/>
            </a:xfrm>
            <a:prstGeom prst="rect">
              <a:avLst/>
            </a:prstGeom>
          </p:spPr>
        </p:pic>
        <p:pic>
          <p:nvPicPr>
            <p:cNvPr id="49" name="図 48">
              <a:extLst>
                <a:ext uri="{FF2B5EF4-FFF2-40B4-BE49-F238E27FC236}">
                  <a16:creationId xmlns:a16="http://schemas.microsoft.com/office/drawing/2014/main" id="{A531561B-D9BF-0616-C645-304AEF123A80}"/>
                </a:ext>
              </a:extLst>
            </p:cNvPr>
            <p:cNvPicPr>
              <a:picLocks noChangeAspect="1"/>
            </p:cNvPicPr>
            <p:nvPr/>
          </p:nvPicPr>
          <p:blipFill>
            <a:blip r:embed="rId4"/>
            <a:stretch>
              <a:fillRect/>
            </a:stretch>
          </p:blipFill>
          <p:spPr>
            <a:xfrm>
              <a:off x="6097090" y="3948675"/>
              <a:ext cx="4248912" cy="2802636"/>
            </a:xfrm>
            <a:prstGeom prst="rect">
              <a:avLst/>
            </a:prstGeom>
          </p:spPr>
        </p:pic>
        <p:sp>
          <p:nvSpPr>
            <p:cNvPr id="50" name="テキスト ボックス 49">
              <a:extLst>
                <a:ext uri="{FF2B5EF4-FFF2-40B4-BE49-F238E27FC236}">
                  <a16:creationId xmlns:a16="http://schemas.microsoft.com/office/drawing/2014/main" id="{B5F451A4-786D-335C-27A2-6631E5E1F4C8}"/>
                </a:ext>
              </a:extLst>
            </p:cNvPr>
            <p:cNvSpPr txBox="1"/>
            <p:nvPr/>
          </p:nvSpPr>
          <p:spPr>
            <a:xfrm>
              <a:off x="3012145" y="4986167"/>
              <a:ext cx="2653679" cy="1134758"/>
            </a:xfrm>
            <a:prstGeom prst="rect">
              <a:avLst/>
            </a:prstGeom>
            <a:noFill/>
          </p:spPr>
          <p:txBody>
            <a:bodyPr wrap="none" rtlCol="0">
              <a:spAutoFit/>
            </a:bodyPr>
            <a:lstStyle/>
            <a:p>
              <a:pPr algn="r"/>
              <a:r>
                <a:rPr lang="en-US" altLang="ja-JP" dirty="0">
                  <a:latin typeface="Arial" panose="020B0604020202020204" pitchFamily="34" charset="0"/>
                  <a:cs typeface="Arial" panose="020B0604020202020204" pitchFamily="34" charset="0"/>
                </a:rPr>
                <a:t>Nitriding temperature</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578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598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618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638 K</a:t>
              </a:r>
              <a:endParaRPr lang="ja-JP" altLang="en-US" dirty="0">
                <a:latin typeface="Arial" panose="020B0604020202020204" pitchFamily="34" charset="0"/>
                <a:cs typeface="Arial" panose="020B0604020202020204" pitchFamily="34" charset="0"/>
              </a:endParaRPr>
            </a:p>
          </p:txBody>
        </p:sp>
        <p:grpSp>
          <p:nvGrpSpPr>
            <p:cNvPr id="51" name="グループ化 50">
              <a:extLst>
                <a:ext uri="{FF2B5EF4-FFF2-40B4-BE49-F238E27FC236}">
                  <a16:creationId xmlns:a16="http://schemas.microsoft.com/office/drawing/2014/main" id="{D95CD5AC-7931-6943-32A7-B510D01C8580}"/>
                </a:ext>
              </a:extLst>
            </p:cNvPr>
            <p:cNvGrpSpPr>
              <a:grpSpLocks noChangeAspect="1"/>
            </p:cNvGrpSpPr>
            <p:nvPr/>
          </p:nvGrpSpPr>
          <p:grpSpPr>
            <a:xfrm>
              <a:off x="4714169" y="5281316"/>
              <a:ext cx="308747" cy="752819"/>
              <a:chOff x="3103625" y="1731815"/>
              <a:chExt cx="360000" cy="877789"/>
            </a:xfrm>
          </p:grpSpPr>
          <p:cxnSp>
            <p:nvCxnSpPr>
              <p:cNvPr id="52" name="直線コネクタ 51">
                <a:extLst>
                  <a:ext uri="{FF2B5EF4-FFF2-40B4-BE49-F238E27FC236}">
                    <a16:creationId xmlns:a16="http://schemas.microsoft.com/office/drawing/2014/main" id="{7F48360A-34AD-087E-88CF-3F8DA31D84FD}"/>
                  </a:ext>
                </a:extLst>
              </p:cNvPr>
              <p:cNvCxnSpPr>
                <a:cxnSpLocks/>
              </p:cNvCxnSpPr>
              <p:nvPr/>
            </p:nvCxnSpPr>
            <p:spPr>
              <a:xfrm>
                <a:off x="3103625" y="1794655"/>
                <a:ext cx="36000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854DB85A-ED84-9724-4B56-D4CED3A30717}"/>
                  </a:ext>
                </a:extLst>
              </p:cNvPr>
              <p:cNvCxnSpPr>
                <a:cxnSpLocks/>
              </p:cNvCxnSpPr>
              <p:nvPr/>
            </p:nvCxnSpPr>
            <p:spPr>
              <a:xfrm>
                <a:off x="3103625" y="2045123"/>
                <a:ext cx="360000" cy="0"/>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FEF99AB6-89AC-0764-53A9-C215D1886E35}"/>
                  </a:ext>
                </a:extLst>
              </p:cNvPr>
              <p:cNvCxnSpPr>
                <a:cxnSpLocks/>
              </p:cNvCxnSpPr>
              <p:nvPr/>
            </p:nvCxnSpPr>
            <p:spPr>
              <a:xfrm>
                <a:off x="3103625" y="2295591"/>
                <a:ext cx="36000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07FAA1DA-A284-E00F-8AAC-657109ED6074}"/>
                  </a:ext>
                </a:extLst>
              </p:cNvPr>
              <p:cNvCxnSpPr>
                <a:cxnSpLocks/>
              </p:cNvCxnSpPr>
              <p:nvPr/>
            </p:nvCxnSpPr>
            <p:spPr>
              <a:xfrm>
                <a:off x="3103625" y="2537604"/>
                <a:ext cx="36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楕円 55">
                <a:extLst>
                  <a:ext uri="{FF2B5EF4-FFF2-40B4-BE49-F238E27FC236}">
                    <a16:creationId xmlns:a16="http://schemas.microsoft.com/office/drawing/2014/main" id="{EEFB370B-817A-C54B-E221-BF9D182C3EF3}"/>
                  </a:ext>
                </a:extLst>
              </p:cNvPr>
              <p:cNvSpPr>
                <a:spLocks/>
              </p:cNvSpPr>
              <p:nvPr/>
            </p:nvSpPr>
            <p:spPr>
              <a:xfrm>
                <a:off x="3217025" y="1731815"/>
                <a:ext cx="133200" cy="133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57" name="二等辺三角形 56">
                <a:extLst>
                  <a:ext uri="{FF2B5EF4-FFF2-40B4-BE49-F238E27FC236}">
                    <a16:creationId xmlns:a16="http://schemas.microsoft.com/office/drawing/2014/main" id="{EB2A27D9-5296-7515-620C-E3F4EE766278}"/>
                  </a:ext>
                </a:extLst>
              </p:cNvPr>
              <p:cNvSpPr/>
              <p:nvPr/>
            </p:nvSpPr>
            <p:spPr>
              <a:xfrm>
                <a:off x="3217025" y="1965167"/>
                <a:ext cx="133200" cy="133200"/>
              </a:xfrm>
              <a:prstGeom prst="triangl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58" name="正方形/長方形 57">
                <a:extLst>
                  <a:ext uri="{FF2B5EF4-FFF2-40B4-BE49-F238E27FC236}">
                    <a16:creationId xmlns:a16="http://schemas.microsoft.com/office/drawing/2014/main" id="{5E35325B-C3AD-E217-4E60-6F2F1F8F89F4}"/>
                  </a:ext>
                </a:extLst>
              </p:cNvPr>
              <p:cNvSpPr/>
              <p:nvPr/>
            </p:nvSpPr>
            <p:spPr>
              <a:xfrm>
                <a:off x="3217025" y="2232751"/>
                <a:ext cx="133200" cy="1332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59" name="ひし形 58">
                <a:extLst>
                  <a:ext uri="{FF2B5EF4-FFF2-40B4-BE49-F238E27FC236}">
                    <a16:creationId xmlns:a16="http://schemas.microsoft.com/office/drawing/2014/main" id="{3EBB6221-6DD3-403A-50E0-50D8E5089EA8}"/>
                  </a:ext>
                </a:extLst>
              </p:cNvPr>
              <p:cNvSpPr>
                <a:spLocks noChangeAspect="1"/>
              </p:cNvSpPr>
              <p:nvPr/>
            </p:nvSpPr>
            <p:spPr>
              <a:xfrm>
                <a:off x="3211625" y="2465604"/>
                <a:ext cx="144000" cy="144000"/>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sp>
          <p:nvSpPr>
            <p:cNvPr id="60" name="テキスト ボックス 59">
              <a:extLst>
                <a:ext uri="{FF2B5EF4-FFF2-40B4-BE49-F238E27FC236}">
                  <a16:creationId xmlns:a16="http://schemas.microsoft.com/office/drawing/2014/main" id="{4DD8C14E-E3BD-A587-E3F3-EAEEA1B7FB65}"/>
                </a:ext>
              </a:extLst>
            </p:cNvPr>
            <p:cNvSpPr txBox="1"/>
            <p:nvPr/>
          </p:nvSpPr>
          <p:spPr>
            <a:xfrm>
              <a:off x="7208305" y="4991139"/>
              <a:ext cx="2830984" cy="1134758"/>
            </a:xfrm>
            <a:prstGeom prst="rect">
              <a:avLst/>
            </a:prstGeom>
            <a:noFill/>
          </p:spPr>
          <p:txBody>
            <a:bodyPr wrap="none" rtlCol="0">
              <a:spAutoFit/>
            </a:bodyPr>
            <a:lstStyle/>
            <a:p>
              <a:pPr algn="r"/>
              <a:r>
                <a:rPr lang="en-US" altLang="ja-JP" dirty="0">
                  <a:latin typeface="Arial" panose="020B0604020202020204" pitchFamily="34" charset="0"/>
                  <a:cs typeface="Arial" panose="020B0604020202020204" pitchFamily="34" charset="0"/>
                </a:rPr>
                <a:t>Carburizing temperature</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578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598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618 K</a:t>
              </a:r>
            </a:p>
            <a:p>
              <a:pPr algn="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638 K</a:t>
              </a:r>
              <a:endParaRPr lang="ja-JP" altLang="en-US" dirty="0">
                <a:latin typeface="Arial" panose="020B0604020202020204" pitchFamily="34" charset="0"/>
                <a:cs typeface="Arial" panose="020B0604020202020204" pitchFamily="34" charset="0"/>
              </a:endParaRPr>
            </a:p>
          </p:txBody>
        </p:sp>
        <p:grpSp>
          <p:nvGrpSpPr>
            <p:cNvPr id="61" name="グループ化 60">
              <a:extLst>
                <a:ext uri="{FF2B5EF4-FFF2-40B4-BE49-F238E27FC236}">
                  <a16:creationId xmlns:a16="http://schemas.microsoft.com/office/drawing/2014/main" id="{73F26223-5E5D-25C6-7281-498277B04382}"/>
                </a:ext>
              </a:extLst>
            </p:cNvPr>
            <p:cNvGrpSpPr>
              <a:grpSpLocks noChangeAspect="1"/>
            </p:cNvGrpSpPr>
            <p:nvPr/>
          </p:nvGrpSpPr>
          <p:grpSpPr>
            <a:xfrm>
              <a:off x="9074485" y="5286288"/>
              <a:ext cx="308747" cy="752819"/>
              <a:chOff x="3103625" y="1731815"/>
              <a:chExt cx="360000" cy="877789"/>
            </a:xfrm>
          </p:grpSpPr>
          <p:cxnSp>
            <p:nvCxnSpPr>
              <p:cNvPr id="62" name="直線コネクタ 61">
                <a:extLst>
                  <a:ext uri="{FF2B5EF4-FFF2-40B4-BE49-F238E27FC236}">
                    <a16:creationId xmlns:a16="http://schemas.microsoft.com/office/drawing/2014/main" id="{E49862B9-E3EC-6845-B95E-D65F3B9CE4D9}"/>
                  </a:ext>
                </a:extLst>
              </p:cNvPr>
              <p:cNvCxnSpPr>
                <a:cxnSpLocks/>
              </p:cNvCxnSpPr>
              <p:nvPr/>
            </p:nvCxnSpPr>
            <p:spPr>
              <a:xfrm>
                <a:off x="3103625" y="1794655"/>
                <a:ext cx="36000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BF2DD95F-A2CD-0137-7766-AE75D955F5A8}"/>
                  </a:ext>
                </a:extLst>
              </p:cNvPr>
              <p:cNvCxnSpPr>
                <a:cxnSpLocks/>
              </p:cNvCxnSpPr>
              <p:nvPr/>
            </p:nvCxnSpPr>
            <p:spPr>
              <a:xfrm>
                <a:off x="3103625" y="2045123"/>
                <a:ext cx="360000" cy="0"/>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62F9D68B-58D4-16F7-6C9D-B76F5F6F152A}"/>
                  </a:ext>
                </a:extLst>
              </p:cNvPr>
              <p:cNvCxnSpPr>
                <a:cxnSpLocks/>
              </p:cNvCxnSpPr>
              <p:nvPr/>
            </p:nvCxnSpPr>
            <p:spPr>
              <a:xfrm>
                <a:off x="3103625" y="2295591"/>
                <a:ext cx="360000" cy="0"/>
              </a:xfrm>
              <a:prstGeom prst="line">
                <a:avLst/>
              </a:prstGeom>
              <a:ln w="1905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8E8205D6-CB8D-49C0-4863-1418156C4D42}"/>
                  </a:ext>
                </a:extLst>
              </p:cNvPr>
              <p:cNvCxnSpPr>
                <a:cxnSpLocks/>
              </p:cNvCxnSpPr>
              <p:nvPr/>
            </p:nvCxnSpPr>
            <p:spPr>
              <a:xfrm>
                <a:off x="3103625" y="2537604"/>
                <a:ext cx="3600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楕円 65">
                <a:extLst>
                  <a:ext uri="{FF2B5EF4-FFF2-40B4-BE49-F238E27FC236}">
                    <a16:creationId xmlns:a16="http://schemas.microsoft.com/office/drawing/2014/main" id="{AE296856-547F-ED50-7CB9-BDD05C4BFB23}"/>
                  </a:ext>
                </a:extLst>
              </p:cNvPr>
              <p:cNvSpPr>
                <a:spLocks/>
              </p:cNvSpPr>
              <p:nvPr/>
            </p:nvSpPr>
            <p:spPr>
              <a:xfrm>
                <a:off x="3217025" y="1731815"/>
                <a:ext cx="133200" cy="1332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67" name="二等辺三角形 66">
                <a:extLst>
                  <a:ext uri="{FF2B5EF4-FFF2-40B4-BE49-F238E27FC236}">
                    <a16:creationId xmlns:a16="http://schemas.microsoft.com/office/drawing/2014/main" id="{97D6D561-C632-8588-0B59-496C643B3F1F}"/>
                  </a:ext>
                </a:extLst>
              </p:cNvPr>
              <p:cNvSpPr/>
              <p:nvPr/>
            </p:nvSpPr>
            <p:spPr>
              <a:xfrm>
                <a:off x="3217025" y="1965167"/>
                <a:ext cx="133200" cy="133200"/>
              </a:xfrm>
              <a:prstGeom prst="triangl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68" name="正方形/長方形 67">
                <a:extLst>
                  <a:ext uri="{FF2B5EF4-FFF2-40B4-BE49-F238E27FC236}">
                    <a16:creationId xmlns:a16="http://schemas.microsoft.com/office/drawing/2014/main" id="{5543D102-BC14-A44C-32C2-E7D7A0374716}"/>
                  </a:ext>
                </a:extLst>
              </p:cNvPr>
              <p:cNvSpPr/>
              <p:nvPr/>
            </p:nvSpPr>
            <p:spPr>
              <a:xfrm>
                <a:off x="3217025" y="2232751"/>
                <a:ext cx="133200" cy="1332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sp>
            <p:nvSpPr>
              <p:cNvPr id="69" name="ひし形 68">
                <a:extLst>
                  <a:ext uri="{FF2B5EF4-FFF2-40B4-BE49-F238E27FC236}">
                    <a16:creationId xmlns:a16="http://schemas.microsoft.com/office/drawing/2014/main" id="{2FFA0C73-2AB4-07C8-CF75-1E17688BEE8A}"/>
                  </a:ext>
                </a:extLst>
              </p:cNvPr>
              <p:cNvSpPr>
                <a:spLocks noChangeAspect="1"/>
              </p:cNvSpPr>
              <p:nvPr/>
            </p:nvSpPr>
            <p:spPr>
              <a:xfrm>
                <a:off x="3211625" y="2465604"/>
                <a:ext cx="144000" cy="144000"/>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sp>
          <p:nvSpPr>
            <p:cNvPr id="70" name="テキスト ボックス 69">
              <a:extLst>
                <a:ext uri="{FF2B5EF4-FFF2-40B4-BE49-F238E27FC236}">
                  <a16:creationId xmlns:a16="http://schemas.microsoft.com/office/drawing/2014/main" id="{AD95A480-52C1-D040-D1FB-1B92A860543A}"/>
                </a:ext>
              </a:extLst>
            </p:cNvPr>
            <p:cNvSpPr txBox="1"/>
            <p:nvPr/>
          </p:nvSpPr>
          <p:spPr>
            <a:xfrm>
              <a:off x="3447027" y="3798699"/>
              <a:ext cx="1588612" cy="307331"/>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ASPN (Nitriding)</a:t>
              </a:r>
              <a:endParaRPr lang="ja-JP" altLang="en-US" sz="20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24E88B68-95C4-F341-4567-C950119BE56F}"/>
                </a:ext>
              </a:extLst>
            </p:cNvPr>
            <p:cNvSpPr txBox="1"/>
            <p:nvPr/>
          </p:nvSpPr>
          <p:spPr>
            <a:xfrm>
              <a:off x="7679440" y="3798699"/>
              <a:ext cx="1873040" cy="307331"/>
            </a:xfrm>
            <a:prstGeom prst="rect">
              <a:avLst/>
            </a:prstGeom>
            <a:noFill/>
          </p:spPr>
          <p:txBody>
            <a:bodyPr wrap="none" rtlCol="0">
              <a:spAutoFit/>
            </a:bodyPr>
            <a:lstStyle/>
            <a:p>
              <a:pPr algn="ctr"/>
              <a:r>
                <a:rPr lang="en-US" altLang="ja-JP" sz="2000" dirty="0">
                  <a:latin typeface="Arial" panose="020B0604020202020204" pitchFamily="34" charset="0"/>
                  <a:cs typeface="Arial" panose="020B0604020202020204" pitchFamily="34" charset="0"/>
                </a:rPr>
                <a:t>ASPC (Carburizing)</a:t>
              </a:r>
              <a:endParaRPr lang="ja-JP" altLang="en-US" sz="2000" dirty="0">
                <a:latin typeface="Arial" panose="020B0604020202020204" pitchFamily="34" charset="0"/>
                <a:cs typeface="Arial" panose="020B0604020202020204" pitchFamily="34" charset="0"/>
              </a:endParaRPr>
            </a:p>
          </p:txBody>
        </p:sp>
        <p:sp>
          <p:nvSpPr>
            <p:cNvPr id="72" name="テキスト ボックス 71">
              <a:extLst>
                <a:ext uri="{FF2B5EF4-FFF2-40B4-BE49-F238E27FC236}">
                  <a16:creationId xmlns:a16="http://schemas.microsoft.com/office/drawing/2014/main" id="{472DEE8B-F676-45AE-44BD-2C7A09A85F09}"/>
                </a:ext>
              </a:extLst>
            </p:cNvPr>
            <p:cNvSpPr txBox="1"/>
            <p:nvPr/>
          </p:nvSpPr>
          <p:spPr>
            <a:xfrm>
              <a:off x="4908954" y="4159108"/>
              <a:ext cx="834020" cy="212767"/>
            </a:xfrm>
            <a:prstGeom prst="rect">
              <a:avLst/>
            </a:prstGeom>
            <a:noFill/>
          </p:spPr>
          <p:txBody>
            <a:bodyPr wrap="none" lIns="36000" tIns="0" rIns="36000" bIns="0" rtlCol="0">
              <a:spAutoFit/>
            </a:bodyPr>
            <a:lstStyle/>
            <a:p>
              <a:r>
                <a:rPr lang="en-US" altLang="ja-JP" dirty="0">
                  <a:latin typeface="Arial" panose="020B0604020202020204" pitchFamily="34" charset="0"/>
                  <a:cs typeface="Arial" panose="020B0604020202020204" pitchFamily="34" charset="0"/>
                </a:rPr>
                <a:t>Untreated</a:t>
              </a:r>
              <a:endParaRPr lang="ja-JP" altLang="en-US" dirty="0">
                <a:latin typeface="Arial" panose="020B0604020202020204" pitchFamily="34" charset="0"/>
                <a:cs typeface="Arial" panose="020B0604020202020204" pitchFamily="34" charset="0"/>
              </a:endParaRPr>
            </a:p>
          </p:txBody>
        </p:sp>
        <p:cxnSp>
          <p:nvCxnSpPr>
            <p:cNvPr id="73" name="直線コネクタ 72">
              <a:extLst>
                <a:ext uri="{FF2B5EF4-FFF2-40B4-BE49-F238E27FC236}">
                  <a16:creationId xmlns:a16="http://schemas.microsoft.com/office/drawing/2014/main" id="{33E86359-BFC1-B175-5928-E44B377D74B0}"/>
                </a:ext>
              </a:extLst>
            </p:cNvPr>
            <p:cNvCxnSpPr>
              <a:cxnSpLocks/>
              <a:stCxn id="72" idx="2"/>
            </p:cNvCxnSpPr>
            <p:nvPr/>
          </p:nvCxnSpPr>
          <p:spPr>
            <a:xfrm>
              <a:off x="5325964" y="4371875"/>
              <a:ext cx="152156" cy="4613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54E91C1E-AE12-AE95-F22B-8C01C35FF498}"/>
                </a:ext>
              </a:extLst>
            </p:cNvPr>
            <p:cNvSpPr txBox="1"/>
            <p:nvPr/>
          </p:nvSpPr>
          <p:spPr>
            <a:xfrm>
              <a:off x="9268104" y="4164380"/>
              <a:ext cx="834020" cy="212767"/>
            </a:xfrm>
            <a:prstGeom prst="rect">
              <a:avLst/>
            </a:prstGeom>
            <a:noFill/>
          </p:spPr>
          <p:txBody>
            <a:bodyPr wrap="none" lIns="36000" tIns="0" rIns="36000" bIns="0" rtlCol="0">
              <a:spAutoFit/>
            </a:bodyPr>
            <a:lstStyle/>
            <a:p>
              <a:r>
                <a:rPr lang="en-US" altLang="ja-JP" dirty="0">
                  <a:latin typeface="Arial" panose="020B0604020202020204" pitchFamily="34" charset="0"/>
                  <a:cs typeface="Arial" panose="020B0604020202020204" pitchFamily="34" charset="0"/>
                </a:rPr>
                <a:t>Untreated</a:t>
              </a:r>
              <a:endParaRPr lang="ja-JP" altLang="en-US" dirty="0">
                <a:latin typeface="Arial" panose="020B0604020202020204" pitchFamily="34" charset="0"/>
                <a:cs typeface="Arial" panose="020B0604020202020204" pitchFamily="34" charset="0"/>
              </a:endParaRPr>
            </a:p>
          </p:txBody>
        </p:sp>
        <p:cxnSp>
          <p:nvCxnSpPr>
            <p:cNvPr id="75" name="直線コネクタ 74">
              <a:extLst>
                <a:ext uri="{FF2B5EF4-FFF2-40B4-BE49-F238E27FC236}">
                  <a16:creationId xmlns:a16="http://schemas.microsoft.com/office/drawing/2014/main" id="{DB59A693-6C71-2385-C245-7B347F55CE50}"/>
                </a:ext>
              </a:extLst>
            </p:cNvPr>
            <p:cNvCxnSpPr>
              <a:cxnSpLocks/>
              <a:stCxn id="74" idx="2"/>
            </p:cNvCxnSpPr>
            <p:nvPr/>
          </p:nvCxnSpPr>
          <p:spPr>
            <a:xfrm>
              <a:off x="9685115" y="4377147"/>
              <a:ext cx="194146" cy="4561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 Young’s Modulus Distribution</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20</a:t>
            </a:fld>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855CC819-FAF0-ED6B-2531-89D20E1666ED}"/>
              </a:ext>
            </a:extLst>
          </p:cNvPr>
          <p:cNvSpPr txBox="1"/>
          <p:nvPr/>
        </p:nvSpPr>
        <p:spPr>
          <a:xfrm>
            <a:off x="512848" y="1103269"/>
            <a:ext cx="3099281" cy="461665"/>
          </a:xfrm>
          <a:prstGeom prst="rect">
            <a:avLst/>
          </a:prstGeom>
          <a:noFill/>
        </p:spPr>
        <p:txBody>
          <a:bodyPr wrap="square">
            <a:spAutoFit/>
          </a:bodyPr>
          <a:lstStyle/>
          <a:p>
            <a:r>
              <a:rPr lang="en-US" altLang="ja-JP" sz="2400" dirty="0">
                <a:latin typeface="Arial" panose="020B0604020202020204" pitchFamily="34" charset="0"/>
                <a:cs typeface="Arial" panose="020B0604020202020204" pitchFamily="34" charset="0"/>
              </a:rPr>
              <a:t>N</a:t>
            </a:r>
            <a:r>
              <a:rPr lang="ja-JP" altLang="en-US" sz="2400" dirty="0">
                <a:latin typeface="Arial" panose="020B0604020202020204" pitchFamily="34" charset="0"/>
                <a:cs typeface="Arial" panose="020B0604020202020204" pitchFamily="34" charset="0"/>
              </a:rPr>
              <a:t>anoindentation test</a:t>
            </a:r>
          </a:p>
        </p:txBody>
      </p:sp>
      <p:sp>
        <p:nvSpPr>
          <p:cNvPr id="35" name="テキスト ボックス 34">
            <a:extLst>
              <a:ext uri="{FF2B5EF4-FFF2-40B4-BE49-F238E27FC236}">
                <a16:creationId xmlns:a16="http://schemas.microsoft.com/office/drawing/2014/main" id="{6016AAE1-B3D5-E3E9-9C41-C43D028277AE}"/>
              </a:ext>
            </a:extLst>
          </p:cNvPr>
          <p:cNvSpPr txBox="1"/>
          <p:nvPr/>
        </p:nvSpPr>
        <p:spPr>
          <a:xfrm>
            <a:off x="462343" y="5665746"/>
            <a:ext cx="11186076"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Young’s modulus: (ASPN) increased as the processing temperature increased.</a:t>
            </a:r>
          </a:p>
          <a:p>
            <a:r>
              <a:rPr lang="en-US" altLang="ja-JP" sz="2400" dirty="0">
                <a:latin typeface="Arial" panose="020B0604020202020204" pitchFamily="34" charset="0"/>
                <a:cs typeface="Arial" panose="020B0604020202020204" pitchFamily="34" charset="0"/>
              </a:rPr>
              <a:t>                              (ASPC) almost constant and same with the untreated sample.</a:t>
            </a:r>
          </a:p>
        </p:txBody>
      </p:sp>
    </p:spTree>
    <p:extLst>
      <p:ext uri="{BB962C8B-B14F-4D97-AF65-F5344CB8AC3E}">
        <p14:creationId xmlns:p14="http://schemas.microsoft.com/office/powerpoint/2010/main" val="3911356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21</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02571" y="1076913"/>
            <a:ext cx="8007320" cy="4704173"/>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Purpose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Corrosion resistance</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2708140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Corrosion Resistance</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22</a:t>
            </a:fld>
            <a:endParaRPr kumimoji="1" lang="ja-JP" altLang="en-US">
              <a:solidFill>
                <a:schemeClr val="tx1"/>
              </a:solidFill>
            </a:endParaRPr>
          </a:p>
        </p:txBody>
      </p:sp>
      <p:graphicFrame>
        <p:nvGraphicFramePr>
          <p:cNvPr id="5" name="表 2">
            <a:extLst>
              <a:ext uri="{FF2B5EF4-FFF2-40B4-BE49-F238E27FC236}">
                <a16:creationId xmlns:a16="http://schemas.microsoft.com/office/drawing/2014/main" id="{8B3E4F61-CC82-20AE-6425-1F42F641D208}"/>
              </a:ext>
            </a:extLst>
          </p:cNvPr>
          <p:cNvGraphicFramePr>
            <a:graphicFrameLocks noGrp="1"/>
          </p:cNvGraphicFramePr>
          <p:nvPr>
            <p:extLst>
              <p:ext uri="{D42A27DB-BD31-4B8C-83A1-F6EECF244321}">
                <p14:modId xmlns:p14="http://schemas.microsoft.com/office/powerpoint/2010/main" val="1147405654"/>
              </p:ext>
            </p:extLst>
          </p:nvPr>
        </p:nvGraphicFramePr>
        <p:xfrm>
          <a:off x="310233" y="1142927"/>
          <a:ext cx="9020668" cy="4982394"/>
        </p:xfrm>
        <a:graphic>
          <a:graphicData uri="http://schemas.openxmlformats.org/drawingml/2006/table">
            <a:tbl>
              <a:tblPr firstRow="1" bandRow="1">
                <a:tableStyleId>{5C22544A-7EE6-4342-B048-85BDC9FD1C3A}</a:tableStyleId>
              </a:tblPr>
              <a:tblGrid>
                <a:gridCol w="1698852">
                  <a:extLst>
                    <a:ext uri="{9D8B030D-6E8A-4147-A177-3AD203B41FA5}">
                      <a16:colId xmlns:a16="http://schemas.microsoft.com/office/drawing/2014/main" val="2664381409"/>
                    </a:ext>
                  </a:extLst>
                </a:gridCol>
                <a:gridCol w="1830454">
                  <a:extLst>
                    <a:ext uri="{9D8B030D-6E8A-4147-A177-3AD203B41FA5}">
                      <a16:colId xmlns:a16="http://schemas.microsoft.com/office/drawing/2014/main" val="2789583934"/>
                    </a:ext>
                  </a:extLst>
                </a:gridCol>
                <a:gridCol w="1830454">
                  <a:extLst>
                    <a:ext uri="{9D8B030D-6E8A-4147-A177-3AD203B41FA5}">
                      <a16:colId xmlns:a16="http://schemas.microsoft.com/office/drawing/2014/main" val="2951536708"/>
                    </a:ext>
                  </a:extLst>
                </a:gridCol>
                <a:gridCol w="1830454">
                  <a:extLst>
                    <a:ext uri="{9D8B030D-6E8A-4147-A177-3AD203B41FA5}">
                      <a16:colId xmlns:a16="http://schemas.microsoft.com/office/drawing/2014/main" val="2115826952"/>
                    </a:ext>
                  </a:extLst>
                </a:gridCol>
                <a:gridCol w="1830454">
                  <a:extLst>
                    <a:ext uri="{9D8B030D-6E8A-4147-A177-3AD203B41FA5}">
                      <a16:colId xmlns:a16="http://schemas.microsoft.com/office/drawing/2014/main" val="616623"/>
                    </a:ext>
                  </a:extLst>
                </a:gridCol>
              </a:tblGrid>
              <a:tr h="356304">
                <a:tc rowSpan="2">
                  <a:txBody>
                    <a:bodyPr/>
                    <a:lstStyle/>
                    <a:p>
                      <a:pPr algn="ctr"/>
                      <a:endParaRPr kumimoji="1" lang="en-US" altLang="ja-JP" sz="2000" b="0" dirty="0">
                        <a:solidFill>
                          <a:schemeClr val="tx1"/>
                        </a:solidFill>
                        <a:latin typeface="Arial" panose="020B0604020202020204" pitchFamily="34" charset="0"/>
                        <a:cs typeface="Arial" panose="020B0604020202020204" pitchFamily="34" charset="0"/>
                      </a:endParaRP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4">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Processing temperature</a:t>
                      </a: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pPr algn="ctr"/>
                      <a:endParaRPr kumimoji="1" lang="en-US" altLang="ja-JP" sz="14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2070908"/>
                  </a:ext>
                </a:extLst>
              </a:tr>
              <a:tr h="356304">
                <a:tc vMerge="1">
                  <a:txBody>
                    <a:bodyPr/>
                    <a:lstStyle/>
                    <a:p>
                      <a:pPr algn="ctr"/>
                      <a:endParaRPr kumimoji="1" lang="en-US" altLang="ja-JP" sz="1800" b="0" dirty="0">
                        <a:solidFill>
                          <a:schemeClr val="tx1"/>
                        </a:solidFill>
                      </a:endParaRPr>
                    </a:p>
                  </a:txBody>
                  <a:tcPr marL="0" marR="0" marT="28800" marB="28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578 K</a:t>
                      </a: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598 K</a:t>
                      </a: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618 K</a:t>
                      </a: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638 K</a:t>
                      </a:r>
                    </a:p>
                  </a:txBody>
                  <a:tcPr marL="0" marR="0" marT="32819" marB="32819"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641925"/>
                  </a:ext>
                </a:extLst>
              </a:tr>
              <a:tr h="2120759">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ASPN</a:t>
                      </a:r>
                    </a:p>
                    <a:p>
                      <a:pPr algn="ctr"/>
                      <a:r>
                        <a:rPr kumimoji="1" lang="en-US" altLang="ja-JP" sz="2000" b="0" dirty="0">
                          <a:solidFill>
                            <a:schemeClr val="tx1"/>
                          </a:solidFill>
                          <a:latin typeface="Arial" panose="020B0604020202020204" pitchFamily="34" charset="0"/>
                          <a:cs typeface="Arial" panose="020B0604020202020204" pitchFamily="34" charset="0"/>
                        </a:rPr>
                        <a:t>(Nitriding)</a:t>
                      </a: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nchor="ctr">
                    <a:lnL w="6350" cap="flat" cmpd="sng" algn="ctr">
                      <a:solidFill>
                        <a:schemeClr val="tx1"/>
                      </a:solidFill>
                      <a:prstDash val="solid"/>
                      <a:round/>
                      <a:headEnd type="none" w="med" len="med"/>
                      <a:tailEnd type="none" w="med" len="med"/>
                    </a:lnL>
                    <a:lnR w="38100" cap="flat" cmpd="sng" algn="ctr">
                      <a:solidFill>
                        <a:srgbClr val="0000FF"/>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nchor="ctr">
                    <a:lnL w="38100" cap="flat" cmpd="sng" algn="ctr">
                      <a:solidFill>
                        <a:srgbClr val="0000FF"/>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rgbClr val="0000FF"/>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6350" cap="flat" cmpd="sng" algn="ctr">
                      <a:solidFill>
                        <a:schemeClr val="tx1"/>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38100" cap="flat" cmpd="sng" algn="ctr">
                      <a:solidFill>
                        <a:srgbClr val="0000FF"/>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1201517"/>
                  </a:ext>
                </a:extLst>
              </a:tr>
              <a:tr h="2120759">
                <a:tc>
                  <a:txBody>
                    <a:bodyPr/>
                    <a:lstStyle/>
                    <a:p>
                      <a:pPr algn="ctr"/>
                      <a:r>
                        <a:rPr kumimoji="1" lang="en-US" altLang="ja-JP" sz="2000" b="0" dirty="0">
                          <a:solidFill>
                            <a:schemeClr val="tx1"/>
                          </a:solidFill>
                          <a:latin typeface="Arial" panose="020B0604020202020204" pitchFamily="34" charset="0"/>
                          <a:cs typeface="Arial" panose="020B0604020202020204" pitchFamily="34" charset="0"/>
                        </a:rPr>
                        <a:t>ASPC</a:t>
                      </a:r>
                    </a:p>
                    <a:p>
                      <a:pPr algn="ctr"/>
                      <a:r>
                        <a:rPr kumimoji="1" lang="en-US" altLang="ja-JP" sz="2000" b="0" dirty="0">
                          <a:solidFill>
                            <a:schemeClr val="tx1"/>
                          </a:solidFill>
                          <a:latin typeface="Arial" panose="020B0604020202020204" pitchFamily="34" charset="0"/>
                          <a:cs typeface="Arial" panose="020B0604020202020204" pitchFamily="34" charset="0"/>
                        </a:rPr>
                        <a:t>(Carburizing)</a:t>
                      </a: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nchor="ctr">
                    <a:lnL w="6350" cap="flat" cmpd="sng" algn="ctr">
                      <a:solidFill>
                        <a:schemeClr val="tx1"/>
                      </a:solidFill>
                      <a:prstDash val="solid"/>
                      <a:round/>
                      <a:headEnd type="none" w="med" len="med"/>
                      <a:tailEnd type="none" w="med" len="med"/>
                    </a:lnL>
                    <a:lnR w="38100" cap="flat" cmpd="sng" algn="ctr">
                      <a:solidFill>
                        <a:srgbClr val="0000FF"/>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nchor="ctr">
                    <a:lnL w="38100" cap="flat" cmpd="sng" algn="ctr">
                      <a:solidFill>
                        <a:srgbClr val="0000FF"/>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6350" cap="flat" cmpd="sng" algn="ctr">
                      <a:solidFill>
                        <a:schemeClr val="tx1"/>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noFill/>
                  </a:tcPr>
                </a:tc>
                <a:tc>
                  <a:txBody>
                    <a:bodyPr/>
                    <a:lstStyle/>
                    <a:p>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32819" marB="32819">
                    <a:lnL w="38100" cap="flat" cmpd="sng" algn="ctr">
                      <a:solidFill>
                        <a:srgbClr val="0000FF"/>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8742695"/>
                  </a:ext>
                </a:extLst>
              </a:tr>
            </a:tbl>
          </a:graphicData>
        </a:graphic>
      </p:graphicFrame>
      <p:pic>
        <p:nvPicPr>
          <p:cNvPr id="7" name="図 6">
            <a:extLst>
              <a:ext uri="{FF2B5EF4-FFF2-40B4-BE49-F238E27FC236}">
                <a16:creationId xmlns:a16="http://schemas.microsoft.com/office/drawing/2014/main" id="{257CECEE-AB9F-5390-8576-B4762F9EE986}"/>
              </a:ext>
            </a:extLst>
          </p:cNvPr>
          <p:cNvPicPr>
            <a:picLocks noChangeAspect="1"/>
          </p:cNvPicPr>
          <p:nvPr/>
        </p:nvPicPr>
        <p:blipFill rotWithShape="1">
          <a:blip r:embed="rId3">
            <a:extLst>
              <a:ext uri="{28A0092B-C50C-407E-A947-70E740481C1C}">
                <a14:useLocalDpi xmlns:a14="http://schemas.microsoft.com/office/drawing/2010/main" val="0"/>
              </a:ext>
            </a:extLst>
          </a:blip>
          <a:srcRect l="38785" t="15191" r="17639" b="43328"/>
          <a:stretch/>
        </p:blipFill>
        <p:spPr>
          <a:xfrm>
            <a:off x="2165065" y="1954595"/>
            <a:ext cx="1545957" cy="1962199"/>
          </a:xfrm>
          <a:prstGeom prst="rect">
            <a:avLst/>
          </a:prstGeom>
        </p:spPr>
      </p:pic>
      <p:pic>
        <p:nvPicPr>
          <p:cNvPr id="8" name="図 7">
            <a:extLst>
              <a:ext uri="{FF2B5EF4-FFF2-40B4-BE49-F238E27FC236}">
                <a16:creationId xmlns:a16="http://schemas.microsoft.com/office/drawing/2014/main" id="{3F93A5D1-08E8-A84A-C2ED-DAEF649F0446}"/>
              </a:ext>
            </a:extLst>
          </p:cNvPr>
          <p:cNvPicPr>
            <a:picLocks noChangeAspect="1"/>
          </p:cNvPicPr>
          <p:nvPr/>
        </p:nvPicPr>
        <p:blipFill rotWithShape="1">
          <a:blip r:embed="rId4">
            <a:extLst>
              <a:ext uri="{28A0092B-C50C-407E-A947-70E740481C1C}">
                <a14:useLocalDpi xmlns:a14="http://schemas.microsoft.com/office/drawing/2010/main" val="0"/>
              </a:ext>
            </a:extLst>
          </a:blip>
          <a:srcRect l="36063" t="13505" r="20506" b="45151"/>
          <a:stretch/>
        </p:blipFill>
        <p:spPr>
          <a:xfrm>
            <a:off x="7647112" y="1954595"/>
            <a:ext cx="1545955" cy="1962198"/>
          </a:xfrm>
          <a:prstGeom prst="rect">
            <a:avLst/>
          </a:prstGeom>
        </p:spPr>
      </p:pic>
      <p:pic>
        <p:nvPicPr>
          <p:cNvPr id="9" name="図 8">
            <a:extLst>
              <a:ext uri="{FF2B5EF4-FFF2-40B4-BE49-F238E27FC236}">
                <a16:creationId xmlns:a16="http://schemas.microsoft.com/office/drawing/2014/main" id="{B3697E5F-17E5-0528-C35C-E5AA85B60825}"/>
              </a:ext>
            </a:extLst>
          </p:cNvPr>
          <p:cNvPicPr>
            <a:picLocks noChangeAspect="1"/>
          </p:cNvPicPr>
          <p:nvPr/>
        </p:nvPicPr>
        <p:blipFill rotWithShape="1">
          <a:blip r:embed="rId5">
            <a:extLst>
              <a:ext uri="{28A0092B-C50C-407E-A947-70E740481C1C}">
                <a14:useLocalDpi xmlns:a14="http://schemas.microsoft.com/office/drawing/2010/main" val="0"/>
              </a:ext>
            </a:extLst>
          </a:blip>
          <a:srcRect l="39029" t="14235" r="16805" b="44286"/>
          <a:stretch/>
        </p:blipFill>
        <p:spPr>
          <a:xfrm>
            <a:off x="3971795" y="1954595"/>
            <a:ext cx="1566915" cy="1962199"/>
          </a:xfrm>
          <a:prstGeom prst="rect">
            <a:avLst/>
          </a:prstGeom>
        </p:spPr>
      </p:pic>
      <p:pic>
        <p:nvPicPr>
          <p:cNvPr id="10" name="図 9">
            <a:extLst>
              <a:ext uri="{FF2B5EF4-FFF2-40B4-BE49-F238E27FC236}">
                <a16:creationId xmlns:a16="http://schemas.microsoft.com/office/drawing/2014/main" id="{0F282FF0-D1FF-D470-C3EC-BD4C8492DD31}"/>
              </a:ext>
            </a:extLst>
          </p:cNvPr>
          <p:cNvPicPr>
            <a:picLocks noChangeAspect="1"/>
          </p:cNvPicPr>
          <p:nvPr/>
        </p:nvPicPr>
        <p:blipFill rotWithShape="1">
          <a:blip r:embed="rId6">
            <a:extLst>
              <a:ext uri="{28A0092B-C50C-407E-A947-70E740481C1C}">
                <a14:useLocalDpi xmlns:a14="http://schemas.microsoft.com/office/drawing/2010/main" val="0"/>
              </a:ext>
            </a:extLst>
          </a:blip>
          <a:srcRect l="37865" t="15174" r="18776" b="43345"/>
          <a:stretch/>
        </p:blipFill>
        <p:spPr>
          <a:xfrm>
            <a:off x="5832141" y="1954595"/>
            <a:ext cx="1538310" cy="1962198"/>
          </a:xfrm>
          <a:prstGeom prst="rect">
            <a:avLst/>
          </a:prstGeom>
        </p:spPr>
      </p:pic>
      <p:pic>
        <p:nvPicPr>
          <p:cNvPr id="11" name="図 10">
            <a:extLst>
              <a:ext uri="{FF2B5EF4-FFF2-40B4-BE49-F238E27FC236}">
                <a16:creationId xmlns:a16="http://schemas.microsoft.com/office/drawing/2014/main" id="{4707A9BB-5EE9-D26D-6EE5-502F77D574A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3335" t="31550" r="12727" b="26999"/>
          <a:stretch/>
        </p:blipFill>
        <p:spPr>
          <a:xfrm>
            <a:off x="2184293" y="4096839"/>
            <a:ext cx="1538310" cy="1935043"/>
          </a:xfrm>
          <a:prstGeom prst="rect">
            <a:avLst/>
          </a:prstGeom>
        </p:spPr>
      </p:pic>
      <p:pic>
        <p:nvPicPr>
          <p:cNvPr id="12" name="図 11">
            <a:extLst>
              <a:ext uri="{FF2B5EF4-FFF2-40B4-BE49-F238E27FC236}">
                <a16:creationId xmlns:a16="http://schemas.microsoft.com/office/drawing/2014/main" id="{35634509-EC26-4A50-FEF7-10E5271165E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9816" t="36875" r="15430" b="21674"/>
          <a:stretch/>
        </p:blipFill>
        <p:spPr>
          <a:xfrm>
            <a:off x="3975444" y="4096840"/>
            <a:ext cx="1566914" cy="1935043"/>
          </a:xfrm>
          <a:prstGeom prst="rect">
            <a:avLst/>
          </a:prstGeom>
        </p:spPr>
      </p:pic>
      <p:pic>
        <p:nvPicPr>
          <p:cNvPr id="13" name="図 12">
            <a:extLst>
              <a:ext uri="{FF2B5EF4-FFF2-40B4-BE49-F238E27FC236}">
                <a16:creationId xmlns:a16="http://schemas.microsoft.com/office/drawing/2014/main" id="{37068771-0A89-FD24-90F6-9108BC59E0F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7908" t="37381" r="8155" b="21167"/>
          <a:stretch/>
        </p:blipFill>
        <p:spPr>
          <a:xfrm>
            <a:off x="5829172" y="4096840"/>
            <a:ext cx="1538310" cy="1935042"/>
          </a:xfrm>
          <a:prstGeom prst="rect">
            <a:avLst/>
          </a:prstGeom>
        </p:spPr>
      </p:pic>
      <p:pic>
        <p:nvPicPr>
          <p:cNvPr id="14" name="図 13">
            <a:extLst>
              <a:ext uri="{FF2B5EF4-FFF2-40B4-BE49-F238E27FC236}">
                <a16:creationId xmlns:a16="http://schemas.microsoft.com/office/drawing/2014/main" id="{284FEFB5-8685-2E7A-5138-EC42C814995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2208" t="39075" r="3636" b="19473"/>
          <a:stretch/>
        </p:blipFill>
        <p:spPr>
          <a:xfrm>
            <a:off x="7647113" y="4096840"/>
            <a:ext cx="1545954" cy="1935042"/>
          </a:xfrm>
          <a:prstGeom prst="rect">
            <a:avLst/>
          </a:prstGeom>
        </p:spPr>
      </p:pic>
      <p:grpSp>
        <p:nvGrpSpPr>
          <p:cNvPr id="15" name="グループ化 14">
            <a:extLst>
              <a:ext uri="{FF2B5EF4-FFF2-40B4-BE49-F238E27FC236}">
                <a16:creationId xmlns:a16="http://schemas.microsoft.com/office/drawing/2014/main" id="{D3A00074-7AE9-BB83-8B70-E925802F401E}"/>
              </a:ext>
            </a:extLst>
          </p:cNvPr>
          <p:cNvGrpSpPr/>
          <p:nvPr/>
        </p:nvGrpSpPr>
        <p:grpSpPr>
          <a:xfrm>
            <a:off x="8306674" y="5802326"/>
            <a:ext cx="765992" cy="164094"/>
            <a:chOff x="4014108" y="4196441"/>
            <a:chExt cx="672192" cy="144000"/>
          </a:xfrm>
        </p:grpSpPr>
        <p:cxnSp>
          <p:nvCxnSpPr>
            <p:cNvPr id="16" name="直線コネクタ 15">
              <a:extLst>
                <a:ext uri="{FF2B5EF4-FFF2-40B4-BE49-F238E27FC236}">
                  <a16:creationId xmlns:a16="http://schemas.microsoft.com/office/drawing/2014/main" id="{EBCB6D59-C8BA-41E6-1562-50A0D8B6C80A}"/>
                </a:ext>
              </a:extLst>
            </p:cNvPr>
            <p:cNvCxnSpPr>
              <a:cxnSpLocks/>
            </p:cNvCxnSpPr>
            <p:nvPr/>
          </p:nvCxnSpPr>
          <p:spPr>
            <a:xfrm>
              <a:off x="4014108" y="4268441"/>
              <a:ext cx="6694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D2FD5612-F771-9829-5B32-B2E00E199BCC}"/>
                </a:ext>
              </a:extLst>
            </p:cNvPr>
            <p:cNvCxnSpPr>
              <a:cxnSpLocks/>
            </p:cNvCxnSpPr>
            <p:nvPr/>
          </p:nvCxnSpPr>
          <p:spPr>
            <a:xfrm rot="5400000">
              <a:off x="3942108" y="4268441"/>
              <a:ext cx="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29C6EC38-F30E-A6B4-E551-72F5F4FA470E}"/>
                </a:ext>
              </a:extLst>
            </p:cNvPr>
            <p:cNvCxnSpPr>
              <a:cxnSpLocks/>
            </p:cNvCxnSpPr>
            <p:nvPr/>
          </p:nvCxnSpPr>
          <p:spPr>
            <a:xfrm rot="5400000">
              <a:off x="4614300" y="4268441"/>
              <a:ext cx="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テキスト ボックス 18">
            <a:extLst>
              <a:ext uri="{FF2B5EF4-FFF2-40B4-BE49-F238E27FC236}">
                <a16:creationId xmlns:a16="http://schemas.microsoft.com/office/drawing/2014/main" id="{404129B7-F4D7-716C-46DE-F1E629B44F10}"/>
              </a:ext>
            </a:extLst>
          </p:cNvPr>
          <p:cNvSpPr txBox="1"/>
          <p:nvPr/>
        </p:nvSpPr>
        <p:spPr>
          <a:xfrm>
            <a:off x="8228136" y="5508592"/>
            <a:ext cx="981255"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10 mm</a:t>
            </a:r>
            <a:endParaRPr lang="ja-JP" altLang="en-US"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904A16C7-8158-6305-86B4-0194829E586D}"/>
              </a:ext>
            </a:extLst>
          </p:cNvPr>
          <p:cNvSpPr txBox="1"/>
          <p:nvPr/>
        </p:nvSpPr>
        <p:spPr>
          <a:xfrm>
            <a:off x="9469728" y="1542294"/>
            <a:ext cx="2615463" cy="2862322"/>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S</a:t>
            </a:r>
            <a:r>
              <a:rPr lang="ja-JP" altLang="en-US" sz="2000" dirty="0">
                <a:latin typeface="Arial" panose="020B0604020202020204" pitchFamily="34" charset="0"/>
                <a:cs typeface="Arial" panose="020B0604020202020204" pitchFamily="34" charset="0"/>
              </a:rPr>
              <a:t>alt spray test</a:t>
            </a:r>
          </a:p>
          <a:p>
            <a:r>
              <a:rPr lang="en-US" altLang="ja-JP" sz="2000" dirty="0">
                <a:latin typeface="Arial" panose="020B0604020202020204" pitchFamily="34" charset="0"/>
                <a:cs typeface="Arial" panose="020B0604020202020204" pitchFamily="34" charset="0"/>
              </a:rPr>
              <a:t>(</a:t>
            </a:r>
            <a:r>
              <a:rPr lang="ja-JP" altLang="en-US" sz="2000" dirty="0">
                <a:latin typeface="Arial" panose="020B0604020202020204" pitchFamily="34" charset="0"/>
                <a:cs typeface="Arial" panose="020B0604020202020204" pitchFamily="34" charset="0"/>
              </a:rPr>
              <a:t>96 </a:t>
            </a:r>
            <a:r>
              <a:rPr lang="en-US" altLang="ja-JP" sz="2000" dirty="0">
                <a:latin typeface="Arial" panose="020B0604020202020204" pitchFamily="34" charset="0"/>
                <a:cs typeface="Arial" panose="020B0604020202020204" pitchFamily="34" charset="0"/>
              </a:rPr>
              <a:t>hours)</a:t>
            </a:r>
          </a:p>
          <a:p>
            <a:endParaRPr lang="en-US" altLang="ja-JP" sz="2000" dirty="0">
              <a:latin typeface="Arial" panose="020B0604020202020204" pitchFamily="34" charset="0"/>
              <a:cs typeface="Arial" panose="020B0604020202020204" pitchFamily="34" charset="0"/>
            </a:endParaRPr>
          </a:p>
          <a:p>
            <a:r>
              <a:rPr lang="en-US" altLang="ja-JP" sz="2000" dirty="0">
                <a:latin typeface="Arial" panose="020B0604020202020204" pitchFamily="34" charset="0"/>
                <a:cs typeface="Arial" panose="020B0604020202020204" pitchFamily="34" charset="0"/>
              </a:rPr>
              <a:t>Low processing temperature</a:t>
            </a:r>
          </a:p>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No corrosion</a:t>
            </a:r>
          </a:p>
          <a:p>
            <a:endParaRPr lang="en-US" altLang="ja-JP" sz="2000" dirty="0">
              <a:latin typeface="Arial" panose="020B0604020202020204" pitchFamily="34" charset="0"/>
              <a:cs typeface="Arial" panose="020B0604020202020204" pitchFamily="34" charset="0"/>
            </a:endParaRPr>
          </a:p>
          <a:p>
            <a:r>
              <a:rPr lang="en-US" altLang="ja-JP" sz="2000" dirty="0">
                <a:latin typeface="Arial" panose="020B0604020202020204" pitchFamily="34" charset="0"/>
                <a:cs typeface="Arial" panose="020B0604020202020204" pitchFamily="34" charset="0"/>
              </a:rPr>
              <a:t>Corrosion resistance</a:t>
            </a:r>
          </a:p>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ASPC &gt; ASPN</a:t>
            </a:r>
          </a:p>
        </p:txBody>
      </p:sp>
      <p:sp>
        <p:nvSpPr>
          <p:cNvPr id="21" name="テキスト ボックス 20">
            <a:extLst>
              <a:ext uri="{FF2B5EF4-FFF2-40B4-BE49-F238E27FC236}">
                <a16:creationId xmlns:a16="http://schemas.microsoft.com/office/drawing/2014/main" id="{94D3634D-0671-0857-B97D-4C71B4348889}"/>
              </a:ext>
            </a:extLst>
          </p:cNvPr>
          <p:cNvSpPr txBox="1"/>
          <p:nvPr/>
        </p:nvSpPr>
        <p:spPr>
          <a:xfrm>
            <a:off x="3555485" y="6156998"/>
            <a:ext cx="2399533" cy="523220"/>
          </a:xfrm>
          <a:prstGeom prst="rect">
            <a:avLst/>
          </a:prstGeom>
          <a:noFill/>
        </p:spPr>
        <p:txBody>
          <a:bodyPr wrap="square">
            <a:spAutoFit/>
          </a:bodyPr>
          <a:lstStyle/>
          <a:p>
            <a:pPr algn="ctr"/>
            <a:r>
              <a:rPr lang="en-US" altLang="ja-JP" sz="2800" dirty="0">
                <a:solidFill>
                  <a:srgbClr val="0000FF"/>
                </a:solidFill>
                <a:latin typeface="Arial" panose="020B0604020202020204" pitchFamily="34" charset="0"/>
                <a:cs typeface="Arial" panose="020B0604020202020204" pitchFamily="34" charset="0"/>
              </a:rPr>
              <a:t>No corrosion</a:t>
            </a:r>
          </a:p>
        </p:txBody>
      </p:sp>
    </p:spTree>
    <p:extLst>
      <p:ext uri="{BB962C8B-B14F-4D97-AF65-F5344CB8AC3E}">
        <p14:creationId xmlns:p14="http://schemas.microsoft.com/office/powerpoint/2010/main" val="2405382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23</a:t>
            </a:fld>
            <a:endParaRPr kumimoji="1" lang="ja-JP" altLang="en-US">
              <a:solidFill>
                <a:schemeClr val="tx1"/>
              </a:solidFill>
            </a:endParaRPr>
          </a:p>
        </p:txBody>
      </p:sp>
      <p:graphicFrame>
        <p:nvGraphicFramePr>
          <p:cNvPr id="3" name="表 4">
            <a:extLst>
              <a:ext uri="{FF2B5EF4-FFF2-40B4-BE49-F238E27FC236}">
                <a16:creationId xmlns:a16="http://schemas.microsoft.com/office/drawing/2014/main" id="{A23BD592-6823-C167-0F89-B19F02B5E405}"/>
              </a:ext>
            </a:extLst>
          </p:cNvPr>
          <p:cNvGraphicFramePr>
            <a:graphicFrameLocks noGrp="1"/>
          </p:cNvGraphicFramePr>
          <p:nvPr>
            <p:extLst>
              <p:ext uri="{D42A27DB-BD31-4B8C-83A1-F6EECF244321}">
                <p14:modId xmlns:p14="http://schemas.microsoft.com/office/powerpoint/2010/main" val="1836720429"/>
              </p:ext>
            </p:extLst>
          </p:nvPr>
        </p:nvGraphicFramePr>
        <p:xfrm>
          <a:off x="340776" y="1423632"/>
          <a:ext cx="11510448" cy="4113569"/>
        </p:xfrm>
        <a:graphic>
          <a:graphicData uri="http://schemas.openxmlformats.org/drawingml/2006/table">
            <a:tbl>
              <a:tblPr firstRow="1" bandRow="1">
                <a:tableStyleId>{5C22544A-7EE6-4342-B048-85BDC9FD1C3A}</a:tableStyleId>
              </a:tblPr>
              <a:tblGrid>
                <a:gridCol w="3441305">
                  <a:extLst>
                    <a:ext uri="{9D8B030D-6E8A-4147-A177-3AD203B41FA5}">
                      <a16:colId xmlns:a16="http://schemas.microsoft.com/office/drawing/2014/main" val="3243477818"/>
                    </a:ext>
                  </a:extLst>
                </a:gridCol>
                <a:gridCol w="8069143">
                  <a:extLst>
                    <a:ext uri="{9D8B030D-6E8A-4147-A177-3AD203B41FA5}">
                      <a16:colId xmlns:a16="http://schemas.microsoft.com/office/drawing/2014/main" val="470034349"/>
                    </a:ext>
                  </a:extLst>
                </a:gridCol>
              </a:tblGrid>
              <a:tr h="530779">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Lattice constant</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 (Nitriding)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ASPC (Carburizing)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base material</a:t>
                      </a:r>
                      <a:endParaRPr kumimoji="1" lang="ja-JP" altLang="en-US" sz="2400" b="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7903906"/>
                  </a:ext>
                </a:extLst>
              </a:tr>
              <a:tr h="530779">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Strain in grain</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 (Nitriding)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ASPC (Carburizing)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base material</a:t>
                      </a:r>
                      <a:endParaRPr kumimoji="1" lang="ja-JP" altLang="en-US" sz="2400" b="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93831"/>
                  </a:ext>
                </a:extLst>
              </a:tr>
              <a:tr h="530779">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Hardness</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 (Nitriding)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ASPC (Carburizing)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base material</a:t>
                      </a:r>
                      <a:endParaRPr kumimoji="1" lang="ja-JP" altLang="en-US" sz="2400" b="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8804746"/>
                  </a:ext>
                </a:extLst>
              </a:tr>
              <a:tr h="530779">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Young’s modulus</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 (Nitriding)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ASPC (Carburizing)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base material</a:t>
                      </a:r>
                      <a:endParaRPr kumimoji="1" lang="ja-JP" altLang="en-US" sz="2400" b="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7713817"/>
                  </a:ext>
                </a:extLst>
              </a:tr>
              <a:tr h="530779">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Corrosion resistance</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 (Nitriding)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ASPC (Carburizing) </a:t>
                      </a:r>
                      <a:r>
                        <a:rPr kumimoji="1" lang="ja-JP" altLang="en-US" sz="2400" b="1" dirty="0">
                          <a:solidFill>
                            <a:srgbClr val="0000FF"/>
                          </a:solidFill>
                          <a:latin typeface="Arial" panose="020B0604020202020204" pitchFamily="34" charset="0"/>
                          <a:cs typeface="Arial" panose="020B0604020202020204" pitchFamily="34" charset="0"/>
                        </a:rPr>
                        <a:t>＜</a:t>
                      </a:r>
                      <a:r>
                        <a:rPr kumimoji="1" lang="ja-JP" altLang="en-US" sz="2400" b="0" dirty="0">
                          <a:solidFill>
                            <a:schemeClr val="tx1"/>
                          </a:solidFill>
                          <a:latin typeface="Arial" panose="020B0604020202020204" pitchFamily="34" charset="0"/>
                          <a:cs typeface="Arial" panose="020B0604020202020204" pitchFamily="34" charset="0"/>
                        </a:rPr>
                        <a:t> </a:t>
                      </a:r>
                      <a:r>
                        <a:rPr kumimoji="1" lang="en-US" altLang="ja-JP" sz="2400" b="0" dirty="0">
                          <a:solidFill>
                            <a:schemeClr val="tx1"/>
                          </a:solidFill>
                          <a:latin typeface="Arial" panose="020B0604020202020204" pitchFamily="34" charset="0"/>
                          <a:cs typeface="Arial" panose="020B0604020202020204" pitchFamily="34" charset="0"/>
                        </a:rPr>
                        <a:t>base material</a:t>
                      </a:r>
                      <a:endParaRPr kumimoji="1" lang="ja-JP" altLang="en-US" sz="2400" b="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3016968"/>
                  </a:ext>
                </a:extLst>
              </a:tr>
              <a:tr h="1459674">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S phase characteristics</a:t>
                      </a:r>
                      <a:endParaRPr kumimoji="1" lang="ja-JP" altLang="en-US"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a:t>
                      </a:r>
                      <a:r>
                        <a:rPr kumimoji="1" lang="en-US" altLang="ja-JP" sz="2400" b="0" dirty="0">
                          <a:solidFill>
                            <a:schemeClr val="tx1"/>
                          </a:solidFill>
                          <a:latin typeface="Arial" panose="020B0604020202020204" pitchFamily="34" charset="0"/>
                          <a:cs typeface="Arial" panose="020B0604020202020204" pitchFamily="34" charset="0"/>
                        </a:rPr>
                        <a:t>close to compound layer</a:t>
                      </a:r>
                    </a:p>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             (differ from base austenite phase)</a:t>
                      </a:r>
                    </a:p>
                    <a:p>
                      <a:pPr>
                        <a:lnSpc>
                          <a:spcPct val="120000"/>
                        </a:lnSpc>
                      </a:pP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a:t>
                      </a:r>
                      <a:r>
                        <a:rPr kumimoji="1" lang="en-US" altLang="ja-JP" sz="2400" b="0" dirty="0">
                          <a:solidFill>
                            <a:schemeClr val="tx1"/>
                          </a:solidFill>
                          <a:latin typeface="Arial" panose="020B0604020202020204" pitchFamily="34" charset="0"/>
                          <a:cs typeface="Arial" panose="020B0604020202020204" pitchFamily="34" charset="0"/>
                        </a:rPr>
                        <a:t>close to base austenite phase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0068769"/>
                  </a:ext>
                </a:extLst>
              </a:tr>
            </a:tbl>
          </a:graphicData>
        </a:graphic>
      </p:graphicFrame>
      <p:sp>
        <p:nvSpPr>
          <p:cNvPr id="7" name="タイトル 1">
            <a:extLst>
              <a:ext uri="{FF2B5EF4-FFF2-40B4-BE49-F238E27FC236}">
                <a16:creationId xmlns:a16="http://schemas.microsoft.com/office/drawing/2014/main" id="{33656943-9E5C-296E-406A-F0AE1F80B153}"/>
              </a:ext>
            </a:extLst>
          </p:cNvPr>
          <p:cNvSpPr txBox="1">
            <a:spLocks/>
          </p:cNvSpPr>
          <p:nvPr/>
        </p:nvSpPr>
        <p:spPr>
          <a:xfrm>
            <a:off x="885825" y="358153"/>
            <a:ext cx="1042035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Comparison of ASPN and ASPC</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spTree>
    <p:extLst>
      <p:ext uri="{BB962C8B-B14F-4D97-AF65-F5344CB8AC3E}">
        <p14:creationId xmlns:p14="http://schemas.microsoft.com/office/powerpoint/2010/main" val="3038512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Topics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24</a:t>
            </a:fld>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4E4E33A8-79F5-36BB-4408-4E5929587B01}"/>
              </a:ext>
            </a:extLst>
          </p:cNvPr>
          <p:cNvSpPr txBox="1"/>
          <p:nvPr/>
        </p:nvSpPr>
        <p:spPr>
          <a:xfrm>
            <a:off x="2092340" y="1030452"/>
            <a:ext cx="8007320" cy="5368970"/>
          </a:xfrm>
          <a:prstGeom prst="rect">
            <a:avLst/>
          </a:prstGeom>
          <a:noFill/>
        </p:spPr>
        <p:txBody>
          <a:bodyPr wrap="none" rtlCol="0">
            <a:spAutoFit/>
          </a:bodyPr>
          <a:lstStyle/>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Introductions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Background and Motivations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Setup and Conditions</a:t>
            </a:r>
          </a:p>
          <a:p>
            <a:pPr>
              <a:lnSpc>
                <a:spcPct val="120000"/>
              </a:lnSpc>
            </a:pPr>
            <a:r>
              <a:rPr kumimoji="1" lang="ja-JP" altLang="en-US" sz="3600" dirty="0">
                <a:latin typeface="Arial" panose="020B0604020202020204" pitchFamily="34" charset="0"/>
                <a:cs typeface="Arial" panose="020B0604020202020204" pitchFamily="34" charset="0"/>
              </a:rPr>
              <a:t>□ </a:t>
            </a:r>
            <a:r>
              <a:rPr kumimoji="1" lang="en-US" altLang="ja-JP" sz="3600" dirty="0">
                <a:latin typeface="Arial" panose="020B0604020202020204" pitchFamily="34" charset="0"/>
                <a:cs typeface="Arial" panose="020B0604020202020204" pitchFamily="34" charset="0"/>
              </a:rPr>
              <a:t>Experimental Results</a:t>
            </a:r>
          </a:p>
          <a:p>
            <a:pPr>
              <a:lnSpc>
                <a:spcPct val="120000"/>
              </a:lnSpc>
            </a:pPr>
            <a:r>
              <a:rPr kumimoji="1" lang="en-US" altLang="ja-JP" sz="3600" dirty="0">
                <a:latin typeface="Arial" panose="020B0604020202020204" pitchFamily="34" charset="0"/>
                <a:cs typeface="Arial" panose="020B0604020202020204" pitchFamily="34" charset="0"/>
              </a:rPr>
              <a:t>	  - S phase formation</a:t>
            </a:r>
          </a:p>
          <a:p>
            <a:pPr>
              <a:lnSpc>
                <a:spcPct val="120000"/>
              </a:lnSpc>
            </a:pPr>
            <a:r>
              <a:rPr kumimoji="1" lang="en-US" altLang="ja-JP" sz="3600" dirty="0">
                <a:latin typeface="Arial" panose="020B0604020202020204" pitchFamily="34" charset="0"/>
                <a:cs typeface="Arial" panose="020B0604020202020204" pitchFamily="34" charset="0"/>
              </a:rPr>
              <a:t>	  - Mechanical properties</a:t>
            </a:r>
          </a:p>
          <a:p>
            <a:pPr>
              <a:lnSpc>
                <a:spcPct val="120000"/>
              </a:lnSpc>
            </a:pPr>
            <a:r>
              <a:rPr kumimoji="1" lang="en-US" altLang="ja-JP" sz="3600" dirty="0">
                <a:latin typeface="Arial" panose="020B0604020202020204" pitchFamily="34" charset="0"/>
                <a:cs typeface="Arial" panose="020B0604020202020204" pitchFamily="34" charset="0"/>
              </a:rPr>
              <a:t>	  - Corrosion resistance</a:t>
            </a:r>
          </a:p>
          <a:p>
            <a:pPr>
              <a:lnSpc>
                <a:spcPct val="120000"/>
              </a:lnSpc>
            </a:pPr>
            <a:r>
              <a:rPr kumimoji="1" lang="ja-JP" altLang="en-US"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kumimoji="1" lang="en-US" altLang="ja-JP" sz="3600"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43248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Summary</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25</a:t>
            </a:fld>
            <a:endParaRPr kumimoji="1" lang="ja-JP" altLang="en-US">
              <a:solidFill>
                <a:schemeClr val="tx1"/>
              </a:solidFill>
            </a:endParaRPr>
          </a:p>
        </p:txBody>
      </p:sp>
      <p:sp>
        <p:nvSpPr>
          <p:cNvPr id="5" name="テキスト ボックス 4">
            <a:extLst>
              <a:ext uri="{FF2B5EF4-FFF2-40B4-BE49-F238E27FC236}">
                <a16:creationId xmlns:a16="http://schemas.microsoft.com/office/drawing/2014/main" id="{D8F8DB3D-AD62-3C01-81A2-48E2CA655C55}"/>
              </a:ext>
            </a:extLst>
          </p:cNvPr>
          <p:cNvSpPr txBox="1"/>
          <p:nvPr/>
        </p:nvSpPr>
        <p:spPr>
          <a:xfrm>
            <a:off x="465192" y="1443841"/>
            <a:ext cx="11261616" cy="4401205"/>
          </a:xfrm>
          <a:prstGeom prst="rect">
            <a:avLst/>
          </a:prstGeom>
          <a:noFill/>
        </p:spPr>
        <p:txBody>
          <a:bodyPr wrap="square">
            <a:spAutoFit/>
          </a:bodyPr>
          <a:lstStyle/>
          <a:p>
            <a:r>
              <a:rPr lang="ja-JP" altLang="en-US" sz="2800" dirty="0">
                <a:latin typeface="Arial" panose="020B0604020202020204" pitchFamily="34" charset="0"/>
                <a:cs typeface="Arial" panose="020B0604020202020204" pitchFamily="34" charset="0"/>
              </a:rPr>
              <a:t>A small-diameter thin pipe made of </a:t>
            </a:r>
            <a:r>
              <a:rPr lang="en-US" altLang="ja-JP" sz="2800" dirty="0">
                <a:latin typeface="Arial" panose="020B0604020202020204" pitchFamily="34" charset="0"/>
                <a:cs typeface="Arial" panose="020B0604020202020204" pitchFamily="34" charset="0"/>
              </a:rPr>
              <a:t>austenitic stainless steel</a:t>
            </a:r>
            <a:r>
              <a:rPr lang="ja-JP" altLang="en-US" sz="2800" dirty="0">
                <a:latin typeface="Arial" panose="020B0604020202020204" pitchFamily="34" charset="0"/>
                <a:cs typeface="Arial" panose="020B0604020202020204" pitchFamily="34" charset="0"/>
              </a:rPr>
              <a:t> was treated, and an S phase was formed by low-temperature ASPN and ASPC. </a:t>
            </a:r>
            <a:endParaRPr lang="en-US" altLang="ja-JP" sz="2800" dirty="0">
              <a:latin typeface="Arial" panose="020B0604020202020204" pitchFamily="34" charset="0"/>
              <a:cs typeface="Arial" panose="020B0604020202020204" pitchFamily="34" charset="0"/>
            </a:endParaRPr>
          </a:p>
          <a:p>
            <a:r>
              <a:rPr lang="ja-JP" altLang="en-US" sz="2800" dirty="0">
                <a:latin typeface="Arial" panose="020B0604020202020204" pitchFamily="34" charset="0"/>
                <a:cs typeface="Arial" panose="020B0604020202020204" pitchFamily="34" charset="0"/>
              </a:rPr>
              <a:t>The S-phase thickness of ASPN was about twice as thick as that of ASPC.</a:t>
            </a:r>
            <a:endParaRPr lang="en-US" altLang="ja-JP" sz="2800" dirty="0">
              <a:latin typeface="Arial" panose="020B0604020202020204" pitchFamily="34" charset="0"/>
              <a:cs typeface="Arial" panose="020B0604020202020204" pitchFamily="34" charset="0"/>
            </a:endParaRPr>
          </a:p>
          <a:p>
            <a:r>
              <a:rPr lang="ja-JP" altLang="en-US" sz="2800" dirty="0">
                <a:latin typeface="Arial" panose="020B0604020202020204" pitchFamily="34" charset="0"/>
                <a:cs typeface="Arial" panose="020B0604020202020204" pitchFamily="34" charset="0"/>
              </a:rPr>
              <a:t>In addition, although the Young's modulus did not change in ASPC, it was confirmed that the Young's modulus tended to increase as the processing temperature increased in ASPN. </a:t>
            </a:r>
            <a:endParaRPr lang="en-US" altLang="ja-JP" sz="2800" dirty="0">
              <a:latin typeface="Arial" panose="020B0604020202020204" pitchFamily="34" charset="0"/>
              <a:cs typeface="Arial" panose="020B0604020202020204" pitchFamily="34" charset="0"/>
            </a:endParaRPr>
          </a:p>
          <a:p>
            <a:r>
              <a:rPr lang="ja-JP" altLang="en-US" sz="2800" dirty="0">
                <a:latin typeface="Arial" panose="020B0604020202020204" pitchFamily="34" charset="0"/>
                <a:cs typeface="Arial" panose="020B0604020202020204" pitchFamily="34" charset="0"/>
              </a:rPr>
              <a:t>It became clear that there is a difference in the mechanical properties of the S phase obtained between ASPN and ASPC.</a:t>
            </a:r>
          </a:p>
        </p:txBody>
      </p:sp>
    </p:spTree>
    <p:extLst>
      <p:ext uri="{BB962C8B-B14F-4D97-AF65-F5344CB8AC3E}">
        <p14:creationId xmlns:p14="http://schemas.microsoft.com/office/powerpoint/2010/main" val="3142952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600" b="1" dirty="0">
                <a:latin typeface="Arial" panose="020B0604020202020204" pitchFamily="34" charset="0"/>
                <a:ea typeface="ＭＳ ゴシック" panose="020B0609070205080204" pitchFamily="49" charset="-128"/>
                <a:cs typeface="Arial" panose="020B0604020202020204" pitchFamily="34" charset="0"/>
              </a:rPr>
              <a:t>Acknowledgments</a:t>
            </a:r>
            <a:endParaRPr lang="ja-JP" altLang="en-US" sz="36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26</a:t>
            </a:fld>
            <a:endParaRPr kumimoji="1" lang="ja-JP" altLang="en-US">
              <a:solidFill>
                <a:schemeClr val="tx1"/>
              </a:solidFill>
            </a:endParaRPr>
          </a:p>
        </p:txBody>
      </p:sp>
      <p:sp>
        <p:nvSpPr>
          <p:cNvPr id="5" name="テキスト ボックス 4">
            <a:extLst>
              <a:ext uri="{FF2B5EF4-FFF2-40B4-BE49-F238E27FC236}">
                <a16:creationId xmlns:a16="http://schemas.microsoft.com/office/drawing/2014/main" id="{D8F8DB3D-AD62-3C01-81A2-48E2CA655C55}"/>
              </a:ext>
            </a:extLst>
          </p:cNvPr>
          <p:cNvSpPr txBox="1"/>
          <p:nvPr/>
        </p:nvSpPr>
        <p:spPr>
          <a:xfrm>
            <a:off x="465192" y="1590798"/>
            <a:ext cx="11261616" cy="3539430"/>
          </a:xfrm>
          <a:prstGeom prst="rect">
            <a:avLst/>
          </a:prstGeom>
          <a:noFill/>
        </p:spPr>
        <p:txBody>
          <a:bodyPr wrap="square">
            <a:spAutoFit/>
          </a:bodyPr>
          <a:lstStyle/>
          <a:p>
            <a:r>
              <a:rPr lang="en-US" altLang="ja-JP" sz="3200" dirty="0">
                <a:latin typeface="Arial" panose="020B0604020202020204" pitchFamily="34" charset="0"/>
                <a:cs typeface="Arial" panose="020B0604020202020204" pitchFamily="34" charset="0"/>
              </a:rPr>
              <a:t>The authors wish to express their gratitude to Dr. </a:t>
            </a:r>
            <a:r>
              <a:rPr lang="en-US" altLang="ja-JP" sz="3200" dirty="0" err="1">
                <a:latin typeface="Arial" panose="020B0604020202020204" pitchFamily="34" charset="0"/>
                <a:cs typeface="Arial" panose="020B0604020202020204" pitchFamily="34" charset="0"/>
              </a:rPr>
              <a:t>Motoo</a:t>
            </a:r>
            <a:r>
              <a:rPr lang="en-US" altLang="ja-JP" sz="3200" dirty="0">
                <a:latin typeface="Arial" panose="020B0604020202020204" pitchFamily="34" charset="0"/>
                <a:cs typeface="Arial" panose="020B0604020202020204" pitchFamily="34" charset="0"/>
              </a:rPr>
              <a:t> </a:t>
            </a:r>
            <a:r>
              <a:rPr lang="en-US" altLang="ja-JP" sz="3200" dirty="0" err="1">
                <a:latin typeface="Arial" panose="020B0604020202020204" pitchFamily="34" charset="0"/>
                <a:cs typeface="Arial" panose="020B0604020202020204" pitchFamily="34" charset="0"/>
              </a:rPr>
              <a:t>Egawa</a:t>
            </a:r>
            <a:r>
              <a:rPr lang="en-US" altLang="ja-JP" sz="3200" dirty="0">
                <a:latin typeface="Arial" panose="020B0604020202020204" pitchFamily="34" charset="0"/>
                <a:cs typeface="Arial" panose="020B0604020202020204" pitchFamily="34" charset="0"/>
              </a:rPr>
              <a:t>, ORIST (Osaka Research Institute of Industrial Science and Technology), for his valuable comments and direction.</a:t>
            </a:r>
          </a:p>
          <a:p>
            <a:endParaRPr lang="en-US" altLang="ja-JP" sz="3200" dirty="0">
              <a:latin typeface="Arial" panose="020B0604020202020204" pitchFamily="34" charset="0"/>
              <a:cs typeface="Arial" panose="020B0604020202020204" pitchFamily="34" charset="0"/>
            </a:endParaRPr>
          </a:p>
          <a:p>
            <a:r>
              <a:rPr lang="en-US" altLang="ja-JP" sz="3200" dirty="0">
                <a:latin typeface="Arial" panose="020B0604020202020204" pitchFamily="34" charset="0"/>
                <a:cs typeface="Arial" panose="020B0604020202020204" pitchFamily="34" charset="0"/>
              </a:rPr>
              <a:t>This paper is based on a new development of results obtained from a project subsidized by Sakai City.</a:t>
            </a:r>
            <a:endParaRPr lang="ja-JP" alt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9653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17957" t="5736" r="14241" b="16516"/>
          <a:stretch/>
        </p:blipFill>
        <p:spPr>
          <a:xfrm>
            <a:off x="1868258" y="77954"/>
            <a:ext cx="8361055" cy="6375783"/>
          </a:xfrm>
          <a:prstGeom prst="rect">
            <a:avLst/>
          </a:prstGeom>
        </p:spPr>
      </p:pic>
      <p:sp>
        <p:nvSpPr>
          <p:cNvPr id="413703" name="AutoShape 7"/>
          <p:cNvSpPr>
            <a:spLocks noChangeArrowheads="1"/>
          </p:cNvSpPr>
          <p:nvPr/>
        </p:nvSpPr>
        <p:spPr bwMode="auto">
          <a:xfrm>
            <a:off x="2222276" y="1026356"/>
            <a:ext cx="7653017" cy="692696"/>
          </a:xfrm>
          <a:prstGeom prst="roundRect">
            <a:avLst>
              <a:gd name="adj" fmla="val 12921"/>
            </a:avLst>
          </a:prstGeom>
          <a:gradFill flip="none" rotWithShape="0">
            <a:gsLst>
              <a:gs pos="0">
                <a:srgbClr val="FFFF99"/>
              </a:gs>
              <a:gs pos="100000">
                <a:srgbClr val="FFFF99">
                  <a:gamma/>
                  <a:tint val="18039"/>
                  <a:invGamma/>
                </a:srgbClr>
              </a:gs>
            </a:gsLst>
            <a:lin ang="2700000" scaled="1"/>
            <a:tileRect/>
          </a:gradFill>
          <a:ln w="6350">
            <a:solidFill>
              <a:schemeClr val="tx1"/>
            </a:solidFill>
            <a:round/>
            <a:headEnd/>
            <a:tailEnd/>
          </a:ln>
          <a:effectLst>
            <a:outerShdw dist="107763" dir="2700000" algn="ctr" rotWithShape="0">
              <a:srgbClr val="000066"/>
            </a:outerShdw>
          </a:effectLst>
        </p:spPr>
        <p:txBody>
          <a:bodyPr lIns="74295" tIns="8891" rIns="74295" bIns="889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Thank you for your kind attention!</a:t>
            </a:r>
          </a:p>
        </p:txBody>
      </p:sp>
      <p:pic>
        <p:nvPicPr>
          <p:cNvPr id="2" name="図 1" descr="文字が書かれている&#10;&#10;中程度の精度で自動的に生成された説明">
            <a:extLst>
              <a:ext uri="{FF2B5EF4-FFF2-40B4-BE49-F238E27FC236}">
                <a16:creationId xmlns:a16="http://schemas.microsoft.com/office/drawing/2014/main" id="{C08D7D7F-9A6F-C554-77D5-31076BBA8F6B}"/>
              </a:ext>
            </a:extLst>
          </p:cNvPr>
          <p:cNvPicPr>
            <a:picLocks noChangeAspect="1"/>
          </p:cNvPicPr>
          <p:nvPr/>
        </p:nvPicPr>
        <p:blipFill>
          <a:blip r:embed="rId5"/>
          <a:stretch>
            <a:fillRect/>
          </a:stretch>
        </p:blipFill>
        <p:spPr>
          <a:xfrm>
            <a:off x="9592213" y="0"/>
            <a:ext cx="2583543" cy="781072"/>
          </a:xfrm>
          <a:prstGeom prst="rect">
            <a:avLst/>
          </a:prstGeom>
        </p:spPr>
      </p:pic>
      <p:pic>
        <p:nvPicPr>
          <p:cNvPr id="5" name="図 4" descr="港に停泊している旅客機&#10;&#10;低い精度で自動的に生成された説明">
            <a:extLst>
              <a:ext uri="{FF2B5EF4-FFF2-40B4-BE49-F238E27FC236}">
                <a16:creationId xmlns:a16="http://schemas.microsoft.com/office/drawing/2014/main" id="{AA4FFF20-7432-1A36-3587-8D0D916F1421}"/>
              </a:ext>
            </a:extLst>
          </p:cNvPr>
          <p:cNvPicPr>
            <a:picLocks noChangeAspect="1"/>
          </p:cNvPicPr>
          <p:nvPr/>
        </p:nvPicPr>
        <p:blipFill>
          <a:blip r:embed="rId6"/>
          <a:stretch>
            <a:fillRect/>
          </a:stretch>
        </p:blipFill>
        <p:spPr>
          <a:xfrm>
            <a:off x="1918688" y="2961518"/>
            <a:ext cx="8234216" cy="3492217"/>
          </a:xfrm>
          <a:prstGeom prst="rect">
            <a:avLst/>
          </a:prstGeom>
        </p:spPr>
      </p:pic>
      <p:sp>
        <p:nvSpPr>
          <p:cNvPr id="6" name="AutoShape 7">
            <a:extLst>
              <a:ext uri="{FF2B5EF4-FFF2-40B4-BE49-F238E27FC236}">
                <a16:creationId xmlns:a16="http://schemas.microsoft.com/office/drawing/2014/main" id="{A07FADA1-EEA0-6061-0579-1CA5413DDACB}"/>
              </a:ext>
            </a:extLst>
          </p:cNvPr>
          <p:cNvSpPr>
            <a:spLocks noChangeArrowheads="1"/>
          </p:cNvSpPr>
          <p:nvPr/>
        </p:nvSpPr>
        <p:spPr bwMode="auto">
          <a:xfrm>
            <a:off x="2356609" y="2122335"/>
            <a:ext cx="7384347" cy="692696"/>
          </a:xfrm>
          <a:prstGeom prst="roundRect">
            <a:avLst>
              <a:gd name="adj" fmla="val 12921"/>
            </a:avLst>
          </a:prstGeom>
          <a:gradFill flip="none" rotWithShape="0">
            <a:gsLst>
              <a:gs pos="0">
                <a:srgbClr val="FFFF99"/>
              </a:gs>
              <a:gs pos="100000">
                <a:srgbClr val="FFFF99">
                  <a:gamma/>
                  <a:tint val="18039"/>
                  <a:invGamma/>
                </a:srgbClr>
              </a:gs>
            </a:gsLst>
            <a:lin ang="2700000" scaled="1"/>
            <a:tileRect/>
          </a:gradFill>
          <a:ln w="6350">
            <a:solidFill>
              <a:schemeClr val="tx1"/>
            </a:solidFill>
            <a:round/>
            <a:headEnd/>
            <a:tailEnd/>
          </a:ln>
          <a:effectLst>
            <a:outerShdw dist="107763" dir="2700000" algn="ctr" rotWithShape="0">
              <a:srgbClr val="000066"/>
            </a:outerShdw>
          </a:effectLst>
        </p:spPr>
        <p:txBody>
          <a:bodyPr lIns="74295" tIns="8891" rIns="74295" bIns="889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See you in next 28th Congress in Japan!</a:t>
            </a:r>
          </a:p>
        </p:txBody>
      </p:sp>
      <p:grpSp>
        <p:nvGrpSpPr>
          <p:cNvPr id="3" name="グループ化 2">
            <a:extLst>
              <a:ext uri="{FF2B5EF4-FFF2-40B4-BE49-F238E27FC236}">
                <a16:creationId xmlns:a16="http://schemas.microsoft.com/office/drawing/2014/main" id="{840BAE58-8E22-728C-5A85-7B3476DE67F8}"/>
              </a:ext>
            </a:extLst>
          </p:cNvPr>
          <p:cNvGrpSpPr/>
          <p:nvPr/>
        </p:nvGrpSpPr>
        <p:grpSpPr>
          <a:xfrm>
            <a:off x="0" y="5802262"/>
            <a:ext cx="12175755" cy="1059197"/>
            <a:chOff x="0" y="4351698"/>
            <a:chExt cx="9131816" cy="794398"/>
          </a:xfrm>
        </p:grpSpPr>
        <p:sp>
          <p:nvSpPr>
            <p:cNvPr id="7" name="AutoShape 9">
              <a:extLst>
                <a:ext uri="{FF2B5EF4-FFF2-40B4-BE49-F238E27FC236}">
                  <a16:creationId xmlns:a16="http://schemas.microsoft.com/office/drawing/2014/main" id="{3AE75743-AA85-7647-7AD8-ADFA5CD491CF}"/>
                </a:ext>
              </a:extLst>
            </p:cNvPr>
            <p:cNvSpPr>
              <a:spLocks noChangeArrowheads="1"/>
            </p:cNvSpPr>
            <p:nvPr/>
          </p:nvSpPr>
          <p:spPr bwMode="auto">
            <a:xfrm>
              <a:off x="728663" y="5024265"/>
              <a:ext cx="7640637" cy="60770"/>
            </a:xfrm>
            <a:prstGeom prst="parallelogram">
              <a:avLst>
                <a:gd name="adj" fmla="val 518387"/>
              </a:avLst>
            </a:prstGeom>
            <a:gradFill rotWithShape="1">
              <a:gsLst>
                <a:gs pos="0">
                  <a:srgbClr val="0A156D"/>
                </a:gs>
                <a:gs pos="100000">
                  <a:srgbClr val="BBC4E4"/>
                </a:gs>
              </a:gsLst>
              <a:lin ang="0" scaled="1"/>
            </a:gradFill>
            <a:ln w="9525">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50" charset="-128"/>
                <a:cs typeface="+mn-cs"/>
              </a:endParaRPr>
            </a:p>
          </p:txBody>
        </p:sp>
        <p:sp>
          <p:nvSpPr>
            <p:cNvPr id="9" name="Text Box 7">
              <a:extLst>
                <a:ext uri="{FF2B5EF4-FFF2-40B4-BE49-F238E27FC236}">
                  <a16:creationId xmlns:a16="http://schemas.microsoft.com/office/drawing/2014/main" id="{2C3947B3-8088-0007-BC20-0CA521003329}"/>
                </a:ext>
              </a:extLst>
            </p:cNvPr>
            <p:cNvSpPr txBox="1">
              <a:spLocks noChangeArrowheads="1"/>
            </p:cNvSpPr>
            <p:nvPr/>
          </p:nvSpPr>
          <p:spPr bwMode="auto">
            <a:xfrm>
              <a:off x="6438900" y="4784953"/>
              <a:ext cx="2057400" cy="276999"/>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1" lang="en-US" altLang="ja-JP" sz="1800" b="1" i="1" u="none" strike="noStrike" kern="1200" cap="none" spc="0" normalizeH="0" baseline="0" noProof="0" dirty="0">
                  <a:ln>
                    <a:noFill/>
                  </a:ln>
                  <a:solidFill>
                    <a:srgbClr val="292D78"/>
                  </a:solidFill>
                  <a:effectLst/>
                  <a:uLnTx/>
                  <a:uFillTx/>
                  <a:latin typeface="Times New Roman" pitchFamily="18" charset="0"/>
                  <a:ea typeface="游ゴシック" panose="020B0400000000000000" pitchFamily="50" charset="-128"/>
                  <a:cs typeface="+mn-cs"/>
                </a:rPr>
                <a:t>Functional Materials Lab. </a:t>
              </a:r>
              <a:r>
                <a:rPr kumimoji="1" lang="ja-JP" altLang="en-US" sz="1800" b="1" i="1" u="none" strike="noStrike" kern="1200" cap="none" spc="0" normalizeH="0" baseline="0" noProof="0" dirty="0">
                  <a:ln>
                    <a:noFill/>
                  </a:ln>
                  <a:solidFill>
                    <a:srgbClr val="292D78"/>
                  </a:solidFill>
                  <a:effectLst/>
                  <a:uLnTx/>
                  <a:uFillTx/>
                  <a:latin typeface="Times New Roman" pitchFamily="18" charset="0"/>
                  <a:ea typeface="游ゴシック" panose="020B0400000000000000" pitchFamily="50" charset="-128"/>
                  <a:cs typeface="+mn-cs"/>
                </a:rPr>
                <a:t>　</a:t>
              </a:r>
            </a:p>
          </p:txBody>
        </p:sp>
        <p:pic>
          <p:nvPicPr>
            <p:cNvPr id="10" name="図 9">
              <a:extLst>
                <a:ext uri="{FF2B5EF4-FFF2-40B4-BE49-F238E27FC236}">
                  <a16:creationId xmlns:a16="http://schemas.microsoft.com/office/drawing/2014/main" id="{39C74E2E-0F19-BB1A-40FC-D096C6CEE798}"/>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3663" t="4366" r="6090" b="62034"/>
            <a:stretch/>
          </p:blipFill>
          <p:spPr>
            <a:xfrm>
              <a:off x="8472611" y="4364815"/>
              <a:ext cx="659205" cy="781281"/>
            </a:xfrm>
            <a:prstGeom prst="rect">
              <a:avLst/>
            </a:prstGeom>
          </p:spPr>
        </p:pic>
        <p:pic>
          <p:nvPicPr>
            <p:cNvPr id="12" name="Picture 4" descr="http://www.kansai-u.ac.jp/global/guide/school_insignia/download/ku_e2.jpg">
              <a:extLst>
                <a:ext uri="{FF2B5EF4-FFF2-40B4-BE49-F238E27FC236}">
                  <a16:creationId xmlns:a16="http://schemas.microsoft.com/office/drawing/2014/main" id="{1D4295FF-BB0C-7940-5B34-47AE048A8572}"/>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588" t="3532" r="7776" b="4244"/>
            <a:stretch/>
          </p:blipFill>
          <p:spPr bwMode="auto">
            <a:xfrm>
              <a:off x="0" y="4351698"/>
              <a:ext cx="735248" cy="791804"/>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F1FAFF06-B81A-0D25-2677-907AE4CA4D56}"/>
                </a:ext>
              </a:extLst>
            </p:cNvPr>
            <p:cNvSpPr txBox="1"/>
            <p:nvPr/>
          </p:nvSpPr>
          <p:spPr>
            <a:xfrm>
              <a:off x="684448" y="4796701"/>
              <a:ext cx="1690607"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292D78"/>
                  </a:solidFill>
                  <a:effectLst/>
                  <a:uLnTx/>
                  <a:uFillTx/>
                  <a:latin typeface="Arial" panose="020B0604020202020204" pitchFamily="34" charset="0"/>
                  <a:ea typeface="游ゴシック" panose="020B0400000000000000" pitchFamily="50" charset="-128"/>
                  <a:cs typeface="Arial" panose="020B0604020202020204" pitchFamily="34" charset="0"/>
                </a:rPr>
                <a:t>KANSAI UNIVERSITY</a:t>
              </a:r>
              <a:endParaRPr kumimoji="1" lang="ja-JP" altLang="en-US" sz="1600" b="1" i="0" u="none" strike="noStrike" kern="1200" cap="none" spc="0" normalizeH="0" baseline="0" noProof="0" dirty="0">
                <a:ln>
                  <a:noFill/>
                </a:ln>
                <a:solidFill>
                  <a:srgbClr val="292D78"/>
                </a:solidFill>
                <a:effectLst/>
                <a:uLnTx/>
                <a:uFillTx/>
                <a:latin typeface="Arial" panose="020B0604020202020204" pitchFamily="34" charset="0"/>
                <a:ea typeface="游ゴシック" panose="020B0400000000000000" pitchFamily="50" charset="-128"/>
                <a:cs typeface="Arial" panose="020B0604020202020204" pitchFamily="34" charset="0"/>
              </a:endParaRPr>
            </a:p>
          </p:txBody>
        </p:sp>
      </p:grpSp>
    </p:spTree>
    <p:extLst>
      <p:ext uri="{BB962C8B-B14F-4D97-AF65-F5344CB8AC3E}">
        <p14:creationId xmlns:p14="http://schemas.microsoft.com/office/powerpoint/2010/main" val="2731954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3090789"/>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4800" b="1" dirty="0">
                <a:latin typeface="Arial" panose="020B0604020202020204" pitchFamily="34" charset="0"/>
                <a:ea typeface="ＭＳ ゴシック" panose="020B0609070205080204" pitchFamily="49" charset="-128"/>
                <a:cs typeface="Arial" panose="020B0604020202020204" pitchFamily="34" charset="0"/>
              </a:rPr>
              <a:t>Appendix</a:t>
            </a:r>
            <a:endParaRPr lang="ja-JP" altLang="en-US" sz="4800" b="1" dirty="0">
              <a:latin typeface="Arial" panose="020B0604020202020204" pitchFamily="34" charset="0"/>
              <a:ea typeface="ＭＳ ゴシック" panose="020B0609070205080204" pitchFamily="49" charset="-128"/>
              <a:cs typeface="Arial" panose="020B0604020202020204" pitchFamily="34" charset="0"/>
            </a:endParaRP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28</a:t>
            </a:fld>
            <a:endParaRPr kumimoji="1" lang="ja-JP" altLang="en-US">
              <a:solidFill>
                <a:schemeClr val="tx1"/>
              </a:solidFill>
            </a:endParaRPr>
          </a:p>
        </p:txBody>
      </p:sp>
    </p:spTree>
    <p:extLst>
      <p:ext uri="{BB962C8B-B14F-4D97-AF65-F5344CB8AC3E}">
        <p14:creationId xmlns:p14="http://schemas.microsoft.com/office/powerpoint/2010/main" val="4057272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0" y="192146"/>
            <a:ext cx="12192000" cy="676422"/>
          </a:xfrm>
          <a:prstGeom prst="rect">
            <a:avLst/>
          </a:prstGeom>
        </p:spPr>
        <p:txBody>
          <a:bodyPr anchor="ct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3600" b="1" dirty="0">
                <a:latin typeface="Arial" panose="020B0604020202020204" pitchFamily="34" charset="0"/>
                <a:ea typeface="ＭＳ ゴシック" panose="020B0609070205080204" pitchFamily="49" charset="-128"/>
                <a:cs typeface="Arial" panose="020B0604020202020204" pitchFamily="34" charset="0"/>
              </a:rPr>
              <a:t>窒化</a:t>
            </a:r>
            <a:r>
              <a:rPr lang="en-US" altLang="ja-JP" sz="3600" b="1" dirty="0">
                <a:latin typeface="Arial" panose="020B0604020202020204" pitchFamily="34" charset="0"/>
                <a:ea typeface="ＭＳ ゴシック" panose="020B0609070205080204" pitchFamily="49" charset="-128"/>
                <a:cs typeface="Arial" panose="020B0604020202020204" pitchFamily="34" charset="0"/>
              </a:rPr>
              <a:t>S</a:t>
            </a:r>
            <a:r>
              <a:rPr lang="ja-JP" altLang="en-US" sz="3600" b="1" dirty="0">
                <a:latin typeface="Arial" panose="020B0604020202020204" pitchFamily="34" charset="0"/>
                <a:ea typeface="ＭＳ ゴシック" panose="020B0609070205080204" pitchFamily="49" charset="-128"/>
                <a:cs typeface="Arial" panose="020B0604020202020204" pitchFamily="34" charset="0"/>
              </a:rPr>
              <a:t>相と浸炭</a:t>
            </a:r>
            <a:r>
              <a:rPr lang="en-US" altLang="ja-JP" sz="3600" b="1" dirty="0">
                <a:latin typeface="Arial" panose="020B0604020202020204" pitchFamily="34" charset="0"/>
                <a:ea typeface="ＭＳ ゴシック" panose="020B0609070205080204" pitchFamily="49" charset="-128"/>
                <a:cs typeface="Arial" panose="020B0604020202020204" pitchFamily="34" charset="0"/>
              </a:rPr>
              <a:t>S</a:t>
            </a:r>
            <a:r>
              <a:rPr lang="ja-JP" altLang="en-US" sz="3600" b="1" dirty="0">
                <a:latin typeface="Arial" panose="020B0604020202020204" pitchFamily="34" charset="0"/>
                <a:ea typeface="ＭＳ ゴシック" panose="020B0609070205080204" pitchFamily="49" charset="-128"/>
                <a:cs typeface="Arial" panose="020B0604020202020204" pitchFamily="34" charset="0"/>
              </a:rPr>
              <a:t>相との比較</a:t>
            </a:r>
          </a:p>
        </p:txBody>
      </p:sp>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29</a:t>
            </a:fld>
            <a:endParaRPr kumimoji="1" lang="ja-JP" altLang="en-US">
              <a:solidFill>
                <a:schemeClr val="tx1"/>
              </a:solidFill>
            </a:endParaRPr>
          </a:p>
        </p:txBody>
      </p:sp>
      <p:graphicFrame>
        <p:nvGraphicFramePr>
          <p:cNvPr id="3" name="表 4">
            <a:extLst>
              <a:ext uri="{FF2B5EF4-FFF2-40B4-BE49-F238E27FC236}">
                <a16:creationId xmlns:a16="http://schemas.microsoft.com/office/drawing/2014/main" id="{A23BD592-6823-C167-0F89-B19F02B5E405}"/>
              </a:ext>
            </a:extLst>
          </p:cNvPr>
          <p:cNvGraphicFramePr>
            <a:graphicFrameLocks noGrp="1"/>
          </p:cNvGraphicFramePr>
          <p:nvPr>
            <p:extLst>
              <p:ext uri="{D42A27DB-BD31-4B8C-83A1-F6EECF244321}">
                <p14:modId xmlns:p14="http://schemas.microsoft.com/office/powerpoint/2010/main" val="4161864241"/>
              </p:ext>
            </p:extLst>
          </p:nvPr>
        </p:nvGraphicFramePr>
        <p:xfrm>
          <a:off x="987501" y="1306751"/>
          <a:ext cx="10216998" cy="4708914"/>
        </p:xfrm>
        <a:graphic>
          <a:graphicData uri="http://schemas.openxmlformats.org/drawingml/2006/table">
            <a:tbl>
              <a:tblPr firstRow="1" bandRow="1">
                <a:tableStyleId>{5C22544A-7EE6-4342-B048-85BDC9FD1C3A}</a:tableStyleId>
              </a:tblPr>
              <a:tblGrid>
                <a:gridCol w="2634780">
                  <a:extLst>
                    <a:ext uri="{9D8B030D-6E8A-4147-A177-3AD203B41FA5}">
                      <a16:colId xmlns:a16="http://schemas.microsoft.com/office/drawing/2014/main" val="3243477818"/>
                    </a:ext>
                  </a:extLst>
                </a:gridCol>
                <a:gridCol w="7582218">
                  <a:extLst>
                    <a:ext uri="{9D8B030D-6E8A-4147-A177-3AD203B41FA5}">
                      <a16:colId xmlns:a16="http://schemas.microsoft.com/office/drawing/2014/main" val="470034349"/>
                    </a:ext>
                  </a:extLst>
                </a:gridCol>
              </a:tblGrid>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格子定数</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（窒化）＞ </a:t>
                      </a: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（浸炭）＞ 母材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7903906"/>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結晶粒内の歪み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（窒化）＞ </a:t>
                      </a: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（浸炭）＞ 母材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93831"/>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硬度</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（窒化）＞ </a:t>
                      </a: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（浸炭）＞ 母材</a:t>
                      </a:r>
                      <a:endParaRPr kumimoji="1" lang="en-US" altLang="ja-JP"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011963"/>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ヤング率</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（窒化）＞ </a:t>
                      </a: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（浸炭）</a:t>
                      </a:r>
                      <a:r>
                        <a:rPr kumimoji="1" lang="en-US" altLang="ja-JP" sz="2400" b="0" dirty="0">
                          <a:solidFill>
                            <a:schemeClr val="tx1"/>
                          </a:solidFill>
                          <a:latin typeface="Arial" panose="020B0604020202020204" pitchFamily="34" charset="0"/>
                          <a:cs typeface="Arial" panose="020B0604020202020204" pitchFamily="34" charset="0"/>
                        </a:rPr>
                        <a:t>= </a:t>
                      </a:r>
                      <a:r>
                        <a:rPr kumimoji="1" lang="ja-JP" altLang="en-US" sz="2400" b="0" dirty="0">
                          <a:solidFill>
                            <a:schemeClr val="tx1"/>
                          </a:solidFill>
                          <a:latin typeface="Arial" panose="020B0604020202020204" pitchFamily="34" charset="0"/>
                          <a:cs typeface="Arial" panose="020B0604020202020204" pitchFamily="34" charset="0"/>
                        </a:rPr>
                        <a:t>母材</a:t>
                      </a:r>
                      <a:endParaRPr kumimoji="1" lang="en-US" altLang="ja-JP"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5096829"/>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耐食性</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2400" b="0" dirty="0">
                          <a:solidFill>
                            <a:schemeClr val="tx1"/>
                          </a:solidFill>
                          <a:latin typeface="Arial" panose="020B0604020202020204" pitchFamily="34" charset="0"/>
                          <a:cs typeface="Arial" panose="020B0604020202020204" pitchFamily="34" charset="0"/>
                        </a:rPr>
                        <a:t>ASPN</a:t>
                      </a:r>
                      <a:r>
                        <a:rPr kumimoji="1" lang="ja-JP" altLang="en-US" sz="2400" b="0" dirty="0">
                          <a:solidFill>
                            <a:schemeClr val="tx1"/>
                          </a:solidFill>
                          <a:latin typeface="Arial" panose="020B0604020202020204" pitchFamily="34" charset="0"/>
                          <a:cs typeface="Arial" panose="020B0604020202020204" pitchFamily="34" charset="0"/>
                        </a:rPr>
                        <a:t>（窒化）＜ </a:t>
                      </a:r>
                      <a:r>
                        <a:rPr kumimoji="1" lang="en-US" altLang="ja-JP" sz="2400" b="0" dirty="0">
                          <a:solidFill>
                            <a:schemeClr val="tx1"/>
                          </a:solidFill>
                          <a:latin typeface="Arial" panose="020B0604020202020204" pitchFamily="34" charset="0"/>
                          <a:cs typeface="Arial" panose="020B0604020202020204" pitchFamily="34" charset="0"/>
                        </a:rPr>
                        <a:t>ASPC</a:t>
                      </a:r>
                      <a:r>
                        <a:rPr kumimoji="1" lang="ja-JP" altLang="en-US" sz="2400" b="0" dirty="0">
                          <a:solidFill>
                            <a:schemeClr val="tx1"/>
                          </a:solidFill>
                          <a:latin typeface="Arial" panose="020B0604020202020204" pitchFamily="34" charset="0"/>
                          <a:cs typeface="Arial" panose="020B0604020202020204" pitchFamily="34" charset="0"/>
                        </a:rPr>
                        <a:t>（浸炭）＜</a:t>
                      </a:r>
                      <a:r>
                        <a:rPr kumimoji="1" lang="en-US" altLang="ja-JP" sz="2400" b="0" dirty="0">
                          <a:solidFill>
                            <a:schemeClr val="tx1"/>
                          </a:solidFill>
                          <a:latin typeface="Arial" panose="020B0604020202020204" pitchFamily="34" charset="0"/>
                          <a:cs typeface="Arial" panose="020B0604020202020204" pitchFamily="34" charset="0"/>
                        </a:rPr>
                        <a:t> </a:t>
                      </a:r>
                      <a:r>
                        <a:rPr kumimoji="1" lang="ja-JP" altLang="en-US" sz="2400" b="0" dirty="0">
                          <a:solidFill>
                            <a:schemeClr val="tx1"/>
                          </a:solidFill>
                          <a:latin typeface="Arial" panose="020B0604020202020204" pitchFamily="34" charset="0"/>
                          <a:cs typeface="Arial" panose="020B0604020202020204" pitchFamily="34" charset="0"/>
                        </a:rPr>
                        <a:t>母材</a:t>
                      </a:r>
                      <a:endParaRPr kumimoji="1" lang="en-US" altLang="ja-JP"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9715831"/>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窒化</a:t>
                      </a:r>
                      <a:r>
                        <a:rPr kumimoji="1" lang="en-US" altLang="ja-JP" sz="2400" b="0" dirty="0">
                          <a:solidFill>
                            <a:schemeClr val="tx1"/>
                          </a:solidFill>
                          <a:latin typeface="Arial" panose="020B0604020202020204" pitchFamily="34" charset="0"/>
                          <a:cs typeface="Arial" panose="020B0604020202020204" pitchFamily="34" charset="0"/>
                        </a:rPr>
                        <a:t>S</a:t>
                      </a:r>
                      <a:r>
                        <a:rPr kumimoji="1" lang="ja-JP" altLang="en-US" sz="2400" b="0" dirty="0">
                          <a:solidFill>
                            <a:schemeClr val="tx1"/>
                          </a:solidFill>
                          <a:latin typeface="Arial" panose="020B0604020202020204" pitchFamily="34" charset="0"/>
                          <a:cs typeface="Arial" panose="020B0604020202020204" pitchFamily="34" charset="0"/>
                        </a:rPr>
                        <a:t>相の特性</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dirty="0">
                          <a:solidFill>
                            <a:schemeClr val="tx1"/>
                          </a:solidFill>
                          <a:latin typeface="Arial" panose="020B0604020202020204" pitchFamily="34" charset="0"/>
                          <a:cs typeface="Arial" panose="020B0604020202020204" pitchFamily="34" charset="0"/>
                        </a:rPr>
                        <a:t>オーステナイト母相と異なり、化合物層に近い性質。</a:t>
                      </a:r>
                      <a:endParaRPr kumimoji="1" lang="en-US" altLang="ja-JP" sz="2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8804746"/>
                  </a:ext>
                </a:extLst>
              </a:tr>
              <a:tr h="672702">
                <a:tc>
                  <a:txBody>
                    <a:bodyPr/>
                    <a:lstStyle/>
                    <a:p>
                      <a:r>
                        <a:rPr kumimoji="1" lang="ja-JP" altLang="en-US" sz="2400" b="0" dirty="0">
                          <a:solidFill>
                            <a:schemeClr val="tx1"/>
                          </a:solidFill>
                          <a:latin typeface="Arial" panose="020B0604020202020204" pitchFamily="34" charset="0"/>
                          <a:cs typeface="Arial" panose="020B0604020202020204" pitchFamily="34" charset="0"/>
                        </a:rPr>
                        <a:t>浸炭</a:t>
                      </a:r>
                      <a:r>
                        <a:rPr kumimoji="1" lang="en-US" altLang="ja-JP" sz="2400" b="0" dirty="0">
                          <a:solidFill>
                            <a:schemeClr val="tx1"/>
                          </a:solidFill>
                          <a:latin typeface="Arial" panose="020B0604020202020204" pitchFamily="34" charset="0"/>
                          <a:cs typeface="Arial" panose="020B0604020202020204" pitchFamily="34" charset="0"/>
                        </a:rPr>
                        <a:t>S</a:t>
                      </a:r>
                      <a:r>
                        <a:rPr kumimoji="1" lang="ja-JP" altLang="en-US" sz="2400" b="0" dirty="0">
                          <a:solidFill>
                            <a:schemeClr val="tx1"/>
                          </a:solidFill>
                          <a:latin typeface="Arial" panose="020B0604020202020204" pitchFamily="34" charset="0"/>
                          <a:cs typeface="Arial" panose="020B0604020202020204" pitchFamily="34" charset="0"/>
                        </a:rPr>
                        <a:t>相の特性</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dirty="0">
                          <a:solidFill>
                            <a:schemeClr val="tx1"/>
                          </a:solidFill>
                          <a:latin typeface="Arial" panose="020B0604020202020204" pitchFamily="34" charset="0"/>
                          <a:cs typeface="Arial" panose="020B0604020202020204" pitchFamily="34" charset="0"/>
                        </a:rPr>
                        <a:t>オーステナイト母相に近い性質。</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3016968"/>
                  </a:ext>
                </a:extLst>
              </a:tr>
            </a:tbl>
          </a:graphicData>
        </a:graphic>
      </p:graphicFrame>
    </p:spTree>
    <p:extLst>
      <p:ext uri="{BB962C8B-B14F-4D97-AF65-F5344CB8AC3E}">
        <p14:creationId xmlns:p14="http://schemas.microsoft.com/office/powerpoint/2010/main" val="447129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30</a:t>
            </a:fld>
            <a:endParaRPr kumimoji="1" lang="ja-JP" altLang="en-US">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FCC Octahedral Structure of S Phase</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grpSp>
        <p:nvGrpSpPr>
          <p:cNvPr id="41" name="グループ化 40">
            <a:extLst>
              <a:ext uri="{FF2B5EF4-FFF2-40B4-BE49-F238E27FC236}">
                <a16:creationId xmlns:a16="http://schemas.microsoft.com/office/drawing/2014/main" id="{38691B87-5776-415D-91E7-AA4903508038}"/>
              </a:ext>
            </a:extLst>
          </p:cNvPr>
          <p:cNvGrpSpPr/>
          <p:nvPr/>
        </p:nvGrpSpPr>
        <p:grpSpPr>
          <a:xfrm>
            <a:off x="3368663" y="2148897"/>
            <a:ext cx="4912809" cy="4212837"/>
            <a:chOff x="4405026" y="1578162"/>
            <a:chExt cx="3639118" cy="3120620"/>
          </a:xfrm>
        </p:grpSpPr>
        <p:grpSp>
          <p:nvGrpSpPr>
            <p:cNvPr id="46" name="グループ化 45">
              <a:extLst>
                <a:ext uri="{FF2B5EF4-FFF2-40B4-BE49-F238E27FC236}">
                  <a16:creationId xmlns:a16="http://schemas.microsoft.com/office/drawing/2014/main" id="{38F365F4-09AD-48D9-90CE-FACA760D0688}"/>
                </a:ext>
              </a:extLst>
            </p:cNvPr>
            <p:cNvGrpSpPr/>
            <p:nvPr/>
          </p:nvGrpSpPr>
          <p:grpSpPr>
            <a:xfrm>
              <a:off x="4405026" y="1578162"/>
              <a:ext cx="3639118" cy="3120620"/>
              <a:chOff x="4405026" y="1578162"/>
              <a:chExt cx="3639118" cy="3120620"/>
            </a:xfrm>
          </p:grpSpPr>
          <p:sp>
            <p:nvSpPr>
              <p:cNvPr id="59" name="正方形/長方形 58">
                <a:extLst>
                  <a:ext uri="{FF2B5EF4-FFF2-40B4-BE49-F238E27FC236}">
                    <a16:creationId xmlns:a16="http://schemas.microsoft.com/office/drawing/2014/main" id="{9E3A8AAA-0A7B-40E0-BCA2-527163D32A4D}"/>
                  </a:ext>
                </a:extLst>
              </p:cNvPr>
              <p:cNvSpPr/>
              <p:nvPr/>
            </p:nvSpPr>
            <p:spPr>
              <a:xfrm>
                <a:off x="4663365" y="2183802"/>
                <a:ext cx="2304000" cy="230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1C218911-FDCA-460D-B598-4F33C1DD5955}"/>
                  </a:ext>
                </a:extLst>
              </p:cNvPr>
              <p:cNvSpPr/>
              <p:nvPr/>
            </p:nvSpPr>
            <p:spPr>
              <a:xfrm>
                <a:off x="5492170" y="1845426"/>
                <a:ext cx="2304000" cy="230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417950AA-949D-41B1-BB56-2A2A91ABD099}"/>
                  </a:ext>
                </a:extLst>
              </p:cNvPr>
              <p:cNvSpPr/>
              <p:nvPr/>
            </p:nvSpPr>
            <p:spPr>
              <a:xfrm>
                <a:off x="5077768" y="2014614"/>
                <a:ext cx="2304000" cy="230400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平行四辺形 61">
                <a:extLst>
                  <a:ext uri="{FF2B5EF4-FFF2-40B4-BE49-F238E27FC236}">
                    <a16:creationId xmlns:a16="http://schemas.microsoft.com/office/drawing/2014/main" id="{13B48455-382F-4FD8-AA35-AEB8B815679F}"/>
                  </a:ext>
                </a:extLst>
              </p:cNvPr>
              <p:cNvSpPr/>
              <p:nvPr/>
            </p:nvSpPr>
            <p:spPr>
              <a:xfrm>
                <a:off x="4663365" y="2993720"/>
                <a:ext cx="3132805" cy="350181"/>
              </a:xfrm>
              <a:prstGeom prst="parallelogram">
                <a:avLst>
                  <a:gd name="adj" fmla="val 228951"/>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平行四辺形 62">
                <a:extLst>
                  <a:ext uri="{FF2B5EF4-FFF2-40B4-BE49-F238E27FC236}">
                    <a16:creationId xmlns:a16="http://schemas.microsoft.com/office/drawing/2014/main" id="{69677014-3D64-487A-83F7-CC8BAE8A5380}"/>
                  </a:ext>
                </a:extLst>
              </p:cNvPr>
              <p:cNvSpPr/>
              <p:nvPr/>
            </p:nvSpPr>
            <p:spPr>
              <a:xfrm rot="16200000" flipV="1">
                <a:off x="4906819" y="2753972"/>
                <a:ext cx="2640522" cy="823430"/>
              </a:xfrm>
              <a:prstGeom prst="parallelogram">
                <a:avLst>
                  <a:gd name="adj" fmla="val 44486"/>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12">
                <a:extLst>
                  <a:ext uri="{FF2B5EF4-FFF2-40B4-BE49-F238E27FC236}">
                    <a16:creationId xmlns:a16="http://schemas.microsoft.com/office/drawing/2014/main" id="{4C28E0A6-C3EA-4BCF-870B-E1290EF9ED35}"/>
                  </a:ext>
                </a:extLst>
              </p:cNvPr>
              <p:cNvSpPr/>
              <p:nvPr/>
            </p:nvSpPr>
            <p:spPr>
              <a:xfrm>
                <a:off x="4405027" y="1954034"/>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円/楕円 13">
                <a:extLst>
                  <a:ext uri="{FF2B5EF4-FFF2-40B4-BE49-F238E27FC236}">
                    <a16:creationId xmlns:a16="http://schemas.microsoft.com/office/drawing/2014/main" id="{736ADDB6-3485-4C3F-B7D0-950B71F19833}"/>
                  </a:ext>
                </a:extLst>
              </p:cNvPr>
              <p:cNvSpPr/>
              <p:nvPr/>
            </p:nvSpPr>
            <p:spPr>
              <a:xfrm>
                <a:off x="4405026" y="4233243"/>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6" name="直線コネクタ 65">
                <a:extLst>
                  <a:ext uri="{FF2B5EF4-FFF2-40B4-BE49-F238E27FC236}">
                    <a16:creationId xmlns:a16="http://schemas.microsoft.com/office/drawing/2014/main" id="{6D1C9C57-7F33-4C4F-9CF8-B8A512CB8213}"/>
                  </a:ext>
                </a:extLst>
              </p:cNvPr>
              <p:cNvCxnSpPr/>
              <p:nvPr/>
            </p:nvCxnSpPr>
            <p:spPr>
              <a:xfrm flipV="1">
                <a:off x="6967365" y="4149426"/>
                <a:ext cx="828805" cy="3365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5493B69F-04E3-4A54-B866-BAADBFE5CA0A}"/>
                  </a:ext>
                </a:extLst>
              </p:cNvPr>
              <p:cNvCxnSpPr/>
              <p:nvPr/>
            </p:nvCxnSpPr>
            <p:spPr>
              <a:xfrm flipV="1">
                <a:off x="6952116" y="1845426"/>
                <a:ext cx="828805" cy="3365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A94303D0-1CF3-41D4-A4B9-D3ACF02C452B}"/>
                  </a:ext>
                </a:extLst>
              </p:cNvPr>
              <p:cNvCxnSpPr/>
              <p:nvPr/>
            </p:nvCxnSpPr>
            <p:spPr>
              <a:xfrm flipV="1">
                <a:off x="4663365" y="1845425"/>
                <a:ext cx="828805" cy="3365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ED4AE9CB-7569-42BA-8474-B29B5132C428}"/>
                  </a:ext>
                </a:extLst>
              </p:cNvPr>
              <p:cNvCxnSpPr/>
              <p:nvPr/>
            </p:nvCxnSpPr>
            <p:spPr>
              <a:xfrm flipV="1">
                <a:off x="4675758" y="4151351"/>
                <a:ext cx="828805" cy="3365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円/楕円 19">
                <a:extLst>
                  <a:ext uri="{FF2B5EF4-FFF2-40B4-BE49-F238E27FC236}">
                    <a16:creationId xmlns:a16="http://schemas.microsoft.com/office/drawing/2014/main" id="{63F8C35A-9433-48E7-9AC9-922DB03B8E26}"/>
                  </a:ext>
                </a:extLst>
              </p:cNvPr>
              <p:cNvSpPr/>
              <p:nvPr/>
            </p:nvSpPr>
            <p:spPr>
              <a:xfrm>
                <a:off x="6746988" y="4233012"/>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20">
                <a:extLst>
                  <a:ext uri="{FF2B5EF4-FFF2-40B4-BE49-F238E27FC236}">
                    <a16:creationId xmlns:a16="http://schemas.microsoft.com/office/drawing/2014/main" id="{FAB24BCB-A15F-4D93-BEA4-4D275B6189E5}"/>
                  </a:ext>
                </a:extLst>
              </p:cNvPr>
              <p:cNvSpPr/>
              <p:nvPr/>
            </p:nvSpPr>
            <p:spPr>
              <a:xfrm>
                <a:off x="6729220" y="1968643"/>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楕円 21">
                <a:extLst>
                  <a:ext uri="{FF2B5EF4-FFF2-40B4-BE49-F238E27FC236}">
                    <a16:creationId xmlns:a16="http://schemas.microsoft.com/office/drawing/2014/main" id="{10F4D977-933C-4093-A2EE-111441CFDF20}"/>
                  </a:ext>
                </a:extLst>
              </p:cNvPr>
              <p:cNvSpPr/>
              <p:nvPr/>
            </p:nvSpPr>
            <p:spPr>
              <a:xfrm>
                <a:off x="5570203" y="3111131"/>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円/楕円 22">
                <a:extLst>
                  <a:ext uri="{FF2B5EF4-FFF2-40B4-BE49-F238E27FC236}">
                    <a16:creationId xmlns:a16="http://schemas.microsoft.com/office/drawing/2014/main" id="{79CC123E-49C4-4093-BF3A-F6A1B2BE147A}"/>
                  </a:ext>
                </a:extLst>
              </p:cNvPr>
              <p:cNvSpPr/>
              <p:nvPr/>
            </p:nvSpPr>
            <p:spPr>
              <a:xfrm>
                <a:off x="5236644" y="1578162"/>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円/楕円 23">
                <a:extLst>
                  <a:ext uri="{FF2B5EF4-FFF2-40B4-BE49-F238E27FC236}">
                    <a16:creationId xmlns:a16="http://schemas.microsoft.com/office/drawing/2014/main" id="{D5126353-70AD-41F1-8F0A-C7B58E6C3743}"/>
                  </a:ext>
                </a:extLst>
              </p:cNvPr>
              <p:cNvSpPr/>
              <p:nvPr/>
            </p:nvSpPr>
            <p:spPr>
              <a:xfrm>
                <a:off x="5236643" y="3857371"/>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円/楕円 24">
                <a:extLst>
                  <a:ext uri="{FF2B5EF4-FFF2-40B4-BE49-F238E27FC236}">
                    <a16:creationId xmlns:a16="http://schemas.microsoft.com/office/drawing/2014/main" id="{DB54AFC3-C388-4B7D-BB99-2CE3F945B365}"/>
                  </a:ext>
                </a:extLst>
              </p:cNvPr>
              <p:cNvSpPr/>
              <p:nvPr/>
            </p:nvSpPr>
            <p:spPr>
              <a:xfrm>
                <a:off x="7578605" y="3857140"/>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円/楕円 25">
                <a:extLst>
                  <a:ext uri="{FF2B5EF4-FFF2-40B4-BE49-F238E27FC236}">
                    <a16:creationId xmlns:a16="http://schemas.microsoft.com/office/drawing/2014/main" id="{CD38E260-8FA8-4FBE-B469-A0D047B4F0BC}"/>
                  </a:ext>
                </a:extLst>
              </p:cNvPr>
              <p:cNvSpPr/>
              <p:nvPr/>
            </p:nvSpPr>
            <p:spPr>
              <a:xfrm>
                <a:off x="7560837" y="1592771"/>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円/楕円 26">
                <a:extLst>
                  <a:ext uri="{FF2B5EF4-FFF2-40B4-BE49-F238E27FC236}">
                    <a16:creationId xmlns:a16="http://schemas.microsoft.com/office/drawing/2014/main" id="{CC7A28D8-6FCA-4ADF-A0B9-F42FE1513337}"/>
                  </a:ext>
                </a:extLst>
              </p:cNvPr>
              <p:cNvSpPr/>
              <p:nvPr/>
            </p:nvSpPr>
            <p:spPr>
              <a:xfrm>
                <a:off x="6401820" y="2735259"/>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円/楕円 27">
                <a:extLst>
                  <a:ext uri="{FF2B5EF4-FFF2-40B4-BE49-F238E27FC236}">
                    <a16:creationId xmlns:a16="http://schemas.microsoft.com/office/drawing/2014/main" id="{7A3FD72D-6F91-4F8A-970F-32933D972084}"/>
                  </a:ext>
                </a:extLst>
              </p:cNvPr>
              <p:cNvSpPr/>
              <p:nvPr/>
            </p:nvSpPr>
            <p:spPr>
              <a:xfrm>
                <a:off x="7134850" y="2932916"/>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円/楕円 28">
                <a:extLst>
                  <a:ext uri="{FF2B5EF4-FFF2-40B4-BE49-F238E27FC236}">
                    <a16:creationId xmlns:a16="http://schemas.microsoft.com/office/drawing/2014/main" id="{FF82EC23-EB7B-4CD4-AF60-7695A1CCFC66}"/>
                  </a:ext>
                </a:extLst>
              </p:cNvPr>
              <p:cNvSpPr/>
              <p:nvPr/>
            </p:nvSpPr>
            <p:spPr>
              <a:xfrm>
                <a:off x="4859502" y="2932916"/>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円/楕円 29">
                <a:extLst>
                  <a:ext uri="{FF2B5EF4-FFF2-40B4-BE49-F238E27FC236}">
                    <a16:creationId xmlns:a16="http://schemas.microsoft.com/office/drawing/2014/main" id="{3E579B85-1756-4CEC-A167-3B60DE4BD99F}"/>
                  </a:ext>
                </a:extLst>
              </p:cNvPr>
              <p:cNvSpPr/>
              <p:nvPr/>
            </p:nvSpPr>
            <p:spPr>
              <a:xfrm>
                <a:off x="6003320" y="4072461"/>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円/楕円 30">
                <a:extLst>
                  <a:ext uri="{FF2B5EF4-FFF2-40B4-BE49-F238E27FC236}">
                    <a16:creationId xmlns:a16="http://schemas.microsoft.com/office/drawing/2014/main" id="{B118B4F9-0CA1-4BE1-8768-46F47A8FE198}"/>
                  </a:ext>
                </a:extLst>
              </p:cNvPr>
              <p:cNvSpPr/>
              <p:nvPr/>
            </p:nvSpPr>
            <p:spPr>
              <a:xfrm>
                <a:off x="6007017" y="1785220"/>
                <a:ext cx="465539" cy="46553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2" name="直線コネクタ 81">
                <a:extLst>
                  <a:ext uri="{FF2B5EF4-FFF2-40B4-BE49-F238E27FC236}">
                    <a16:creationId xmlns:a16="http://schemas.microsoft.com/office/drawing/2014/main" id="{55907D93-2357-4347-AE0A-A9DA72B0A8C5}"/>
                  </a:ext>
                </a:extLst>
              </p:cNvPr>
              <p:cNvCxnSpPr>
                <a:cxnSpLocks/>
              </p:cNvCxnSpPr>
              <p:nvPr/>
            </p:nvCxnSpPr>
            <p:spPr>
              <a:xfrm>
                <a:off x="5064420" y="3172678"/>
                <a:ext cx="2304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3FDCB04A-EEB5-4919-9755-347FB0F704EA}"/>
                  </a:ext>
                </a:extLst>
              </p:cNvPr>
              <p:cNvCxnSpPr>
                <a:cxnSpLocks/>
              </p:cNvCxnSpPr>
              <p:nvPr/>
            </p:nvCxnSpPr>
            <p:spPr>
              <a:xfrm rot="5400000">
                <a:off x="5089803" y="3120643"/>
                <a:ext cx="2304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4" name="円/楕円 35">
                <a:extLst>
                  <a:ext uri="{FF2B5EF4-FFF2-40B4-BE49-F238E27FC236}">
                    <a16:creationId xmlns:a16="http://schemas.microsoft.com/office/drawing/2014/main" id="{C9D6FEC1-366A-4170-8030-B6545E80AD34}"/>
                  </a:ext>
                </a:extLst>
              </p:cNvPr>
              <p:cNvSpPr/>
              <p:nvPr/>
            </p:nvSpPr>
            <p:spPr>
              <a:xfrm>
                <a:off x="4573626" y="3251503"/>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円/楕円 36">
                <a:extLst>
                  <a:ext uri="{FF2B5EF4-FFF2-40B4-BE49-F238E27FC236}">
                    <a16:creationId xmlns:a16="http://schemas.microsoft.com/office/drawing/2014/main" id="{E84FC50A-A996-472B-B365-D4B7D81DF5CF}"/>
                  </a:ext>
                </a:extLst>
              </p:cNvPr>
              <p:cNvSpPr/>
              <p:nvPr/>
            </p:nvSpPr>
            <p:spPr>
              <a:xfrm>
                <a:off x="6881560" y="3257946"/>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円/楕円 37">
                <a:extLst>
                  <a:ext uri="{FF2B5EF4-FFF2-40B4-BE49-F238E27FC236}">
                    <a16:creationId xmlns:a16="http://schemas.microsoft.com/office/drawing/2014/main" id="{79E3C122-84F1-4CCB-9301-E5C49D5F9B7D}"/>
                  </a:ext>
                </a:extLst>
              </p:cNvPr>
              <p:cNvSpPr/>
              <p:nvPr/>
            </p:nvSpPr>
            <p:spPr>
              <a:xfrm>
                <a:off x="5396219" y="2896593"/>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円/楕円 38">
                <a:extLst>
                  <a:ext uri="{FF2B5EF4-FFF2-40B4-BE49-F238E27FC236}">
                    <a16:creationId xmlns:a16="http://schemas.microsoft.com/office/drawing/2014/main" id="{83BFF924-2726-40B1-9958-A37BCD959B62}"/>
                  </a:ext>
                </a:extLst>
              </p:cNvPr>
              <p:cNvSpPr/>
              <p:nvPr/>
            </p:nvSpPr>
            <p:spPr>
              <a:xfrm>
                <a:off x="7706033" y="2903506"/>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円/楕円 39">
                <a:extLst>
                  <a:ext uri="{FF2B5EF4-FFF2-40B4-BE49-F238E27FC236}">
                    <a16:creationId xmlns:a16="http://schemas.microsoft.com/office/drawing/2014/main" id="{74051FFE-A658-482B-9C65-2B7731B53BC1}"/>
                  </a:ext>
                </a:extLst>
              </p:cNvPr>
              <p:cNvSpPr/>
              <p:nvPr/>
            </p:nvSpPr>
            <p:spPr>
              <a:xfrm>
                <a:off x="6148641" y="3081665"/>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円/楕円 40">
                <a:extLst>
                  <a:ext uri="{FF2B5EF4-FFF2-40B4-BE49-F238E27FC236}">
                    <a16:creationId xmlns:a16="http://schemas.microsoft.com/office/drawing/2014/main" id="{A145D56B-2B67-4B9A-8139-1A8127840860}"/>
                  </a:ext>
                </a:extLst>
              </p:cNvPr>
              <p:cNvSpPr/>
              <p:nvPr/>
            </p:nvSpPr>
            <p:spPr>
              <a:xfrm>
                <a:off x="5716490" y="4400082"/>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円/楕円 41">
                <a:extLst>
                  <a:ext uri="{FF2B5EF4-FFF2-40B4-BE49-F238E27FC236}">
                    <a16:creationId xmlns:a16="http://schemas.microsoft.com/office/drawing/2014/main" id="{D096A8B5-08A3-4FBD-9F6A-73E28273B645}"/>
                  </a:ext>
                </a:extLst>
              </p:cNvPr>
              <p:cNvSpPr/>
              <p:nvPr/>
            </p:nvSpPr>
            <p:spPr>
              <a:xfrm>
                <a:off x="6542655" y="4052316"/>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円/楕円 42">
                <a:extLst>
                  <a:ext uri="{FF2B5EF4-FFF2-40B4-BE49-F238E27FC236}">
                    <a16:creationId xmlns:a16="http://schemas.microsoft.com/office/drawing/2014/main" id="{81AD7FFF-5024-4D6B-9673-15E181F36033}"/>
                  </a:ext>
                </a:extLst>
              </p:cNvPr>
              <p:cNvSpPr/>
              <p:nvPr/>
            </p:nvSpPr>
            <p:spPr>
              <a:xfrm>
                <a:off x="5724000" y="2091141"/>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円/楕円 43">
                <a:extLst>
                  <a:ext uri="{FF2B5EF4-FFF2-40B4-BE49-F238E27FC236}">
                    <a16:creationId xmlns:a16="http://schemas.microsoft.com/office/drawing/2014/main" id="{B13338FA-7D23-4A9D-B9B6-613B2998319E}"/>
                  </a:ext>
                </a:extLst>
              </p:cNvPr>
              <p:cNvSpPr/>
              <p:nvPr/>
            </p:nvSpPr>
            <p:spPr>
              <a:xfrm>
                <a:off x="6550165" y="1757663"/>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円/楕円 44">
                <a:extLst>
                  <a:ext uri="{FF2B5EF4-FFF2-40B4-BE49-F238E27FC236}">
                    <a16:creationId xmlns:a16="http://schemas.microsoft.com/office/drawing/2014/main" id="{DD14C1F6-38B3-499D-8738-9C9B62ADE069}"/>
                  </a:ext>
                </a:extLst>
              </p:cNvPr>
              <p:cNvSpPr/>
              <p:nvPr/>
            </p:nvSpPr>
            <p:spPr>
              <a:xfrm>
                <a:off x="4989408" y="1913897"/>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円/楕円 45">
                <a:extLst>
                  <a:ext uri="{FF2B5EF4-FFF2-40B4-BE49-F238E27FC236}">
                    <a16:creationId xmlns:a16="http://schemas.microsoft.com/office/drawing/2014/main" id="{671A4E64-E8E2-45C6-834F-AB623942DC55}"/>
                  </a:ext>
                </a:extLst>
              </p:cNvPr>
              <p:cNvSpPr/>
              <p:nvPr/>
            </p:nvSpPr>
            <p:spPr>
              <a:xfrm>
                <a:off x="7293770" y="1920340"/>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円/楕円 46">
                <a:extLst>
                  <a:ext uri="{FF2B5EF4-FFF2-40B4-BE49-F238E27FC236}">
                    <a16:creationId xmlns:a16="http://schemas.microsoft.com/office/drawing/2014/main" id="{31FBE55E-CD52-4B37-8D4B-1B75488AE70B}"/>
                  </a:ext>
                </a:extLst>
              </p:cNvPr>
              <p:cNvSpPr/>
              <p:nvPr/>
            </p:nvSpPr>
            <p:spPr>
              <a:xfrm>
                <a:off x="4990986" y="4223574"/>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円/楕円 47">
                <a:extLst>
                  <a:ext uri="{FF2B5EF4-FFF2-40B4-BE49-F238E27FC236}">
                    <a16:creationId xmlns:a16="http://schemas.microsoft.com/office/drawing/2014/main" id="{7DD699D0-D605-41D3-9EEB-294E6C3A9246}"/>
                  </a:ext>
                </a:extLst>
              </p:cNvPr>
              <p:cNvSpPr/>
              <p:nvPr/>
            </p:nvSpPr>
            <p:spPr>
              <a:xfrm>
                <a:off x="7295348" y="4230017"/>
                <a:ext cx="182871" cy="18287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7" name="直線コネクタ 46">
              <a:extLst>
                <a:ext uri="{FF2B5EF4-FFF2-40B4-BE49-F238E27FC236}">
                  <a16:creationId xmlns:a16="http://schemas.microsoft.com/office/drawing/2014/main" id="{59F36FEA-BA8E-46F3-B2C2-1673818E50D6}"/>
                </a:ext>
              </a:extLst>
            </p:cNvPr>
            <p:cNvCxnSpPr/>
            <p:nvPr/>
          </p:nvCxnSpPr>
          <p:spPr>
            <a:xfrm flipH="1">
              <a:off x="5083739" y="2014614"/>
              <a:ext cx="1158064" cy="11580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D3D91B8-00BD-4D3B-9869-9AE91642996B}"/>
                </a:ext>
              </a:extLst>
            </p:cNvPr>
            <p:cNvCxnSpPr>
              <a:cxnSpLocks/>
            </p:cNvCxnSpPr>
            <p:nvPr/>
          </p:nvCxnSpPr>
          <p:spPr>
            <a:xfrm flipH="1">
              <a:off x="5812187" y="2011775"/>
              <a:ext cx="434522" cy="134596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48F9903-19CC-4B3C-9FCC-9E74E2E1C294}"/>
                </a:ext>
              </a:extLst>
            </p:cNvPr>
            <p:cNvCxnSpPr>
              <a:cxnSpLocks/>
            </p:cNvCxnSpPr>
            <p:nvPr/>
          </p:nvCxnSpPr>
          <p:spPr>
            <a:xfrm>
              <a:off x="6246982" y="2005332"/>
              <a:ext cx="1137841" cy="116734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88D74859-DDFA-44F9-B8F8-2DC59FB62D4B}"/>
                </a:ext>
              </a:extLst>
            </p:cNvPr>
            <p:cNvCxnSpPr>
              <a:cxnSpLocks/>
            </p:cNvCxnSpPr>
            <p:nvPr/>
          </p:nvCxnSpPr>
          <p:spPr>
            <a:xfrm>
              <a:off x="6255151" y="2011704"/>
              <a:ext cx="393568" cy="97481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3CF9397E-7DAE-474F-83F9-96D0ABD3112E}"/>
                </a:ext>
              </a:extLst>
            </p:cNvPr>
            <p:cNvCxnSpPr>
              <a:cxnSpLocks/>
            </p:cNvCxnSpPr>
            <p:nvPr/>
          </p:nvCxnSpPr>
          <p:spPr>
            <a:xfrm flipH="1">
              <a:off x="6212762" y="2981631"/>
              <a:ext cx="434522" cy="134596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493C5A67-1230-4460-8655-0AFAB0C0D71C}"/>
                </a:ext>
              </a:extLst>
            </p:cNvPr>
            <p:cNvCxnSpPr>
              <a:cxnSpLocks/>
            </p:cNvCxnSpPr>
            <p:nvPr/>
          </p:nvCxnSpPr>
          <p:spPr>
            <a:xfrm>
              <a:off x="5087329" y="3162185"/>
              <a:ext cx="1137841" cy="116734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2274EBF0-51D5-4D4D-9818-5999897576DC}"/>
                </a:ext>
              </a:extLst>
            </p:cNvPr>
            <p:cNvCxnSpPr/>
            <p:nvPr/>
          </p:nvCxnSpPr>
          <p:spPr>
            <a:xfrm flipH="1">
              <a:off x="6223705" y="3171570"/>
              <a:ext cx="1158064" cy="115806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F4AFC736-75DC-46CC-BC5A-CB75C81ADFA2}"/>
                </a:ext>
              </a:extLst>
            </p:cNvPr>
            <p:cNvCxnSpPr>
              <a:cxnSpLocks/>
            </p:cNvCxnSpPr>
            <p:nvPr/>
          </p:nvCxnSpPr>
          <p:spPr>
            <a:xfrm>
              <a:off x="5815026" y="3327289"/>
              <a:ext cx="393568" cy="97481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97D4FB8A-2AA6-4127-8C3E-29F004A47C06}"/>
                </a:ext>
              </a:extLst>
            </p:cNvPr>
            <p:cNvCxnSpPr>
              <a:cxnSpLocks/>
            </p:cNvCxnSpPr>
            <p:nvPr/>
          </p:nvCxnSpPr>
          <p:spPr>
            <a:xfrm flipV="1">
              <a:off x="5809132" y="3179051"/>
              <a:ext cx="1555630" cy="17258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1F392D87-0DCD-464D-9E28-1CEBBF20B0C6}"/>
                </a:ext>
              </a:extLst>
            </p:cNvPr>
            <p:cNvCxnSpPr>
              <a:cxnSpLocks/>
            </p:cNvCxnSpPr>
            <p:nvPr/>
          </p:nvCxnSpPr>
          <p:spPr>
            <a:xfrm flipV="1">
              <a:off x="5101165" y="2986454"/>
              <a:ext cx="1555630" cy="17258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86F833C7-8551-4305-A7F4-A15E12C15B2E}"/>
                </a:ext>
              </a:extLst>
            </p:cNvPr>
            <p:cNvCxnSpPr>
              <a:cxnSpLocks/>
            </p:cNvCxnSpPr>
            <p:nvPr/>
          </p:nvCxnSpPr>
          <p:spPr>
            <a:xfrm>
              <a:off x="5087328" y="3160331"/>
              <a:ext cx="724859" cy="1899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98F120B7-0FEA-4CF8-BA4B-ED718B7C37D2}"/>
                </a:ext>
              </a:extLst>
            </p:cNvPr>
            <p:cNvCxnSpPr>
              <a:cxnSpLocks/>
            </p:cNvCxnSpPr>
            <p:nvPr/>
          </p:nvCxnSpPr>
          <p:spPr>
            <a:xfrm>
              <a:off x="6635289" y="2985361"/>
              <a:ext cx="724859" cy="1899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円/楕円 75">
            <a:extLst>
              <a:ext uri="{FF2B5EF4-FFF2-40B4-BE49-F238E27FC236}">
                <a16:creationId xmlns:a16="http://schemas.microsoft.com/office/drawing/2014/main" id="{BE3B02E5-2834-4DF1-BFC3-8F3DCF387089}"/>
              </a:ext>
            </a:extLst>
          </p:cNvPr>
          <p:cNvSpPr/>
          <p:nvPr/>
        </p:nvSpPr>
        <p:spPr>
          <a:xfrm>
            <a:off x="3542502" y="1237881"/>
            <a:ext cx="628478" cy="62847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53A12E6D-A0AA-4674-8A71-09B133B78D27}"/>
              </a:ext>
            </a:extLst>
          </p:cNvPr>
          <p:cNvSpPr txBox="1"/>
          <p:nvPr/>
        </p:nvSpPr>
        <p:spPr>
          <a:xfrm>
            <a:off x="4293683" y="1321288"/>
            <a:ext cx="902811" cy="461665"/>
          </a:xfrm>
          <a:prstGeom prst="rect">
            <a:avLst/>
          </a:prstGeom>
          <a:noFill/>
        </p:spPr>
        <p:txBody>
          <a:bodyPr wrap="none" rtlCol="0" anchor="ctr">
            <a:spAutoFit/>
          </a:bodyPr>
          <a:lstStyle/>
          <a:p>
            <a:r>
              <a:rPr lang="en-US" altLang="ja-JP" sz="2400" dirty="0">
                <a:latin typeface="Arial" panose="020B0604020202020204" pitchFamily="34" charset="0"/>
                <a:ea typeface="MS PGothic" panose="020B0600070205080204" pitchFamily="34" charset="-128"/>
                <a:cs typeface="Arial" panose="020B0604020202020204" pitchFamily="34" charset="0"/>
              </a:rPr>
              <a:t>Atom</a:t>
            </a:r>
            <a:endParaRPr kumimoji="1" lang="ja-JP" altLang="en-US" sz="2400" dirty="0">
              <a:latin typeface="Arial" panose="020B0604020202020204" pitchFamily="34" charset="0"/>
              <a:ea typeface="MS PGothic" panose="020B0600070205080204" pitchFamily="34" charset="-128"/>
              <a:cs typeface="Arial" panose="020B0604020202020204" pitchFamily="34" charset="0"/>
            </a:endParaRPr>
          </a:p>
        </p:txBody>
      </p:sp>
      <p:sp>
        <p:nvSpPr>
          <p:cNvPr id="44" name="円/楕円 77">
            <a:extLst>
              <a:ext uri="{FF2B5EF4-FFF2-40B4-BE49-F238E27FC236}">
                <a16:creationId xmlns:a16="http://schemas.microsoft.com/office/drawing/2014/main" id="{E7E58236-96E2-4F37-902D-732BCB173AB0}"/>
              </a:ext>
            </a:extLst>
          </p:cNvPr>
          <p:cNvSpPr/>
          <p:nvPr/>
        </p:nvSpPr>
        <p:spPr>
          <a:xfrm>
            <a:off x="5733182" y="1428682"/>
            <a:ext cx="246876" cy="246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86C83444-BCC4-4F14-B2AC-4755094FCA94}"/>
              </a:ext>
            </a:extLst>
          </p:cNvPr>
          <p:cNvSpPr txBox="1"/>
          <p:nvPr/>
        </p:nvSpPr>
        <p:spPr>
          <a:xfrm>
            <a:off x="6157682" y="1321288"/>
            <a:ext cx="3796232" cy="461665"/>
          </a:xfrm>
          <a:prstGeom prst="rect">
            <a:avLst/>
          </a:prstGeom>
          <a:noFill/>
        </p:spPr>
        <p:txBody>
          <a:bodyPr wrap="none" rtlCol="0" anchor="ctr">
            <a:spAutoFit/>
          </a:bodyPr>
          <a:lstStyle/>
          <a:p>
            <a:r>
              <a:rPr kumimoji="1" lang="en-US" altLang="ja-JP" sz="2400" dirty="0">
                <a:latin typeface="Arial" panose="020B0604020202020204" pitchFamily="34" charset="0"/>
                <a:ea typeface="MS PGothic" panose="020B0600070205080204" pitchFamily="34" charset="-128"/>
                <a:cs typeface="Arial" panose="020B0604020202020204" pitchFamily="34" charset="0"/>
              </a:rPr>
              <a:t>Octahedral interstitial sites</a:t>
            </a:r>
            <a:endParaRPr kumimoji="1" lang="ja-JP" altLang="en-US" sz="2400" dirty="0">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25010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31</a:t>
            </a:fld>
            <a:endParaRPr kumimoji="1" lang="ja-JP" altLang="en-US">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Nanoindentation Test (Load-Displacement Curve)</a:t>
            </a:r>
          </a:p>
          <a:p>
            <a:pPr algn="ct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pic>
        <p:nvPicPr>
          <p:cNvPr id="2" name="図 1">
            <a:extLst>
              <a:ext uri="{FF2B5EF4-FFF2-40B4-BE49-F238E27FC236}">
                <a16:creationId xmlns:a16="http://schemas.microsoft.com/office/drawing/2014/main" id="{C7A8BBC3-164E-4AD2-B0D7-A926ED99CF4E}"/>
              </a:ext>
            </a:extLst>
          </p:cNvPr>
          <p:cNvPicPr>
            <a:picLocks noChangeAspect="1"/>
          </p:cNvPicPr>
          <p:nvPr/>
        </p:nvPicPr>
        <p:blipFill>
          <a:blip r:embed="rId3"/>
          <a:stretch>
            <a:fillRect/>
          </a:stretch>
        </p:blipFill>
        <p:spPr>
          <a:xfrm>
            <a:off x="2807833" y="1348172"/>
            <a:ext cx="5983776" cy="4849495"/>
          </a:xfrm>
          <a:prstGeom prst="rect">
            <a:avLst/>
          </a:prstGeom>
        </p:spPr>
      </p:pic>
      <p:sp>
        <p:nvSpPr>
          <p:cNvPr id="3" name="テキスト ボックス 2">
            <a:extLst>
              <a:ext uri="{FF2B5EF4-FFF2-40B4-BE49-F238E27FC236}">
                <a16:creationId xmlns:a16="http://schemas.microsoft.com/office/drawing/2014/main" id="{E3EDDCA7-CC27-4FF6-AA65-9340F768EB60}"/>
              </a:ext>
            </a:extLst>
          </p:cNvPr>
          <p:cNvSpPr txBox="1"/>
          <p:nvPr/>
        </p:nvSpPr>
        <p:spPr>
          <a:xfrm>
            <a:off x="3936418" y="1603048"/>
            <a:ext cx="4254691" cy="646331"/>
          </a:xfrm>
          <a:prstGeom prst="rect">
            <a:avLst/>
          </a:prstGeom>
          <a:noFill/>
        </p:spPr>
        <p:txBody>
          <a:bodyPr wrap="none" rtlCol="0">
            <a:spAutoFit/>
          </a:bodyPr>
          <a:lstStyle/>
          <a:p>
            <a:r>
              <a:rPr kumimoji="1" lang="en-US" altLang="ja-JP" dirty="0">
                <a:latin typeface="Arial" panose="020B0604020202020204" pitchFamily="34" charset="0"/>
                <a:ea typeface="ＭＳ ゴシック" panose="020B0609070205080204" pitchFamily="49" charset="-128"/>
                <a:cs typeface="Arial" panose="020B0604020202020204" pitchFamily="34" charset="0"/>
              </a:rPr>
              <a:t>Processing temperature</a:t>
            </a:r>
            <a:r>
              <a:rPr kumimoji="1" lang="ja-JP" altLang="en-US" dirty="0">
                <a:latin typeface="Arial" panose="020B0604020202020204" pitchFamily="34" charset="0"/>
                <a:ea typeface="ＭＳ ゴシック" panose="020B0609070205080204" pitchFamily="49" charset="-128"/>
                <a:cs typeface="Arial" panose="020B0604020202020204" pitchFamily="34" charset="0"/>
              </a:rPr>
              <a:t>：</a:t>
            </a:r>
            <a:r>
              <a:rPr kumimoji="1" lang="en-US" altLang="ja-JP" dirty="0">
                <a:latin typeface="Arial" panose="020B0604020202020204" pitchFamily="34" charset="0"/>
                <a:ea typeface="ＭＳ ゴシック" panose="020B0609070205080204" pitchFamily="49" charset="-128"/>
                <a:cs typeface="Arial" panose="020B0604020202020204" pitchFamily="34" charset="0"/>
              </a:rPr>
              <a:t>365 </a:t>
            </a:r>
            <a:r>
              <a:rPr kumimoji="1" lang="ja-JP" altLang="en-US" dirty="0">
                <a:latin typeface="Arial" panose="020B0604020202020204" pitchFamily="34" charset="0"/>
                <a:ea typeface="ＭＳ ゴシック" panose="020B0609070205080204" pitchFamily="49" charset="-128"/>
                <a:cs typeface="Arial" panose="020B0604020202020204" pitchFamily="34" charset="0"/>
              </a:rPr>
              <a:t>℃</a:t>
            </a:r>
            <a:endParaRPr kumimoji="1" lang="en-US" altLang="ja-JP" dirty="0">
              <a:latin typeface="Arial" panose="020B0604020202020204" pitchFamily="34" charset="0"/>
              <a:ea typeface="ＭＳ ゴシック" panose="020B0609070205080204" pitchFamily="49" charset="-128"/>
              <a:cs typeface="Arial" panose="020B0604020202020204" pitchFamily="34" charset="0"/>
            </a:endParaRPr>
          </a:p>
          <a:p>
            <a:r>
              <a:rPr lang="en-US" altLang="ja-JP" dirty="0">
                <a:latin typeface="Arial" panose="020B0604020202020204" pitchFamily="34" charset="0"/>
                <a:ea typeface="ＭＳ ゴシック" panose="020B0609070205080204" pitchFamily="49" charset="-128"/>
                <a:cs typeface="Arial" panose="020B0604020202020204" pitchFamily="34" charset="0"/>
              </a:rPr>
              <a:t>Measurement point</a:t>
            </a:r>
            <a:r>
              <a:rPr lang="ja-JP" altLang="en-US" dirty="0">
                <a:latin typeface="Arial" panose="020B0604020202020204" pitchFamily="34" charset="0"/>
                <a:ea typeface="ＭＳ ゴシック" panose="020B0609070205080204" pitchFamily="49" charset="-128"/>
                <a:cs typeface="Arial" panose="020B0604020202020204" pitchFamily="34" charset="0"/>
              </a:rPr>
              <a:t>：</a:t>
            </a:r>
            <a:r>
              <a:rPr lang="en-US" altLang="ja-JP" dirty="0">
                <a:latin typeface="Arial" panose="020B0604020202020204" pitchFamily="34" charset="0"/>
                <a:ea typeface="ＭＳ ゴシック" panose="020B0609070205080204" pitchFamily="49" charset="-128"/>
                <a:cs typeface="Arial" panose="020B0604020202020204" pitchFamily="34" charset="0"/>
              </a:rPr>
              <a:t>3 </a:t>
            </a:r>
            <a:r>
              <a:rPr lang="en-US" altLang="ja-JP" dirty="0">
                <a:latin typeface="Symbol" panose="05050102010706020507" pitchFamily="18" charset="2"/>
                <a:ea typeface="ＭＳ ゴシック" panose="020B0609070205080204" pitchFamily="49" charset="-128"/>
                <a:cs typeface="Arial" panose="020B0604020202020204" pitchFamily="34" charset="0"/>
              </a:rPr>
              <a:t>m</a:t>
            </a:r>
            <a:r>
              <a:rPr lang="en-US" altLang="ja-JP" dirty="0">
                <a:latin typeface="Arial" panose="020B0604020202020204" pitchFamily="34" charset="0"/>
                <a:ea typeface="ＭＳ ゴシック" panose="020B0609070205080204" pitchFamily="49" charset="-128"/>
                <a:cs typeface="Arial" panose="020B0604020202020204" pitchFamily="34" charset="0"/>
              </a:rPr>
              <a:t>m from surface</a:t>
            </a:r>
            <a:endParaRPr kumimoji="1" lang="ja-JP" altLang="en-US" dirty="0">
              <a:latin typeface="Arial" panose="020B0604020202020204" pitchFamily="34" charset="0"/>
              <a:ea typeface="ＭＳ ゴシック" panose="020B0609070205080204" pitchFamily="49"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8D5531F1-6768-B229-FE0C-F827628144F9}"/>
              </a:ext>
            </a:extLst>
          </p:cNvPr>
          <p:cNvSpPr txBox="1"/>
          <p:nvPr/>
        </p:nvSpPr>
        <p:spPr>
          <a:xfrm>
            <a:off x="4977745" y="5624128"/>
            <a:ext cx="2236510" cy="400110"/>
          </a:xfrm>
          <a:prstGeom prst="rect">
            <a:avLst/>
          </a:prstGeom>
          <a:solidFill>
            <a:schemeClr val="bg1"/>
          </a:solidFill>
        </p:spPr>
        <p:txBody>
          <a:bodyPr wrap="none" rtlCol="0">
            <a:spAutoFit/>
          </a:bodyPr>
          <a:lstStyle/>
          <a:p>
            <a:r>
              <a:rPr kumimoji="1" lang="en-US" altLang="ja-JP" sz="2000" dirty="0">
                <a:latin typeface="Arial" panose="020B0604020202020204" pitchFamily="34" charset="0"/>
                <a:cs typeface="Arial" panose="020B0604020202020204" pitchFamily="34" charset="0"/>
              </a:rPr>
              <a:t>Displacement, nm</a:t>
            </a:r>
            <a:endParaRPr kumimoji="1" lang="ja-JP" altLang="en-US" sz="2000"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002EDF56-0EDE-566C-7C8C-866C0024D913}"/>
              </a:ext>
            </a:extLst>
          </p:cNvPr>
          <p:cNvSpPr txBox="1"/>
          <p:nvPr/>
        </p:nvSpPr>
        <p:spPr>
          <a:xfrm rot="16200000">
            <a:off x="2360116" y="3228944"/>
            <a:ext cx="1295547" cy="400110"/>
          </a:xfrm>
          <a:prstGeom prst="rect">
            <a:avLst/>
          </a:prstGeom>
          <a:solidFill>
            <a:schemeClr val="bg1"/>
          </a:solidFill>
        </p:spPr>
        <p:txBody>
          <a:bodyPr wrap="none" rtlCol="0">
            <a:spAutoFit/>
          </a:bodyPr>
          <a:lstStyle/>
          <a:p>
            <a:r>
              <a:rPr kumimoji="1" lang="en-US" altLang="ja-JP" sz="2000" dirty="0">
                <a:latin typeface="Arial" panose="020B0604020202020204" pitchFamily="34" charset="0"/>
                <a:cs typeface="Arial" panose="020B0604020202020204" pitchFamily="34" charset="0"/>
              </a:rPr>
              <a:t>Load, </a:t>
            </a:r>
            <a:r>
              <a:rPr kumimoji="1" lang="en-US" altLang="ja-JP" sz="2000" dirty="0" err="1">
                <a:latin typeface="Arial" panose="020B0604020202020204" pitchFamily="34" charset="0"/>
                <a:cs typeface="Arial" panose="020B0604020202020204" pitchFamily="34" charset="0"/>
              </a:rPr>
              <a:t>mN</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7606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32</a:t>
            </a:fld>
            <a:endParaRPr kumimoji="1" lang="ja-JP" altLang="en-US">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Bending Load Measurement (3-Point Bending)</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grpSp>
        <p:nvGrpSpPr>
          <p:cNvPr id="2" name="グループ化 1">
            <a:extLst>
              <a:ext uri="{FF2B5EF4-FFF2-40B4-BE49-F238E27FC236}">
                <a16:creationId xmlns:a16="http://schemas.microsoft.com/office/drawing/2014/main" id="{28968C85-7D40-4FD4-9CDE-20F8B76F161F}"/>
              </a:ext>
            </a:extLst>
          </p:cNvPr>
          <p:cNvGrpSpPr>
            <a:grpSpLocks noChangeAspect="1"/>
          </p:cNvGrpSpPr>
          <p:nvPr/>
        </p:nvGrpSpPr>
        <p:grpSpPr>
          <a:xfrm>
            <a:off x="3002077" y="1218023"/>
            <a:ext cx="6187846" cy="2911991"/>
            <a:chOff x="574715" y="1719398"/>
            <a:chExt cx="7661426" cy="3605450"/>
          </a:xfrm>
        </p:grpSpPr>
        <p:grpSp>
          <p:nvGrpSpPr>
            <p:cNvPr id="5" name="グループ化 4">
              <a:extLst>
                <a:ext uri="{FF2B5EF4-FFF2-40B4-BE49-F238E27FC236}">
                  <a16:creationId xmlns:a16="http://schemas.microsoft.com/office/drawing/2014/main" id="{DB02E832-41FB-493A-A7BC-18A2654127FF}"/>
                </a:ext>
              </a:extLst>
            </p:cNvPr>
            <p:cNvGrpSpPr>
              <a:grpSpLocks noChangeAspect="1"/>
            </p:cNvGrpSpPr>
            <p:nvPr/>
          </p:nvGrpSpPr>
          <p:grpSpPr>
            <a:xfrm flipH="1">
              <a:off x="6635449" y="3264251"/>
              <a:ext cx="745631" cy="726358"/>
              <a:chOff x="5100524" y="1707285"/>
              <a:chExt cx="1551707" cy="1502376"/>
            </a:xfrm>
          </p:grpSpPr>
          <p:sp>
            <p:nvSpPr>
              <p:cNvPr id="7" name="円弧 6">
                <a:extLst>
                  <a:ext uri="{FF2B5EF4-FFF2-40B4-BE49-F238E27FC236}">
                    <a16:creationId xmlns:a16="http://schemas.microsoft.com/office/drawing/2014/main" id="{B8DFCBCE-485D-42F2-B251-AB2800D63324}"/>
                  </a:ext>
                </a:extLst>
              </p:cNvPr>
              <p:cNvSpPr/>
              <p:nvPr/>
            </p:nvSpPr>
            <p:spPr>
              <a:xfrm flipH="1">
                <a:off x="5890636" y="1707285"/>
                <a:ext cx="761595" cy="761596"/>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dirty="0"/>
              </a:p>
            </p:txBody>
          </p:sp>
          <p:sp>
            <p:nvSpPr>
              <p:cNvPr id="8" name="正方形/長方形 7">
                <a:extLst>
                  <a:ext uri="{FF2B5EF4-FFF2-40B4-BE49-F238E27FC236}">
                    <a16:creationId xmlns:a16="http://schemas.microsoft.com/office/drawing/2014/main" id="{6F98C9DE-F08A-4C34-8971-6AA0D2FD4114}"/>
                  </a:ext>
                </a:extLst>
              </p:cNvPr>
              <p:cNvSpPr/>
              <p:nvPr/>
            </p:nvSpPr>
            <p:spPr>
              <a:xfrm flipH="1">
                <a:off x="5100524" y="2564536"/>
                <a:ext cx="1551707" cy="645125"/>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9" name="正方形/長方形 8">
                <a:extLst>
                  <a:ext uri="{FF2B5EF4-FFF2-40B4-BE49-F238E27FC236}">
                    <a16:creationId xmlns:a16="http://schemas.microsoft.com/office/drawing/2014/main" id="{3E905A22-74B6-4B8E-ACAC-BFF562100CDC}"/>
                  </a:ext>
                </a:extLst>
              </p:cNvPr>
              <p:cNvSpPr/>
              <p:nvPr/>
            </p:nvSpPr>
            <p:spPr>
              <a:xfrm flipH="1">
                <a:off x="5884967" y="2077171"/>
                <a:ext cx="763574" cy="914401"/>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dirty="0">
                  <a:solidFill>
                    <a:schemeClr val="tx1"/>
                  </a:solidFill>
                </a:endParaRPr>
              </a:p>
            </p:txBody>
          </p:sp>
          <p:cxnSp>
            <p:nvCxnSpPr>
              <p:cNvPr id="10" name="直線コネクタ 9">
                <a:extLst>
                  <a:ext uri="{FF2B5EF4-FFF2-40B4-BE49-F238E27FC236}">
                    <a16:creationId xmlns:a16="http://schemas.microsoft.com/office/drawing/2014/main" id="{3921EB80-4A71-4434-AEF1-3E221D367952}"/>
                  </a:ext>
                </a:extLst>
              </p:cNvPr>
              <p:cNvCxnSpPr>
                <a:cxnSpLocks/>
              </p:cNvCxnSpPr>
              <p:nvPr/>
            </p:nvCxnSpPr>
            <p:spPr>
              <a:xfrm flipH="1" flipV="1">
                <a:off x="5890233" y="2090305"/>
                <a:ext cx="0" cy="474230"/>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54CAB5A1-84F3-48C1-A864-FA747F8280B0}"/>
                  </a:ext>
                </a:extLst>
              </p:cNvPr>
              <p:cNvCxnSpPr>
                <a:cxnSpLocks/>
              </p:cNvCxnSpPr>
              <p:nvPr/>
            </p:nvCxnSpPr>
            <p:spPr>
              <a:xfrm flipH="1" flipV="1">
                <a:off x="6651992" y="2070100"/>
                <a:ext cx="0" cy="966439"/>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正方形/長方形 11">
              <a:extLst>
                <a:ext uri="{FF2B5EF4-FFF2-40B4-BE49-F238E27FC236}">
                  <a16:creationId xmlns:a16="http://schemas.microsoft.com/office/drawing/2014/main" id="{811449E3-50F7-4C97-9B23-A5317AC47109}"/>
                </a:ext>
              </a:extLst>
            </p:cNvPr>
            <p:cNvSpPr/>
            <p:nvPr/>
          </p:nvSpPr>
          <p:spPr>
            <a:xfrm>
              <a:off x="1658138" y="3213274"/>
              <a:ext cx="6096000" cy="4571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grpSp>
          <p:nvGrpSpPr>
            <p:cNvPr id="13" name="グループ化 12">
              <a:extLst>
                <a:ext uri="{FF2B5EF4-FFF2-40B4-BE49-F238E27FC236}">
                  <a16:creationId xmlns:a16="http://schemas.microsoft.com/office/drawing/2014/main" id="{F4CD60AD-B46C-40BF-87B4-72C0352CAFB4}"/>
                </a:ext>
              </a:extLst>
            </p:cNvPr>
            <p:cNvGrpSpPr>
              <a:grpSpLocks noChangeAspect="1"/>
            </p:cNvGrpSpPr>
            <p:nvPr/>
          </p:nvGrpSpPr>
          <p:grpSpPr>
            <a:xfrm>
              <a:off x="2042626" y="3256289"/>
              <a:ext cx="754812" cy="726358"/>
              <a:chOff x="5100524" y="1707285"/>
              <a:chExt cx="1561232" cy="1502376"/>
            </a:xfrm>
          </p:grpSpPr>
          <p:sp>
            <p:nvSpPr>
              <p:cNvPr id="14" name="円弧 13">
                <a:extLst>
                  <a:ext uri="{FF2B5EF4-FFF2-40B4-BE49-F238E27FC236}">
                    <a16:creationId xmlns:a16="http://schemas.microsoft.com/office/drawing/2014/main" id="{3BCF98A3-2792-4B53-818E-102E6C042A42}"/>
                  </a:ext>
                </a:extLst>
              </p:cNvPr>
              <p:cNvSpPr/>
              <p:nvPr/>
            </p:nvSpPr>
            <p:spPr>
              <a:xfrm flipH="1">
                <a:off x="5890636" y="1707285"/>
                <a:ext cx="761595" cy="761596"/>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dirty="0"/>
              </a:p>
            </p:txBody>
          </p:sp>
          <p:sp>
            <p:nvSpPr>
              <p:cNvPr id="15" name="正方形/長方形 14">
                <a:extLst>
                  <a:ext uri="{FF2B5EF4-FFF2-40B4-BE49-F238E27FC236}">
                    <a16:creationId xmlns:a16="http://schemas.microsoft.com/office/drawing/2014/main" id="{A55DF404-B9F2-4C80-8CEA-3A419D372BA6}"/>
                  </a:ext>
                </a:extLst>
              </p:cNvPr>
              <p:cNvSpPr/>
              <p:nvPr/>
            </p:nvSpPr>
            <p:spPr>
              <a:xfrm flipH="1">
                <a:off x="5100524" y="2564536"/>
                <a:ext cx="1551707" cy="645125"/>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16" name="正方形/長方形 15">
                <a:extLst>
                  <a:ext uri="{FF2B5EF4-FFF2-40B4-BE49-F238E27FC236}">
                    <a16:creationId xmlns:a16="http://schemas.microsoft.com/office/drawing/2014/main" id="{037A22C3-E43D-4157-A0B5-5ABB307C2096}"/>
                  </a:ext>
                </a:extLst>
              </p:cNvPr>
              <p:cNvSpPr/>
              <p:nvPr/>
            </p:nvSpPr>
            <p:spPr>
              <a:xfrm flipH="1">
                <a:off x="5898182" y="2090305"/>
                <a:ext cx="763574" cy="914400"/>
              </a:xfrm>
              <a:prstGeom prst="rect">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dirty="0">
                  <a:solidFill>
                    <a:schemeClr val="tx1"/>
                  </a:solidFill>
                </a:endParaRPr>
              </a:p>
            </p:txBody>
          </p:sp>
          <p:cxnSp>
            <p:nvCxnSpPr>
              <p:cNvPr id="17" name="直線コネクタ 16">
                <a:extLst>
                  <a:ext uri="{FF2B5EF4-FFF2-40B4-BE49-F238E27FC236}">
                    <a16:creationId xmlns:a16="http://schemas.microsoft.com/office/drawing/2014/main" id="{44159363-E4F9-44A2-BAF8-B6EC4A4B0B9D}"/>
                  </a:ext>
                </a:extLst>
              </p:cNvPr>
              <p:cNvCxnSpPr>
                <a:cxnSpLocks/>
              </p:cNvCxnSpPr>
              <p:nvPr/>
            </p:nvCxnSpPr>
            <p:spPr>
              <a:xfrm flipH="1" flipV="1">
                <a:off x="5890233" y="2090305"/>
                <a:ext cx="0" cy="474230"/>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0BFF6FD-E277-403A-9AC6-0E6CF5664524}"/>
                  </a:ext>
                </a:extLst>
              </p:cNvPr>
              <p:cNvCxnSpPr>
                <a:cxnSpLocks/>
              </p:cNvCxnSpPr>
              <p:nvPr/>
            </p:nvCxnSpPr>
            <p:spPr>
              <a:xfrm flipH="1" flipV="1">
                <a:off x="6651992" y="2070100"/>
                <a:ext cx="0" cy="966439"/>
              </a:xfrm>
              <a:prstGeom prst="line">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グループ化 18">
              <a:extLst>
                <a:ext uri="{FF2B5EF4-FFF2-40B4-BE49-F238E27FC236}">
                  <a16:creationId xmlns:a16="http://schemas.microsoft.com/office/drawing/2014/main" id="{25300493-0DD2-4884-A71F-B5E4A87BF683}"/>
                </a:ext>
              </a:extLst>
            </p:cNvPr>
            <p:cNvGrpSpPr/>
            <p:nvPr/>
          </p:nvGrpSpPr>
          <p:grpSpPr>
            <a:xfrm rot="10800000">
              <a:off x="4520692" y="2208802"/>
              <a:ext cx="370892" cy="999214"/>
              <a:chOff x="8919888" y="-75787"/>
              <a:chExt cx="914400" cy="2374000"/>
            </a:xfrm>
          </p:grpSpPr>
          <p:sp>
            <p:nvSpPr>
              <p:cNvPr id="20" name="正方形/長方形 19">
                <a:extLst>
                  <a:ext uri="{FF2B5EF4-FFF2-40B4-BE49-F238E27FC236}">
                    <a16:creationId xmlns:a16="http://schemas.microsoft.com/office/drawing/2014/main" id="{5E266E42-3A86-4D15-9B79-550512862750}"/>
                  </a:ext>
                </a:extLst>
              </p:cNvPr>
              <p:cNvSpPr/>
              <p:nvPr/>
            </p:nvSpPr>
            <p:spPr>
              <a:xfrm>
                <a:off x="8919888" y="364383"/>
                <a:ext cx="914400" cy="1933830"/>
              </a:xfrm>
              <a:prstGeom prst="rect">
                <a:avLst/>
              </a:prstGeom>
              <a:solidFill>
                <a:schemeClr val="tx1">
                  <a:lumMod val="65000"/>
                  <a:lumOff val="3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21" name="円弧 20">
                <a:extLst>
                  <a:ext uri="{FF2B5EF4-FFF2-40B4-BE49-F238E27FC236}">
                    <a16:creationId xmlns:a16="http://schemas.microsoft.com/office/drawing/2014/main" id="{37759E59-3D60-4808-A97C-C04951B9524E}"/>
                  </a:ext>
                </a:extLst>
              </p:cNvPr>
              <p:cNvSpPr/>
              <p:nvPr/>
            </p:nvSpPr>
            <p:spPr>
              <a:xfrm>
                <a:off x="8919888" y="-75787"/>
                <a:ext cx="914400" cy="914400"/>
              </a:xfrm>
              <a:prstGeom prst="arc">
                <a:avLst>
                  <a:gd name="adj1" fmla="val 10688666"/>
                  <a:gd name="adj2" fmla="val 126828"/>
                </a:avLst>
              </a:prstGeom>
              <a:solidFill>
                <a:schemeClr val="tx1">
                  <a:lumMod val="65000"/>
                  <a:lumOff val="35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200"/>
              </a:p>
            </p:txBody>
          </p:sp>
        </p:grpSp>
        <p:sp>
          <p:nvSpPr>
            <p:cNvPr id="22" name="矢印: 下 21">
              <a:extLst>
                <a:ext uri="{FF2B5EF4-FFF2-40B4-BE49-F238E27FC236}">
                  <a16:creationId xmlns:a16="http://schemas.microsoft.com/office/drawing/2014/main" id="{3D9824F6-F059-479E-B659-DA83C3F59AA1}"/>
                </a:ext>
              </a:extLst>
            </p:cNvPr>
            <p:cNvSpPr/>
            <p:nvPr/>
          </p:nvSpPr>
          <p:spPr>
            <a:xfrm>
              <a:off x="5007452" y="2304193"/>
              <a:ext cx="340796" cy="678985"/>
            </a:xfrm>
            <a:prstGeom prst="down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0">
                <a:solidFill>
                  <a:schemeClr val="tx1"/>
                </a:solidFill>
              </a:endParaRPr>
            </a:p>
          </p:txBody>
        </p:sp>
        <p:sp>
          <p:nvSpPr>
            <p:cNvPr id="23" name="テキスト ボックス 22">
              <a:extLst>
                <a:ext uri="{FF2B5EF4-FFF2-40B4-BE49-F238E27FC236}">
                  <a16:creationId xmlns:a16="http://schemas.microsoft.com/office/drawing/2014/main" id="{4B3B0C5C-046E-494E-A9D4-FD9933CEB69C}"/>
                </a:ext>
              </a:extLst>
            </p:cNvPr>
            <p:cNvSpPr txBox="1"/>
            <p:nvPr/>
          </p:nvSpPr>
          <p:spPr>
            <a:xfrm>
              <a:off x="4009536" y="1719398"/>
              <a:ext cx="1391703" cy="495392"/>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Indenter</a:t>
              </a:r>
              <a:endParaRPr kumimoji="1" lang="ja-JP" altLang="en-US" sz="2000" dirty="0">
                <a:latin typeface="Arial" panose="020B0604020202020204" pitchFamily="34" charset="0"/>
                <a:cs typeface="Arial" panose="020B0604020202020204" pitchFamily="34" charset="0"/>
              </a:endParaRPr>
            </a:p>
          </p:txBody>
        </p:sp>
        <p:cxnSp>
          <p:nvCxnSpPr>
            <p:cNvPr id="24" name="直線コネクタ 23">
              <a:extLst>
                <a:ext uri="{FF2B5EF4-FFF2-40B4-BE49-F238E27FC236}">
                  <a16:creationId xmlns:a16="http://schemas.microsoft.com/office/drawing/2014/main" id="{916BF283-376C-44DD-BB77-BC20A310D3FF}"/>
                </a:ext>
              </a:extLst>
            </p:cNvPr>
            <p:cNvCxnSpPr>
              <a:cxnSpLocks/>
            </p:cNvCxnSpPr>
            <p:nvPr/>
          </p:nvCxnSpPr>
          <p:spPr>
            <a:xfrm>
              <a:off x="2597650" y="3272848"/>
              <a:ext cx="0" cy="2052000"/>
            </a:xfrm>
            <a:prstGeom prst="line">
              <a:avLst/>
            </a:prstGeom>
            <a:ln w="158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1160191A-492F-4BAE-9BA2-CC41B96BDCBF}"/>
                </a:ext>
              </a:extLst>
            </p:cNvPr>
            <p:cNvCxnSpPr/>
            <p:nvPr/>
          </p:nvCxnSpPr>
          <p:spPr>
            <a:xfrm>
              <a:off x="6814928" y="3258992"/>
              <a:ext cx="0" cy="2052000"/>
            </a:xfrm>
            <a:prstGeom prst="line">
              <a:avLst/>
            </a:prstGeom>
            <a:ln w="15875">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DC08F33D-D6E1-451D-8EB8-57E76B65A291}"/>
                </a:ext>
              </a:extLst>
            </p:cNvPr>
            <p:cNvCxnSpPr>
              <a:cxnSpLocks/>
            </p:cNvCxnSpPr>
            <p:nvPr/>
          </p:nvCxnSpPr>
          <p:spPr>
            <a:xfrm>
              <a:off x="2593868" y="5102968"/>
              <a:ext cx="4223039" cy="0"/>
            </a:xfrm>
            <a:prstGeom prst="straightConnector1">
              <a:avLst/>
            </a:prstGeom>
            <a:ln w="15875">
              <a:solidFill>
                <a:schemeClr val="tx1"/>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F9556650-D7E4-4F69-83DD-24A492B0C6FC}"/>
                </a:ext>
              </a:extLst>
            </p:cNvPr>
            <p:cNvSpPr txBox="1"/>
            <p:nvPr/>
          </p:nvSpPr>
          <p:spPr>
            <a:xfrm>
              <a:off x="2199613" y="4585239"/>
              <a:ext cx="5182564" cy="495392"/>
            </a:xfrm>
            <a:prstGeom prst="rect">
              <a:avLst/>
            </a:prstGeom>
            <a:noFill/>
          </p:spPr>
          <p:txBody>
            <a:bodyPr wrap="none" rtlCol="0">
              <a:spAutoFit/>
            </a:bodyPr>
            <a:lstStyle/>
            <a:p>
              <a:pPr algn="ctr"/>
              <a:r>
                <a:rPr kumimoji="1" lang="en-US" altLang="ja-JP" sz="2000" dirty="0">
                  <a:latin typeface="Arial" panose="020B0604020202020204" pitchFamily="34" charset="0"/>
                  <a:cs typeface="Arial" panose="020B0604020202020204" pitchFamily="34" charset="0"/>
                </a:rPr>
                <a:t>Distance between fulcrums: 30 mm</a:t>
              </a:r>
              <a:endParaRPr kumimoji="1" lang="ja-JP" altLang="en-US" sz="2000"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16235F9B-EED1-45D7-9F57-1C289391D9B3}"/>
                </a:ext>
              </a:extLst>
            </p:cNvPr>
            <p:cNvSpPr txBox="1"/>
            <p:nvPr/>
          </p:nvSpPr>
          <p:spPr>
            <a:xfrm>
              <a:off x="5293358" y="2368812"/>
              <a:ext cx="1883918" cy="495392"/>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0.5 mm/min</a:t>
              </a:r>
              <a:endParaRPr kumimoji="1" lang="ja-JP" altLang="en-US" sz="20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3812EE54-F329-4CC0-907E-27ED1AE8EE25}"/>
                </a:ext>
              </a:extLst>
            </p:cNvPr>
            <p:cNvSpPr txBox="1"/>
            <p:nvPr/>
          </p:nvSpPr>
          <p:spPr>
            <a:xfrm>
              <a:off x="4345780" y="4119293"/>
              <a:ext cx="899486" cy="495392"/>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R2.5</a:t>
              </a:r>
              <a:endParaRPr kumimoji="1" lang="ja-JP" altLang="en-US" sz="2000" dirty="0">
                <a:latin typeface="Arial" panose="020B0604020202020204" pitchFamily="34" charset="0"/>
                <a:cs typeface="Arial" panose="020B0604020202020204" pitchFamily="34" charset="0"/>
              </a:endParaRPr>
            </a:p>
          </p:txBody>
        </p:sp>
        <p:cxnSp>
          <p:nvCxnSpPr>
            <p:cNvPr id="30" name="直線矢印コネクタ 29">
              <a:extLst>
                <a:ext uri="{FF2B5EF4-FFF2-40B4-BE49-F238E27FC236}">
                  <a16:creationId xmlns:a16="http://schemas.microsoft.com/office/drawing/2014/main" id="{76166696-7C96-456E-8C17-2247F0F07000}"/>
                </a:ext>
              </a:extLst>
            </p:cNvPr>
            <p:cNvCxnSpPr>
              <a:stCxn id="29" idx="0"/>
              <a:endCxn id="12" idx="0"/>
            </p:cNvCxnSpPr>
            <p:nvPr/>
          </p:nvCxnSpPr>
          <p:spPr>
            <a:xfrm flipH="1" flipV="1">
              <a:off x="4706139" y="3213273"/>
              <a:ext cx="89385" cy="906020"/>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A5B52B2A-732C-4483-8429-658ADAFA4759}"/>
                </a:ext>
              </a:extLst>
            </p:cNvPr>
            <p:cNvCxnSpPr>
              <a:cxnSpLocks/>
              <a:stCxn id="29" idx="3"/>
            </p:cNvCxnSpPr>
            <p:nvPr/>
          </p:nvCxnSpPr>
          <p:spPr>
            <a:xfrm flipV="1">
              <a:off x="5245266" y="3256290"/>
              <a:ext cx="1566939" cy="1110699"/>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15EF35E1-A118-412C-B24A-A9933EDE3662}"/>
                </a:ext>
              </a:extLst>
            </p:cNvPr>
            <p:cNvCxnSpPr>
              <a:cxnSpLocks/>
              <a:stCxn id="29" idx="1"/>
            </p:cNvCxnSpPr>
            <p:nvPr/>
          </p:nvCxnSpPr>
          <p:spPr>
            <a:xfrm flipH="1" flipV="1">
              <a:off x="2593868" y="3283611"/>
              <a:ext cx="1751912" cy="1083378"/>
            </a:xfrm>
            <a:prstGeom prst="straightConnector1">
              <a:avLst/>
            </a:prstGeom>
            <a:ln w="158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7B8204D8-3124-438F-8E68-E8F7086434CD}"/>
                </a:ext>
              </a:extLst>
            </p:cNvPr>
            <p:cNvSpPr txBox="1"/>
            <p:nvPr/>
          </p:nvSpPr>
          <p:spPr>
            <a:xfrm>
              <a:off x="1232074" y="3283611"/>
              <a:ext cx="1147182" cy="381071"/>
            </a:xfrm>
            <a:prstGeom prst="rect">
              <a:avLst/>
            </a:prstGeom>
            <a:noFill/>
          </p:spPr>
          <p:txBody>
            <a:bodyPr wrap="none" lIns="0" tIns="0" rIns="0" bIns="0" rtlCol="0">
              <a:spAutoFit/>
            </a:bodyPr>
            <a:lstStyle/>
            <a:p>
              <a:r>
                <a:rPr kumimoji="1" lang="en-US" altLang="ja-JP" sz="2000" dirty="0">
                  <a:latin typeface="Arial" panose="020B0604020202020204" pitchFamily="34" charset="0"/>
                  <a:cs typeface="Arial" panose="020B0604020202020204" pitchFamily="34" charset="0"/>
                </a:rPr>
                <a:t>Fulcrum</a:t>
              </a:r>
              <a:endParaRPr kumimoji="1" lang="ja-JP" altLang="en-US" sz="20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4BE07B5B-C511-404B-8106-A8F04D142AF2}"/>
                </a:ext>
              </a:extLst>
            </p:cNvPr>
            <p:cNvSpPr txBox="1"/>
            <p:nvPr/>
          </p:nvSpPr>
          <p:spPr>
            <a:xfrm>
              <a:off x="7088959" y="3328121"/>
              <a:ext cx="1147182" cy="381071"/>
            </a:xfrm>
            <a:prstGeom prst="rect">
              <a:avLst/>
            </a:prstGeom>
            <a:noFill/>
          </p:spPr>
          <p:txBody>
            <a:bodyPr wrap="none" lIns="0" tIns="0" rIns="0" bIns="0" rtlCol="0">
              <a:spAutoFit/>
            </a:bodyPr>
            <a:lstStyle/>
            <a:p>
              <a:r>
                <a:rPr kumimoji="1" lang="en-US" altLang="ja-JP" sz="2000" dirty="0">
                  <a:latin typeface="Arial" panose="020B0604020202020204" pitchFamily="34" charset="0"/>
                  <a:cs typeface="Arial" panose="020B0604020202020204" pitchFamily="34" charset="0"/>
                </a:rPr>
                <a:t>Fulcrum</a:t>
              </a:r>
              <a:endParaRPr kumimoji="1" lang="ja-JP" altLang="en-US" sz="20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B3CF2370-47D1-4C39-A74E-D8DAE1524BC4}"/>
                </a:ext>
              </a:extLst>
            </p:cNvPr>
            <p:cNvSpPr txBox="1"/>
            <p:nvPr/>
          </p:nvSpPr>
          <p:spPr>
            <a:xfrm>
              <a:off x="574715" y="2091554"/>
              <a:ext cx="3616202" cy="762140"/>
            </a:xfrm>
            <a:prstGeom prst="rect">
              <a:avLst/>
            </a:prstGeom>
            <a:noFill/>
          </p:spPr>
          <p:txBody>
            <a:bodyPr wrap="none" lIns="0" tIns="0" rIns="0" bIns="0" rtlCol="0">
              <a:spAutoFit/>
            </a:bodyPr>
            <a:lstStyle/>
            <a:p>
              <a:r>
                <a:rPr kumimoji="1" lang="en-US" altLang="ja-JP" sz="2000" dirty="0">
                  <a:latin typeface="Arial" panose="020B0604020202020204" pitchFamily="34" charset="0"/>
                  <a:cs typeface="Arial" panose="020B0604020202020204" pitchFamily="34" charset="0"/>
                </a:rPr>
                <a:t>Test sample</a:t>
              </a:r>
            </a:p>
            <a:p>
              <a:r>
                <a:rPr lang="en-US" altLang="ja-JP" sz="2000" dirty="0">
                  <a:latin typeface="Arial" panose="020B0604020202020204" pitchFamily="34" charset="0"/>
                  <a:cs typeface="Arial" panose="020B0604020202020204" pitchFamily="34" charset="0"/>
                </a:rPr>
                <a:t>(Small diameter thin pipe)</a:t>
              </a:r>
              <a:endParaRPr kumimoji="1" lang="ja-JP" altLang="en-US" sz="2000" dirty="0">
                <a:latin typeface="Arial" panose="020B0604020202020204" pitchFamily="34" charset="0"/>
                <a:cs typeface="Arial" panose="020B0604020202020204" pitchFamily="34" charset="0"/>
              </a:endParaRPr>
            </a:p>
          </p:txBody>
        </p:sp>
        <p:cxnSp>
          <p:nvCxnSpPr>
            <p:cNvPr id="36" name="直線コネクタ 35">
              <a:extLst>
                <a:ext uri="{FF2B5EF4-FFF2-40B4-BE49-F238E27FC236}">
                  <a16:creationId xmlns:a16="http://schemas.microsoft.com/office/drawing/2014/main" id="{AB6F46EA-207D-4DE2-9B3D-27F99F7EA513}"/>
                </a:ext>
              </a:extLst>
            </p:cNvPr>
            <p:cNvCxnSpPr>
              <a:cxnSpLocks/>
              <a:stCxn id="35" idx="2"/>
            </p:cNvCxnSpPr>
            <p:nvPr/>
          </p:nvCxnSpPr>
          <p:spPr>
            <a:xfrm>
              <a:off x="2382817" y="2853694"/>
              <a:ext cx="112278" cy="35260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テキスト ボックス 37">
            <a:extLst>
              <a:ext uri="{FF2B5EF4-FFF2-40B4-BE49-F238E27FC236}">
                <a16:creationId xmlns:a16="http://schemas.microsoft.com/office/drawing/2014/main" id="{0668AEC9-B199-40A1-A4EC-6004203F121F}"/>
              </a:ext>
            </a:extLst>
          </p:cNvPr>
          <p:cNvSpPr txBox="1"/>
          <p:nvPr/>
        </p:nvSpPr>
        <p:spPr>
          <a:xfrm>
            <a:off x="457203" y="4451381"/>
            <a:ext cx="11618792" cy="1938992"/>
          </a:xfrm>
          <a:prstGeom prst="rect">
            <a:avLst/>
          </a:prstGeom>
          <a:noFill/>
        </p:spPr>
        <p:txBody>
          <a:bodyPr wrap="square">
            <a:spAutoFit/>
          </a:bodyPr>
          <a:lstStyle/>
          <a:p>
            <a:r>
              <a:rPr lang="en-US" altLang="ja-JP" sz="2400" b="1" dirty="0">
                <a:latin typeface="Arial" panose="020B0604020202020204" pitchFamily="34" charset="0"/>
                <a:cs typeface="Arial" panose="020B0604020202020204" pitchFamily="34" charset="0"/>
              </a:rPr>
              <a:t>Bending load</a:t>
            </a:r>
          </a:p>
          <a:p>
            <a:r>
              <a:rPr lang="en-US" altLang="ja-JP" sz="2400" dirty="0">
                <a:latin typeface="Arial" panose="020B0604020202020204" pitchFamily="34" charset="0"/>
                <a:cs typeface="Arial" panose="020B0604020202020204" pitchFamily="34" charset="0"/>
              </a:rPr>
              <a:t>Load at a displacement of 1 mm when the pipe is pushed at a speed of 0.5 mm/min.</a:t>
            </a:r>
          </a:p>
          <a:p>
            <a:endParaRPr lang="en-US" altLang="ja-JP" sz="2400" dirty="0">
              <a:latin typeface="Arial" panose="020B0604020202020204" pitchFamily="34" charset="0"/>
              <a:cs typeface="Arial" panose="020B0604020202020204" pitchFamily="34" charset="0"/>
            </a:endParaRPr>
          </a:p>
          <a:p>
            <a:endParaRPr lang="en-US" altLang="ja-JP" sz="2400" dirty="0">
              <a:latin typeface="Arial" panose="020B0604020202020204" pitchFamily="34" charset="0"/>
              <a:cs typeface="Arial" panose="020B0604020202020204" pitchFamily="34" charset="0"/>
            </a:endParaRPr>
          </a:p>
          <a:p>
            <a:r>
              <a:rPr lang="en-US" altLang="ja-JP" sz="2400" dirty="0">
                <a:latin typeface="Arial" panose="020B0604020202020204" pitchFamily="34" charset="0"/>
                <a:cs typeface="Arial" panose="020B0604020202020204" pitchFamily="34" charset="0"/>
              </a:rPr>
              <a:t>Comparing of bending load between untreated and treated products</a:t>
            </a:r>
            <a:endParaRPr lang="ja-JP" altLang="en-US" sz="2400" dirty="0">
              <a:latin typeface="Arial" panose="020B0604020202020204" pitchFamily="34" charset="0"/>
              <a:cs typeface="Arial" panose="020B0604020202020204" pitchFamily="34" charset="0"/>
            </a:endParaRPr>
          </a:p>
        </p:txBody>
      </p:sp>
      <p:sp>
        <p:nvSpPr>
          <p:cNvPr id="39" name="矢印: 下 38">
            <a:extLst>
              <a:ext uri="{FF2B5EF4-FFF2-40B4-BE49-F238E27FC236}">
                <a16:creationId xmlns:a16="http://schemas.microsoft.com/office/drawing/2014/main" id="{F6E0FABE-97A6-4393-8176-5A3044C1CD3D}"/>
              </a:ext>
            </a:extLst>
          </p:cNvPr>
          <p:cNvSpPr/>
          <p:nvPr/>
        </p:nvSpPr>
        <p:spPr>
          <a:xfrm>
            <a:off x="3093476" y="5395248"/>
            <a:ext cx="445873" cy="439565"/>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63795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33</a:t>
            </a:fld>
            <a:endParaRPr kumimoji="1" lang="ja-JP" altLang="en-US" dirty="0">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Observation of Cross-Sectional Structure</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sp>
        <p:nvSpPr>
          <p:cNvPr id="2" name="テキスト ボックス 1">
            <a:extLst>
              <a:ext uri="{FF2B5EF4-FFF2-40B4-BE49-F238E27FC236}">
                <a16:creationId xmlns:a16="http://schemas.microsoft.com/office/drawing/2014/main" id="{A9E4ADA0-9D98-448B-AC59-1214261F4F34}"/>
              </a:ext>
            </a:extLst>
          </p:cNvPr>
          <p:cNvSpPr txBox="1"/>
          <p:nvPr/>
        </p:nvSpPr>
        <p:spPr>
          <a:xfrm>
            <a:off x="1208511" y="1041229"/>
            <a:ext cx="4630691" cy="369332"/>
          </a:xfrm>
          <a:prstGeom prst="rect">
            <a:avLst/>
          </a:prstGeom>
          <a:noFill/>
        </p:spPr>
        <p:txBody>
          <a:bodyPr wrap="none" rtlCol="0">
            <a:spAutoFit/>
          </a:bodyPr>
          <a:lstStyle/>
          <a:p>
            <a:r>
              <a:rPr kumimoji="1" lang="en-US" altLang="ja-JP" dirty="0"/>
              <a:t>Manufacturer</a:t>
            </a:r>
            <a:r>
              <a:rPr kumimoji="1" lang="ja-JP" altLang="en-US" dirty="0"/>
              <a:t>：</a:t>
            </a:r>
            <a:r>
              <a:rPr kumimoji="1" lang="en-US" altLang="ja-JP" dirty="0"/>
              <a:t>OLYMPUS</a:t>
            </a:r>
            <a:r>
              <a:rPr lang="ja-JP" altLang="en-US" dirty="0"/>
              <a:t>、</a:t>
            </a:r>
            <a:r>
              <a:rPr kumimoji="1" lang="en-US" altLang="ja-JP" dirty="0"/>
              <a:t> Model No.</a:t>
            </a:r>
            <a:r>
              <a:rPr lang="ja-JP" altLang="en-US" dirty="0"/>
              <a:t>：</a:t>
            </a:r>
            <a:r>
              <a:rPr lang="en-US" altLang="ja-JP" dirty="0"/>
              <a:t>GX71</a:t>
            </a:r>
            <a:endParaRPr kumimoji="1" lang="ja-JP" altLang="en-US" dirty="0"/>
          </a:p>
        </p:txBody>
      </p:sp>
      <p:pic>
        <p:nvPicPr>
          <p:cNvPr id="36" name="図 35">
            <a:extLst>
              <a:ext uri="{FF2B5EF4-FFF2-40B4-BE49-F238E27FC236}">
                <a16:creationId xmlns:a16="http://schemas.microsoft.com/office/drawing/2014/main" id="{E5142594-6535-4271-8788-8A8A7D6250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1462848" y="1271813"/>
            <a:ext cx="4952628" cy="5319248"/>
          </a:xfrm>
          <a:prstGeom prst="rect">
            <a:avLst/>
          </a:prstGeom>
        </p:spPr>
      </p:pic>
      <p:sp>
        <p:nvSpPr>
          <p:cNvPr id="54" name="テキスト ボックス 53">
            <a:extLst>
              <a:ext uri="{FF2B5EF4-FFF2-40B4-BE49-F238E27FC236}">
                <a16:creationId xmlns:a16="http://schemas.microsoft.com/office/drawing/2014/main" id="{1BAEB366-14F4-4F81-BD47-84AA51AD87AA}"/>
              </a:ext>
            </a:extLst>
          </p:cNvPr>
          <p:cNvSpPr txBox="1"/>
          <p:nvPr/>
        </p:nvSpPr>
        <p:spPr>
          <a:xfrm>
            <a:off x="6951585" y="1455123"/>
            <a:ext cx="4884820" cy="2308324"/>
          </a:xfrm>
          <a:prstGeom prst="rect">
            <a:avLst/>
          </a:prstGeom>
          <a:noFill/>
        </p:spPr>
        <p:txBody>
          <a:bodyPr wrap="square" rtlCol="0">
            <a:spAutoFit/>
          </a:bodyPr>
          <a:lstStyle/>
          <a:p>
            <a:r>
              <a:rPr lang="en-US" altLang="ja-JP" dirty="0"/>
              <a:t>Cut the pipe after filling it with resin.</a:t>
            </a:r>
          </a:p>
          <a:p>
            <a:r>
              <a:rPr lang="en-US" altLang="ja-JP" dirty="0"/>
              <a:t>After finishing the cut surface with emery paper and buffing, it is corroded with marble liquid.</a:t>
            </a:r>
          </a:p>
          <a:p>
            <a:endParaRPr kumimoji="1" lang="en-US" altLang="ja-JP" dirty="0"/>
          </a:p>
          <a:p>
            <a:r>
              <a:rPr lang="en-US" altLang="ja-JP" dirty="0"/>
              <a:t>Marble liquid</a:t>
            </a:r>
          </a:p>
          <a:p>
            <a:r>
              <a:rPr kumimoji="1" lang="ja-JP" altLang="en-US" dirty="0"/>
              <a:t>・</a:t>
            </a:r>
            <a:r>
              <a:rPr kumimoji="1" lang="en-US" altLang="ja-JP" dirty="0"/>
              <a:t>Cupper sulfate     </a:t>
            </a:r>
            <a:r>
              <a:rPr kumimoji="1" lang="ja-JP" altLang="en-US" dirty="0"/>
              <a:t>：</a:t>
            </a:r>
            <a:r>
              <a:rPr kumimoji="1" lang="en-US" altLang="ja-JP" dirty="0"/>
              <a:t>4 g</a:t>
            </a:r>
          </a:p>
          <a:p>
            <a:r>
              <a:rPr lang="ja-JP" altLang="en-US" dirty="0"/>
              <a:t>・</a:t>
            </a:r>
            <a:r>
              <a:rPr lang="en-US" altLang="ja-JP" dirty="0"/>
              <a:t>Hydrochloric acid</a:t>
            </a:r>
            <a:r>
              <a:rPr lang="ja-JP" altLang="en-US" dirty="0"/>
              <a:t>：</a:t>
            </a:r>
            <a:r>
              <a:rPr lang="en-US" altLang="ja-JP" dirty="0"/>
              <a:t>20 cc</a:t>
            </a:r>
          </a:p>
          <a:p>
            <a:r>
              <a:rPr kumimoji="1" lang="ja-JP" altLang="en-US" dirty="0"/>
              <a:t>・</a:t>
            </a:r>
            <a:r>
              <a:rPr kumimoji="1" lang="en-US" altLang="ja-JP" dirty="0"/>
              <a:t>H</a:t>
            </a:r>
            <a:r>
              <a:rPr kumimoji="1" lang="en-US" altLang="ja-JP" baseline="-25000" dirty="0"/>
              <a:t>2</a:t>
            </a:r>
            <a:r>
              <a:rPr kumimoji="1" lang="en-US" altLang="ja-JP" dirty="0"/>
              <a:t>O			</a:t>
            </a:r>
            <a:r>
              <a:rPr kumimoji="1" lang="ja-JP" altLang="en-US" dirty="0"/>
              <a:t>：</a:t>
            </a:r>
            <a:r>
              <a:rPr kumimoji="1" lang="en-US" altLang="ja-JP" dirty="0"/>
              <a:t>20 cc</a:t>
            </a:r>
            <a:endParaRPr kumimoji="1" lang="ja-JP" altLang="en-US" dirty="0"/>
          </a:p>
        </p:txBody>
      </p:sp>
      <p:cxnSp>
        <p:nvCxnSpPr>
          <p:cNvPr id="55" name="直線矢印コネクタ 54">
            <a:extLst>
              <a:ext uri="{FF2B5EF4-FFF2-40B4-BE49-F238E27FC236}">
                <a16:creationId xmlns:a16="http://schemas.microsoft.com/office/drawing/2014/main" id="{8C6BBF59-ABB5-4029-8D9B-861DC2E28E52}"/>
              </a:ext>
            </a:extLst>
          </p:cNvPr>
          <p:cNvCxnSpPr>
            <a:cxnSpLocks/>
          </p:cNvCxnSpPr>
          <p:nvPr/>
        </p:nvCxnSpPr>
        <p:spPr>
          <a:xfrm flipH="1">
            <a:off x="4893738" y="1676401"/>
            <a:ext cx="1964266" cy="220133"/>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404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34</a:t>
            </a:fld>
            <a:endParaRPr kumimoji="1" lang="ja-JP" altLang="en-US" dirty="0">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XRD Measurement</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pic>
        <p:nvPicPr>
          <p:cNvPr id="18" name="図 17">
            <a:extLst>
              <a:ext uri="{FF2B5EF4-FFF2-40B4-BE49-F238E27FC236}">
                <a16:creationId xmlns:a16="http://schemas.microsoft.com/office/drawing/2014/main" id="{9F75D307-C49D-4BEF-AA3A-AB6C96DA11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6860511" y="1872604"/>
            <a:ext cx="3045873" cy="3209876"/>
          </a:xfrm>
          <a:prstGeom prst="rect">
            <a:avLst/>
          </a:prstGeom>
        </p:spPr>
      </p:pic>
      <p:sp>
        <p:nvSpPr>
          <p:cNvPr id="2" name="テキスト ボックス 1">
            <a:extLst>
              <a:ext uri="{FF2B5EF4-FFF2-40B4-BE49-F238E27FC236}">
                <a16:creationId xmlns:a16="http://schemas.microsoft.com/office/drawing/2014/main" id="{A9E4ADA0-9D98-448B-AC59-1214261F4F34}"/>
              </a:ext>
            </a:extLst>
          </p:cNvPr>
          <p:cNvSpPr txBox="1"/>
          <p:nvPr/>
        </p:nvSpPr>
        <p:spPr>
          <a:xfrm>
            <a:off x="1011655" y="1163997"/>
            <a:ext cx="5954295" cy="369332"/>
          </a:xfrm>
          <a:prstGeom prst="rect">
            <a:avLst/>
          </a:prstGeom>
          <a:noFill/>
        </p:spPr>
        <p:txBody>
          <a:bodyPr wrap="square" rtlCol="0">
            <a:spAutoFit/>
          </a:bodyPr>
          <a:lstStyle/>
          <a:p>
            <a:r>
              <a:rPr kumimoji="1" lang="en-US" altLang="ja-JP" dirty="0"/>
              <a:t>Manufacturer</a:t>
            </a:r>
            <a:r>
              <a:rPr kumimoji="1" lang="ja-JP" altLang="en-US" dirty="0"/>
              <a:t>：</a:t>
            </a:r>
            <a:r>
              <a:rPr kumimoji="1" lang="en-US" altLang="ja-JP" dirty="0"/>
              <a:t>Rigaku Corporation</a:t>
            </a:r>
            <a:r>
              <a:rPr lang="ja-JP" altLang="en-US" dirty="0"/>
              <a:t>、</a:t>
            </a:r>
            <a:r>
              <a:rPr lang="en-US" altLang="ja-JP" dirty="0"/>
              <a:t>Model No.</a:t>
            </a:r>
            <a:r>
              <a:rPr lang="ja-JP" altLang="en-US" dirty="0"/>
              <a:t>：</a:t>
            </a:r>
            <a:r>
              <a:rPr lang="en-US" altLang="ja-JP" dirty="0"/>
              <a:t>RINT-2500</a:t>
            </a:r>
            <a:endParaRPr kumimoji="1" lang="ja-JP" altLang="en-US" dirty="0"/>
          </a:p>
        </p:txBody>
      </p:sp>
      <p:graphicFrame>
        <p:nvGraphicFramePr>
          <p:cNvPr id="5" name="表 6">
            <a:extLst>
              <a:ext uri="{FF2B5EF4-FFF2-40B4-BE49-F238E27FC236}">
                <a16:creationId xmlns:a16="http://schemas.microsoft.com/office/drawing/2014/main" id="{0666A00E-4CA2-4FFF-BA4A-A172AC06A92A}"/>
              </a:ext>
            </a:extLst>
          </p:cNvPr>
          <p:cNvGraphicFramePr>
            <a:graphicFrameLocks noGrp="1"/>
          </p:cNvGraphicFramePr>
          <p:nvPr>
            <p:extLst>
              <p:ext uri="{D42A27DB-BD31-4B8C-83A1-F6EECF244321}">
                <p14:modId xmlns:p14="http://schemas.microsoft.com/office/powerpoint/2010/main" val="1834143898"/>
              </p:ext>
            </p:extLst>
          </p:nvPr>
        </p:nvGraphicFramePr>
        <p:xfrm>
          <a:off x="1011655" y="1957259"/>
          <a:ext cx="5345748" cy="4389120"/>
        </p:xfrm>
        <a:graphic>
          <a:graphicData uri="http://schemas.openxmlformats.org/drawingml/2006/table">
            <a:tbl>
              <a:tblPr firstRow="1" bandRow="1">
                <a:tableStyleId>{5C22544A-7EE6-4342-B048-85BDC9FD1C3A}</a:tableStyleId>
              </a:tblPr>
              <a:tblGrid>
                <a:gridCol w="2762568">
                  <a:extLst>
                    <a:ext uri="{9D8B030D-6E8A-4147-A177-3AD203B41FA5}">
                      <a16:colId xmlns:a16="http://schemas.microsoft.com/office/drawing/2014/main" val="3265673500"/>
                    </a:ext>
                  </a:extLst>
                </a:gridCol>
                <a:gridCol w="2583180">
                  <a:extLst>
                    <a:ext uri="{9D8B030D-6E8A-4147-A177-3AD203B41FA5}">
                      <a16:colId xmlns:a16="http://schemas.microsoft.com/office/drawing/2014/main" val="757817064"/>
                    </a:ext>
                  </a:extLst>
                </a:gridCol>
              </a:tblGrid>
              <a:tr h="216982">
                <a:tc>
                  <a:txBody>
                    <a:bodyPr/>
                    <a:lstStyle/>
                    <a:p>
                      <a:r>
                        <a:rPr kumimoji="1" lang="en-US" altLang="ja-JP" sz="1800" b="0" dirty="0">
                          <a:solidFill>
                            <a:schemeClr val="tx1"/>
                          </a:solidFill>
                        </a:rPr>
                        <a:t>X-ray output</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40 kV, 150 mA</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738942"/>
                  </a:ext>
                </a:extLst>
              </a:tr>
              <a:tr h="216982">
                <a:tc>
                  <a:txBody>
                    <a:bodyPr/>
                    <a:lstStyle/>
                    <a:p>
                      <a:r>
                        <a:rPr kumimoji="1" lang="en-US" altLang="ja-JP" sz="1800" b="0" dirty="0">
                          <a:solidFill>
                            <a:schemeClr val="tx1"/>
                          </a:solidFill>
                        </a:rPr>
                        <a:t>Goniometer</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err="1">
                          <a:solidFill>
                            <a:schemeClr val="tx1"/>
                          </a:solidFill>
                        </a:rPr>
                        <a:t>SmartLab</a:t>
                      </a:r>
                      <a:r>
                        <a:rPr kumimoji="1" lang="en-US" altLang="ja-JP" sz="1800" b="0" dirty="0">
                          <a:solidFill>
                            <a:schemeClr val="tx1"/>
                          </a:solidFill>
                        </a:rPr>
                        <a:t> (In-plane)</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9869711"/>
                  </a:ext>
                </a:extLst>
              </a:tr>
              <a:tr h="216982">
                <a:tc>
                  <a:txBody>
                    <a:bodyPr/>
                    <a:lstStyle/>
                    <a:p>
                      <a:r>
                        <a:rPr kumimoji="1" lang="en-US" altLang="ja-JP" sz="1800" b="0" dirty="0">
                          <a:solidFill>
                            <a:schemeClr val="tx1"/>
                          </a:solidFill>
                        </a:rPr>
                        <a:t>Attachment</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err="1">
                          <a:solidFill>
                            <a:schemeClr val="tx1"/>
                          </a:solidFill>
                        </a:rPr>
                        <a:t>RxRy</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7803157"/>
                  </a:ext>
                </a:extLst>
              </a:tr>
              <a:tr h="216982">
                <a:tc>
                  <a:txBody>
                    <a:bodyPr/>
                    <a:lstStyle/>
                    <a:p>
                      <a:r>
                        <a:rPr kumimoji="1" lang="en-US" altLang="ja-JP" sz="1800" b="0" dirty="0">
                          <a:solidFill>
                            <a:schemeClr val="tx1"/>
                          </a:solidFill>
                        </a:rPr>
                        <a:t>Filter</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err="1">
                          <a:solidFill>
                            <a:schemeClr val="tx1"/>
                          </a:solidFill>
                        </a:rPr>
                        <a:t>Cu_K</a:t>
                      </a:r>
                      <a:r>
                        <a:rPr kumimoji="1" lang="en-US" altLang="ja-JP" sz="1800" b="0" dirty="0">
                          <a:solidFill>
                            <a:schemeClr val="tx1"/>
                          </a:solidFill>
                        </a:rPr>
                        <a:t>-beta</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1887349"/>
                  </a:ext>
                </a:extLst>
              </a:tr>
              <a:tr h="216982">
                <a:tc>
                  <a:txBody>
                    <a:bodyPr/>
                    <a:lstStyle/>
                    <a:p>
                      <a:r>
                        <a:rPr kumimoji="1" lang="en-US" altLang="ja-JP" sz="1800" b="0" dirty="0">
                          <a:solidFill>
                            <a:schemeClr val="tx1"/>
                          </a:solidFill>
                        </a:rPr>
                        <a:t>CBO selection slit</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BB</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2589946"/>
                  </a:ext>
                </a:extLst>
              </a:tr>
              <a:tr h="216982">
                <a:tc>
                  <a:txBody>
                    <a:bodyPr/>
                    <a:lstStyle/>
                    <a:p>
                      <a:r>
                        <a:rPr kumimoji="1" lang="en-US" altLang="ja-JP" sz="1800" b="0" dirty="0">
                          <a:solidFill>
                            <a:schemeClr val="tx1"/>
                          </a:solidFill>
                        </a:rPr>
                        <a:t>Detector monochromator</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None</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801185"/>
                  </a:ext>
                </a:extLst>
              </a:tr>
              <a:tr h="216982">
                <a:tc>
                  <a:txBody>
                    <a:bodyPr/>
                    <a:lstStyle/>
                    <a:p>
                      <a:r>
                        <a:rPr kumimoji="1" lang="en-US" altLang="ja-JP" sz="1800" b="0" dirty="0">
                          <a:solidFill>
                            <a:schemeClr val="tx1"/>
                          </a:solidFill>
                        </a:rPr>
                        <a:t>Scan speed/counting time</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3.0000 deg/min</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8556100"/>
                  </a:ext>
                </a:extLst>
              </a:tr>
              <a:tr h="216982">
                <a:tc>
                  <a:txBody>
                    <a:bodyPr/>
                    <a:lstStyle/>
                    <a:p>
                      <a:r>
                        <a:rPr kumimoji="1" lang="en-US" altLang="ja-JP" sz="1800" b="0" dirty="0">
                          <a:solidFill>
                            <a:schemeClr val="tx1"/>
                          </a:solidFill>
                        </a:rPr>
                        <a:t>Scan</a:t>
                      </a:r>
                      <a:r>
                        <a:rPr kumimoji="1" lang="ja-JP" altLang="en-US" sz="1800" b="0" dirty="0">
                          <a:solidFill>
                            <a:schemeClr val="tx1"/>
                          </a:solidFill>
                        </a:rPr>
                        <a:t> </a:t>
                      </a:r>
                      <a:r>
                        <a:rPr kumimoji="1" lang="en-US" altLang="ja-JP" sz="1800" b="0" dirty="0">
                          <a:solidFill>
                            <a:schemeClr val="tx1"/>
                          </a:solidFill>
                        </a:rPr>
                        <a:t>width</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0.0200 deg</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0775776"/>
                  </a:ext>
                </a:extLst>
              </a:tr>
              <a:tr h="216982">
                <a:tc>
                  <a:txBody>
                    <a:bodyPr/>
                    <a:lstStyle/>
                    <a:p>
                      <a:r>
                        <a:rPr kumimoji="1" lang="en-US" altLang="ja-JP" sz="1800" b="0" dirty="0">
                          <a:solidFill>
                            <a:schemeClr val="tx1"/>
                          </a:solidFill>
                        </a:rPr>
                        <a:t>Scan axis</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2</a:t>
                      </a:r>
                      <a:r>
                        <a:rPr kumimoji="1" lang="en-US" altLang="ja-JP" sz="1800" b="0" dirty="0">
                          <a:solidFill>
                            <a:schemeClr val="tx1"/>
                          </a:solidFill>
                          <a:latin typeface="Symbol" panose="05050102010706020507" pitchFamily="18" charset="2"/>
                        </a:rPr>
                        <a:t>q</a:t>
                      </a:r>
                      <a:r>
                        <a:rPr kumimoji="1" lang="en-US" altLang="ja-JP" sz="1800" b="0" dirty="0">
                          <a:solidFill>
                            <a:schemeClr val="tx1"/>
                          </a:solidFill>
                        </a:rPr>
                        <a:t> / </a:t>
                      </a:r>
                      <a:r>
                        <a:rPr kumimoji="1" lang="en-US" altLang="ja-JP" sz="1800" b="0" dirty="0">
                          <a:solidFill>
                            <a:schemeClr val="tx1"/>
                          </a:solidFill>
                          <a:latin typeface="Symbol" panose="05050102010706020507" pitchFamily="18" charset="2"/>
                        </a:rPr>
                        <a:t>q</a:t>
                      </a:r>
                      <a:endParaRPr kumimoji="1" lang="ja-JP" altLang="en-US" sz="1800" b="0" dirty="0">
                        <a:solidFill>
                          <a:schemeClr val="tx1"/>
                        </a:solidFill>
                        <a:latin typeface="Symbol" panose="05050102010706020507" pitchFamily="18" charset="2"/>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0211332"/>
                  </a:ext>
                </a:extLst>
              </a:tr>
              <a:tr h="216982">
                <a:tc>
                  <a:txBody>
                    <a:bodyPr/>
                    <a:lstStyle/>
                    <a:p>
                      <a:r>
                        <a:rPr kumimoji="1" lang="en-US" altLang="ja-JP" sz="1800" b="0" dirty="0">
                          <a:solidFill>
                            <a:schemeClr val="tx1"/>
                          </a:solidFill>
                        </a:rPr>
                        <a:t>Scan range</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30.0000 – 60.0000 deg</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9405178"/>
                  </a:ext>
                </a:extLst>
              </a:tr>
              <a:tr h="216982">
                <a:tc>
                  <a:txBody>
                    <a:bodyPr/>
                    <a:lstStyle/>
                    <a:p>
                      <a:r>
                        <a:rPr kumimoji="1" lang="en-US" altLang="ja-JP" sz="1800" b="0" dirty="0">
                          <a:solidFill>
                            <a:schemeClr val="tx1"/>
                          </a:solidFill>
                        </a:rPr>
                        <a:t>Entrance slit</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2/3 deg</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4671727"/>
                  </a:ext>
                </a:extLst>
              </a:tr>
              <a:tr h="216982">
                <a:tc>
                  <a:txBody>
                    <a:bodyPr/>
                    <a:lstStyle/>
                    <a:p>
                      <a:r>
                        <a:rPr kumimoji="1" lang="en-US" altLang="ja-JP" sz="1800" b="0" dirty="0">
                          <a:solidFill>
                            <a:schemeClr val="tx1"/>
                          </a:solidFill>
                        </a:rPr>
                        <a:t>Longitudinal limit slit</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kumimoji="1" lang="en-US" altLang="ja-JP" sz="1800" b="0" dirty="0">
                          <a:solidFill>
                            <a:schemeClr val="tx1"/>
                          </a:solidFill>
                        </a:rPr>
                        <a:t>5.0 mm</a:t>
                      </a:r>
                      <a:endParaRPr kumimoji="1" lang="ja-JP" altLang="en-US" sz="1800" b="0" dirty="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400278"/>
                  </a:ext>
                </a:extLst>
              </a:tr>
            </a:tbl>
          </a:graphicData>
        </a:graphic>
      </p:graphicFrame>
      <p:sp>
        <p:nvSpPr>
          <p:cNvPr id="22" name="テキスト ボックス 21">
            <a:extLst>
              <a:ext uri="{FF2B5EF4-FFF2-40B4-BE49-F238E27FC236}">
                <a16:creationId xmlns:a16="http://schemas.microsoft.com/office/drawing/2014/main" id="{34D717F4-7743-4A7A-B48D-C19074B65A6A}"/>
              </a:ext>
            </a:extLst>
          </p:cNvPr>
          <p:cNvSpPr txBox="1"/>
          <p:nvPr/>
        </p:nvSpPr>
        <p:spPr>
          <a:xfrm>
            <a:off x="819150" y="1587927"/>
            <a:ext cx="2064668" cy="369332"/>
          </a:xfrm>
          <a:prstGeom prst="rect">
            <a:avLst/>
          </a:prstGeom>
          <a:noFill/>
        </p:spPr>
        <p:txBody>
          <a:bodyPr wrap="none" rtlCol="0">
            <a:spAutoFit/>
          </a:bodyPr>
          <a:lstStyle/>
          <a:p>
            <a:r>
              <a:rPr kumimoji="1" lang="en-US" altLang="ja-JP" dirty="0"/>
              <a:t>【XRD conditions】</a:t>
            </a:r>
            <a:endParaRPr kumimoji="1" lang="ja-JP" altLang="en-US" dirty="0"/>
          </a:p>
        </p:txBody>
      </p:sp>
      <p:sp>
        <p:nvSpPr>
          <p:cNvPr id="23" name="テキスト ボックス 22">
            <a:extLst>
              <a:ext uri="{FF2B5EF4-FFF2-40B4-BE49-F238E27FC236}">
                <a16:creationId xmlns:a16="http://schemas.microsoft.com/office/drawing/2014/main" id="{1632F2A3-A030-4E9A-AA56-F225EA80185A}"/>
              </a:ext>
            </a:extLst>
          </p:cNvPr>
          <p:cNvSpPr txBox="1"/>
          <p:nvPr/>
        </p:nvSpPr>
        <p:spPr>
          <a:xfrm>
            <a:off x="6552150" y="1587927"/>
            <a:ext cx="2515560" cy="369332"/>
          </a:xfrm>
          <a:prstGeom prst="rect">
            <a:avLst/>
          </a:prstGeom>
          <a:noFill/>
        </p:spPr>
        <p:txBody>
          <a:bodyPr wrap="none" rtlCol="0">
            <a:spAutoFit/>
          </a:bodyPr>
          <a:lstStyle/>
          <a:p>
            <a:r>
              <a:rPr kumimoji="1" lang="en-US" altLang="ja-JP" dirty="0"/>
              <a:t>【XRD sample fixation】</a:t>
            </a:r>
            <a:endParaRPr kumimoji="1" lang="ja-JP" altLang="en-US" dirty="0"/>
          </a:p>
        </p:txBody>
      </p:sp>
      <p:sp>
        <p:nvSpPr>
          <p:cNvPr id="7" name="テキスト ボックス 6">
            <a:extLst>
              <a:ext uri="{FF2B5EF4-FFF2-40B4-BE49-F238E27FC236}">
                <a16:creationId xmlns:a16="http://schemas.microsoft.com/office/drawing/2014/main" id="{13C34A67-F572-45B6-983C-55EB6AAEFFCA}"/>
              </a:ext>
            </a:extLst>
          </p:cNvPr>
          <p:cNvSpPr txBox="1"/>
          <p:nvPr/>
        </p:nvSpPr>
        <p:spPr>
          <a:xfrm>
            <a:off x="7022108" y="5641147"/>
            <a:ext cx="3761479" cy="307777"/>
          </a:xfrm>
          <a:prstGeom prst="rect">
            <a:avLst/>
          </a:prstGeom>
          <a:noFill/>
        </p:spPr>
        <p:txBody>
          <a:bodyPr wrap="none" rtlCol="0">
            <a:spAutoFit/>
          </a:bodyPr>
          <a:lstStyle/>
          <a:p>
            <a:r>
              <a:rPr kumimoji="1" lang="en-US" altLang="ja-JP" sz="1400" dirty="0"/>
              <a:t>An aluminum plate is used during the actual test.</a:t>
            </a:r>
            <a:endParaRPr kumimoji="1" lang="ja-JP" altLang="en-US" sz="1400" dirty="0"/>
          </a:p>
        </p:txBody>
      </p:sp>
      <p:sp>
        <p:nvSpPr>
          <p:cNvPr id="26" name="テキスト ボックス 25">
            <a:extLst>
              <a:ext uri="{FF2B5EF4-FFF2-40B4-BE49-F238E27FC236}">
                <a16:creationId xmlns:a16="http://schemas.microsoft.com/office/drawing/2014/main" id="{6E5A3BA0-7886-4CA6-B45F-AAEDC0313F17}"/>
              </a:ext>
            </a:extLst>
          </p:cNvPr>
          <p:cNvSpPr txBox="1"/>
          <p:nvPr/>
        </p:nvSpPr>
        <p:spPr>
          <a:xfrm>
            <a:off x="7484289" y="5156026"/>
            <a:ext cx="4231461" cy="307777"/>
          </a:xfrm>
          <a:prstGeom prst="rect">
            <a:avLst/>
          </a:prstGeom>
          <a:noFill/>
        </p:spPr>
        <p:txBody>
          <a:bodyPr wrap="square">
            <a:spAutoFit/>
          </a:bodyPr>
          <a:lstStyle/>
          <a:p>
            <a:r>
              <a:rPr lang="en-US" altLang="ja-JP" sz="1400" dirty="0">
                <a:solidFill>
                  <a:srgbClr val="000000"/>
                </a:solidFill>
                <a:latin typeface="游ゴシック" panose="020B0400000000000000" pitchFamily="50" charset="-128"/>
                <a:ea typeface="游ゴシック" panose="020B0400000000000000" pitchFamily="50" charset="-128"/>
              </a:rPr>
              <a:t>Line up 10 pipes without gaps and fix with tape.</a:t>
            </a:r>
            <a:endParaRPr lang="ja-JP" altLang="en-US" sz="1400" dirty="0"/>
          </a:p>
        </p:txBody>
      </p:sp>
      <p:cxnSp>
        <p:nvCxnSpPr>
          <p:cNvPr id="10" name="直線矢印コネクタ 9">
            <a:extLst>
              <a:ext uri="{FF2B5EF4-FFF2-40B4-BE49-F238E27FC236}">
                <a16:creationId xmlns:a16="http://schemas.microsoft.com/office/drawing/2014/main" id="{F640CF42-2A6E-4139-9423-D566A633ADC2}"/>
              </a:ext>
            </a:extLst>
          </p:cNvPr>
          <p:cNvCxnSpPr>
            <a:cxnSpLocks/>
            <a:stCxn id="26" idx="0"/>
          </p:cNvCxnSpPr>
          <p:nvPr/>
        </p:nvCxnSpPr>
        <p:spPr>
          <a:xfrm flipH="1" flipV="1">
            <a:off x="8940466" y="4104774"/>
            <a:ext cx="659554" cy="1051252"/>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226CDCB8-BFEC-4673-A7F1-0D34CC1993E5}"/>
              </a:ext>
            </a:extLst>
          </p:cNvPr>
          <p:cNvCxnSpPr>
            <a:cxnSpLocks/>
            <a:stCxn id="26" idx="0"/>
          </p:cNvCxnSpPr>
          <p:nvPr/>
        </p:nvCxnSpPr>
        <p:spPr>
          <a:xfrm flipH="1" flipV="1">
            <a:off x="7737308" y="4201026"/>
            <a:ext cx="1862712" cy="955000"/>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92DDA98F-D339-4061-90C0-873B5AF42BBD}"/>
              </a:ext>
            </a:extLst>
          </p:cNvPr>
          <p:cNvCxnSpPr>
            <a:cxnSpLocks/>
          </p:cNvCxnSpPr>
          <p:nvPr/>
        </p:nvCxnSpPr>
        <p:spPr>
          <a:xfrm flipV="1">
            <a:off x="7348942" y="4489784"/>
            <a:ext cx="35440" cy="1161289"/>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302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35</a:t>
            </a:fld>
            <a:endParaRPr kumimoji="1" lang="ja-JP" altLang="en-US" dirty="0">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Surface Hardness Measurement</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sp>
        <p:nvSpPr>
          <p:cNvPr id="2" name="テキスト ボックス 1">
            <a:extLst>
              <a:ext uri="{FF2B5EF4-FFF2-40B4-BE49-F238E27FC236}">
                <a16:creationId xmlns:a16="http://schemas.microsoft.com/office/drawing/2014/main" id="{A9E4ADA0-9D98-448B-AC59-1214261F4F34}"/>
              </a:ext>
            </a:extLst>
          </p:cNvPr>
          <p:cNvSpPr txBox="1"/>
          <p:nvPr/>
        </p:nvSpPr>
        <p:spPr>
          <a:xfrm>
            <a:off x="1716506" y="973497"/>
            <a:ext cx="7142981" cy="369332"/>
          </a:xfrm>
          <a:prstGeom prst="rect">
            <a:avLst/>
          </a:prstGeom>
          <a:noFill/>
        </p:spPr>
        <p:txBody>
          <a:bodyPr wrap="none" rtlCol="0">
            <a:spAutoFit/>
          </a:bodyPr>
          <a:lstStyle/>
          <a:p>
            <a:r>
              <a:rPr kumimoji="1" lang="en-US" altLang="ja-JP" dirty="0"/>
              <a:t>Manufacturer</a:t>
            </a:r>
            <a:r>
              <a:rPr kumimoji="1" lang="ja-JP" altLang="en-US" dirty="0"/>
              <a:t>：</a:t>
            </a:r>
            <a:r>
              <a:rPr kumimoji="1" lang="en-US" altLang="ja-JP" dirty="0" err="1"/>
              <a:t>Mitsutoyo</a:t>
            </a:r>
            <a:r>
              <a:rPr kumimoji="1" lang="ja-JP" altLang="en-US" dirty="0"/>
              <a:t>、</a:t>
            </a:r>
            <a:r>
              <a:rPr kumimoji="1" lang="en-US" altLang="ja-JP" dirty="0"/>
              <a:t>Model No.</a:t>
            </a:r>
            <a:r>
              <a:rPr lang="ja-JP" altLang="en-US" dirty="0"/>
              <a:t>：</a:t>
            </a:r>
            <a:r>
              <a:rPr lang="en-US" altLang="ja-JP" dirty="0"/>
              <a:t>HM-211+AT-400</a:t>
            </a:r>
            <a:r>
              <a:rPr lang="ja-JP" altLang="en-US" dirty="0"/>
              <a:t>  </a:t>
            </a:r>
            <a:r>
              <a:rPr lang="en-US" altLang="ja-JP" dirty="0"/>
              <a:t>(micro Vickers)</a:t>
            </a:r>
            <a:endParaRPr kumimoji="1" lang="ja-JP" altLang="en-US" dirty="0"/>
          </a:p>
        </p:txBody>
      </p:sp>
      <p:pic>
        <p:nvPicPr>
          <p:cNvPr id="14" name="図 13">
            <a:extLst>
              <a:ext uri="{FF2B5EF4-FFF2-40B4-BE49-F238E27FC236}">
                <a16:creationId xmlns:a16="http://schemas.microsoft.com/office/drawing/2014/main" id="{40A66F08-AF40-4ACB-A73E-6AF9150830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6505" y="1489108"/>
            <a:ext cx="3502062" cy="4894926"/>
          </a:xfrm>
          <a:prstGeom prst="rect">
            <a:avLst/>
          </a:prstGeom>
        </p:spPr>
      </p:pic>
      <p:sp>
        <p:nvSpPr>
          <p:cNvPr id="19" name="テキスト ボックス 18">
            <a:extLst>
              <a:ext uri="{FF2B5EF4-FFF2-40B4-BE49-F238E27FC236}">
                <a16:creationId xmlns:a16="http://schemas.microsoft.com/office/drawing/2014/main" id="{53399005-3515-4E5C-BD7F-E9578E0CF557}"/>
              </a:ext>
            </a:extLst>
          </p:cNvPr>
          <p:cNvSpPr txBox="1"/>
          <p:nvPr/>
        </p:nvSpPr>
        <p:spPr>
          <a:xfrm>
            <a:off x="5555857" y="1489109"/>
            <a:ext cx="4919638" cy="646331"/>
          </a:xfrm>
          <a:prstGeom prst="rect">
            <a:avLst/>
          </a:prstGeom>
          <a:noFill/>
        </p:spPr>
        <p:txBody>
          <a:bodyPr wrap="square" rtlCol="0">
            <a:spAutoFit/>
          </a:bodyPr>
          <a:lstStyle/>
          <a:p>
            <a:r>
              <a:rPr lang="en-US" altLang="ja-JP" dirty="0"/>
              <a:t>The hardness of the pipe surface is measured after it is filled with resin and buffed.</a:t>
            </a:r>
            <a:endParaRPr kumimoji="1" lang="ja-JP" altLang="en-US" dirty="0"/>
          </a:p>
        </p:txBody>
      </p:sp>
      <p:cxnSp>
        <p:nvCxnSpPr>
          <p:cNvPr id="7" name="直線矢印コネクタ 6">
            <a:extLst>
              <a:ext uri="{FF2B5EF4-FFF2-40B4-BE49-F238E27FC236}">
                <a16:creationId xmlns:a16="http://schemas.microsoft.com/office/drawing/2014/main" id="{E286A252-7453-49C4-A053-1C9E4D4EAEBC}"/>
              </a:ext>
            </a:extLst>
          </p:cNvPr>
          <p:cNvCxnSpPr>
            <a:cxnSpLocks/>
          </p:cNvCxnSpPr>
          <p:nvPr/>
        </p:nvCxnSpPr>
        <p:spPr>
          <a:xfrm flipH="1">
            <a:off x="4138863" y="1702206"/>
            <a:ext cx="1416994" cy="752236"/>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621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C63BDBF-CB32-40D8-AB27-7A980D1FB7C6}"/>
              </a:ext>
            </a:extLst>
          </p:cNvPr>
          <p:cNvSpPr>
            <a:spLocks noGrp="1"/>
          </p:cNvSpPr>
          <p:nvPr>
            <p:ph type="sldNum" sz="quarter" idx="12"/>
          </p:nvPr>
        </p:nvSpPr>
        <p:spPr/>
        <p:txBody>
          <a:bodyPr/>
          <a:lstStyle/>
          <a:p>
            <a:fld id="{93E34279-1D58-4CF4-A726-2B2C1E35A48D}" type="slidenum">
              <a:rPr kumimoji="1" lang="ja-JP" altLang="en-US" smtClean="0">
                <a:solidFill>
                  <a:schemeClr val="tx1"/>
                </a:solidFill>
              </a:rPr>
              <a:t>36</a:t>
            </a:fld>
            <a:endParaRPr kumimoji="1" lang="ja-JP" altLang="en-US" dirty="0">
              <a:solidFill>
                <a:schemeClr val="tx1"/>
              </a:solidFill>
            </a:endParaRPr>
          </a:p>
        </p:txBody>
      </p:sp>
      <p:sp>
        <p:nvSpPr>
          <p:cNvPr id="6" name="タイトル 1">
            <a:extLst>
              <a:ext uri="{FF2B5EF4-FFF2-40B4-BE49-F238E27FC236}">
                <a16:creationId xmlns:a16="http://schemas.microsoft.com/office/drawing/2014/main" id="{FAB6CC75-FF1F-4E10-967B-4A7BEFC3C752}"/>
              </a:ext>
            </a:extLst>
          </p:cNvPr>
          <p:cNvSpPr txBox="1">
            <a:spLocks/>
          </p:cNvSpPr>
          <p:nvPr/>
        </p:nvSpPr>
        <p:spPr>
          <a:xfrm>
            <a:off x="1524000" y="339103"/>
            <a:ext cx="9144000" cy="676422"/>
          </a:xfrm>
          <a:prstGeom prst="rect">
            <a:avLst/>
          </a:prstGeom>
        </p:spPr>
        <p:txBody>
          <a:bodyPr>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en-US" altLang="ja-JP" sz="3200" dirty="0">
                <a:latin typeface="Arial" panose="020B0604020202020204" pitchFamily="34" charset="0"/>
                <a:ea typeface="ＭＳ ゴシック" panose="020B0609070205080204" pitchFamily="49" charset="-128"/>
                <a:cs typeface="Arial" panose="020B0604020202020204" pitchFamily="34" charset="0"/>
              </a:rPr>
              <a:t>Salt Spray Test</a:t>
            </a:r>
            <a:endParaRPr lang="ja-JP" altLang="en-US" sz="3200" dirty="0">
              <a:latin typeface="Arial" panose="020B0604020202020204" pitchFamily="34" charset="0"/>
              <a:ea typeface="ＭＳ ゴシック" panose="020B0609070205080204" pitchFamily="49" charset="-128"/>
              <a:cs typeface="Arial" panose="020B0604020202020204" pitchFamily="34" charset="0"/>
            </a:endParaRPr>
          </a:p>
        </p:txBody>
      </p:sp>
      <p:pic>
        <p:nvPicPr>
          <p:cNvPr id="7" name="図 6">
            <a:extLst>
              <a:ext uri="{FF2B5EF4-FFF2-40B4-BE49-F238E27FC236}">
                <a16:creationId xmlns:a16="http://schemas.microsoft.com/office/drawing/2014/main" id="{2F1D0987-61F4-4AD9-BB6B-FE2EE19D07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149" y="1329057"/>
            <a:ext cx="3762876" cy="5017168"/>
          </a:xfrm>
          <a:prstGeom prst="rect">
            <a:avLst/>
          </a:prstGeom>
        </p:spPr>
      </p:pic>
      <p:sp>
        <p:nvSpPr>
          <p:cNvPr id="9" name="テキスト ボックス 8">
            <a:extLst>
              <a:ext uri="{FF2B5EF4-FFF2-40B4-BE49-F238E27FC236}">
                <a16:creationId xmlns:a16="http://schemas.microsoft.com/office/drawing/2014/main" id="{4D441271-84CE-404C-98C2-AC49FBF32D77}"/>
              </a:ext>
            </a:extLst>
          </p:cNvPr>
          <p:cNvSpPr txBox="1"/>
          <p:nvPr/>
        </p:nvSpPr>
        <p:spPr>
          <a:xfrm>
            <a:off x="4922810" y="1323115"/>
            <a:ext cx="6867410" cy="1754326"/>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Sodium chloride concentration of spray liquid</a:t>
            </a:r>
            <a:r>
              <a:rPr lang="ja-JP" altLang="en-US"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50 g/L±5 g/L</a:t>
            </a:r>
          </a:p>
          <a:p>
            <a:r>
              <a:rPr lang="en-US" altLang="ja-JP" dirty="0">
                <a:latin typeface="Arial" panose="020B0604020202020204" pitchFamily="34" charset="0"/>
                <a:cs typeface="Arial" panose="020B0604020202020204" pitchFamily="34" charset="0"/>
              </a:rPr>
              <a:t>Amount of spray liquid (per 80 cm2 horizontal sampling area)</a:t>
            </a:r>
            <a:r>
              <a:rPr lang="ja-JP" altLang="en-US" dirty="0">
                <a:latin typeface="Arial" panose="020B0604020202020204" pitchFamily="34" charset="0"/>
                <a:cs typeface="Arial" panose="020B0604020202020204" pitchFamily="34" charset="0"/>
              </a:rPr>
              <a:t>：</a:t>
            </a:r>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1.5 mL/h±0.5 mL/h</a:t>
            </a:r>
          </a:p>
          <a:p>
            <a:r>
              <a:rPr lang="en-US" altLang="ja-JP" dirty="0">
                <a:latin typeface="Arial" panose="020B0604020202020204" pitchFamily="34" charset="0"/>
                <a:cs typeface="Arial" panose="020B0604020202020204" pitchFamily="34" charset="0"/>
              </a:rPr>
              <a:t>Atomizing chamber temperature</a:t>
            </a:r>
            <a:r>
              <a:rPr lang="ja-JP" altLang="en-US"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35 </a:t>
            </a:r>
            <a:r>
              <a:rPr lang="ja-JP" altLang="en-US"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±2</a:t>
            </a:r>
            <a:r>
              <a:rPr lang="ja-JP" altLang="en-US" dirty="0">
                <a:latin typeface="Arial" panose="020B0604020202020204" pitchFamily="34" charset="0"/>
                <a:cs typeface="Arial" panose="020B0604020202020204" pitchFamily="34" charset="0"/>
              </a:rPr>
              <a:t> ℃</a:t>
            </a:r>
            <a:endParaRPr lang="en-US" altLang="ja-JP" dirty="0">
              <a:latin typeface="Arial" panose="020B0604020202020204" pitchFamily="34" charset="0"/>
              <a:cs typeface="Arial" panose="020B0604020202020204" pitchFamily="34" charset="0"/>
            </a:endParaRPr>
          </a:p>
          <a:p>
            <a:r>
              <a:rPr lang="en-US" altLang="ja-JP" dirty="0">
                <a:latin typeface="Arial" panose="020B0604020202020204" pitchFamily="34" charset="0"/>
                <a:cs typeface="Arial" panose="020B0604020202020204" pitchFamily="34" charset="0"/>
              </a:rPr>
              <a:t>Test time</a:t>
            </a:r>
            <a:r>
              <a:rPr lang="ja-JP" altLang="en-US"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96 hours</a:t>
            </a:r>
          </a:p>
          <a:p>
            <a:r>
              <a:rPr lang="en-US" altLang="ja-JP" dirty="0">
                <a:latin typeface="Arial" panose="020B0604020202020204" pitchFamily="34" charset="0"/>
                <a:cs typeface="Arial" panose="020B0604020202020204" pitchFamily="34" charset="0"/>
              </a:rPr>
              <a:t>Reference standard</a:t>
            </a:r>
            <a:r>
              <a:rPr lang="ja-JP" altLang="en-US"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JIS Z 2371</a:t>
            </a: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Neutral salt spray test method</a:t>
            </a:r>
          </a:p>
        </p:txBody>
      </p:sp>
      <p:sp>
        <p:nvSpPr>
          <p:cNvPr id="11" name="テキスト ボックス 10">
            <a:extLst>
              <a:ext uri="{FF2B5EF4-FFF2-40B4-BE49-F238E27FC236}">
                <a16:creationId xmlns:a16="http://schemas.microsoft.com/office/drawing/2014/main" id="{4EBC503A-34F9-43BC-A87F-91F0F83BBBDE}"/>
              </a:ext>
            </a:extLst>
          </p:cNvPr>
          <p:cNvSpPr txBox="1"/>
          <p:nvPr/>
        </p:nvSpPr>
        <p:spPr>
          <a:xfrm>
            <a:off x="4922809" y="3469510"/>
            <a:ext cx="6867409" cy="646331"/>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A salt spray test was performed by inserting the pipe into the polystyrene foam at an angle of about 60 degrees.</a:t>
            </a:r>
            <a:endParaRPr kumimoji="1" lang="ja-JP" altLang="en-US" dirty="0">
              <a:latin typeface="Arial" panose="020B0604020202020204" pitchFamily="34" charset="0"/>
              <a:cs typeface="Arial" panose="020B0604020202020204" pitchFamily="34" charset="0"/>
            </a:endParaRPr>
          </a:p>
        </p:txBody>
      </p:sp>
      <p:cxnSp>
        <p:nvCxnSpPr>
          <p:cNvPr id="15" name="直線矢印コネクタ 14">
            <a:extLst>
              <a:ext uri="{FF2B5EF4-FFF2-40B4-BE49-F238E27FC236}">
                <a16:creationId xmlns:a16="http://schemas.microsoft.com/office/drawing/2014/main" id="{CC528AF9-C72F-451D-8CD9-EEC73481E0AC}"/>
              </a:ext>
            </a:extLst>
          </p:cNvPr>
          <p:cNvCxnSpPr>
            <a:cxnSpLocks/>
            <a:stCxn id="11" idx="1"/>
          </p:cNvCxnSpPr>
          <p:nvPr/>
        </p:nvCxnSpPr>
        <p:spPr>
          <a:xfrm flipH="1" flipV="1">
            <a:off x="3285068" y="2647435"/>
            <a:ext cx="1637741" cy="1145241"/>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93812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45116</TotalTime>
  <Words>3690</Words>
  <Application>Microsoft Office PowerPoint</Application>
  <PresentationFormat>ワイド画面</PresentationFormat>
  <Paragraphs>561</Paragraphs>
  <Slides>36</Slides>
  <Notes>36</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36</vt:i4>
      </vt:variant>
    </vt:vector>
  </HeadingPairs>
  <TitlesOfParts>
    <vt:vector size="45" baseType="lpstr">
      <vt:lpstr>游ゴシック</vt:lpstr>
      <vt:lpstr>游ゴシック Light</vt:lpstr>
      <vt:lpstr>Arial</vt:lpstr>
      <vt:lpstr>Calibri</vt:lpstr>
      <vt:lpstr>Roboto</vt:lpstr>
      <vt:lpstr>Symbol</vt:lpstr>
      <vt:lpstr>Times New Roman</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美輝テック株式会社</dc:title>
  <dc:creator>atsushi</dc:creator>
  <cp:lastModifiedBy>隅谷 賢三</cp:lastModifiedBy>
  <cp:revision>975</cp:revision>
  <cp:lastPrinted>2020-10-07T03:49:35Z</cp:lastPrinted>
  <dcterms:created xsi:type="dcterms:W3CDTF">2019-04-07T09:05:56Z</dcterms:created>
  <dcterms:modified xsi:type="dcterms:W3CDTF">2022-08-23T09:26:37Z</dcterms:modified>
</cp:coreProperties>
</file>