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7" r:id="rId6"/>
    <p:sldId id="262" r:id="rId7"/>
    <p:sldId id="261" r:id="rId8"/>
    <p:sldId id="263" r:id="rId9"/>
    <p:sldId id="268" r:id="rId10"/>
    <p:sldId id="269" r:id="rId11"/>
    <p:sldId id="270" r:id="rId12"/>
    <p:sldId id="265" r:id="rId13"/>
    <p:sldId id="271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68770958944665"/>
          <c:y val="3.2345387964229019E-2"/>
          <c:w val="0.78019027448033207"/>
          <c:h val="0.76635904777637065"/>
        </c:manualLayout>
      </c:layout>
      <c:scatterChart>
        <c:scatterStyle val="lineMarker"/>
        <c:varyColors val="0"/>
        <c:ser>
          <c:idx val="0"/>
          <c:order val="0"/>
          <c:tx>
            <c:v>Samples from series A0</c:v>
          </c:tx>
          <c:spPr>
            <a:ln w="25400"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Sheet3!$P$18:$P$27</c:f>
              <c:numCache>
                <c:formatCode>General</c:formatCode>
                <c:ptCount val="10"/>
                <c:pt idx="0">
                  <c:v>20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450</c:v>
                </c:pt>
                <c:pt idx="5">
                  <c:v>500</c:v>
                </c:pt>
                <c:pt idx="6">
                  <c:v>525</c:v>
                </c:pt>
                <c:pt idx="7">
                  <c:v>550</c:v>
                </c:pt>
                <c:pt idx="8">
                  <c:v>575</c:v>
                </c:pt>
                <c:pt idx="9">
                  <c:v>600</c:v>
                </c:pt>
              </c:numCache>
            </c:numRef>
          </c:xVal>
          <c:yVal>
            <c:numRef>
              <c:f>Sheet3!$Q$18:$Q$27</c:f>
              <c:numCache>
                <c:formatCode>General</c:formatCode>
                <c:ptCount val="10"/>
                <c:pt idx="0">
                  <c:v>60.1</c:v>
                </c:pt>
                <c:pt idx="1">
                  <c:v>60.1</c:v>
                </c:pt>
                <c:pt idx="2">
                  <c:v>58.58</c:v>
                </c:pt>
                <c:pt idx="3">
                  <c:v>59.1</c:v>
                </c:pt>
                <c:pt idx="4">
                  <c:v>59.8</c:v>
                </c:pt>
                <c:pt idx="5">
                  <c:v>62.8</c:v>
                </c:pt>
                <c:pt idx="6">
                  <c:v>62.6</c:v>
                </c:pt>
                <c:pt idx="7">
                  <c:v>63.3</c:v>
                </c:pt>
                <c:pt idx="8">
                  <c:v>63.8</c:v>
                </c:pt>
                <c:pt idx="9">
                  <c:v>63.8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F1D-41BF-A6C6-AD09A4B8782E}"/>
            </c:ext>
          </c:extLst>
        </c:ser>
        <c:ser>
          <c:idx val="1"/>
          <c:order val="1"/>
          <c:tx>
            <c:v>Samples from series AX</c:v>
          </c:tx>
          <c:spPr>
            <a:ln>
              <a:solidFill>
                <a:schemeClr val="accent1"/>
              </a:solidFill>
              <a:prstDash val="sysDash"/>
            </a:ln>
          </c:spPr>
          <c:marker>
            <c:symbol val="diamond"/>
            <c:size val="5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Sheet3!$P$18:$P$27</c:f>
              <c:numCache>
                <c:formatCode>General</c:formatCode>
                <c:ptCount val="10"/>
                <c:pt idx="0">
                  <c:v>20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450</c:v>
                </c:pt>
                <c:pt idx="5">
                  <c:v>500</c:v>
                </c:pt>
                <c:pt idx="6">
                  <c:v>525</c:v>
                </c:pt>
                <c:pt idx="7">
                  <c:v>550</c:v>
                </c:pt>
                <c:pt idx="8">
                  <c:v>575</c:v>
                </c:pt>
                <c:pt idx="9">
                  <c:v>600</c:v>
                </c:pt>
              </c:numCache>
            </c:numRef>
          </c:xVal>
          <c:yVal>
            <c:numRef>
              <c:f>Sheet3!$R$18:$R$27</c:f>
              <c:numCache>
                <c:formatCode>General</c:formatCode>
                <c:ptCount val="10"/>
                <c:pt idx="0">
                  <c:v>64</c:v>
                </c:pt>
                <c:pt idx="1">
                  <c:v>64</c:v>
                </c:pt>
                <c:pt idx="2">
                  <c:v>63.1</c:v>
                </c:pt>
                <c:pt idx="3">
                  <c:v>62.8</c:v>
                </c:pt>
                <c:pt idx="4">
                  <c:v>62.8</c:v>
                </c:pt>
                <c:pt idx="5">
                  <c:v>63.7</c:v>
                </c:pt>
                <c:pt idx="6">
                  <c:v>62.7</c:v>
                </c:pt>
                <c:pt idx="7">
                  <c:v>63</c:v>
                </c:pt>
                <c:pt idx="8">
                  <c:v>62.1</c:v>
                </c:pt>
                <c:pt idx="9">
                  <c:v>57.7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F1D-41BF-A6C6-AD09A4B87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918272"/>
        <c:axId val="227016704"/>
      </c:scatterChart>
      <c:valAx>
        <c:axId val="225918272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 Tempering temperature, </a:t>
                </a:r>
                <a:r>
                  <a:rPr lang="hr-HR" baseline="0">
                    <a:latin typeface="Times New Roman"/>
                    <a:cs typeface="Times New Roman"/>
                  </a:rPr>
                  <a:t>ºC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50387392465312764"/>
              <c:y val="0.8893871482847860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27016704"/>
        <c:crosses val="autoZero"/>
        <c:crossBetween val="midCat"/>
      </c:valAx>
      <c:valAx>
        <c:axId val="227016704"/>
        <c:scaling>
          <c:orientation val="minMax"/>
          <c:max val="70"/>
          <c:min val="0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r-HR"/>
                  <a:t>Hardness, HRC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3.4401762686388712E-2"/>
              <c:y val="0.1483453554319695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prstDash val="sysDot"/>
          </a:ln>
        </c:spPr>
        <c:crossAx val="2259182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8312846640776241"/>
          <c:y val="0.51661815000397682"/>
          <c:w val="0.45604199475065615"/>
          <c:h val="0.25238890593221303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27205343967196"/>
          <c:y val="3.4477512344855195E-2"/>
          <c:w val="0.80332838004793872"/>
          <c:h val="0.76635904777637065"/>
        </c:manualLayout>
      </c:layout>
      <c:scatterChart>
        <c:scatterStyle val="lineMarker"/>
        <c:varyColors val="0"/>
        <c:ser>
          <c:idx val="0"/>
          <c:order val="0"/>
          <c:tx>
            <c:v>Samples from series B0</c:v>
          </c:tx>
          <c:spPr>
            <a:ln w="25400">
              <a:solidFill>
                <a:schemeClr val="tx1"/>
              </a:solidFill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Sheet3!$P$18:$P$27</c:f>
              <c:numCache>
                <c:formatCode>General</c:formatCode>
                <c:ptCount val="10"/>
                <c:pt idx="0">
                  <c:v>20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450</c:v>
                </c:pt>
                <c:pt idx="5">
                  <c:v>500</c:v>
                </c:pt>
                <c:pt idx="6">
                  <c:v>525</c:v>
                </c:pt>
                <c:pt idx="7">
                  <c:v>550</c:v>
                </c:pt>
                <c:pt idx="8">
                  <c:v>575</c:v>
                </c:pt>
                <c:pt idx="9">
                  <c:v>600</c:v>
                </c:pt>
              </c:numCache>
            </c:numRef>
          </c:xVal>
          <c:yVal>
            <c:numRef>
              <c:f>Sheet3!$S$18:$S$27</c:f>
              <c:numCache>
                <c:formatCode>General</c:formatCode>
                <c:ptCount val="10"/>
                <c:pt idx="0">
                  <c:v>63.1</c:v>
                </c:pt>
                <c:pt idx="1">
                  <c:v>59.5</c:v>
                </c:pt>
                <c:pt idx="2">
                  <c:v>58.3</c:v>
                </c:pt>
                <c:pt idx="3">
                  <c:v>58.2</c:v>
                </c:pt>
                <c:pt idx="4">
                  <c:v>59.6</c:v>
                </c:pt>
                <c:pt idx="5">
                  <c:v>60.8</c:v>
                </c:pt>
                <c:pt idx="6">
                  <c:v>62.9</c:v>
                </c:pt>
                <c:pt idx="7">
                  <c:v>63</c:v>
                </c:pt>
                <c:pt idx="8">
                  <c:v>64.900000000000006</c:v>
                </c:pt>
                <c:pt idx="9">
                  <c:v>62.8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CB7-4051-96E3-B914E324BB92}"/>
            </c:ext>
          </c:extLst>
        </c:ser>
        <c:ser>
          <c:idx val="1"/>
          <c:order val="1"/>
          <c:tx>
            <c:v>Samples from series BX</c:v>
          </c:tx>
          <c:spPr>
            <a:ln>
              <a:solidFill>
                <a:schemeClr val="accent1"/>
              </a:solidFill>
              <a:prstDash val="sysDash"/>
            </a:ln>
          </c:spPr>
          <c:marker>
            <c:symbol val="diamond"/>
            <c:size val="5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xVal>
            <c:numRef>
              <c:f>Sheet3!$P$18:$P$27</c:f>
              <c:numCache>
                <c:formatCode>General</c:formatCode>
                <c:ptCount val="10"/>
                <c:pt idx="0">
                  <c:v>20</c:v>
                </c:pt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450</c:v>
                </c:pt>
                <c:pt idx="5">
                  <c:v>500</c:v>
                </c:pt>
                <c:pt idx="6">
                  <c:v>525</c:v>
                </c:pt>
                <c:pt idx="7">
                  <c:v>550</c:v>
                </c:pt>
                <c:pt idx="8">
                  <c:v>575</c:v>
                </c:pt>
                <c:pt idx="9">
                  <c:v>600</c:v>
                </c:pt>
              </c:numCache>
            </c:numRef>
          </c:xVal>
          <c:yVal>
            <c:numRef>
              <c:f>Sheet3!$T$18:$T$27</c:f>
              <c:numCache>
                <c:formatCode>General</c:formatCode>
                <c:ptCount val="10"/>
                <c:pt idx="0">
                  <c:v>65.900000000000006</c:v>
                </c:pt>
                <c:pt idx="1">
                  <c:v>64.2</c:v>
                </c:pt>
                <c:pt idx="2">
                  <c:v>63.1</c:v>
                </c:pt>
                <c:pt idx="3">
                  <c:v>63.9</c:v>
                </c:pt>
                <c:pt idx="4">
                  <c:v>63.7</c:v>
                </c:pt>
                <c:pt idx="5">
                  <c:v>65</c:v>
                </c:pt>
                <c:pt idx="6">
                  <c:v>65</c:v>
                </c:pt>
                <c:pt idx="7">
                  <c:v>65.400000000000006</c:v>
                </c:pt>
                <c:pt idx="8">
                  <c:v>64.599999999999994</c:v>
                </c:pt>
                <c:pt idx="9">
                  <c:v>60.1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CB7-4051-96E3-B914E324B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018432"/>
        <c:axId val="227019008"/>
      </c:scatterChart>
      <c:valAx>
        <c:axId val="227018432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 Tempering temperature, </a:t>
                </a:r>
                <a:r>
                  <a:rPr lang="hr-HR" baseline="0">
                    <a:latin typeface="Times New Roman"/>
                    <a:cs typeface="Times New Roman"/>
                  </a:rPr>
                  <a:t>ºC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52990429341668521"/>
              <c:y val="0.898711157608795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27019008"/>
        <c:crosses val="autoZero"/>
        <c:crossBetween val="midCat"/>
      </c:valAx>
      <c:valAx>
        <c:axId val="227019008"/>
        <c:scaling>
          <c:orientation val="minMax"/>
          <c:max val="70"/>
          <c:min val="0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r-HR"/>
                  <a:t>Hardness, HRC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861723629448705E-2"/>
              <c:y val="0.1949654020520162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prstDash val="sysDot"/>
          </a:ln>
        </c:spPr>
        <c:crossAx val="2270184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7267740396086855"/>
          <c:y val="0.52649495084300901"/>
          <c:w val="0.45301145311381535"/>
          <c:h val="0.2408449243245791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443987721873746"/>
          <c:y val="3.2345387964229019E-2"/>
          <c:w val="0.67406877530139242"/>
          <c:h val="0.76635904777637065"/>
        </c:manualLayout>
      </c:layout>
      <c:scatterChart>
        <c:scatterStyle val="lineMarker"/>
        <c:varyColors val="0"/>
        <c:ser>
          <c:idx val="0"/>
          <c:order val="0"/>
          <c:tx>
            <c:v>Samples from series A0-QT</c:v>
          </c:tx>
          <c:spPr>
            <a:ln w="31750">
              <a:solidFill>
                <a:schemeClr val="tx1"/>
              </a:solidFill>
              <a:prstDash val="sysDot"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Sheet3!$C$44:$C$48</c:f>
              <c:numCache>
                <c:formatCode>General</c:formatCode>
                <c:ptCount val="5"/>
                <c:pt idx="0" formatCode="0.0">
                  <c:v>1006.3333333333334</c:v>
                </c:pt>
                <c:pt idx="1">
                  <c:v>896.5</c:v>
                </c:pt>
                <c:pt idx="2" formatCode="0.0">
                  <c:v>786.66666666666663</c:v>
                </c:pt>
                <c:pt idx="3" formatCode="0.0">
                  <c:v>1285</c:v>
                </c:pt>
                <c:pt idx="4" formatCode="0.0">
                  <c:v>1114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8C2-49E4-897F-18E132178AFD}"/>
            </c:ext>
          </c:extLst>
        </c:ser>
        <c:ser>
          <c:idx val="1"/>
          <c:order val="1"/>
          <c:tx>
            <c:v>Samples from series A0-PN</c:v>
          </c:tx>
          <c:spPr>
            <a:ln>
              <a:solidFill>
                <a:srgbClr val="00B05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Sheet3!$D$44:$D$48</c:f>
              <c:numCache>
                <c:formatCode>General</c:formatCode>
                <c:ptCount val="5"/>
                <c:pt idx="0" formatCode="0.0">
                  <c:v>1110.3333333333333</c:v>
                </c:pt>
                <c:pt idx="1">
                  <c:v>1110.5</c:v>
                </c:pt>
                <c:pt idx="2" formatCode="0.0">
                  <c:v>1110.6666666666667</c:v>
                </c:pt>
                <c:pt idx="3" formatCode="0.0">
                  <c:v>1241.6666666666667</c:v>
                </c:pt>
                <c:pt idx="4" formatCode="0.0">
                  <c:v>1160.6666666666667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8C2-49E4-897F-18E132178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022464"/>
        <c:axId val="227023040"/>
      </c:scatterChart>
      <c:valAx>
        <c:axId val="227022464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 Tempering temperature, </a:t>
                </a:r>
                <a:r>
                  <a:rPr lang="hr-HR" baseline="0">
                    <a:latin typeface="Times New Roman"/>
                    <a:cs typeface="Times New Roman"/>
                  </a:rPr>
                  <a:t>ºC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52990429341668521"/>
              <c:y val="0.898711157608795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27023040"/>
        <c:crosses val="autoZero"/>
        <c:crossBetween val="midCat"/>
      </c:valAx>
      <c:valAx>
        <c:axId val="227023040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r-HR"/>
                  <a:t>Microhardness, HV 0.1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9.2504478669036772E-2"/>
              <c:y val="9.3701008529916432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prstDash val="sysDot"/>
          </a:ln>
        </c:spPr>
        <c:crossAx val="2270224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7247226300102312"/>
          <c:y val="0.51583326836620669"/>
          <c:w val="0.65737372658926108"/>
          <c:h val="0.2408449243245791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8146449336317"/>
          <c:y val="3.2345387964229019E-2"/>
          <c:w val="0.72075898092451807"/>
          <c:h val="0.76635904777637065"/>
        </c:manualLayout>
      </c:layout>
      <c:scatterChart>
        <c:scatterStyle val="lineMarker"/>
        <c:varyColors val="0"/>
        <c:ser>
          <c:idx val="0"/>
          <c:order val="0"/>
          <c:tx>
            <c:v>Samples from series AX-QT</c:v>
          </c:tx>
          <c:spPr>
            <a:ln w="31750">
              <a:solidFill>
                <a:schemeClr val="tx1"/>
              </a:solidFill>
              <a:prstDash val="sysDot"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Sheet3!$E$44:$E$48</c:f>
              <c:numCache>
                <c:formatCode>0.0</c:formatCode>
                <c:ptCount val="5"/>
                <c:pt idx="0">
                  <c:v>918</c:v>
                </c:pt>
                <c:pt idx="1">
                  <c:v>968.66666666666674</c:v>
                </c:pt>
                <c:pt idx="2">
                  <c:v>1019.3333333333334</c:v>
                </c:pt>
                <c:pt idx="3">
                  <c:v>758.66666666666663</c:v>
                </c:pt>
                <c:pt idx="4">
                  <c:v>868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99-4AA1-816F-51DCC2FBB955}"/>
            </c:ext>
          </c:extLst>
        </c:ser>
        <c:ser>
          <c:idx val="1"/>
          <c:order val="1"/>
          <c:tx>
            <c:v>Samples from series AX-PN</c:v>
          </c:tx>
          <c:spPr>
            <a:ln>
              <a:solidFill>
                <a:srgbClr val="00B05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Sheet3!$F$44:$F$48</c:f>
              <c:numCache>
                <c:formatCode>0.0</c:formatCode>
                <c:ptCount val="5"/>
                <c:pt idx="0">
                  <c:v>1302</c:v>
                </c:pt>
                <c:pt idx="1">
                  <c:v>1273.3333333333335</c:v>
                </c:pt>
                <c:pt idx="2">
                  <c:v>1244.6666666666667</c:v>
                </c:pt>
                <c:pt idx="3">
                  <c:v>1054.6666666666667</c:v>
                </c:pt>
                <c:pt idx="4">
                  <c:v>1110.6666666666667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99-4AA1-816F-51DCC2FBB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7041280"/>
        <c:axId val="227041856"/>
      </c:scatterChart>
      <c:valAx>
        <c:axId val="227041280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 Tempering temperature, </a:t>
                </a:r>
                <a:r>
                  <a:rPr lang="hr-HR" baseline="0">
                    <a:latin typeface="Times New Roman"/>
                    <a:cs typeface="Times New Roman"/>
                  </a:rPr>
                  <a:t>ºC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52990429341668521"/>
              <c:y val="0.898711157608795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27041856"/>
        <c:crosses val="autoZero"/>
        <c:crossBetween val="midCat"/>
      </c:valAx>
      <c:valAx>
        <c:axId val="22704185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r-HR"/>
                  <a:t>Microhardness, HV 0.1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5414486573802197E-2"/>
              <c:y val="0.10815130653139297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prstDash val="sysDot"/>
          </a:ln>
        </c:spPr>
        <c:crossAx val="2270412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5714044567958416"/>
          <c:y val="0.5026320136556357"/>
          <c:w val="0.67722505275075895"/>
          <c:h val="0.2408449243245791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53569565716804"/>
          <c:y val="3.7061587228025147E-2"/>
          <c:w val="0.69069631002007104"/>
          <c:h val="0.76635904777637065"/>
        </c:manualLayout>
      </c:layout>
      <c:scatterChart>
        <c:scatterStyle val="lineMarker"/>
        <c:varyColors val="0"/>
        <c:ser>
          <c:idx val="0"/>
          <c:order val="0"/>
          <c:tx>
            <c:v>Samples from series B0-QT</c:v>
          </c:tx>
          <c:spPr>
            <a:ln w="31750">
              <a:solidFill>
                <a:schemeClr val="tx1"/>
              </a:solidFill>
              <a:prstDash val="sysDot"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Sheet3!$G$44:$G$48</c:f>
              <c:numCache>
                <c:formatCode>0.0</c:formatCode>
                <c:ptCount val="5"/>
                <c:pt idx="0">
                  <c:v>1145.3333333333333</c:v>
                </c:pt>
                <c:pt idx="1">
                  <c:v>1018.6666666666666</c:v>
                </c:pt>
                <c:pt idx="2">
                  <c:v>892</c:v>
                </c:pt>
                <c:pt idx="3">
                  <c:v>1280.3333333333333</c:v>
                </c:pt>
                <c:pt idx="4">
                  <c:v>832.33333333333337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333-4A9A-8D1F-9CE0600F0952}"/>
            </c:ext>
          </c:extLst>
        </c:ser>
        <c:ser>
          <c:idx val="1"/>
          <c:order val="1"/>
          <c:tx>
            <c:v>Samples from series B0-PN</c:v>
          </c:tx>
          <c:spPr>
            <a:ln>
              <a:solidFill>
                <a:srgbClr val="00B05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Sheet3!$H$44:$H$48</c:f>
              <c:numCache>
                <c:formatCode>0.0</c:formatCode>
                <c:ptCount val="5"/>
                <c:pt idx="0">
                  <c:v>1251.3333333333333</c:v>
                </c:pt>
                <c:pt idx="1">
                  <c:v>1247.5</c:v>
                </c:pt>
                <c:pt idx="2">
                  <c:v>1243.6666666666667</c:v>
                </c:pt>
                <c:pt idx="3">
                  <c:v>1280.6666666666667</c:v>
                </c:pt>
                <c:pt idx="4">
                  <c:v>1193.6666666666667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333-4A9A-8D1F-9CE0600F09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245312"/>
        <c:axId val="45947072"/>
      </c:scatterChart>
      <c:valAx>
        <c:axId val="274245312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 Tempering temperature, </a:t>
                </a:r>
                <a:r>
                  <a:rPr lang="hr-HR" baseline="0">
                    <a:latin typeface="Times New Roman"/>
                    <a:cs typeface="Times New Roman"/>
                  </a:rPr>
                  <a:t>ºC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52990429341668521"/>
              <c:y val="0.898711157608795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5947072"/>
        <c:crosses val="autoZero"/>
        <c:crossBetween val="midCat"/>
      </c:valAx>
      <c:valAx>
        <c:axId val="4594707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r-HR"/>
                  <a:t>Microhardness, HV 0.1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6.9095464802635773E-2"/>
              <c:y val="0.1217833885898304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prstDash val="sysDot"/>
          </a:ln>
        </c:spPr>
        <c:crossAx val="27424531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0219058486196304"/>
          <c:y val="0.52149655983743892"/>
          <c:w val="0.60078798478895745"/>
          <c:h val="0.2408449243245791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17688775321261"/>
          <c:y val="3.2345232212241892E-2"/>
          <c:w val="0.74783149094545054"/>
          <c:h val="0.76635904777637065"/>
        </c:manualLayout>
      </c:layout>
      <c:scatterChart>
        <c:scatterStyle val="lineMarker"/>
        <c:varyColors val="0"/>
        <c:ser>
          <c:idx val="0"/>
          <c:order val="0"/>
          <c:tx>
            <c:v>Samples from series BX-QT</c:v>
          </c:tx>
          <c:spPr>
            <a:ln w="31750">
              <a:solidFill>
                <a:schemeClr val="tx1"/>
              </a:solidFill>
              <a:prstDash val="sysDot"/>
            </a:ln>
          </c:spPr>
          <c:marker>
            <c:symbol val="circle"/>
            <c:size val="5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Sheet3!$I$44:$I$48</c:f>
              <c:numCache>
                <c:formatCode>0.0</c:formatCode>
                <c:ptCount val="5"/>
                <c:pt idx="0">
                  <c:v>839.66666666666663</c:v>
                </c:pt>
                <c:pt idx="1">
                  <c:v>948.33333333333326</c:v>
                </c:pt>
                <c:pt idx="2">
                  <c:v>1057</c:v>
                </c:pt>
                <c:pt idx="3">
                  <c:v>931.66666666666663</c:v>
                </c:pt>
                <c:pt idx="4">
                  <c:v>1042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49E-4674-8415-D8D559D7C24F}"/>
            </c:ext>
          </c:extLst>
        </c:ser>
        <c:ser>
          <c:idx val="1"/>
          <c:order val="1"/>
          <c:tx>
            <c:v>Samples from series BX-PN</c:v>
          </c:tx>
          <c:spPr>
            <a:ln>
              <a:solidFill>
                <a:srgbClr val="00B050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Sheet3!$B$44:$B$48</c:f>
              <c:numCache>
                <c:formatCode>General</c:formatCode>
                <c:ptCount val="5"/>
                <c:pt idx="0">
                  <c:v>500</c:v>
                </c:pt>
                <c:pt idx="1">
                  <c:v>525</c:v>
                </c:pt>
                <c:pt idx="2">
                  <c:v>550</c:v>
                </c:pt>
                <c:pt idx="3">
                  <c:v>575</c:v>
                </c:pt>
                <c:pt idx="4">
                  <c:v>600</c:v>
                </c:pt>
              </c:numCache>
            </c:numRef>
          </c:xVal>
          <c:yVal>
            <c:numRef>
              <c:f>Sheet3!$J$44:$J$48</c:f>
              <c:numCache>
                <c:formatCode>0.0</c:formatCode>
                <c:ptCount val="5"/>
                <c:pt idx="0">
                  <c:v>1188</c:v>
                </c:pt>
                <c:pt idx="1">
                  <c:v>1245.8333333333335</c:v>
                </c:pt>
                <c:pt idx="2">
                  <c:v>1303.6666666666667</c:v>
                </c:pt>
                <c:pt idx="3">
                  <c:v>1274.3333333333333</c:v>
                </c:pt>
                <c:pt idx="4">
                  <c:v>1165.3333333333333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49E-4674-8415-D8D559D7C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4335424"/>
        <c:axId val="154336000"/>
      </c:scatterChart>
      <c:valAx>
        <c:axId val="154335424"/>
        <c:scaling>
          <c:orientation val="minMax"/>
        </c:scaling>
        <c:delete val="0"/>
        <c:axPos val="b"/>
        <c:majorGridlines>
          <c:spPr>
            <a:ln>
              <a:prstDash val="sysDash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hr-HR"/>
                  <a:t> Tempering temperature, </a:t>
                </a:r>
                <a:r>
                  <a:rPr lang="hr-HR" baseline="0">
                    <a:latin typeface="Times New Roman"/>
                    <a:cs typeface="Times New Roman"/>
                  </a:rPr>
                  <a:t>ºC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52990429341668521"/>
              <c:y val="0.898711157608795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54336000"/>
        <c:crosses val="autoZero"/>
        <c:crossBetween val="midCat"/>
      </c:valAx>
      <c:valAx>
        <c:axId val="154336000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hr-HR"/>
                  <a:t>Microhardness, HV 0.1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3314631707588036E-2"/>
              <c:y val="7.3221789418266264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>
            <a:prstDash val="sysDot"/>
          </a:ln>
        </c:spPr>
        <c:crossAx val="15433542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7409593218323436"/>
          <c:y val="0.50263217097862767"/>
          <c:w val="0.69047490422920432"/>
          <c:h val="0.24084492432457918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77C3D-7BB2-4D23-9D10-616807B37D36}" type="datetimeFigureOut">
              <a:rPr lang="sr-Latn-CS" smtClean="0"/>
              <a:t>7.9.2022.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03A18-1BE2-487D-92D8-585057AF460F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dlandek@fsb.hr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fzanetic@fsb.hr" TargetMode="External"/><Relationship Id="rId2" Type="http://schemas.openxmlformats.org/officeDocument/2006/relationships/hyperlink" Target="mailto:dlandek@fsb.h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304F3D-6F7F-4DB1-9C94-FAD127AAC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906196" cy="280831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3200" b="1" cap="all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Improving the properties of K490MC tool steel after hardening accompanied with deep cryogenic treatment and plasma </a:t>
            </a:r>
            <a:r>
              <a:rPr lang="en-GB" sz="3200" b="1" cap="all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nitriding</a:t>
            </a:r>
            <a:endParaRPr lang="hr-HR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0E4531F4-F1AE-4026-9A39-739A3944D0CB}"/>
              </a:ext>
            </a:extLst>
          </p:cNvPr>
          <p:cNvSpPr txBox="1"/>
          <p:nvPr/>
        </p:nvSpPr>
        <p:spPr>
          <a:xfrm>
            <a:off x="3635896" y="4869160"/>
            <a:ext cx="5112568" cy="1529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r-H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Darko Landek (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dlandek@fsb.hr</a:t>
            </a:r>
            <a:r>
              <a:rPr lang="hr-H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hr-H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Filip Žanetić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Zagreb, Faculty of Mechanical Engineering and Naval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Arhitecture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Ivana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Lučića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Street, No.5, Zagreb, Croatia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126247"/>
            <a:ext cx="836245" cy="83624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5DFC821-C5F4-46C9-8E88-961AB9C53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0" r="10852"/>
          <a:stretch/>
        </p:blipFill>
        <p:spPr bwMode="auto">
          <a:xfrm>
            <a:off x="1545449" y="160146"/>
            <a:ext cx="6442756" cy="76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5DFC821-C5F4-46C9-8E88-961AB9C53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431"/>
          <a:stretch/>
        </p:blipFill>
        <p:spPr bwMode="auto">
          <a:xfrm>
            <a:off x="30567" y="54138"/>
            <a:ext cx="1191722" cy="98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37" y="6031367"/>
            <a:ext cx="1331912" cy="73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5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142" y="-17284"/>
            <a:ext cx="59070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/>
          <a:lstStyle/>
          <a:p>
            <a:pPr algn="l"/>
            <a:r>
              <a:rPr lang="hr-HR" b="1" dirty="0">
                <a:solidFill>
                  <a:schemeClr val="accent1"/>
                </a:solidFill>
                <a:ea typeface="Cambria" panose="02040503050406030204" pitchFamily="18" charset="0"/>
              </a:rPr>
              <a:t>Overview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0EA73ED-B571-4AF2-A3D3-AF09802EE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96752"/>
            <a:ext cx="8820472" cy="482453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1. Introduction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2. Materials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and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methods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2.1.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Hardening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and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tempering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of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the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tool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steel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i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BÖHLER K490 MICROCLEAN</a:t>
            </a:r>
            <a:r>
              <a:rPr lang="hr-HR" sz="2000" b="1" i="1" baseline="30000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  <a:sym typeface="Symbol"/>
              </a:rPr>
              <a:t></a:t>
            </a:r>
            <a:r>
              <a:rPr lang="hr-HR" sz="2000" b="1" i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 </a:t>
            </a:r>
            <a:endParaRPr lang="en-US" sz="2000" b="1" i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2.2.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Plasma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nitriding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3.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Results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3.1.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Tempering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diagrams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3.2.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Hardness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after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plasma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nitriding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3.3.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Microstructure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and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nitriding</a:t>
            </a: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depth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r-HR" sz="2000" b="1" dirty="0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4. </a:t>
            </a:r>
            <a:r>
              <a:rPr lang="hr-HR" sz="2000" b="1" dirty="0" err="1">
                <a:solidFill>
                  <a:srgbClr val="FF0000"/>
                </a:solidFill>
                <a:ea typeface="Cambria" panose="02040503050406030204" pitchFamily="18" charset="0"/>
                <a:cs typeface="Arial" panose="020B0604020202020204" pitchFamily="34" charset="0"/>
              </a:rPr>
              <a:t>Conclusion</a:t>
            </a: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hr-HR" sz="2000" b="1" dirty="0">
              <a:solidFill>
                <a:srgbClr val="FF0000"/>
              </a:solidFill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5" name="Rectangle 4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>
                      <a:lumMod val="95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bg1">
                      <a:lumMod val="95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Results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58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242" y="28845"/>
            <a:ext cx="3044758" cy="3135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88" y="37723"/>
            <a:ext cx="6033154" cy="490066"/>
          </a:xfrm>
        </p:spPr>
        <p:txBody>
          <a:bodyPr>
            <a:noAutofit/>
          </a:bodyPr>
          <a:lstStyle/>
          <a:p>
            <a:pPr algn="l"/>
            <a:r>
              <a:rPr lang="hr-HR" sz="3200" dirty="0">
                <a:solidFill>
                  <a:schemeClr val="accent1"/>
                </a:solidFill>
                <a:ea typeface="Cambria" panose="02040503050406030204" pitchFamily="18" charset="0"/>
              </a:rPr>
              <a:t>Steel BÖHLER K490 MICROCLEAN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4848" y="640204"/>
            <a:ext cx="756084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High hardness (up to 64 HRC)</a:t>
            </a:r>
          </a:p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Very good toughness</a:t>
            </a:r>
          </a:p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High abrasive and adhesive wear resistance</a:t>
            </a:r>
          </a:p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Excellent hard machinability</a:t>
            </a:r>
          </a:p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High compressive strength</a:t>
            </a:r>
          </a:p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Heat treatment together with common cold work tool steels (1.2379, D2) at hardening temperatures from 1030 to 1080 °C  possible</a:t>
            </a:r>
          </a:p>
          <a:p>
            <a:pPr marL="285750" indent="-285750" fontAlgn="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Stable mechanical properties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61" y="3163972"/>
            <a:ext cx="6879084" cy="308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>
          <a:xfrm>
            <a:off x="4738705" y="3817653"/>
            <a:ext cx="432048" cy="4320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9" name="Rectangle 8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>
                      <a:lumMod val="95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bg1">
                      <a:lumMod val="95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Results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9374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97" y="116632"/>
            <a:ext cx="8229600" cy="490066"/>
          </a:xfrm>
        </p:spPr>
        <p:txBody>
          <a:bodyPr>
            <a:noAutofit/>
          </a:bodyPr>
          <a:lstStyle/>
          <a:p>
            <a:pPr algn="l"/>
            <a:r>
              <a:rPr lang="hr-HR" sz="3200" dirty="0">
                <a:solidFill>
                  <a:schemeClr val="accent1"/>
                </a:solidFill>
                <a:ea typeface="Cambria" panose="02040503050406030204" pitchFamily="18" charset="0"/>
              </a:rPr>
              <a:t>Steel BÖHLER K490 MICROCLEAN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2999647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6431556" cy="3395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9" name="Rectangle 8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>
                      <a:lumMod val="95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bg1">
                      <a:lumMod val="95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Results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056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764704"/>
          </a:xfrm>
        </p:spPr>
        <p:txBody>
          <a:bodyPr>
            <a:normAutofit/>
          </a:bodyPr>
          <a:lstStyle/>
          <a:p>
            <a:pPr algn="l"/>
            <a:r>
              <a:rPr lang="hr-HR" sz="3600" b="1" dirty="0">
                <a:solidFill>
                  <a:schemeClr val="accent1"/>
                </a:solidFill>
                <a:ea typeface="Cambria" panose="02040503050406030204" pitchFamily="18" charset="0"/>
              </a:rPr>
              <a:t>2. Materials </a:t>
            </a:r>
            <a:r>
              <a:rPr lang="hr-HR" sz="36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and</a:t>
            </a:r>
            <a:r>
              <a:rPr lang="hr-HR" sz="36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36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methods</a:t>
            </a:r>
            <a:endParaRPr lang="hr-HR" sz="3600" b="1" dirty="0">
              <a:solidFill>
                <a:schemeClr val="accent1"/>
              </a:solidFill>
              <a:ea typeface="Cambria" panose="020405030504060302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347339"/>
              </p:ext>
            </p:extLst>
          </p:nvPr>
        </p:nvGraphicFramePr>
        <p:xfrm>
          <a:off x="395536" y="1093386"/>
          <a:ext cx="8064894" cy="523304"/>
        </p:xfrm>
        <a:graphic>
          <a:graphicData uri="http://schemas.openxmlformats.org/drawingml/2006/table">
            <a:tbl>
              <a:tblPr firstRow="1" firstCol="1" bandRow="1"/>
              <a:tblGrid>
                <a:gridCol w="1851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6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6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59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69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69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69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Chemical element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C 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Si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Mn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Cr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Mo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V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W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Nb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wt</a:t>
                      </a:r>
                      <a:r>
                        <a:rPr lang="hr-HR" sz="14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, %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1.39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0.57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>
                          <a:effectLst/>
                          <a:latin typeface="Cambria"/>
                          <a:ea typeface="Calibri"/>
                          <a:cs typeface="Calibri"/>
                        </a:rPr>
                        <a:t>0.35</a:t>
                      </a:r>
                      <a:endParaRPr lang="en-US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6.42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1.50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>
                          <a:effectLst/>
                          <a:latin typeface="Cambria"/>
                          <a:ea typeface="Calibri"/>
                          <a:cs typeface="Calibri"/>
                        </a:rPr>
                        <a:t>3.66</a:t>
                      </a:r>
                      <a:endParaRPr lang="en-US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>
                          <a:effectLst/>
                          <a:latin typeface="Cambria"/>
                          <a:ea typeface="Calibri"/>
                          <a:cs typeface="Calibri"/>
                        </a:rPr>
                        <a:t>3.48</a:t>
                      </a:r>
                      <a:endParaRPr lang="en-US" sz="20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0.20</a:t>
                      </a:r>
                      <a:endParaRPr lang="en-US" sz="20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95536" y="724054"/>
            <a:ext cx="4269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Chemical composition of tool steel K490MC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86850"/>
            <a:ext cx="4907471" cy="3308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481773"/>
              </p:ext>
            </p:extLst>
          </p:nvPr>
        </p:nvGraphicFramePr>
        <p:xfrm>
          <a:off x="1835696" y="2141231"/>
          <a:ext cx="7128792" cy="2088231"/>
        </p:xfrm>
        <a:graphic>
          <a:graphicData uri="http://schemas.openxmlformats.org/drawingml/2006/table">
            <a:tbl>
              <a:tblPr firstRow="1" firstCol="1" bandRow="1"/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8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83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85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95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Sample</a:t>
                      </a: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 </a:t>
                      </a:r>
                      <a:r>
                        <a:rPr lang="hr-HR" sz="12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label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Austenitization</a:t>
                      </a: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/ </a:t>
                      </a:r>
                      <a:r>
                        <a:rPr lang="hr-HR" sz="12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Quenching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DCT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 err="1">
                          <a:effectLst/>
                          <a:latin typeface="Cambria"/>
                          <a:ea typeface="Calibri"/>
                          <a:cs typeface="Calibri"/>
                        </a:rPr>
                        <a:t>Tempering</a:t>
                      </a: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 temperature, </a:t>
                      </a: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  <a:sym typeface="Symbol"/>
                        </a:rPr>
                        <a:t></a:t>
                      </a: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C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0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  <a:latin typeface="Cambria"/>
                          <a:ea typeface="Calibri"/>
                          <a:cs typeface="Calibri"/>
                        </a:rPr>
                        <a:t>500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  <a:latin typeface="Cambria"/>
                          <a:ea typeface="Calibri"/>
                          <a:cs typeface="Calibri"/>
                        </a:rPr>
                        <a:t>525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  <a:latin typeface="Cambria"/>
                          <a:ea typeface="Calibri"/>
                          <a:cs typeface="Calibri"/>
                        </a:rPr>
                        <a:t>550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575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600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  <a:latin typeface="Cambria"/>
                          <a:ea typeface="Calibri"/>
                          <a:cs typeface="Calibri"/>
                        </a:rPr>
                        <a:t>A0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1030 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sym typeface="Symbol"/>
                        </a:rPr>
                        <a:t>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C/30 min/N</a:t>
                      </a:r>
                      <a:r>
                        <a:rPr lang="en-US" sz="1200" baseline="-250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2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-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A01N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A02N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A03N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A04N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A05N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  <a:latin typeface="Cambria"/>
                          <a:ea typeface="Calibri"/>
                          <a:cs typeface="Calibri"/>
                        </a:rPr>
                        <a:t>B0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1080 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sym typeface="Symbol"/>
                        </a:rPr>
                        <a:t>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C/20 min/N</a:t>
                      </a:r>
                      <a:r>
                        <a:rPr lang="en-US" sz="1200" baseline="-250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2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Cambria"/>
                          <a:ea typeface="Calibri"/>
                          <a:cs typeface="Calibri"/>
                        </a:rPr>
                        <a:t>-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B01N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B02N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B03N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B04N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B05N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>
                          <a:effectLst/>
                          <a:latin typeface="Cambria"/>
                          <a:ea typeface="Calibri"/>
                          <a:cs typeface="Calibri"/>
                        </a:rPr>
                        <a:t>AX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1030 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sym typeface="Symbol"/>
                        </a:rPr>
                        <a:t>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C/30 min/N</a:t>
                      </a:r>
                      <a:r>
                        <a:rPr lang="en-US" sz="1200" baseline="-250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2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  <a:latin typeface="Cambria"/>
                          <a:ea typeface="Calibri"/>
                          <a:cs typeface="Calibri"/>
                        </a:rPr>
                        <a:t>-186</a:t>
                      </a:r>
                      <a:r>
                        <a:rPr lang="hr-HR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 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sym typeface="Symbol"/>
                        </a:rPr>
                        <a:t></a:t>
                      </a:r>
                      <a:r>
                        <a:rPr lang="en-US" sz="1200">
                          <a:effectLst/>
                          <a:latin typeface="Cambria"/>
                          <a:ea typeface="Calibri"/>
                          <a:cs typeface="Calibri"/>
                        </a:rPr>
                        <a:t>C/24 h/N</a:t>
                      </a:r>
                      <a:r>
                        <a:rPr lang="en-US" sz="1200" baseline="-25000">
                          <a:effectLst/>
                          <a:latin typeface="Cambria"/>
                          <a:ea typeface="Calibri"/>
                          <a:cs typeface="Calibri"/>
                        </a:rPr>
                        <a:t>2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AX1N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AX2N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AX3N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AX4N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AX5N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  <a:latin typeface="Cambria"/>
                          <a:ea typeface="Calibri"/>
                          <a:cs typeface="Calibri"/>
                        </a:rPr>
                        <a:t>BX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1080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  <a:sym typeface="Symbol"/>
                        </a:rPr>
                        <a:t>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C/20 min/N</a:t>
                      </a:r>
                      <a:r>
                        <a:rPr lang="en-US" sz="1200" baseline="-250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Times New Roman"/>
                        </a:rPr>
                        <a:t>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-186 </a:t>
                      </a:r>
                      <a:r>
                        <a:rPr lang="en-US" sz="1200" dirty="0">
                          <a:effectLst/>
                          <a:latin typeface="Cambria"/>
                          <a:ea typeface="Calibri"/>
                          <a:cs typeface="Calibri"/>
                          <a:sym typeface="Symbol"/>
                        </a:rPr>
                        <a:t></a:t>
                      </a:r>
                      <a:r>
                        <a:rPr lang="en-US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C/24 h/N</a:t>
                      </a:r>
                      <a:r>
                        <a:rPr lang="en-US" sz="1200" baseline="-250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BX1N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BX2N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BX3N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BX4N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  <a:latin typeface="Cambria"/>
                          <a:ea typeface="Calibri"/>
                          <a:cs typeface="Calibri"/>
                        </a:rPr>
                        <a:t>BX5N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131840" y="5999133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0070C0"/>
                </a:solidFill>
              </a:rPr>
              <a:t>H</a:t>
            </a:r>
            <a:r>
              <a:rPr lang="en-US" dirty="0">
                <a:solidFill>
                  <a:srgbClr val="0070C0"/>
                </a:solidFill>
              </a:rPr>
              <a:t>eat treatment </a:t>
            </a:r>
            <a:r>
              <a:rPr lang="hr-HR" dirty="0" err="1">
                <a:solidFill>
                  <a:srgbClr val="0070C0"/>
                </a:solidFill>
              </a:rPr>
              <a:t>and</a:t>
            </a:r>
            <a:r>
              <a:rPr lang="hr-HR" dirty="0">
                <a:solidFill>
                  <a:srgbClr val="0070C0"/>
                </a:solidFill>
              </a:rPr>
              <a:t> </a:t>
            </a:r>
            <a:r>
              <a:rPr lang="hr-HR" dirty="0" err="1">
                <a:solidFill>
                  <a:srgbClr val="0070C0"/>
                </a:solidFill>
              </a:rPr>
              <a:t>samples</a:t>
            </a:r>
            <a:r>
              <a:rPr lang="hr-HR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of tool steel K490MC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97968" y="1742064"/>
            <a:ext cx="523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Sample label and heat treatment of tool steel K490MC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1" name="Rectangle 10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2. Materials </a:t>
              </a:r>
              <a:r>
                <a:rPr lang="hr-HR" sz="2000" dirty="0" err="1">
                  <a:solidFill>
                    <a:schemeClr val="bg1"/>
                  </a:solidFill>
                </a:rPr>
                <a:t>and</a:t>
              </a:r>
              <a:r>
                <a:rPr lang="hr-HR" sz="2000" dirty="0">
                  <a:solidFill>
                    <a:schemeClr val="bg1"/>
                  </a:solidFill>
                </a:rPr>
                <a:t> </a:t>
              </a:r>
              <a:r>
                <a:rPr lang="hr-HR" sz="2000" dirty="0" err="1">
                  <a:solidFill>
                    <a:schemeClr val="bg1"/>
                  </a:solidFill>
                </a:rPr>
                <a:t>methods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Results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18" name="Picture 1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t="8779" r="7978" b="14831"/>
          <a:stretch/>
        </p:blipFill>
        <p:spPr bwMode="auto">
          <a:xfrm>
            <a:off x="4848199" y="5112211"/>
            <a:ext cx="1321579" cy="8869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104571" y="4742809"/>
            <a:ext cx="1570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err="1">
                <a:solidFill>
                  <a:schemeClr val="tx2"/>
                </a:solidFill>
              </a:rPr>
              <a:t>Plasma</a:t>
            </a:r>
            <a:r>
              <a:rPr lang="hr-HR" sz="1600" dirty="0">
                <a:solidFill>
                  <a:schemeClr val="tx2"/>
                </a:solidFill>
              </a:rPr>
              <a:t> </a:t>
            </a:r>
            <a:r>
              <a:rPr lang="hr-HR" sz="1600" dirty="0" err="1">
                <a:solidFill>
                  <a:schemeClr val="tx2"/>
                </a:solidFill>
              </a:rPr>
              <a:t>nitrided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74648" y="4788975"/>
            <a:ext cx="1094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600" dirty="0" err="1">
                <a:solidFill>
                  <a:schemeClr val="tx2"/>
                </a:solidFill>
              </a:rPr>
              <a:t>Salth</a:t>
            </a:r>
            <a:r>
              <a:rPr lang="hr-HR" sz="1600" dirty="0">
                <a:solidFill>
                  <a:schemeClr val="tx2"/>
                </a:solidFill>
              </a:rPr>
              <a:t> </a:t>
            </a:r>
            <a:r>
              <a:rPr lang="hr-HR" sz="1600" dirty="0" err="1">
                <a:solidFill>
                  <a:schemeClr val="tx2"/>
                </a:solidFill>
              </a:rPr>
              <a:t>bath</a:t>
            </a:r>
            <a:r>
              <a:rPr lang="hr-HR" sz="1600" dirty="0">
                <a:solidFill>
                  <a:schemeClr val="tx2"/>
                </a:solidFill>
              </a:rPr>
              <a:t> </a:t>
            </a:r>
            <a:r>
              <a:rPr lang="hr-HR" sz="1600" dirty="0" err="1">
                <a:solidFill>
                  <a:schemeClr val="tx2"/>
                </a:solidFill>
              </a:rPr>
              <a:t>nitrided</a:t>
            </a:r>
            <a:endParaRPr lang="en-US" sz="1600" dirty="0">
              <a:solidFill>
                <a:schemeClr val="tx2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457596" y="4322438"/>
            <a:ext cx="0" cy="307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16416" y="4322438"/>
            <a:ext cx="0" cy="3188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964488" y="4324410"/>
            <a:ext cx="0" cy="3169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460448" y="4501507"/>
            <a:ext cx="2858820" cy="0"/>
          </a:xfrm>
          <a:prstGeom prst="line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8319268" y="4493474"/>
            <a:ext cx="675927" cy="8033"/>
          </a:xfrm>
          <a:prstGeom prst="line">
            <a:avLst/>
          </a:prstGeom>
          <a:ln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Up Arrow 29"/>
          <p:cNvSpPr/>
          <p:nvPr/>
        </p:nvSpPr>
        <p:spPr>
          <a:xfrm>
            <a:off x="6727809" y="4583653"/>
            <a:ext cx="216024" cy="1591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Up Arrow 31"/>
          <p:cNvSpPr/>
          <p:nvPr/>
        </p:nvSpPr>
        <p:spPr>
          <a:xfrm>
            <a:off x="8522107" y="4587587"/>
            <a:ext cx="216024" cy="1591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320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r="6587"/>
          <a:stretch/>
        </p:blipFill>
        <p:spPr bwMode="auto">
          <a:xfrm>
            <a:off x="360021" y="2681981"/>
            <a:ext cx="4680520" cy="31297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335771"/>
              </p:ext>
            </p:extLst>
          </p:nvPr>
        </p:nvGraphicFramePr>
        <p:xfrm>
          <a:off x="179512" y="188640"/>
          <a:ext cx="8409573" cy="17805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61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 err="1">
                          <a:effectLst/>
                        </a:rPr>
                        <a:t>Surface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modification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process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Process parameters</a:t>
                      </a:r>
                      <a:endParaRPr lang="en-US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0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r-HR" sz="1400" dirty="0" err="1">
                          <a:effectLst/>
                        </a:rPr>
                        <a:t>Plasma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nitriding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in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the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Rübig</a:t>
                      </a:r>
                      <a:r>
                        <a:rPr lang="hr-HR" sz="1400" dirty="0">
                          <a:effectLst/>
                        </a:rPr>
                        <a:t> PC 70/90 S </a:t>
                      </a:r>
                      <a:r>
                        <a:rPr lang="hr-HR" sz="1400" dirty="0" err="1">
                          <a:effectLst/>
                        </a:rPr>
                        <a:t>system</a:t>
                      </a:r>
                      <a:endParaRPr lang="en-US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fontAlgn="auto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hr-HR" sz="1400" dirty="0" err="1">
                          <a:effectLst/>
                        </a:rPr>
                        <a:t>Cleaning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the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surface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by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ions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sputtering</a:t>
                      </a:r>
                      <a:r>
                        <a:rPr lang="hr-HR" sz="1400" dirty="0">
                          <a:effectLst/>
                        </a:rPr>
                        <a:t>: 480 </a:t>
                      </a:r>
                      <a:r>
                        <a:rPr lang="hr-HR" sz="1400" dirty="0">
                          <a:effectLst/>
                          <a:sym typeface="Symbol"/>
                        </a:rPr>
                        <a:t></a:t>
                      </a:r>
                      <a:r>
                        <a:rPr lang="hr-HR" sz="1400" dirty="0">
                          <a:effectLst/>
                        </a:rPr>
                        <a:t>C /2 h (2 mbar; 1800 W; 90 % H</a:t>
                      </a:r>
                      <a:r>
                        <a:rPr lang="hr-HR" sz="1400" baseline="-25000" dirty="0">
                          <a:effectLst/>
                        </a:rPr>
                        <a:t>2</a:t>
                      </a:r>
                      <a:r>
                        <a:rPr lang="hr-HR" sz="1400" dirty="0">
                          <a:effectLst/>
                        </a:rPr>
                        <a:t>, 5 % N</a:t>
                      </a:r>
                      <a:r>
                        <a:rPr lang="hr-HR" sz="1400" baseline="-25000" dirty="0">
                          <a:effectLst/>
                        </a:rPr>
                        <a:t>2</a:t>
                      </a:r>
                      <a:r>
                        <a:rPr lang="hr-HR" sz="1400" dirty="0">
                          <a:effectLst/>
                        </a:rPr>
                        <a:t>, 5 % Ar)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hr-HR" sz="1400" dirty="0" err="1">
                          <a:effectLst/>
                        </a:rPr>
                        <a:t>Plasma</a:t>
                      </a: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nitriding</a:t>
                      </a:r>
                      <a:r>
                        <a:rPr lang="hr-HR" sz="1400" dirty="0">
                          <a:effectLst/>
                        </a:rPr>
                        <a:t>: 500 </a:t>
                      </a:r>
                      <a:r>
                        <a:rPr lang="hr-HR" sz="1400" dirty="0">
                          <a:effectLst/>
                          <a:sym typeface="Symbol"/>
                        </a:rPr>
                        <a:t></a:t>
                      </a:r>
                      <a:r>
                        <a:rPr lang="hr-HR" sz="1400" dirty="0">
                          <a:effectLst/>
                        </a:rPr>
                        <a:t>C / 10 h (2 mbar; 3000 W; 70 % H</a:t>
                      </a:r>
                      <a:r>
                        <a:rPr lang="hr-HR" sz="1400" baseline="-25000" dirty="0">
                          <a:effectLst/>
                        </a:rPr>
                        <a:t>2</a:t>
                      </a:r>
                      <a:r>
                        <a:rPr lang="hr-HR" sz="1400" dirty="0">
                          <a:effectLst/>
                        </a:rPr>
                        <a:t>, 20 % N</a:t>
                      </a:r>
                      <a:r>
                        <a:rPr lang="hr-HR" sz="1400" baseline="-25000" dirty="0">
                          <a:effectLst/>
                        </a:rPr>
                        <a:t>2</a:t>
                      </a:r>
                      <a:r>
                        <a:rPr lang="hr-HR" sz="1400" dirty="0">
                          <a:effectLst/>
                        </a:rPr>
                        <a:t>, 10 % Ar)</a:t>
                      </a:r>
                      <a:endParaRPr lang="en-US" sz="1400" dirty="0">
                        <a:effectLst/>
                      </a:endParaRPr>
                    </a:p>
                    <a:p>
                      <a:pPr marL="342900" lvl="0" indent="-342900" algn="just" fontAlgn="auto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hr-HR" sz="1400" dirty="0">
                          <a:effectLst/>
                        </a:rPr>
                        <a:t> </a:t>
                      </a:r>
                      <a:r>
                        <a:rPr lang="hr-HR" sz="1400" dirty="0" err="1">
                          <a:effectLst/>
                        </a:rPr>
                        <a:t>Cooling</a:t>
                      </a:r>
                      <a:r>
                        <a:rPr lang="hr-HR" sz="1400" dirty="0">
                          <a:effectLst/>
                        </a:rPr>
                        <a:t>: 2 mbar, 100% N</a:t>
                      </a:r>
                      <a:r>
                        <a:rPr lang="hr-HR" sz="1400" baseline="-25000" dirty="0">
                          <a:effectLst/>
                        </a:rPr>
                        <a:t>2</a:t>
                      </a:r>
                      <a:endParaRPr lang="en-US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2" name="Rectangle 11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2. Materials </a:t>
              </a:r>
              <a:r>
                <a:rPr lang="hr-HR" sz="2000" dirty="0" err="1">
                  <a:solidFill>
                    <a:schemeClr val="bg1"/>
                  </a:solidFill>
                </a:rPr>
                <a:t>and</a:t>
              </a:r>
              <a:r>
                <a:rPr lang="hr-HR" sz="2000" dirty="0">
                  <a:solidFill>
                    <a:schemeClr val="bg1"/>
                  </a:solidFill>
                </a:rPr>
                <a:t> </a:t>
              </a:r>
              <a:r>
                <a:rPr lang="hr-HR" sz="2000" dirty="0" err="1">
                  <a:solidFill>
                    <a:schemeClr val="bg1"/>
                  </a:solidFill>
                </a:rPr>
                <a:t>methods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Results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958" y="1624752"/>
            <a:ext cx="3340883" cy="4458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25497" y="5898646"/>
            <a:ext cx="6334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System for plasma </a:t>
            </a:r>
            <a:r>
              <a:rPr lang="en-US" dirty="0" err="1">
                <a:solidFill>
                  <a:srgbClr val="0070C0"/>
                </a:solidFill>
              </a:rPr>
              <a:t>nitriding</a:t>
            </a:r>
            <a:r>
              <a:rPr lang="en-US" dirty="0">
                <a:solidFill>
                  <a:srgbClr val="0070C0"/>
                </a:solidFill>
              </a:rPr>
              <a:t> and PACVD processes </a:t>
            </a:r>
            <a:r>
              <a:rPr lang="en-US" dirty="0" err="1">
                <a:solidFill>
                  <a:srgbClr val="0070C0"/>
                </a:solidFill>
              </a:rPr>
              <a:t>Rübig</a:t>
            </a:r>
            <a:r>
              <a:rPr lang="en-US" dirty="0">
                <a:solidFill>
                  <a:srgbClr val="0070C0"/>
                </a:solidFill>
              </a:rPr>
              <a:t> PC 70/90 </a:t>
            </a:r>
          </a:p>
        </p:txBody>
      </p:sp>
    </p:spTree>
    <p:extLst>
      <p:ext uri="{BB962C8B-B14F-4D97-AF65-F5344CB8AC3E}">
        <p14:creationId xmlns:p14="http://schemas.microsoft.com/office/powerpoint/2010/main" val="3927852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48072"/>
          </a:xfrm>
        </p:spPr>
        <p:txBody>
          <a:bodyPr>
            <a:normAutofit/>
          </a:bodyPr>
          <a:lstStyle/>
          <a:p>
            <a:pPr algn="l"/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3.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Results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: </a:t>
            </a:r>
            <a:r>
              <a:rPr lang="hr-HR" sz="2800" b="1" dirty="0" err="1">
                <a:solidFill>
                  <a:schemeClr val="accent1"/>
                </a:solidFill>
              </a:rPr>
              <a:t>Hardness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after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quenching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and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tempering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3111" y="5661248"/>
            <a:ext cx="8711983" cy="616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r-HR" sz="1200" dirty="0" err="1"/>
              <a:t>The</a:t>
            </a:r>
            <a:r>
              <a:rPr lang="hr-HR" sz="1200" dirty="0"/>
              <a:t> </a:t>
            </a:r>
            <a:r>
              <a:rPr lang="hr-HR" sz="1200" dirty="0" err="1"/>
              <a:t>tempering</a:t>
            </a:r>
            <a:r>
              <a:rPr lang="hr-HR" sz="1200" dirty="0"/>
              <a:t> </a:t>
            </a:r>
            <a:r>
              <a:rPr lang="hr-HR" sz="1200" dirty="0" err="1"/>
              <a:t>diagrams</a:t>
            </a:r>
            <a:r>
              <a:rPr lang="hr-HR" sz="1200" dirty="0"/>
              <a:t> </a:t>
            </a:r>
            <a:r>
              <a:rPr lang="hr-HR" sz="1200" dirty="0" err="1"/>
              <a:t>of</a:t>
            </a:r>
            <a:r>
              <a:rPr lang="hr-HR" sz="1200" dirty="0"/>
              <a:t> </a:t>
            </a:r>
            <a:r>
              <a:rPr lang="hr-HR" sz="1200" dirty="0" err="1"/>
              <a:t>hardened</a:t>
            </a:r>
            <a:r>
              <a:rPr lang="hr-HR" sz="1200" dirty="0"/>
              <a:t> </a:t>
            </a:r>
            <a:r>
              <a:rPr lang="hr-HR" sz="1200" dirty="0" err="1"/>
              <a:t>and</a:t>
            </a:r>
            <a:r>
              <a:rPr lang="hr-HR" sz="1200" dirty="0"/>
              <a:t> </a:t>
            </a:r>
            <a:r>
              <a:rPr lang="hr-HR" sz="1200" dirty="0" err="1"/>
              <a:t>tempered</a:t>
            </a:r>
            <a:r>
              <a:rPr lang="hr-HR" sz="1200" dirty="0"/>
              <a:t> K490MC </a:t>
            </a:r>
            <a:r>
              <a:rPr lang="hr-HR" sz="1200" dirty="0" err="1"/>
              <a:t>steel</a:t>
            </a:r>
            <a:r>
              <a:rPr lang="hr-HR" sz="1200" dirty="0"/>
              <a:t> </a:t>
            </a:r>
            <a:r>
              <a:rPr lang="hr-HR" sz="1200" dirty="0" err="1"/>
              <a:t>treated</a:t>
            </a:r>
            <a:r>
              <a:rPr lang="hr-HR" sz="1200" dirty="0"/>
              <a:t> </a:t>
            </a:r>
            <a:r>
              <a:rPr lang="hr-HR" sz="1200" dirty="0" err="1"/>
              <a:t>with</a:t>
            </a:r>
            <a:r>
              <a:rPr lang="hr-HR" sz="1200" dirty="0"/>
              <a:t> </a:t>
            </a:r>
            <a:r>
              <a:rPr lang="hr-HR" sz="1200" dirty="0" err="1"/>
              <a:t>an</a:t>
            </a:r>
            <a:r>
              <a:rPr lang="hr-HR" sz="1200" dirty="0"/>
              <a:t> </a:t>
            </a:r>
            <a:r>
              <a:rPr lang="hr-HR" sz="1200" dirty="0" err="1"/>
              <a:t>austenitization</a:t>
            </a:r>
            <a:r>
              <a:rPr lang="hr-HR" sz="1200" dirty="0"/>
              <a:t> temperature </a:t>
            </a:r>
            <a:r>
              <a:rPr lang="hr-HR" sz="1200" dirty="0" err="1"/>
              <a:t>of</a:t>
            </a:r>
            <a:r>
              <a:rPr lang="hr-HR" sz="1200" dirty="0"/>
              <a:t> (a) 1030 </a:t>
            </a:r>
            <a:r>
              <a:rPr lang="hr-HR" sz="1200" dirty="0">
                <a:sym typeface="Symbol"/>
              </a:rPr>
              <a:t></a:t>
            </a:r>
            <a:r>
              <a:rPr lang="hr-HR" sz="1200" dirty="0"/>
              <a:t>C </a:t>
            </a:r>
            <a:r>
              <a:rPr lang="hr-HR" sz="1200" dirty="0" err="1"/>
              <a:t>and</a:t>
            </a:r>
            <a:r>
              <a:rPr lang="hr-HR" sz="1200" dirty="0"/>
              <a:t> (b) 1080 </a:t>
            </a:r>
            <a:r>
              <a:rPr lang="hr-HR" sz="1200" dirty="0">
                <a:sym typeface="Symbol"/>
              </a:rPr>
              <a:t></a:t>
            </a:r>
            <a:r>
              <a:rPr lang="hr-HR" sz="1200" dirty="0"/>
              <a:t>C, </a:t>
            </a:r>
            <a:r>
              <a:rPr lang="hr-HR" sz="1200" dirty="0" err="1"/>
              <a:t>with</a:t>
            </a:r>
            <a:r>
              <a:rPr lang="hr-HR" sz="1200" dirty="0"/>
              <a:t> </a:t>
            </a:r>
            <a:r>
              <a:rPr lang="hr-HR" sz="1200" dirty="0" err="1"/>
              <a:t>and</a:t>
            </a:r>
            <a:r>
              <a:rPr lang="hr-HR" sz="1200" dirty="0"/>
              <a:t> </a:t>
            </a:r>
            <a:r>
              <a:rPr lang="hr-HR" sz="1200" dirty="0" err="1"/>
              <a:t>without</a:t>
            </a:r>
            <a:r>
              <a:rPr lang="hr-HR" sz="1200" dirty="0"/>
              <a:t> </a:t>
            </a:r>
            <a:r>
              <a:rPr lang="hr-HR" sz="1200" dirty="0" err="1"/>
              <a:t>application</a:t>
            </a:r>
            <a:r>
              <a:rPr lang="hr-HR" sz="1200" dirty="0"/>
              <a:t> DCT. (c) </a:t>
            </a:r>
            <a:r>
              <a:rPr lang="hr-HR" sz="1200" dirty="0" err="1"/>
              <a:t>Microstructure</a:t>
            </a:r>
            <a:r>
              <a:rPr lang="hr-HR" sz="1200" dirty="0"/>
              <a:t> </a:t>
            </a:r>
            <a:r>
              <a:rPr lang="hr-HR" sz="1200" dirty="0" err="1"/>
              <a:t>of</a:t>
            </a:r>
            <a:r>
              <a:rPr lang="hr-HR" sz="1200" dirty="0"/>
              <a:t> </a:t>
            </a:r>
            <a:r>
              <a:rPr lang="hr-HR" sz="1200" dirty="0" err="1"/>
              <a:t>the</a:t>
            </a:r>
            <a:r>
              <a:rPr lang="hr-HR" sz="1200" dirty="0"/>
              <a:t> </a:t>
            </a:r>
            <a:r>
              <a:rPr lang="hr-HR" sz="1200" dirty="0" err="1"/>
              <a:t>sample</a:t>
            </a:r>
            <a:r>
              <a:rPr lang="hr-HR" sz="1200" dirty="0"/>
              <a:t> BX4 (DCT + </a:t>
            </a:r>
            <a:r>
              <a:rPr lang="hr-HR" sz="1200" dirty="0" err="1"/>
              <a:t>tempering</a:t>
            </a:r>
            <a:r>
              <a:rPr lang="hr-HR" sz="1200" dirty="0"/>
              <a:t> at 575 </a:t>
            </a:r>
            <a:r>
              <a:rPr lang="hr-HR" sz="1200" dirty="0">
                <a:sym typeface="Symbol"/>
              </a:rPr>
              <a:t></a:t>
            </a:r>
            <a:r>
              <a:rPr lang="hr-HR" sz="1200" dirty="0"/>
              <a:t>C/2 h)</a:t>
            </a:r>
            <a:endParaRPr lang="en-US" sz="12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77283245"/>
              </p:ext>
            </p:extLst>
          </p:nvPr>
        </p:nvGraphicFramePr>
        <p:xfrm>
          <a:off x="123261" y="749997"/>
          <a:ext cx="465091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682505793"/>
              </p:ext>
            </p:extLst>
          </p:nvPr>
        </p:nvGraphicFramePr>
        <p:xfrm>
          <a:off x="251520" y="3298061"/>
          <a:ext cx="4608512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3261" y="2711353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chemeClr val="tx2"/>
                </a:solidFill>
              </a:rPr>
              <a:t>(a)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079" y="5237068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chemeClr val="tx2"/>
                </a:solidFill>
              </a:rPr>
              <a:t>(b)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63559"/>
            <a:ext cx="3672408" cy="25726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4860032" y="410422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chemeClr val="tx2"/>
                </a:solidFill>
              </a:rPr>
              <a:t>(c)</a:t>
            </a:r>
            <a:endParaRPr lang="en-US" sz="1600" dirty="0">
              <a:solidFill>
                <a:schemeClr val="tx2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3" name="Rectangle 12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3. </a:t>
              </a:r>
              <a:r>
                <a:rPr lang="hr-HR" sz="2000" dirty="0" err="1">
                  <a:solidFill>
                    <a:schemeClr val="bg1"/>
                  </a:solidFill>
                </a:rPr>
                <a:t>Results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1605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8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3.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Results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: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Surface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h</a:t>
            </a:r>
            <a:r>
              <a:rPr lang="hr-HR" sz="2800" b="1" dirty="0" err="1">
                <a:solidFill>
                  <a:schemeClr val="accent1"/>
                </a:solidFill>
              </a:rPr>
              <a:t>ardness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after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plasma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nitriding</a:t>
            </a:r>
            <a:endParaRPr lang="hr-HR" sz="2800" b="1" dirty="0">
              <a:solidFill>
                <a:schemeClr val="accent1"/>
              </a:solidFill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1102" y="4509120"/>
            <a:ext cx="805454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tempering</a:t>
            </a:r>
            <a:r>
              <a:rPr lang="hr-HR" dirty="0"/>
              <a:t> </a:t>
            </a:r>
            <a:r>
              <a:rPr lang="hr-HR" dirty="0" err="1"/>
              <a:t>diagrams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hardened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tempered</a:t>
            </a:r>
            <a:r>
              <a:rPr lang="hr-HR" dirty="0"/>
              <a:t> K490MC </a:t>
            </a:r>
            <a:r>
              <a:rPr lang="hr-HR" dirty="0" err="1"/>
              <a:t>steel</a:t>
            </a:r>
            <a:r>
              <a:rPr lang="hr-HR" dirty="0"/>
              <a:t> </a:t>
            </a:r>
            <a:r>
              <a:rPr lang="hr-HR" dirty="0" err="1"/>
              <a:t>treated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an</a:t>
            </a:r>
            <a:r>
              <a:rPr lang="hr-HR" dirty="0"/>
              <a:t> </a:t>
            </a:r>
            <a:r>
              <a:rPr lang="hr-HR" dirty="0" err="1"/>
              <a:t>austenitization</a:t>
            </a:r>
            <a:r>
              <a:rPr lang="hr-HR" dirty="0"/>
              <a:t> temperature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>
                <a:solidFill>
                  <a:srgbClr val="FF0000"/>
                </a:solidFill>
              </a:rPr>
              <a:t>1030 </a:t>
            </a:r>
            <a:r>
              <a:rPr lang="hr-HR" dirty="0">
                <a:solidFill>
                  <a:srgbClr val="FF0000"/>
                </a:solidFill>
                <a:sym typeface="Symbol"/>
              </a:rPr>
              <a:t></a:t>
            </a:r>
            <a:r>
              <a:rPr lang="hr-HR" dirty="0">
                <a:solidFill>
                  <a:srgbClr val="FF0000"/>
                </a:solidFill>
              </a:rPr>
              <a:t>C</a:t>
            </a:r>
            <a:r>
              <a:rPr lang="hr-HR" dirty="0"/>
              <a:t> </a:t>
            </a:r>
            <a:r>
              <a:rPr lang="hr-HR" dirty="0" err="1"/>
              <a:t>before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after</a:t>
            </a:r>
            <a:r>
              <a:rPr lang="hr-HR" dirty="0"/>
              <a:t> </a:t>
            </a:r>
            <a:r>
              <a:rPr lang="hr-HR" dirty="0" err="1"/>
              <a:t>plasma</a:t>
            </a:r>
            <a:r>
              <a:rPr lang="hr-HR" dirty="0"/>
              <a:t> </a:t>
            </a:r>
            <a:r>
              <a:rPr lang="hr-HR" dirty="0" err="1"/>
              <a:t>nitriding</a:t>
            </a:r>
            <a:r>
              <a:rPr lang="hr-HR" dirty="0"/>
              <a:t>: </a:t>
            </a:r>
          </a:p>
          <a:p>
            <a:pPr marL="342900" indent="-342900" algn="just">
              <a:buAutoNum type="alphaLcParenR"/>
            </a:pPr>
            <a:r>
              <a:rPr lang="hr-HR" dirty="0" err="1"/>
              <a:t>conventionally</a:t>
            </a:r>
            <a:r>
              <a:rPr lang="hr-HR" dirty="0"/>
              <a:t> </a:t>
            </a:r>
            <a:r>
              <a:rPr lang="hr-HR" dirty="0" err="1"/>
              <a:t>heat</a:t>
            </a:r>
            <a:r>
              <a:rPr lang="hr-HR" dirty="0"/>
              <a:t> </a:t>
            </a:r>
            <a:r>
              <a:rPr lang="hr-HR" dirty="0" err="1"/>
              <a:t>treated</a:t>
            </a:r>
            <a:r>
              <a:rPr lang="hr-HR" dirty="0"/>
              <a:t> </a:t>
            </a:r>
            <a:r>
              <a:rPr lang="hr-HR" dirty="0" err="1"/>
              <a:t>samples</a:t>
            </a:r>
            <a:r>
              <a:rPr lang="hr-HR" dirty="0"/>
              <a:t> </a:t>
            </a:r>
          </a:p>
          <a:p>
            <a:pPr marL="342900" indent="-342900" algn="just">
              <a:buAutoNum type="alphaLcParenR"/>
            </a:pPr>
            <a:r>
              <a:rPr lang="hr-HR" dirty="0" err="1"/>
              <a:t>samples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application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DCT </a:t>
            </a:r>
            <a:r>
              <a:rPr lang="hr-HR" dirty="0" err="1"/>
              <a:t>after</a:t>
            </a:r>
            <a:r>
              <a:rPr lang="hr-HR" dirty="0"/>
              <a:t> </a:t>
            </a:r>
            <a:r>
              <a:rPr lang="hr-HR" dirty="0" err="1"/>
              <a:t>quenching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25663580"/>
              </p:ext>
            </p:extLst>
          </p:nvPr>
        </p:nvGraphicFramePr>
        <p:xfrm>
          <a:off x="45847" y="1052736"/>
          <a:ext cx="4608512" cy="3038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030088043"/>
              </p:ext>
            </p:extLst>
          </p:nvPr>
        </p:nvGraphicFramePr>
        <p:xfrm>
          <a:off x="4473365" y="1052736"/>
          <a:ext cx="4536504" cy="296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7669" y="3931222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70C0"/>
                </a:solidFill>
              </a:rPr>
              <a:t>(a)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6811" y="3913467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70C0"/>
                </a:solidFill>
              </a:rPr>
              <a:t>(b)</a:t>
            </a:r>
            <a:endParaRPr lang="en-US" sz="1600" dirty="0">
              <a:solidFill>
                <a:srgbClr val="0070C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0" name="Rectangle 9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3. </a:t>
              </a:r>
              <a:r>
                <a:rPr lang="hr-HR" sz="2000" dirty="0" err="1">
                  <a:solidFill>
                    <a:schemeClr val="bg1"/>
                  </a:solidFill>
                </a:rPr>
                <a:t>Results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8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170125372"/>
              </p:ext>
            </p:extLst>
          </p:nvPr>
        </p:nvGraphicFramePr>
        <p:xfrm>
          <a:off x="182466" y="977282"/>
          <a:ext cx="4392488" cy="3052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8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3.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Results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: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Surface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h</a:t>
            </a:r>
            <a:r>
              <a:rPr lang="hr-HR" sz="2800" b="1" dirty="0" err="1">
                <a:solidFill>
                  <a:schemeClr val="accent1"/>
                </a:solidFill>
              </a:rPr>
              <a:t>ardness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after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plasma</a:t>
            </a:r>
            <a:r>
              <a:rPr lang="hr-HR" sz="2800" b="1" dirty="0">
                <a:solidFill>
                  <a:schemeClr val="accent1"/>
                </a:solidFill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</a:rPr>
              <a:t>nitriding</a:t>
            </a:r>
            <a:endParaRPr lang="hr-HR" sz="2800" b="1" dirty="0">
              <a:solidFill>
                <a:schemeClr val="accent1"/>
              </a:solidFill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7532" y="4490628"/>
            <a:ext cx="796280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tempering</a:t>
            </a:r>
            <a:r>
              <a:rPr lang="hr-HR" dirty="0"/>
              <a:t> </a:t>
            </a:r>
            <a:r>
              <a:rPr lang="hr-HR" dirty="0" err="1"/>
              <a:t>diagrams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hardened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tempered</a:t>
            </a:r>
            <a:r>
              <a:rPr lang="hr-HR" dirty="0"/>
              <a:t> K490MC </a:t>
            </a:r>
            <a:r>
              <a:rPr lang="hr-HR" dirty="0" err="1"/>
              <a:t>steel</a:t>
            </a:r>
            <a:r>
              <a:rPr lang="hr-HR" dirty="0"/>
              <a:t> </a:t>
            </a:r>
            <a:r>
              <a:rPr lang="hr-HR" dirty="0" err="1"/>
              <a:t>treated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an</a:t>
            </a:r>
            <a:r>
              <a:rPr lang="hr-HR" dirty="0"/>
              <a:t> </a:t>
            </a:r>
            <a:r>
              <a:rPr lang="hr-HR" dirty="0" err="1"/>
              <a:t>austenitization</a:t>
            </a:r>
            <a:r>
              <a:rPr lang="hr-HR" dirty="0"/>
              <a:t> temperature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>
                <a:solidFill>
                  <a:srgbClr val="FF0000"/>
                </a:solidFill>
              </a:rPr>
              <a:t>1080 </a:t>
            </a:r>
            <a:r>
              <a:rPr lang="hr-HR" dirty="0">
                <a:solidFill>
                  <a:srgbClr val="FF0000"/>
                </a:solidFill>
                <a:sym typeface="Symbol"/>
              </a:rPr>
              <a:t></a:t>
            </a:r>
            <a:r>
              <a:rPr lang="hr-HR" dirty="0">
                <a:solidFill>
                  <a:srgbClr val="FF0000"/>
                </a:solidFill>
              </a:rPr>
              <a:t>C</a:t>
            </a:r>
            <a:r>
              <a:rPr lang="hr-HR" dirty="0"/>
              <a:t> </a:t>
            </a:r>
            <a:r>
              <a:rPr lang="hr-HR" dirty="0" err="1"/>
              <a:t>before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after</a:t>
            </a:r>
            <a:r>
              <a:rPr lang="hr-HR" dirty="0"/>
              <a:t> </a:t>
            </a:r>
            <a:r>
              <a:rPr lang="hr-HR" dirty="0" err="1"/>
              <a:t>plasma</a:t>
            </a:r>
            <a:r>
              <a:rPr lang="hr-HR" dirty="0"/>
              <a:t> </a:t>
            </a:r>
            <a:r>
              <a:rPr lang="hr-HR" dirty="0" err="1"/>
              <a:t>nitriding</a:t>
            </a:r>
            <a:r>
              <a:rPr lang="hr-HR" dirty="0"/>
              <a:t>: </a:t>
            </a:r>
          </a:p>
          <a:p>
            <a:pPr marL="342900" indent="-342900" algn="just">
              <a:buAutoNum type="alphaLcParenR"/>
            </a:pPr>
            <a:r>
              <a:rPr lang="hr-HR" dirty="0" err="1"/>
              <a:t>conventionally</a:t>
            </a:r>
            <a:r>
              <a:rPr lang="hr-HR" dirty="0"/>
              <a:t> </a:t>
            </a:r>
            <a:r>
              <a:rPr lang="hr-HR" dirty="0" err="1"/>
              <a:t>heat</a:t>
            </a:r>
            <a:r>
              <a:rPr lang="hr-HR" dirty="0"/>
              <a:t> </a:t>
            </a:r>
            <a:r>
              <a:rPr lang="hr-HR" dirty="0" err="1"/>
              <a:t>treated</a:t>
            </a:r>
            <a:r>
              <a:rPr lang="hr-HR" dirty="0"/>
              <a:t> </a:t>
            </a:r>
            <a:r>
              <a:rPr lang="hr-HR" dirty="0" err="1"/>
              <a:t>samples</a:t>
            </a:r>
            <a:r>
              <a:rPr lang="hr-HR" dirty="0"/>
              <a:t> </a:t>
            </a:r>
          </a:p>
          <a:p>
            <a:pPr marL="342900" indent="-342900" algn="just">
              <a:buAutoNum type="alphaLcParenR"/>
            </a:pPr>
            <a:r>
              <a:rPr lang="hr-HR" dirty="0" err="1"/>
              <a:t>samples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application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DCT </a:t>
            </a:r>
            <a:r>
              <a:rPr lang="hr-HR" dirty="0" err="1"/>
              <a:t>after</a:t>
            </a:r>
            <a:r>
              <a:rPr lang="hr-HR" dirty="0"/>
              <a:t> </a:t>
            </a:r>
            <a:r>
              <a:rPr lang="hr-HR" dirty="0" err="1"/>
              <a:t>quenching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7669" y="393305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70C0"/>
                </a:solidFill>
              </a:rPr>
              <a:t>(a)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28932" y="3933056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70C0"/>
                </a:solidFill>
              </a:rPr>
              <a:t>(b)</a:t>
            </a:r>
            <a:endParaRPr lang="en-US" sz="1600" dirty="0">
              <a:solidFill>
                <a:srgbClr val="0070C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0" name="Rectangle 9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3. </a:t>
              </a:r>
              <a:r>
                <a:rPr lang="hr-HR" sz="2000" dirty="0" err="1">
                  <a:solidFill>
                    <a:schemeClr val="bg1"/>
                  </a:solidFill>
                </a:rPr>
                <a:t>Results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2940293057"/>
              </p:ext>
            </p:extLst>
          </p:nvPr>
        </p:nvGraphicFramePr>
        <p:xfrm>
          <a:off x="4440312" y="980728"/>
          <a:ext cx="4380160" cy="2978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5723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8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3.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Results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: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Microstructure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and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nitriding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depth</a:t>
            </a:r>
            <a:endParaRPr lang="hr-HR" sz="2800" b="1" dirty="0">
              <a:solidFill>
                <a:schemeClr val="accent1"/>
              </a:solidFill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6" y="5013176"/>
            <a:ext cx="7962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dirty="0"/>
              <a:t>The effective </a:t>
            </a:r>
            <a:r>
              <a:rPr lang="en-GB" dirty="0" err="1"/>
              <a:t>nitriding</a:t>
            </a:r>
            <a:r>
              <a:rPr lang="en-GB" dirty="0"/>
              <a:t> depth of </a:t>
            </a:r>
            <a:r>
              <a:rPr lang="en-GB" dirty="0" err="1"/>
              <a:t>nitrided</a:t>
            </a:r>
            <a:r>
              <a:rPr lang="en-GB" dirty="0"/>
              <a:t> samples of steel K490 </a:t>
            </a:r>
            <a:r>
              <a:rPr lang="en-GB" dirty="0" err="1"/>
              <a:t>MicroClean</a:t>
            </a:r>
            <a:r>
              <a:rPr lang="en-GB" dirty="0"/>
              <a:t> depending on heat treatment denoted with the labels showed in Table 2</a:t>
            </a:r>
            <a:r>
              <a:rPr lang="hr-HR" dirty="0"/>
              <a:t>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0" name="Rectangle 9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3. </a:t>
              </a:r>
              <a:r>
                <a:rPr lang="hr-HR" sz="2000" dirty="0" err="1">
                  <a:solidFill>
                    <a:schemeClr val="bg1"/>
                  </a:solidFill>
                </a:rPr>
                <a:t>Results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5"/>
          <a:stretch>
            <a:fillRect/>
          </a:stretch>
        </p:blipFill>
        <p:spPr bwMode="auto">
          <a:xfrm>
            <a:off x="459855" y="1229551"/>
            <a:ext cx="8212455" cy="334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BEF235-992B-495A-803D-223A55FC0156}"/>
              </a:ext>
            </a:extLst>
          </p:cNvPr>
          <p:cNvSpPr/>
          <p:nvPr/>
        </p:nvSpPr>
        <p:spPr>
          <a:xfrm>
            <a:off x="3172498" y="1266935"/>
            <a:ext cx="4963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</a:t>
            </a:r>
            <a:r>
              <a:rPr lang="en-GB" dirty="0" err="1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amples</a:t>
            </a:r>
            <a:r>
              <a:rPr lang="en-GB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with higher surface hardness achieved a smaller effective nitriding depth</a:t>
            </a:r>
            <a:r>
              <a:rPr lang="hr-HR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!</a:t>
            </a:r>
            <a:endParaRPr lang="hr-HR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78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184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3.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Results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: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Microstructure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and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nitriding</a:t>
            </a:r>
            <a:r>
              <a:rPr lang="hr-HR" sz="2800" b="1" dirty="0">
                <a:solidFill>
                  <a:schemeClr val="accent1"/>
                </a:solidFill>
                <a:ea typeface="Cambria" panose="02040503050406030204" pitchFamily="18" charset="0"/>
              </a:rPr>
              <a:t> </a:t>
            </a:r>
            <a:r>
              <a:rPr lang="hr-HR" sz="28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depth</a:t>
            </a:r>
            <a:endParaRPr lang="hr-HR" sz="2800" b="1" dirty="0">
              <a:solidFill>
                <a:schemeClr val="accent1"/>
              </a:solidFill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6044" y="4365104"/>
            <a:ext cx="878497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GB" dirty="0"/>
              <a:t>Surface layer of </a:t>
            </a:r>
            <a:r>
              <a:rPr lang="en-GB" dirty="0" err="1"/>
              <a:t>nitrided</a:t>
            </a:r>
            <a:r>
              <a:rPr lang="en-GB" dirty="0"/>
              <a:t> samples from steel K490 </a:t>
            </a:r>
            <a:r>
              <a:rPr lang="en-GB" dirty="0" err="1"/>
              <a:t>MicroClean</a:t>
            </a:r>
            <a:r>
              <a:rPr lang="en-GB" dirty="0"/>
              <a:t> after hardening at </a:t>
            </a:r>
            <a:r>
              <a:rPr lang="en-GB" dirty="0" err="1"/>
              <a:t>austenitization</a:t>
            </a:r>
            <a:r>
              <a:rPr lang="en-GB" dirty="0"/>
              <a:t> temperature 1080 </a:t>
            </a:r>
            <a:r>
              <a:rPr lang="en-GB" dirty="0">
                <a:sym typeface="Symbol"/>
              </a:rPr>
              <a:t></a:t>
            </a:r>
            <a:r>
              <a:rPr lang="en-GB" dirty="0"/>
              <a:t>C, DCT procedure, single tempering and: </a:t>
            </a:r>
            <a:endParaRPr lang="hr-HR" dirty="0"/>
          </a:p>
          <a:p>
            <a:pPr marL="342900" indent="-342900" algn="just">
              <a:spcAft>
                <a:spcPts val="600"/>
              </a:spcAft>
              <a:buAutoNum type="alphaLcParenBoth"/>
            </a:pPr>
            <a:r>
              <a:rPr lang="en-GB" dirty="0"/>
              <a:t>plasma </a:t>
            </a:r>
            <a:r>
              <a:rPr lang="en-GB" dirty="0" err="1"/>
              <a:t>nitriding</a:t>
            </a:r>
            <a:r>
              <a:rPr lang="en-GB" dirty="0"/>
              <a:t> at 500 </a:t>
            </a:r>
            <a:r>
              <a:rPr lang="en-GB" dirty="0">
                <a:sym typeface="Symbol"/>
              </a:rPr>
              <a:t></a:t>
            </a:r>
            <a:r>
              <a:rPr lang="en-GB" dirty="0"/>
              <a:t>C / 10 h (the sample BX4N), </a:t>
            </a:r>
            <a:endParaRPr lang="hr-HR" dirty="0"/>
          </a:p>
          <a:p>
            <a:pPr marL="342900" indent="-342900" algn="just">
              <a:spcAft>
                <a:spcPts val="600"/>
              </a:spcAft>
              <a:buAutoNum type="alphaLcParenBoth"/>
            </a:pPr>
            <a:r>
              <a:rPr lang="hr-HR" dirty="0"/>
              <a:t>s</a:t>
            </a:r>
            <a:r>
              <a:rPr lang="en-GB" dirty="0"/>
              <a:t>alt bath </a:t>
            </a:r>
            <a:r>
              <a:rPr lang="en-GB" dirty="0" err="1"/>
              <a:t>nitriding</a:t>
            </a:r>
            <a:r>
              <a:rPr lang="en-GB" dirty="0"/>
              <a:t> at 580 </a:t>
            </a:r>
            <a:r>
              <a:rPr lang="en-GB" dirty="0">
                <a:sym typeface="Symbol"/>
              </a:rPr>
              <a:t></a:t>
            </a:r>
            <a:r>
              <a:rPr lang="en-GB" dirty="0"/>
              <a:t>C/ 2 h (the sample BX5N). </a:t>
            </a:r>
            <a:endParaRPr lang="hr-HR" dirty="0"/>
          </a:p>
          <a:p>
            <a:pPr algn="just">
              <a:spcAft>
                <a:spcPts val="600"/>
              </a:spcAft>
            </a:pPr>
            <a:r>
              <a:rPr lang="en-GB" dirty="0"/>
              <a:t>Etching microstructure with 5% NITAL</a:t>
            </a:r>
            <a:endParaRPr lang="hr-HR" dirty="0"/>
          </a:p>
        </p:txBody>
      </p:sp>
      <p:grpSp>
        <p:nvGrpSpPr>
          <p:cNvPr id="9" name="Group 8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10" name="Rectangle 9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3. </a:t>
              </a:r>
              <a:r>
                <a:rPr lang="hr-HR" sz="2000" dirty="0" err="1">
                  <a:solidFill>
                    <a:schemeClr val="bg1"/>
                  </a:solidFill>
                </a:rPr>
                <a:t>Results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4.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Conclusion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0" name="Picture 2" descr="BX4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55" y="1272034"/>
            <a:ext cx="4361682" cy="247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BX9-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532" y="1271476"/>
            <a:ext cx="4380499" cy="246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619672" y="3763779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70C0"/>
                </a:solidFill>
              </a:rPr>
              <a:t>(a)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00935" y="3763779"/>
            <a:ext cx="576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>
                <a:solidFill>
                  <a:srgbClr val="0070C0"/>
                </a:solidFill>
              </a:rPr>
              <a:t>(b)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12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FAB3CFD-2E5C-4416-B5C3-7E7360883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0648"/>
            <a:ext cx="3096344" cy="648072"/>
          </a:xfrm>
        </p:spPr>
        <p:txBody>
          <a:bodyPr>
            <a:normAutofit/>
          </a:bodyPr>
          <a:lstStyle/>
          <a:p>
            <a:pPr algn="l"/>
            <a:r>
              <a:rPr lang="hr-HR" sz="3200" b="1" dirty="0">
                <a:solidFill>
                  <a:schemeClr val="accent1"/>
                </a:solidFill>
                <a:ea typeface="Cambria" panose="02040503050406030204" pitchFamily="18" charset="0"/>
              </a:rPr>
              <a:t>4. </a:t>
            </a:r>
            <a:r>
              <a:rPr lang="hr-HR" sz="3200" b="1" dirty="0" err="1">
                <a:solidFill>
                  <a:schemeClr val="accent1"/>
                </a:solidFill>
                <a:ea typeface="Cambria" panose="02040503050406030204" pitchFamily="18" charset="0"/>
              </a:rPr>
              <a:t>Conclusions</a:t>
            </a:r>
            <a:endParaRPr lang="hr-HR" sz="3200" b="1" dirty="0">
              <a:solidFill>
                <a:schemeClr val="accent1"/>
              </a:solidFill>
              <a:ea typeface="Cambria" panose="0204050305040603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1052736"/>
            <a:ext cx="8352928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 err="1"/>
              <a:t>Quenching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tested</a:t>
            </a:r>
            <a:r>
              <a:rPr lang="hr-HR" dirty="0"/>
              <a:t> </a:t>
            </a:r>
            <a:r>
              <a:rPr lang="hr-HR" dirty="0" err="1"/>
              <a:t>steel</a:t>
            </a:r>
            <a:r>
              <a:rPr lang="hr-HR" dirty="0"/>
              <a:t> </a:t>
            </a:r>
            <a:r>
              <a:rPr lang="hr-HR" dirty="0" err="1"/>
              <a:t>from</a:t>
            </a:r>
            <a:r>
              <a:rPr lang="hr-HR" dirty="0"/>
              <a:t> a temperature </a:t>
            </a:r>
            <a:r>
              <a:rPr lang="hr-HR" dirty="0" err="1"/>
              <a:t>of</a:t>
            </a:r>
            <a:r>
              <a:rPr lang="hr-HR" dirty="0"/>
              <a:t> 1080 </a:t>
            </a:r>
            <a:r>
              <a:rPr lang="hr-HR" dirty="0">
                <a:sym typeface="Symbol"/>
              </a:rPr>
              <a:t></a:t>
            </a:r>
            <a:r>
              <a:rPr lang="hr-HR" dirty="0"/>
              <a:t>C </a:t>
            </a:r>
            <a:r>
              <a:rPr lang="hr-HR" dirty="0" err="1"/>
              <a:t>achieves</a:t>
            </a:r>
            <a:r>
              <a:rPr lang="hr-HR" dirty="0"/>
              <a:t> 2 HRC to 3 HRC </a:t>
            </a:r>
            <a:r>
              <a:rPr lang="hr-HR" dirty="0" err="1"/>
              <a:t>higher</a:t>
            </a:r>
            <a:r>
              <a:rPr lang="hr-HR" dirty="0"/>
              <a:t> </a:t>
            </a:r>
            <a:r>
              <a:rPr lang="hr-HR" dirty="0" err="1"/>
              <a:t>hardness</a:t>
            </a:r>
            <a:r>
              <a:rPr lang="hr-HR" dirty="0"/>
              <a:t> </a:t>
            </a:r>
            <a:r>
              <a:rPr lang="hr-HR" dirty="0" err="1"/>
              <a:t>than</a:t>
            </a:r>
            <a:r>
              <a:rPr lang="hr-HR" dirty="0"/>
              <a:t> </a:t>
            </a:r>
            <a:r>
              <a:rPr lang="hr-HR" dirty="0" err="1"/>
              <a:t>quenching</a:t>
            </a:r>
            <a:r>
              <a:rPr lang="hr-HR" dirty="0"/>
              <a:t> </a:t>
            </a:r>
            <a:r>
              <a:rPr lang="hr-HR" dirty="0" err="1"/>
              <a:t>from</a:t>
            </a:r>
            <a:r>
              <a:rPr lang="hr-HR" dirty="0"/>
              <a:t> </a:t>
            </a:r>
            <a:r>
              <a:rPr lang="hr-HR" dirty="0" err="1"/>
              <a:t>austenitization</a:t>
            </a:r>
            <a:r>
              <a:rPr lang="hr-HR" dirty="0"/>
              <a:t> temperature </a:t>
            </a:r>
            <a:r>
              <a:rPr lang="hr-HR" dirty="0" err="1"/>
              <a:t>of</a:t>
            </a:r>
            <a:r>
              <a:rPr lang="hr-HR" dirty="0"/>
              <a:t> 1030 </a:t>
            </a:r>
            <a:r>
              <a:rPr lang="hr-HR" dirty="0">
                <a:sym typeface="Symbol"/>
              </a:rPr>
              <a:t></a:t>
            </a:r>
            <a:r>
              <a:rPr lang="hr-HR" dirty="0"/>
              <a:t>C.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dirty="0">
              <a:solidFill>
                <a:srgbClr val="0070C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application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DCT </a:t>
            </a:r>
            <a:r>
              <a:rPr lang="hr-HR" dirty="0" err="1"/>
              <a:t>gives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highest</a:t>
            </a:r>
            <a:r>
              <a:rPr lang="hr-HR" dirty="0"/>
              <a:t> </a:t>
            </a:r>
            <a:r>
              <a:rPr lang="hr-HR" dirty="0" err="1"/>
              <a:t>achievable</a:t>
            </a:r>
            <a:r>
              <a:rPr lang="hr-HR" dirty="0"/>
              <a:t> </a:t>
            </a:r>
            <a:r>
              <a:rPr lang="hr-HR" dirty="0" err="1"/>
              <a:t>hardness</a:t>
            </a:r>
            <a:r>
              <a:rPr lang="hr-HR" dirty="0"/>
              <a:t> for </a:t>
            </a:r>
            <a:r>
              <a:rPr lang="hr-HR" dirty="0" err="1"/>
              <a:t>steel</a:t>
            </a:r>
            <a:r>
              <a:rPr lang="hr-HR" dirty="0"/>
              <a:t> K490MC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amount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64 HRC to 65 HRC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steel</a:t>
            </a:r>
            <a:r>
              <a:rPr lang="hr-HR" dirty="0"/>
              <a:t> </a:t>
            </a:r>
            <a:r>
              <a:rPr lang="hr-HR" dirty="0" err="1"/>
              <a:t>showed</a:t>
            </a:r>
            <a:r>
              <a:rPr lang="hr-HR" dirty="0"/>
              <a:t> </a:t>
            </a:r>
            <a:r>
              <a:rPr lang="hr-HR" dirty="0" err="1"/>
              <a:t>good</a:t>
            </a:r>
            <a:r>
              <a:rPr lang="hr-HR" dirty="0"/>
              <a:t> </a:t>
            </a:r>
            <a:r>
              <a:rPr lang="hr-HR" dirty="0" err="1"/>
              <a:t>resistance</a:t>
            </a:r>
            <a:r>
              <a:rPr lang="hr-HR" dirty="0"/>
              <a:t> to </a:t>
            </a:r>
            <a:r>
              <a:rPr lang="hr-HR" dirty="0" err="1"/>
              <a:t>tempering</a:t>
            </a:r>
            <a:r>
              <a:rPr lang="hr-HR" dirty="0"/>
              <a:t> </a:t>
            </a:r>
            <a:r>
              <a:rPr lang="hr-HR" dirty="0" err="1"/>
              <a:t>up</a:t>
            </a:r>
            <a:r>
              <a:rPr lang="hr-HR" dirty="0"/>
              <a:t> </a:t>
            </a:r>
            <a:r>
              <a:rPr lang="hr-HR" dirty="0" err="1"/>
              <a:t>to</a:t>
            </a:r>
            <a:r>
              <a:rPr lang="hr-HR" dirty="0"/>
              <a:t> a temperature </a:t>
            </a:r>
            <a:r>
              <a:rPr lang="hr-HR" dirty="0" err="1"/>
              <a:t>of</a:t>
            </a:r>
            <a:r>
              <a:rPr lang="hr-HR" dirty="0"/>
              <a:t> 600 </a:t>
            </a:r>
            <a:r>
              <a:rPr lang="hr-HR" dirty="0">
                <a:sym typeface="Symbol"/>
              </a:rPr>
              <a:t></a:t>
            </a:r>
            <a:r>
              <a:rPr lang="hr-HR" dirty="0"/>
              <a:t>C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The application of plasma </a:t>
            </a:r>
            <a:r>
              <a:rPr lang="en-GB" dirty="0" err="1"/>
              <a:t>nitriding</a:t>
            </a:r>
            <a:r>
              <a:rPr lang="en-GB" dirty="0"/>
              <a:t> achieves an additional increase in the hardness on the surface of the sample regardless of the previous heat treatment </a:t>
            </a: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highest</a:t>
            </a:r>
            <a:r>
              <a:rPr lang="hr-HR" dirty="0"/>
              <a:t> </a:t>
            </a:r>
            <a:r>
              <a:rPr lang="hr-HR" dirty="0" err="1"/>
              <a:t>value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surface</a:t>
            </a:r>
            <a:r>
              <a:rPr lang="hr-HR" dirty="0"/>
              <a:t> </a:t>
            </a:r>
            <a:r>
              <a:rPr lang="hr-HR" dirty="0" err="1"/>
              <a:t>hardness</a:t>
            </a:r>
            <a:r>
              <a:rPr lang="hr-HR" dirty="0"/>
              <a:t> </a:t>
            </a:r>
            <a:r>
              <a:rPr lang="hr-HR" dirty="0" err="1"/>
              <a:t>after</a:t>
            </a:r>
            <a:r>
              <a:rPr lang="hr-HR" dirty="0"/>
              <a:t> </a:t>
            </a:r>
            <a:r>
              <a:rPr lang="hr-HR" dirty="0" err="1"/>
              <a:t>plasma</a:t>
            </a:r>
            <a:r>
              <a:rPr lang="hr-HR" dirty="0"/>
              <a:t> </a:t>
            </a:r>
            <a:r>
              <a:rPr lang="hr-HR" dirty="0" err="1"/>
              <a:t>nitriding</a:t>
            </a:r>
            <a:r>
              <a:rPr lang="hr-HR" dirty="0"/>
              <a:t>, </a:t>
            </a:r>
            <a:r>
              <a:rPr lang="hr-HR" dirty="0" err="1"/>
              <a:t>up</a:t>
            </a:r>
            <a:r>
              <a:rPr lang="hr-HR" dirty="0"/>
              <a:t> to to 1300 HV 0.1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achieved</a:t>
            </a:r>
            <a:r>
              <a:rPr lang="hr-HR" dirty="0"/>
              <a:t> on </a:t>
            </a:r>
            <a:r>
              <a:rPr lang="hr-HR" dirty="0" err="1"/>
              <a:t>samples</a:t>
            </a:r>
            <a:r>
              <a:rPr lang="hr-HR" dirty="0"/>
              <a:t> </a:t>
            </a:r>
            <a:r>
              <a:rPr lang="hr-HR" dirty="0" err="1"/>
              <a:t>that</a:t>
            </a:r>
            <a:r>
              <a:rPr lang="hr-HR" dirty="0"/>
              <a:t> had </a:t>
            </a:r>
            <a:r>
              <a:rPr lang="hr-HR" dirty="0" err="1"/>
              <a:t>previously</a:t>
            </a:r>
            <a:r>
              <a:rPr lang="hr-HR" dirty="0"/>
              <a:t> </a:t>
            </a:r>
            <a:r>
              <a:rPr lang="hr-HR" dirty="0" err="1"/>
              <a:t>been</a:t>
            </a:r>
            <a:r>
              <a:rPr lang="hr-HR" dirty="0"/>
              <a:t> </a:t>
            </a:r>
            <a:r>
              <a:rPr lang="hr-HR" dirty="0" err="1"/>
              <a:t>hardened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austenitization</a:t>
            </a:r>
            <a:r>
              <a:rPr lang="hr-HR" dirty="0"/>
              <a:t> temperature 1080 </a:t>
            </a:r>
            <a:r>
              <a:rPr lang="hr-HR" dirty="0">
                <a:sym typeface="Symbol"/>
              </a:rPr>
              <a:t></a:t>
            </a:r>
            <a:r>
              <a:rPr lang="hr-HR" dirty="0"/>
              <a:t>C, </a:t>
            </a:r>
            <a:r>
              <a:rPr lang="hr-HR" dirty="0" err="1"/>
              <a:t>deep</a:t>
            </a:r>
            <a:r>
              <a:rPr lang="hr-HR" dirty="0"/>
              <a:t> </a:t>
            </a:r>
            <a:r>
              <a:rPr lang="hr-HR" dirty="0" err="1"/>
              <a:t>cryogenic</a:t>
            </a:r>
            <a:r>
              <a:rPr lang="hr-HR" dirty="0"/>
              <a:t> </a:t>
            </a:r>
            <a:r>
              <a:rPr lang="hr-HR" dirty="0" err="1"/>
              <a:t>treated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tempered</a:t>
            </a:r>
            <a:r>
              <a:rPr lang="hr-HR" dirty="0"/>
              <a:t> at a temperature </a:t>
            </a:r>
            <a:r>
              <a:rPr lang="hr-HR" dirty="0" err="1"/>
              <a:t>range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550 </a:t>
            </a:r>
            <a:r>
              <a:rPr lang="hr-HR" dirty="0">
                <a:sym typeface="Symbol"/>
              </a:rPr>
              <a:t></a:t>
            </a:r>
            <a:r>
              <a:rPr lang="hr-HR" dirty="0"/>
              <a:t>C to 575 </a:t>
            </a:r>
            <a:r>
              <a:rPr lang="hr-HR" dirty="0">
                <a:sym typeface="Symbol"/>
              </a:rPr>
              <a:t></a:t>
            </a:r>
            <a:r>
              <a:rPr lang="hr-HR" dirty="0"/>
              <a:t>C 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The application of the salt bath </a:t>
            </a:r>
            <a:r>
              <a:rPr lang="en-GB" dirty="0" err="1"/>
              <a:t>nitriding</a:t>
            </a:r>
            <a:r>
              <a:rPr lang="en-GB" dirty="0"/>
              <a:t> also achieves high surface hardness, up to 1250 HV 0.1 and </a:t>
            </a:r>
            <a:r>
              <a:rPr lang="en-GB" dirty="0" err="1"/>
              <a:t>nitriding</a:t>
            </a:r>
            <a:r>
              <a:rPr lang="en-GB" dirty="0"/>
              <a:t> depths up to 0.2 mm, but with porous and more fragile compound zone than the nitride zone on plasma </a:t>
            </a:r>
            <a:r>
              <a:rPr lang="en-GB" dirty="0" err="1"/>
              <a:t>nitrided</a:t>
            </a:r>
            <a:r>
              <a:rPr lang="en-GB" dirty="0"/>
              <a:t> samples.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0" y="6379051"/>
            <a:ext cx="9132167" cy="461665"/>
            <a:chOff x="0" y="6379051"/>
            <a:chExt cx="9132167" cy="461665"/>
          </a:xfrm>
        </p:grpSpPr>
        <p:sp>
          <p:nvSpPr>
            <p:cNvPr id="6" name="Rectangle 5"/>
            <p:cNvSpPr/>
            <p:nvPr/>
          </p:nvSpPr>
          <p:spPr>
            <a:xfrm>
              <a:off x="0" y="6381328"/>
              <a:ext cx="9132167" cy="459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0" y="6379051"/>
              <a:ext cx="18356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1.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Introduction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95736" y="6410967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2. Materials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and</a:t>
              </a:r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methods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49698" y="640259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3. </a:t>
              </a:r>
              <a:r>
                <a:rPr lang="hr-HR" sz="2000" dirty="0" err="1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Results</a:t>
              </a:r>
              <a:endPara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36296" y="6404688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r-HR" sz="2000" dirty="0">
                  <a:solidFill>
                    <a:schemeClr val="bg1"/>
                  </a:solidFill>
                </a:rPr>
                <a:t>4. </a:t>
              </a:r>
              <a:r>
                <a:rPr lang="hr-HR" sz="2000" dirty="0" err="1">
                  <a:solidFill>
                    <a:schemeClr val="bg1"/>
                  </a:solidFill>
                </a:rPr>
                <a:t>Conclusion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6383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922716" y="4049323"/>
            <a:ext cx="4606811" cy="60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normAutofit fontScale="85000" lnSpcReduction="10000"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ctr" eaLnBrk="1" hangingPunct="1">
              <a:buNone/>
            </a:pPr>
            <a:r>
              <a:rPr lang="hr-HR" altLang="en-US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Thank you for your </a:t>
            </a:r>
            <a:r>
              <a:rPr lang="en-GB" altLang="en-US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attention</a:t>
            </a:r>
            <a:r>
              <a:rPr lang="hr-HR" altLang="en-US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GB" altLang="en-US" sz="3200" b="1" i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TekstniOkvir 3">
            <a:extLst>
              <a:ext uri="{FF2B5EF4-FFF2-40B4-BE49-F238E27FC236}">
                <a16:creationId xmlns:a16="http://schemas.microsoft.com/office/drawing/2014/main" id="{0E4531F4-F1AE-4026-9A39-739A3944D0CB}"/>
              </a:ext>
            </a:extLst>
          </p:cNvPr>
          <p:cNvSpPr txBox="1"/>
          <p:nvPr/>
        </p:nvSpPr>
        <p:spPr>
          <a:xfrm>
            <a:off x="3973243" y="5157192"/>
            <a:ext cx="5112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r-H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Darko Landek </a:t>
            </a:r>
            <a:r>
              <a:rPr lang="hr-H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dlandek@fsb.hr</a:t>
            </a:r>
            <a:r>
              <a:rPr lang="hr-H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hr-H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Filip </a:t>
            </a:r>
            <a:r>
              <a:rPr lang="hr-HR" b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Žanetić</a:t>
            </a:r>
            <a:r>
              <a:rPr lang="hr-HR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r-H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fzanetic</a:t>
            </a:r>
            <a:r>
              <a:rPr lang="hr-H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</a:t>
            </a:r>
            <a:r>
              <a:rPr lang="hr-H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fsb.hr</a:t>
            </a:r>
            <a:r>
              <a:rPr lang="hr-H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Zagreb, Faculty of Mechanical Engineering and Naval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Arhitecture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Ivana </a:t>
            </a:r>
            <a:r>
              <a:rPr lang="en-GB" sz="14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Lučića</a:t>
            </a:r>
            <a:r>
              <a:rPr lang="en-GB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Street, No.5, Zagreb, Croatia</a:t>
            </a:r>
          </a:p>
        </p:txBody>
      </p:sp>
      <p:sp>
        <p:nvSpPr>
          <p:cNvPr id="6" name="AutoShape 2" descr="https://submit.asmet.org/event/60/images/4-ifhtse-echt20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7055"/>
            <a:ext cx="7109246" cy="36647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33B4CE-1BAB-4837-8382-F28E70EBE7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" y="4750552"/>
            <a:ext cx="3495602" cy="200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626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1117</Words>
  <Application>Microsoft Office PowerPoint</Application>
  <PresentationFormat>On-screen Show (4:3)</PresentationFormat>
  <Paragraphs>194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Symbol</vt:lpstr>
      <vt:lpstr>Times New Roman</vt:lpstr>
      <vt:lpstr>Office tema</vt:lpstr>
      <vt:lpstr>Improving the properties of K490MC tool steel after hardening accompanied with deep cryogenic treatment and plasma nitriding</vt:lpstr>
      <vt:lpstr>Overview</vt:lpstr>
      <vt:lpstr>Steel BÖHLER K490 MICROCLEAN</vt:lpstr>
      <vt:lpstr>Steel BÖHLER K490 MICROCLEAN</vt:lpstr>
      <vt:lpstr>2. Materials and methods</vt:lpstr>
      <vt:lpstr>PowerPoint Presentation</vt:lpstr>
      <vt:lpstr>3. Results: Hardness after quenching and tempering</vt:lpstr>
      <vt:lpstr>3. Results: Surface hardness after plasma nitriding</vt:lpstr>
      <vt:lpstr>3. Results: Surface hardness after plasma nitriding</vt:lpstr>
      <vt:lpstr>3. Results: Microstructure and nitriding depth</vt:lpstr>
      <vt:lpstr>3. Results: Microstructure and nitriding depth</vt:lpstr>
      <vt:lpstr>4. 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INFLUENCE OF PREVIOUS HEAT TREATMENT ON PROPERTIES OF TOOL STEEL K490 MC NITRATED IN PLASMA </dc:title>
  <dc:creator>IVANA</dc:creator>
  <cp:lastModifiedBy>Darko Landek</cp:lastModifiedBy>
  <cp:revision>41</cp:revision>
  <dcterms:created xsi:type="dcterms:W3CDTF">2021-10-02T21:01:52Z</dcterms:created>
  <dcterms:modified xsi:type="dcterms:W3CDTF">2022-09-06T23:27:39Z</dcterms:modified>
</cp:coreProperties>
</file>