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83" r:id="rId3"/>
    <p:sldId id="269" r:id="rId4"/>
    <p:sldId id="287" r:id="rId5"/>
    <p:sldId id="279" r:id="rId6"/>
    <p:sldId id="285" r:id="rId7"/>
    <p:sldId id="284" r:id="rId8"/>
    <p:sldId id="288" r:id="rId9"/>
    <p:sldId id="277" r:id="rId10"/>
    <p:sldId id="289" r:id="rId11"/>
    <p:sldId id="291" r:id="rId12"/>
    <p:sldId id="280" r:id="rId13"/>
    <p:sldId id="278" r:id="rId14"/>
    <p:sldId id="286" r:id="rId15"/>
    <p:sldId id="271" r:id="rId16"/>
    <p:sldId id="268"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1" autoAdjust="0"/>
    <p:restoredTop sz="94660"/>
  </p:normalViewPr>
  <p:slideViewPr>
    <p:cSldViewPr snapToGrid="0" showGuides="1">
      <p:cViewPr varScale="1">
        <p:scale>
          <a:sx n="94" d="100"/>
          <a:sy n="94" d="100"/>
        </p:scale>
        <p:origin x="60" y="184"/>
      </p:cViewPr>
      <p:guideLst>
        <p:guide orient="horz" pos="2205"/>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CBD8D38A-A875-4598-9767-FC65BB8ECEDF}" type="datetimeFigureOut">
              <a:rPr lang="de-DE" smtClean="0"/>
              <a:t>06.05.2022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BA87ACF-8DCB-449C-A6DC-70B00E537716}" type="slidenum">
              <a:rPr lang="de-DE" smtClean="0"/>
              <a:t>‹Nr.›</a:t>
            </a:fld>
            <a:endParaRPr lang="de-DE"/>
          </a:p>
        </p:txBody>
      </p:sp>
    </p:spTree>
    <p:extLst>
      <p:ext uri="{BB962C8B-B14F-4D97-AF65-F5344CB8AC3E}">
        <p14:creationId xmlns:p14="http://schemas.microsoft.com/office/powerpoint/2010/main" val="3647525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CBD8D38A-A875-4598-9767-FC65BB8ECEDF}" type="datetimeFigureOut">
              <a:rPr lang="de-DE" smtClean="0"/>
              <a:t>06.05.2022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BA87ACF-8DCB-449C-A6DC-70B00E537716}" type="slidenum">
              <a:rPr lang="de-DE" smtClean="0"/>
              <a:t>‹Nr.›</a:t>
            </a:fld>
            <a:endParaRPr lang="de-DE"/>
          </a:p>
        </p:txBody>
      </p:sp>
    </p:spTree>
    <p:extLst>
      <p:ext uri="{BB962C8B-B14F-4D97-AF65-F5344CB8AC3E}">
        <p14:creationId xmlns:p14="http://schemas.microsoft.com/office/powerpoint/2010/main" val="3039756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CBD8D38A-A875-4598-9767-FC65BB8ECEDF}" type="datetimeFigureOut">
              <a:rPr lang="de-DE" smtClean="0"/>
              <a:t>06.05.2022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BA87ACF-8DCB-449C-A6DC-70B00E537716}" type="slidenum">
              <a:rPr lang="de-DE" smtClean="0"/>
              <a:t>‹Nr.›</a:t>
            </a:fld>
            <a:endParaRPr lang="de-DE"/>
          </a:p>
        </p:txBody>
      </p:sp>
    </p:spTree>
    <p:extLst>
      <p:ext uri="{BB962C8B-B14F-4D97-AF65-F5344CB8AC3E}">
        <p14:creationId xmlns:p14="http://schemas.microsoft.com/office/powerpoint/2010/main" val="1330477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CBD8D38A-A875-4598-9767-FC65BB8ECEDF}" type="datetimeFigureOut">
              <a:rPr lang="de-DE" smtClean="0"/>
              <a:t>06.05.2022</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BA87ACF-8DCB-449C-A6DC-70B00E537716}" type="slidenum">
              <a:rPr lang="de-DE" smtClean="0"/>
              <a:t>‹Nr.›</a:t>
            </a:fld>
            <a:endParaRPr lang="de-DE"/>
          </a:p>
        </p:txBody>
      </p:sp>
    </p:spTree>
    <p:extLst>
      <p:ext uri="{BB962C8B-B14F-4D97-AF65-F5344CB8AC3E}">
        <p14:creationId xmlns:p14="http://schemas.microsoft.com/office/powerpoint/2010/main" val="3875273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CBD8D38A-A875-4598-9767-FC65BB8ECEDF}" type="datetimeFigureOut">
              <a:rPr lang="de-DE" smtClean="0"/>
              <a:t>06.05.2022</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FBA87ACF-8DCB-449C-A6DC-70B00E537716}" type="slidenum">
              <a:rPr lang="de-DE" smtClean="0"/>
              <a:t>‹Nr.›</a:t>
            </a:fld>
            <a:endParaRPr lang="de-DE"/>
          </a:p>
        </p:txBody>
      </p:sp>
    </p:spTree>
    <p:extLst>
      <p:ext uri="{BB962C8B-B14F-4D97-AF65-F5344CB8AC3E}">
        <p14:creationId xmlns:p14="http://schemas.microsoft.com/office/powerpoint/2010/main" val="486089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CBD8D38A-A875-4598-9767-FC65BB8ECEDF}" type="datetimeFigureOut">
              <a:rPr lang="de-DE" smtClean="0"/>
              <a:t>06.05.2022</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FBA87ACF-8DCB-449C-A6DC-70B00E537716}" type="slidenum">
              <a:rPr lang="de-DE" smtClean="0"/>
              <a:t>‹Nr.›</a:t>
            </a:fld>
            <a:endParaRPr lang="de-DE"/>
          </a:p>
        </p:txBody>
      </p:sp>
    </p:spTree>
    <p:extLst>
      <p:ext uri="{BB962C8B-B14F-4D97-AF65-F5344CB8AC3E}">
        <p14:creationId xmlns:p14="http://schemas.microsoft.com/office/powerpoint/2010/main" val="3851281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CBD8D38A-A875-4598-9767-FC65BB8ECEDF}" type="datetimeFigureOut">
              <a:rPr lang="de-DE" smtClean="0"/>
              <a:t>06.05.2022</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FBA87ACF-8DCB-449C-A6DC-70B00E537716}" type="slidenum">
              <a:rPr lang="de-DE" smtClean="0"/>
              <a:t>‹Nr.›</a:t>
            </a:fld>
            <a:endParaRPr lang="de-DE"/>
          </a:p>
        </p:txBody>
      </p:sp>
    </p:spTree>
    <p:extLst>
      <p:ext uri="{BB962C8B-B14F-4D97-AF65-F5344CB8AC3E}">
        <p14:creationId xmlns:p14="http://schemas.microsoft.com/office/powerpoint/2010/main" val="4212170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CBD8D38A-A875-4598-9767-FC65BB8ECEDF}" type="datetimeFigureOut">
              <a:rPr lang="de-DE" smtClean="0"/>
              <a:t>06.05.2022</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BA87ACF-8DCB-449C-A6DC-70B00E537716}" type="slidenum">
              <a:rPr lang="de-DE" smtClean="0"/>
              <a:t>‹Nr.›</a:t>
            </a:fld>
            <a:endParaRPr lang="de-DE"/>
          </a:p>
        </p:txBody>
      </p:sp>
    </p:spTree>
    <p:extLst>
      <p:ext uri="{BB962C8B-B14F-4D97-AF65-F5344CB8AC3E}">
        <p14:creationId xmlns:p14="http://schemas.microsoft.com/office/powerpoint/2010/main" val="4159936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CBD8D38A-A875-4598-9767-FC65BB8ECEDF}" type="datetimeFigureOut">
              <a:rPr lang="de-DE" smtClean="0"/>
              <a:t>06.05.2022</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BA87ACF-8DCB-449C-A6DC-70B00E537716}" type="slidenum">
              <a:rPr lang="de-DE" smtClean="0"/>
              <a:t>‹Nr.›</a:t>
            </a:fld>
            <a:endParaRPr lang="de-DE"/>
          </a:p>
        </p:txBody>
      </p:sp>
    </p:spTree>
    <p:extLst>
      <p:ext uri="{BB962C8B-B14F-4D97-AF65-F5344CB8AC3E}">
        <p14:creationId xmlns:p14="http://schemas.microsoft.com/office/powerpoint/2010/main" val="2963304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CBD8D38A-A875-4598-9767-FC65BB8ECEDF}" type="datetimeFigureOut">
              <a:rPr lang="de-DE" smtClean="0"/>
              <a:t>06.05.2022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BA87ACF-8DCB-449C-A6DC-70B00E537716}" type="slidenum">
              <a:rPr lang="de-DE" smtClean="0"/>
              <a:t>‹Nr.›</a:t>
            </a:fld>
            <a:endParaRPr lang="de-DE"/>
          </a:p>
        </p:txBody>
      </p:sp>
    </p:spTree>
    <p:extLst>
      <p:ext uri="{BB962C8B-B14F-4D97-AF65-F5344CB8AC3E}">
        <p14:creationId xmlns:p14="http://schemas.microsoft.com/office/powerpoint/2010/main" val="1747760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CBD8D38A-A875-4598-9767-FC65BB8ECEDF}" type="datetimeFigureOut">
              <a:rPr lang="de-DE" smtClean="0"/>
              <a:t>06.05.2022</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BA87ACF-8DCB-449C-A6DC-70B00E537716}" type="slidenum">
              <a:rPr lang="de-DE" smtClean="0"/>
              <a:t>‹Nr.›</a:t>
            </a:fld>
            <a:endParaRPr lang="de-DE"/>
          </a:p>
        </p:txBody>
      </p:sp>
    </p:spTree>
    <p:extLst>
      <p:ext uri="{BB962C8B-B14F-4D97-AF65-F5344CB8AC3E}">
        <p14:creationId xmlns:p14="http://schemas.microsoft.com/office/powerpoint/2010/main" val="4052713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el und Inhalt WEISS">
    <p:spTree>
      <p:nvGrpSpPr>
        <p:cNvPr id="1" name=""/>
        <p:cNvGrpSpPr/>
        <p:nvPr/>
      </p:nvGrpSpPr>
      <p:grpSpPr>
        <a:xfrm>
          <a:off x="0" y="0"/>
          <a:ext cx="0" cy="0"/>
          <a:chOff x="0" y="0"/>
          <a:chExt cx="0" cy="0"/>
        </a:xfrm>
      </p:grpSpPr>
      <p:pic>
        <p:nvPicPr>
          <p:cNvPr id="12" name="Grafik 11">
            <a:extLst>
              <a:ext uri="{FF2B5EF4-FFF2-40B4-BE49-F238E27FC236}">
                <a16:creationId xmlns="" xmlns:a16="http://schemas.microsoft.com/office/drawing/2014/main" id="{674884EE-ABA3-4E6D-85E5-D0C0D2CB137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94763" b="-8"/>
          <a:stretch/>
        </p:blipFill>
        <p:spPr>
          <a:xfrm>
            <a:off x="0" y="6498431"/>
            <a:ext cx="12192000" cy="359568"/>
          </a:xfrm>
          <a:prstGeom prst="rect">
            <a:avLst/>
          </a:prstGeom>
        </p:spPr>
      </p:pic>
      <p:pic>
        <p:nvPicPr>
          <p:cNvPr id="9" name="Grafik 8">
            <a:extLst>
              <a:ext uri="{FF2B5EF4-FFF2-40B4-BE49-F238E27FC236}">
                <a16:creationId xmlns="" xmlns:a16="http://schemas.microsoft.com/office/drawing/2014/main" id="{C4B58F59-CAD4-4B7D-8BD8-0BB4AC97D644}"/>
              </a:ext>
            </a:extLst>
          </p:cNvPr>
          <p:cNvPicPr preferRelativeResize="0">
            <a:picLocks/>
          </p:cNvPicPr>
          <p:nvPr userDrawn="1"/>
        </p:nvPicPr>
        <p:blipFill rotWithShape="1">
          <a:blip r:embed="rId3" cstate="print">
            <a:extLst>
              <a:ext uri="{28A0092B-C50C-407E-A947-70E740481C1C}">
                <a14:useLocalDpi xmlns:a14="http://schemas.microsoft.com/office/drawing/2010/main" val="0"/>
              </a:ext>
            </a:extLst>
          </a:blip>
          <a:srcRect b="88506"/>
          <a:stretch/>
        </p:blipFill>
        <p:spPr>
          <a:xfrm>
            <a:off x="0" y="0"/>
            <a:ext cx="12192000" cy="788193"/>
          </a:xfrm>
          <a:prstGeom prst="rect">
            <a:avLst/>
          </a:prstGeom>
        </p:spPr>
      </p:pic>
      <p:sp>
        <p:nvSpPr>
          <p:cNvPr id="14" name="Textfeld 13">
            <a:extLst>
              <a:ext uri="{FF2B5EF4-FFF2-40B4-BE49-F238E27FC236}">
                <a16:creationId xmlns="" xmlns:a16="http://schemas.microsoft.com/office/drawing/2014/main" id="{04AEE8EB-CB32-4673-A852-10963AF6EA88}"/>
              </a:ext>
            </a:extLst>
          </p:cNvPr>
          <p:cNvSpPr txBox="1"/>
          <p:nvPr userDrawn="1"/>
        </p:nvSpPr>
        <p:spPr>
          <a:xfrm>
            <a:off x="11170660" y="6555104"/>
            <a:ext cx="794328" cy="246221"/>
          </a:xfrm>
          <a:prstGeom prst="rect">
            <a:avLst/>
          </a:prstGeom>
          <a:noFill/>
        </p:spPr>
        <p:txBody>
          <a:bodyPr wrap="square" rtlCol="0">
            <a:spAutoFit/>
          </a:bodyPr>
          <a:lstStyle/>
          <a:p>
            <a:pPr algn="r"/>
            <a:fld id="{664E2D17-699D-46CD-8862-AD7667FD93FF}" type="slidenum">
              <a:rPr lang="de-DE" sz="1000" smtClean="0">
                <a:solidFill>
                  <a:schemeClr val="bg1"/>
                </a:solidFill>
                <a:latin typeface="Arial" panose="020B0604020202020204" pitchFamily="34" charset="0"/>
                <a:cs typeface="Arial" panose="020B0604020202020204" pitchFamily="34" charset="0"/>
              </a:rPr>
              <a:pPr algn="r"/>
              <a:t>‹Nr.›</a:t>
            </a:fld>
            <a:endParaRPr lang="de-DE" sz="1000" dirty="0">
              <a:solidFill>
                <a:schemeClr val="bg1"/>
              </a:solidFill>
              <a:latin typeface="Arial" panose="020B0604020202020204" pitchFamily="34" charset="0"/>
              <a:cs typeface="Arial" panose="020B0604020202020204" pitchFamily="34" charset="0"/>
            </a:endParaRPr>
          </a:p>
        </p:txBody>
      </p:sp>
      <p:sp>
        <p:nvSpPr>
          <p:cNvPr id="18" name="Textplatzhalter 2">
            <a:extLst>
              <a:ext uri="{FF2B5EF4-FFF2-40B4-BE49-F238E27FC236}">
                <a16:creationId xmlns="" xmlns:a16="http://schemas.microsoft.com/office/drawing/2014/main" id="{8F3239C9-764D-4FB5-B7FD-9ECCC4FFC8E4}"/>
              </a:ext>
            </a:extLst>
          </p:cNvPr>
          <p:cNvSpPr>
            <a:spLocks noGrp="1"/>
          </p:cNvSpPr>
          <p:nvPr>
            <p:ph type="body" sz="quarter" idx="10" hasCustomPrompt="1"/>
          </p:nvPr>
        </p:nvSpPr>
        <p:spPr>
          <a:xfrm>
            <a:off x="227013" y="404596"/>
            <a:ext cx="10187432" cy="330155"/>
          </a:xfrm>
          <a:prstGeom prst="rect">
            <a:avLst/>
          </a:prstGeom>
        </p:spPr>
        <p:txBody>
          <a:bodyPr/>
          <a:lstStyle>
            <a:lvl1pPr marL="0" indent="0">
              <a:buFontTx/>
              <a:buNone/>
              <a:defRPr sz="1800" i="1">
                <a:solidFill>
                  <a:schemeClr val="bg1"/>
                </a:solidFill>
                <a:latin typeface="Arial" panose="020B0604020202020204" pitchFamily="34" charset="0"/>
                <a:cs typeface="Arial" panose="020B0604020202020204" pitchFamily="34" charset="0"/>
              </a:defRPr>
            </a:lvl1pPr>
          </a:lstStyle>
          <a:p>
            <a:r>
              <a:rPr lang="de-DE" dirty="0"/>
              <a:t>Untertitel oder Erläuterung (ARIAL 18, Kursiv) </a:t>
            </a:r>
          </a:p>
        </p:txBody>
      </p:sp>
      <p:sp>
        <p:nvSpPr>
          <p:cNvPr id="19" name="Textplatzhalter 2">
            <a:extLst>
              <a:ext uri="{FF2B5EF4-FFF2-40B4-BE49-F238E27FC236}">
                <a16:creationId xmlns="" xmlns:a16="http://schemas.microsoft.com/office/drawing/2014/main" id="{24736313-B4EA-4FDF-8C4B-55D3639507EF}"/>
              </a:ext>
            </a:extLst>
          </p:cNvPr>
          <p:cNvSpPr>
            <a:spLocks noGrp="1"/>
          </p:cNvSpPr>
          <p:nvPr>
            <p:ph type="body" sz="quarter" idx="11" hasCustomPrompt="1"/>
          </p:nvPr>
        </p:nvSpPr>
        <p:spPr>
          <a:xfrm>
            <a:off x="227013" y="74441"/>
            <a:ext cx="10187432" cy="330155"/>
          </a:xfrm>
          <a:prstGeom prst="rect">
            <a:avLst/>
          </a:prstGeom>
        </p:spPr>
        <p:txBody>
          <a:bodyPr/>
          <a:lstStyle>
            <a:lvl1pPr marL="0" indent="0">
              <a:buFontTx/>
              <a:buNone/>
              <a:defRPr sz="2000" b="1" i="0">
                <a:solidFill>
                  <a:schemeClr val="bg1"/>
                </a:solidFill>
                <a:latin typeface="Arial" panose="020B0604020202020204" pitchFamily="34" charset="0"/>
                <a:cs typeface="Arial" panose="020B0604020202020204" pitchFamily="34" charset="0"/>
              </a:defRPr>
            </a:lvl1pPr>
          </a:lstStyle>
          <a:p>
            <a:r>
              <a:rPr lang="de-DE" dirty="0"/>
              <a:t>Titel (ARIAL 20, Fett) </a:t>
            </a:r>
          </a:p>
        </p:txBody>
      </p:sp>
      <p:sp>
        <p:nvSpPr>
          <p:cNvPr id="16" name="Inhaltsplatzhalter 11">
            <a:extLst>
              <a:ext uri="{FF2B5EF4-FFF2-40B4-BE49-F238E27FC236}">
                <a16:creationId xmlns="" xmlns:a16="http://schemas.microsoft.com/office/drawing/2014/main" id="{7F227E54-A8DD-4F7A-9E75-15D8E3655993}"/>
              </a:ext>
            </a:extLst>
          </p:cNvPr>
          <p:cNvSpPr>
            <a:spLocks noGrp="1"/>
          </p:cNvSpPr>
          <p:nvPr>
            <p:ph sz="quarter" idx="13" hasCustomPrompt="1"/>
          </p:nvPr>
        </p:nvSpPr>
        <p:spPr>
          <a:xfrm>
            <a:off x="227012" y="981074"/>
            <a:ext cx="11737975" cy="5364163"/>
          </a:xfrm>
          <a:prstGeom prst="rect">
            <a:avLst/>
          </a:prstGeom>
        </p:spPr>
        <p:txBody>
          <a:bodyPr/>
          <a:lstStyle>
            <a:lvl1pPr>
              <a:lnSpc>
                <a:spcPct val="130000"/>
              </a:lnSpc>
              <a:spcBef>
                <a:spcPts val="600"/>
              </a:spcBef>
              <a:defRPr sz="1800">
                <a:solidFill>
                  <a:schemeClr val="tx1"/>
                </a:solidFill>
                <a:latin typeface="Arial" panose="020B0604020202020204" pitchFamily="34" charset="0"/>
                <a:cs typeface="Arial" panose="020B0604020202020204" pitchFamily="34" charset="0"/>
              </a:defRPr>
            </a:lvl1pPr>
            <a:lvl2pPr>
              <a:lnSpc>
                <a:spcPct val="130000"/>
              </a:lnSpc>
              <a:spcBef>
                <a:spcPts val="600"/>
              </a:spcBef>
              <a:defRPr sz="1600">
                <a:solidFill>
                  <a:schemeClr val="tx1"/>
                </a:solidFill>
                <a:latin typeface="Arial" panose="020B0604020202020204" pitchFamily="34" charset="0"/>
                <a:cs typeface="Arial" panose="020B0604020202020204" pitchFamily="34" charset="0"/>
              </a:defRPr>
            </a:lvl2pPr>
            <a:lvl3pPr>
              <a:lnSpc>
                <a:spcPct val="130000"/>
              </a:lnSpc>
              <a:spcBef>
                <a:spcPts val="600"/>
              </a:spcBef>
              <a:defRPr sz="1400">
                <a:solidFill>
                  <a:schemeClr val="tx1"/>
                </a:solidFill>
                <a:latin typeface="Arial" panose="020B0604020202020204" pitchFamily="34" charset="0"/>
                <a:cs typeface="Arial" panose="020B0604020202020204" pitchFamily="34" charset="0"/>
              </a:defRPr>
            </a:lvl3pPr>
            <a:lvl4pPr>
              <a:lnSpc>
                <a:spcPct val="130000"/>
              </a:lnSpc>
              <a:spcBef>
                <a:spcPts val="600"/>
              </a:spcBef>
              <a:defRPr sz="1200">
                <a:solidFill>
                  <a:schemeClr val="tx1"/>
                </a:solidFill>
                <a:latin typeface="Arial" panose="020B0604020202020204" pitchFamily="34" charset="0"/>
                <a:cs typeface="Arial" panose="020B0604020202020204" pitchFamily="34" charset="0"/>
              </a:defRPr>
            </a:lvl4pPr>
            <a:lvl5pPr>
              <a:lnSpc>
                <a:spcPct val="130000"/>
              </a:lnSpc>
              <a:spcBef>
                <a:spcPts val="600"/>
              </a:spcBef>
              <a:defRPr sz="1200">
                <a:solidFill>
                  <a:schemeClr val="tx1"/>
                </a:solidFill>
                <a:latin typeface="Arial" panose="020B0604020202020204" pitchFamily="34" charset="0"/>
                <a:cs typeface="Arial" panose="020B0604020202020204" pitchFamily="34" charset="0"/>
              </a:defRPr>
            </a:lvl5pPr>
          </a:lstStyle>
          <a:p>
            <a:pPr lvl="0"/>
            <a:r>
              <a:rPr lang="de-DE" dirty="0"/>
              <a:t>Erste Ebene &amp; Fließtext (ARIAL 18)</a:t>
            </a:r>
          </a:p>
          <a:p>
            <a:pPr lvl="1"/>
            <a:r>
              <a:rPr lang="de-DE" dirty="0"/>
              <a:t>Zweite Ebene (ARIAL 16) </a:t>
            </a:r>
          </a:p>
          <a:p>
            <a:pPr lvl="2"/>
            <a:r>
              <a:rPr lang="de-DE" dirty="0"/>
              <a:t>Dritte Ebene (ARIAL 14) </a:t>
            </a:r>
          </a:p>
          <a:p>
            <a:pPr lvl="3"/>
            <a:r>
              <a:rPr lang="de-DE" dirty="0"/>
              <a:t>Vierte Ebene (ARIAL 12)</a:t>
            </a:r>
          </a:p>
          <a:p>
            <a:pPr lvl="4"/>
            <a:r>
              <a:rPr lang="de-DE" dirty="0"/>
              <a:t>Fünfte Ebene (ARIAL 12) </a:t>
            </a:r>
          </a:p>
        </p:txBody>
      </p:sp>
      <p:sp>
        <p:nvSpPr>
          <p:cNvPr id="10" name="Fußzeilenplatzhalter 4">
            <a:extLst>
              <a:ext uri="{FF2B5EF4-FFF2-40B4-BE49-F238E27FC236}">
                <a16:creationId xmlns="" xmlns:a16="http://schemas.microsoft.com/office/drawing/2014/main" id="{FDC9DF33-C349-420D-8E14-59A15B81F35C}"/>
              </a:ext>
            </a:extLst>
          </p:cNvPr>
          <p:cNvSpPr>
            <a:spLocks noGrp="1"/>
          </p:cNvSpPr>
          <p:nvPr>
            <p:ph type="ftr" sz="quarter" idx="3"/>
          </p:nvPr>
        </p:nvSpPr>
        <p:spPr>
          <a:xfrm>
            <a:off x="192088" y="6495652"/>
            <a:ext cx="4327158"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r>
              <a:rPr lang="de-DE" dirty="0" smtClean="0"/>
              <a:t>Hybrid20</a:t>
            </a:r>
            <a:endParaRPr lang="de-DE" dirty="0"/>
          </a:p>
        </p:txBody>
      </p:sp>
    </p:spTree>
    <p:extLst>
      <p:ext uri="{BB962C8B-B14F-4D97-AF65-F5344CB8AC3E}">
        <p14:creationId xmlns:p14="http://schemas.microsoft.com/office/powerpoint/2010/main" val="3808656240"/>
      </p:ext>
    </p:extLst>
  </p:cSld>
  <p:clrMapOvr>
    <a:masterClrMapping/>
  </p:clrMapOvr>
  <p:extLst mod="1">
    <p:ext uri="{DCECCB84-F9BA-43D5-87BE-67443E8EF086}">
      <p15:sldGuideLst xmlns:p15="http://schemas.microsoft.com/office/powerpoint/2012/main">
        <p15:guide id="1" pos="7537">
          <p15:clr>
            <a:srgbClr val="FBAE40"/>
          </p15:clr>
        </p15:guide>
        <p15:guide id="2" pos="143">
          <p15:clr>
            <a:srgbClr val="FBAE40"/>
          </p15:clr>
        </p15:guide>
        <p15:guide id="3" orient="horz" pos="618">
          <p15:clr>
            <a:srgbClr val="FBAE40"/>
          </p15:clr>
        </p15:guide>
        <p15:guide id="4" orient="horz" pos="3997">
          <p15:clr>
            <a:srgbClr val="FBAE40"/>
          </p15:clr>
        </p15:guide>
        <p15:guide id="5" orient="horz" pos="4110">
          <p15:clr>
            <a:srgbClr val="FBAE40"/>
          </p15:clr>
        </p15:guide>
        <p15:guide id="6" pos="18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el MIT Bild BLAU">
    <p:spTree>
      <p:nvGrpSpPr>
        <p:cNvPr id="1" name=""/>
        <p:cNvGrpSpPr/>
        <p:nvPr/>
      </p:nvGrpSpPr>
      <p:grpSpPr>
        <a:xfrm>
          <a:off x="0" y="0"/>
          <a:ext cx="0" cy="0"/>
          <a:chOff x="0" y="0"/>
          <a:chExt cx="0" cy="0"/>
        </a:xfrm>
      </p:grpSpPr>
      <p:pic>
        <p:nvPicPr>
          <p:cNvPr id="30" name="Grafik 29">
            <a:extLst>
              <a:ext uri="{FF2B5EF4-FFF2-40B4-BE49-F238E27FC236}">
                <a16:creationId xmlns="" xmlns:a16="http://schemas.microsoft.com/office/drawing/2014/main" id="{66E48CE6-69A4-40D4-8EBE-1F2FEC9541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el 1">
            <a:extLst>
              <a:ext uri="{FF2B5EF4-FFF2-40B4-BE49-F238E27FC236}">
                <a16:creationId xmlns="" xmlns:a16="http://schemas.microsoft.com/office/drawing/2014/main" id="{460DD787-C9D6-4E7A-94CE-6A52E48208FB}"/>
              </a:ext>
            </a:extLst>
          </p:cNvPr>
          <p:cNvSpPr>
            <a:spLocks noGrp="1"/>
          </p:cNvSpPr>
          <p:nvPr>
            <p:ph type="ctrTitle" hasCustomPrompt="1"/>
          </p:nvPr>
        </p:nvSpPr>
        <p:spPr>
          <a:xfrm>
            <a:off x="272657" y="3213100"/>
            <a:ext cx="6975868" cy="936625"/>
          </a:xfrm>
          <a:prstGeom prst="rect">
            <a:avLst/>
          </a:prstGeom>
        </p:spPr>
        <p:txBody>
          <a:bodyPr/>
          <a:lstStyle>
            <a:lvl1pPr>
              <a:defRPr sz="2800" b="1" baseline="0">
                <a:solidFill>
                  <a:schemeClr val="bg1"/>
                </a:solidFill>
                <a:latin typeface="Arial" panose="020B0604020202020204" pitchFamily="34" charset="0"/>
                <a:cs typeface="Arial" panose="020B0604020202020204" pitchFamily="34" charset="0"/>
              </a:defRPr>
            </a:lvl1pPr>
          </a:lstStyle>
          <a:p>
            <a:r>
              <a:rPr lang="de-DE" dirty="0"/>
              <a:t>Titel (ARIAL 28, Fett)</a:t>
            </a:r>
            <a:br>
              <a:rPr lang="de-DE" dirty="0"/>
            </a:br>
            <a:r>
              <a:rPr lang="de-DE" dirty="0"/>
              <a:t>max. 2-zeilig </a:t>
            </a:r>
          </a:p>
        </p:txBody>
      </p:sp>
      <p:sp>
        <p:nvSpPr>
          <p:cNvPr id="12" name="Untertitel 2">
            <a:extLst>
              <a:ext uri="{FF2B5EF4-FFF2-40B4-BE49-F238E27FC236}">
                <a16:creationId xmlns="" xmlns:a16="http://schemas.microsoft.com/office/drawing/2014/main" id="{E80843C0-EC4A-4264-B528-24F53BC68654}"/>
              </a:ext>
            </a:extLst>
          </p:cNvPr>
          <p:cNvSpPr>
            <a:spLocks noGrp="1"/>
          </p:cNvSpPr>
          <p:nvPr>
            <p:ph type="subTitle" idx="1" hasCustomPrompt="1"/>
          </p:nvPr>
        </p:nvSpPr>
        <p:spPr>
          <a:xfrm>
            <a:off x="263525" y="4269827"/>
            <a:ext cx="6985000" cy="837470"/>
          </a:xfrm>
          <a:prstGeom prst="rect">
            <a:avLst/>
          </a:prstGeom>
        </p:spPr>
        <p:txBody>
          <a:bodyPr/>
          <a:lstStyle>
            <a:lvl1pPr marL="0" indent="0">
              <a:lnSpc>
                <a:spcPct val="90000"/>
              </a:lnSpc>
              <a:spcBef>
                <a:spcPts val="0"/>
              </a:spcBef>
              <a:buNone/>
              <a:defRPr sz="1800" i="1">
                <a:solidFill>
                  <a:schemeClr val="bg1"/>
                </a:solidFill>
                <a:latin typeface="Arial" panose="020B0604020202020204" pitchFamily="34" charset="0"/>
                <a:cs typeface="Arial" panose="020B0604020202020204" pitchFamily="34" charset="0"/>
              </a:defRPr>
            </a:lvl1pPr>
          </a:lstStyle>
          <a:p>
            <a:r>
              <a:rPr lang="de-DE" dirty="0"/>
              <a:t>Untertitel (ARIAL 18, Kursiv) </a:t>
            </a:r>
          </a:p>
          <a:p>
            <a:r>
              <a:rPr lang="de-DE" dirty="0"/>
              <a:t>max. 2-zeilig </a:t>
            </a:r>
          </a:p>
        </p:txBody>
      </p:sp>
      <p:sp>
        <p:nvSpPr>
          <p:cNvPr id="5" name="Textplatzhalter 3">
            <a:extLst>
              <a:ext uri="{FF2B5EF4-FFF2-40B4-BE49-F238E27FC236}">
                <a16:creationId xmlns="" xmlns:a16="http://schemas.microsoft.com/office/drawing/2014/main" id="{9B0ED0F3-7F0E-4DAB-A9C5-A02916CB57A1}"/>
              </a:ext>
            </a:extLst>
          </p:cNvPr>
          <p:cNvSpPr>
            <a:spLocks noGrp="1"/>
          </p:cNvSpPr>
          <p:nvPr>
            <p:ph type="body" sz="quarter" idx="10" hasCustomPrompt="1"/>
          </p:nvPr>
        </p:nvSpPr>
        <p:spPr>
          <a:xfrm>
            <a:off x="263525" y="5236605"/>
            <a:ext cx="6480175" cy="275978"/>
          </a:xfrm>
          <a:prstGeom prst="rect">
            <a:avLst/>
          </a:prstGeom>
        </p:spPr>
        <p:txBody>
          <a:bodyPr/>
          <a:lstStyle>
            <a:lvl1pPr marL="0" indent="0" algn="l">
              <a:buFont typeface="Arial" panose="020B0604020202020204" pitchFamily="34" charset="0"/>
              <a:buNone/>
              <a:defRPr sz="1400" i="1" baseline="0">
                <a:solidFill>
                  <a:schemeClr val="bg1"/>
                </a:solidFill>
                <a:latin typeface="Arial" panose="020B0604020202020204" pitchFamily="34" charset="0"/>
                <a:cs typeface="Arial" panose="020B0604020202020204" pitchFamily="34" charset="0"/>
              </a:defRPr>
            </a:lvl1pPr>
          </a:lstStyle>
          <a:p>
            <a:r>
              <a:rPr lang="de-DE" dirty="0" err="1"/>
              <a:t>AutorIn</a:t>
            </a:r>
            <a:r>
              <a:rPr lang="de-DE" dirty="0"/>
              <a:t> (ARIAL, 14, Kursiv)</a:t>
            </a:r>
          </a:p>
        </p:txBody>
      </p:sp>
      <p:sp>
        <p:nvSpPr>
          <p:cNvPr id="6" name="Textplatzhalter 4">
            <a:extLst>
              <a:ext uri="{FF2B5EF4-FFF2-40B4-BE49-F238E27FC236}">
                <a16:creationId xmlns="" xmlns:a16="http://schemas.microsoft.com/office/drawing/2014/main" id="{1DE70968-4981-470A-838E-00A799FAF391}"/>
              </a:ext>
            </a:extLst>
          </p:cNvPr>
          <p:cNvSpPr>
            <a:spLocks noGrp="1"/>
          </p:cNvSpPr>
          <p:nvPr>
            <p:ph type="body" sz="quarter" idx="11" hasCustomPrompt="1"/>
          </p:nvPr>
        </p:nvSpPr>
        <p:spPr>
          <a:xfrm>
            <a:off x="262420" y="6399831"/>
            <a:ext cx="2389974" cy="275978"/>
          </a:xfrm>
          <a:prstGeom prst="rect">
            <a:avLst/>
          </a:prstGeom>
        </p:spPr>
        <p:txBody>
          <a:bodyPr/>
          <a:lstStyle>
            <a:lvl1pPr marL="0" indent="0" algn="l">
              <a:buFont typeface="Arial" panose="020B0604020202020204" pitchFamily="34" charset="0"/>
              <a:buNone/>
              <a:defRPr sz="1400" i="1" baseline="0">
                <a:solidFill>
                  <a:schemeClr val="bg1"/>
                </a:solidFill>
                <a:latin typeface="Arial" panose="020B0604020202020204" pitchFamily="34" charset="0"/>
                <a:cs typeface="Arial" panose="020B0604020202020204" pitchFamily="34" charset="0"/>
              </a:defRPr>
            </a:lvl1pPr>
          </a:lstStyle>
          <a:p>
            <a:r>
              <a:rPr lang="de-DE" dirty="0"/>
              <a:t>Datum (ARIAL, 14, Kursiv)</a:t>
            </a:r>
          </a:p>
        </p:txBody>
      </p:sp>
      <p:sp>
        <p:nvSpPr>
          <p:cNvPr id="3" name="Bildplatzhalter 2">
            <a:extLst>
              <a:ext uri="{FF2B5EF4-FFF2-40B4-BE49-F238E27FC236}">
                <a16:creationId xmlns="" xmlns:a16="http://schemas.microsoft.com/office/drawing/2014/main" id="{194C7BF2-E5BE-4C86-9471-41952B5703F7}"/>
              </a:ext>
            </a:extLst>
          </p:cNvPr>
          <p:cNvSpPr>
            <a:spLocks noGrp="1"/>
          </p:cNvSpPr>
          <p:nvPr>
            <p:ph type="pic" sz="quarter" idx="12" hasCustomPrompt="1"/>
          </p:nvPr>
        </p:nvSpPr>
        <p:spPr>
          <a:xfrm>
            <a:off x="8035637" y="2142838"/>
            <a:ext cx="3075708" cy="308494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p:spPr>
        <p:txBody>
          <a:bodyPr anchor="ctr"/>
          <a:lstStyle>
            <a:lvl1pPr marL="0" indent="0" algn="ctr">
              <a:buNone/>
              <a:defRPr/>
            </a:lvl1pPr>
          </a:lstStyle>
          <a:p>
            <a:r>
              <a:rPr lang="de-DE" dirty="0"/>
              <a:t>Hier ist Platz für ein Bild </a:t>
            </a:r>
          </a:p>
        </p:txBody>
      </p:sp>
      <p:sp>
        <p:nvSpPr>
          <p:cNvPr id="8" name="Textplatzhalter 3">
            <a:extLst>
              <a:ext uri="{FF2B5EF4-FFF2-40B4-BE49-F238E27FC236}">
                <a16:creationId xmlns="" xmlns:a16="http://schemas.microsoft.com/office/drawing/2014/main" id="{7C014A89-1C1F-4564-A19C-80F937B9C074}"/>
              </a:ext>
            </a:extLst>
          </p:cNvPr>
          <p:cNvSpPr>
            <a:spLocks noGrp="1"/>
          </p:cNvSpPr>
          <p:nvPr>
            <p:ph type="body" sz="quarter" idx="13" hasCustomPrompt="1"/>
          </p:nvPr>
        </p:nvSpPr>
        <p:spPr>
          <a:xfrm>
            <a:off x="262421" y="5554643"/>
            <a:ext cx="6481280" cy="275978"/>
          </a:xfrm>
          <a:prstGeom prst="rect">
            <a:avLst/>
          </a:prstGeom>
        </p:spPr>
        <p:txBody>
          <a:bodyPr/>
          <a:lstStyle>
            <a:lvl1pPr marL="0" indent="0" algn="l">
              <a:buFont typeface="Arial" panose="020B0604020202020204" pitchFamily="34" charset="0"/>
              <a:buNone/>
              <a:defRPr sz="1200" i="1">
                <a:solidFill>
                  <a:schemeClr val="bg1"/>
                </a:solidFill>
                <a:latin typeface="Arial" panose="020B0604020202020204" pitchFamily="34" charset="0"/>
                <a:cs typeface="Arial" panose="020B0604020202020204" pitchFamily="34" charset="0"/>
              </a:defRPr>
            </a:lvl1pPr>
          </a:lstStyle>
          <a:p>
            <a:r>
              <a:rPr lang="de-DE" dirty="0"/>
              <a:t>Affiliation (ARIAL, 12, Kursiv)</a:t>
            </a:r>
          </a:p>
        </p:txBody>
      </p:sp>
    </p:spTree>
    <p:extLst>
      <p:ext uri="{BB962C8B-B14F-4D97-AF65-F5344CB8AC3E}">
        <p14:creationId xmlns:p14="http://schemas.microsoft.com/office/powerpoint/2010/main" val="379322945"/>
      </p:ext>
    </p:extLst>
  </p:cSld>
  <p:clrMapOvr>
    <a:masterClrMapping/>
  </p:clrMapOvr>
  <p:extLst mod="1">
    <p:ext uri="{DCECCB84-F9BA-43D5-87BE-67443E8EF086}">
      <p15:sldGuideLst xmlns:p15="http://schemas.microsoft.com/office/powerpoint/2012/main">
        <p15:guide id="1" pos="4566">
          <p15:clr>
            <a:srgbClr val="FBAE40"/>
          </p15:clr>
        </p15:guide>
        <p15:guide id="2" pos="234">
          <p15:clr>
            <a:srgbClr val="FBAE40"/>
          </p15:clr>
        </p15:guide>
        <p15:guide id="3" pos="166">
          <p15:clr>
            <a:srgbClr val="FBAE40"/>
          </p15:clr>
        </p15:guide>
        <p15:guide id="4" orient="horz" pos="2024">
          <p15:clr>
            <a:srgbClr val="FBAE40"/>
          </p15:clr>
        </p15:guide>
        <p15:guide id="5" orient="horz" pos="4020">
          <p15:clr>
            <a:srgbClr val="FBAE40"/>
          </p15:clr>
        </p15:guide>
        <p15:guide id="6" orient="horz" pos="4201">
          <p15:clr>
            <a:srgbClr val="FBAE40"/>
          </p15:clr>
        </p15:guide>
        <p15:guide id="7" orient="horz" pos="3294">
          <p15:clr>
            <a:srgbClr val="FBAE40"/>
          </p15:clr>
        </p15:guide>
        <p15:guide id="8" orient="horz" pos="3952">
          <p15:clr>
            <a:srgbClr val="FBAE40"/>
          </p15:clr>
        </p15:guide>
        <p15:guide id="9" orient="horz" pos="2682">
          <p15:clr>
            <a:srgbClr val="FBAE40"/>
          </p15:clr>
        </p15:guide>
        <p15:guide id="10" orient="horz" pos="2614">
          <p15:clr>
            <a:srgbClr val="FBAE40"/>
          </p15:clr>
        </p15:guide>
        <p15:guide id="11" orient="horz" pos="3203">
          <p15:clr>
            <a:srgbClr val="FBAE40"/>
          </p15:clr>
        </p15:guide>
        <p15:guide id="12" pos="42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Abschlussfolie_2">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9255726D-C023-4632-AFB8-828401608C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el 1">
            <a:extLst>
              <a:ext uri="{FF2B5EF4-FFF2-40B4-BE49-F238E27FC236}">
                <a16:creationId xmlns="" xmlns:a16="http://schemas.microsoft.com/office/drawing/2014/main" id="{F2B715AB-AA89-42C1-8E5C-BD509A02F3E0}"/>
              </a:ext>
            </a:extLst>
          </p:cNvPr>
          <p:cNvSpPr txBox="1">
            <a:spLocks/>
          </p:cNvSpPr>
          <p:nvPr userDrawn="1"/>
        </p:nvSpPr>
        <p:spPr>
          <a:xfrm>
            <a:off x="395287" y="6169345"/>
            <a:ext cx="3425483" cy="424810"/>
          </a:xfrm>
          <a:prstGeom prst="rect">
            <a:avLst/>
          </a:prstGeom>
          <a:ln>
            <a:noFill/>
          </a:ln>
        </p:spPr>
        <p:txBody>
          <a:bodyPr anchor="t"/>
          <a:lstStyle>
            <a:lvl1pPr algn="ctr" defTabSz="914400" rtl="0" eaLnBrk="1" latinLnBrk="0" hangingPunct="1">
              <a:lnSpc>
                <a:spcPct val="90000"/>
              </a:lnSpc>
              <a:spcBef>
                <a:spcPct val="0"/>
              </a:spcBef>
              <a:buNone/>
              <a:defRPr sz="3000" b="1" kern="1200">
                <a:solidFill>
                  <a:schemeClr val="bg1"/>
                </a:solidFill>
                <a:latin typeface="Arial" panose="020B0604020202020204" pitchFamily="34" charset="0"/>
                <a:ea typeface="+mj-ea"/>
                <a:cs typeface="Arial" panose="020B0604020202020204" pitchFamily="34" charset="0"/>
              </a:defRPr>
            </a:lvl1pPr>
          </a:lstStyle>
          <a:p>
            <a:pPr algn="l"/>
            <a:r>
              <a:rPr lang="de-DE" sz="1100" b="0" i="0" dirty="0">
                <a:solidFill>
                  <a:schemeClr val="bg1">
                    <a:lumMod val="85000"/>
                  </a:schemeClr>
                </a:solidFill>
                <a:latin typeface="DIN Mittelschrift Std" panose="00000500000000000000" pitchFamily="50" charset="0"/>
              </a:rPr>
              <a:t>Materials Center Leoben Forschung GmbH </a:t>
            </a:r>
          </a:p>
          <a:p>
            <a:pPr algn="l"/>
            <a:r>
              <a:rPr lang="de-DE" sz="1100" b="0" i="0" dirty="0" err="1">
                <a:solidFill>
                  <a:schemeClr val="bg1">
                    <a:lumMod val="85000"/>
                  </a:schemeClr>
                </a:solidFill>
                <a:latin typeface="DIN Mittelschrift Std" panose="00000500000000000000" pitchFamily="50" charset="0"/>
              </a:rPr>
              <a:t>Roseggerstraße</a:t>
            </a:r>
            <a:r>
              <a:rPr lang="de-DE" sz="1100" b="0" i="0" dirty="0">
                <a:solidFill>
                  <a:schemeClr val="bg1">
                    <a:lumMod val="85000"/>
                  </a:schemeClr>
                </a:solidFill>
                <a:latin typeface="DIN Mittelschrift Std" panose="00000500000000000000" pitchFamily="50" charset="0"/>
              </a:rPr>
              <a:t> 12, </a:t>
            </a:r>
            <a:r>
              <a:rPr lang="de-AT" sz="1100" b="0" i="0" dirty="0">
                <a:solidFill>
                  <a:schemeClr val="bg1">
                    <a:lumMod val="85000"/>
                  </a:schemeClr>
                </a:solidFill>
                <a:latin typeface="DIN Mittelschrift Std" panose="00000500000000000000" pitchFamily="50" charset="0"/>
              </a:rPr>
              <a:t>8700 Leoben, AUSTRIA </a:t>
            </a:r>
          </a:p>
        </p:txBody>
      </p:sp>
      <p:sp>
        <p:nvSpPr>
          <p:cNvPr id="5" name="Textplatzhalter 13">
            <a:extLst>
              <a:ext uri="{FF2B5EF4-FFF2-40B4-BE49-F238E27FC236}">
                <a16:creationId xmlns="" xmlns:a16="http://schemas.microsoft.com/office/drawing/2014/main" id="{8B26AEBF-E24F-4E35-9B49-69F6C1F7BA8B}"/>
              </a:ext>
            </a:extLst>
          </p:cNvPr>
          <p:cNvSpPr>
            <a:spLocks noGrp="1"/>
          </p:cNvSpPr>
          <p:nvPr>
            <p:ph type="body" sz="quarter" idx="11" hasCustomPrompt="1"/>
          </p:nvPr>
        </p:nvSpPr>
        <p:spPr>
          <a:xfrm>
            <a:off x="395288" y="4225358"/>
            <a:ext cx="3425482" cy="390970"/>
          </a:xfrm>
          <a:prstGeom prst="rect">
            <a:avLst/>
          </a:prstGeom>
        </p:spPr>
        <p:txBody>
          <a:bodyPr/>
          <a:lstStyle>
            <a:lvl1pPr marL="0" indent="0">
              <a:buNone/>
              <a:defRPr sz="2400" b="1">
                <a:solidFill>
                  <a:schemeClr val="bg1"/>
                </a:solidFill>
                <a:latin typeface="Arial" panose="020B0604020202020204" pitchFamily="34" charset="0"/>
                <a:cs typeface="Arial" panose="020B0604020202020204" pitchFamily="34" charset="0"/>
              </a:defRPr>
            </a:lvl1pPr>
          </a:lstStyle>
          <a:p>
            <a:pPr lvl="0"/>
            <a:r>
              <a:rPr lang="de-DE" dirty="0"/>
              <a:t>Name</a:t>
            </a:r>
          </a:p>
        </p:txBody>
      </p:sp>
      <p:sp>
        <p:nvSpPr>
          <p:cNvPr id="6" name="Textplatzhalter 13">
            <a:extLst>
              <a:ext uri="{FF2B5EF4-FFF2-40B4-BE49-F238E27FC236}">
                <a16:creationId xmlns="" xmlns:a16="http://schemas.microsoft.com/office/drawing/2014/main" id="{DBE8CDD2-2728-4611-80A6-E65CFF80D05B}"/>
              </a:ext>
            </a:extLst>
          </p:cNvPr>
          <p:cNvSpPr>
            <a:spLocks noGrp="1"/>
          </p:cNvSpPr>
          <p:nvPr>
            <p:ph type="body" sz="quarter" idx="12" hasCustomPrompt="1"/>
          </p:nvPr>
        </p:nvSpPr>
        <p:spPr>
          <a:xfrm>
            <a:off x="395288" y="4616328"/>
            <a:ext cx="3425482" cy="390970"/>
          </a:xfrm>
          <a:prstGeom prst="rect">
            <a:avLst/>
          </a:prstGeom>
        </p:spPr>
        <p:txBody>
          <a:bodyPr/>
          <a:lstStyle>
            <a:lvl1pPr marL="0" indent="0">
              <a:buNone/>
              <a:defRPr sz="2000" b="0">
                <a:solidFill>
                  <a:schemeClr val="bg1"/>
                </a:solidFill>
                <a:latin typeface="Arial" panose="020B0604020202020204" pitchFamily="34" charset="0"/>
                <a:cs typeface="Arial" panose="020B0604020202020204" pitchFamily="34" charset="0"/>
              </a:defRPr>
            </a:lvl1pPr>
          </a:lstStyle>
          <a:p>
            <a:pPr lvl="0"/>
            <a:r>
              <a:rPr lang="de-DE" dirty="0"/>
              <a:t>Bereich</a:t>
            </a:r>
          </a:p>
        </p:txBody>
      </p:sp>
      <p:sp>
        <p:nvSpPr>
          <p:cNvPr id="7" name="Textplatzhalter 13">
            <a:extLst>
              <a:ext uri="{FF2B5EF4-FFF2-40B4-BE49-F238E27FC236}">
                <a16:creationId xmlns="" xmlns:a16="http://schemas.microsoft.com/office/drawing/2014/main" id="{40E99CE4-E1D0-4706-A32D-B4A3523FD6C5}"/>
              </a:ext>
            </a:extLst>
          </p:cNvPr>
          <p:cNvSpPr>
            <a:spLocks noGrp="1"/>
          </p:cNvSpPr>
          <p:nvPr>
            <p:ph type="body" sz="quarter" idx="13" hasCustomPrompt="1"/>
          </p:nvPr>
        </p:nvSpPr>
        <p:spPr>
          <a:xfrm>
            <a:off x="395288" y="5338175"/>
            <a:ext cx="3425482" cy="329286"/>
          </a:xfrm>
          <a:prstGeom prst="rect">
            <a:avLst/>
          </a:prstGeom>
        </p:spPr>
        <p:txBody>
          <a:bodyPr/>
          <a:lstStyle>
            <a:lvl1pPr marL="0" indent="0">
              <a:buNone/>
              <a:defRPr sz="1800" b="0" i="1">
                <a:solidFill>
                  <a:schemeClr val="bg1"/>
                </a:solidFill>
                <a:latin typeface="Arial" panose="020B0604020202020204" pitchFamily="34" charset="0"/>
                <a:cs typeface="Arial" panose="020B0604020202020204" pitchFamily="34" charset="0"/>
              </a:defRPr>
            </a:lvl1pPr>
          </a:lstStyle>
          <a:p>
            <a:pPr lvl="0"/>
            <a:r>
              <a:rPr lang="de-DE" dirty="0"/>
              <a:t>Telefon/</a:t>
            </a:r>
            <a:r>
              <a:rPr lang="de-DE" dirty="0" err="1"/>
              <a:t>HandyNummer</a:t>
            </a:r>
            <a:endParaRPr lang="de-DE" dirty="0"/>
          </a:p>
        </p:txBody>
      </p:sp>
      <p:sp>
        <p:nvSpPr>
          <p:cNvPr id="8" name="Textplatzhalter 13">
            <a:extLst>
              <a:ext uri="{FF2B5EF4-FFF2-40B4-BE49-F238E27FC236}">
                <a16:creationId xmlns="" xmlns:a16="http://schemas.microsoft.com/office/drawing/2014/main" id="{32BBB4A1-81F0-4ABF-A133-F1E9408A162B}"/>
              </a:ext>
            </a:extLst>
          </p:cNvPr>
          <p:cNvSpPr>
            <a:spLocks noGrp="1"/>
          </p:cNvSpPr>
          <p:nvPr>
            <p:ph type="body" sz="quarter" idx="14" hasCustomPrompt="1"/>
          </p:nvPr>
        </p:nvSpPr>
        <p:spPr>
          <a:xfrm>
            <a:off x="395288" y="5686415"/>
            <a:ext cx="3425482" cy="329286"/>
          </a:xfrm>
          <a:prstGeom prst="rect">
            <a:avLst/>
          </a:prstGeom>
        </p:spPr>
        <p:txBody>
          <a:bodyPr/>
          <a:lstStyle>
            <a:lvl1pPr marL="0" indent="0">
              <a:buNone/>
              <a:defRPr sz="1800" b="0" i="1">
                <a:solidFill>
                  <a:schemeClr val="bg1"/>
                </a:solidFill>
                <a:latin typeface="Arial" panose="020B0604020202020204" pitchFamily="34" charset="0"/>
                <a:cs typeface="Arial" panose="020B0604020202020204" pitchFamily="34" charset="0"/>
              </a:defRPr>
            </a:lvl1pPr>
          </a:lstStyle>
          <a:p>
            <a:pPr lvl="0"/>
            <a:r>
              <a:rPr lang="de-DE" dirty="0"/>
              <a:t>Email Adresse</a:t>
            </a:r>
          </a:p>
        </p:txBody>
      </p:sp>
      <p:sp>
        <p:nvSpPr>
          <p:cNvPr id="9" name="Textfeld 8">
            <a:extLst>
              <a:ext uri="{FF2B5EF4-FFF2-40B4-BE49-F238E27FC236}">
                <a16:creationId xmlns="" xmlns:a16="http://schemas.microsoft.com/office/drawing/2014/main" id="{0D953090-081B-4765-AE37-E8C6EA8D8586}"/>
              </a:ext>
            </a:extLst>
          </p:cNvPr>
          <p:cNvSpPr txBox="1"/>
          <p:nvPr userDrawn="1"/>
        </p:nvSpPr>
        <p:spPr>
          <a:xfrm>
            <a:off x="7783530" y="3232493"/>
            <a:ext cx="3571424" cy="830997"/>
          </a:xfrm>
          <a:prstGeom prst="rect">
            <a:avLst/>
          </a:prstGeom>
          <a:noFill/>
        </p:spPr>
        <p:txBody>
          <a:bodyPr wrap="square" rtlCol="0">
            <a:spAutoFit/>
          </a:bodyPr>
          <a:lstStyle/>
          <a:p>
            <a:pPr algn="ctr"/>
            <a:r>
              <a:rPr lang="de-AT" sz="2400" dirty="0">
                <a:solidFill>
                  <a:schemeClr val="bg1"/>
                </a:solidFill>
                <a:latin typeface="DIN Mittelschrift Std" panose="00000500000000000000" pitchFamily="50" charset="0"/>
              </a:rPr>
              <a:t>Vielen Dank für Ihre Aufmerksamkeit</a:t>
            </a:r>
            <a:endParaRPr lang="de-DE" sz="2400" dirty="0">
              <a:solidFill>
                <a:schemeClr val="bg1"/>
              </a:solidFill>
              <a:latin typeface="DIN Mittelschrift Std" panose="00000500000000000000" pitchFamily="50" charset="0"/>
            </a:endParaRPr>
          </a:p>
        </p:txBody>
      </p:sp>
    </p:spTree>
    <p:extLst>
      <p:ext uri="{BB962C8B-B14F-4D97-AF65-F5344CB8AC3E}">
        <p14:creationId xmlns:p14="http://schemas.microsoft.com/office/powerpoint/2010/main" val="401548427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Abschlussfolie_1">
    <p:spTree>
      <p:nvGrpSpPr>
        <p:cNvPr id="1" name=""/>
        <p:cNvGrpSpPr/>
        <p:nvPr/>
      </p:nvGrpSpPr>
      <p:grpSpPr>
        <a:xfrm>
          <a:off x="0" y="0"/>
          <a:ext cx="0" cy="0"/>
          <a:chOff x="0" y="0"/>
          <a:chExt cx="0" cy="0"/>
        </a:xfrm>
      </p:grpSpPr>
      <p:pic>
        <p:nvPicPr>
          <p:cNvPr id="7" name="Grafik 6">
            <a:extLst>
              <a:ext uri="{FF2B5EF4-FFF2-40B4-BE49-F238E27FC236}">
                <a16:creationId xmlns="" xmlns:a16="http://schemas.microsoft.com/office/drawing/2014/main" id="{18E7C33F-FAE6-431E-B868-F1748AED255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431"/>
          <a:stretch/>
        </p:blipFill>
        <p:spPr>
          <a:xfrm>
            <a:off x="6031344" y="0"/>
            <a:ext cx="6160656" cy="6894722"/>
          </a:xfrm>
          <a:prstGeom prst="rect">
            <a:avLst/>
          </a:prstGeom>
        </p:spPr>
      </p:pic>
      <p:sp>
        <p:nvSpPr>
          <p:cNvPr id="13" name="Titel 1">
            <a:extLst>
              <a:ext uri="{FF2B5EF4-FFF2-40B4-BE49-F238E27FC236}">
                <a16:creationId xmlns="" xmlns:a16="http://schemas.microsoft.com/office/drawing/2014/main" id="{BE89A63F-D9B0-4A8A-8180-BFAE97407994}"/>
              </a:ext>
            </a:extLst>
          </p:cNvPr>
          <p:cNvSpPr txBox="1">
            <a:spLocks/>
          </p:cNvSpPr>
          <p:nvPr userDrawn="1"/>
        </p:nvSpPr>
        <p:spPr>
          <a:xfrm>
            <a:off x="6031344" y="6324601"/>
            <a:ext cx="6160655" cy="424810"/>
          </a:xfrm>
          <a:prstGeom prst="rect">
            <a:avLst/>
          </a:prstGeom>
          <a:ln>
            <a:noFill/>
          </a:ln>
        </p:spPr>
        <p:txBody>
          <a:bodyPr anchor="t"/>
          <a:lstStyle>
            <a:lvl1pPr algn="ctr" defTabSz="914400" rtl="0" eaLnBrk="1" latinLnBrk="0" hangingPunct="1">
              <a:lnSpc>
                <a:spcPct val="90000"/>
              </a:lnSpc>
              <a:spcBef>
                <a:spcPct val="0"/>
              </a:spcBef>
              <a:buNone/>
              <a:defRPr sz="3000" b="1" kern="1200">
                <a:solidFill>
                  <a:schemeClr val="bg1"/>
                </a:solidFill>
                <a:latin typeface="Arial" panose="020B0604020202020204" pitchFamily="34" charset="0"/>
                <a:ea typeface="+mj-ea"/>
                <a:cs typeface="Arial" panose="020B0604020202020204" pitchFamily="34" charset="0"/>
              </a:defRPr>
            </a:lvl1pPr>
          </a:lstStyle>
          <a:p>
            <a:pPr algn="ctr"/>
            <a:r>
              <a:rPr lang="de-DE" sz="1100" b="0" i="0" dirty="0">
                <a:solidFill>
                  <a:schemeClr val="bg1">
                    <a:lumMod val="85000"/>
                  </a:schemeClr>
                </a:solidFill>
                <a:latin typeface="DIN Mittelschrift Std" panose="00000500000000000000" pitchFamily="50" charset="0"/>
              </a:rPr>
              <a:t>Materials Center Leoben Forschung GmbH </a:t>
            </a:r>
          </a:p>
          <a:p>
            <a:pPr algn="ctr"/>
            <a:r>
              <a:rPr lang="de-DE" sz="1100" b="0" i="0" dirty="0" err="1">
                <a:solidFill>
                  <a:schemeClr val="bg1">
                    <a:lumMod val="85000"/>
                  </a:schemeClr>
                </a:solidFill>
                <a:latin typeface="DIN Mittelschrift Std" panose="00000500000000000000" pitchFamily="50" charset="0"/>
              </a:rPr>
              <a:t>Roseggerstraße</a:t>
            </a:r>
            <a:r>
              <a:rPr lang="de-DE" sz="1100" b="0" i="0" dirty="0">
                <a:solidFill>
                  <a:schemeClr val="bg1">
                    <a:lumMod val="85000"/>
                  </a:schemeClr>
                </a:solidFill>
                <a:latin typeface="DIN Mittelschrift Std" panose="00000500000000000000" pitchFamily="50" charset="0"/>
              </a:rPr>
              <a:t> 12, </a:t>
            </a:r>
            <a:r>
              <a:rPr lang="de-AT" sz="1100" b="0" i="0" dirty="0">
                <a:solidFill>
                  <a:schemeClr val="bg1">
                    <a:lumMod val="85000"/>
                  </a:schemeClr>
                </a:solidFill>
                <a:latin typeface="DIN Mittelschrift Std" panose="00000500000000000000" pitchFamily="50" charset="0"/>
              </a:rPr>
              <a:t>8700 Leoben, AUSTRIA </a:t>
            </a:r>
          </a:p>
        </p:txBody>
      </p:sp>
      <p:pic>
        <p:nvPicPr>
          <p:cNvPr id="14" name="Grafik 13">
            <a:extLst>
              <a:ext uri="{FF2B5EF4-FFF2-40B4-BE49-F238E27FC236}">
                <a16:creationId xmlns="" xmlns:a16="http://schemas.microsoft.com/office/drawing/2014/main" id="{50D487E0-F8E3-4938-82D2-C5166D9DBB0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48436" y="979343"/>
            <a:ext cx="2080538" cy="2076450"/>
          </a:xfrm>
          <a:prstGeom prst="rect">
            <a:avLst/>
          </a:prstGeom>
        </p:spPr>
      </p:pic>
    </p:spTree>
    <p:extLst>
      <p:ext uri="{BB962C8B-B14F-4D97-AF65-F5344CB8AC3E}">
        <p14:creationId xmlns:p14="http://schemas.microsoft.com/office/powerpoint/2010/main" val="2258099485"/>
      </p:ext>
    </p:extLst>
  </p:cSld>
  <p:clrMapOvr>
    <a:masterClrMapping/>
  </p:clrMapOvr>
  <p:extLst mod="1">
    <p:ext uri="{DCECCB84-F9BA-43D5-87BE-67443E8EF086}">
      <p15:sldGuideLst xmlns:p15="http://schemas.microsoft.com/office/powerpoint/2012/main">
        <p15:guide id="1" pos="46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D8D38A-A875-4598-9767-FC65BB8ECEDF}" type="datetimeFigureOut">
              <a:rPr lang="de-DE" smtClean="0"/>
              <a:t>06.05.2022</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A87ACF-8DCB-449C-A6DC-70B00E537716}" type="slidenum">
              <a:rPr lang="de-DE" smtClean="0"/>
              <a:t>‹Nr.›</a:t>
            </a:fld>
            <a:endParaRPr lang="de-DE"/>
          </a:p>
        </p:txBody>
      </p:sp>
    </p:spTree>
    <p:extLst>
      <p:ext uri="{BB962C8B-B14F-4D97-AF65-F5344CB8AC3E}">
        <p14:creationId xmlns:p14="http://schemas.microsoft.com/office/powerpoint/2010/main" val="34147818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gif"/></Relationships>
</file>

<file path=ppt/slides/_rels/slide5.xml.rels><?xml version="1.0" encoding="UTF-8" standalone="yes"?>
<Relationships xmlns="http://schemas.openxmlformats.org/package/2006/relationships"><Relationship Id="rId3" Type="http://schemas.openxmlformats.org/officeDocument/2006/relationships/hyperlink" Target="http://arxiv.org/abs/1903.12394" TargetMode="External"/><Relationship Id="rId2" Type="http://schemas.openxmlformats.org/officeDocument/2006/relationships/hyperlink" Target="https://doi.org/10.1007/s40194-022-01270-z" TargetMode="External"/><Relationship Id="rId1" Type="http://schemas.openxmlformats.org/officeDocument/2006/relationships/slideLayout" Target="../slideLayouts/slideLayout12.xml"/><Relationship Id="rId4" Type="http://schemas.openxmlformats.org/officeDocument/2006/relationships/hyperlink" Target="http://arxiv.org/abs/2003.04919"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doi.org/10.1016/j.jcp.2018.10.045" TargetMode="External"/><Relationship Id="rId2" Type="http://schemas.openxmlformats.org/officeDocument/2006/relationships/hyperlink" Target="https://doi.org/10.1002/aic.690381003" TargetMode="Externa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gif"/><Relationship Id="rId1" Type="http://schemas.openxmlformats.org/officeDocument/2006/relationships/slideLayout" Target="../slideLayouts/slideLayout12.xml"/><Relationship Id="rId4" Type="http://schemas.openxmlformats.org/officeDocument/2006/relationships/hyperlink" Target="http://arxiv.org/abs/2203.11363"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hyperlink" Target="https://doi.org/10.1038/sdata.2016.18" TargetMode="Externa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arxiv.org/abs/1801.07710" TargetMode="External"/><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jpeg"/><Relationship Id="rId2" Type="http://schemas.openxmlformats.org/officeDocument/2006/relationships/image" Target="../media/image34.jpeg"/><Relationship Id="rId1" Type="http://schemas.openxmlformats.org/officeDocument/2006/relationships/slideLayout" Target="../slideLayouts/slideLayout15.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 Id="rId9" Type="http://schemas.openxmlformats.org/officeDocument/2006/relationships/image" Target="../media/image4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FF38CECF-4419-4E73-BD2D-9174DFBC3009}"/>
              </a:ext>
            </a:extLst>
          </p:cNvPr>
          <p:cNvSpPr>
            <a:spLocks noGrp="1"/>
          </p:cNvSpPr>
          <p:nvPr>
            <p:ph type="ctrTitle"/>
          </p:nvPr>
        </p:nvSpPr>
        <p:spPr/>
        <p:txBody>
          <a:bodyPr>
            <a:normAutofit fontScale="90000"/>
          </a:bodyPr>
          <a:lstStyle/>
          <a:p>
            <a:r>
              <a:rPr lang="en-US" dirty="0"/>
              <a:t>Introduction to </a:t>
            </a:r>
            <a:r>
              <a:rPr lang="en-US" dirty="0" smtClean="0"/>
              <a:t/>
            </a:r>
            <a:br>
              <a:rPr lang="en-US" dirty="0" smtClean="0"/>
            </a:br>
            <a:r>
              <a:rPr lang="en-US" dirty="0" smtClean="0"/>
              <a:t>Model </a:t>
            </a:r>
            <a:r>
              <a:rPr lang="en-US" dirty="0"/>
              <a:t>Based Condition Monitoring (MBCM) and Hybrid Modelling of </a:t>
            </a:r>
            <a:r>
              <a:rPr lang="en-US" dirty="0" smtClean="0"/>
              <a:t>Physical Systems</a:t>
            </a:r>
            <a:r>
              <a:rPr lang="de-DE" dirty="0" smtClean="0"/>
              <a:t/>
            </a:r>
            <a:br>
              <a:rPr lang="de-DE" dirty="0" smtClean="0"/>
            </a:br>
            <a:endParaRPr lang="de-DE" dirty="0"/>
          </a:p>
        </p:txBody>
      </p:sp>
      <p:sp>
        <p:nvSpPr>
          <p:cNvPr id="3" name="Untertitel 2">
            <a:extLst>
              <a:ext uri="{FF2B5EF4-FFF2-40B4-BE49-F238E27FC236}">
                <a16:creationId xmlns="" xmlns:a16="http://schemas.microsoft.com/office/drawing/2014/main" id="{550EC429-D282-4732-92E9-1BAC185334E9}"/>
              </a:ext>
            </a:extLst>
          </p:cNvPr>
          <p:cNvSpPr>
            <a:spLocks noGrp="1"/>
          </p:cNvSpPr>
          <p:nvPr>
            <p:ph type="subTitle" idx="1"/>
          </p:nvPr>
        </p:nvSpPr>
        <p:spPr/>
        <p:txBody>
          <a:bodyPr/>
          <a:lstStyle/>
          <a:p>
            <a:endParaRPr lang="de-DE" dirty="0"/>
          </a:p>
        </p:txBody>
      </p:sp>
      <p:sp>
        <p:nvSpPr>
          <p:cNvPr id="4" name="Textplatzhalter 3">
            <a:extLst>
              <a:ext uri="{FF2B5EF4-FFF2-40B4-BE49-F238E27FC236}">
                <a16:creationId xmlns="" xmlns:a16="http://schemas.microsoft.com/office/drawing/2014/main" id="{4518339F-B8C0-4649-834D-F553FD850327}"/>
              </a:ext>
            </a:extLst>
          </p:cNvPr>
          <p:cNvSpPr>
            <a:spLocks noGrp="1"/>
          </p:cNvSpPr>
          <p:nvPr>
            <p:ph type="body" sz="quarter" idx="10"/>
          </p:nvPr>
        </p:nvSpPr>
        <p:spPr/>
        <p:txBody>
          <a:bodyPr>
            <a:normAutofit lnSpcReduction="10000"/>
          </a:bodyPr>
          <a:lstStyle/>
          <a:p>
            <a:r>
              <a:rPr lang="de-DE" dirty="0" smtClean="0"/>
              <a:t>Manfred Mücke, MCL</a:t>
            </a:r>
            <a:endParaRPr lang="de-DE" dirty="0"/>
          </a:p>
        </p:txBody>
      </p:sp>
      <p:sp>
        <p:nvSpPr>
          <p:cNvPr id="5" name="Textplatzhalter 4">
            <a:extLst>
              <a:ext uri="{FF2B5EF4-FFF2-40B4-BE49-F238E27FC236}">
                <a16:creationId xmlns="" xmlns:a16="http://schemas.microsoft.com/office/drawing/2014/main" id="{B1D51879-AAD8-4480-A70B-93C72C26D225}"/>
              </a:ext>
            </a:extLst>
          </p:cNvPr>
          <p:cNvSpPr>
            <a:spLocks noGrp="1"/>
          </p:cNvSpPr>
          <p:nvPr>
            <p:ph type="body" sz="quarter" idx="11"/>
          </p:nvPr>
        </p:nvSpPr>
        <p:spPr>
          <a:xfrm>
            <a:off x="262420" y="6399831"/>
            <a:ext cx="3528530" cy="275978"/>
          </a:xfrm>
        </p:spPr>
        <p:txBody>
          <a:bodyPr>
            <a:normAutofit lnSpcReduction="10000"/>
          </a:bodyPr>
          <a:lstStyle/>
          <a:p>
            <a:r>
              <a:rPr lang="de-DE" dirty="0"/>
              <a:t>IC-MPPE 2022, 6.5.2022</a:t>
            </a:r>
          </a:p>
        </p:txBody>
      </p:sp>
      <p:sp>
        <p:nvSpPr>
          <p:cNvPr id="6" name="Bildplatzhalter 5">
            <a:extLst>
              <a:ext uri="{FF2B5EF4-FFF2-40B4-BE49-F238E27FC236}">
                <a16:creationId xmlns="" xmlns:a16="http://schemas.microsoft.com/office/drawing/2014/main" id="{8F468C74-7F54-45BC-8E2A-B166F08A5AC0}"/>
              </a:ext>
            </a:extLst>
          </p:cNvPr>
          <p:cNvSpPr>
            <a:spLocks noGrp="1"/>
          </p:cNvSpPr>
          <p:nvPr>
            <p:ph type="pic" sz="quarter" idx="12"/>
          </p:nvPr>
        </p:nvSpPr>
        <p:spPr/>
      </p:sp>
      <p:sp>
        <p:nvSpPr>
          <p:cNvPr id="7" name="Textplatzhalter 6">
            <a:extLst>
              <a:ext uri="{FF2B5EF4-FFF2-40B4-BE49-F238E27FC236}">
                <a16:creationId xmlns="" xmlns:a16="http://schemas.microsoft.com/office/drawing/2014/main" id="{43EB816E-849D-4079-836D-C61D0092DCE6}"/>
              </a:ext>
            </a:extLst>
          </p:cNvPr>
          <p:cNvSpPr>
            <a:spLocks noGrp="1"/>
          </p:cNvSpPr>
          <p:nvPr>
            <p:ph type="body" sz="quarter" idx="13"/>
          </p:nvPr>
        </p:nvSpPr>
        <p:spPr/>
        <p:txBody>
          <a:bodyPr/>
          <a:lstStyle/>
          <a:p>
            <a:endParaRPr lang="de-DE" dirty="0"/>
          </a:p>
        </p:txBody>
      </p:sp>
    </p:spTree>
    <p:extLst>
      <p:ext uri="{BB962C8B-B14F-4D97-AF65-F5344CB8AC3E}">
        <p14:creationId xmlns:p14="http://schemas.microsoft.com/office/powerpoint/2010/main" val="26073884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normAutofit lnSpcReduction="10000"/>
          </a:bodyPr>
          <a:lstStyle/>
          <a:p>
            <a:endParaRPr lang="de-DE"/>
          </a:p>
        </p:txBody>
      </p:sp>
      <p:sp>
        <p:nvSpPr>
          <p:cNvPr id="13" name="Textplatzhalter 12"/>
          <p:cNvSpPr>
            <a:spLocks noGrp="1"/>
          </p:cNvSpPr>
          <p:nvPr>
            <p:ph type="body" sz="quarter" idx="11"/>
          </p:nvPr>
        </p:nvSpPr>
        <p:spPr/>
        <p:txBody>
          <a:bodyPr>
            <a:normAutofit fontScale="92500" lnSpcReduction="10000"/>
          </a:bodyPr>
          <a:lstStyle/>
          <a:p>
            <a:r>
              <a:rPr lang="de-DE" dirty="0" err="1" smtClean="0"/>
              <a:t>Condition</a:t>
            </a:r>
            <a:r>
              <a:rPr lang="de-DE" dirty="0" smtClean="0"/>
              <a:t> Monitoring - Definition</a:t>
            </a:r>
            <a:endParaRPr lang="de-DE" dirty="0"/>
          </a:p>
        </p:txBody>
      </p:sp>
      <p:sp>
        <p:nvSpPr>
          <p:cNvPr id="26" name="Inhaltsplatzhalter 2"/>
          <p:cNvSpPr txBox="1">
            <a:spLocks/>
          </p:cNvSpPr>
          <p:nvPr/>
        </p:nvSpPr>
        <p:spPr>
          <a:xfrm>
            <a:off x="1089024" y="1195769"/>
            <a:ext cx="10013950" cy="553998"/>
          </a:xfrm>
          <a:prstGeom prst="rect">
            <a:avLst/>
          </a:prstGeom>
        </p:spPr>
        <p:txBody>
          <a:bodyPr/>
          <a:lstStyle>
            <a:lvl1pPr marL="342900" indent="-342900" algn="l" rtl="0" eaLnBrk="0" fontAlgn="base" hangingPunct="0">
              <a:lnSpc>
                <a:spcPct val="90000"/>
              </a:lnSpc>
              <a:spcBef>
                <a:spcPct val="0"/>
              </a:spcBef>
              <a:spcAft>
                <a:spcPct val="0"/>
              </a:spcAft>
              <a:buChar char="•"/>
              <a:defRPr sz="19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n"/>
              <a:defRPr sz="1900" b="1">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1900">
                <a:solidFill>
                  <a:schemeClr val="tx1"/>
                </a:solidFill>
                <a:latin typeface="+mn-lt"/>
              </a:defRPr>
            </a:lvl3pPr>
            <a:lvl4pPr marL="1600200" indent="-228600" algn="l" rtl="0" eaLnBrk="0" fontAlgn="base" hangingPunct="0">
              <a:spcBef>
                <a:spcPct val="20000"/>
              </a:spcBef>
              <a:spcAft>
                <a:spcPct val="0"/>
              </a:spcAft>
              <a:buFont typeface="Wingdings" pitchFamily="2" charset="2"/>
              <a:buChar char="§"/>
              <a:defRPr sz="17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buFontTx/>
              <a:buNone/>
            </a:pPr>
            <a:r>
              <a:rPr lang="de-AT" sz="2000" kern="0" dirty="0" smtClean="0">
                <a:solidFill>
                  <a:srgbClr val="000000"/>
                </a:solidFill>
                <a:latin typeface="Arial"/>
              </a:rPr>
              <a:t>CM = </a:t>
            </a:r>
            <a:r>
              <a:rPr lang="de-AT" sz="2000" kern="0" dirty="0" err="1" smtClean="0">
                <a:solidFill>
                  <a:srgbClr val="000000"/>
                </a:solidFill>
                <a:latin typeface="Arial"/>
              </a:rPr>
              <a:t>Estimating</a:t>
            </a:r>
            <a:r>
              <a:rPr lang="de-AT" sz="2000" kern="0" dirty="0" smtClean="0">
                <a:solidFill>
                  <a:srgbClr val="000000"/>
                </a:solidFill>
                <a:latin typeface="Arial"/>
              </a:rPr>
              <a:t> a </a:t>
            </a:r>
            <a:r>
              <a:rPr lang="de-AT" sz="2000" kern="0" dirty="0" err="1" smtClean="0">
                <a:solidFill>
                  <a:srgbClr val="000000"/>
                </a:solidFill>
                <a:latin typeface="Arial"/>
              </a:rPr>
              <a:t>system‘s</a:t>
            </a:r>
            <a:r>
              <a:rPr lang="de-AT" sz="2000" kern="0" dirty="0" smtClean="0">
                <a:solidFill>
                  <a:srgbClr val="000000"/>
                </a:solidFill>
                <a:latin typeface="Arial"/>
              </a:rPr>
              <a:t> (fault relevant) </a:t>
            </a:r>
            <a:r>
              <a:rPr lang="de-AT" sz="2000" kern="0" dirty="0" err="1" smtClean="0">
                <a:solidFill>
                  <a:srgbClr val="000000"/>
                </a:solidFill>
                <a:latin typeface="Arial"/>
              </a:rPr>
              <a:t>state</a:t>
            </a:r>
            <a:r>
              <a:rPr lang="de-AT" sz="2000" kern="0" dirty="0" smtClean="0">
                <a:solidFill>
                  <a:srgbClr val="000000"/>
                </a:solidFill>
                <a:latin typeface="Arial"/>
              </a:rPr>
              <a:t> </a:t>
            </a:r>
            <a:r>
              <a:rPr lang="de-AT" sz="2000" kern="0" dirty="0" err="1" smtClean="0">
                <a:solidFill>
                  <a:srgbClr val="000000"/>
                </a:solidFill>
                <a:latin typeface="Arial"/>
              </a:rPr>
              <a:t>from</a:t>
            </a:r>
            <a:r>
              <a:rPr lang="de-AT" sz="2000" kern="0" dirty="0" smtClean="0">
                <a:solidFill>
                  <a:srgbClr val="000000"/>
                </a:solidFill>
                <a:latin typeface="Arial"/>
              </a:rPr>
              <a:t> (</a:t>
            </a:r>
            <a:r>
              <a:rPr lang="de-AT" sz="2000" kern="0" dirty="0" err="1" smtClean="0">
                <a:solidFill>
                  <a:srgbClr val="000000"/>
                </a:solidFill>
                <a:latin typeface="Arial"/>
              </a:rPr>
              <a:t>indirect</a:t>
            </a:r>
            <a:r>
              <a:rPr lang="de-AT" sz="2000" kern="0" dirty="0" smtClean="0">
                <a:solidFill>
                  <a:srgbClr val="000000"/>
                </a:solidFill>
                <a:latin typeface="Arial"/>
              </a:rPr>
              <a:t>) </a:t>
            </a:r>
            <a:r>
              <a:rPr lang="de-AT" sz="2000" kern="0" dirty="0" err="1" smtClean="0">
                <a:solidFill>
                  <a:srgbClr val="000000"/>
                </a:solidFill>
                <a:latin typeface="Arial"/>
              </a:rPr>
              <a:t>observations</a:t>
            </a:r>
            <a:endParaRPr lang="de-AT" sz="2000" kern="0" dirty="0">
              <a:solidFill>
                <a:srgbClr val="000000"/>
              </a:solidFill>
              <a:latin typeface="Arial"/>
            </a:endParaRPr>
          </a:p>
        </p:txBody>
      </p:sp>
      <p:sp>
        <p:nvSpPr>
          <p:cNvPr id="27" name="Abgerundetes Rechteck 26"/>
          <p:cNvSpPr/>
          <p:nvPr/>
        </p:nvSpPr>
        <p:spPr>
          <a:xfrm>
            <a:off x="3783178" y="1765230"/>
            <a:ext cx="4248504" cy="3856872"/>
          </a:xfrm>
          <a:prstGeom prst="roundRect">
            <a:avLst/>
          </a:prstGeom>
          <a:solidFill>
            <a:srgbClr val="92D050"/>
          </a:solidFill>
          <a:ln w="25400" cap="flat" cmpd="sng" algn="ctr">
            <a:solidFill>
              <a:srgbClr val="BBE0E3">
                <a:shade val="50000"/>
              </a:srgbClr>
            </a:solidFill>
            <a:prstDash val="solid"/>
          </a:ln>
          <a:effectLst/>
        </p:spPr>
        <p:txBody>
          <a:bodyPr rtlCol="0" anchor="t" anchorCtr="0"/>
          <a:lstStyle/>
          <a:p>
            <a:pPr marL="0" marR="0" lvl="0" indent="0" defTabSz="914400" eaLnBrk="1" fontAlgn="base" latinLnBrk="0" hangingPunct="1">
              <a:lnSpc>
                <a:spcPct val="100000"/>
              </a:lnSpc>
              <a:spcBef>
                <a:spcPct val="20000"/>
              </a:spcBef>
              <a:spcAft>
                <a:spcPct val="0"/>
              </a:spcAft>
              <a:buClrTx/>
              <a:buSzTx/>
              <a:buFontTx/>
              <a:buNone/>
              <a:tabLst/>
              <a:defRPr/>
            </a:pPr>
            <a:endParaRPr kumimoji="0" lang="de-AT" sz="32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28" name="Rechteck 27"/>
          <p:cNvSpPr/>
          <p:nvPr/>
        </p:nvSpPr>
        <p:spPr>
          <a:xfrm>
            <a:off x="2235200" y="2443921"/>
            <a:ext cx="681480" cy="2520000"/>
          </a:xfrm>
          <a:prstGeom prst="rect">
            <a:avLst/>
          </a:prstGeom>
          <a:solidFill>
            <a:srgbClr val="2D2D8A">
              <a:lumMod val="40000"/>
              <a:lumOff val="60000"/>
            </a:srgbClr>
          </a:solidFill>
          <a:ln w="25400" cap="flat" cmpd="sng" algn="ctr">
            <a:solidFill>
              <a:srgbClr val="BBE0E3">
                <a:shade val="50000"/>
              </a:srgbClr>
            </a:solidFill>
            <a:prstDash val="solid"/>
          </a:ln>
          <a:effectLst/>
        </p:spPr>
        <p:txBody>
          <a:bodyPr vert="vert270" rtlCol="0" anchor="ctr"/>
          <a:lstStyle/>
          <a:p>
            <a:pPr marL="0" marR="0" lvl="0" indent="0" algn="ctr" defTabSz="914400" eaLnBrk="1" fontAlgn="base" latinLnBrk="0" hangingPunct="1">
              <a:lnSpc>
                <a:spcPct val="100000"/>
              </a:lnSpc>
              <a:spcBef>
                <a:spcPct val="20000"/>
              </a:spcBef>
              <a:spcAft>
                <a:spcPct val="0"/>
              </a:spcAft>
              <a:buClrTx/>
              <a:buSzTx/>
              <a:buFontTx/>
              <a:buNone/>
              <a:tabLst/>
              <a:defRPr/>
            </a:pPr>
            <a:r>
              <a:rPr kumimoji="0" lang="de-AT" sz="2800" b="0" i="0" u="none" strike="noStrike" kern="0" cap="none" spc="0" normalizeH="0" baseline="0" noProof="0" dirty="0" smtClean="0">
                <a:ln>
                  <a:noFill/>
                </a:ln>
                <a:solidFill>
                  <a:srgbClr val="FFFFFF"/>
                </a:solidFill>
                <a:effectLst/>
                <a:uLnTx/>
                <a:uFillTx/>
                <a:latin typeface="Arial"/>
                <a:ea typeface="+mn-ea"/>
                <a:cs typeface="+mn-cs"/>
              </a:rPr>
              <a:t>Stimulus (X)</a:t>
            </a:r>
          </a:p>
        </p:txBody>
      </p:sp>
      <p:sp>
        <p:nvSpPr>
          <p:cNvPr id="29" name="Rechteck 28"/>
          <p:cNvSpPr/>
          <p:nvPr/>
        </p:nvSpPr>
        <p:spPr>
          <a:xfrm>
            <a:off x="8898180" y="2443921"/>
            <a:ext cx="866498" cy="2520000"/>
          </a:xfrm>
          <a:prstGeom prst="rect">
            <a:avLst/>
          </a:prstGeom>
          <a:solidFill>
            <a:srgbClr val="2D2D8A">
              <a:lumMod val="40000"/>
              <a:lumOff val="60000"/>
            </a:srgbClr>
          </a:solidFill>
          <a:ln w="25400" cap="flat" cmpd="sng" algn="ctr">
            <a:solidFill>
              <a:srgbClr val="BBE0E3">
                <a:shade val="50000"/>
              </a:srgbClr>
            </a:solidFill>
            <a:prstDash val="solid"/>
          </a:ln>
          <a:effectLst/>
        </p:spPr>
        <p:txBody>
          <a:bodyPr vert="vert270" rtlCol="0" anchor="ctr"/>
          <a:lstStyle/>
          <a:p>
            <a:pPr marL="0" marR="0" lvl="0" indent="0" algn="ctr" defTabSz="914400" eaLnBrk="1" fontAlgn="base" latinLnBrk="0" hangingPunct="1">
              <a:lnSpc>
                <a:spcPct val="100000"/>
              </a:lnSpc>
              <a:spcBef>
                <a:spcPct val="20000"/>
              </a:spcBef>
              <a:spcAft>
                <a:spcPct val="0"/>
              </a:spcAft>
              <a:buClrTx/>
              <a:buSzTx/>
              <a:buFontTx/>
              <a:buNone/>
              <a:tabLst/>
              <a:defRPr/>
            </a:pPr>
            <a:r>
              <a:rPr kumimoji="0" lang="de-AT" sz="2800" b="0" i="0" u="none" strike="noStrike" kern="0" cap="none" spc="0" normalizeH="0" baseline="0" noProof="0" dirty="0" smtClean="0">
                <a:ln>
                  <a:noFill/>
                </a:ln>
                <a:solidFill>
                  <a:srgbClr val="FFFFFF"/>
                </a:solidFill>
                <a:effectLst/>
                <a:uLnTx/>
                <a:uFillTx/>
                <a:latin typeface="Arial"/>
                <a:ea typeface="+mn-ea"/>
                <a:cs typeface="+mn-cs"/>
              </a:rPr>
              <a:t>Response (Y)</a:t>
            </a:r>
          </a:p>
        </p:txBody>
      </p:sp>
      <p:sp>
        <p:nvSpPr>
          <p:cNvPr id="30" name="Rechteck 29"/>
          <p:cNvSpPr/>
          <p:nvPr/>
        </p:nvSpPr>
        <p:spPr>
          <a:xfrm>
            <a:off x="5003940" y="2433666"/>
            <a:ext cx="1806980" cy="2520000"/>
          </a:xfrm>
          <a:prstGeom prst="rect">
            <a:avLst/>
          </a:prstGeom>
          <a:solidFill>
            <a:srgbClr val="2D2D8A">
              <a:lumMod val="40000"/>
              <a:lumOff val="60000"/>
            </a:srgbClr>
          </a:solidFill>
          <a:ln w="25400" cap="flat" cmpd="sng" algn="ctr">
            <a:solidFill>
              <a:srgbClr val="BBE0E3">
                <a:shade val="50000"/>
              </a:srgbClr>
            </a:solidFill>
            <a:prstDash val="solid"/>
          </a:ln>
          <a:effectLst/>
        </p:spPr>
        <p:txBody>
          <a:bodyPr vert="horz" rtlCol="0" anchor="ctr"/>
          <a:lstStyle/>
          <a:p>
            <a:pPr marL="0" marR="0" lvl="0" indent="0" algn="ctr" defTabSz="914400" eaLnBrk="1" fontAlgn="base" latinLnBrk="0" hangingPunct="1">
              <a:lnSpc>
                <a:spcPct val="100000"/>
              </a:lnSpc>
              <a:spcBef>
                <a:spcPct val="20000"/>
              </a:spcBef>
              <a:spcAft>
                <a:spcPct val="0"/>
              </a:spcAft>
              <a:buClrTx/>
              <a:buSzTx/>
              <a:buFontTx/>
              <a:buNone/>
              <a:tabLst/>
              <a:defRPr/>
            </a:pPr>
            <a:r>
              <a:rPr kumimoji="0" lang="de-AT" sz="3200" b="0" i="0" u="none" strike="noStrike" kern="0" cap="none" spc="0" normalizeH="0" baseline="0" noProof="0" dirty="0" smtClean="0">
                <a:ln>
                  <a:noFill/>
                </a:ln>
                <a:solidFill>
                  <a:srgbClr val="FFFFFF"/>
                </a:solidFill>
                <a:effectLst/>
                <a:uLnTx/>
                <a:uFillTx/>
                <a:latin typeface="Arial"/>
                <a:ea typeface="+mn-ea"/>
                <a:cs typeface="+mn-cs"/>
              </a:rPr>
              <a:t>State (S)</a:t>
            </a:r>
          </a:p>
        </p:txBody>
      </p:sp>
      <mc:AlternateContent xmlns:mc="http://schemas.openxmlformats.org/markup-compatibility/2006" xmlns:a14="http://schemas.microsoft.com/office/drawing/2010/main">
        <mc:Choice Requires="a14">
          <p:sp>
            <p:nvSpPr>
              <p:cNvPr id="31" name="Gestreifter Pfeil nach rechts 30"/>
              <p:cNvSpPr/>
              <p:nvPr/>
            </p:nvSpPr>
            <p:spPr>
              <a:xfrm>
                <a:off x="2916680" y="2263867"/>
                <a:ext cx="5981500" cy="1080000"/>
              </a:xfrm>
              <a:prstGeom prst="stripedRightArrow">
                <a:avLst/>
              </a:prstGeom>
              <a:solidFill>
                <a:srgbClr val="808080">
                  <a:lumMod val="75000"/>
                </a:srgbClr>
              </a:solidFill>
              <a:ln w="25400" cap="flat" cmpd="sng" algn="ctr">
                <a:solidFill>
                  <a:srgbClr val="BBE0E3">
                    <a:shade val="50000"/>
                  </a:srgbClr>
                </a:solidFill>
                <a:prstDash val="solid"/>
              </a:ln>
              <a:effectLst/>
            </p:spPr>
            <p:txBody>
              <a:bodyPr rtlCol="0" anchor="ctr"/>
              <a:lstStyle/>
              <a:p>
                <a:pPr marL="0" marR="0" lvl="0" indent="0" algn="ctr" defTabSz="914400" eaLnBrk="1" fontAlgn="base" latinLnBrk="0" hangingPunct="1">
                  <a:lnSpc>
                    <a:spcPct val="100000"/>
                  </a:lnSpc>
                  <a:spcBef>
                    <a:spcPct val="20000"/>
                  </a:spcBef>
                  <a:spcAft>
                    <a:spcPct val="0"/>
                  </a:spcAft>
                  <a:buClrTx/>
                  <a:buSzTx/>
                  <a:buFontTx/>
                  <a:buNone/>
                  <a:tabLst/>
                  <a:defRPr/>
                </a:pPr>
                <a:r>
                  <a:rPr kumimoji="0" lang="de-AT" sz="2400" b="0" i="0" u="none" strike="noStrike" kern="0" cap="none" spc="0" normalizeH="0" baseline="0" noProof="0" dirty="0" smtClean="0">
                    <a:ln>
                      <a:noFill/>
                    </a:ln>
                    <a:solidFill>
                      <a:srgbClr val="FFFFFF"/>
                    </a:solidFill>
                    <a:effectLst/>
                    <a:uLnTx/>
                    <a:uFillTx/>
                    <a:latin typeface="Arial"/>
                    <a:ea typeface="+mn-ea"/>
                    <a:cs typeface="+mn-cs"/>
                  </a:rPr>
                  <a:t>     Forward Model, </a:t>
                </a:r>
                <a14:m>
                  <m:oMath xmlns:m="http://schemas.openxmlformats.org/officeDocument/2006/math">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m:t>
                    </m:r>
                    <m:acc>
                      <m:accPr>
                        <m:chr m:val="̂"/>
                        <m:ctrlP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ctrlPr>
                      </m:accPr>
                      <m:e>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𝑌</m:t>
                        </m:r>
                      </m:e>
                    </m:acc>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m:t>
                    </m:r>
                    <m:acc>
                      <m:accPr>
                        <m:chr m:val="̂"/>
                        <m:ctrlP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ctrlPr>
                      </m:accPr>
                      <m:e>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𝑆</m:t>
                        </m:r>
                      </m:e>
                    </m:acc>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m:t>
                    </m:r>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𝑓</m:t>
                    </m:r>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m:t>
                    </m:r>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𝑋</m:t>
                    </m:r>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m:t>
                    </m:r>
                  </m:oMath>
                </a14:m>
                <a:r>
                  <a:rPr kumimoji="0" lang="de-AT" sz="2400" b="0" i="0" u="none" strike="noStrike" kern="0" cap="none" spc="0" normalizeH="0" baseline="0" noProof="0" dirty="0" smtClean="0">
                    <a:ln>
                      <a:noFill/>
                    </a:ln>
                    <a:solidFill>
                      <a:srgbClr val="FFFFFF"/>
                    </a:solidFill>
                    <a:effectLst/>
                    <a:uLnTx/>
                    <a:uFillTx/>
                    <a:latin typeface="Arial"/>
                    <a:ea typeface="+mn-ea"/>
                    <a:cs typeface="+mn-cs"/>
                  </a:rPr>
                  <a:t> </a:t>
                </a:r>
              </a:p>
            </p:txBody>
          </p:sp>
        </mc:Choice>
        <mc:Fallback xmlns="">
          <p:sp>
            <p:nvSpPr>
              <p:cNvPr id="31" name="Gestreifter Pfeil nach rechts 30"/>
              <p:cNvSpPr>
                <a:spLocks noRot="1" noChangeAspect="1" noMove="1" noResize="1" noEditPoints="1" noAdjustHandles="1" noChangeArrowheads="1" noChangeShapeType="1" noTextEdit="1"/>
              </p:cNvSpPr>
              <p:nvPr/>
            </p:nvSpPr>
            <p:spPr>
              <a:xfrm>
                <a:off x="2916680" y="2263867"/>
                <a:ext cx="5981500" cy="1080000"/>
              </a:xfrm>
              <a:prstGeom prst="stripedRightArrow">
                <a:avLst/>
              </a:prstGeom>
              <a:blipFill rotWithShape="0">
                <a:blip r:embed="rId2"/>
                <a:stretch>
                  <a:fillRect/>
                </a:stretch>
              </a:blipFill>
              <a:ln w="25400" cap="flat" cmpd="sng" algn="ctr">
                <a:solidFill>
                  <a:srgbClr val="BBE0E3">
                    <a:shade val="50000"/>
                  </a:srgbClr>
                </a:solidFill>
                <a:prstDash val="solid"/>
              </a:ln>
              <a:effec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2" name="Gestreifter Pfeil nach rechts 31"/>
              <p:cNvSpPr/>
              <p:nvPr/>
            </p:nvSpPr>
            <p:spPr>
              <a:xfrm rot="10800000" flipV="1">
                <a:off x="2916679" y="4063974"/>
                <a:ext cx="5981500" cy="1080000"/>
              </a:xfrm>
              <a:prstGeom prst="stripedRightArrow">
                <a:avLst/>
              </a:prstGeom>
              <a:solidFill>
                <a:srgbClr val="808080">
                  <a:lumMod val="75000"/>
                </a:srgbClr>
              </a:solidFill>
              <a:ln w="25400" cap="flat" cmpd="sng" algn="ctr">
                <a:solidFill>
                  <a:srgbClr val="BBE0E3">
                    <a:shade val="50000"/>
                  </a:srgbClr>
                </a:solidFill>
                <a:prstDash val="solid"/>
              </a:ln>
              <a:effectLst/>
            </p:spPr>
            <p:txBody>
              <a:bodyPr rtlCol="0" anchor="ctr"/>
              <a:lstStyle/>
              <a:p>
                <a:pPr marL="0" marR="0" lvl="0" indent="0" algn="ctr" defTabSz="914400" eaLnBrk="1" fontAlgn="base" latinLnBrk="0" hangingPunct="1">
                  <a:lnSpc>
                    <a:spcPct val="100000"/>
                  </a:lnSpc>
                  <a:spcBef>
                    <a:spcPct val="20000"/>
                  </a:spcBef>
                  <a:spcAft>
                    <a:spcPct val="0"/>
                  </a:spcAft>
                  <a:buClrTx/>
                  <a:buSzTx/>
                  <a:buFontTx/>
                  <a:buNone/>
                  <a:tabLst/>
                  <a:defRPr/>
                </a:pPr>
                <a:r>
                  <a:rPr kumimoji="0" lang="de-AT" sz="2400" b="0" i="0" u="none" strike="noStrike" kern="0" cap="none" spc="0" normalizeH="0" baseline="0" noProof="0" dirty="0" smtClean="0">
                    <a:ln>
                      <a:noFill/>
                    </a:ln>
                    <a:solidFill>
                      <a:srgbClr val="FFFFFF"/>
                    </a:solidFill>
                    <a:effectLst/>
                    <a:uLnTx/>
                    <a:uFillTx/>
                    <a:latin typeface="Arial"/>
                    <a:ea typeface="+mn-ea"/>
                    <a:cs typeface="+mn-cs"/>
                  </a:rPr>
                  <a:t>       Inverse Model, </a:t>
                </a:r>
                <a14:m>
                  <m:oMath xmlns:m="http://schemas.openxmlformats.org/officeDocument/2006/math">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m:t>
                    </m:r>
                    <m:acc>
                      <m:accPr>
                        <m:chr m:val="̂"/>
                        <m:ctrlP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ctrlPr>
                      </m:accPr>
                      <m:e>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𝑋</m:t>
                        </m:r>
                      </m:e>
                    </m:acc>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m:t>
                    </m:r>
                    <m:acc>
                      <m:accPr>
                        <m:chr m:val="̂"/>
                        <m:ctrlP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ctrlPr>
                      </m:accPr>
                      <m:e>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𝑆</m:t>
                        </m:r>
                      </m:e>
                    </m:acc>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m:t>
                    </m:r>
                    <m:sSup>
                      <m:sSupPr>
                        <m:ctrlP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ctrlPr>
                      </m:sSupPr>
                      <m:e>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𝑓</m:t>
                        </m:r>
                      </m:e>
                      <m:sup>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−1</m:t>
                        </m:r>
                      </m:sup>
                    </m:sSup>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 (</m:t>
                    </m:r>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𝑌</m:t>
                    </m:r>
                    <m:r>
                      <a:rPr kumimoji="0" lang="de-AT" sz="2400" b="0" i="1" u="none" strike="noStrike" kern="0" cap="none" spc="0" normalizeH="0" baseline="0" noProof="0" smtClean="0">
                        <a:ln>
                          <a:noFill/>
                        </a:ln>
                        <a:solidFill>
                          <a:srgbClr val="FFFFFF"/>
                        </a:solidFill>
                        <a:effectLst/>
                        <a:uLnTx/>
                        <a:uFillTx/>
                        <a:latin typeface="Cambria Math" panose="02040503050406030204" pitchFamily="18" charset="0"/>
                        <a:ea typeface="+mn-ea"/>
                        <a:cs typeface="+mn-cs"/>
                      </a:rPr>
                      <m:t>)</m:t>
                    </m:r>
                  </m:oMath>
                </a14:m>
                <a:endParaRPr kumimoji="0" lang="de-AT" sz="2400" b="0" i="0" u="none" strike="noStrike" kern="0" cap="none" spc="0" normalizeH="0" baseline="0" noProof="0" dirty="0" smtClean="0">
                  <a:ln>
                    <a:noFill/>
                  </a:ln>
                  <a:solidFill>
                    <a:srgbClr val="FFFFFF"/>
                  </a:solidFill>
                  <a:effectLst/>
                  <a:uLnTx/>
                  <a:uFillTx/>
                  <a:latin typeface="Arial"/>
                  <a:ea typeface="+mn-ea"/>
                  <a:cs typeface="+mn-cs"/>
                </a:endParaRPr>
              </a:p>
            </p:txBody>
          </p:sp>
        </mc:Choice>
        <mc:Fallback xmlns="">
          <p:sp>
            <p:nvSpPr>
              <p:cNvPr id="32" name="Gestreifter Pfeil nach rechts 31"/>
              <p:cNvSpPr>
                <a:spLocks noRot="1" noChangeAspect="1" noMove="1" noResize="1" noEditPoints="1" noAdjustHandles="1" noChangeArrowheads="1" noChangeShapeType="1" noTextEdit="1"/>
              </p:cNvSpPr>
              <p:nvPr/>
            </p:nvSpPr>
            <p:spPr>
              <a:xfrm rot="10800000" flipV="1">
                <a:off x="2916679" y="4063974"/>
                <a:ext cx="5981500" cy="1080000"/>
              </a:xfrm>
              <a:prstGeom prst="stripedRightArrow">
                <a:avLst/>
              </a:prstGeom>
              <a:blipFill rotWithShape="0">
                <a:blip r:embed="rId3"/>
                <a:stretch>
                  <a:fillRect/>
                </a:stretch>
              </a:blipFill>
              <a:ln w="25400" cap="flat" cmpd="sng" algn="ctr">
                <a:solidFill>
                  <a:srgbClr val="BBE0E3">
                    <a:shade val="50000"/>
                  </a:srgbClr>
                </a:solidFill>
                <a:prstDash val="solid"/>
              </a:ln>
              <a:effectLst/>
            </p:spPr>
            <p:txBody>
              <a:bodyPr/>
              <a:lstStyle/>
              <a:p>
                <a:r>
                  <a:rPr lang="de-DE">
                    <a:noFill/>
                  </a:rPr>
                  <a:t> </a:t>
                </a:r>
              </a:p>
            </p:txBody>
          </p:sp>
        </mc:Fallback>
      </mc:AlternateContent>
      <p:sp>
        <p:nvSpPr>
          <p:cNvPr id="33" name="Textfeld 32"/>
          <p:cNvSpPr txBox="1"/>
          <p:nvPr/>
        </p:nvSpPr>
        <p:spPr>
          <a:xfrm>
            <a:off x="4874132" y="5253585"/>
            <a:ext cx="2066591" cy="400110"/>
          </a:xfrm>
          <a:prstGeom prst="rect">
            <a:avLst/>
          </a:prstGeom>
          <a:noFill/>
        </p:spPr>
        <p:txBody>
          <a:bodyPr wrap="none" rtlCol="0">
            <a:spAutoFit/>
          </a:bodyPr>
          <a:lstStyle/>
          <a:p>
            <a:pPr fontAlgn="base">
              <a:spcBef>
                <a:spcPct val="20000"/>
              </a:spcBef>
              <a:spcAft>
                <a:spcPct val="0"/>
              </a:spcAft>
            </a:pPr>
            <a:r>
              <a:rPr lang="de-AT" sz="2000" dirty="0" err="1">
                <a:solidFill>
                  <a:srgbClr val="000000"/>
                </a:solidFill>
                <a:latin typeface="Arial" charset="0"/>
              </a:rPr>
              <a:t>Physical</a:t>
            </a:r>
            <a:r>
              <a:rPr lang="de-AT" sz="2000" dirty="0">
                <a:solidFill>
                  <a:srgbClr val="000000"/>
                </a:solidFill>
                <a:latin typeface="Arial" charset="0"/>
              </a:rPr>
              <a:t> </a:t>
            </a:r>
            <a:r>
              <a:rPr lang="de-AT" sz="2000" dirty="0" smtClean="0">
                <a:solidFill>
                  <a:srgbClr val="000000"/>
                </a:solidFill>
                <a:latin typeface="Arial" charset="0"/>
              </a:rPr>
              <a:t>System</a:t>
            </a:r>
            <a:endParaRPr lang="de-AT" sz="2000" dirty="0">
              <a:solidFill>
                <a:srgbClr val="000000"/>
              </a:solidFill>
              <a:latin typeface="Arial" charset="0"/>
            </a:endParaRPr>
          </a:p>
        </p:txBody>
      </p:sp>
      <p:sp>
        <p:nvSpPr>
          <p:cNvPr id="34" name="Textfeld 33"/>
          <p:cNvSpPr txBox="1"/>
          <p:nvPr/>
        </p:nvSpPr>
        <p:spPr>
          <a:xfrm>
            <a:off x="2770991" y="6032019"/>
            <a:ext cx="6272871" cy="400110"/>
          </a:xfrm>
          <a:prstGeom prst="rect">
            <a:avLst/>
          </a:prstGeom>
          <a:solidFill>
            <a:srgbClr val="FFFFFF"/>
          </a:solidFill>
        </p:spPr>
        <p:txBody>
          <a:bodyPr wrap="none" rtlCol="0">
            <a:spAutoFit/>
          </a:bodyPr>
          <a:lstStyle/>
          <a:p>
            <a:pPr marL="0" marR="0" lvl="0" indent="0" defTabSz="914400" eaLnBrk="1" fontAlgn="base" latinLnBrk="0" hangingPunct="1">
              <a:lnSpc>
                <a:spcPct val="100000"/>
              </a:lnSpc>
              <a:spcBef>
                <a:spcPct val="20000"/>
              </a:spcBef>
              <a:spcAft>
                <a:spcPct val="0"/>
              </a:spcAft>
              <a:buClrTx/>
              <a:buSzTx/>
              <a:buFontTx/>
              <a:buNone/>
              <a:tabLst/>
              <a:defRPr/>
            </a:pPr>
            <a:r>
              <a:rPr kumimoji="0" lang="en-US" sz="2000" b="0" i="0" u="none" strike="noStrike" kern="0" cap="none" spc="0" normalizeH="0" baseline="0" noProof="0" dirty="0" smtClean="0">
                <a:ln>
                  <a:noFill/>
                </a:ln>
                <a:solidFill>
                  <a:srgbClr val="000000"/>
                </a:solidFill>
                <a:effectLst/>
                <a:uLnTx/>
                <a:uFillTx/>
                <a:latin typeface="Arial" charset="0"/>
                <a:sym typeface="Wingdings" panose="05000000000000000000" pitchFamily="2" charset="2"/>
              </a:rPr>
              <a:t></a:t>
            </a:r>
            <a:r>
              <a:rPr kumimoji="0" lang="en-US" sz="2000" b="0" i="0" u="none" strike="noStrike" kern="0" cap="none" spc="0" normalizeH="0" baseline="0" noProof="0" dirty="0" smtClean="0">
                <a:ln>
                  <a:noFill/>
                </a:ln>
                <a:solidFill>
                  <a:srgbClr val="000000"/>
                </a:solidFill>
                <a:effectLst/>
                <a:uLnTx/>
                <a:uFillTx/>
                <a:latin typeface="Arial" charset="0"/>
              </a:rPr>
              <a:t> Condition Monitoring is an applied inverse problem</a:t>
            </a:r>
          </a:p>
        </p:txBody>
      </p:sp>
    </p:spTree>
    <p:extLst>
      <p:ext uri="{BB962C8B-B14F-4D97-AF65-F5344CB8AC3E}">
        <p14:creationId xmlns:p14="http://schemas.microsoft.com/office/powerpoint/2010/main" val="14058541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normAutofit lnSpcReduction="10000"/>
          </a:bodyPr>
          <a:lstStyle/>
          <a:p>
            <a:endParaRPr lang="de-DE"/>
          </a:p>
        </p:txBody>
      </p:sp>
      <p:sp>
        <p:nvSpPr>
          <p:cNvPr id="13" name="Textplatzhalter 12"/>
          <p:cNvSpPr>
            <a:spLocks noGrp="1"/>
          </p:cNvSpPr>
          <p:nvPr>
            <p:ph type="body" sz="quarter" idx="11"/>
          </p:nvPr>
        </p:nvSpPr>
        <p:spPr/>
        <p:txBody>
          <a:bodyPr>
            <a:normAutofit fontScale="92500" lnSpcReduction="10000"/>
          </a:bodyPr>
          <a:lstStyle/>
          <a:p>
            <a:r>
              <a:rPr lang="de-DE" dirty="0" err="1" smtClean="0"/>
              <a:t>Condition</a:t>
            </a:r>
            <a:r>
              <a:rPr lang="de-DE" dirty="0" smtClean="0"/>
              <a:t> Monitoring - Motivation</a:t>
            </a:r>
            <a:endParaRPr lang="de-DE" dirty="0"/>
          </a:p>
        </p:txBody>
      </p:sp>
      <p:sp>
        <p:nvSpPr>
          <p:cNvPr id="14" name="Inhaltsplatzhalter 13"/>
          <p:cNvSpPr>
            <a:spLocks noGrp="1"/>
          </p:cNvSpPr>
          <p:nvPr>
            <p:ph sz="quarter" idx="13"/>
          </p:nvPr>
        </p:nvSpPr>
        <p:spPr/>
        <p:txBody>
          <a:bodyPr>
            <a:normAutofit/>
          </a:bodyPr>
          <a:lstStyle/>
          <a:p>
            <a:pPr marL="0" lvl="0" indent="0" eaLnBrk="0" fontAlgn="base" hangingPunct="0">
              <a:lnSpc>
                <a:spcPct val="90000"/>
              </a:lnSpc>
              <a:spcBef>
                <a:spcPct val="0"/>
              </a:spcBef>
              <a:spcAft>
                <a:spcPct val="0"/>
              </a:spcAft>
              <a:buNone/>
              <a:defRPr/>
            </a:pPr>
            <a:endParaRPr lang="en-US" kern="0" dirty="0" smtClean="0">
              <a:solidFill>
                <a:srgbClr val="000000"/>
              </a:solidFill>
              <a:latin typeface="Arial"/>
            </a:endParaRPr>
          </a:p>
          <a:p>
            <a:pPr marL="0" lvl="0" indent="0" eaLnBrk="0" fontAlgn="base" hangingPunct="0">
              <a:lnSpc>
                <a:spcPct val="90000"/>
              </a:lnSpc>
              <a:spcBef>
                <a:spcPct val="0"/>
              </a:spcBef>
              <a:spcAft>
                <a:spcPct val="0"/>
              </a:spcAft>
              <a:buNone/>
              <a:defRPr/>
            </a:pPr>
            <a:r>
              <a:rPr lang="en-US" sz="2000" kern="0" dirty="0" smtClean="0">
                <a:solidFill>
                  <a:srgbClr val="000000"/>
                </a:solidFill>
                <a:latin typeface="Arial"/>
              </a:rPr>
              <a:t>System </a:t>
            </a:r>
            <a:r>
              <a:rPr lang="en-US" sz="2000" kern="0" dirty="0">
                <a:solidFill>
                  <a:srgbClr val="000000"/>
                </a:solidFill>
                <a:latin typeface="Arial"/>
              </a:rPr>
              <a:t>owners need </a:t>
            </a:r>
            <a:r>
              <a:rPr lang="en-US" sz="2000" kern="0" dirty="0" smtClean="0">
                <a:solidFill>
                  <a:srgbClr val="000000"/>
                </a:solidFill>
                <a:latin typeface="Arial"/>
              </a:rPr>
              <a:t>to </a:t>
            </a:r>
            <a:r>
              <a:rPr lang="en-US" sz="2000" b="1" kern="0" dirty="0" err="1" smtClean="0">
                <a:solidFill>
                  <a:srgbClr val="000000"/>
                </a:solidFill>
                <a:latin typeface="Arial"/>
              </a:rPr>
              <a:t>minimise</a:t>
            </a:r>
            <a:r>
              <a:rPr lang="en-US" sz="2000" b="1" kern="0" dirty="0" smtClean="0">
                <a:solidFill>
                  <a:srgbClr val="000000"/>
                </a:solidFill>
                <a:latin typeface="Arial"/>
              </a:rPr>
              <a:t> </a:t>
            </a:r>
            <a:r>
              <a:rPr lang="en-US" sz="2000" b="1" kern="0" dirty="0">
                <a:solidFill>
                  <a:srgbClr val="000000"/>
                </a:solidFill>
                <a:latin typeface="Arial"/>
              </a:rPr>
              <a:t>total cost of ownership</a:t>
            </a:r>
          </a:p>
          <a:p>
            <a:pPr marL="0" lvl="0" indent="0" eaLnBrk="0" fontAlgn="base" hangingPunct="0">
              <a:lnSpc>
                <a:spcPct val="90000"/>
              </a:lnSpc>
              <a:spcBef>
                <a:spcPct val="0"/>
              </a:spcBef>
              <a:spcAft>
                <a:spcPct val="0"/>
              </a:spcAft>
              <a:buNone/>
              <a:defRPr/>
            </a:pPr>
            <a:endParaRPr lang="en-US" sz="2000" b="1" kern="0" dirty="0" smtClean="0">
              <a:solidFill>
                <a:srgbClr val="000000"/>
              </a:solidFill>
              <a:latin typeface="Arial"/>
            </a:endParaRPr>
          </a:p>
          <a:p>
            <a:pPr marL="0" lvl="0" indent="0" eaLnBrk="0" fontAlgn="base" hangingPunct="0">
              <a:lnSpc>
                <a:spcPct val="90000"/>
              </a:lnSpc>
              <a:spcBef>
                <a:spcPct val="0"/>
              </a:spcBef>
              <a:spcAft>
                <a:spcPct val="0"/>
              </a:spcAft>
              <a:buNone/>
              <a:defRPr/>
            </a:pPr>
            <a:endParaRPr lang="en-US" sz="2000" b="1" kern="0" dirty="0">
              <a:solidFill>
                <a:srgbClr val="000000"/>
              </a:solidFill>
              <a:latin typeface="Arial"/>
            </a:endParaRPr>
          </a:p>
          <a:p>
            <a:pPr marL="0" lvl="0" indent="0" eaLnBrk="0" fontAlgn="base" hangingPunct="0">
              <a:lnSpc>
                <a:spcPct val="90000"/>
              </a:lnSpc>
              <a:spcBef>
                <a:spcPct val="0"/>
              </a:spcBef>
              <a:spcAft>
                <a:spcPct val="0"/>
              </a:spcAft>
              <a:buNone/>
              <a:defRPr/>
            </a:pPr>
            <a:r>
              <a:rPr lang="en-US" sz="2000" kern="0" dirty="0" smtClean="0">
                <a:solidFill>
                  <a:srgbClr val="000000"/>
                </a:solidFill>
                <a:latin typeface="Arial"/>
              </a:rPr>
              <a:t>System monitoring can contribute to</a:t>
            </a:r>
            <a:endParaRPr lang="en-US" sz="2000" kern="0" dirty="0">
              <a:solidFill>
                <a:srgbClr val="000000"/>
              </a:solidFill>
              <a:latin typeface="Arial"/>
            </a:endParaRPr>
          </a:p>
          <a:p>
            <a:pPr marL="342900" lvl="0" indent="-342900" eaLnBrk="0" fontAlgn="base" hangingPunct="0">
              <a:lnSpc>
                <a:spcPct val="90000"/>
              </a:lnSpc>
              <a:spcBef>
                <a:spcPct val="0"/>
              </a:spcBef>
              <a:spcAft>
                <a:spcPct val="0"/>
              </a:spcAft>
              <a:buFontTx/>
              <a:buChar char="•"/>
              <a:defRPr/>
            </a:pPr>
            <a:r>
              <a:rPr lang="en-US" sz="2000" kern="0" dirty="0" smtClean="0">
                <a:solidFill>
                  <a:srgbClr val="000000"/>
                </a:solidFill>
                <a:latin typeface="Arial"/>
              </a:rPr>
              <a:t>quicker commissioning of </a:t>
            </a:r>
            <a:r>
              <a:rPr lang="en-US" sz="2000" kern="0" dirty="0">
                <a:solidFill>
                  <a:srgbClr val="000000"/>
                </a:solidFill>
                <a:latin typeface="Arial"/>
              </a:rPr>
              <a:t>new </a:t>
            </a:r>
            <a:r>
              <a:rPr lang="en-US" sz="2000" kern="0" dirty="0" smtClean="0">
                <a:solidFill>
                  <a:srgbClr val="000000"/>
                </a:solidFill>
                <a:latin typeface="Arial"/>
              </a:rPr>
              <a:t>systems (</a:t>
            </a:r>
            <a:r>
              <a:rPr lang="en-US" sz="2000" kern="0" dirty="0">
                <a:solidFill>
                  <a:srgbClr val="000000"/>
                </a:solidFill>
                <a:latin typeface="Arial"/>
              </a:rPr>
              <a:t>find right parameter </a:t>
            </a:r>
            <a:r>
              <a:rPr lang="en-US" sz="2000" kern="0" dirty="0" smtClean="0">
                <a:solidFill>
                  <a:srgbClr val="000000"/>
                </a:solidFill>
                <a:latin typeface="Arial"/>
              </a:rPr>
              <a:t>set)</a:t>
            </a:r>
          </a:p>
          <a:p>
            <a:pPr marL="342900" lvl="0" indent="-342900" eaLnBrk="0" fontAlgn="base" hangingPunct="0">
              <a:lnSpc>
                <a:spcPct val="90000"/>
              </a:lnSpc>
              <a:spcBef>
                <a:spcPct val="0"/>
              </a:spcBef>
              <a:spcAft>
                <a:spcPct val="0"/>
              </a:spcAft>
              <a:buFontTx/>
              <a:buChar char="•"/>
              <a:defRPr/>
            </a:pPr>
            <a:r>
              <a:rPr lang="en-US" sz="2000" kern="0" dirty="0" smtClean="0">
                <a:solidFill>
                  <a:srgbClr val="000000"/>
                </a:solidFill>
                <a:latin typeface="Arial"/>
              </a:rPr>
              <a:t>adapting </a:t>
            </a:r>
            <a:r>
              <a:rPr lang="en-US" sz="2000" kern="0" dirty="0">
                <a:solidFill>
                  <a:srgbClr val="000000"/>
                </a:solidFill>
                <a:latin typeface="Arial"/>
              </a:rPr>
              <a:t>to varying process conditions </a:t>
            </a:r>
            <a:r>
              <a:rPr lang="en-US" sz="2000" kern="0" dirty="0" smtClean="0">
                <a:solidFill>
                  <a:srgbClr val="000000"/>
                </a:solidFill>
                <a:latin typeface="Arial"/>
              </a:rPr>
              <a:t>(</a:t>
            </a:r>
            <a:r>
              <a:rPr lang="en-US" sz="2000" kern="0" dirty="0">
                <a:solidFill>
                  <a:srgbClr val="000000"/>
                </a:solidFill>
                <a:latin typeface="Arial"/>
              </a:rPr>
              <a:t>cope with unexpected changes)</a:t>
            </a:r>
            <a:endParaRPr lang="de-DE" sz="2000" kern="0" dirty="0">
              <a:solidFill>
                <a:srgbClr val="000000"/>
              </a:solidFill>
              <a:latin typeface="Arial"/>
            </a:endParaRPr>
          </a:p>
          <a:p>
            <a:pPr marL="342900" lvl="0" indent="-342900" eaLnBrk="0" fontAlgn="base" hangingPunct="0">
              <a:lnSpc>
                <a:spcPct val="90000"/>
              </a:lnSpc>
              <a:spcBef>
                <a:spcPct val="0"/>
              </a:spcBef>
              <a:spcAft>
                <a:spcPct val="0"/>
              </a:spcAft>
              <a:buFontTx/>
              <a:buChar char="•"/>
              <a:defRPr/>
            </a:pPr>
            <a:endParaRPr lang="en-US" sz="2000" kern="0" dirty="0" smtClean="0">
              <a:solidFill>
                <a:srgbClr val="000000"/>
              </a:solidFill>
              <a:latin typeface="Arial"/>
            </a:endParaRPr>
          </a:p>
          <a:p>
            <a:pPr marL="0" lvl="0" indent="0" eaLnBrk="0" fontAlgn="base" hangingPunct="0">
              <a:lnSpc>
                <a:spcPct val="90000"/>
              </a:lnSpc>
              <a:spcBef>
                <a:spcPct val="0"/>
              </a:spcBef>
              <a:spcAft>
                <a:spcPct val="0"/>
              </a:spcAft>
              <a:buNone/>
              <a:defRPr/>
            </a:pPr>
            <a:r>
              <a:rPr lang="en-US" sz="2000" kern="0" dirty="0" smtClean="0">
                <a:solidFill>
                  <a:srgbClr val="000000"/>
                </a:solidFill>
                <a:latin typeface="Arial"/>
              </a:rPr>
              <a:t>Condition Monitoring can contribute to</a:t>
            </a:r>
            <a:endParaRPr lang="en-US" sz="2000" kern="0" dirty="0">
              <a:solidFill>
                <a:srgbClr val="000000"/>
              </a:solidFill>
              <a:latin typeface="Arial"/>
            </a:endParaRPr>
          </a:p>
          <a:p>
            <a:pPr marL="342900" lvl="0" indent="-342900" eaLnBrk="0" fontAlgn="base" hangingPunct="0">
              <a:lnSpc>
                <a:spcPct val="90000"/>
              </a:lnSpc>
              <a:spcBef>
                <a:spcPct val="0"/>
              </a:spcBef>
              <a:spcAft>
                <a:spcPct val="0"/>
              </a:spcAft>
              <a:buFontTx/>
              <a:buChar char="•"/>
              <a:defRPr/>
            </a:pPr>
            <a:r>
              <a:rPr lang="en-US" sz="2000" kern="0" dirty="0" smtClean="0">
                <a:solidFill>
                  <a:srgbClr val="000000"/>
                </a:solidFill>
                <a:latin typeface="Arial"/>
              </a:rPr>
              <a:t>identifying </a:t>
            </a:r>
            <a:r>
              <a:rPr lang="en-US" sz="2000" kern="0" dirty="0">
                <a:solidFill>
                  <a:srgbClr val="000000"/>
                </a:solidFill>
                <a:latin typeface="Arial"/>
              </a:rPr>
              <a:t>issues before equipment </a:t>
            </a:r>
            <a:r>
              <a:rPr lang="en-US" sz="2000" kern="0" dirty="0" smtClean="0">
                <a:solidFill>
                  <a:srgbClr val="000000"/>
                </a:solidFill>
                <a:latin typeface="Arial"/>
              </a:rPr>
              <a:t>fails (</a:t>
            </a:r>
            <a:r>
              <a:rPr lang="en-US" sz="2000" kern="0" dirty="0">
                <a:solidFill>
                  <a:srgbClr val="000000"/>
                </a:solidFill>
                <a:latin typeface="Arial"/>
                <a:sym typeface="Wingdings" panose="05000000000000000000" pitchFamily="2" charset="2"/>
              </a:rPr>
              <a:t></a:t>
            </a:r>
            <a:r>
              <a:rPr lang="en-US" sz="2000" kern="0" dirty="0">
                <a:solidFill>
                  <a:srgbClr val="000000"/>
                </a:solidFill>
                <a:latin typeface="Arial"/>
              </a:rPr>
              <a:t> warning time),</a:t>
            </a:r>
          </a:p>
          <a:p>
            <a:pPr marL="342900" lvl="0" indent="-342900" eaLnBrk="0" fontAlgn="base" hangingPunct="0">
              <a:lnSpc>
                <a:spcPct val="90000"/>
              </a:lnSpc>
              <a:spcBef>
                <a:spcPct val="0"/>
              </a:spcBef>
              <a:spcAft>
                <a:spcPct val="0"/>
              </a:spcAft>
              <a:buFontTx/>
              <a:buChar char="•"/>
              <a:defRPr/>
            </a:pPr>
            <a:r>
              <a:rPr lang="en-US" sz="2000" kern="0" dirty="0">
                <a:solidFill>
                  <a:srgbClr val="000000"/>
                </a:solidFill>
                <a:latin typeface="Arial"/>
              </a:rPr>
              <a:t>pinpoint the root cause of the failure </a:t>
            </a:r>
            <a:r>
              <a:rPr lang="en-US" sz="2000" kern="0" dirty="0" smtClean="0">
                <a:solidFill>
                  <a:srgbClr val="000000"/>
                </a:solidFill>
                <a:latin typeface="Arial"/>
              </a:rPr>
              <a:t>(</a:t>
            </a:r>
            <a:r>
              <a:rPr lang="en-US" sz="2000" kern="0" dirty="0">
                <a:solidFill>
                  <a:srgbClr val="000000"/>
                </a:solidFill>
                <a:latin typeface="Arial"/>
                <a:sym typeface="Wingdings" panose="05000000000000000000" pitchFamily="2" charset="2"/>
              </a:rPr>
              <a:t></a:t>
            </a:r>
            <a:r>
              <a:rPr lang="en-US" sz="2000" kern="0" dirty="0">
                <a:solidFill>
                  <a:srgbClr val="000000"/>
                </a:solidFill>
                <a:latin typeface="Arial"/>
              </a:rPr>
              <a:t> accurate fix)</a:t>
            </a:r>
          </a:p>
          <a:p>
            <a:pPr marL="342900" lvl="0" indent="-342900" eaLnBrk="0" fontAlgn="base" hangingPunct="0">
              <a:lnSpc>
                <a:spcPct val="90000"/>
              </a:lnSpc>
              <a:spcBef>
                <a:spcPct val="0"/>
              </a:spcBef>
              <a:spcAft>
                <a:spcPct val="0"/>
              </a:spcAft>
              <a:buFontTx/>
              <a:buChar char="•"/>
              <a:defRPr/>
            </a:pPr>
            <a:r>
              <a:rPr lang="en-US" sz="2000" kern="0" dirty="0">
                <a:solidFill>
                  <a:srgbClr val="000000"/>
                </a:solidFill>
                <a:latin typeface="Arial"/>
              </a:rPr>
              <a:t>schedule maintenance at the right time </a:t>
            </a:r>
            <a:r>
              <a:rPr lang="en-US" sz="2000" kern="0" dirty="0" smtClean="0">
                <a:solidFill>
                  <a:srgbClr val="000000"/>
                </a:solidFill>
                <a:latin typeface="Arial"/>
              </a:rPr>
              <a:t> (</a:t>
            </a:r>
            <a:r>
              <a:rPr lang="en-US" sz="2000" kern="0" dirty="0">
                <a:solidFill>
                  <a:srgbClr val="000000"/>
                </a:solidFill>
                <a:latin typeface="Arial"/>
                <a:sym typeface="Wingdings" panose="05000000000000000000" pitchFamily="2" charset="2"/>
              </a:rPr>
              <a:t> service vs. downtime cost)</a:t>
            </a:r>
            <a:endParaRPr lang="en-US" sz="2000" kern="0" dirty="0">
              <a:solidFill>
                <a:srgbClr val="000000"/>
              </a:solidFill>
              <a:latin typeface="Arial"/>
            </a:endParaRPr>
          </a:p>
          <a:p>
            <a:pPr marL="342900" lvl="0" indent="-342900" eaLnBrk="0" fontAlgn="base" hangingPunct="0">
              <a:lnSpc>
                <a:spcPct val="90000"/>
              </a:lnSpc>
              <a:spcBef>
                <a:spcPct val="0"/>
              </a:spcBef>
              <a:spcAft>
                <a:spcPct val="0"/>
              </a:spcAft>
              <a:buFontTx/>
              <a:buChar char="•"/>
              <a:defRPr/>
            </a:pPr>
            <a:endParaRPr lang="en-US" sz="2000" kern="0" dirty="0">
              <a:solidFill>
                <a:srgbClr val="000000"/>
              </a:solidFill>
              <a:latin typeface="Arial"/>
            </a:endParaRPr>
          </a:p>
          <a:p>
            <a:endParaRPr lang="de-DE" sz="2000" dirty="0"/>
          </a:p>
        </p:txBody>
      </p:sp>
      <p:pic>
        <p:nvPicPr>
          <p:cNvPr id="9" name="Grafik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5945" t="14901" r="10599"/>
          <a:stretch/>
        </p:blipFill>
        <p:spPr>
          <a:xfrm>
            <a:off x="9018588" y="1358900"/>
            <a:ext cx="2946400" cy="3517900"/>
          </a:xfrm>
          <a:prstGeom prst="rect">
            <a:avLst/>
          </a:prstGeom>
        </p:spPr>
      </p:pic>
      <p:sp>
        <p:nvSpPr>
          <p:cNvPr id="10" name="Rechteck 9"/>
          <p:cNvSpPr/>
          <p:nvPr/>
        </p:nvSpPr>
        <p:spPr bwMode="auto">
          <a:xfrm>
            <a:off x="717550" y="5942947"/>
            <a:ext cx="10509250" cy="402291"/>
          </a:xfrm>
          <a:prstGeom prst="rect">
            <a:avLst/>
          </a:prstGeom>
          <a:solidFill>
            <a:srgbClr val="92D050"/>
          </a:solidFill>
          <a:ln w="9525" cap="flat" cmpd="sng" algn="ctr">
            <a:solidFill>
              <a:srgbClr val="92D05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342900" indent="-342900" algn="ctr" fontAlgn="base">
              <a:spcBef>
                <a:spcPct val="20000"/>
              </a:spcBef>
              <a:spcAft>
                <a:spcPct val="0"/>
              </a:spcAft>
            </a:pPr>
            <a:r>
              <a:rPr lang="en-US" sz="2000" dirty="0">
                <a:solidFill>
                  <a:srgbClr val="000000"/>
                </a:solidFill>
                <a:latin typeface="Arial" charset="0"/>
                <a:sym typeface="Wingdings" panose="05000000000000000000" pitchFamily="2" charset="2"/>
              </a:rPr>
              <a:t> </a:t>
            </a:r>
            <a:r>
              <a:rPr lang="de-DE" sz="2000" dirty="0" err="1" smtClean="0">
                <a:solidFill>
                  <a:srgbClr val="000000"/>
                </a:solidFill>
                <a:latin typeface="Arial" charset="0"/>
              </a:rPr>
              <a:t>Condition</a:t>
            </a:r>
            <a:r>
              <a:rPr lang="de-DE" sz="2000" dirty="0" smtClean="0">
                <a:solidFill>
                  <a:srgbClr val="000000"/>
                </a:solidFill>
                <a:latin typeface="Arial" charset="0"/>
              </a:rPr>
              <a:t> </a:t>
            </a:r>
            <a:r>
              <a:rPr lang="de-DE" sz="2000" dirty="0" err="1" smtClean="0">
                <a:solidFill>
                  <a:srgbClr val="000000"/>
                </a:solidFill>
                <a:latin typeface="Arial" charset="0"/>
              </a:rPr>
              <a:t>monitoring</a:t>
            </a:r>
            <a:r>
              <a:rPr lang="de-DE" sz="2000" dirty="0" smtClean="0">
                <a:solidFill>
                  <a:srgbClr val="000000"/>
                </a:solidFill>
                <a:latin typeface="Arial" charset="0"/>
              </a:rPr>
              <a:t> </a:t>
            </a:r>
            <a:r>
              <a:rPr lang="de-DE" sz="2000" dirty="0" err="1" smtClean="0">
                <a:solidFill>
                  <a:srgbClr val="000000"/>
                </a:solidFill>
                <a:latin typeface="Arial" charset="0"/>
              </a:rPr>
              <a:t>allows</a:t>
            </a:r>
            <a:r>
              <a:rPr lang="de-DE" sz="2000" dirty="0" smtClean="0">
                <a:solidFill>
                  <a:srgbClr val="000000"/>
                </a:solidFill>
                <a:latin typeface="Arial" charset="0"/>
              </a:rPr>
              <a:t> </a:t>
            </a:r>
            <a:r>
              <a:rPr lang="de-DE" sz="2000" dirty="0" err="1" smtClean="0">
                <a:solidFill>
                  <a:srgbClr val="000000"/>
                </a:solidFill>
                <a:latin typeface="Arial" charset="0"/>
              </a:rPr>
              <a:t>for</a:t>
            </a:r>
            <a:r>
              <a:rPr lang="de-DE" sz="2000" dirty="0" smtClean="0">
                <a:solidFill>
                  <a:srgbClr val="000000"/>
                </a:solidFill>
                <a:latin typeface="Arial" charset="0"/>
              </a:rPr>
              <a:t> </a:t>
            </a:r>
            <a:r>
              <a:rPr lang="de-DE" sz="2000" dirty="0" err="1" smtClean="0">
                <a:solidFill>
                  <a:srgbClr val="000000"/>
                </a:solidFill>
                <a:latin typeface="Arial" charset="0"/>
              </a:rPr>
              <a:t>safer</a:t>
            </a:r>
            <a:r>
              <a:rPr lang="de-DE" sz="2000" dirty="0" smtClean="0">
                <a:solidFill>
                  <a:srgbClr val="000000"/>
                </a:solidFill>
                <a:latin typeface="Arial" charset="0"/>
              </a:rPr>
              <a:t> </a:t>
            </a:r>
            <a:r>
              <a:rPr lang="de-DE" sz="2000" dirty="0" err="1" smtClean="0">
                <a:solidFill>
                  <a:srgbClr val="000000"/>
                </a:solidFill>
                <a:latin typeface="Arial" charset="0"/>
              </a:rPr>
              <a:t>and</a:t>
            </a:r>
            <a:r>
              <a:rPr lang="de-DE" sz="2000" dirty="0" smtClean="0">
                <a:solidFill>
                  <a:srgbClr val="000000"/>
                </a:solidFill>
                <a:latin typeface="Arial" charset="0"/>
              </a:rPr>
              <a:t> </a:t>
            </a:r>
            <a:r>
              <a:rPr lang="de-DE" sz="2000" dirty="0" err="1" smtClean="0">
                <a:solidFill>
                  <a:srgbClr val="000000"/>
                </a:solidFill>
                <a:latin typeface="Arial" charset="0"/>
              </a:rPr>
              <a:t>more</a:t>
            </a:r>
            <a:r>
              <a:rPr lang="de-DE" sz="2000" dirty="0" smtClean="0">
                <a:solidFill>
                  <a:srgbClr val="000000"/>
                </a:solidFill>
                <a:latin typeface="Arial" charset="0"/>
              </a:rPr>
              <a:t> </a:t>
            </a:r>
            <a:r>
              <a:rPr lang="de-DE" sz="2000" dirty="0" err="1" smtClean="0">
                <a:solidFill>
                  <a:srgbClr val="000000"/>
                </a:solidFill>
                <a:latin typeface="Arial" charset="0"/>
              </a:rPr>
              <a:t>cost-efficient</a:t>
            </a:r>
            <a:r>
              <a:rPr lang="de-DE" sz="2000" dirty="0" smtClean="0">
                <a:solidFill>
                  <a:srgbClr val="000000"/>
                </a:solidFill>
                <a:latin typeface="Arial" charset="0"/>
              </a:rPr>
              <a:t> </a:t>
            </a:r>
            <a:r>
              <a:rPr lang="de-DE" sz="2000" dirty="0" err="1" smtClean="0">
                <a:solidFill>
                  <a:srgbClr val="000000"/>
                </a:solidFill>
                <a:latin typeface="Arial" charset="0"/>
              </a:rPr>
              <a:t>system</a:t>
            </a:r>
            <a:r>
              <a:rPr lang="de-DE" sz="2000" dirty="0" smtClean="0">
                <a:solidFill>
                  <a:srgbClr val="000000"/>
                </a:solidFill>
                <a:latin typeface="Arial" charset="0"/>
              </a:rPr>
              <a:t> </a:t>
            </a:r>
            <a:r>
              <a:rPr lang="de-DE" sz="2000" dirty="0" err="1" smtClean="0">
                <a:solidFill>
                  <a:srgbClr val="000000"/>
                </a:solidFill>
                <a:latin typeface="Arial" charset="0"/>
              </a:rPr>
              <a:t>operation</a:t>
            </a:r>
            <a:r>
              <a:rPr lang="de-DE" sz="2000" dirty="0" smtClean="0">
                <a:solidFill>
                  <a:srgbClr val="000000"/>
                </a:solidFill>
                <a:latin typeface="Arial" charset="0"/>
              </a:rPr>
              <a:t>.</a:t>
            </a:r>
          </a:p>
        </p:txBody>
      </p:sp>
    </p:spTree>
    <p:extLst>
      <p:ext uri="{BB962C8B-B14F-4D97-AF65-F5344CB8AC3E}">
        <p14:creationId xmlns:p14="http://schemas.microsoft.com/office/powerpoint/2010/main" val="11088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normAutofit lnSpcReduction="10000"/>
          </a:bodyPr>
          <a:lstStyle/>
          <a:p>
            <a:endParaRPr lang="de-DE" dirty="0"/>
          </a:p>
        </p:txBody>
      </p:sp>
      <p:sp>
        <p:nvSpPr>
          <p:cNvPr id="13" name="Textplatzhalter 12"/>
          <p:cNvSpPr>
            <a:spLocks noGrp="1"/>
          </p:cNvSpPr>
          <p:nvPr>
            <p:ph type="body" sz="quarter" idx="11"/>
          </p:nvPr>
        </p:nvSpPr>
        <p:spPr/>
        <p:txBody>
          <a:bodyPr>
            <a:normAutofit fontScale="92500" lnSpcReduction="10000"/>
          </a:bodyPr>
          <a:lstStyle/>
          <a:p>
            <a:r>
              <a:rPr lang="de-DE" dirty="0" smtClean="0"/>
              <a:t>MBCM 2018-2021 Summary</a:t>
            </a:r>
            <a:endParaRPr lang="de-DE" dirty="0"/>
          </a:p>
        </p:txBody>
      </p:sp>
      <p:sp>
        <p:nvSpPr>
          <p:cNvPr id="14" name="Inhaltsplatzhalter 13"/>
          <p:cNvSpPr>
            <a:spLocks noGrp="1"/>
          </p:cNvSpPr>
          <p:nvPr>
            <p:ph sz="quarter" idx="13"/>
          </p:nvPr>
        </p:nvSpPr>
        <p:spPr/>
        <p:txBody>
          <a:bodyPr>
            <a:normAutofit/>
          </a:bodyPr>
          <a:lstStyle/>
          <a:p>
            <a:pPr marL="0" indent="0">
              <a:buNone/>
            </a:pPr>
            <a:r>
              <a:rPr lang="de-DE" dirty="0" smtClean="0"/>
              <a:t>The COMET </a:t>
            </a:r>
            <a:r>
              <a:rPr lang="de-DE" dirty="0" err="1" smtClean="0"/>
              <a:t>project</a:t>
            </a:r>
            <a:r>
              <a:rPr lang="de-DE" dirty="0" smtClean="0"/>
              <a:t> MBCM (2018-2021) </a:t>
            </a:r>
            <a:r>
              <a:rPr lang="de-DE" dirty="0" err="1"/>
              <a:t>has</a:t>
            </a:r>
            <a:r>
              <a:rPr lang="de-DE" dirty="0"/>
              <a:t> </a:t>
            </a:r>
            <a:r>
              <a:rPr lang="de-DE" dirty="0" err="1"/>
              <a:t>established</a:t>
            </a:r>
            <a:r>
              <a:rPr lang="de-DE" dirty="0"/>
              <a:t> </a:t>
            </a:r>
            <a:r>
              <a:rPr lang="de-DE" dirty="0" smtClean="0"/>
              <a:t/>
            </a:r>
            <a:br>
              <a:rPr lang="de-DE" dirty="0" smtClean="0"/>
            </a:br>
            <a:r>
              <a:rPr lang="de-DE" dirty="0" smtClean="0"/>
              <a:t>a </a:t>
            </a:r>
            <a:r>
              <a:rPr lang="de-DE" dirty="0" err="1"/>
              <a:t>workflow</a:t>
            </a:r>
            <a:r>
              <a:rPr lang="de-DE" dirty="0"/>
              <a:t> </a:t>
            </a:r>
            <a:r>
              <a:rPr lang="de-DE" dirty="0" err="1"/>
              <a:t>for</a:t>
            </a:r>
            <a:r>
              <a:rPr lang="de-DE" dirty="0"/>
              <a:t> </a:t>
            </a:r>
            <a:r>
              <a:rPr lang="de-DE" dirty="0" err="1"/>
              <a:t>construction</a:t>
            </a:r>
            <a:r>
              <a:rPr lang="de-DE" dirty="0"/>
              <a:t> </a:t>
            </a:r>
            <a:r>
              <a:rPr lang="de-DE" dirty="0" err="1"/>
              <a:t>of</a:t>
            </a:r>
            <a:r>
              <a:rPr lang="de-DE" dirty="0"/>
              <a:t> hybrid inverse </a:t>
            </a:r>
            <a:r>
              <a:rPr lang="de-DE" dirty="0" err="1" smtClean="0"/>
              <a:t>models</a:t>
            </a:r>
            <a:r>
              <a:rPr lang="de-DE" dirty="0" smtClean="0"/>
              <a:t> </a:t>
            </a:r>
            <a:r>
              <a:rPr lang="de-DE" dirty="0" err="1"/>
              <a:t>as</a:t>
            </a:r>
            <a:r>
              <a:rPr lang="de-DE" dirty="0"/>
              <a:t> </a:t>
            </a:r>
            <a:r>
              <a:rPr lang="de-DE" dirty="0" smtClean="0"/>
              <a:t/>
            </a:r>
            <a:br>
              <a:rPr lang="de-DE" dirty="0" smtClean="0"/>
            </a:br>
            <a:r>
              <a:rPr lang="de-DE" dirty="0" err="1" smtClean="0"/>
              <a:t>needed</a:t>
            </a:r>
            <a:r>
              <a:rPr lang="de-DE" dirty="0" smtClean="0"/>
              <a:t> </a:t>
            </a:r>
            <a:r>
              <a:rPr lang="de-DE" dirty="0" err="1"/>
              <a:t>for</a:t>
            </a:r>
            <a:r>
              <a:rPr lang="de-DE" dirty="0"/>
              <a:t> model-</a:t>
            </a:r>
            <a:r>
              <a:rPr lang="de-DE" dirty="0" err="1"/>
              <a:t>based</a:t>
            </a:r>
            <a:r>
              <a:rPr lang="de-DE" dirty="0"/>
              <a:t> </a:t>
            </a:r>
            <a:r>
              <a:rPr lang="de-DE" dirty="0" err="1"/>
              <a:t>condition</a:t>
            </a:r>
            <a:r>
              <a:rPr lang="de-DE" dirty="0"/>
              <a:t> </a:t>
            </a:r>
            <a:r>
              <a:rPr lang="de-DE" dirty="0" err="1" smtClean="0"/>
              <a:t>monitoring</a:t>
            </a:r>
            <a:r>
              <a:rPr lang="de-DE" dirty="0" smtClean="0"/>
              <a:t>. The </a:t>
            </a:r>
            <a:r>
              <a:rPr lang="de-DE" dirty="0" err="1" smtClean="0"/>
              <a:t>workflow</a:t>
            </a:r>
            <a:r>
              <a:rPr lang="de-DE" dirty="0" smtClean="0"/>
              <a:t/>
            </a:r>
            <a:br>
              <a:rPr lang="de-DE" dirty="0" smtClean="0"/>
            </a:br>
            <a:r>
              <a:rPr lang="de-DE" dirty="0" err="1" smtClean="0"/>
              <a:t>lends</a:t>
            </a:r>
            <a:r>
              <a:rPr lang="de-DE" dirty="0" smtClean="0"/>
              <a:t> </a:t>
            </a:r>
            <a:r>
              <a:rPr lang="de-DE" dirty="0" err="1" smtClean="0"/>
              <a:t>itself</a:t>
            </a:r>
            <a:r>
              <a:rPr lang="de-DE" dirty="0" smtClean="0"/>
              <a:t> </a:t>
            </a:r>
            <a:r>
              <a:rPr lang="de-DE" dirty="0" err="1" smtClean="0"/>
              <a:t>to</a:t>
            </a:r>
            <a:r>
              <a:rPr lang="de-DE" dirty="0" smtClean="0"/>
              <a:t> </a:t>
            </a:r>
            <a:r>
              <a:rPr lang="de-DE" dirty="0" err="1" smtClean="0"/>
              <a:t>structuring</a:t>
            </a:r>
            <a:r>
              <a:rPr lang="de-DE" dirty="0" smtClean="0"/>
              <a:t> </a:t>
            </a:r>
            <a:r>
              <a:rPr lang="de-DE" dirty="0" err="1" smtClean="0"/>
              <a:t>projects</a:t>
            </a:r>
            <a:r>
              <a:rPr lang="de-DE" dirty="0" smtClean="0"/>
              <a:t> </a:t>
            </a:r>
            <a:r>
              <a:rPr lang="de-DE" dirty="0" err="1" smtClean="0"/>
              <a:t>and</a:t>
            </a:r>
            <a:r>
              <a:rPr lang="de-DE" dirty="0" smtClean="0"/>
              <a:t> </a:t>
            </a:r>
            <a:r>
              <a:rPr lang="de-DE" dirty="0" err="1" smtClean="0"/>
              <a:t>consulting</a:t>
            </a:r>
            <a:r>
              <a:rPr lang="de-DE" dirty="0" smtClean="0"/>
              <a:t>.</a:t>
            </a:r>
            <a:endParaRPr lang="de-DE" dirty="0"/>
          </a:p>
          <a:p>
            <a:endParaRPr lang="de-DE" dirty="0"/>
          </a:p>
        </p:txBody>
      </p:sp>
      <p:sp>
        <p:nvSpPr>
          <p:cNvPr id="36" name="Inhaltsplatzhalter 3"/>
          <p:cNvSpPr txBox="1">
            <a:spLocks/>
          </p:cNvSpPr>
          <p:nvPr/>
        </p:nvSpPr>
        <p:spPr>
          <a:xfrm>
            <a:off x="5329241" y="953785"/>
            <a:ext cx="3719512" cy="4776788"/>
          </a:xfrm>
          <a:prstGeom prst="rect">
            <a:avLst/>
          </a:prstGeom>
        </p:spPr>
        <p:txBody>
          <a:bodyPr/>
          <a:lstStyle>
            <a:lvl1pPr marL="342900" indent="-342900" algn="l" rtl="0" eaLnBrk="0" fontAlgn="base" hangingPunct="0">
              <a:lnSpc>
                <a:spcPct val="90000"/>
              </a:lnSpc>
              <a:spcBef>
                <a:spcPct val="0"/>
              </a:spcBef>
              <a:spcAft>
                <a:spcPct val="0"/>
              </a:spcAft>
              <a:buChar char="•"/>
              <a:defRPr sz="19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n"/>
              <a:defRPr sz="1900" b="1">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1900">
                <a:solidFill>
                  <a:schemeClr val="tx1"/>
                </a:solidFill>
                <a:latin typeface="+mn-lt"/>
              </a:defRPr>
            </a:lvl3pPr>
            <a:lvl4pPr marL="1600200" indent="-228600" algn="l" rtl="0" eaLnBrk="0" fontAlgn="base" hangingPunct="0">
              <a:spcBef>
                <a:spcPct val="20000"/>
              </a:spcBef>
              <a:spcAft>
                <a:spcPct val="0"/>
              </a:spcAft>
              <a:buFont typeface="Wingdings" pitchFamily="2" charset="2"/>
              <a:buChar char="§"/>
              <a:defRPr sz="17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endParaRPr lang="de-AT" sz="2800" kern="0" dirty="0"/>
          </a:p>
        </p:txBody>
      </p:sp>
      <p:sp>
        <p:nvSpPr>
          <p:cNvPr id="37" name="Richtungspfeil 36"/>
          <p:cNvSpPr>
            <a:spLocks/>
          </p:cNvSpPr>
          <p:nvPr/>
        </p:nvSpPr>
        <p:spPr>
          <a:xfrm rot="5400000">
            <a:off x="5554883" y="2755444"/>
            <a:ext cx="804337" cy="1047600"/>
          </a:xfrm>
          <a:prstGeom prst="homePlate">
            <a:avLst>
              <a:gd name="adj" fmla="val 63433"/>
            </a:avLst>
          </a:prstGeom>
          <a:solidFill>
            <a:srgbClr val="5B9BD5"/>
          </a:solidFill>
          <a:ln w="12700" cap="flat" cmpd="sng" algn="ctr">
            <a:solidFill>
              <a:srgbClr val="5B9BD5">
                <a:shade val="50000"/>
              </a:srgbClr>
            </a:solidFill>
            <a:prstDash val="solid"/>
            <a:miter lim="800000"/>
          </a:ln>
          <a:effectLst/>
        </p:spPr>
        <p:txBody>
          <a:bodyPr vert="vert270" rtlCol="0" anchor="ctr"/>
          <a:lstStyle/>
          <a:p>
            <a:pPr algn="ctr">
              <a:defRPr/>
            </a:pPr>
            <a:r>
              <a:rPr lang="de-AT" sz="1400" kern="0" dirty="0" err="1">
                <a:solidFill>
                  <a:prstClr val="white"/>
                </a:solidFill>
                <a:latin typeface="Calibri" panose="020F0502020204030204"/>
                <a:ea typeface="ＭＳ Ｐゴシック" pitchFamily="34" charset="-128"/>
              </a:rPr>
              <a:t>Physical</a:t>
            </a:r>
            <a:r>
              <a:rPr lang="de-AT" sz="1400" kern="0" dirty="0">
                <a:solidFill>
                  <a:prstClr val="white"/>
                </a:solidFill>
                <a:latin typeface="Calibri" panose="020F0502020204030204"/>
                <a:ea typeface="ＭＳ Ｐゴシック" pitchFamily="34" charset="-128"/>
              </a:rPr>
              <a:t> System</a:t>
            </a:r>
          </a:p>
        </p:txBody>
      </p:sp>
      <p:sp>
        <p:nvSpPr>
          <p:cNvPr id="38" name="Freihandform 37"/>
          <p:cNvSpPr/>
          <p:nvPr/>
        </p:nvSpPr>
        <p:spPr>
          <a:xfrm>
            <a:off x="5432247" y="3294942"/>
            <a:ext cx="1048605" cy="973707"/>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 name="connsiteX0" fmla="*/ 1498007 w 1498006"/>
              <a:gd name="connsiteY0" fmla="*/ 0 h 681594"/>
              <a:gd name="connsiteX1" fmla="*/ 1498007 w 1498006"/>
              <a:gd name="connsiteY1" fmla="*/ 681594 h 681594"/>
              <a:gd name="connsiteX2" fmla="*/ 0 w 1498006"/>
              <a:gd name="connsiteY2" fmla="*/ 681594 h 681594"/>
              <a:gd name="connsiteX3" fmla="*/ 0 w 1498006"/>
              <a:gd name="connsiteY3" fmla="*/ 0 h 681594"/>
              <a:gd name="connsiteX4" fmla="*/ 749004 w 1498006"/>
              <a:gd name="connsiteY4" fmla="*/ 367012 h 681594"/>
              <a:gd name="connsiteX5" fmla="*/ 1498007 w 1498006"/>
              <a:gd name="connsiteY5" fmla="*/ 0 h 68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8006" h="681594">
                <a:moveTo>
                  <a:pt x="1498007" y="0"/>
                </a:moveTo>
                <a:lnTo>
                  <a:pt x="1498007" y="681594"/>
                </a:lnTo>
                <a:lnTo>
                  <a:pt x="0" y="681594"/>
                </a:lnTo>
                <a:lnTo>
                  <a:pt x="0" y="0"/>
                </a:lnTo>
                <a:lnTo>
                  <a:pt x="749004" y="367012"/>
                </a:lnTo>
                <a:lnTo>
                  <a:pt x="1498007" y="0"/>
                </a:lnTo>
                <a:close/>
              </a:path>
            </a:pathLst>
          </a:custGeom>
          <a:solidFill>
            <a:srgbClr val="CC0066"/>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a:solidFill>
                  <a:prstClr val="white"/>
                </a:solidFill>
                <a:latin typeface="Calibri" panose="020F0502020204030204"/>
                <a:ea typeface="ＭＳ Ｐゴシック" pitchFamily="34" charset="-128"/>
              </a:rPr>
              <a:t>CMS</a:t>
            </a:r>
          </a:p>
        </p:txBody>
      </p:sp>
      <p:sp>
        <p:nvSpPr>
          <p:cNvPr id="39" name="Pfeil nach rechts 38"/>
          <p:cNvSpPr/>
          <p:nvPr/>
        </p:nvSpPr>
        <p:spPr>
          <a:xfrm>
            <a:off x="6799159" y="3405852"/>
            <a:ext cx="731807" cy="441839"/>
          </a:xfrm>
          <a:prstGeom prst="rightArrow">
            <a:avLst/>
          </a:prstGeom>
          <a:solidFill>
            <a:srgbClr val="9DC3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50"/>
          </a:p>
        </p:txBody>
      </p:sp>
      <p:grpSp>
        <p:nvGrpSpPr>
          <p:cNvPr id="41" name="Gruppieren 40"/>
          <p:cNvGrpSpPr/>
          <p:nvPr/>
        </p:nvGrpSpPr>
        <p:grpSpPr>
          <a:xfrm>
            <a:off x="8051084" y="899732"/>
            <a:ext cx="3465236" cy="5445505"/>
            <a:chOff x="7776225" y="680082"/>
            <a:chExt cx="3465236" cy="5445505"/>
          </a:xfrm>
        </p:grpSpPr>
        <p:sp>
          <p:nvSpPr>
            <p:cNvPr id="42" name="Richtungspfeil 41"/>
            <p:cNvSpPr>
              <a:spLocks/>
            </p:cNvSpPr>
            <p:nvPr/>
          </p:nvSpPr>
          <p:spPr>
            <a:xfrm rot="5400000">
              <a:off x="7898861" y="558451"/>
              <a:ext cx="804337" cy="1047600"/>
            </a:xfrm>
            <a:prstGeom prst="homePlate">
              <a:avLst>
                <a:gd name="adj" fmla="val 63433"/>
              </a:avLst>
            </a:prstGeom>
            <a:solidFill>
              <a:srgbClr val="5B9BD5"/>
            </a:solidFill>
            <a:ln w="12700" cap="flat" cmpd="sng" algn="ctr">
              <a:solidFill>
                <a:srgbClr val="5B9BD5">
                  <a:shade val="50000"/>
                </a:srgbClr>
              </a:solidFill>
              <a:prstDash val="solid"/>
              <a:miter lim="800000"/>
            </a:ln>
            <a:effectLst/>
          </p:spPr>
          <p:txBody>
            <a:bodyPr vert="vert270" rtlCol="0" anchor="ctr"/>
            <a:lstStyle/>
            <a:p>
              <a:pPr algn="ctr">
                <a:defRPr/>
              </a:pPr>
              <a:r>
                <a:rPr lang="de-AT" sz="1400" kern="0" dirty="0" err="1">
                  <a:solidFill>
                    <a:prstClr val="white"/>
                  </a:solidFill>
                  <a:latin typeface="Calibri" panose="020F0502020204030204"/>
                  <a:ea typeface="ＭＳ Ｐゴシック" pitchFamily="34" charset="-128"/>
                </a:rPr>
                <a:t>Physical</a:t>
              </a:r>
              <a:r>
                <a:rPr lang="de-AT" sz="1400" kern="0" dirty="0">
                  <a:solidFill>
                    <a:prstClr val="white"/>
                  </a:solidFill>
                  <a:latin typeface="Calibri" panose="020F0502020204030204"/>
                  <a:ea typeface="ＭＳ Ｐゴシック" pitchFamily="34" charset="-128"/>
                </a:rPr>
                <a:t> System</a:t>
              </a:r>
            </a:p>
          </p:txBody>
        </p:sp>
        <p:sp>
          <p:nvSpPr>
            <p:cNvPr id="43" name="Freihandform 42"/>
            <p:cNvSpPr/>
            <p:nvPr/>
          </p:nvSpPr>
          <p:spPr>
            <a:xfrm>
              <a:off x="7776225" y="5151880"/>
              <a:ext cx="1048605" cy="973707"/>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 name="connsiteX0" fmla="*/ 1498007 w 1498006"/>
                <a:gd name="connsiteY0" fmla="*/ 0 h 681594"/>
                <a:gd name="connsiteX1" fmla="*/ 1498007 w 1498006"/>
                <a:gd name="connsiteY1" fmla="*/ 681594 h 681594"/>
                <a:gd name="connsiteX2" fmla="*/ 0 w 1498006"/>
                <a:gd name="connsiteY2" fmla="*/ 681594 h 681594"/>
                <a:gd name="connsiteX3" fmla="*/ 0 w 1498006"/>
                <a:gd name="connsiteY3" fmla="*/ 0 h 681594"/>
                <a:gd name="connsiteX4" fmla="*/ 749004 w 1498006"/>
                <a:gd name="connsiteY4" fmla="*/ 367012 h 681594"/>
                <a:gd name="connsiteX5" fmla="*/ 1498007 w 1498006"/>
                <a:gd name="connsiteY5" fmla="*/ 0 h 68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8006" h="681594">
                  <a:moveTo>
                    <a:pt x="1498007" y="0"/>
                  </a:moveTo>
                  <a:lnTo>
                    <a:pt x="1498007" y="681594"/>
                  </a:lnTo>
                  <a:lnTo>
                    <a:pt x="0" y="681594"/>
                  </a:lnTo>
                  <a:lnTo>
                    <a:pt x="0" y="0"/>
                  </a:lnTo>
                  <a:lnTo>
                    <a:pt x="749004" y="367012"/>
                  </a:lnTo>
                  <a:lnTo>
                    <a:pt x="1498007" y="0"/>
                  </a:lnTo>
                  <a:close/>
                </a:path>
              </a:pathLst>
            </a:custGeom>
            <a:solidFill>
              <a:srgbClr val="CC0066"/>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a:solidFill>
                    <a:prstClr val="white"/>
                  </a:solidFill>
                  <a:latin typeface="Calibri" panose="020F0502020204030204"/>
                  <a:ea typeface="ＭＳ Ｐゴシック" pitchFamily="34" charset="-128"/>
                </a:rPr>
                <a:t>CMS</a:t>
              </a:r>
            </a:p>
          </p:txBody>
        </p:sp>
        <p:grpSp>
          <p:nvGrpSpPr>
            <p:cNvPr id="44" name="Gruppieren 43"/>
            <p:cNvGrpSpPr/>
            <p:nvPr/>
          </p:nvGrpSpPr>
          <p:grpSpPr>
            <a:xfrm>
              <a:off x="7777230" y="1019261"/>
              <a:ext cx="3464231" cy="1498010"/>
              <a:chOff x="7777230" y="806226"/>
              <a:chExt cx="3464231" cy="1498010"/>
            </a:xfrm>
          </p:grpSpPr>
          <p:sp>
            <p:nvSpPr>
              <p:cNvPr id="54" name="Freihandform 53"/>
              <p:cNvSpPr/>
              <p:nvPr/>
            </p:nvSpPr>
            <p:spPr>
              <a:xfrm>
                <a:off x="7777230" y="806226"/>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5B9BD5">
                  <a:lumMod val="60000"/>
                  <a:lumOff val="40000"/>
                </a:srgbClr>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Collect</a:t>
                </a:r>
                <a:r>
                  <a:rPr lang="de-AT" sz="1400" kern="0" dirty="0">
                    <a:solidFill>
                      <a:prstClr val="white"/>
                    </a:solidFill>
                    <a:latin typeface="Calibri" panose="020F0502020204030204"/>
                    <a:ea typeface="ＭＳ Ｐゴシック" pitchFamily="34" charset="-128"/>
                  </a:rPr>
                  <a:t> Knowledge + Data</a:t>
                </a:r>
              </a:p>
            </p:txBody>
          </p:sp>
          <p:sp>
            <p:nvSpPr>
              <p:cNvPr id="55" name="Freihandform 54"/>
              <p:cNvSpPr/>
              <p:nvPr/>
            </p:nvSpPr>
            <p:spPr>
              <a:xfrm>
                <a:off x="8825835" y="806226"/>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System Understanding</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Fault </a:t>
                </a:r>
                <a:r>
                  <a:rPr lang="de-AT" sz="1300" kern="0" dirty="0" err="1">
                    <a:solidFill>
                      <a:prstClr val="black">
                        <a:hueOff val="0"/>
                        <a:satOff val="0"/>
                        <a:lumOff val="0"/>
                        <a:alphaOff val="0"/>
                      </a:prstClr>
                    </a:solidFill>
                    <a:latin typeface="Calibri" panose="020F0502020204030204"/>
                    <a:ea typeface="ＭＳ Ｐゴシック" pitchFamily="34" charset="-128"/>
                  </a:rPr>
                  <a:t>types</a:t>
                </a:r>
                <a:r>
                  <a:rPr lang="de-AT" sz="1300" kern="0" dirty="0">
                    <a:solidFill>
                      <a:prstClr val="black">
                        <a:hueOff val="0"/>
                        <a:satOff val="0"/>
                        <a:lumOff val="0"/>
                        <a:alphaOff val="0"/>
                      </a:prstClr>
                    </a:solidFill>
                    <a:latin typeface="Calibri" panose="020F0502020204030204"/>
                    <a:ea typeface="ＭＳ Ｐゴシック" pitchFamily="34" charset="-128"/>
                  </a:rPr>
                  <a:t>, States</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Forward </a:t>
                </a:r>
                <a:r>
                  <a:rPr lang="de-AT" sz="1300" kern="0" dirty="0" err="1">
                    <a:solidFill>
                      <a:prstClr val="black">
                        <a:hueOff val="0"/>
                        <a:satOff val="0"/>
                        <a:lumOff val="0"/>
                        <a:alphaOff val="0"/>
                      </a:prstClr>
                    </a:solidFill>
                    <a:latin typeface="Calibri" panose="020F0502020204030204"/>
                    <a:ea typeface="ＭＳ Ｐゴシック" pitchFamily="34" charset="-128"/>
                  </a:rPr>
                  <a:t>models</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DOE / (Virtual) </a:t>
                </a:r>
                <a:r>
                  <a:rPr lang="de-AT" sz="1300" kern="0" dirty="0" err="1">
                    <a:solidFill>
                      <a:prstClr val="black">
                        <a:hueOff val="0"/>
                        <a:satOff val="0"/>
                        <a:lumOff val="0"/>
                        <a:alphaOff val="0"/>
                      </a:prstClr>
                    </a:solidFill>
                    <a:latin typeface="Calibri" panose="020F0502020204030204"/>
                    <a:ea typeface="ＭＳ Ｐゴシック" pitchFamily="34" charset="-128"/>
                  </a:rPr>
                  <a:t>Measurements</a:t>
                </a:r>
                <a:r>
                  <a:rPr lang="de-AT" sz="1300" kern="0" dirty="0">
                    <a:solidFill>
                      <a:prstClr val="black">
                        <a:hueOff val="0"/>
                        <a:satOff val="0"/>
                        <a:lumOff val="0"/>
                        <a:alphaOff val="0"/>
                      </a:prstClr>
                    </a:solidFill>
                    <a:latin typeface="Calibri" panose="020F0502020204030204"/>
                    <a:ea typeface="ＭＳ Ｐゴシック" pitchFamily="34" charset="-128"/>
                  </a:rPr>
                  <a:t> </a:t>
                </a:r>
              </a:p>
            </p:txBody>
          </p:sp>
        </p:grpSp>
        <p:grpSp>
          <p:nvGrpSpPr>
            <p:cNvPr id="45" name="Gruppieren 44"/>
            <p:cNvGrpSpPr/>
            <p:nvPr/>
          </p:nvGrpSpPr>
          <p:grpSpPr>
            <a:xfrm>
              <a:off x="7777230" y="2052113"/>
              <a:ext cx="3464231" cy="1498010"/>
              <a:chOff x="7777230" y="1960367"/>
              <a:chExt cx="3464231" cy="1498010"/>
            </a:xfrm>
          </p:grpSpPr>
          <p:sp>
            <p:nvSpPr>
              <p:cNvPr id="52" name="Freihandform 51"/>
              <p:cNvSpPr/>
              <p:nvPr/>
            </p:nvSpPr>
            <p:spPr>
              <a:xfrm>
                <a:off x="7777230" y="1960367"/>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7030A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Construct</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family</a:t>
                </a:r>
                <a:endParaRPr lang="de-AT" sz="1400" kern="0" dirty="0">
                  <a:solidFill>
                    <a:prstClr val="white"/>
                  </a:solidFill>
                  <a:latin typeface="Calibri" panose="020F0502020204030204"/>
                  <a:ea typeface="ＭＳ Ｐゴシック" pitchFamily="34" charset="-128"/>
                </a:endParaRPr>
              </a:p>
            </p:txBody>
          </p:sp>
          <p:sp>
            <p:nvSpPr>
              <p:cNvPr id="53" name="Freihandform 52"/>
              <p:cNvSpPr/>
              <p:nvPr/>
            </p:nvSpPr>
            <p:spPr>
              <a:xfrm>
                <a:off x="8825835" y="1964680"/>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err="1">
                    <a:solidFill>
                      <a:prstClr val="black">
                        <a:hueOff val="0"/>
                        <a:satOff val="0"/>
                        <a:lumOff val="0"/>
                        <a:alphaOff val="0"/>
                      </a:prstClr>
                    </a:solidFill>
                    <a:latin typeface="Calibri" panose="020F0502020204030204"/>
                    <a:ea typeface="ＭＳ Ｐゴシック" pitchFamily="34" charset="-128"/>
                  </a:rPr>
                  <a:t>Exploratory</a:t>
                </a:r>
                <a:r>
                  <a:rPr lang="de-AT" sz="1300" kern="0" dirty="0">
                    <a:solidFill>
                      <a:prstClr val="black">
                        <a:hueOff val="0"/>
                        <a:satOff val="0"/>
                        <a:lumOff val="0"/>
                        <a:alphaOff val="0"/>
                      </a:prstClr>
                    </a:solidFill>
                    <a:latin typeface="Calibri" panose="020F0502020204030204"/>
                    <a:ea typeface="ＭＳ Ｐゴシック" pitchFamily="34" charset="-128"/>
                  </a:rPr>
                  <a:t> Data Analysis</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Analytical inverse </a:t>
                </a:r>
                <a:r>
                  <a:rPr lang="de-AT" sz="1300" kern="0" dirty="0" err="1">
                    <a:solidFill>
                      <a:prstClr val="black">
                        <a:hueOff val="0"/>
                        <a:satOff val="0"/>
                        <a:lumOff val="0"/>
                        <a:alphaOff val="0"/>
                      </a:prstClr>
                    </a:solidFill>
                    <a:latin typeface="Calibri" panose="020F0502020204030204"/>
                    <a:ea typeface="ＭＳ Ｐゴシック" pitchFamily="34" charset="-128"/>
                  </a:rPr>
                  <a:t>model</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err="1">
                    <a:solidFill>
                      <a:prstClr val="black">
                        <a:hueOff val="0"/>
                        <a:satOff val="0"/>
                        <a:lumOff val="0"/>
                        <a:alphaOff val="0"/>
                      </a:prstClr>
                    </a:solidFill>
                    <a:latin typeface="Calibri" panose="020F0502020204030204"/>
                    <a:ea typeface="ＭＳ Ｐゴシック" pitchFamily="34" charset="-128"/>
                  </a:rPr>
                  <a:t>D</a:t>
                </a:r>
                <a:r>
                  <a:rPr lang="de-AT" sz="1300" kern="0" dirty="0">
                    <a:solidFill>
                      <a:prstClr val="black">
                        <a:hueOff val="0"/>
                        <a:satOff val="0"/>
                        <a:lumOff val="0"/>
                        <a:alphaOff val="0"/>
                      </a:prstClr>
                    </a:solidFill>
                    <a:latin typeface="Calibri" panose="020F0502020204030204"/>
                    <a:ea typeface="ＭＳ Ｐゴシック" pitchFamily="34" charset="-128"/>
                  </a:rPr>
                  <a:t>ata-</a:t>
                </a:r>
                <a:r>
                  <a:rPr lang="de-AT" sz="1300" kern="0" dirty="0" err="1">
                    <a:solidFill>
                      <a:prstClr val="black">
                        <a:hueOff val="0"/>
                        <a:satOff val="0"/>
                        <a:lumOff val="0"/>
                        <a:alphaOff val="0"/>
                      </a:prstClr>
                    </a:solidFill>
                    <a:latin typeface="Calibri" panose="020F0502020204030204"/>
                    <a:ea typeface="ＭＳ Ｐゴシック" pitchFamily="34" charset="-128"/>
                  </a:rPr>
                  <a:t>driven</a:t>
                </a:r>
                <a:r>
                  <a:rPr lang="de-AT" sz="1300" kern="0" dirty="0">
                    <a:solidFill>
                      <a:prstClr val="black">
                        <a:hueOff val="0"/>
                        <a:satOff val="0"/>
                        <a:lumOff val="0"/>
                        <a:alphaOff val="0"/>
                      </a:prstClr>
                    </a:solidFill>
                    <a:latin typeface="Calibri" panose="020F0502020204030204"/>
                    <a:ea typeface="ＭＳ Ｐゴシック" pitchFamily="34" charset="-128"/>
                  </a:rPr>
                  <a:t> inverse </a:t>
                </a:r>
                <a:r>
                  <a:rPr lang="de-AT" sz="1300" kern="0" dirty="0" err="1">
                    <a:solidFill>
                      <a:prstClr val="black">
                        <a:hueOff val="0"/>
                        <a:satOff val="0"/>
                        <a:lumOff val="0"/>
                        <a:alphaOff val="0"/>
                      </a:prstClr>
                    </a:solidFill>
                    <a:latin typeface="Calibri" panose="020F0502020204030204"/>
                    <a:ea typeface="ＭＳ Ｐゴシック" pitchFamily="34" charset="-128"/>
                  </a:rPr>
                  <a:t>model</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b="1" kern="0" dirty="0">
                    <a:latin typeface="Calibri" panose="020F0502020204030204"/>
                    <a:ea typeface="ＭＳ Ｐゴシック" pitchFamily="34" charset="-128"/>
                  </a:rPr>
                  <a:t>Hybrid inverse </a:t>
                </a:r>
                <a:r>
                  <a:rPr lang="de-AT" sz="1300" b="1" kern="0" dirty="0" err="1">
                    <a:latin typeface="Calibri" panose="020F0502020204030204"/>
                    <a:ea typeface="ＭＳ Ｐゴシック" pitchFamily="34" charset="-128"/>
                  </a:rPr>
                  <a:t>model</a:t>
                </a:r>
                <a:endParaRPr lang="de-AT" sz="1300" b="1" kern="0" dirty="0">
                  <a:latin typeface="Calibri" panose="020F0502020204030204"/>
                  <a:ea typeface="ＭＳ Ｐゴシック" pitchFamily="34" charset="-128"/>
                </a:endParaRPr>
              </a:p>
            </p:txBody>
          </p:sp>
        </p:grpSp>
        <p:grpSp>
          <p:nvGrpSpPr>
            <p:cNvPr id="46" name="Gruppieren 45"/>
            <p:cNvGrpSpPr/>
            <p:nvPr/>
          </p:nvGrpSpPr>
          <p:grpSpPr>
            <a:xfrm>
              <a:off x="7777230" y="3084965"/>
              <a:ext cx="3464231" cy="1499221"/>
              <a:chOff x="7777230" y="3113297"/>
              <a:chExt cx="3464231" cy="1499221"/>
            </a:xfrm>
          </p:grpSpPr>
          <p:sp>
            <p:nvSpPr>
              <p:cNvPr id="50" name="Freihandform 49"/>
              <p:cNvSpPr/>
              <p:nvPr/>
            </p:nvSpPr>
            <p:spPr>
              <a:xfrm>
                <a:off x="7777230" y="3114508"/>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92D05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Explore</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r>
                  <a:rPr lang="de-AT" sz="1400" kern="0" dirty="0">
                    <a:solidFill>
                      <a:prstClr val="white"/>
                    </a:solidFill>
                    <a:latin typeface="Calibri" panose="020F0502020204030204"/>
                    <a:ea typeface="ＭＳ Ｐゴシック" pitchFamily="34" charset="-128"/>
                  </a:rPr>
                  <a:t> </a:t>
                </a:r>
                <a:r>
                  <a:rPr lang="de-AT" sz="1400" kern="0" dirty="0" err="1">
                    <a:solidFill>
                      <a:prstClr val="white"/>
                    </a:solidFill>
                    <a:latin typeface="Calibri" panose="020F0502020204030204"/>
                    <a:ea typeface="ＭＳ Ｐゴシック" pitchFamily="34" charset="-128"/>
                  </a:rPr>
                  <a:t>family</a:t>
                </a:r>
                <a:endParaRPr lang="de-AT" sz="1400" kern="0" dirty="0">
                  <a:solidFill>
                    <a:prstClr val="white"/>
                  </a:solidFill>
                  <a:latin typeface="Calibri" panose="020F0502020204030204"/>
                  <a:ea typeface="ＭＳ Ｐゴシック" pitchFamily="34" charset="-128"/>
                </a:endParaRPr>
              </a:p>
            </p:txBody>
          </p:sp>
          <p:sp>
            <p:nvSpPr>
              <p:cNvPr id="51" name="Freihandform 50"/>
              <p:cNvSpPr/>
              <p:nvPr/>
            </p:nvSpPr>
            <p:spPr>
              <a:xfrm>
                <a:off x="8825835" y="3113297"/>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Trade-off </a:t>
                </a:r>
                <a:r>
                  <a:rPr lang="de-AT" sz="1300" kern="0" dirty="0" err="1">
                    <a:solidFill>
                      <a:prstClr val="black">
                        <a:hueOff val="0"/>
                        <a:satOff val="0"/>
                        <a:lumOff val="0"/>
                        <a:alphaOff val="0"/>
                      </a:prstClr>
                    </a:solidFill>
                    <a:latin typeface="Calibri" panose="020F0502020204030204"/>
                    <a:ea typeface="ＭＳ Ｐゴシック" pitchFamily="34" charset="-128"/>
                  </a:rPr>
                  <a:t>studies</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Sensor type/</a:t>
                </a:r>
                <a:r>
                  <a:rPr lang="de-AT" sz="1300" kern="0" dirty="0" err="1">
                    <a:solidFill>
                      <a:prstClr val="black">
                        <a:hueOff val="0"/>
                        <a:satOff val="0"/>
                        <a:lumOff val="0"/>
                        <a:alphaOff val="0"/>
                      </a:prstClr>
                    </a:solidFill>
                    <a:latin typeface="Calibri" panose="020F0502020204030204"/>
                    <a:ea typeface="ＭＳ Ｐゴシック" pitchFamily="34" charset="-128"/>
                  </a:rPr>
                  <a:t>placement</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options</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err="1">
                    <a:solidFill>
                      <a:prstClr val="black">
                        <a:hueOff val="0"/>
                        <a:satOff val="0"/>
                        <a:lumOff val="0"/>
                        <a:alphaOff val="0"/>
                      </a:prstClr>
                    </a:solidFill>
                    <a:latin typeface="Calibri" panose="020F0502020204030204"/>
                    <a:ea typeface="ＭＳ Ｐゴシック" pitchFamily="34" charset="-128"/>
                  </a:rPr>
                  <a:t>Uncertainty</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quantification</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Model </a:t>
                </a:r>
                <a:r>
                  <a:rPr lang="de-AT" sz="1300" kern="0" dirty="0" err="1">
                    <a:solidFill>
                      <a:prstClr val="black">
                        <a:hueOff val="0"/>
                        <a:satOff val="0"/>
                        <a:lumOff val="0"/>
                        <a:alphaOff val="0"/>
                      </a:prstClr>
                    </a:solidFill>
                    <a:latin typeface="Calibri" panose="020F0502020204030204"/>
                    <a:ea typeface="ＭＳ Ｐゴシック" pitchFamily="34" charset="-128"/>
                  </a:rPr>
                  <a:t>complexity</a:t>
                </a:r>
                <a:endParaRPr lang="de-AT" sz="1300" kern="0" dirty="0">
                  <a:solidFill>
                    <a:prstClr val="black">
                      <a:hueOff val="0"/>
                      <a:satOff val="0"/>
                      <a:lumOff val="0"/>
                      <a:alphaOff val="0"/>
                    </a:prstClr>
                  </a:solidFill>
                  <a:latin typeface="Calibri" panose="020F0502020204030204"/>
                  <a:ea typeface="ＭＳ Ｐゴシック" pitchFamily="34" charset="-128"/>
                </a:endParaRPr>
              </a:p>
            </p:txBody>
          </p:sp>
        </p:grpSp>
        <p:grpSp>
          <p:nvGrpSpPr>
            <p:cNvPr id="47" name="Gruppieren 46"/>
            <p:cNvGrpSpPr/>
            <p:nvPr/>
          </p:nvGrpSpPr>
          <p:grpSpPr>
            <a:xfrm>
              <a:off x="7777230" y="4119028"/>
              <a:ext cx="3464231" cy="1498010"/>
              <a:chOff x="7777230" y="4261914"/>
              <a:chExt cx="3464231" cy="1498010"/>
            </a:xfrm>
          </p:grpSpPr>
          <p:sp>
            <p:nvSpPr>
              <p:cNvPr id="48" name="Freihandform 47"/>
              <p:cNvSpPr/>
              <p:nvPr/>
            </p:nvSpPr>
            <p:spPr>
              <a:xfrm>
                <a:off x="7777230" y="4261914"/>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FFC00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Implement</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endParaRPr lang="de-AT" sz="1400" kern="0" dirty="0">
                  <a:solidFill>
                    <a:prstClr val="white"/>
                  </a:solidFill>
                  <a:latin typeface="Calibri" panose="020F0502020204030204"/>
                  <a:ea typeface="ＭＳ Ｐゴシック" pitchFamily="34" charset="-128"/>
                </a:endParaRPr>
              </a:p>
            </p:txBody>
          </p:sp>
          <p:sp>
            <p:nvSpPr>
              <p:cNvPr id="49" name="Freihandform 48"/>
              <p:cNvSpPr/>
              <p:nvPr/>
            </p:nvSpPr>
            <p:spPr>
              <a:xfrm>
                <a:off x="8825835" y="4261914"/>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Sensor </a:t>
                </a:r>
                <a:r>
                  <a:rPr lang="de-AT" sz="1300" kern="0" dirty="0" err="1">
                    <a:solidFill>
                      <a:prstClr val="black">
                        <a:hueOff val="0"/>
                        <a:satOff val="0"/>
                        <a:lumOff val="0"/>
                        <a:alphaOff val="0"/>
                      </a:prstClr>
                    </a:solidFill>
                    <a:latin typeface="Calibri" panose="020F0502020204030204"/>
                    <a:ea typeface="ＭＳ Ｐゴシック" pitchFamily="34" charset="-128"/>
                  </a:rPr>
                  <a:t>setup</a:t>
                </a:r>
                <a:r>
                  <a:rPr lang="de-AT" sz="1300" kern="0" dirty="0">
                    <a:solidFill>
                      <a:prstClr val="black">
                        <a:hueOff val="0"/>
                        <a:satOff val="0"/>
                        <a:lumOff val="0"/>
                        <a:alphaOff val="0"/>
                      </a:prstClr>
                    </a:solidFill>
                    <a:latin typeface="Calibri" panose="020F0502020204030204"/>
                    <a:ea typeface="ＭＳ Ｐゴシック" pitchFamily="34" charset="-128"/>
                  </a:rPr>
                  <a:t> &amp; DAQ</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Bit-</a:t>
                </a:r>
                <a:r>
                  <a:rPr lang="de-AT" sz="1300" kern="0" dirty="0" err="1">
                    <a:solidFill>
                      <a:prstClr val="black">
                        <a:hueOff val="0"/>
                        <a:satOff val="0"/>
                        <a:lumOff val="0"/>
                        <a:alphaOff val="0"/>
                      </a:prstClr>
                    </a:solidFill>
                    <a:latin typeface="Calibri" panose="020F0502020204030204"/>
                    <a:ea typeface="ＭＳ Ｐゴシック" pitchFamily="34" charset="-128"/>
                  </a:rPr>
                  <a:t>width</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estimation</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Code </a:t>
                </a:r>
                <a:r>
                  <a:rPr lang="de-AT" sz="1300" kern="0" dirty="0" err="1">
                    <a:solidFill>
                      <a:prstClr val="black">
                        <a:hueOff val="0"/>
                        <a:satOff val="0"/>
                        <a:lumOff val="0"/>
                        <a:alphaOff val="0"/>
                      </a:prstClr>
                    </a:solidFill>
                    <a:latin typeface="Calibri" panose="020F0502020204030204"/>
                    <a:ea typeface="ＭＳ Ｐゴシック" pitchFamily="34" charset="-128"/>
                  </a:rPr>
                  <a:t>generation</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Proof </a:t>
                </a:r>
                <a:r>
                  <a:rPr lang="de-AT" sz="1300" kern="0" dirty="0" err="1">
                    <a:solidFill>
                      <a:prstClr val="black">
                        <a:hueOff val="0"/>
                        <a:satOff val="0"/>
                        <a:lumOff val="0"/>
                        <a:alphaOff val="0"/>
                      </a:prstClr>
                    </a:solidFill>
                    <a:latin typeface="Calibri" panose="020F0502020204030204"/>
                    <a:ea typeface="ＭＳ Ｐゴシック" pitchFamily="34" charset="-128"/>
                  </a:rPr>
                  <a:t>of</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concept</a:t>
                </a:r>
                <a:endParaRPr lang="de-AT" sz="1300" kern="0" dirty="0">
                  <a:solidFill>
                    <a:prstClr val="black">
                      <a:hueOff val="0"/>
                      <a:satOff val="0"/>
                      <a:lumOff val="0"/>
                      <a:alphaOff val="0"/>
                    </a:prstClr>
                  </a:solidFill>
                  <a:latin typeface="Calibri" panose="020F0502020204030204"/>
                  <a:ea typeface="ＭＳ Ｐゴシック" pitchFamily="34" charset="-128"/>
                </a:endParaRPr>
              </a:p>
            </p:txBody>
          </p:sp>
        </p:grpSp>
      </p:grpSp>
      <p:pic>
        <p:nvPicPr>
          <p:cNvPr id="56" name="Grafik 55"/>
          <p:cNvPicPr>
            <a:picLocks noChangeAspect="1"/>
          </p:cNvPicPr>
          <p:nvPr/>
        </p:nvPicPr>
        <p:blipFill rotWithShape="1">
          <a:blip r:embed="rId2">
            <a:extLst>
              <a:ext uri="{28A0092B-C50C-407E-A947-70E740481C1C}">
                <a14:useLocalDpi xmlns:a14="http://schemas.microsoft.com/office/drawing/2010/main" val="0"/>
              </a:ext>
            </a:extLst>
          </a:blip>
          <a:srcRect r="72681"/>
          <a:stretch/>
        </p:blipFill>
        <p:spPr>
          <a:xfrm>
            <a:off x="6220170" y="5285469"/>
            <a:ext cx="936769" cy="405765"/>
          </a:xfrm>
          <a:prstGeom prst="rect">
            <a:avLst/>
          </a:prstGeom>
        </p:spPr>
      </p:pic>
      <p:pic>
        <p:nvPicPr>
          <p:cNvPr id="57" name="Grafik 5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5405" y="5274953"/>
            <a:ext cx="685800" cy="645795"/>
          </a:xfrm>
          <a:prstGeom prst="rect">
            <a:avLst/>
          </a:prstGeom>
        </p:spPr>
      </p:pic>
      <p:pic>
        <p:nvPicPr>
          <p:cNvPr id="58" name="Grafik 5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0559" y="5312385"/>
            <a:ext cx="857250" cy="331470"/>
          </a:xfrm>
          <a:prstGeom prst="rect">
            <a:avLst/>
          </a:prstGeom>
        </p:spPr>
      </p:pic>
      <p:pic>
        <p:nvPicPr>
          <p:cNvPr id="59" name="Grafik 5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3523" y="5730573"/>
            <a:ext cx="1211580" cy="411480"/>
          </a:xfrm>
          <a:prstGeom prst="rect">
            <a:avLst/>
          </a:prstGeom>
        </p:spPr>
      </p:pic>
      <p:pic>
        <p:nvPicPr>
          <p:cNvPr id="60" name="Grafik 59"/>
          <p:cNvPicPr>
            <a:picLocks noChangeAspect="1"/>
          </p:cNvPicPr>
          <p:nvPr/>
        </p:nvPicPr>
        <p:blipFill>
          <a:blip r:embed="rId6"/>
          <a:stretch>
            <a:fillRect/>
          </a:stretch>
        </p:blipFill>
        <p:spPr>
          <a:xfrm>
            <a:off x="7264865" y="5119734"/>
            <a:ext cx="611505" cy="571500"/>
          </a:xfrm>
          <a:prstGeom prst="rect">
            <a:avLst/>
          </a:prstGeom>
        </p:spPr>
      </p:pic>
      <p:pic>
        <p:nvPicPr>
          <p:cNvPr id="61" name="Inhaltsplatzhalter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29982" y="5811250"/>
            <a:ext cx="1405884" cy="340580"/>
          </a:xfrm>
          <a:prstGeom prst="rect">
            <a:avLst/>
          </a:prstGeom>
        </p:spPr>
      </p:pic>
    </p:spTree>
    <p:extLst>
      <p:ext uri="{BB962C8B-B14F-4D97-AF65-F5344CB8AC3E}">
        <p14:creationId xmlns:p14="http://schemas.microsoft.com/office/powerpoint/2010/main" val="31239657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normAutofit lnSpcReduction="10000"/>
          </a:bodyPr>
          <a:lstStyle/>
          <a:p>
            <a:endParaRPr lang="de-DE"/>
          </a:p>
        </p:txBody>
      </p:sp>
      <p:sp>
        <p:nvSpPr>
          <p:cNvPr id="13" name="Textplatzhalter 12"/>
          <p:cNvSpPr>
            <a:spLocks noGrp="1"/>
          </p:cNvSpPr>
          <p:nvPr>
            <p:ph type="body" sz="quarter" idx="11"/>
          </p:nvPr>
        </p:nvSpPr>
        <p:spPr/>
        <p:txBody>
          <a:bodyPr>
            <a:normAutofit fontScale="92500" lnSpcReduction="10000"/>
          </a:bodyPr>
          <a:lstStyle/>
          <a:p>
            <a:r>
              <a:rPr lang="de-DE" dirty="0" smtClean="0"/>
              <a:t>Hybrid </a:t>
            </a:r>
            <a:r>
              <a:rPr lang="de-DE" dirty="0" err="1" smtClean="0"/>
              <a:t>Modelling</a:t>
            </a:r>
            <a:endParaRPr lang="de-DE" dirty="0"/>
          </a:p>
        </p:txBody>
      </p:sp>
      <p:sp>
        <p:nvSpPr>
          <p:cNvPr id="14" name="Inhaltsplatzhalter 13"/>
          <p:cNvSpPr>
            <a:spLocks noGrp="1"/>
          </p:cNvSpPr>
          <p:nvPr>
            <p:ph sz="quarter" idx="13"/>
          </p:nvPr>
        </p:nvSpPr>
        <p:spPr/>
        <p:txBody>
          <a:bodyPr>
            <a:normAutofit/>
          </a:bodyPr>
          <a:lstStyle/>
          <a:p>
            <a:pPr marL="0" indent="0" algn="ctr">
              <a:buNone/>
            </a:pPr>
            <a:endParaRPr lang="de-AT" sz="2800" kern="0" dirty="0" smtClean="0"/>
          </a:p>
          <a:p>
            <a:pPr marL="0" indent="0" algn="ctr">
              <a:buNone/>
            </a:pPr>
            <a:r>
              <a:rPr lang="de-AT" sz="2800" kern="0" dirty="0" smtClean="0"/>
              <a:t>Hybrid </a:t>
            </a:r>
            <a:r>
              <a:rPr lang="de-AT" sz="2800" kern="0" dirty="0" err="1" smtClean="0"/>
              <a:t>Modelling</a:t>
            </a:r>
            <a:r>
              <a:rPr lang="de-AT" sz="2800" kern="0" dirty="0" smtClean="0"/>
              <a:t> = </a:t>
            </a:r>
            <a:r>
              <a:rPr lang="de-AT" sz="2800" kern="0" dirty="0"/>
              <a:t>Combine </a:t>
            </a:r>
            <a:r>
              <a:rPr lang="de-AT" sz="2800" kern="0" dirty="0" err="1"/>
              <a:t>laws</a:t>
            </a:r>
            <a:r>
              <a:rPr lang="de-AT" sz="2800" kern="0" dirty="0"/>
              <a:t> </a:t>
            </a:r>
            <a:r>
              <a:rPr lang="de-AT" sz="2800" kern="0" dirty="0" err="1"/>
              <a:t>of</a:t>
            </a:r>
            <a:r>
              <a:rPr lang="de-AT" sz="2800" kern="0" dirty="0"/>
              <a:t> </a:t>
            </a:r>
            <a:r>
              <a:rPr lang="de-AT" sz="2800" kern="0" dirty="0" err="1"/>
              <a:t>physics</a:t>
            </a:r>
            <a:r>
              <a:rPr lang="de-AT" sz="2800" kern="0" dirty="0"/>
              <a:t> </a:t>
            </a:r>
            <a:r>
              <a:rPr lang="de-AT" sz="2800" kern="0" dirty="0" err="1"/>
              <a:t>with</a:t>
            </a:r>
            <a:r>
              <a:rPr lang="de-AT" sz="2800" kern="0" dirty="0"/>
              <a:t> </a:t>
            </a:r>
            <a:r>
              <a:rPr lang="de-AT" sz="2800" kern="0" dirty="0" err="1"/>
              <a:t>observations</a:t>
            </a:r>
            <a:r>
              <a:rPr lang="de-AT" sz="2800" kern="0" dirty="0"/>
              <a:t> </a:t>
            </a:r>
            <a:r>
              <a:rPr lang="de-AT" sz="2800" kern="0" dirty="0" err="1"/>
              <a:t>to</a:t>
            </a:r>
            <a:r>
              <a:rPr lang="de-AT" sz="2800" kern="0" dirty="0"/>
              <a:t> </a:t>
            </a:r>
            <a:r>
              <a:rPr lang="de-AT" sz="2800" kern="0" dirty="0" err="1"/>
              <a:t>yield</a:t>
            </a:r>
            <a:r>
              <a:rPr lang="de-AT" sz="2800" kern="0" dirty="0"/>
              <a:t> a </a:t>
            </a:r>
            <a:r>
              <a:rPr lang="de-AT" sz="2800" kern="0" dirty="0" err="1"/>
              <a:t>superior</a:t>
            </a:r>
            <a:r>
              <a:rPr lang="de-AT" sz="2800" kern="0" dirty="0"/>
              <a:t> </a:t>
            </a:r>
            <a:r>
              <a:rPr lang="de-AT" sz="2800" kern="0" dirty="0" err="1"/>
              <a:t>model</a:t>
            </a:r>
            <a:r>
              <a:rPr lang="de-AT" sz="2800" kern="0" dirty="0"/>
              <a:t> </a:t>
            </a:r>
            <a:r>
              <a:rPr lang="de-AT" sz="2800" kern="0" dirty="0" err="1"/>
              <a:t>compared</a:t>
            </a:r>
            <a:r>
              <a:rPr lang="de-AT" sz="2800" kern="0" dirty="0"/>
              <a:t> </a:t>
            </a:r>
            <a:r>
              <a:rPr lang="de-AT" sz="2800" kern="0" dirty="0" err="1"/>
              <a:t>to</a:t>
            </a:r>
            <a:r>
              <a:rPr lang="de-AT" sz="2800" kern="0" dirty="0"/>
              <a:t> </a:t>
            </a:r>
            <a:r>
              <a:rPr lang="de-AT" sz="2800" kern="0" dirty="0" err="1"/>
              <a:t>either</a:t>
            </a:r>
            <a:r>
              <a:rPr lang="de-AT" sz="2800" kern="0" dirty="0"/>
              <a:t> </a:t>
            </a:r>
            <a:r>
              <a:rPr lang="de-AT" sz="2800" kern="0" dirty="0" err="1"/>
              <a:t>method</a:t>
            </a:r>
            <a:r>
              <a:rPr lang="de-AT" sz="2800" kern="0" dirty="0"/>
              <a:t>.</a:t>
            </a:r>
          </a:p>
          <a:p>
            <a:pPr marL="0" indent="0">
              <a:buNone/>
            </a:pPr>
            <a:endParaRPr lang="de-DE" sz="2800" dirty="0" smtClean="0"/>
          </a:p>
          <a:p>
            <a:pPr marL="0" indent="0">
              <a:buNone/>
            </a:pPr>
            <a:endParaRPr lang="de-DE" sz="2800" dirty="0"/>
          </a:p>
          <a:p>
            <a:pPr marL="0" indent="0">
              <a:buNone/>
            </a:pPr>
            <a:endParaRPr lang="de-DE" sz="2800" dirty="0" smtClean="0"/>
          </a:p>
          <a:p>
            <a:pPr marL="0" indent="0">
              <a:buNone/>
            </a:pPr>
            <a:r>
              <a:rPr lang="de-DE" dirty="0" err="1" smtClean="0"/>
              <a:t>Many</a:t>
            </a:r>
            <a:r>
              <a:rPr lang="de-DE" dirty="0" smtClean="0"/>
              <a:t> different </a:t>
            </a:r>
            <a:r>
              <a:rPr lang="de-DE" dirty="0" err="1" smtClean="0"/>
              <a:t>approaches</a:t>
            </a:r>
            <a:r>
              <a:rPr lang="de-DE" dirty="0" smtClean="0"/>
              <a:t> </a:t>
            </a:r>
            <a:r>
              <a:rPr lang="de-DE" dirty="0" err="1" smtClean="0"/>
              <a:t>possible</a:t>
            </a:r>
            <a:r>
              <a:rPr lang="de-DE" dirty="0" smtClean="0"/>
              <a:t>: [1-3]</a:t>
            </a:r>
          </a:p>
          <a:p>
            <a:pPr marL="0" indent="0">
              <a:buNone/>
            </a:pPr>
            <a:endParaRPr lang="de-DE" sz="900" dirty="0" smtClean="0"/>
          </a:p>
          <a:p>
            <a:pPr marL="0" indent="0">
              <a:buNone/>
            </a:pPr>
            <a:endParaRPr lang="de-DE" sz="900" dirty="0" smtClean="0"/>
          </a:p>
          <a:p>
            <a:pPr marL="0" indent="0">
              <a:buNone/>
            </a:pPr>
            <a:r>
              <a:rPr lang="de-DE" sz="900" dirty="0" smtClean="0"/>
              <a:t>[1] </a:t>
            </a:r>
            <a:r>
              <a:rPr lang="en-US" sz="900" dirty="0"/>
              <a:t>Johannes G. Hoffer et al., ‘Theory-Inspired Machine Learning—towards a Synergy between Knowledge and Data’, </a:t>
            </a:r>
            <a:r>
              <a:rPr lang="en-US" sz="900" i="1" dirty="0"/>
              <a:t>Welding in the World</a:t>
            </a:r>
            <a:r>
              <a:rPr lang="en-US" sz="900" dirty="0"/>
              <a:t>, 25 April 2022, </a:t>
            </a:r>
            <a:r>
              <a:rPr lang="en-US" sz="900" dirty="0">
                <a:hlinkClick r:id="rId2"/>
              </a:rPr>
              <a:t>https://doi.org/10.1007/s40194-022-01270-z</a:t>
            </a:r>
            <a:r>
              <a:rPr lang="en-US" sz="900" dirty="0" smtClean="0"/>
              <a:t>.</a:t>
            </a:r>
            <a:br>
              <a:rPr lang="en-US" sz="900" dirty="0" smtClean="0"/>
            </a:br>
            <a:r>
              <a:rPr lang="en-US" sz="900" dirty="0" smtClean="0"/>
              <a:t>[2] </a:t>
            </a:r>
            <a:r>
              <a:rPr lang="de-DE" sz="900" dirty="0" smtClean="0"/>
              <a:t>Laura </a:t>
            </a:r>
            <a:r>
              <a:rPr lang="de-DE" sz="900" dirty="0"/>
              <a:t>von </a:t>
            </a:r>
            <a:r>
              <a:rPr lang="de-DE" sz="900" dirty="0" err="1"/>
              <a:t>Rueden</a:t>
            </a:r>
            <a:r>
              <a:rPr lang="de-DE" sz="900" dirty="0"/>
              <a:t> et al., ‘</a:t>
            </a:r>
            <a:r>
              <a:rPr lang="de-DE" sz="900" dirty="0" err="1"/>
              <a:t>Informed</a:t>
            </a:r>
            <a:r>
              <a:rPr lang="de-DE" sz="900" dirty="0"/>
              <a:t> </a:t>
            </a:r>
            <a:r>
              <a:rPr lang="de-DE" sz="900" dirty="0" err="1"/>
              <a:t>Machine</a:t>
            </a:r>
            <a:r>
              <a:rPr lang="de-DE" sz="900" dirty="0"/>
              <a:t> Learning -- A </a:t>
            </a:r>
            <a:r>
              <a:rPr lang="de-DE" sz="900" dirty="0" err="1"/>
              <a:t>Taxonomy</a:t>
            </a:r>
            <a:r>
              <a:rPr lang="de-DE" sz="900" dirty="0"/>
              <a:t> </a:t>
            </a:r>
            <a:r>
              <a:rPr lang="de-DE" sz="900" dirty="0" err="1"/>
              <a:t>and</a:t>
            </a:r>
            <a:r>
              <a:rPr lang="de-DE" sz="900" dirty="0"/>
              <a:t> Survey </a:t>
            </a:r>
            <a:r>
              <a:rPr lang="de-DE" sz="900" dirty="0" err="1"/>
              <a:t>of</a:t>
            </a:r>
            <a:r>
              <a:rPr lang="de-DE" sz="900" dirty="0"/>
              <a:t> </a:t>
            </a:r>
            <a:r>
              <a:rPr lang="de-DE" sz="900" dirty="0" err="1"/>
              <a:t>Integrating</a:t>
            </a:r>
            <a:r>
              <a:rPr lang="de-DE" sz="900" dirty="0"/>
              <a:t> Knowledge </a:t>
            </a:r>
            <a:r>
              <a:rPr lang="de-DE" sz="900" dirty="0" err="1"/>
              <a:t>into</a:t>
            </a:r>
            <a:r>
              <a:rPr lang="de-DE" sz="900" dirty="0"/>
              <a:t> Learning Systems’, </a:t>
            </a:r>
            <a:r>
              <a:rPr lang="de-DE" sz="900" i="1" dirty="0"/>
              <a:t>ArXiv:1903.12394 [</a:t>
            </a:r>
            <a:r>
              <a:rPr lang="de-DE" sz="900" i="1" dirty="0" err="1"/>
              <a:t>Cs</a:t>
            </a:r>
            <a:r>
              <a:rPr lang="de-DE" sz="900" i="1" dirty="0"/>
              <a:t>, </a:t>
            </a:r>
            <a:r>
              <a:rPr lang="de-DE" sz="900" i="1" dirty="0" err="1"/>
              <a:t>Stat</a:t>
            </a:r>
            <a:r>
              <a:rPr lang="de-DE" sz="900" i="1" dirty="0"/>
              <a:t>]</a:t>
            </a:r>
            <a:r>
              <a:rPr lang="de-DE" sz="900" dirty="0"/>
              <a:t>, 12 </a:t>
            </a:r>
            <a:r>
              <a:rPr lang="de-DE" sz="900" dirty="0" err="1"/>
              <a:t>February</a:t>
            </a:r>
            <a:r>
              <a:rPr lang="de-DE" sz="900" dirty="0"/>
              <a:t> 2020, </a:t>
            </a:r>
            <a:r>
              <a:rPr lang="de-DE" sz="900" dirty="0">
                <a:hlinkClick r:id="rId3"/>
              </a:rPr>
              <a:t>http://arxiv.org/abs/1903.12394</a:t>
            </a:r>
            <a:r>
              <a:rPr lang="de-DE" sz="900" dirty="0"/>
              <a:t>; </a:t>
            </a:r>
            <a:r>
              <a:rPr lang="de-DE" sz="900" dirty="0" smtClean="0"/>
              <a:t/>
            </a:r>
            <a:br>
              <a:rPr lang="de-DE" sz="900" dirty="0" smtClean="0"/>
            </a:br>
            <a:r>
              <a:rPr lang="de-DE" sz="900" dirty="0" smtClean="0"/>
              <a:t>[3] Jared </a:t>
            </a:r>
            <a:r>
              <a:rPr lang="de-DE" sz="900" dirty="0"/>
              <a:t>Willard et al., ‘</a:t>
            </a:r>
            <a:r>
              <a:rPr lang="de-DE" sz="900" dirty="0" err="1"/>
              <a:t>Integrating</a:t>
            </a:r>
            <a:r>
              <a:rPr lang="de-DE" sz="900" dirty="0"/>
              <a:t> </a:t>
            </a:r>
            <a:r>
              <a:rPr lang="de-DE" sz="900" dirty="0" err="1"/>
              <a:t>Physics-Based</a:t>
            </a:r>
            <a:r>
              <a:rPr lang="de-DE" sz="900" dirty="0"/>
              <a:t> Modeling </a:t>
            </a:r>
            <a:r>
              <a:rPr lang="de-DE" sz="900" dirty="0" err="1"/>
              <a:t>with</a:t>
            </a:r>
            <a:r>
              <a:rPr lang="de-DE" sz="900" dirty="0"/>
              <a:t> </a:t>
            </a:r>
            <a:r>
              <a:rPr lang="de-DE" sz="900" dirty="0" err="1"/>
              <a:t>Machine</a:t>
            </a:r>
            <a:r>
              <a:rPr lang="de-DE" sz="900" dirty="0"/>
              <a:t> Learning: A Survey’, </a:t>
            </a:r>
            <a:r>
              <a:rPr lang="de-DE" sz="900" i="1" dirty="0"/>
              <a:t>ArXiv:2003.04919 [</a:t>
            </a:r>
            <a:r>
              <a:rPr lang="de-DE" sz="900" i="1" dirty="0" err="1"/>
              <a:t>Physics</a:t>
            </a:r>
            <a:r>
              <a:rPr lang="de-DE" sz="900" i="1" dirty="0"/>
              <a:t>, </a:t>
            </a:r>
            <a:r>
              <a:rPr lang="de-DE" sz="900" i="1" dirty="0" err="1"/>
              <a:t>Stat</a:t>
            </a:r>
            <a:r>
              <a:rPr lang="de-DE" sz="900" i="1" dirty="0"/>
              <a:t>]</a:t>
            </a:r>
            <a:r>
              <a:rPr lang="de-DE" sz="900" dirty="0"/>
              <a:t>, 1 April 2020, </a:t>
            </a:r>
            <a:r>
              <a:rPr lang="de-DE" sz="900" dirty="0">
                <a:hlinkClick r:id="rId4"/>
              </a:rPr>
              <a:t>http://arxiv.org/abs/2003.04919</a:t>
            </a:r>
            <a:r>
              <a:rPr lang="de-DE" sz="900" dirty="0"/>
              <a:t>.</a:t>
            </a:r>
          </a:p>
          <a:p>
            <a:pPr marL="0" indent="0">
              <a:buNone/>
            </a:pPr>
            <a:endParaRPr lang="de-DE" sz="1200" dirty="0"/>
          </a:p>
          <a:p>
            <a:endParaRPr lang="de-DE" dirty="0"/>
          </a:p>
        </p:txBody>
      </p:sp>
    </p:spTree>
    <p:extLst>
      <p:ext uri="{BB962C8B-B14F-4D97-AF65-F5344CB8AC3E}">
        <p14:creationId xmlns:p14="http://schemas.microsoft.com/office/powerpoint/2010/main" val="2562580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normAutofit lnSpcReduction="10000"/>
          </a:bodyPr>
          <a:lstStyle/>
          <a:p>
            <a:r>
              <a:rPr lang="de-DE" dirty="0" err="1"/>
              <a:t>From</a:t>
            </a:r>
            <a:r>
              <a:rPr lang="de-DE" dirty="0"/>
              <a:t> Block-</a:t>
            </a:r>
            <a:r>
              <a:rPr lang="de-DE" dirty="0" err="1"/>
              <a:t>based</a:t>
            </a:r>
            <a:r>
              <a:rPr lang="de-DE" dirty="0"/>
              <a:t> </a:t>
            </a:r>
            <a:r>
              <a:rPr lang="de-DE" dirty="0" err="1"/>
              <a:t>to</a:t>
            </a:r>
            <a:r>
              <a:rPr lang="de-DE" dirty="0"/>
              <a:t> </a:t>
            </a:r>
            <a:r>
              <a:rPr lang="de-DE" dirty="0" err="1"/>
              <a:t>Physics-Informed</a:t>
            </a:r>
            <a:r>
              <a:rPr lang="de-DE" dirty="0"/>
              <a:t> ML</a:t>
            </a:r>
          </a:p>
          <a:p>
            <a:endParaRPr lang="de-DE" dirty="0"/>
          </a:p>
        </p:txBody>
      </p:sp>
      <p:sp>
        <p:nvSpPr>
          <p:cNvPr id="13" name="Textplatzhalter 12"/>
          <p:cNvSpPr>
            <a:spLocks noGrp="1"/>
          </p:cNvSpPr>
          <p:nvPr>
            <p:ph type="body" sz="quarter" idx="11"/>
          </p:nvPr>
        </p:nvSpPr>
        <p:spPr/>
        <p:txBody>
          <a:bodyPr>
            <a:normAutofit fontScale="92500" lnSpcReduction="10000"/>
          </a:bodyPr>
          <a:lstStyle/>
          <a:p>
            <a:r>
              <a:rPr lang="de-DE" dirty="0" smtClean="0"/>
              <a:t>Hybrid </a:t>
            </a:r>
            <a:r>
              <a:rPr lang="de-DE" dirty="0" err="1" smtClean="0"/>
              <a:t>Modelling</a:t>
            </a:r>
            <a:r>
              <a:rPr lang="de-DE" dirty="0" smtClean="0"/>
              <a:t> </a:t>
            </a:r>
            <a:endParaRPr lang="de-DE" dirty="0"/>
          </a:p>
        </p:txBody>
      </p:sp>
      <p:sp>
        <p:nvSpPr>
          <p:cNvPr id="14" name="Inhaltsplatzhalter 13"/>
          <p:cNvSpPr>
            <a:spLocks noGrp="1"/>
          </p:cNvSpPr>
          <p:nvPr>
            <p:ph sz="quarter" idx="13"/>
          </p:nvPr>
        </p:nvSpPr>
        <p:spPr/>
        <p:txBody>
          <a:bodyPr>
            <a:normAutofit/>
          </a:bodyPr>
          <a:lstStyle/>
          <a:p>
            <a:pPr marL="0" indent="0">
              <a:buNone/>
            </a:pPr>
            <a:r>
              <a:rPr lang="de-DE" dirty="0" err="1" smtClean="0"/>
              <a:t>From</a:t>
            </a:r>
            <a:r>
              <a:rPr lang="de-DE" dirty="0" smtClean="0"/>
              <a:t> Block-</a:t>
            </a:r>
            <a:r>
              <a:rPr lang="de-DE" dirty="0" err="1" smtClean="0"/>
              <a:t>Based</a:t>
            </a:r>
            <a:r>
              <a:rPr lang="de-DE" dirty="0" smtClean="0"/>
              <a:t> hybrid </a:t>
            </a:r>
            <a:r>
              <a:rPr lang="de-DE" dirty="0" err="1" smtClean="0"/>
              <a:t>modelling</a:t>
            </a:r>
            <a:r>
              <a:rPr lang="de-DE" dirty="0" smtClean="0"/>
              <a:t> </a:t>
            </a:r>
            <a:r>
              <a:rPr lang="de-DE" dirty="0" err="1" smtClean="0"/>
              <a:t>to</a:t>
            </a:r>
            <a:r>
              <a:rPr lang="de-DE" dirty="0" smtClean="0"/>
              <a:t> </a:t>
            </a:r>
            <a:r>
              <a:rPr lang="de-DE" dirty="0" err="1" smtClean="0"/>
              <a:t>Physics-Informed</a:t>
            </a:r>
            <a:r>
              <a:rPr lang="de-DE" dirty="0" smtClean="0"/>
              <a:t> ML</a:t>
            </a:r>
          </a:p>
          <a:p>
            <a:endParaRPr lang="de-DE" dirty="0"/>
          </a:p>
        </p:txBody>
      </p:sp>
      <p:sp>
        <p:nvSpPr>
          <p:cNvPr id="5" name="CustomShape 4"/>
          <p:cNvSpPr/>
          <p:nvPr/>
        </p:nvSpPr>
        <p:spPr>
          <a:xfrm>
            <a:off x="328533" y="2546003"/>
            <a:ext cx="2160000" cy="316440"/>
          </a:xfrm>
          <a:prstGeom prst="roundRect">
            <a:avLst>
              <a:gd name="adj" fmla="val 16667"/>
            </a:avLst>
          </a:prstGeom>
          <a:solidFill>
            <a:srgbClr val="000000"/>
          </a:solidFill>
          <a:ln w="25560">
            <a:solidFill>
              <a:srgbClr val="8AA5A7"/>
            </a:solidFill>
            <a:round/>
            <a:tailEnd type="triangle" w="med" len="med"/>
          </a:ln>
        </p:spPr>
        <p:txBody>
          <a:bodyPr lIns="90000" tIns="45000" rIns="90000" bIns="45000"/>
          <a:lstStyle/>
          <a:p>
            <a:pPr algn="ctr"/>
            <a:r>
              <a:rPr lang="en-GB" sz="1400" b="1">
                <a:solidFill>
                  <a:srgbClr val="FFFFFF"/>
                </a:solidFill>
              </a:rPr>
              <a:t>Nonparametric</a:t>
            </a:r>
            <a:endParaRPr/>
          </a:p>
          <a:p>
            <a:pPr algn="ctr"/>
            <a:endParaRPr/>
          </a:p>
          <a:p>
            <a:pPr>
              <a:buSzPct val="25000"/>
              <a:buFont typeface="StarSymbol"/>
              <a:buChar char=""/>
            </a:pPr>
            <a:endParaRPr/>
          </a:p>
        </p:txBody>
      </p:sp>
      <p:sp>
        <p:nvSpPr>
          <p:cNvPr id="6" name="TextShape 5"/>
          <p:cNvSpPr txBox="1"/>
          <p:nvPr/>
        </p:nvSpPr>
        <p:spPr>
          <a:xfrm>
            <a:off x="625173" y="1687043"/>
            <a:ext cx="1689840" cy="302040"/>
          </a:xfrm>
          <a:prstGeom prst="rect">
            <a:avLst/>
          </a:prstGeom>
        </p:spPr>
        <p:txBody>
          <a:bodyPr wrap="none" lIns="90000" tIns="45000" rIns="90000" bIns="45000"/>
          <a:lstStyle/>
          <a:p>
            <a:pPr algn="ctr"/>
            <a:r>
              <a:rPr lang="en-GB" sz="1500"/>
              <a:t>Parallel </a:t>
            </a:r>
            <a:endParaRPr/>
          </a:p>
        </p:txBody>
      </p:sp>
      <p:sp>
        <p:nvSpPr>
          <p:cNvPr id="7" name="CustomShape 6"/>
          <p:cNvSpPr/>
          <p:nvPr/>
        </p:nvSpPr>
        <p:spPr>
          <a:xfrm>
            <a:off x="328533" y="2087363"/>
            <a:ext cx="2160000" cy="344160"/>
          </a:xfrm>
          <a:prstGeom prst="roundRect">
            <a:avLst>
              <a:gd name="adj" fmla="val 16667"/>
            </a:avLst>
          </a:prstGeom>
          <a:solidFill>
            <a:srgbClr val="FFFFFF"/>
          </a:solidFill>
          <a:ln w="25560">
            <a:solidFill>
              <a:srgbClr val="8AA5A7"/>
            </a:solidFill>
            <a:round/>
            <a:tailEnd type="triangle" w="med" len="med"/>
          </a:ln>
        </p:spPr>
        <p:txBody>
          <a:bodyPr lIns="90000" tIns="45000" rIns="90000" bIns="45000"/>
          <a:lstStyle/>
          <a:p>
            <a:pPr algn="ctr"/>
            <a:r>
              <a:rPr lang="en-GB" sz="1400" b="1"/>
              <a:t>Parametric</a:t>
            </a:r>
            <a:endParaRPr/>
          </a:p>
          <a:p>
            <a:pPr algn="ctr"/>
            <a:endParaRPr/>
          </a:p>
          <a:p>
            <a:pPr>
              <a:buSzPct val="25000"/>
              <a:buFont typeface="StarSymbol"/>
              <a:buChar char=""/>
            </a:pPr>
            <a:endParaRPr/>
          </a:p>
        </p:txBody>
      </p:sp>
      <p:sp>
        <p:nvSpPr>
          <p:cNvPr id="8" name="CustomShape 7"/>
          <p:cNvSpPr/>
          <p:nvPr/>
        </p:nvSpPr>
        <p:spPr>
          <a:xfrm>
            <a:off x="227013" y="1687043"/>
            <a:ext cx="2376000" cy="1289520"/>
          </a:xfrm>
          <a:prstGeom prst="roundRect">
            <a:avLst>
              <a:gd name="adj" fmla="val 3600"/>
            </a:avLst>
          </a:prstGeom>
          <a:ln>
            <a:solidFill>
              <a:srgbClr val="3465AF"/>
            </a:solidFill>
            <a:custDash>
              <a:ds d="51000" sp="51000"/>
              <a:ds d="51000" sp="51000"/>
            </a:custDash>
          </a:ln>
        </p:spPr>
      </p:sp>
      <p:sp>
        <p:nvSpPr>
          <p:cNvPr id="9" name="CustomShape 8"/>
          <p:cNvSpPr/>
          <p:nvPr/>
        </p:nvSpPr>
        <p:spPr>
          <a:xfrm>
            <a:off x="2855014" y="1680563"/>
            <a:ext cx="2841896" cy="1296000"/>
          </a:xfrm>
          <a:prstGeom prst="rect">
            <a:avLst/>
          </a:prstGeom>
          <a:solidFill>
            <a:srgbClr val="9C9CDF"/>
          </a:solidFill>
          <a:ln>
            <a:solidFill>
              <a:srgbClr val="3465AF"/>
            </a:solidFill>
          </a:ln>
        </p:spPr>
        <p:txBody>
          <a:bodyPr wrap="none" lIns="90000" tIns="45000" rIns="90000" bIns="45000" anchor="ctr"/>
          <a:lstStyle/>
          <a:p>
            <a:pPr>
              <a:buSzPct val="25000"/>
            </a:pPr>
            <a:r>
              <a:rPr lang="de-DE" sz="1400" dirty="0" err="1" smtClean="0"/>
              <a:t>Nonparametric</a:t>
            </a:r>
            <a:r>
              <a:rPr lang="de-DE" sz="1400" dirty="0" smtClean="0"/>
              <a:t> </a:t>
            </a:r>
            <a:r>
              <a:rPr lang="de-DE" sz="1400" dirty="0" err="1" smtClean="0"/>
              <a:t>model</a:t>
            </a:r>
            <a:r>
              <a:rPr lang="de-DE" sz="1400" dirty="0" smtClean="0"/>
              <a:t> </a:t>
            </a:r>
            <a:br>
              <a:rPr lang="de-DE" sz="1400" dirty="0" smtClean="0"/>
            </a:br>
            <a:r>
              <a:rPr lang="de-DE" sz="1400" dirty="0" err="1" smtClean="0"/>
              <a:t>compensates</a:t>
            </a:r>
            <a:r>
              <a:rPr lang="de-DE" sz="1400" dirty="0" smtClean="0"/>
              <a:t> </a:t>
            </a:r>
            <a:r>
              <a:rPr lang="de-DE" sz="1400" dirty="0" err="1" smtClean="0"/>
              <a:t>for</a:t>
            </a:r>
            <a:r>
              <a:rPr lang="de-DE" sz="1400" dirty="0" smtClean="0"/>
              <a:t> </a:t>
            </a:r>
            <a:r>
              <a:rPr lang="de-DE" sz="1400" dirty="0" err="1" smtClean="0"/>
              <a:t>deviating</a:t>
            </a:r>
            <a:r>
              <a:rPr lang="de-DE" sz="1400" dirty="0" smtClean="0"/>
              <a:t> </a:t>
            </a:r>
            <a:r>
              <a:rPr lang="de-DE" sz="1400" dirty="0" smtClean="0"/>
              <a:t/>
            </a:r>
            <a:br>
              <a:rPr lang="de-DE" sz="1400" dirty="0" smtClean="0"/>
            </a:br>
            <a:r>
              <a:rPr lang="de-DE" sz="1400" dirty="0" err="1" smtClean="0"/>
              <a:t>parametric</a:t>
            </a:r>
            <a:r>
              <a:rPr lang="de-DE" sz="1400" dirty="0" smtClean="0"/>
              <a:t> </a:t>
            </a:r>
            <a:r>
              <a:rPr lang="de-DE" sz="1400" dirty="0" err="1" smtClean="0"/>
              <a:t>results</a:t>
            </a:r>
            <a:endParaRPr dirty="0"/>
          </a:p>
        </p:txBody>
      </p:sp>
      <p:sp>
        <p:nvSpPr>
          <p:cNvPr id="10" name="CustomShape 11"/>
          <p:cNvSpPr/>
          <p:nvPr/>
        </p:nvSpPr>
        <p:spPr>
          <a:xfrm>
            <a:off x="1415013" y="4992563"/>
            <a:ext cx="1080000" cy="648000"/>
          </a:xfrm>
          <a:prstGeom prst="roundRect">
            <a:avLst>
              <a:gd name="adj" fmla="val 16667"/>
            </a:avLst>
          </a:prstGeom>
          <a:solidFill>
            <a:srgbClr val="000000"/>
          </a:solidFill>
          <a:ln w="25560">
            <a:solidFill>
              <a:srgbClr val="8AA5A7"/>
            </a:solidFill>
            <a:round/>
            <a:tailEnd type="triangle" w="med" len="med"/>
          </a:ln>
        </p:spPr>
        <p:txBody>
          <a:bodyPr lIns="90000" tIns="45000" rIns="90000" bIns="45000"/>
          <a:lstStyle/>
          <a:p>
            <a:pPr algn="ctr"/>
            <a:r>
              <a:rPr lang="en-GB" sz="1400" b="1">
                <a:solidFill>
                  <a:srgbClr val="FFFFFF"/>
                </a:solidFill>
              </a:rPr>
              <a:t>Nonpara-metric</a:t>
            </a:r>
            <a:endParaRPr/>
          </a:p>
          <a:p>
            <a:pPr algn="ctr"/>
            <a:endParaRPr/>
          </a:p>
          <a:p>
            <a:pPr>
              <a:buSzPct val="25000"/>
              <a:buFont typeface="StarSymbol"/>
              <a:buChar char=""/>
            </a:pPr>
            <a:endParaRPr/>
          </a:p>
        </p:txBody>
      </p:sp>
      <p:sp>
        <p:nvSpPr>
          <p:cNvPr id="11" name="TextShape 12"/>
          <p:cNvSpPr txBox="1"/>
          <p:nvPr/>
        </p:nvSpPr>
        <p:spPr>
          <a:xfrm>
            <a:off x="625173" y="4603043"/>
            <a:ext cx="1689840" cy="302040"/>
          </a:xfrm>
          <a:prstGeom prst="rect">
            <a:avLst/>
          </a:prstGeom>
        </p:spPr>
        <p:txBody>
          <a:bodyPr wrap="none" lIns="90000" tIns="45000" rIns="90000" bIns="45000"/>
          <a:lstStyle/>
          <a:p>
            <a:pPr algn="ctr"/>
            <a:r>
              <a:rPr lang="en-GB" sz="1500"/>
              <a:t>Serial 2</a:t>
            </a:r>
            <a:endParaRPr/>
          </a:p>
        </p:txBody>
      </p:sp>
      <p:sp>
        <p:nvSpPr>
          <p:cNvPr id="15" name="CustomShape 13"/>
          <p:cNvSpPr/>
          <p:nvPr/>
        </p:nvSpPr>
        <p:spPr>
          <a:xfrm>
            <a:off x="328533" y="5003363"/>
            <a:ext cx="942480" cy="637200"/>
          </a:xfrm>
          <a:prstGeom prst="roundRect">
            <a:avLst>
              <a:gd name="adj" fmla="val 16667"/>
            </a:avLst>
          </a:prstGeom>
          <a:solidFill>
            <a:srgbClr val="FFFFFF"/>
          </a:solidFill>
          <a:ln w="25560">
            <a:solidFill>
              <a:srgbClr val="8AA5A7"/>
            </a:solidFill>
            <a:round/>
            <a:tailEnd type="triangle" w="med" len="med"/>
          </a:ln>
        </p:spPr>
        <p:txBody>
          <a:bodyPr lIns="90000" tIns="45000" rIns="90000" bIns="45000"/>
          <a:lstStyle/>
          <a:p>
            <a:pPr algn="ctr"/>
            <a:r>
              <a:rPr lang="en-GB" sz="1400" b="1"/>
              <a:t>Para-metric</a:t>
            </a:r>
            <a:endParaRPr/>
          </a:p>
          <a:p>
            <a:pPr algn="ctr"/>
            <a:endParaRPr/>
          </a:p>
          <a:p>
            <a:pPr>
              <a:buSzPct val="25000"/>
              <a:buFont typeface="StarSymbol"/>
              <a:buChar char=""/>
            </a:pPr>
            <a:endParaRPr/>
          </a:p>
        </p:txBody>
      </p:sp>
      <p:sp>
        <p:nvSpPr>
          <p:cNvPr id="16" name="CustomShape 14"/>
          <p:cNvSpPr/>
          <p:nvPr/>
        </p:nvSpPr>
        <p:spPr>
          <a:xfrm>
            <a:off x="227013" y="4603043"/>
            <a:ext cx="2376000" cy="1289520"/>
          </a:xfrm>
          <a:prstGeom prst="roundRect">
            <a:avLst>
              <a:gd name="adj" fmla="val 3600"/>
            </a:avLst>
          </a:prstGeom>
          <a:ln>
            <a:solidFill>
              <a:srgbClr val="3465AF"/>
            </a:solidFill>
            <a:custDash>
              <a:ds d="51000" sp="51000"/>
              <a:ds d="51000" sp="51000"/>
            </a:custDash>
          </a:ln>
        </p:spPr>
      </p:sp>
      <p:sp>
        <p:nvSpPr>
          <p:cNvPr id="17" name="CustomShape 15"/>
          <p:cNvSpPr/>
          <p:nvPr/>
        </p:nvSpPr>
        <p:spPr>
          <a:xfrm>
            <a:off x="336813" y="3494963"/>
            <a:ext cx="1080000" cy="648000"/>
          </a:xfrm>
          <a:prstGeom prst="roundRect">
            <a:avLst>
              <a:gd name="adj" fmla="val 16667"/>
            </a:avLst>
          </a:prstGeom>
          <a:solidFill>
            <a:srgbClr val="000000"/>
          </a:solidFill>
          <a:ln w="25560">
            <a:solidFill>
              <a:srgbClr val="8AA5A7"/>
            </a:solidFill>
            <a:round/>
            <a:tailEnd type="triangle" w="med" len="med"/>
          </a:ln>
        </p:spPr>
        <p:txBody>
          <a:bodyPr lIns="90000" tIns="45000" rIns="90000" bIns="45000"/>
          <a:lstStyle/>
          <a:p>
            <a:pPr algn="ctr"/>
            <a:r>
              <a:rPr lang="en-GB" sz="1400" b="1">
                <a:solidFill>
                  <a:srgbClr val="FFFFFF"/>
                </a:solidFill>
              </a:rPr>
              <a:t>Nonpara-metric</a:t>
            </a:r>
            <a:endParaRPr/>
          </a:p>
          <a:p>
            <a:pPr algn="ctr"/>
            <a:endParaRPr/>
          </a:p>
          <a:p>
            <a:pPr>
              <a:buSzPct val="25000"/>
              <a:buFont typeface="StarSymbol"/>
              <a:buChar char=""/>
            </a:pPr>
            <a:endParaRPr/>
          </a:p>
        </p:txBody>
      </p:sp>
      <p:sp>
        <p:nvSpPr>
          <p:cNvPr id="18" name="TextShape 16"/>
          <p:cNvSpPr txBox="1"/>
          <p:nvPr/>
        </p:nvSpPr>
        <p:spPr>
          <a:xfrm>
            <a:off x="625173" y="3127043"/>
            <a:ext cx="1689840" cy="302040"/>
          </a:xfrm>
          <a:prstGeom prst="rect">
            <a:avLst/>
          </a:prstGeom>
        </p:spPr>
        <p:txBody>
          <a:bodyPr wrap="none" lIns="90000" tIns="45000" rIns="90000" bIns="45000"/>
          <a:lstStyle/>
          <a:p>
            <a:pPr algn="ctr"/>
            <a:r>
              <a:rPr lang="en-GB" sz="1500"/>
              <a:t>Serial 1</a:t>
            </a:r>
            <a:endParaRPr/>
          </a:p>
        </p:txBody>
      </p:sp>
      <p:sp>
        <p:nvSpPr>
          <p:cNvPr id="19" name="CustomShape 17"/>
          <p:cNvSpPr/>
          <p:nvPr/>
        </p:nvSpPr>
        <p:spPr>
          <a:xfrm>
            <a:off x="1552533" y="3504503"/>
            <a:ext cx="942480" cy="637200"/>
          </a:xfrm>
          <a:prstGeom prst="roundRect">
            <a:avLst>
              <a:gd name="adj" fmla="val 16667"/>
            </a:avLst>
          </a:prstGeom>
          <a:solidFill>
            <a:srgbClr val="FFFFFF"/>
          </a:solidFill>
          <a:ln w="25560">
            <a:solidFill>
              <a:srgbClr val="8AA5A7"/>
            </a:solidFill>
            <a:round/>
            <a:tailEnd type="triangle" w="med" len="med"/>
          </a:ln>
        </p:spPr>
        <p:txBody>
          <a:bodyPr lIns="90000" tIns="45000" rIns="90000" bIns="45000"/>
          <a:lstStyle/>
          <a:p>
            <a:pPr algn="ctr"/>
            <a:r>
              <a:rPr lang="en-GB" sz="1400" b="1" dirty="0"/>
              <a:t>Para-metric</a:t>
            </a:r>
            <a:endParaRPr dirty="0"/>
          </a:p>
          <a:p>
            <a:pPr algn="ctr"/>
            <a:endParaRPr dirty="0"/>
          </a:p>
          <a:p>
            <a:pPr>
              <a:buSzPct val="25000"/>
              <a:buFont typeface="StarSymbol"/>
              <a:buChar char=""/>
            </a:pPr>
            <a:endParaRPr dirty="0"/>
          </a:p>
        </p:txBody>
      </p:sp>
      <p:sp>
        <p:nvSpPr>
          <p:cNvPr id="20" name="CustomShape 18"/>
          <p:cNvSpPr/>
          <p:nvPr/>
        </p:nvSpPr>
        <p:spPr>
          <a:xfrm>
            <a:off x="227013" y="3127043"/>
            <a:ext cx="2376000" cy="1289520"/>
          </a:xfrm>
          <a:prstGeom prst="roundRect">
            <a:avLst>
              <a:gd name="adj" fmla="val 3600"/>
            </a:avLst>
          </a:prstGeom>
          <a:ln>
            <a:solidFill>
              <a:srgbClr val="3465AF"/>
            </a:solidFill>
            <a:custDash>
              <a:ds d="51000" sp="51000"/>
              <a:ds d="51000" sp="51000"/>
            </a:custDash>
          </a:ln>
        </p:spPr>
      </p:sp>
      <p:sp>
        <p:nvSpPr>
          <p:cNvPr id="21" name="CustomShape 19"/>
          <p:cNvSpPr/>
          <p:nvPr/>
        </p:nvSpPr>
        <p:spPr>
          <a:xfrm>
            <a:off x="2855014" y="3120563"/>
            <a:ext cx="2841896" cy="1296000"/>
          </a:xfrm>
          <a:prstGeom prst="rect">
            <a:avLst/>
          </a:prstGeom>
          <a:solidFill>
            <a:srgbClr val="9C9CDF"/>
          </a:solidFill>
          <a:ln>
            <a:solidFill>
              <a:srgbClr val="3465AF"/>
            </a:solidFill>
          </a:ln>
        </p:spPr>
        <p:txBody>
          <a:bodyPr wrap="none" lIns="90000" tIns="45000" rIns="90000" bIns="45000" anchor="ctr"/>
          <a:lstStyle/>
          <a:p>
            <a:pPr>
              <a:buSzPct val="25000"/>
            </a:pPr>
            <a:r>
              <a:rPr lang="en-GB" sz="1400" dirty="0" smtClean="0"/>
              <a:t>Nonparametric model maps </a:t>
            </a:r>
            <a:br>
              <a:rPr lang="en-GB" sz="1400" dirty="0" smtClean="0"/>
            </a:br>
            <a:r>
              <a:rPr lang="en-GB" sz="1400" dirty="0" smtClean="0"/>
              <a:t>observations onto virtual </a:t>
            </a:r>
            <a:br>
              <a:rPr lang="en-GB" sz="1400" dirty="0" smtClean="0"/>
            </a:br>
            <a:r>
              <a:rPr lang="en-GB" sz="1400" dirty="0" smtClean="0"/>
              <a:t>physical input quantities.</a:t>
            </a:r>
            <a:endParaRPr dirty="0"/>
          </a:p>
        </p:txBody>
      </p:sp>
      <p:sp>
        <p:nvSpPr>
          <p:cNvPr id="22" name="CustomShape 20"/>
          <p:cNvSpPr/>
          <p:nvPr/>
        </p:nvSpPr>
        <p:spPr>
          <a:xfrm>
            <a:off x="2855014" y="4560563"/>
            <a:ext cx="2841896" cy="1296000"/>
          </a:xfrm>
          <a:prstGeom prst="rect">
            <a:avLst/>
          </a:prstGeom>
          <a:solidFill>
            <a:srgbClr val="9C9CDF"/>
          </a:solidFill>
          <a:ln>
            <a:solidFill>
              <a:srgbClr val="3465AF"/>
            </a:solidFill>
          </a:ln>
        </p:spPr>
        <p:txBody>
          <a:bodyPr wrap="none" lIns="90000" tIns="45000" rIns="90000" bIns="45000" anchor="ctr"/>
          <a:lstStyle/>
          <a:p>
            <a:pPr>
              <a:buSzPct val="25000"/>
              <a:buFont typeface="StarSymbol"/>
              <a:buChar char=""/>
            </a:pPr>
            <a:r>
              <a:rPr lang="en-US" sz="1400" dirty="0" smtClean="0"/>
              <a:t>Parametric model preprocesses</a:t>
            </a:r>
          </a:p>
          <a:p>
            <a:pPr>
              <a:buSzPct val="25000"/>
              <a:buFont typeface="StarSymbol"/>
              <a:buChar char=""/>
            </a:pPr>
            <a:r>
              <a:rPr lang="en-US" sz="1400" dirty="0" smtClean="0"/>
              <a:t>Observations to lower complexity </a:t>
            </a:r>
          </a:p>
          <a:p>
            <a:pPr>
              <a:buSzPct val="25000"/>
              <a:buFont typeface="StarSymbol"/>
              <a:buChar char=""/>
            </a:pPr>
            <a:r>
              <a:rPr lang="en-US" sz="1400" dirty="0" smtClean="0"/>
              <a:t>of </a:t>
            </a:r>
            <a:r>
              <a:rPr lang="en-US" sz="1400" dirty="0" smtClean="0"/>
              <a:t>non-parametric model.</a:t>
            </a:r>
            <a:endParaRPr lang="en-US" sz="1400" dirty="0"/>
          </a:p>
        </p:txBody>
      </p:sp>
      <p:sp>
        <p:nvSpPr>
          <p:cNvPr id="2" name="Textfeld 1"/>
          <p:cNvSpPr txBox="1"/>
          <p:nvPr/>
        </p:nvSpPr>
        <p:spPr>
          <a:xfrm>
            <a:off x="227011" y="5892563"/>
            <a:ext cx="6167209" cy="830997"/>
          </a:xfrm>
          <a:prstGeom prst="rect">
            <a:avLst/>
          </a:prstGeom>
          <a:noFill/>
        </p:spPr>
        <p:txBody>
          <a:bodyPr wrap="square" rtlCol="0">
            <a:spAutoFit/>
          </a:bodyPr>
          <a:lstStyle/>
          <a:p>
            <a:r>
              <a:rPr lang="de-DE" sz="1200" dirty="0" smtClean="0"/>
              <a:t>[1] </a:t>
            </a:r>
            <a:r>
              <a:rPr lang="de-DE" sz="1200" dirty="0" err="1" smtClean="0"/>
              <a:t>Psichogios</a:t>
            </a:r>
            <a:r>
              <a:rPr lang="de-DE" sz="1200" dirty="0"/>
              <a:t>, Dimitris C., </a:t>
            </a:r>
            <a:r>
              <a:rPr lang="de-DE" sz="1200" dirty="0" err="1"/>
              <a:t>and</a:t>
            </a:r>
            <a:r>
              <a:rPr lang="de-DE" sz="1200" dirty="0"/>
              <a:t> Lyle H. Ungar. ‘A Hybrid </a:t>
            </a:r>
            <a:r>
              <a:rPr lang="de-DE" sz="1200" dirty="0" err="1"/>
              <a:t>Neural</a:t>
            </a:r>
            <a:r>
              <a:rPr lang="de-DE" sz="1200" dirty="0"/>
              <a:t> Network-First </a:t>
            </a:r>
            <a:r>
              <a:rPr lang="de-DE" sz="1200" dirty="0" err="1"/>
              <a:t>Principles</a:t>
            </a:r>
            <a:r>
              <a:rPr lang="de-DE" sz="1200" dirty="0"/>
              <a:t> </a:t>
            </a:r>
            <a:r>
              <a:rPr lang="de-DE" sz="1200" dirty="0" smtClean="0"/>
              <a:t/>
            </a:r>
            <a:br>
              <a:rPr lang="de-DE" sz="1200" dirty="0" smtClean="0"/>
            </a:br>
            <a:r>
              <a:rPr lang="de-DE" sz="1200" dirty="0" smtClean="0"/>
              <a:t>Approach </a:t>
            </a:r>
            <a:r>
              <a:rPr lang="de-DE" sz="1200" dirty="0" err="1"/>
              <a:t>to</a:t>
            </a:r>
            <a:r>
              <a:rPr lang="de-DE" sz="1200" dirty="0"/>
              <a:t> </a:t>
            </a:r>
            <a:r>
              <a:rPr lang="de-DE" sz="1200" dirty="0" err="1"/>
              <a:t>Process</a:t>
            </a:r>
            <a:r>
              <a:rPr lang="de-DE" sz="1200" dirty="0"/>
              <a:t> Modeling’. </a:t>
            </a:r>
            <a:r>
              <a:rPr lang="de-DE" sz="1200" i="1" dirty="0" err="1"/>
              <a:t>AIChE</a:t>
            </a:r>
            <a:r>
              <a:rPr lang="de-DE" sz="1200" i="1" dirty="0"/>
              <a:t> Journal</a:t>
            </a:r>
            <a:r>
              <a:rPr lang="de-DE" sz="1200" dirty="0"/>
              <a:t> 38, </a:t>
            </a:r>
            <a:r>
              <a:rPr lang="de-DE" sz="1200" dirty="0" err="1"/>
              <a:t>no</a:t>
            </a:r>
            <a:r>
              <a:rPr lang="de-DE" sz="1200" dirty="0"/>
              <a:t>. 10 (</a:t>
            </a:r>
            <a:r>
              <a:rPr lang="de-DE" sz="1200" dirty="0" err="1"/>
              <a:t>October</a:t>
            </a:r>
            <a:r>
              <a:rPr lang="de-DE" sz="1200" dirty="0"/>
              <a:t> 1992): 1499–1511. </a:t>
            </a:r>
            <a:r>
              <a:rPr lang="de-DE" sz="1200" dirty="0">
                <a:hlinkClick r:id="rId2"/>
              </a:rPr>
              <a:t>https://doi.org/10.1002/aic.690381003</a:t>
            </a:r>
            <a:r>
              <a:rPr lang="de-DE" sz="1200" dirty="0"/>
              <a:t>.</a:t>
            </a:r>
          </a:p>
          <a:p>
            <a:endParaRPr lang="de-DE" sz="1200" dirty="0"/>
          </a:p>
        </p:txBody>
      </p:sp>
      <p:sp>
        <p:nvSpPr>
          <p:cNvPr id="3" name="Textfeld 2"/>
          <p:cNvSpPr txBox="1"/>
          <p:nvPr/>
        </p:nvSpPr>
        <p:spPr>
          <a:xfrm>
            <a:off x="6394220" y="1554360"/>
            <a:ext cx="5252336" cy="1477328"/>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Physics-informed neural networks (PINNs, [2])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embed the knowledge of physical laws described by partial differential equations (PDEs). </a:t>
            </a:r>
            <a:r>
              <a:rPr lang="en-US" dirty="0" smtClean="0">
                <a:latin typeface="Arial" panose="020B0604020202020204" pitchFamily="34" charset="0"/>
                <a:cs typeface="Arial" panose="020B0604020202020204" pitchFamily="34" charset="0"/>
              </a:rPr>
              <a:t>Laws of physics act as </a:t>
            </a:r>
            <a:r>
              <a:rPr lang="en-US" dirty="0" err="1" smtClean="0">
                <a:latin typeface="Arial" panose="020B0604020202020204" pitchFamily="34" charset="0"/>
                <a:cs typeface="Arial" panose="020B0604020202020204" pitchFamily="34" charset="0"/>
              </a:rPr>
              <a:t>regularizer</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limiting the space of admissible </a:t>
            </a:r>
            <a:r>
              <a:rPr lang="en-US" dirty="0" smtClean="0">
                <a:latin typeface="Arial" panose="020B0604020202020204" pitchFamily="34" charset="0"/>
                <a:cs typeface="Arial" panose="020B0604020202020204" pitchFamily="34" charset="0"/>
              </a:rPr>
              <a:t>solutions.</a:t>
            </a:r>
            <a:endParaRPr lang="de-DE" dirty="0">
              <a:latin typeface="Arial" panose="020B0604020202020204" pitchFamily="34" charset="0"/>
              <a:cs typeface="Arial" panose="020B0604020202020204" pitchFamily="34" charset="0"/>
            </a:endParaRPr>
          </a:p>
        </p:txBody>
      </p:sp>
      <p:sp>
        <p:nvSpPr>
          <p:cNvPr id="24" name="Textfeld 23"/>
          <p:cNvSpPr txBox="1"/>
          <p:nvPr/>
        </p:nvSpPr>
        <p:spPr>
          <a:xfrm>
            <a:off x="6217533" y="5693628"/>
            <a:ext cx="6167209" cy="830997"/>
          </a:xfrm>
          <a:prstGeom prst="rect">
            <a:avLst/>
          </a:prstGeom>
          <a:noFill/>
        </p:spPr>
        <p:txBody>
          <a:bodyPr wrap="square" rtlCol="0">
            <a:spAutoFit/>
          </a:bodyPr>
          <a:lstStyle/>
          <a:p>
            <a:r>
              <a:rPr lang="de-DE" sz="1200" dirty="0" smtClean="0"/>
              <a:t>[2] </a:t>
            </a:r>
            <a:r>
              <a:rPr lang="de-DE" sz="1200" dirty="0"/>
              <a:t>M. </a:t>
            </a:r>
            <a:r>
              <a:rPr lang="de-DE" sz="1200" dirty="0" err="1"/>
              <a:t>Raissi</a:t>
            </a:r>
            <a:r>
              <a:rPr lang="de-DE" sz="1200" dirty="0"/>
              <a:t>, P. </a:t>
            </a:r>
            <a:r>
              <a:rPr lang="de-DE" sz="1200" dirty="0" err="1"/>
              <a:t>Perdikaris</a:t>
            </a:r>
            <a:r>
              <a:rPr lang="de-DE" sz="1200" dirty="0"/>
              <a:t>, </a:t>
            </a:r>
            <a:r>
              <a:rPr lang="de-DE" sz="1200" dirty="0" err="1"/>
              <a:t>and</a:t>
            </a:r>
            <a:r>
              <a:rPr lang="de-DE" sz="1200" dirty="0"/>
              <a:t> G. E. </a:t>
            </a:r>
            <a:r>
              <a:rPr lang="de-DE" sz="1200" dirty="0" err="1"/>
              <a:t>Karniadakis</a:t>
            </a:r>
            <a:r>
              <a:rPr lang="de-DE" sz="1200" dirty="0"/>
              <a:t>, ‘</a:t>
            </a:r>
            <a:r>
              <a:rPr lang="de-DE" sz="1200" dirty="0" err="1"/>
              <a:t>Physics-Informed</a:t>
            </a:r>
            <a:r>
              <a:rPr lang="de-DE" sz="1200" dirty="0"/>
              <a:t> </a:t>
            </a:r>
            <a:r>
              <a:rPr lang="de-DE" sz="1200" dirty="0" err="1"/>
              <a:t>Neural</a:t>
            </a:r>
            <a:r>
              <a:rPr lang="de-DE" sz="1200" dirty="0"/>
              <a:t> Networks: A </a:t>
            </a:r>
            <a:r>
              <a:rPr lang="de-DE" sz="1200" dirty="0" err="1"/>
              <a:t>Deep</a:t>
            </a:r>
            <a:r>
              <a:rPr lang="de-DE" sz="1200" dirty="0"/>
              <a:t> Learning Framework </a:t>
            </a:r>
            <a:r>
              <a:rPr lang="de-DE" sz="1200" dirty="0" err="1"/>
              <a:t>for</a:t>
            </a:r>
            <a:r>
              <a:rPr lang="de-DE" sz="1200" dirty="0"/>
              <a:t> </a:t>
            </a:r>
            <a:r>
              <a:rPr lang="de-DE" sz="1200" dirty="0" err="1"/>
              <a:t>Solving</a:t>
            </a:r>
            <a:r>
              <a:rPr lang="de-DE" sz="1200" dirty="0"/>
              <a:t> Forward </a:t>
            </a:r>
            <a:r>
              <a:rPr lang="de-DE" sz="1200" dirty="0" err="1"/>
              <a:t>and</a:t>
            </a:r>
            <a:r>
              <a:rPr lang="de-DE" sz="1200" dirty="0"/>
              <a:t> Inverse Problems </a:t>
            </a:r>
            <a:r>
              <a:rPr lang="de-DE" sz="1200" dirty="0" err="1"/>
              <a:t>Involving</a:t>
            </a:r>
            <a:r>
              <a:rPr lang="de-DE" sz="1200" dirty="0"/>
              <a:t> </a:t>
            </a:r>
            <a:r>
              <a:rPr lang="de-DE" sz="1200" dirty="0" err="1"/>
              <a:t>Nonlinear</a:t>
            </a:r>
            <a:r>
              <a:rPr lang="de-DE" sz="1200" dirty="0"/>
              <a:t> Partial Differential </a:t>
            </a:r>
            <a:r>
              <a:rPr lang="de-DE" sz="1200" dirty="0" err="1"/>
              <a:t>Equations</a:t>
            </a:r>
            <a:r>
              <a:rPr lang="de-DE" sz="1200" dirty="0"/>
              <a:t>’, </a:t>
            </a:r>
            <a:r>
              <a:rPr lang="de-DE" sz="1200" i="1" dirty="0"/>
              <a:t>Journal </a:t>
            </a:r>
            <a:r>
              <a:rPr lang="de-DE" sz="1200" i="1" dirty="0" err="1"/>
              <a:t>of</a:t>
            </a:r>
            <a:r>
              <a:rPr lang="de-DE" sz="1200" i="1" dirty="0"/>
              <a:t> </a:t>
            </a:r>
            <a:r>
              <a:rPr lang="de-DE" sz="1200" i="1" dirty="0" err="1"/>
              <a:t>Computational</a:t>
            </a:r>
            <a:r>
              <a:rPr lang="de-DE" sz="1200" i="1" dirty="0"/>
              <a:t> </a:t>
            </a:r>
            <a:r>
              <a:rPr lang="de-DE" sz="1200" i="1" dirty="0" err="1"/>
              <a:t>Physics</a:t>
            </a:r>
            <a:r>
              <a:rPr lang="de-DE" sz="1200" dirty="0"/>
              <a:t> 378 (1 </a:t>
            </a:r>
            <a:r>
              <a:rPr lang="de-DE" sz="1200" dirty="0" err="1"/>
              <a:t>February</a:t>
            </a:r>
            <a:r>
              <a:rPr lang="de-DE" sz="1200" dirty="0"/>
              <a:t> 2019): 686–707, </a:t>
            </a:r>
            <a:r>
              <a:rPr lang="de-DE" sz="1200" dirty="0">
                <a:hlinkClick r:id="rId3"/>
              </a:rPr>
              <a:t>https://doi.org/10.1016/j.jcp.2018.10.045</a:t>
            </a:r>
            <a:r>
              <a:rPr lang="de-DE" sz="1200" dirty="0"/>
              <a:t>.</a:t>
            </a:r>
          </a:p>
        </p:txBody>
      </p:sp>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93717" y="3185437"/>
            <a:ext cx="3152839" cy="2385030"/>
          </a:xfrm>
          <a:prstGeom prst="rect">
            <a:avLst/>
          </a:prstGeom>
        </p:spPr>
      </p:pic>
    </p:spTree>
    <p:extLst>
      <p:ext uri="{BB962C8B-B14F-4D97-AF65-F5344CB8AC3E}">
        <p14:creationId xmlns:p14="http://schemas.microsoft.com/office/powerpoint/2010/main" val="340494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normAutofit lnSpcReduction="10000"/>
          </a:bodyPr>
          <a:lstStyle/>
          <a:p>
            <a:r>
              <a:rPr lang="de-DE" dirty="0" err="1" smtClean="0"/>
              <a:t>Explore</a:t>
            </a:r>
            <a:r>
              <a:rPr lang="de-DE" dirty="0" smtClean="0"/>
              <a:t> Latent Space</a:t>
            </a:r>
            <a:endParaRPr lang="de-DE" dirty="0"/>
          </a:p>
        </p:txBody>
      </p:sp>
      <p:sp>
        <p:nvSpPr>
          <p:cNvPr id="13" name="Textplatzhalter 12"/>
          <p:cNvSpPr>
            <a:spLocks noGrp="1"/>
          </p:cNvSpPr>
          <p:nvPr>
            <p:ph type="body" sz="quarter" idx="11"/>
          </p:nvPr>
        </p:nvSpPr>
        <p:spPr/>
        <p:txBody>
          <a:bodyPr>
            <a:normAutofit fontScale="92500" lnSpcReduction="10000"/>
          </a:bodyPr>
          <a:lstStyle/>
          <a:p>
            <a:r>
              <a:rPr lang="de-DE" dirty="0" err="1" smtClean="0"/>
              <a:t>Variational</a:t>
            </a:r>
            <a:r>
              <a:rPr lang="de-DE" dirty="0" smtClean="0"/>
              <a:t> Autoencoder</a:t>
            </a:r>
            <a:endParaRPr lang="de-DE" dirty="0"/>
          </a:p>
        </p:txBody>
      </p:sp>
      <p:pic>
        <p:nvPicPr>
          <p:cNvPr id="5" name="Inhaltsplatzhalter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830752" y="2219487"/>
            <a:ext cx="7134236" cy="3552255"/>
          </a:xfrm>
        </p:spPr>
      </p:pic>
      <p:sp>
        <p:nvSpPr>
          <p:cNvPr id="6" name="Textfeld 5"/>
          <p:cNvSpPr txBox="1"/>
          <p:nvPr/>
        </p:nvSpPr>
        <p:spPr>
          <a:xfrm>
            <a:off x="6844901" y="5771742"/>
            <a:ext cx="4089581" cy="246221"/>
          </a:xfrm>
          <a:prstGeom prst="rect">
            <a:avLst/>
          </a:prstGeom>
          <a:noFill/>
        </p:spPr>
        <p:txBody>
          <a:bodyPr wrap="none" rtlCol="0">
            <a:spAutoFit/>
          </a:bodyPr>
          <a:lstStyle/>
          <a:p>
            <a:r>
              <a:rPr lang="de-DE" sz="1000" i="1" dirty="0" smtClean="0">
                <a:sym typeface="Symbol" panose="05050102010706020507" pitchFamily="18" charset="2"/>
              </a:rPr>
              <a:t> </a:t>
            </a:r>
            <a:r>
              <a:rPr lang="de-DE" sz="1000" i="1" dirty="0" smtClean="0"/>
              <a:t>Taylor </a:t>
            </a:r>
            <a:r>
              <a:rPr lang="de-DE" sz="1000" i="1" dirty="0" err="1" smtClean="0"/>
              <a:t>Denouden</a:t>
            </a:r>
            <a:r>
              <a:rPr lang="de-DE" sz="1000" i="1" dirty="0"/>
              <a:t>, https://github.com/tayden/VAE-Latent-Space-Explorer</a:t>
            </a:r>
            <a:endParaRPr lang="de-DE" sz="1000"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55582" y="923346"/>
            <a:ext cx="3001962" cy="1296141"/>
          </a:xfrm>
          <a:prstGeom prst="rect">
            <a:avLst/>
          </a:prstGeom>
        </p:spPr>
      </p:pic>
      <p:sp>
        <p:nvSpPr>
          <p:cNvPr id="8" name="Textfeld 7"/>
          <p:cNvSpPr txBox="1"/>
          <p:nvPr/>
        </p:nvSpPr>
        <p:spPr>
          <a:xfrm>
            <a:off x="227013" y="1042406"/>
            <a:ext cx="4088429" cy="3693319"/>
          </a:xfrm>
          <a:prstGeom prst="rect">
            <a:avLst/>
          </a:prstGeom>
          <a:noFill/>
        </p:spPr>
        <p:txBody>
          <a:bodyPr wrap="square" rtlCol="0">
            <a:spAutoFit/>
          </a:bodyPr>
          <a:lstStyle/>
          <a:p>
            <a:pPr marL="285750" indent="-285750">
              <a:buFont typeface="Arial" panose="020B0604020202020204" pitchFamily="34" charset="0"/>
              <a:buChar char="•"/>
            </a:pPr>
            <a:r>
              <a:rPr lang="en-GB" dirty="0" err="1"/>
              <a:t>Variational</a:t>
            </a:r>
            <a:r>
              <a:rPr lang="en-GB" dirty="0"/>
              <a:t> </a:t>
            </a:r>
            <a:r>
              <a:rPr lang="en-GB" dirty="0" err="1" smtClean="0"/>
              <a:t>autoencoders</a:t>
            </a:r>
            <a:r>
              <a:rPr lang="en-GB" dirty="0" smtClean="0"/>
              <a:t> (VAEs) </a:t>
            </a:r>
            <a:r>
              <a:rPr lang="en-GB" dirty="0"/>
              <a:t>compress the input information into a </a:t>
            </a:r>
            <a:r>
              <a:rPr lang="en-GB" dirty="0" smtClean="0"/>
              <a:t>constrained </a:t>
            </a:r>
            <a:r>
              <a:rPr lang="en-GB" dirty="0"/>
              <a:t>multivariate latent </a:t>
            </a:r>
            <a:r>
              <a:rPr lang="en-GB" dirty="0" smtClean="0"/>
              <a:t>normal distribution (information bottleneck).</a:t>
            </a:r>
            <a:endParaRPr lang="en-GB" dirty="0"/>
          </a:p>
          <a:p>
            <a:pPr marL="285750" indent="-285750">
              <a:buFont typeface="Arial" panose="020B0604020202020204" pitchFamily="34" charset="0"/>
              <a:buChar char="•"/>
            </a:pPr>
            <a:r>
              <a:rPr lang="en-GB" dirty="0"/>
              <a:t>VAEs are unsupervised (</a:t>
            </a:r>
            <a:r>
              <a:rPr lang="en-GB" dirty="0" err="1"/>
              <a:t>ie</a:t>
            </a:r>
            <a:r>
              <a:rPr lang="en-GB" dirty="0"/>
              <a:t> training data can be </a:t>
            </a:r>
            <a:r>
              <a:rPr lang="en-GB" dirty="0" err="1"/>
              <a:t>unlabeled</a:t>
            </a:r>
            <a:r>
              <a:rPr lang="en-GB" dirty="0"/>
              <a:t>).</a:t>
            </a:r>
          </a:p>
          <a:p>
            <a:pPr marL="285750" indent="-285750">
              <a:buFont typeface="Arial" panose="020B0604020202020204" pitchFamily="34" charset="0"/>
              <a:buChar char="•"/>
            </a:pPr>
            <a:r>
              <a:rPr lang="en-GB" dirty="0"/>
              <a:t>The latent space exhibits relevant information </a:t>
            </a:r>
            <a:r>
              <a:rPr lang="en-GB" dirty="0" smtClean="0"/>
              <a:t>about the </a:t>
            </a:r>
            <a:r>
              <a:rPr lang="en-GB" dirty="0"/>
              <a:t>observed system and its current state.</a:t>
            </a:r>
          </a:p>
          <a:p>
            <a:pPr marL="285750" indent="-285750">
              <a:buFont typeface="Arial" panose="020B0604020202020204" pitchFamily="34" charset="0"/>
              <a:buChar char="•"/>
            </a:pPr>
            <a:r>
              <a:rPr lang="en-GB" dirty="0"/>
              <a:t>Constrained training can lead to interpretable latent </a:t>
            </a:r>
            <a:r>
              <a:rPr lang="en-GB" dirty="0" smtClean="0"/>
              <a:t>variables -&gt; Representation Learning</a:t>
            </a:r>
            <a:endParaRPr lang="en-GB" dirty="0"/>
          </a:p>
          <a:p>
            <a:endParaRPr lang="de-DE" dirty="0"/>
          </a:p>
        </p:txBody>
      </p:sp>
      <p:sp>
        <p:nvSpPr>
          <p:cNvPr id="9" name="Textfeld 8"/>
          <p:cNvSpPr txBox="1"/>
          <p:nvPr/>
        </p:nvSpPr>
        <p:spPr>
          <a:xfrm>
            <a:off x="227013" y="5883573"/>
            <a:ext cx="6732952" cy="461665"/>
          </a:xfrm>
          <a:prstGeom prst="rect">
            <a:avLst/>
          </a:prstGeom>
          <a:noFill/>
        </p:spPr>
        <p:txBody>
          <a:bodyPr wrap="square" rtlCol="0">
            <a:spAutoFit/>
          </a:bodyPr>
          <a:lstStyle/>
          <a:p>
            <a:r>
              <a:rPr lang="de-DE" sz="1200" dirty="0" err="1"/>
              <a:t>Weiheng</a:t>
            </a:r>
            <a:r>
              <a:rPr lang="de-DE" sz="1200" dirty="0"/>
              <a:t> Zhong </a:t>
            </a:r>
            <a:r>
              <a:rPr lang="de-DE" sz="1200" dirty="0" err="1"/>
              <a:t>and</a:t>
            </a:r>
            <a:r>
              <a:rPr lang="de-DE" sz="1200" dirty="0"/>
              <a:t> Hadi </a:t>
            </a:r>
            <a:r>
              <a:rPr lang="de-DE" sz="1200" dirty="0" err="1"/>
              <a:t>Meidani</a:t>
            </a:r>
            <a:r>
              <a:rPr lang="de-DE" sz="1200" dirty="0"/>
              <a:t>, ‘PI-VAE: </a:t>
            </a:r>
            <a:r>
              <a:rPr lang="de-DE" sz="1200" dirty="0" err="1"/>
              <a:t>Physics-Informed</a:t>
            </a:r>
            <a:r>
              <a:rPr lang="de-DE" sz="1200" dirty="0"/>
              <a:t> </a:t>
            </a:r>
            <a:r>
              <a:rPr lang="de-DE" sz="1200" dirty="0" err="1"/>
              <a:t>Variational</a:t>
            </a:r>
            <a:r>
              <a:rPr lang="de-DE" sz="1200" dirty="0"/>
              <a:t> Auto-Encoder </a:t>
            </a:r>
            <a:r>
              <a:rPr lang="de-DE" sz="1200" dirty="0" err="1"/>
              <a:t>for</a:t>
            </a:r>
            <a:r>
              <a:rPr lang="de-DE" sz="1200" dirty="0"/>
              <a:t> </a:t>
            </a:r>
            <a:r>
              <a:rPr lang="de-DE" sz="1200" dirty="0" err="1"/>
              <a:t>Stochastic</a:t>
            </a:r>
            <a:r>
              <a:rPr lang="de-DE" sz="1200" dirty="0"/>
              <a:t> Differential </a:t>
            </a:r>
            <a:r>
              <a:rPr lang="de-DE" sz="1200" dirty="0" err="1"/>
              <a:t>Equations</a:t>
            </a:r>
            <a:r>
              <a:rPr lang="de-DE" sz="1200" dirty="0"/>
              <a:t>’, </a:t>
            </a:r>
            <a:r>
              <a:rPr lang="de-DE" sz="1200" i="1" dirty="0"/>
              <a:t>ArXiv:2203.11363 [</a:t>
            </a:r>
            <a:r>
              <a:rPr lang="de-DE" sz="1200" i="1" dirty="0" err="1"/>
              <a:t>Cs</a:t>
            </a:r>
            <a:r>
              <a:rPr lang="de-DE" sz="1200" i="1" dirty="0"/>
              <a:t>, </a:t>
            </a:r>
            <a:r>
              <a:rPr lang="de-DE" sz="1200" i="1" dirty="0" err="1"/>
              <a:t>Stat</a:t>
            </a:r>
            <a:r>
              <a:rPr lang="de-DE" sz="1200" i="1" dirty="0"/>
              <a:t>]</a:t>
            </a:r>
            <a:r>
              <a:rPr lang="de-DE" sz="1200" dirty="0"/>
              <a:t>, 21 March 2022, </a:t>
            </a:r>
            <a:r>
              <a:rPr lang="de-DE" sz="1200" dirty="0">
                <a:hlinkClick r:id="rId4"/>
              </a:rPr>
              <a:t>http://arxiv.org/abs/2203.11363</a:t>
            </a:r>
            <a:r>
              <a:rPr lang="de-DE" sz="1200" dirty="0"/>
              <a:t>.</a:t>
            </a:r>
          </a:p>
        </p:txBody>
      </p:sp>
    </p:spTree>
    <p:extLst>
      <p:ext uri="{BB962C8B-B14F-4D97-AF65-F5344CB8AC3E}">
        <p14:creationId xmlns:p14="http://schemas.microsoft.com/office/powerpoint/2010/main" val="414285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p:txBody>
          <a:bodyPr>
            <a:normAutofit lnSpcReduction="10000"/>
          </a:bodyPr>
          <a:lstStyle/>
          <a:p>
            <a:r>
              <a:rPr lang="de-DE" dirty="0" smtClean="0"/>
              <a:t>Find </a:t>
            </a:r>
            <a:r>
              <a:rPr lang="de-DE" dirty="0" err="1" smtClean="0"/>
              <a:t>the</a:t>
            </a:r>
            <a:r>
              <a:rPr lang="de-DE" dirty="0" smtClean="0"/>
              <a:t> </a:t>
            </a:r>
            <a:r>
              <a:rPr lang="de-DE" dirty="0" err="1" smtClean="0"/>
              <a:t>right</a:t>
            </a:r>
            <a:r>
              <a:rPr lang="de-DE" dirty="0" smtClean="0"/>
              <a:t> </a:t>
            </a:r>
            <a:r>
              <a:rPr lang="de-DE" dirty="0" err="1" smtClean="0"/>
              <a:t>balance</a:t>
            </a:r>
            <a:endParaRPr lang="de-DE" dirty="0"/>
          </a:p>
        </p:txBody>
      </p:sp>
      <p:sp>
        <p:nvSpPr>
          <p:cNvPr id="3" name="Textplatzhalter 2"/>
          <p:cNvSpPr>
            <a:spLocks noGrp="1"/>
          </p:cNvSpPr>
          <p:nvPr>
            <p:ph type="body" sz="quarter" idx="11"/>
          </p:nvPr>
        </p:nvSpPr>
        <p:spPr/>
        <p:txBody>
          <a:bodyPr>
            <a:normAutofit fontScale="92500" lnSpcReduction="10000"/>
          </a:bodyPr>
          <a:lstStyle/>
          <a:p>
            <a:r>
              <a:rPr lang="de-DE" dirty="0" smtClean="0"/>
              <a:t>Hybrid </a:t>
            </a:r>
            <a:r>
              <a:rPr lang="de-DE" dirty="0" err="1" smtClean="0"/>
              <a:t>Modelling</a:t>
            </a:r>
            <a:endParaRPr lang="de-DE" dirty="0"/>
          </a:p>
        </p:txBody>
      </p:sp>
      <p:sp>
        <p:nvSpPr>
          <p:cNvPr id="4" name="Inhaltsplatzhalter 3"/>
          <p:cNvSpPr>
            <a:spLocks noGrp="1"/>
          </p:cNvSpPr>
          <p:nvPr>
            <p:ph sz="quarter" idx="13"/>
          </p:nvPr>
        </p:nvSpPr>
        <p:spPr/>
        <p:txBody>
          <a:bodyPr/>
          <a:lstStyle/>
          <a:p>
            <a:endParaRPr lang="de-DE" dirty="0"/>
          </a:p>
        </p:txBody>
      </p:sp>
      <p:pic>
        <p:nvPicPr>
          <p:cNvPr id="5" name="Inhaltsplatzhalter 22"/>
          <p:cNvPicPr>
            <a:picLocks noChangeAspect="1"/>
          </p:cNvPicPr>
          <p:nvPr/>
        </p:nvPicPr>
        <p:blipFill>
          <a:blip r:embed="rId2"/>
          <a:stretch>
            <a:fillRect/>
          </a:stretch>
        </p:blipFill>
        <p:spPr>
          <a:xfrm>
            <a:off x="2140880" y="2203450"/>
            <a:ext cx="8011840" cy="2822700"/>
          </a:xfrm>
          <a:prstGeom prst="rect">
            <a:avLst/>
          </a:prstGeom>
        </p:spPr>
      </p:pic>
    </p:spTree>
    <p:extLst>
      <p:ext uri="{BB962C8B-B14F-4D97-AF65-F5344CB8AC3E}">
        <p14:creationId xmlns:p14="http://schemas.microsoft.com/office/powerpoint/2010/main" val="1762816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Grafik 41">
            <a:extLst>
              <a:ext uri="{FF2B5EF4-FFF2-40B4-BE49-F238E27FC236}">
                <a16:creationId xmlns:a16="http://schemas.microsoft.com/office/drawing/2014/main" xmlns="" id="{6C62BD8A-1F9F-4216-8552-F23FBDA64C0E}"/>
              </a:ext>
            </a:extLst>
          </p:cNvPr>
          <p:cNvPicPr>
            <a:picLocks noChangeAspect="1"/>
          </p:cNvPicPr>
          <p:nvPr/>
        </p:nvPicPr>
        <p:blipFill>
          <a:blip r:embed="rId2"/>
          <a:stretch>
            <a:fillRect/>
          </a:stretch>
        </p:blipFill>
        <p:spPr>
          <a:xfrm>
            <a:off x="3944485" y="1159024"/>
            <a:ext cx="8247515" cy="3771980"/>
          </a:xfrm>
          <a:prstGeom prst="rect">
            <a:avLst/>
          </a:prstGeom>
        </p:spPr>
      </p:pic>
      <p:sp>
        <p:nvSpPr>
          <p:cNvPr id="12" name="Textplatzhalter 11"/>
          <p:cNvSpPr>
            <a:spLocks noGrp="1"/>
          </p:cNvSpPr>
          <p:nvPr>
            <p:ph type="body" sz="quarter" idx="10"/>
          </p:nvPr>
        </p:nvSpPr>
        <p:spPr/>
        <p:txBody>
          <a:bodyPr>
            <a:normAutofit lnSpcReduction="10000"/>
          </a:bodyPr>
          <a:lstStyle/>
          <a:p>
            <a:r>
              <a:rPr lang="de-DE" dirty="0" smtClean="0"/>
              <a:t>Unified Experiment Data Collection, </a:t>
            </a:r>
            <a:r>
              <a:rPr lang="de-DE" dirty="0" err="1" smtClean="0"/>
              <a:t>Cleaning</a:t>
            </a:r>
            <a:r>
              <a:rPr lang="de-DE" dirty="0" smtClean="0"/>
              <a:t> &amp; </a:t>
            </a:r>
            <a:r>
              <a:rPr lang="de-DE" dirty="0" smtClean="0"/>
              <a:t>Fusion</a:t>
            </a:r>
            <a:endParaRPr lang="de-DE" dirty="0"/>
          </a:p>
        </p:txBody>
      </p:sp>
      <p:sp>
        <p:nvSpPr>
          <p:cNvPr id="13" name="Textplatzhalter 12"/>
          <p:cNvSpPr>
            <a:spLocks noGrp="1"/>
          </p:cNvSpPr>
          <p:nvPr>
            <p:ph type="body" sz="quarter" idx="11"/>
          </p:nvPr>
        </p:nvSpPr>
        <p:spPr/>
        <p:txBody>
          <a:bodyPr>
            <a:normAutofit fontScale="92500" lnSpcReduction="10000"/>
          </a:bodyPr>
          <a:lstStyle/>
          <a:p>
            <a:r>
              <a:rPr lang="de-DE" dirty="0" smtClean="0"/>
              <a:t>MBCM </a:t>
            </a:r>
            <a:r>
              <a:rPr lang="de-DE" dirty="0" err="1" smtClean="0"/>
              <a:t>Example</a:t>
            </a:r>
            <a:endParaRPr lang="de-DE" dirty="0"/>
          </a:p>
        </p:txBody>
      </p:sp>
      <p:sp>
        <p:nvSpPr>
          <p:cNvPr id="26" name="Textfeld 25">
            <a:extLst>
              <a:ext uri="{FF2B5EF4-FFF2-40B4-BE49-F238E27FC236}">
                <a16:creationId xmlns:a16="http://schemas.microsoft.com/office/drawing/2014/main" xmlns="" id="{10FB5793-DCD7-44EF-B65C-5354FE467494}"/>
              </a:ext>
            </a:extLst>
          </p:cNvPr>
          <p:cNvSpPr txBox="1"/>
          <p:nvPr/>
        </p:nvSpPr>
        <p:spPr>
          <a:xfrm>
            <a:off x="1625600" y="6037461"/>
            <a:ext cx="10350086" cy="307777"/>
          </a:xfrm>
          <a:prstGeom prst="rect">
            <a:avLst/>
          </a:prstGeom>
          <a:no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Collect, clean &amp; fuse data from milling</a:t>
            </a:r>
            <a:r>
              <a:rPr kumimoji="0" lang="en-GB" sz="1400" b="0" i="0" u="none" strike="noStrike" kern="0" cap="none" spc="0" normalizeH="0" noProof="0" dirty="0" smtClean="0">
                <a:ln>
                  <a:noFill/>
                </a:ln>
                <a:solidFill>
                  <a:prstClr val="black"/>
                </a:solidFill>
                <a:effectLst/>
                <a:uLnTx/>
                <a:uFillTx/>
                <a:latin typeface="Arial" panose="020B0604020202020204" pitchFamily="34" charset="0"/>
                <a:cs typeface="Arial" panose="020B0604020202020204" pitchFamily="34" charset="0"/>
              </a:rPr>
              <a:t> &amp; drilling experiments</a:t>
            </a:r>
            <a:r>
              <a:rPr kumimoji="0" lang="en-GB" sz="14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 in accordance with MBCM workflow</a:t>
            </a:r>
          </a:p>
        </p:txBody>
      </p:sp>
      <p:grpSp>
        <p:nvGrpSpPr>
          <p:cNvPr id="27" name="Gruppieren 26"/>
          <p:cNvGrpSpPr/>
          <p:nvPr/>
        </p:nvGrpSpPr>
        <p:grpSpPr>
          <a:xfrm>
            <a:off x="431842" y="899733"/>
            <a:ext cx="3465236" cy="5445505"/>
            <a:chOff x="7776225" y="680082"/>
            <a:chExt cx="3465236" cy="5445505"/>
          </a:xfrm>
        </p:grpSpPr>
        <p:sp>
          <p:nvSpPr>
            <p:cNvPr id="28" name="Richtungspfeil 27"/>
            <p:cNvSpPr>
              <a:spLocks/>
            </p:cNvSpPr>
            <p:nvPr/>
          </p:nvSpPr>
          <p:spPr>
            <a:xfrm rot="5400000">
              <a:off x="7898861" y="558451"/>
              <a:ext cx="804337" cy="1047600"/>
            </a:xfrm>
            <a:prstGeom prst="homePlate">
              <a:avLst>
                <a:gd name="adj" fmla="val 63433"/>
              </a:avLst>
            </a:prstGeom>
            <a:solidFill>
              <a:srgbClr val="5B9BD5"/>
            </a:solidFill>
            <a:ln w="12700" cap="flat" cmpd="sng" algn="ctr">
              <a:solidFill>
                <a:srgbClr val="5B9BD5">
                  <a:shade val="50000"/>
                </a:srgbClr>
              </a:solidFill>
              <a:prstDash val="solid"/>
              <a:miter lim="800000"/>
            </a:ln>
            <a:effectLst/>
          </p:spPr>
          <p:txBody>
            <a:bodyPr vert="vert270" rtlCol="0" anchor="ctr"/>
            <a:lstStyle/>
            <a:p>
              <a:pPr algn="ctr">
                <a:defRPr/>
              </a:pPr>
              <a:r>
                <a:rPr lang="de-AT" sz="1400" kern="0" dirty="0" err="1">
                  <a:solidFill>
                    <a:prstClr val="white"/>
                  </a:solidFill>
                  <a:ea typeface="ＭＳ Ｐゴシック" pitchFamily="34" charset="-128"/>
                </a:rPr>
                <a:t>Physical</a:t>
              </a:r>
              <a:r>
                <a:rPr lang="de-AT" sz="1400" kern="0" dirty="0">
                  <a:solidFill>
                    <a:prstClr val="white"/>
                  </a:solidFill>
                  <a:ea typeface="ＭＳ Ｐゴシック" pitchFamily="34" charset="-128"/>
                </a:rPr>
                <a:t> System</a:t>
              </a:r>
            </a:p>
          </p:txBody>
        </p:sp>
        <p:sp>
          <p:nvSpPr>
            <p:cNvPr id="29" name="Freihandform 28"/>
            <p:cNvSpPr/>
            <p:nvPr/>
          </p:nvSpPr>
          <p:spPr>
            <a:xfrm>
              <a:off x="7776225" y="5151880"/>
              <a:ext cx="1048605" cy="973707"/>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 name="connsiteX0" fmla="*/ 1498007 w 1498006"/>
                <a:gd name="connsiteY0" fmla="*/ 0 h 681594"/>
                <a:gd name="connsiteX1" fmla="*/ 1498007 w 1498006"/>
                <a:gd name="connsiteY1" fmla="*/ 681594 h 681594"/>
                <a:gd name="connsiteX2" fmla="*/ 0 w 1498006"/>
                <a:gd name="connsiteY2" fmla="*/ 681594 h 681594"/>
                <a:gd name="connsiteX3" fmla="*/ 0 w 1498006"/>
                <a:gd name="connsiteY3" fmla="*/ 0 h 681594"/>
                <a:gd name="connsiteX4" fmla="*/ 749004 w 1498006"/>
                <a:gd name="connsiteY4" fmla="*/ 367012 h 681594"/>
                <a:gd name="connsiteX5" fmla="*/ 1498007 w 1498006"/>
                <a:gd name="connsiteY5" fmla="*/ 0 h 68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8006" h="681594">
                  <a:moveTo>
                    <a:pt x="1498007" y="0"/>
                  </a:moveTo>
                  <a:lnTo>
                    <a:pt x="1498007" y="681594"/>
                  </a:lnTo>
                  <a:lnTo>
                    <a:pt x="0" y="681594"/>
                  </a:lnTo>
                  <a:lnTo>
                    <a:pt x="0" y="0"/>
                  </a:lnTo>
                  <a:lnTo>
                    <a:pt x="749004" y="367012"/>
                  </a:lnTo>
                  <a:lnTo>
                    <a:pt x="1498007" y="0"/>
                  </a:lnTo>
                  <a:close/>
                </a:path>
              </a:pathLst>
            </a:custGeom>
            <a:solidFill>
              <a:srgbClr val="CC0066"/>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ea typeface="ＭＳ Ｐゴシック" pitchFamily="34" charset="-128"/>
              </a:endParaRPr>
            </a:p>
            <a:p>
              <a:pPr algn="ctr" defTabSz="622300">
                <a:lnSpc>
                  <a:spcPct val="90000"/>
                </a:lnSpc>
                <a:spcBef>
                  <a:spcPct val="0"/>
                </a:spcBef>
                <a:spcAft>
                  <a:spcPct val="35000"/>
                </a:spcAft>
                <a:defRPr/>
              </a:pPr>
              <a:endParaRPr lang="de-AT" sz="1400" kern="0" dirty="0">
                <a:solidFill>
                  <a:prstClr val="white"/>
                </a:solidFill>
                <a:ea typeface="ＭＳ Ｐゴシック" pitchFamily="34" charset="-128"/>
              </a:endParaRPr>
            </a:p>
            <a:p>
              <a:pPr algn="ctr" defTabSz="622300">
                <a:lnSpc>
                  <a:spcPct val="90000"/>
                </a:lnSpc>
                <a:spcBef>
                  <a:spcPct val="0"/>
                </a:spcBef>
                <a:spcAft>
                  <a:spcPct val="35000"/>
                </a:spcAft>
                <a:defRPr/>
              </a:pPr>
              <a:r>
                <a:rPr lang="de-AT" sz="1400" kern="0" dirty="0">
                  <a:solidFill>
                    <a:prstClr val="white"/>
                  </a:solidFill>
                  <a:ea typeface="ＭＳ Ｐゴシック" pitchFamily="34" charset="-128"/>
                </a:rPr>
                <a:t>CMS</a:t>
              </a:r>
            </a:p>
          </p:txBody>
        </p:sp>
        <p:grpSp>
          <p:nvGrpSpPr>
            <p:cNvPr id="30" name="Gruppieren 29"/>
            <p:cNvGrpSpPr/>
            <p:nvPr/>
          </p:nvGrpSpPr>
          <p:grpSpPr>
            <a:xfrm>
              <a:off x="7777230" y="1019261"/>
              <a:ext cx="3464231" cy="1498010"/>
              <a:chOff x="7777230" y="806226"/>
              <a:chExt cx="3464231" cy="1498010"/>
            </a:xfrm>
          </p:grpSpPr>
          <p:sp>
            <p:nvSpPr>
              <p:cNvPr id="40" name="Freihandform 39"/>
              <p:cNvSpPr/>
              <p:nvPr/>
            </p:nvSpPr>
            <p:spPr>
              <a:xfrm>
                <a:off x="7777230" y="806226"/>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5B9BD5">
                  <a:lumMod val="60000"/>
                  <a:lumOff val="40000"/>
                </a:srgbClr>
              </a:solidFill>
              <a:ln w="38100" cap="flat" cmpd="sng" algn="ctr">
                <a:solidFill>
                  <a:srgbClr val="FF0000"/>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ea typeface="ＭＳ Ｐゴシック" pitchFamily="34" charset="-128"/>
                  </a:rPr>
                  <a:t>Collect</a:t>
                </a:r>
                <a:r>
                  <a:rPr lang="de-AT" sz="1400" kern="0" dirty="0">
                    <a:solidFill>
                      <a:prstClr val="white"/>
                    </a:solidFill>
                    <a:ea typeface="ＭＳ Ｐゴシック" pitchFamily="34" charset="-128"/>
                  </a:rPr>
                  <a:t> Knowledge + Data</a:t>
                </a:r>
              </a:p>
            </p:txBody>
          </p:sp>
          <p:sp>
            <p:nvSpPr>
              <p:cNvPr id="41" name="Freihandform 40"/>
              <p:cNvSpPr/>
              <p:nvPr/>
            </p:nvSpPr>
            <p:spPr>
              <a:xfrm>
                <a:off x="8825835" y="806226"/>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57150" cap="flat" cmpd="sng" algn="ctr">
                <a:solidFill>
                  <a:srgbClr val="FF0000"/>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ea typeface="ＭＳ Ｐゴシック" pitchFamily="34" charset="-128"/>
                  </a:rPr>
                  <a:t>System Understanding</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ea typeface="ＭＳ Ｐゴシック" pitchFamily="34" charset="-128"/>
                  </a:rPr>
                  <a:t>Fault </a:t>
                </a:r>
                <a:r>
                  <a:rPr lang="de-AT" sz="1300" kern="0" dirty="0" err="1">
                    <a:solidFill>
                      <a:prstClr val="black">
                        <a:hueOff val="0"/>
                        <a:satOff val="0"/>
                        <a:lumOff val="0"/>
                        <a:alphaOff val="0"/>
                      </a:prstClr>
                    </a:solidFill>
                    <a:ea typeface="ＭＳ Ｐゴシック" pitchFamily="34" charset="-128"/>
                  </a:rPr>
                  <a:t>types</a:t>
                </a:r>
                <a:r>
                  <a:rPr lang="de-AT" sz="1300" kern="0" dirty="0">
                    <a:solidFill>
                      <a:prstClr val="black">
                        <a:hueOff val="0"/>
                        <a:satOff val="0"/>
                        <a:lumOff val="0"/>
                        <a:alphaOff val="0"/>
                      </a:prstClr>
                    </a:solidFill>
                    <a:ea typeface="ＭＳ Ｐゴシック" pitchFamily="34" charset="-128"/>
                  </a:rPr>
                  <a:t>, States</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ea typeface="ＭＳ Ｐゴシック" pitchFamily="34" charset="-128"/>
                  </a:rPr>
                  <a:t>Forward </a:t>
                </a:r>
                <a:r>
                  <a:rPr lang="de-AT" sz="1300" kern="0" dirty="0" err="1">
                    <a:solidFill>
                      <a:prstClr val="black">
                        <a:hueOff val="0"/>
                        <a:satOff val="0"/>
                        <a:lumOff val="0"/>
                        <a:alphaOff val="0"/>
                      </a:prstClr>
                    </a:solidFill>
                    <a:ea typeface="ＭＳ Ｐゴシック" pitchFamily="34" charset="-128"/>
                  </a:rPr>
                  <a:t>models</a:t>
                </a:r>
                <a:endParaRPr lang="de-AT" sz="1300" kern="0" dirty="0">
                  <a:solidFill>
                    <a:prstClr val="black">
                      <a:hueOff val="0"/>
                      <a:satOff val="0"/>
                      <a:lumOff val="0"/>
                      <a:alphaOff val="0"/>
                    </a:prstClr>
                  </a:solidFill>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ea typeface="ＭＳ Ｐゴシック" pitchFamily="34" charset="-128"/>
                  </a:rPr>
                  <a:t>DOE / (</a:t>
                </a:r>
                <a:r>
                  <a:rPr lang="de-AT" sz="1300" kern="0" dirty="0">
                    <a:solidFill>
                      <a:prstClr val="black"/>
                    </a:solidFill>
                    <a:ea typeface="ＭＳ Ｐゴシック" pitchFamily="34" charset="-128"/>
                  </a:rPr>
                  <a:t>Virtual) </a:t>
                </a:r>
                <a:r>
                  <a:rPr lang="de-AT" sz="1300" kern="0" dirty="0" err="1">
                    <a:solidFill>
                      <a:prstClr val="black"/>
                    </a:solidFill>
                    <a:ea typeface="ＭＳ Ｐゴシック" pitchFamily="34" charset="-128"/>
                  </a:rPr>
                  <a:t>Measurements</a:t>
                </a:r>
                <a:r>
                  <a:rPr lang="de-AT" sz="1300" kern="0" dirty="0">
                    <a:solidFill>
                      <a:prstClr val="black"/>
                    </a:solidFill>
                    <a:ea typeface="ＭＳ Ｐゴシック" pitchFamily="34" charset="-128"/>
                  </a:rPr>
                  <a:t> </a:t>
                </a:r>
              </a:p>
            </p:txBody>
          </p:sp>
        </p:grpSp>
        <p:grpSp>
          <p:nvGrpSpPr>
            <p:cNvPr id="31" name="Gruppieren 30"/>
            <p:cNvGrpSpPr/>
            <p:nvPr/>
          </p:nvGrpSpPr>
          <p:grpSpPr>
            <a:xfrm>
              <a:off x="7777230" y="2052113"/>
              <a:ext cx="3464231" cy="1498010"/>
              <a:chOff x="7777230" y="1960367"/>
              <a:chExt cx="3464231" cy="1498010"/>
            </a:xfrm>
          </p:grpSpPr>
          <p:sp>
            <p:nvSpPr>
              <p:cNvPr id="38" name="Freihandform 37"/>
              <p:cNvSpPr/>
              <p:nvPr/>
            </p:nvSpPr>
            <p:spPr>
              <a:xfrm>
                <a:off x="7777230" y="1960367"/>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7030A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ea typeface="ＭＳ Ｐゴシック" pitchFamily="34" charset="-128"/>
                  </a:rPr>
                  <a:t>Construct</a:t>
                </a:r>
                <a:r>
                  <a:rPr lang="de-AT" sz="1400" kern="0" dirty="0">
                    <a:solidFill>
                      <a:prstClr val="white"/>
                    </a:solidFill>
                    <a:ea typeface="ＭＳ Ｐゴシック" pitchFamily="34" charset="-128"/>
                  </a:rPr>
                  <a:t> inverse </a:t>
                </a:r>
                <a:r>
                  <a:rPr lang="de-AT" sz="1400" kern="0" dirty="0" err="1">
                    <a:solidFill>
                      <a:prstClr val="white"/>
                    </a:solidFill>
                    <a:ea typeface="ＭＳ Ｐゴシック" pitchFamily="34" charset="-128"/>
                  </a:rPr>
                  <a:t>model</a:t>
                </a:r>
                <a:endParaRPr lang="de-AT" sz="1400" kern="0" dirty="0">
                  <a:solidFill>
                    <a:prstClr val="white"/>
                  </a:solidFill>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ea typeface="ＭＳ Ｐゴシック" pitchFamily="34" charset="-128"/>
                  </a:rPr>
                  <a:t>family</a:t>
                </a:r>
                <a:endParaRPr lang="de-AT" sz="1400" kern="0" dirty="0">
                  <a:solidFill>
                    <a:prstClr val="white"/>
                  </a:solidFill>
                  <a:ea typeface="ＭＳ Ｐゴシック" pitchFamily="34" charset="-128"/>
                </a:endParaRPr>
              </a:p>
            </p:txBody>
          </p:sp>
          <p:sp>
            <p:nvSpPr>
              <p:cNvPr id="39" name="Freihandform 38"/>
              <p:cNvSpPr/>
              <p:nvPr/>
            </p:nvSpPr>
            <p:spPr>
              <a:xfrm>
                <a:off x="8825835" y="1964680"/>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err="1">
                    <a:ea typeface="ＭＳ Ｐゴシック" pitchFamily="34" charset="-128"/>
                  </a:rPr>
                  <a:t>Exploratory</a:t>
                </a:r>
                <a:r>
                  <a:rPr lang="de-AT" sz="1300" kern="0" dirty="0">
                    <a:ea typeface="ＭＳ Ｐゴシック" pitchFamily="34" charset="-128"/>
                  </a:rPr>
                  <a:t> Data Analysis</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ea typeface="ＭＳ Ｐゴシック" pitchFamily="34" charset="-128"/>
                  </a:rPr>
                  <a:t>Analytical inverse </a:t>
                </a:r>
                <a:r>
                  <a:rPr lang="de-AT" sz="1300" kern="0" dirty="0" err="1">
                    <a:solidFill>
                      <a:prstClr val="black">
                        <a:hueOff val="0"/>
                        <a:satOff val="0"/>
                        <a:lumOff val="0"/>
                        <a:alphaOff val="0"/>
                      </a:prstClr>
                    </a:solidFill>
                    <a:ea typeface="ＭＳ Ｐゴシック" pitchFamily="34" charset="-128"/>
                  </a:rPr>
                  <a:t>model</a:t>
                </a:r>
                <a:endParaRPr lang="de-AT" sz="1300" kern="0" dirty="0">
                  <a:solidFill>
                    <a:prstClr val="black">
                      <a:hueOff val="0"/>
                      <a:satOff val="0"/>
                      <a:lumOff val="0"/>
                      <a:alphaOff val="0"/>
                    </a:prstClr>
                  </a:solidFill>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err="1">
                    <a:solidFill>
                      <a:prstClr val="black">
                        <a:hueOff val="0"/>
                        <a:satOff val="0"/>
                        <a:lumOff val="0"/>
                        <a:alphaOff val="0"/>
                      </a:prstClr>
                    </a:solidFill>
                    <a:ea typeface="ＭＳ Ｐゴシック" pitchFamily="34" charset="-128"/>
                  </a:rPr>
                  <a:t>D</a:t>
                </a:r>
                <a:r>
                  <a:rPr lang="de-AT" sz="1300" kern="0" dirty="0">
                    <a:solidFill>
                      <a:prstClr val="black">
                        <a:hueOff val="0"/>
                        <a:satOff val="0"/>
                        <a:lumOff val="0"/>
                        <a:alphaOff val="0"/>
                      </a:prstClr>
                    </a:solidFill>
                    <a:ea typeface="ＭＳ Ｐゴシック" pitchFamily="34" charset="-128"/>
                  </a:rPr>
                  <a:t>ata-</a:t>
                </a:r>
                <a:r>
                  <a:rPr lang="de-AT" sz="1300" kern="0" dirty="0" err="1">
                    <a:solidFill>
                      <a:prstClr val="black">
                        <a:hueOff val="0"/>
                        <a:satOff val="0"/>
                        <a:lumOff val="0"/>
                        <a:alphaOff val="0"/>
                      </a:prstClr>
                    </a:solidFill>
                    <a:ea typeface="ＭＳ Ｐゴシック" pitchFamily="34" charset="-128"/>
                  </a:rPr>
                  <a:t>driven</a:t>
                </a:r>
                <a:r>
                  <a:rPr lang="de-AT" sz="1300" kern="0" dirty="0">
                    <a:solidFill>
                      <a:prstClr val="black">
                        <a:hueOff val="0"/>
                        <a:satOff val="0"/>
                        <a:lumOff val="0"/>
                        <a:alphaOff val="0"/>
                      </a:prstClr>
                    </a:solidFill>
                    <a:ea typeface="ＭＳ Ｐゴシック" pitchFamily="34" charset="-128"/>
                  </a:rPr>
                  <a:t> inverse </a:t>
                </a:r>
                <a:r>
                  <a:rPr lang="de-AT" sz="1300" kern="0" dirty="0" err="1">
                    <a:solidFill>
                      <a:prstClr val="black">
                        <a:hueOff val="0"/>
                        <a:satOff val="0"/>
                        <a:lumOff val="0"/>
                        <a:alphaOff val="0"/>
                      </a:prstClr>
                    </a:solidFill>
                    <a:ea typeface="ＭＳ Ｐゴシック" pitchFamily="34" charset="-128"/>
                  </a:rPr>
                  <a:t>model</a:t>
                </a:r>
                <a:endParaRPr lang="de-AT" sz="1300" kern="0" dirty="0">
                  <a:solidFill>
                    <a:prstClr val="black">
                      <a:hueOff val="0"/>
                      <a:satOff val="0"/>
                      <a:lumOff val="0"/>
                      <a:alphaOff val="0"/>
                    </a:prstClr>
                  </a:solidFill>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ea typeface="ＭＳ Ｐゴシック" pitchFamily="34" charset="-128"/>
                  </a:rPr>
                  <a:t>Hybrid inverse </a:t>
                </a:r>
                <a:r>
                  <a:rPr lang="de-AT" sz="1300" kern="0" dirty="0" err="1">
                    <a:solidFill>
                      <a:prstClr val="black">
                        <a:hueOff val="0"/>
                        <a:satOff val="0"/>
                        <a:lumOff val="0"/>
                        <a:alphaOff val="0"/>
                      </a:prstClr>
                    </a:solidFill>
                    <a:ea typeface="ＭＳ Ｐゴシック" pitchFamily="34" charset="-128"/>
                  </a:rPr>
                  <a:t>model</a:t>
                </a:r>
                <a:endParaRPr lang="de-AT" sz="1300" kern="0" dirty="0">
                  <a:solidFill>
                    <a:prstClr val="black">
                      <a:hueOff val="0"/>
                      <a:satOff val="0"/>
                      <a:lumOff val="0"/>
                      <a:alphaOff val="0"/>
                    </a:prstClr>
                  </a:solidFill>
                  <a:ea typeface="ＭＳ Ｐゴシック" pitchFamily="34" charset="-128"/>
                </a:endParaRPr>
              </a:p>
            </p:txBody>
          </p:sp>
        </p:grpSp>
        <p:grpSp>
          <p:nvGrpSpPr>
            <p:cNvPr id="32" name="Gruppieren 31"/>
            <p:cNvGrpSpPr/>
            <p:nvPr/>
          </p:nvGrpSpPr>
          <p:grpSpPr>
            <a:xfrm>
              <a:off x="7777230" y="3084965"/>
              <a:ext cx="3464231" cy="1499221"/>
              <a:chOff x="7777230" y="3113297"/>
              <a:chExt cx="3464231" cy="1499221"/>
            </a:xfrm>
          </p:grpSpPr>
          <p:sp>
            <p:nvSpPr>
              <p:cNvPr id="36" name="Freihandform 35"/>
              <p:cNvSpPr/>
              <p:nvPr/>
            </p:nvSpPr>
            <p:spPr>
              <a:xfrm>
                <a:off x="7777230" y="3114508"/>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92D05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ea typeface="ＭＳ Ｐゴシック" pitchFamily="34" charset="-128"/>
                  </a:rPr>
                  <a:t>Explore</a:t>
                </a:r>
                <a:r>
                  <a:rPr lang="de-AT" sz="1400" kern="0" dirty="0">
                    <a:solidFill>
                      <a:prstClr val="white"/>
                    </a:solidFill>
                    <a:ea typeface="ＭＳ Ｐゴシック" pitchFamily="34" charset="-128"/>
                  </a:rPr>
                  <a:t> inverse </a:t>
                </a:r>
                <a:r>
                  <a:rPr lang="de-AT" sz="1400" kern="0" dirty="0" err="1">
                    <a:solidFill>
                      <a:prstClr val="white"/>
                    </a:solidFill>
                    <a:ea typeface="ＭＳ Ｐゴシック" pitchFamily="34" charset="-128"/>
                  </a:rPr>
                  <a:t>model</a:t>
                </a:r>
                <a:r>
                  <a:rPr lang="de-AT" sz="1400" kern="0" dirty="0">
                    <a:solidFill>
                      <a:prstClr val="white"/>
                    </a:solidFill>
                    <a:ea typeface="ＭＳ Ｐゴシック" pitchFamily="34" charset="-128"/>
                  </a:rPr>
                  <a:t> </a:t>
                </a:r>
                <a:r>
                  <a:rPr lang="de-AT" sz="1400" kern="0" dirty="0" err="1">
                    <a:solidFill>
                      <a:prstClr val="white"/>
                    </a:solidFill>
                    <a:ea typeface="ＭＳ Ｐゴシック" pitchFamily="34" charset="-128"/>
                  </a:rPr>
                  <a:t>family</a:t>
                </a:r>
                <a:endParaRPr lang="de-AT" sz="1400" kern="0" dirty="0">
                  <a:solidFill>
                    <a:prstClr val="white"/>
                  </a:solidFill>
                  <a:ea typeface="ＭＳ Ｐゴシック" pitchFamily="34" charset="-128"/>
                </a:endParaRPr>
              </a:p>
            </p:txBody>
          </p:sp>
          <p:sp>
            <p:nvSpPr>
              <p:cNvPr id="37" name="Freihandform 36"/>
              <p:cNvSpPr/>
              <p:nvPr/>
            </p:nvSpPr>
            <p:spPr>
              <a:xfrm>
                <a:off x="8825835" y="3113297"/>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ea typeface="ＭＳ Ｐゴシック" pitchFamily="34" charset="-128"/>
                  </a:rPr>
                  <a:t>Trade-off </a:t>
                </a:r>
                <a:r>
                  <a:rPr lang="de-AT" sz="1300" kern="0" dirty="0" err="1">
                    <a:solidFill>
                      <a:prstClr val="black">
                        <a:hueOff val="0"/>
                        <a:satOff val="0"/>
                        <a:lumOff val="0"/>
                        <a:alphaOff val="0"/>
                      </a:prstClr>
                    </a:solidFill>
                    <a:ea typeface="ＭＳ Ｐゴシック" pitchFamily="34" charset="-128"/>
                  </a:rPr>
                  <a:t>studies</a:t>
                </a:r>
                <a:endParaRPr lang="de-AT" sz="1300" kern="0" dirty="0">
                  <a:solidFill>
                    <a:prstClr val="black">
                      <a:hueOff val="0"/>
                      <a:satOff val="0"/>
                      <a:lumOff val="0"/>
                      <a:alphaOff val="0"/>
                    </a:prstClr>
                  </a:solidFill>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ea typeface="ＭＳ Ｐゴシック" pitchFamily="34" charset="-128"/>
                  </a:rPr>
                  <a:t>Sensor type/</a:t>
                </a:r>
                <a:r>
                  <a:rPr lang="de-AT" sz="1300" kern="0" dirty="0" err="1">
                    <a:solidFill>
                      <a:prstClr val="black">
                        <a:hueOff val="0"/>
                        <a:satOff val="0"/>
                        <a:lumOff val="0"/>
                        <a:alphaOff val="0"/>
                      </a:prstClr>
                    </a:solidFill>
                    <a:ea typeface="ＭＳ Ｐゴシック" pitchFamily="34" charset="-128"/>
                  </a:rPr>
                  <a:t>placement</a:t>
                </a:r>
                <a:r>
                  <a:rPr lang="de-AT" sz="1300" kern="0" dirty="0">
                    <a:solidFill>
                      <a:prstClr val="black">
                        <a:hueOff val="0"/>
                        <a:satOff val="0"/>
                        <a:lumOff val="0"/>
                        <a:alphaOff val="0"/>
                      </a:prstClr>
                    </a:solidFill>
                    <a:ea typeface="ＭＳ Ｐゴシック" pitchFamily="34" charset="-128"/>
                  </a:rPr>
                  <a:t> </a:t>
                </a:r>
                <a:r>
                  <a:rPr lang="de-AT" sz="1300" kern="0" dirty="0" err="1">
                    <a:solidFill>
                      <a:prstClr val="black">
                        <a:hueOff val="0"/>
                        <a:satOff val="0"/>
                        <a:lumOff val="0"/>
                        <a:alphaOff val="0"/>
                      </a:prstClr>
                    </a:solidFill>
                    <a:ea typeface="ＭＳ Ｐゴシック" pitchFamily="34" charset="-128"/>
                  </a:rPr>
                  <a:t>options</a:t>
                </a:r>
                <a:endParaRPr lang="de-AT" sz="1300" kern="0" dirty="0">
                  <a:solidFill>
                    <a:prstClr val="black">
                      <a:hueOff val="0"/>
                      <a:satOff val="0"/>
                      <a:lumOff val="0"/>
                      <a:alphaOff val="0"/>
                    </a:prstClr>
                  </a:solidFill>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err="1">
                    <a:solidFill>
                      <a:prstClr val="black">
                        <a:hueOff val="0"/>
                        <a:satOff val="0"/>
                        <a:lumOff val="0"/>
                        <a:alphaOff val="0"/>
                      </a:prstClr>
                    </a:solidFill>
                    <a:ea typeface="ＭＳ Ｐゴシック" pitchFamily="34" charset="-128"/>
                  </a:rPr>
                  <a:t>Uncertainty</a:t>
                </a:r>
                <a:r>
                  <a:rPr lang="de-AT" sz="1300" kern="0" dirty="0">
                    <a:solidFill>
                      <a:prstClr val="black">
                        <a:hueOff val="0"/>
                        <a:satOff val="0"/>
                        <a:lumOff val="0"/>
                        <a:alphaOff val="0"/>
                      </a:prstClr>
                    </a:solidFill>
                    <a:ea typeface="ＭＳ Ｐゴシック" pitchFamily="34" charset="-128"/>
                  </a:rPr>
                  <a:t> </a:t>
                </a:r>
                <a:r>
                  <a:rPr lang="de-AT" sz="1300" kern="0" dirty="0" err="1">
                    <a:solidFill>
                      <a:prstClr val="black">
                        <a:hueOff val="0"/>
                        <a:satOff val="0"/>
                        <a:lumOff val="0"/>
                        <a:alphaOff val="0"/>
                      </a:prstClr>
                    </a:solidFill>
                    <a:ea typeface="ＭＳ Ｐゴシック" pitchFamily="34" charset="-128"/>
                  </a:rPr>
                  <a:t>quantification</a:t>
                </a:r>
                <a:endParaRPr lang="de-AT" sz="1300" kern="0" dirty="0">
                  <a:solidFill>
                    <a:prstClr val="black">
                      <a:hueOff val="0"/>
                      <a:satOff val="0"/>
                      <a:lumOff val="0"/>
                      <a:alphaOff val="0"/>
                    </a:prstClr>
                  </a:solidFill>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ea typeface="ＭＳ Ｐゴシック" pitchFamily="34" charset="-128"/>
                  </a:rPr>
                  <a:t>Model </a:t>
                </a:r>
                <a:r>
                  <a:rPr lang="de-AT" sz="1300" kern="0" dirty="0" err="1">
                    <a:solidFill>
                      <a:prstClr val="black">
                        <a:hueOff val="0"/>
                        <a:satOff val="0"/>
                        <a:lumOff val="0"/>
                        <a:alphaOff val="0"/>
                      </a:prstClr>
                    </a:solidFill>
                    <a:ea typeface="ＭＳ Ｐゴシック" pitchFamily="34" charset="-128"/>
                  </a:rPr>
                  <a:t>complexity</a:t>
                </a:r>
                <a:endParaRPr lang="de-AT" sz="1300" kern="0" dirty="0">
                  <a:solidFill>
                    <a:prstClr val="black">
                      <a:hueOff val="0"/>
                      <a:satOff val="0"/>
                      <a:lumOff val="0"/>
                      <a:alphaOff val="0"/>
                    </a:prstClr>
                  </a:solidFill>
                  <a:ea typeface="ＭＳ Ｐゴシック" pitchFamily="34" charset="-128"/>
                </a:endParaRPr>
              </a:p>
            </p:txBody>
          </p:sp>
        </p:grpSp>
        <p:grpSp>
          <p:nvGrpSpPr>
            <p:cNvPr id="33" name="Gruppieren 32"/>
            <p:cNvGrpSpPr/>
            <p:nvPr/>
          </p:nvGrpSpPr>
          <p:grpSpPr>
            <a:xfrm>
              <a:off x="7777230" y="4119028"/>
              <a:ext cx="3464231" cy="1498010"/>
              <a:chOff x="7777230" y="4261914"/>
              <a:chExt cx="3464231" cy="1498010"/>
            </a:xfrm>
          </p:grpSpPr>
          <p:sp>
            <p:nvSpPr>
              <p:cNvPr id="34" name="Freihandform 33"/>
              <p:cNvSpPr/>
              <p:nvPr/>
            </p:nvSpPr>
            <p:spPr>
              <a:xfrm>
                <a:off x="7777230" y="4261914"/>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FFC00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r>
                  <a:rPr lang="de-AT" sz="1400" kern="0" dirty="0" err="1">
                    <a:solidFill>
                      <a:prstClr val="white"/>
                    </a:solidFill>
                    <a:ea typeface="ＭＳ Ｐゴシック" pitchFamily="34" charset="-128"/>
                  </a:rPr>
                  <a:t>Implement</a:t>
                </a:r>
                <a:r>
                  <a:rPr lang="de-AT" sz="1400" kern="0" dirty="0">
                    <a:solidFill>
                      <a:prstClr val="white"/>
                    </a:solidFill>
                    <a:ea typeface="ＭＳ Ｐゴシック" pitchFamily="34" charset="-128"/>
                  </a:rPr>
                  <a:t> inverse </a:t>
                </a:r>
                <a:r>
                  <a:rPr lang="de-AT" sz="1400" kern="0" dirty="0" err="1">
                    <a:solidFill>
                      <a:prstClr val="white"/>
                    </a:solidFill>
                    <a:ea typeface="ＭＳ Ｐゴシック" pitchFamily="34" charset="-128"/>
                  </a:rPr>
                  <a:t>model</a:t>
                </a:r>
                <a:endParaRPr lang="de-AT" sz="1400" kern="0" dirty="0">
                  <a:solidFill>
                    <a:prstClr val="white"/>
                  </a:solidFill>
                  <a:ea typeface="ＭＳ Ｐゴシック" pitchFamily="34" charset="-128"/>
                </a:endParaRPr>
              </a:p>
            </p:txBody>
          </p:sp>
          <p:sp>
            <p:nvSpPr>
              <p:cNvPr id="35" name="Freihandform 34"/>
              <p:cNvSpPr/>
              <p:nvPr/>
            </p:nvSpPr>
            <p:spPr>
              <a:xfrm>
                <a:off x="8825835" y="4261914"/>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ea typeface="ＭＳ Ｐゴシック" pitchFamily="34" charset="-128"/>
                  </a:rPr>
                  <a:t>Sensor </a:t>
                </a:r>
                <a:r>
                  <a:rPr lang="de-AT" sz="1300" kern="0" dirty="0" err="1">
                    <a:solidFill>
                      <a:prstClr val="black">
                        <a:hueOff val="0"/>
                        <a:satOff val="0"/>
                        <a:lumOff val="0"/>
                        <a:alphaOff val="0"/>
                      </a:prstClr>
                    </a:solidFill>
                    <a:ea typeface="ＭＳ Ｐゴシック" pitchFamily="34" charset="-128"/>
                  </a:rPr>
                  <a:t>setup</a:t>
                </a:r>
                <a:r>
                  <a:rPr lang="de-AT" sz="1300" kern="0" dirty="0">
                    <a:solidFill>
                      <a:prstClr val="black">
                        <a:hueOff val="0"/>
                        <a:satOff val="0"/>
                        <a:lumOff val="0"/>
                        <a:alphaOff val="0"/>
                      </a:prstClr>
                    </a:solidFill>
                    <a:ea typeface="ＭＳ Ｐゴシック" pitchFamily="34" charset="-128"/>
                  </a:rPr>
                  <a:t> &amp; DAQ</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ea typeface="ＭＳ Ｐゴシック" pitchFamily="34" charset="-128"/>
                  </a:rPr>
                  <a:t>Bit-</a:t>
                </a:r>
                <a:r>
                  <a:rPr lang="de-AT" sz="1300" kern="0" dirty="0" err="1">
                    <a:solidFill>
                      <a:prstClr val="black">
                        <a:hueOff val="0"/>
                        <a:satOff val="0"/>
                        <a:lumOff val="0"/>
                        <a:alphaOff val="0"/>
                      </a:prstClr>
                    </a:solidFill>
                    <a:ea typeface="ＭＳ Ｐゴシック" pitchFamily="34" charset="-128"/>
                  </a:rPr>
                  <a:t>width</a:t>
                </a:r>
                <a:r>
                  <a:rPr lang="de-AT" sz="1300" kern="0" dirty="0">
                    <a:solidFill>
                      <a:prstClr val="black">
                        <a:hueOff val="0"/>
                        <a:satOff val="0"/>
                        <a:lumOff val="0"/>
                        <a:alphaOff val="0"/>
                      </a:prstClr>
                    </a:solidFill>
                    <a:ea typeface="ＭＳ Ｐゴシック" pitchFamily="34" charset="-128"/>
                  </a:rPr>
                  <a:t> </a:t>
                </a:r>
                <a:r>
                  <a:rPr lang="de-AT" sz="1300" kern="0" dirty="0" err="1">
                    <a:solidFill>
                      <a:prstClr val="black">
                        <a:hueOff val="0"/>
                        <a:satOff val="0"/>
                        <a:lumOff val="0"/>
                        <a:alphaOff val="0"/>
                      </a:prstClr>
                    </a:solidFill>
                    <a:ea typeface="ＭＳ Ｐゴシック" pitchFamily="34" charset="-128"/>
                  </a:rPr>
                  <a:t>estimation</a:t>
                </a:r>
                <a:endParaRPr lang="de-AT" sz="1300" kern="0" dirty="0">
                  <a:solidFill>
                    <a:prstClr val="black">
                      <a:hueOff val="0"/>
                      <a:satOff val="0"/>
                      <a:lumOff val="0"/>
                      <a:alphaOff val="0"/>
                    </a:prstClr>
                  </a:solidFill>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ea typeface="ＭＳ Ｐゴシック" pitchFamily="34" charset="-128"/>
                  </a:rPr>
                  <a:t>Code </a:t>
                </a:r>
                <a:r>
                  <a:rPr lang="de-AT" sz="1300" kern="0" dirty="0" err="1">
                    <a:solidFill>
                      <a:prstClr val="black">
                        <a:hueOff val="0"/>
                        <a:satOff val="0"/>
                        <a:lumOff val="0"/>
                        <a:alphaOff val="0"/>
                      </a:prstClr>
                    </a:solidFill>
                    <a:ea typeface="ＭＳ Ｐゴシック" pitchFamily="34" charset="-128"/>
                  </a:rPr>
                  <a:t>generation</a:t>
                </a:r>
                <a:endParaRPr lang="de-AT" sz="1300" kern="0" dirty="0">
                  <a:solidFill>
                    <a:prstClr val="black">
                      <a:hueOff val="0"/>
                      <a:satOff val="0"/>
                      <a:lumOff val="0"/>
                      <a:alphaOff val="0"/>
                    </a:prstClr>
                  </a:solidFill>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ea typeface="ＭＳ Ｐゴシック" pitchFamily="34" charset="-128"/>
                  </a:rPr>
                  <a:t>Proof </a:t>
                </a:r>
                <a:r>
                  <a:rPr lang="de-AT" sz="1300" kern="0" dirty="0" err="1">
                    <a:solidFill>
                      <a:prstClr val="black">
                        <a:hueOff val="0"/>
                        <a:satOff val="0"/>
                        <a:lumOff val="0"/>
                        <a:alphaOff val="0"/>
                      </a:prstClr>
                    </a:solidFill>
                    <a:ea typeface="ＭＳ Ｐゴシック" pitchFamily="34" charset="-128"/>
                  </a:rPr>
                  <a:t>of</a:t>
                </a:r>
                <a:r>
                  <a:rPr lang="de-AT" sz="1300" kern="0" dirty="0">
                    <a:solidFill>
                      <a:prstClr val="black">
                        <a:hueOff val="0"/>
                        <a:satOff val="0"/>
                        <a:lumOff val="0"/>
                        <a:alphaOff val="0"/>
                      </a:prstClr>
                    </a:solidFill>
                    <a:ea typeface="ＭＳ Ｐゴシック" pitchFamily="34" charset="-128"/>
                  </a:rPr>
                  <a:t> </a:t>
                </a:r>
                <a:r>
                  <a:rPr lang="de-AT" sz="1300" kern="0" dirty="0" err="1">
                    <a:solidFill>
                      <a:prstClr val="black">
                        <a:hueOff val="0"/>
                        <a:satOff val="0"/>
                        <a:lumOff val="0"/>
                        <a:alphaOff val="0"/>
                      </a:prstClr>
                    </a:solidFill>
                    <a:ea typeface="ＭＳ Ｐゴシック" pitchFamily="34" charset="-128"/>
                  </a:rPr>
                  <a:t>concept</a:t>
                </a:r>
                <a:endParaRPr lang="de-AT" sz="1300" kern="0" dirty="0">
                  <a:solidFill>
                    <a:prstClr val="black">
                      <a:hueOff val="0"/>
                      <a:satOff val="0"/>
                      <a:lumOff val="0"/>
                      <a:alphaOff val="0"/>
                    </a:prstClr>
                  </a:solidFill>
                  <a:ea typeface="ＭＳ Ｐゴシック" pitchFamily="34" charset="-128"/>
                </a:endParaRPr>
              </a:p>
            </p:txBody>
          </p:sp>
        </p:grpSp>
      </p:grpSp>
    </p:spTree>
    <p:extLst>
      <p:ext uri="{BB962C8B-B14F-4D97-AF65-F5344CB8AC3E}">
        <p14:creationId xmlns:p14="http://schemas.microsoft.com/office/powerpoint/2010/main" val="5080130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p:txBody>
          <a:bodyPr>
            <a:normAutofit lnSpcReduction="10000"/>
          </a:bodyPr>
          <a:lstStyle/>
          <a:p>
            <a:r>
              <a:rPr lang="de-DE" dirty="0" err="1" smtClean="0"/>
              <a:t>Methods</a:t>
            </a:r>
            <a:r>
              <a:rPr lang="de-DE" dirty="0" smtClean="0"/>
              <a:t> – </a:t>
            </a:r>
            <a:r>
              <a:rPr lang="de-DE" dirty="0" err="1" smtClean="0"/>
              <a:t>Collect</a:t>
            </a:r>
            <a:r>
              <a:rPr lang="de-DE" dirty="0" smtClean="0"/>
              <a:t> Knowledge + Data</a:t>
            </a:r>
            <a:endParaRPr lang="de-DE" dirty="0"/>
          </a:p>
        </p:txBody>
      </p:sp>
      <p:sp>
        <p:nvSpPr>
          <p:cNvPr id="3" name="Textplatzhalter 2"/>
          <p:cNvSpPr>
            <a:spLocks noGrp="1"/>
          </p:cNvSpPr>
          <p:nvPr>
            <p:ph type="body" sz="quarter" idx="11"/>
          </p:nvPr>
        </p:nvSpPr>
        <p:spPr/>
        <p:txBody>
          <a:bodyPr>
            <a:normAutofit fontScale="92500" lnSpcReduction="10000"/>
          </a:bodyPr>
          <a:lstStyle/>
          <a:p>
            <a:endParaRPr lang="de-DE"/>
          </a:p>
        </p:txBody>
      </p:sp>
      <p:sp>
        <p:nvSpPr>
          <p:cNvPr id="4" name="Inhaltsplatzhalter 3"/>
          <p:cNvSpPr>
            <a:spLocks noGrp="1"/>
          </p:cNvSpPr>
          <p:nvPr>
            <p:ph sz="quarter" idx="13"/>
          </p:nvPr>
        </p:nvSpPr>
        <p:spPr>
          <a:xfrm>
            <a:off x="4519246" y="981074"/>
            <a:ext cx="7445741" cy="5364163"/>
          </a:xfrm>
        </p:spPr>
        <p:txBody>
          <a:bodyPr/>
          <a:lstStyle/>
          <a:p>
            <a:pPr marL="0" indent="0">
              <a:buNone/>
            </a:pPr>
            <a:r>
              <a:rPr lang="de-DE" dirty="0" smtClean="0"/>
              <a:t>Core </a:t>
            </a:r>
            <a:r>
              <a:rPr lang="de-DE" dirty="0" err="1" smtClean="0"/>
              <a:t>bottleneck</a:t>
            </a:r>
            <a:r>
              <a:rPr lang="de-DE" dirty="0" smtClean="0"/>
              <a:t> in </a:t>
            </a:r>
            <a:r>
              <a:rPr lang="de-DE" dirty="0" err="1" smtClean="0"/>
              <a:t>many</a:t>
            </a:r>
            <a:r>
              <a:rPr lang="de-DE" dirty="0" smtClean="0"/>
              <a:t> </a:t>
            </a:r>
            <a:r>
              <a:rPr lang="de-DE" dirty="0" err="1" smtClean="0"/>
              <a:t>projects</a:t>
            </a:r>
            <a:r>
              <a:rPr lang="de-DE" dirty="0" smtClean="0"/>
              <a:t> </a:t>
            </a:r>
            <a:r>
              <a:rPr lang="de-DE" dirty="0" err="1" smtClean="0"/>
              <a:t>is</a:t>
            </a:r>
            <a:r>
              <a:rPr lang="de-DE" dirty="0" smtClean="0"/>
              <a:t> still </a:t>
            </a:r>
            <a:r>
              <a:rPr lang="de-DE" dirty="0" err="1" smtClean="0"/>
              <a:t>generating</a:t>
            </a:r>
            <a:r>
              <a:rPr lang="de-DE" dirty="0" smtClean="0"/>
              <a:t> a </a:t>
            </a:r>
            <a:r>
              <a:rPr lang="de-DE" dirty="0" err="1" smtClean="0"/>
              <a:t>usable</a:t>
            </a:r>
            <a:r>
              <a:rPr lang="de-DE" dirty="0" smtClean="0"/>
              <a:t> </a:t>
            </a:r>
            <a:r>
              <a:rPr lang="de-DE" dirty="0" err="1" smtClean="0"/>
              <a:t>data</a:t>
            </a:r>
            <a:r>
              <a:rPr lang="de-DE" dirty="0" smtClean="0"/>
              <a:t> </a:t>
            </a:r>
            <a:r>
              <a:rPr lang="de-DE" dirty="0" err="1" smtClean="0"/>
              <a:t>set</a:t>
            </a:r>
            <a:r>
              <a:rPr lang="de-DE" dirty="0" smtClean="0"/>
              <a:t>!</a:t>
            </a:r>
          </a:p>
          <a:p>
            <a:pPr marL="0" indent="0">
              <a:buNone/>
            </a:pPr>
            <a:r>
              <a:rPr lang="de-DE" dirty="0" err="1" smtClean="0"/>
              <a:t>Issue</a:t>
            </a:r>
            <a:r>
              <a:rPr lang="de-DE" dirty="0" smtClean="0"/>
              <a:t> </a:t>
            </a:r>
            <a:r>
              <a:rPr lang="de-DE" dirty="0" err="1" smtClean="0"/>
              <a:t>identified</a:t>
            </a:r>
            <a:r>
              <a:rPr lang="de-DE" dirty="0" smtClean="0"/>
              <a:t>: </a:t>
            </a:r>
            <a:r>
              <a:rPr lang="de-DE" dirty="0" err="1"/>
              <a:t>Findability</a:t>
            </a:r>
            <a:r>
              <a:rPr lang="de-DE" dirty="0"/>
              <a:t>, </a:t>
            </a:r>
            <a:r>
              <a:rPr lang="de-DE" dirty="0" err="1"/>
              <a:t>Accessibility</a:t>
            </a:r>
            <a:r>
              <a:rPr lang="de-DE" dirty="0"/>
              <a:t>, </a:t>
            </a:r>
            <a:r>
              <a:rPr lang="de-DE" dirty="0" err="1"/>
              <a:t>Interoperability</a:t>
            </a:r>
            <a:r>
              <a:rPr lang="de-DE" dirty="0"/>
              <a:t>, </a:t>
            </a:r>
            <a:r>
              <a:rPr lang="de-DE" dirty="0" err="1"/>
              <a:t>Reusability</a:t>
            </a:r>
            <a:r>
              <a:rPr lang="de-DE" dirty="0"/>
              <a:t> [FAIR2016] </a:t>
            </a:r>
            <a:r>
              <a:rPr lang="de-DE" dirty="0" smtClean="0"/>
              <a:t>but </a:t>
            </a:r>
            <a:r>
              <a:rPr lang="de-DE" dirty="0" err="1" smtClean="0"/>
              <a:t>few</a:t>
            </a:r>
            <a:r>
              <a:rPr lang="de-DE" dirty="0" smtClean="0"/>
              <a:t> </a:t>
            </a:r>
            <a:r>
              <a:rPr lang="de-DE" dirty="0" err="1" smtClean="0"/>
              <a:t>practical</a:t>
            </a:r>
            <a:r>
              <a:rPr lang="de-DE" dirty="0" smtClean="0"/>
              <a:t> implementations.</a:t>
            </a:r>
          </a:p>
          <a:p>
            <a:pPr marL="0" indent="0">
              <a:buNone/>
            </a:pPr>
            <a:endParaRPr lang="de-DE" dirty="0"/>
          </a:p>
          <a:p>
            <a:pPr marL="0" indent="0">
              <a:buNone/>
            </a:pPr>
            <a:r>
              <a:rPr lang="de-DE" sz="1600" dirty="0" smtClean="0"/>
              <a:t>MBCM </a:t>
            </a:r>
            <a:r>
              <a:rPr lang="de-DE" sz="1600" dirty="0" err="1" smtClean="0"/>
              <a:t>Method</a:t>
            </a:r>
            <a:r>
              <a:rPr lang="de-DE" sz="1600" dirty="0" smtClean="0"/>
              <a:t>: </a:t>
            </a:r>
            <a:r>
              <a:rPr lang="de-DE" sz="1600" dirty="0" err="1" smtClean="0"/>
              <a:t>Use</a:t>
            </a:r>
            <a:r>
              <a:rPr lang="de-DE" sz="1600" dirty="0" smtClean="0"/>
              <a:t> </a:t>
            </a:r>
            <a:r>
              <a:rPr lang="de-DE" sz="1600" dirty="0" err="1" smtClean="0"/>
              <a:t>machine-readable</a:t>
            </a:r>
            <a:r>
              <a:rPr lang="de-DE" sz="1600" dirty="0" smtClean="0"/>
              <a:t>, </a:t>
            </a:r>
            <a:r>
              <a:rPr lang="de-DE" sz="1600" dirty="0" err="1" smtClean="0"/>
              <a:t>reusable</a:t>
            </a:r>
            <a:r>
              <a:rPr lang="de-DE" sz="1600" dirty="0" smtClean="0"/>
              <a:t>, file-</a:t>
            </a:r>
            <a:r>
              <a:rPr lang="de-DE" sz="1600" dirty="0" err="1" smtClean="0"/>
              <a:t>based</a:t>
            </a:r>
            <a:r>
              <a:rPr lang="de-DE" sz="1600" dirty="0" smtClean="0"/>
              <a:t> </a:t>
            </a:r>
            <a:r>
              <a:rPr lang="de-DE" sz="1600" dirty="0" err="1" smtClean="0"/>
              <a:t>storage</a:t>
            </a:r>
            <a:r>
              <a:rPr lang="de-DE" sz="1600" dirty="0" smtClean="0"/>
              <a:t> </a:t>
            </a:r>
            <a:r>
              <a:rPr lang="de-DE" sz="1600" dirty="0" err="1" smtClean="0"/>
              <a:t>format</a:t>
            </a:r>
            <a:r>
              <a:rPr lang="de-DE" sz="1600" dirty="0" smtClean="0"/>
              <a:t> </a:t>
            </a:r>
            <a:br>
              <a:rPr lang="de-DE" sz="1600" dirty="0" smtClean="0"/>
            </a:br>
            <a:r>
              <a:rPr lang="de-DE" sz="1600" dirty="0" smtClean="0"/>
              <a:t>	</a:t>
            </a:r>
            <a:r>
              <a:rPr lang="de-DE" sz="1600" dirty="0" smtClean="0">
                <a:sym typeface="Wingdings" panose="05000000000000000000" pitchFamily="2" charset="2"/>
              </a:rPr>
              <a:t> Tool: HDF5 + Python API</a:t>
            </a:r>
          </a:p>
          <a:p>
            <a:pPr marL="0" indent="0">
              <a:buNone/>
            </a:pPr>
            <a:endParaRPr lang="de-DE" sz="1600" dirty="0">
              <a:sym typeface="Wingdings" panose="05000000000000000000" pitchFamily="2" charset="2"/>
            </a:endParaRPr>
          </a:p>
          <a:p>
            <a:pPr marL="0" indent="0">
              <a:buNone/>
            </a:pPr>
            <a:r>
              <a:rPr lang="de-DE" sz="1600" dirty="0" smtClean="0">
                <a:sym typeface="Wingdings" panose="05000000000000000000" pitchFamily="2" charset="2"/>
              </a:rPr>
              <a:t>MBCM </a:t>
            </a:r>
            <a:r>
              <a:rPr lang="de-DE" sz="1600" dirty="0" err="1" smtClean="0">
                <a:sym typeface="Wingdings" panose="05000000000000000000" pitchFamily="2" charset="2"/>
              </a:rPr>
              <a:t>Method</a:t>
            </a:r>
            <a:r>
              <a:rPr lang="de-DE" sz="1600" dirty="0" smtClean="0">
                <a:sym typeface="Wingdings" panose="05000000000000000000" pitchFamily="2" charset="2"/>
              </a:rPr>
              <a:t>: Create </a:t>
            </a:r>
            <a:r>
              <a:rPr lang="de-DE" sz="1600" dirty="0" err="1" smtClean="0">
                <a:sym typeface="Wingdings" panose="05000000000000000000" pitchFamily="2" charset="2"/>
              </a:rPr>
              <a:t>sanity</a:t>
            </a:r>
            <a:r>
              <a:rPr lang="de-DE" sz="1600" dirty="0" smtClean="0">
                <a:sym typeface="Wingdings" panose="05000000000000000000" pitchFamily="2" charset="2"/>
              </a:rPr>
              <a:t> </a:t>
            </a:r>
            <a:r>
              <a:rPr lang="de-DE" sz="1600" dirty="0" err="1" smtClean="0">
                <a:sym typeface="Wingdings" panose="05000000000000000000" pitchFamily="2" charset="2"/>
              </a:rPr>
              <a:t>checks</a:t>
            </a:r>
            <a:r>
              <a:rPr lang="de-DE" sz="1600" dirty="0" smtClean="0">
                <a:sym typeface="Wingdings" panose="05000000000000000000" pitchFamily="2" charset="2"/>
              </a:rPr>
              <a:t> (</a:t>
            </a:r>
            <a:r>
              <a:rPr lang="de-DE" sz="1600" dirty="0" err="1" smtClean="0">
                <a:sym typeface="Wingdings" panose="05000000000000000000" pitchFamily="2" charset="2"/>
              </a:rPr>
              <a:t>assertions</a:t>
            </a:r>
            <a:r>
              <a:rPr lang="de-DE" sz="1600" dirty="0" smtClean="0">
                <a:sym typeface="Wingdings" panose="05000000000000000000" pitchFamily="2" charset="2"/>
              </a:rPr>
              <a:t>) </a:t>
            </a:r>
            <a:r>
              <a:rPr lang="de-DE" sz="1600" dirty="0" err="1" smtClean="0">
                <a:sym typeface="Wingdings" panose="05000000000000000000" pitchFamily="2" charset="2"/>
              </a:rPr>
              <a:t>and</a:t>
            </a:r>
            <a:r>
              <a:rPr lang="de-DE" sz="1600" dirty="0" smtClean="0">
                <a:sym typeface="Wingdings" panose="05000000000000000000" pitchFamily="2" charset="2"/>
              </a:rPr>
              <a:t> </a:t>
            </a:r>
            <a:r>
              <a:rPr lang="de-DE" sz="1600" dirty="0" err="1" smtClean="0">
                <a:sym typeface="Wingdings" panose="05000000000000000000" pitchFamily="2" charset="2"/>
              </a:rPr>
              <a:t>execute</a:t>
            </a:r>
            <a:r>
              <a:rPr lang="de-DE" sz="1600" dirty="0" smtClean="0">
                <a:sym typeface="Wingdings" panose="05000000000000000000" pitchFamily="2" charset="2"/>
              </a:rPr>
              <a:t> </a:t>
            </a:r>
            <a:r>
              <a:rPr lang="de-DE" sz="1600" dirty="0" err="1" smtClean="0">
                <a:sym typeface="Wingdings" panose="05000000000000000000" pitchFamily="2" charset="2"/>
              </a:rPr>
              <a:t>automatically</a:t>
            </a:r>
            <a:endParaRPr lang="de-DE" sz="1600" dirty="0" smtClean="0">
              <a:sym typeface="Wingdings" panose="05000000000000000000" pitchFamily="2" charset="2"/>
            </a:endParaRPr>
          </a:p>
          <a:p>
            <a:pPr marL="0" indent="0">
              <a:buNone/>
            </a:pPr>
            <a:r>
              <a:rPr lang="de-DE" sz="1600" dirty="0">
                <a:sym typeface="Wingdings" panose="05000000000000000000" pitchFamily="2" charset="2"/>
              </a:rPr>
              <a:t>	</a:t>
            </a:r>
            <a:r>
              <a:rPr lang="de-DE" sz="1600" dirty="0" smtClean="0">
                <a:sym typeface="Wingdings" panose="05000000000000000000" pitchFamily="2" charset="2"/>
              </a:rPr>
              <a:t> Tool: Python Great </a:t>
            </a:r>
            <a:r>
              <a:rPr lang="de-DE" sz="1600" dirty="0" err="1" smtClean="0">
                <a:sym typeface="Wingdings" panose="05000000000000000000" pitchFamily="2" charset="2"/>
              </a:rPr>
              <a:t>Expectations</a:t>
            </a:r>
            <a:endParaRPr lang="de-DE" sz="1600" dirty="0" smtClean="0">
              <a:sym typeface="Wingdings" panose="05000000000000000000" pitchFamily="2" charset="2"/>
            </a:endParaRPr>
          </a:p>
          <a:p>
            <a:pPr marL="0" indent="0">
              <a:buNone/>
            </a:pPr>
            <a:endParaRPr lang="de-DE" sz="1600" dirty="0"/>
          </a:p>
        </p:txBody>
      </p:sp>
      <p:sp>
        <p:nvSpPr>
          <p:cNvPr id="5" name="Fußzeilenplatzhalter 4"/>
          <p:cNvSpPr>
            <a:spLocks noGrp="1"/>
          </p:cNvSpPr>
          <p:nvPr>
            <p:ph type="ftr" sz="quarter" idx="3"/>
          </p:nvPr>
        </p:nvSpPr>
        <p:spPr/>
        <p:txBody>
          <a:bodyPr/>
          <a:lstStyle/>
          <a:p>
            <a:r>
              <a:rPr lang="de-DE" smtClean="0"/>
              <a:t>  </a:t>
            </a:r>
            <a:endParaRPr lang="de-DE" dirty="0"/>
          </a:p>
        </p:txBody>
      </p:sp>
      <p:grpSp>
        <p:nvGrpSpPr>
          <p:cNvPr id="6" name="Gruppieren 5"/>
          <p:cNvGrpSpPr/>
          <p:nvPr/>
        </p:nvGrpSpPr>
        <p:grpSpPr>
          <a:xfrm>
            <a:off x="431842" y="881333"/>
            <a:ext cx="3465236" cy="5445505"/>
            <a:chOff x="7776225" y="680082"/>
            <a:chExt cx="3465236" cy="5445505"/>
          </a:xfrm>
        </p:grpSpPr>
        <p:sp>
          <p:nvSpPr>
            <p:cNvPr id="7" name="Richtungspfeil 6"/>
            <p:cNvSpPr>
              <a:spLocks/>
            </p:cNvSpPr>
            <p:nvPr/>
          </p:nvSpPr>
          <p:spPr>
            <a:xfrm rot="5400000">
              <a:off x="7898861" y="558451"/>
              <a:ext cx="804337" cy="1047600"/>
            </a:xfrm>
            <a:prstGeom prst="homePlate">
              <a:avLst>
                <a:gd name="adj" fmla="val 63433"/>
              </a:avLst>
            </a:prstGeom>
            <a:solidFill>
              <a:srgbClr val="5B9BD5"/>
            </a:solidFill>
            <a:ln w="12700" cap="flat" cmpd="sng" algn="ctr">
              <a:solidFill>
                <a:srgbClr val="5B9BD5">
                  <a:shade val="50000"/>
                </a:srgbClr>
              </a:solidFill>
              <a:prstDash val="solid"/>
              <a:miter lim="800000"/>
            </a:ln>
            <a:effectLst/>
          </p:spPr>
          <p:txBody>
            <a:bodyPr vert="vert270" rtlCol="0" anchor="ctr"/>
            <a:lstStyle/>
            <a:p>
              <a:pPr algn="ctr">
                <a:defRPr/>
              </a:pPr>
              <a:r>
                <a:rPr lang="de-AT" sz="1400" kern="0" dirty="0" err="1">
                  <a:solidFill>
                    <a:prstClr val="white"/>
                  </a:solidFill>
                  <a:latin typeface="Calibri" panose="020F0502020204030204"/>
                  <a:ea typeface="ＭＳ Ｐゴシック" pitchFamily="34" charset="-128"/>
                </a:rPr>
                <a:t>Physical</a:t>
              </a:r>
              <a:r>
                <a:rPr lang="de-AT" sz="1400" kern="0" dirty="0">
                  <a:solidFill>
                    <a:prstClr val="white"/>
                  </a:solidFill>
                  <a:latin typeface="Calibri" panose="020F0502020204030204"/>
                  <a:ea typeface="ＭＳ Ｐゴシック" pitchFamily="34" charset="-128"/>
                </a:rPr>
                <a:t> System</a:t>
              </a:r>
            </a:p>
          </p:txBody>
        </p:sp>
        <p:sp>
          <p:nvSpPr>
            <p:cNvPr id="8" name="Freihandform 7"/>
            <p:cNvSpPr/>
            <p:nvPr/>
          </p:nvSpPr>
          <p:spPr>
            <a:xfrm>
              <a:off x="7776225" y="5151880"/>
              <a:ext cx="1048605" cy="973707"/>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 name="connsiteX0" fmla="*/ 1498007 w 1498006"/>
                <a:gd name="connsiteY0" fmla="*/ 0 h 681594"/>
                <a:gd name="connsiteX1" fmla="*/ 1498007 w 1498006"/>
                <a:gd name="connsiteY1" fmla="*/ 681594 h 681594"/>
                <a:gd name="connsiteX2" fmla="*/ 0 w 1498006"/>
                <a:gd name="connsiteY2" fmla="*/ 681594 h 681594"/>
                <a:gd name="connsiteX3" fmla="*/ 0 w 1498006"/>
                <a:gd name="connsiteY3" fmla="*/ 0 h 681594"/>
                <a:gd name="connsiteX4" fmla="*/ 749004 w 1498006"/>
                <a:gd name="connsiteY4" fmla="*/ 367012 h 681594"/>
                <a:gd name="connsiteX5" fmla="*/ 1498007 w 1498006"/>
                <a:gd name="connsiteY5" fmla="*/ 0 h 68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8006" h="681594">
                  <a:moveTo>
                    <a:pt x="1498007" y="0"/>
                  </a:moveTo>
                  <a:lnTo>
                    <a:pt x="1498007" y="681594"/>
                  </a:lnTo>
                  <a:lnTo>
                    <a:pt x="0" y="681594"/>
                  </a:lnTo>
                  <a:lnTo>
                    <a:pt x="0" y="0"/>
                  </a:lnTo>
                  <a:lnTo>
                    <a:pt x="749004" y="367012"/>
                  </a:lnTo>
                  <a:lnTo>
                    <a:pt x="1498007" y="0"/>
                  </a:lnTo>
                  <a:close/>
                </a:path>
              </a:pathLst>
            </a:custGeom>
            <a:solidFill>
              <a:srgbClr val="CC0066"/>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a:solidFill>
                    <a:prstClr val="white"/>
                  </a:solidFill>
                  <a:latin typeface="Calibri" panose="020F0502020204030204"/>
                  <a:ea typeface="ＭＳ Ｐゴシック" pitchFamily="34" charset="-128"/>
                </a:rPr>
                <a:t>CMS</a:t>
              </a:r>
            </a:p>
          </p:txBody>
        </p:sp>
        <p:grpSp>
          <p:nvGrpSpPr>
            <p:cNvPr id="9" name="Gruppieren 8"/>
            <p:cNvGrpSpPr/>
            <p:nvPr/>
          </p:nvGrpSpPr>
          <p:grpSpPr>
            <a:xfrm>
              <a:off x="7777230" y="1019261"/>
              <a:ext cx="3464231" cy="1498010"/>
              <a:chOff x="7777230" y="806226"/>
              <a:chExt cx="3464231" cy="1498010"/>
            </a:xfrm>
          </p:grpSpPr>
          <p:sp>
            <p:nvSpPr>
              <p:cNvPr id="19" name="Freihandform 18"/>
              <p:cNvSpPr/>
              <p:nvPr/>
            </p:nvSpPr>
            <p:spPr>
              <a:xfrm>
                <a:off x="7777230" y="806226"/>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5B9BD5">
                  <a:lumMod val="60000"/>
                  <a:lumOff val="40000"/>
                </a:srgbClr>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Collect</a:t>
                </a:r>
                <a:r>
                  <a:rPr lang="de-AT" sz="1400" kern="0" dirty="0">
                    <a:solidFill>
                      <a:prstClr val="white"/>
                    </a:solidFill>
                    <a:latin typeface="Calibri" panose="020F0502020204030204"/>
                    <a:ea typeface="ＭＳ Ｐゴシック" pitchFamily="34" charset="-128"/>
                  </a:rPr>
                  <a:t> Knowledge + Data</a:t>
                </a:r>
              </a:p>
            </p:txBody>
          </p:sp>
          <p:sp>
            <p:nvSpPr>
              <p:cNvPr id="20" name="Freihandform 19"/>
              <p:cNvSpPr/>
              <p:nvPr/>
            </p:nvSpPr>
            <p:spPr>
              <a:xfrm>
                <a:off x="8825835" y="806226"/>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System Understanding</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Fault </a:t>
                </a:r>
                <a:r>
                  <a:rPr lang="de-AT" sz="1300" kern="0" dirty="0" err="1">
                    <a:solidFill>
                      <a:prstClr val="black">
                        <a:hueOff val="0"/>
                        <a:satOff val="0"/>
                        <a:lumOff val="0"/>
                        <a:alphaOff val="0"/>
                      </a:prstClr>
                    </a:solidFill>
                    <a:latin typeface="Calibri" panose="020F0502020204030204"/>
                    <a:ea typeface="ＭＳ Ｐゴシック" pitchFamily="34" charset="-128"/>
                  </a:rPr>
                  <a:t>types</a:t>
                </a:r>
                <a:r>
                  <a:rPr lang="de-AT" sz="1300" kern="0" dirty="0">
                    <a:solidFill>
                      <a:prstClr val="black">
                        <a:hueOff val="0"/>
                        <a:satOff val="0"/>
                        <a:lumOff val="0"/>
                        <a:alphaOff val="0"/>
                      </a:prstClr>
                    </a:solidFill>
                    <a:latin typeface="Calibri" panose="020F0502020204030204"/>
                    <a:ea typeface="ＭＳ Ｐゴシック" pitchFamily="34" charset="-128"/>
                  </a:rPr>
                  <a:t>, States</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Forward </a:t>
                </a:r>
                <a:r>
                  <a:rPr lang="de-AT" sz="1300" kern="0" dirty="0" err="1">
                    <a:solidFill>
                      <a:prstClr val="black">
                        <a:hueOff val="0"/>
                        <a:satOff val="0"/>
                        <a:lumOff val="0"/>
                        <a:alphaOff val="0"/>
                      </a:prstClr>
                    </a:solidFill>
                    <a:latin typeface="Calibri" panose="020F0502020204030204"/>
                    <a:ea typeface="ＭＳ Ｐゴシック" pitchFamily="34" charset="-128"/>
                  </a:rPr>
                  <a:t>models</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DOE / (Virtual) </a:t>
                </a:r>
                <a:r>
                  <a:rPr lang="de-AT" sz="1300" b="1" kern="0" dirty="0" err="1">
                    <a:solidFill>
                      <a:srgbClr val="FF0000"/>
                    </a:solidFill>
                    <a:latin typeface="Calibri" panose="020F0502020204030204"/>
                    <a:ea typeface="ＭＳ Ｐゴシック" pitchFamily="34" charset="-128"/>
                  </a:rPr>
                  <a:t>Measurements</a:t>
                </a:r>
                <a:r>
                  <a:rPr lang="de-AT" sz="1300" kern="0" dirty="0">
                    <a:solidFill>
                      <a:prstClr val="black">
                        <a:hueOff val="0"/>
                        <a:satOff val="0"/>
                        <a:lumOff val="0"/>
                        <a:alphaOff val="0"/>
                      </a:prstClr>
                    </a:solidFill>
                    <a:latin typeface="Calibri" panose="020F0502020204030204"/>
                    <a:ea typeface="ＭＳ Ｐゴシック" pitchFamily="34" charset="-128"/>
                  </a:rPr>
                  <a:t> </a:t>
                </a:r>
              </a:p>
            </p:txBody>
          </p:sp>
        </p:grpSp>
        <p:grpSp>
          <p:nvGrpSpPr>
            <p:cNvPr id="10" name="Gruppieren 9"/>
            <p:cNvGrpSpPr/>
            <p:nvPr/>
          </p:nvGrpSpPr>
          <p:grpSpPr>
            <a:xfrm>
              <a:off x="7777230" y="2052113"/>
              <a:ext cx="3464231" cy="1498010"/>
              <a:chOff x="7777230" y="1960367"/>
              <a:chExt cx="3464231" cy="1498010"/>
            </a:xfrm>
          </p:grpSpPr>
          <p:sp>
            <p:nvSpPr>
              <p:cNvPr id="17" name="Freihandform 16"/>
              <p:cNvSpPr/>
              <p:nvPr/>
            </p:nvSpPr>
            <p:spPr>
              <a:xfrm>
                <a:off x="7777230" y="1960367"/>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7030A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Construct</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family</a:t>
                </a:r>
                <a:endParaRPr lang="de-AT" sz="1400" kern="0" dirty="0">
                  <a:solidFill>
                    <a:prstClr val="white"/>
                  </a:solidFill>
                  <a:latin typeface="Calibri" panose="020F0502020204030204"/>
                  <a:ea typeface="ＭＳ Ｐゴシック" pitchFamily="34" charset="-128"/>
                </a:endParaRPr>
              </a:p>
            </p:txBody>
          </p:sp>
          <p:sp>
            <p:nvSpPr>
              <p:cNvPr id="18" name="Freihandform 17"/>
              <p:cNvSpPr/>
              <p:nvPr/>
            </p:nvSpPr>
            <p:spPr>
              <a:xfrm>
                <a:off x="8825835" y="1964680"/>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err="1">
                    <a:solidFill>
                      <a:prstClr val="black">
                        <a:hueOff val="0"/>
                        <a:satOff val="0"/>
                        <a:lumOff val="0"/>
                        <a:alphaOff val="0"/>
                      </a:prstClr>
                    </a:solidFill>
                    <a:latin typeface="Calibri" panose="020F0502020204030204"/>
                    <a:ea typeface="ＭＳ Ｐゴシック" pitchFamily="34" charset="-128"/>
                  </a:rPr>
                  <a:t>Exploratory</a:t>
                </a:r>
                <a:r>
                  <a:rPr lang="de-AT" sz="1300" kern="0" dirty="0">
                    <a:solidFill>
                      <a:prstClr val="black">
                        <a:hueOff val="0"/>
                        <a:satOff val="0"/>
                        <a:lumOff val="0"/>
                        <a:alphaOff val="0"/>
                      </a:prstClr>
                    </a:solidFill>
                    <a:latin typeface="Calibri" panose="020F0502020204030204"/>
                    <a:ea typeface="ＭＳ Ｐゴシック" pitchFamily="34" charset="-128"/>
                  </a:rPr>
                  <a:t> Data Analysis</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Analytical inverse </a:t>
                </a:r>
                <a:r>
                  <a:rPr lang="de-AT" sz="1300" kern="0" dirty="0" err="1">
                    <a:solidFill>
                      <a:prstClr val="black">
                        <a:hueOff val="0"/>
                        <a:satOff val="0"/>
                        <a:lumOff val="0"/>
                        <a:alphaOff val="0"/>
                      </a:prstClr>
                    </a:solidFill>
                    <a:latin typeface="Calibri" panose="020F0502020204030204"/>
                    <a:ea typeface="ＭＳ Ｐゴシック" pitchFamily="34" charset="-128"/>
                  </a:rPr>
                  <a:t>model</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err="1">
                    <a:solidFill>
                      <a:prstClr val="black">
                        <a:hueOff val="0"/>
                        <a:satOff val="0"/>
                        <a:lumOff val="0"/>
                        <a:alphaOff val="0"/>
                      </a:prstClr>
                    </a:solidFill>
                    <a:latin typeface="Calibri" panose="020F0502020204030204"/>
                    <a:ea typeface="ＭＳ Ｐゴシック" pitchFamily="34" charset="-128"/>
                  </a:rPr>
                  <a:t>D</a:t>
                </a:r>
                <a:r>
                  <a:rPr lang="de-AT" sz="1300" kern="0" dirty="0">
                    <a:solidFill>
                      <a:prstClr val="black">
                        <a:hueOff val="0"/>
                        <a:satOff val="0"/>
                        <a:lumOff val="0"/>
                        <a:alphaOff val="0"/>
                      </a:prstClr>
                    </a:solidFill>
                    <a:latin typeface="Calibri" panose="020F0502020204030204"/>
                    <a:ea typeface="ＭＳ Ｐゴシック" pitchFamily="34" charset="-128"/>
                  </a:rPr>
                  <a:t>ata-</a:t>
                </a:r>
                <a:r>
                  <a:rPr lang="de-AT" sz="1300" kern="0" dirty="0" err="1">
                    <a:solidFill>
                      <a:prstClr val="black">
                        <a:hueOff val="0"/>
                        <a:satOff val="0"/>
                        <a:lumOff val="0"/>
                        <a:alphaOff val="0"/>
                      </a:prstClr>
                    </a:solidFill>
                    <a:latin typeface="Calibri" panose="020F0502020204030204"/>
                    <a:ea typeface="ＭＳ Ｐゴシック" pitchFamily="34" charset="-128"/>
                  </a:rPr>
                  <a:t>driven</a:t>
                </a:r>
                <a:r>
                  <a:rPr lang="de-AT" sz="1300" kern="0" dirty="0">
                    <a:solidFill>
                      <a:prstClr val="black">
                        <a:hueOff val="0"/>
                        <a:satOff val="0"/>
                        <a:lumOff val="0"/>
                        <a:alphaOff val="0"/>
                      </a:prstClr>
                    </a:solidFill>
                    <a:latin typeface="Calibri" panose="020F0502020204030204"/>
                    <a:ea typeface="ＭＳ Ｐゴシック" pitchFamily="34" charset="-128"/>
                  </a:rPr>
                  <a:t> inverse </a:t>
                </a:r>
                <a:r>
                  <a:rPr lang="de-AT" sz="1300" kern="0" dirty="0" err="1">
                    <a:solidFill>
                      <a:prstClr val="black">
                        <a:hueOff val="0"/>
                        <a:satOff val="0"/>
                        <a:lumOff val="0"/>
                        <a:alphaOff val="0"/>
                      </a:prstClr>
                    </a:solidFill>
                    <a:latin typeface="Calibri" panose="020F0502020204030204"/>
                    <a:ea typeface="ＭＳ Ｐゴシック" pitchFamily="34" charset="-128"/>
                  </a:rPr>
                  <a:t>model</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Hybrid inverse </a:t>
                </a:r>
                <a:r>
                  <a:rPr lang="de-AT" sz="1300" kern="0" dirty="0" err="1">
                    <a:solidFill>
                      <a:prstClr val="black">
                        <a:hueOff val="0"/>
                        <a:satOff val="0"/>
                        <a:lumOff val="0"/>
                        <a:alphaOff val="0"/>
                      </a:prstClr>
                    </a:solidFill>
                    <a:latin typeface="Calibri" panose="020F0502020204030204"/>
                    <a:ea typeface="ＭＳ Ｐゴシック" pitchFamily="34" charset="-128"/>
                  </a:rPr>
                  <a:t>model</a:t>
                </a:r>
                <a:endParaRPr lang="de-AT" sz="1300" kern="0" dirty="0">
                  <a:solidFill>
                    <a:prstClr val="black">
                      <a:hueOff val="0"/>
                      <a:satOff val="0"/>
                      <a:lumOff val="0"/>
                      <a:alphaOff val="0"/>
                    </a:prstClr>
                  </a:solidFill>
                  <a:latin typeface="Calibri" panose="020F0502020204030204"/>
                  <a:ea typeface="ＭＳ Ｐゴシック" pitchFamily="34" charset="-128"/>
                </a:endParaRPr>
              </a:p>
            </p:txBody>
          </p:sp>
        </p:grpSp>
        <p:grpSp>
          <p:nvGrpSpPr>
            <p:cNvPr id="11" name="Gruppieren 10"/>
            <p:cNvGrpSpPr/>
            <p:nvPr/>
          </p:nvGrpSpPr>
          <p:grpSpPr>
            <a:xfrm>
              <a:off x="7777230" y="3084965"/>
              <a:ext cx="3464231" cy="1499221"/>
              <a:chOff x="7777230" y="3113297"/>
              <a:chExt cx="3464231" cy="1499221"/>
            </a:xfrm>
          </p:grpSpPr>
          <p:sp>
            <p:nvSpPr>
              <p:cNvPr id="15" name="Freihandform 14"/>
              <p:cNvSpPr/>
              <p:nvPr/>
            </p:nvSpPr>
            <p:spPr>
              <a:xfrm>
                <a:off x="7777230" y="3114508"/>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92D05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Explore</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r>
                  <a:rPr lang="de-AT" sz="1400" kern="0" dirty="0">
                    <a:solidFill>
                      <a:prstClr val="white"/>
                    </a:solidFill>
                    <a:latin typeface="Calibri" panose="020F0502020204030204"/>
                    <a:ea typeface="ＭＳ Ｐゴシック" pitchFamily="34" charset="-128"/>
                  </a:rPr>
                  <a:t> </a:t>
                </a:r>
                <a:r>
                  <a:rPr lang="de-AT" sz="1400" kern="0" dirty="0" err="1">
                    <a:solidFill>
                      <a:prstClr val="white"/>
                    </a:solidFill>
                    <a:latin typeface="Calibri" panose="020F0502020204030204"/>
                    <a:ea typeface="ＭＳ Ｐゴシック" pitchFamily="34" charset="-128"/>
                  </a:rPr>
                  <a:t>family</a:t>
                </a:r>
                <a:endParaRPr lang="de-AT" sz="1400" kern="0" dirty="0">
                  <a:solidFill>
                    <a:prstClr val="white"/>
                  </a:solidFill>
                  <a:latin typeface="Calibri" panose="020F0502020204030204"/>
                  <a:ea typeface="ＭＳ Ｐゴシック" pitchFamily="34" charset="-128"/>
                </a:endParaRPr>
              </a:p>
            </p:txBody>
          </p:sp>
          <p:sp>
            <p:nvSpPr>
              <p:cNvPr id="16" name="Freihandform 15"/>
              <p:cNvSpPr/>
              <p:nvPr/>
            </p:nvSpPr>
            <p:spPr>
              <a:xfrm>
                <a:off x="8825835" y="3113297"/>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Trade-off </a:t>
                </a:r>
                <a:r>
                  <a:rPr lang="de-AT" sz="1300" kern="0" dirty="0" err="1">
                    <a:solidFill>
                      <a:prstClr val="black">
                        <a:hueOff val="0"/>
                        <a:satOff val="0"/>
                        <a:lumOff val="0"/>
                        <a:alphaOff val="0"/>
                      </a:prstClr>
                    </a:solidFill>
                    <a:latin typeface="Calibri" panose="020F0502020204030204"/>
                    <a:ea typeface="ＭＳ Ｐゴシック" pitchFamily="34" charset="-128"/>
                  </a:rPr>
                  <a:t>studies</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Sensor type/</a:t>
                </a:r>
                <a:r>
                  <a:rPr lang="de-AT" sz="1300" kern="0" dirty="0" err="1">
                    <a:solidFill>
                      <a:prstClr val="black">
                        <a:hueOff val="0"/>
                        <a:satOff val="0"/>
                        <a:lumOff val="0"/>
                        <a:alphaOff val="0"/>
                      </a:prstClr>
                    </a:solidFill>
                    <a:latin typeface="Calibri" panose="020F0502020204030204"/>
                    <a:ea typeface="ＭＳ Ｐゴシック" pitchFamily="34" charset="-128"/>
                  </a:rPr>
                  <a:t>placement</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options</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err="1">
                    <a:solidFill>
                      <a:prstClr val="black">
                        <a:hueOff val="0"/>
                        <a:satOff val="0"/>
                        <a:lumOff val="0"/>
                        <a:alphaOff val="0"/>
                      </a:prstClr>
                    </a:solidFill>
                    <a:latin typeface="Calibri" panose="020F0502020204030204"/>
                    <a:ea typeface="ＭＳ Ｐゴシック" pitchFamily="34" charset="-128"/>
                  </a:rPr>
                  <a:t>Uncertainty</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quantification</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Model </a:t>
                </a:r>
                <a:r>
                  <a:rPr lang="de-AT" sz="1300" kern="0" dirty="0" err="1">
                    <a:solidFill>
                      <a:prstClr val="black">
                        <a:hueOff val="0"/>
                        <a:satOff val="0"/>
                        <a:lumOff val="0"/>
                        <a:alphaOff val="0"/>
                      </a:prstClr>
                    </a:solidFill>
                    <a:latin typeface="Calibri" panose="020F0502020204030204"/>
                    <a:ea typeface="ＭＳ Ｐゴシック" pitchFamily="34" charset="-128"/>
                  </a:rPr>
                  <a:t>complexity</a:t>
                </a:r>
                <a:endParaRPr lang="de-AT" sz="1300" kern="0" dirty="0">
                  <a:solidFill>
                    <a:prstClr val="black">
                      <a:hueOff val="0"/>
                      <a:satOff val="0"/>
                      <a:lumOff val="0"/>
                      <a:alphaOff val="0"/>
                    </a:prstClr>
                  </a:solidFill>
                  <a:latin typeface="Calibri" panose="020F0502020204030204"/>
                  <a:ea typeface="ＭＳ Ｐゴシック" pitchFamily="34" charset="-128"/>
                </a:endParaRPr>
              </a:p>
            </p:txBody>
          </p:sp>
        </p:grpSp>
        <p:grpSp>
          <p:nvGrpSpPr>
            <p:cNvPr id="12" name="Gruppieren 11"/>
            <p:cNvGrpSpPr/>
            <p:nvPr/>
          </p:nvGrpSpPr>
          <p:grpSpPr>
            <a:xfrm>
              <a:off x="7777230" y="4119028"/>
              <a:ext cx="3464231" cy="1498010"/>
              <a:chOff x="7777230" y="4261914"/>
              <a:chExt cx="3464231" cy="1498010"/>
            </a:xfrm>
          </p:grpSpPr>
          <p:sp>
            <p:nvSpPr>
              <p:cNvPr id="13" name="Freihandform 12"/>
              <p:cNvSpPr/>
              <p:nvPr/>
            </p:nvSpPr>
            <p:spPr>
              <a:xfrm>
                <a:off x="7777230" y="4261914"/>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FFC00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Implement</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endParaRPr lang="de-AT" sz="1400" kern="0" dirty="0">
                  <a:solidFill>
                    <a:prstClr val="white"/>
                  </a:solidFill>
                  <a:latin typeface="Calibri" panose="020F0502020204030204"/>
                  <a:ea typeface="ＭＳ Ｐゴシック" pitchFamily="34" charset="-128"/>
                </a:endParaRPr>
              </a:p>
            </p:txBody>
          </p:sp>
          <p:sp>
            <p:nvSpPr>
              <p:cNvPr id="14" name="Freihandform 13"/>
              <p:cNvSpPr/>
              <p:nvPr/>
            </p:nvSpPr>
            <p:spPr>
              <a:xfrm>
                <a:off x="8825835" y="4261914"/>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Sensor </a:t>
                </a:r>
                <a:r>
                  <a:rPr lang="de-AT" sz="1300" kern="0" dirty="0" err="1">
                    <a:solidFill>
                      <a:prstClr val="black">
                        <a:hueOff val="0"/>
                        <a:satOff val="0"/>
                        <a:lumOff val="0"/>
                        <a:alphaOff val="0"/>
                      </a:prstClr>
                    </a:solidFill>
                    <a:latin typeface="Calibri" panose="020F0502020204030204"/>
                    <a:ea typeface="ＭＳ Ｐゴシック" pitchFamily="34" charset="-128"/>
                  </a:rPr>
                  <a:t>setup</a:t>
                </a:r>
                <a:r>
                  <a:rPr lang="de-AT" sz="1300" kern="0" dirty="0">
                    <a:solidFill>
                      <a:prstClr val="black">
                        <a:hueOff val="0"/>
                        <a:satOff val="0"/>
                        <a:lumOff val="0"/>
                        <a:alphaOff val="0"/>
                      </a:prstClr>
                    </a:solidFill>
                    <a:latin typeface="Calibri" panose="020F0502020204030204"/>
                    <a:ea typeface="ＭＳ Ｐゴシック" pitchFamily="34" charset="-128"/>
                  </a:rPr>
                  <a:t> &amp; DAQ</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Bit-</a:t>
                </a:r>
                <a:r>
                  <a:rPr lang="de-AT" sz="1300" kern="0" dirty="0" err="1">
                    <a:solidFill>
                      <a:prstClr val="black">
                        <a:hueOff val="0"/>
                        <a:satOff val="0"/>
                        <a:lumOff val="0"/>
                        <a:alphaOff val="0"/>
                      </a:prstClr>
                    </a:solidFill>
                    <a:latin typeface="Calibri" panose="020F0502020204030204"/>
                    <a:ea typeface="ＭＳ Ｐゴシック" pitchFamily="34" charset="-128"/>
                  </a:rPr>
                  <a:t>width</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estimation</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Code </a:t>
                </a:r>
                <a:r>
                  <a:rPr lang="de-AT" sz="1300" kern="0" dirty="0" err="1">
                    <a:solidFill>
                      <a:prstClr val="black">
                        <a:hueOff val="0"/>
                        <a:satOff val="0"/>
                        <a:lumOff val="0"/>
                        <a:alphaOff val="0"/>
                      </a:prstClr>
                    </a:solidFill>
                    <a:latin typeface="Calibri" panose="020F0502020204030204"/>
                    <a:ea typeface="ＭＳ Ｐゴシック" pitchFamily="34" charset="-128"/>
                  </a:rPr>
                  <a:t>generation</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Proof </a:t>
                </a:r>
                <a:r>
                  <a:rPr lang="de-AT" sz="1300" kern="0" dirty="0" err="1">
                    <a:solidFill>
                      <a:prstClr val="black">
                        <a:hueOff val="0"/>
                        <a:satOff val="0"/>
                        <a:lumOff val="0"/>
                        <a:alphaOff val="0"/>
                      </a:prstClr>
                    </a:solidFill>
                    <a:latin typeface="Calibri" panose="020F0502020204030204"/>
                    <a:ea typeface="ＭＳ Ｐゴシック" pitchFamily="34" charset="-128"/>
                  </a:rPr>
                  <a:t>of</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concept</a:t>
                </a:r>
                <a:endParaRPr lang="de-AT" sz="1300" kern="0" dirty="0">
                  <a:solidFill>
                    <a:prstClr val="black">
                      <a:hueOff val="0"/>
                      <a:satOff val="0"/>
                      <a:lumOff val="0"/>
                      <a:alphaOff val="0"/>
                    </a:prstClr>
                  </a:solidFill>
                  <a:latin typeface="Calibri" panose="020F0502020204030204"/>
                  <a:ea typeface="ＭＳ Ｐゴシック" pitchFamily="34" charset="-128"/>
                </a:endParaRPr>
              </a:p>
            </p:txBody>
          </p:sp>
        </p:grpSp>
      </p:grpSp>
      <p:sp>
        <p:nvSpPr>
          <p:cNvPr id="36" name="Textfeld 35"/>
          <p:cNvSpPr txBox="1"/>
          <p:nvPr/>
        </p:nvSpPr>
        <p:spPr>
          <a:xfrm>
            <a:off x="9176429" y="5839984"/>
            <a:ext cx="2743200" cy="584775"/>
          </a:xfrm>
          <a:prstGeom prst="rect">
            <a:avLst/>
          </a:prstGeom>
          <a:noFill/>
        </p:spPr>
        <p:txBody>
          <a:bodyPr wrap="square" rtlCol="0">
            <a:spAutoFit/>
          </a:bodyPr>
          <a:lstStyle/>
          <a:p>
            <a:r>
              <a:rPr lang="en-US" sz="800" dirty="0" smtClean="0"/>
              <a:t>[FAIR2016] Mark </a:t>
            </a:r>
            <a:r>
              <a:rPr lang="en-US" sz="800" dirty="0"/>
              <a:t>D. Wilkinson et al., ‘The FAIR Guiding Principles for Scientific Data Management and Stewardship’, </a:t>
            </a:r>
            <a:r>
              <a:rPr lang="en-US" sz="800" i="1" dirty="0"/>
              <a:t>Scientific Data</a:t>
            </a:r>
            <a:r>
              <a:rPr lang="en-US" sz="800" dirty="0"/>
              <a:t> 3, no. 1 (December 2016): 160018, </a:t>
            </a:r>
            <a:r>
              <a:rPr lang="en-US" sz="800" dirty="0">
                <a:hlinkClick r:id="rId2"/>
              </a:rPr>
              <a:t>https://doi.org/10.1038/sdata.2016.18</a:t>
            </a:r>
            <a:r>
              <a:rPr lang="en-US" sz="800" dirty="0"/>
              <a:t>.</a:t>
            </a:r>
            <a:endParaRPr lang="de-DE" sz="800" dirty="0"/>
          </a:p>
        </p:txBody>
      </p:sp>
      <p:pic>
        <p:nvPicPr>
          <p:cNvPr id="37" name="Grafik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25480" y="3070455"/>
            <a:ext cx="652980" cy="365669"/>
          </a:xfrm>
          <a:prstGeom prst="rect">
            <a:avLst/>
          </a:prstGeom>
        </p:spPr>
      </p:pic>
      <p:pic>
        <p:nvPicPr>
          <p:cNvPr id="38" name="Grafik 37"/>
          <p:cNvPicPr>
            <a:picLocks noChangeAspect="1"/>
          </p:cNvPicPr>
          <p:nvPr/>
        </p:nvPicPr>
        <p:blipFill rotWithShape="1">
          <a:blip r:embed="rId4">
            <a:extLst>
              <a:ext uri="{28A0092B-C50C-407E-A947-70E740481C1C}">
                <a14:useLocalDpi xmlns:a14="http://schemas.microsoft.com/office/drawing/2010/main" val="0"/>
              </a:ext>
            </a:extLst>
          </a:blip>
          <a:srcRect r="71333"/>
          <a:stretch/>
        </p:blipFill>
        <p:spPr>
          <a:xfrm>
            <a:off x="9225102" y="2992759"/>
            <a:ext cx="581347" cy="603317"/>
          </a:xfrm>
          <a:prstGeom prst="rect">
            <a:avLst/>
          </a:prstGeom>
        </p:spPr>
      </p:pic>
      <p:pic>
        <p:nvPicPr>
          <p:cNvPr id="39" name="Grafik 38"/>
          <p:cNvPicPr>
            <a:picLocks noChangeAspect="1"/>
          </p:cNvPicPr>
          <p:nvPr/>
        </p:nvPicPr>
        <p:blipFill rotWithShape="1">
          <a:blip r:embed="rId5" cstate="print">
            <a:extLst>
              <a:ext uri="{28A0092B-C50C-407E-A947-70E740481C1C}">
                <a14:useLocalDpi xmlns:a14="http://schemas.microsoft.com/office/drawing/2010/main" val="0"/>
              </a:ext>
            </a:extLst>
          </a:blip>
          <a:srcRect l="39654" t="30412" r="40798" b="12775"/>
          <a:stretch/>
        </p:blipFill>
        <p:spPr>
          <a:xfrm>
            <a:off x="9440277" y="4151346"/>
            <a:ext cx="732343" cy="741311"/>
          </a:xfrm>
          <a:prstGeom prst="rect">
            <a:avLst/>
          </a:prstGeom>
        </p:spPr>
      </p:pic>
      <p:sp>
        <p:nvSpPr>
          <p:cNvPr id="40" name="Textfeld 39">
            <a:extLst>
              <a:ext uri="{FF2B5EF4-FFF2-40B4-BE49-F238E27FC236}">
                <a16:creationId xmlns="" xmlns:a16="http://schemas.microsoft.com/office/drawing/2014/main" id="{10FB5793-DCD7-44EF-B65C-5354FE467494}"/>
              </a:ext>
            </a:extLst>
          </p:cNvPr>
          <p:cNvSpPr txBox="1"/>
          <p:nvPr/>
        </p:nvSpPr>
        <p:spPr>
          <a:xfrm>
            <a:off x="1851705" y="5997214"/>
            <a:ext cx="7246937" cy="307777"/>
          </a:xfrm>
          <a:prstGeom prst="rect">
            <a:avLst/>
          </a:prstGeom>
          <a:noFill/>
          <a:ln>
            <a:solidFill>
              <a:schemeClr val="tx1"/>
            </a:solidFill>
          </a:ln>
        </p:spPr>
        <p:txBody>
          <a:bodyPr wrap="square" rtlCol="0">
            <a:spAutoFit/>
          </a:bodyPr>
          <a:lstStyle/>
          <a:p>
            <a:pPr algn="ctr">
              <a:spcBef>
                <a:spcPts val="0"/>
              </a:spcBef>
            </a:pPr>
            <a:r>
              <a:rPr lang="en-GB" sz="1400" dirty="0" smtClean="0">
                <a:latin typeface="Arial" panose="020B0604020202020204" pitchFamily="34" charset="0"/>
                <a:cs typeface="Arial" panose="020B0604020202020204" pitchFamily="34" charset="0"/>
                <a:sym typeface="Wingdings" panose="05000000000000000000" pitchFamily="2" charset="2"/>
              </a:rPr>
              <a:t></a:t>
            </a:r>
            <a:r>
              <a:rPr lang="en-GB" sz="1400" dirty="0" smtClean="0">
                <a:latin typeface="Arial" panose="020B0604020202020204" pitchFamily="34" charset="0"/>
                <a:cs typeface="Arial" panose="020B0604020202020204" pitchFamily="34" charset="0"/>
              </a:rPr>
              <a:t> MBCM partially </a:t>
            </a:r>
            <a:r>
              <a:rPr lang="en-GB" sz="1400" dirty="0" err="1" smtClean="0">
                <a:latin typeface="Arial" panose="020B0604020202020204" pitchFamily="34" charset="0"/>
                <a:cs typeface="Arial" panose="020B0604020202020204" pitchFamily="34" charset="0"/>
              </a:rPr>
              <a:t>impemented</a:t>
            </a:r>
            <a:r>
              <a:rPr lang="en-GB" sz="1400" dirty="0" smtClean="0">
                <a:latin typeface="Arial" panose="020B0604020202020204" pitchFamily="34" charset="0"/>
                <a:cs typeface="Arial" panose="020B0604020202020204" pitchFamily="34" charset="0"/>
              </a:rPr>
              <a:t> FAIR Data Principles at MCL</a:t>
            </a:r>
            <a:endParaRPr lang="en-GB" sz="1400" dirty="0">
              <a:latin typeface="Arial" panose="020B0604020202020204" pitchFamily="34" charset="0"/>
              <a:cs typeface="Arial" panose="020B0604020202020204" pitchFamily="34" charset="0"/>
            </a:endParaRPr>
          </a:p>
        </p:txBody>
      </p:sp>
      <p:pic>
        <p:nvPicPr>
          <p:cNvPr id="26" name="Grafik 25">
            <a:extLst>
              <a:ext uri="{FF2B5EF4-FFF2-40B4-BE49-F238E27FC236}">
                <a16:creationId xmlns="" xmlns:a16="http://schemas.microsoft.com/office/drawing/2014/main" id="{647F9EF3-73B0-4B80-8DE3-DB2F1FA7F52D}"/>
              </a:ext>
            </a:extLst>
          </p:cNvPr>
          <p:cNvPicPr>
            <a:picLocks noChangeAspect="1"/>
          </p:cNvPicPr>
          <p:nvPr/>
        </p:nvPicPr>
        <p:blipFill rotWithShape="1">
          <a:blip r:embed="rId6"/>
          <a:srcRect t="38784" r="63582" b="22015"/>
          <a:stretch/>
        </p:blipFill>
        <p:spPr>
          <a:xfrm>
            <a:off x="7330061" y="4522001"/>
            <a:ext cx="1953639" cy="1248938"/>
          </a:xfrm>
          <a:prstGeom prst="rect">
            <a:avLst/>
          </a:prstGeom>
        </p:spPr>
      </p:pic>
      <p:pic>
        <p:nvPicPr>
          <p:cNvPr id="27" name="Grafik 26"/>
          <p:cNvPicPr>
            <a:picLocks noChangeAspect="1"/>
          </p:cNvPicPr>
          <p:nvPr/>
        </p:nvPicPr>
        <p:blipFill rotWithShape="1">
          <a:blip r:embed="rId7" cstate="print">
            <a:extLst>
              <a:ext uri="{28A0092B-C50C-407E-A947-70E740481C1C}">
                <a14:useLocalDpi xmlns:a14="http://schemas.microsoft.com/office/drawing/2010/main" val="0"/>
              </a:ext>
            </a:extLst>
          </a:blip>
          <a:srcRect l="26246" t="11060" r="25553" b="9370"/>
          <a:stretch/>
        </p:blipFill>
        <p:spPr>
          <a:xfrm>
            <a:off x="6473119" y="4441288"/>
            <a:ext cx="700365" cy="1365265"/>
          </a:xfrm>
          <a:prstGeom prst="rect">
            <a:avLst/>
          </a:prstGeom>
        </p:spPr>
      </p:pic>
    </p:spTree>
    <p:extLst>
      <p:ext uri="{BB962C8B-B14F-4D97-AF65-F5344CB8AC3E}">
        <p14:creationId xmlns:p14="http://schemas.microsoft.com/office/powerpoint/2010/main" val="1099260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p:txBody>
          <a:bodyPr>
            <a:normAutofit lnSpcReduction="10000"/>
          </a:bodyPr>
          <a:lstStyle/>
          <a:p>
            <a:r>
              <a:rPr lang="en-US" dirty="0"/>
              <a:t>Sheet Metal </a:t>
            </a:r>
            <a:r>
              <a:rPr lang="en-US" dirty="0" smtClean="0"/>
              <a:t>Bending (LCM)</a:t>
            </a:r>
            <a:endParaRPr lang="de-DE" dirty="0"/>
          </a:p>
        </p:txBody>
      </p:sp>
      <p:sp>
        <p:nvSpPr>
          <p:cNvPr id="3" name="Textplatzhalter 2"/>
          <p:cNvSpPr>
            <a:spLocks noGrp="1"/>
          </p:cNvSpPr>
          <p:nvPr>
            <p:ph type="body" sz="quarter" idx="11"/>
          </p:nvPr>
        </p:nvSpPr>
        <p:spPr/>
        <p:txBody>
          <a:bodyPr>
            <a:normAutofit fontScale="92500" lnSpcReduction="10000"/>
          </a:bodyPr>
          <a:lstStyle/>
          <a:p>
            <a:endParaRPr lang="de-DE"/>
          </a:p>
        </p:txBody>
      </p:sp>
      <p:sp>
        <p:nvSpPr>
          <p:cNvPr id="5" name="Fußzeilenplatzhalter 4"/>
          <p:cNvSpPr>
            <a:spLocks noGrp="1"/>
          </p:cNvSpPr>
          <p:nvPr>
            <p:ph type="ftr" sz="quarter" idx="3"/>
          </p:nvPr>
        </p:nvSpPr>
        <p:spPr/>
        <p:txBody>
          <a:bodyPr/>
          <a:lstStyle/>
          <a:p>
            <a:r>
              <a:rPr lang="de-DE"/>
              <a:t>  </a:t>
            </a:r>
            <a:endParaRPr lang="de-DE" dirty="0"/>
          </a:p>
        </p:txBody>
      </p:sp>
      <p:sp>
        <p:nvSpPr>
          <p:cNvPr id="6" name="Textfeld 5">
            <a:extLst>
              <a:ext uri="{FF2B5EF4-FFF2-40B4-BE49-F238E27FC236}">
                <a16:creationId xmlns="" xmlns:a16="http://schemas.microsoft.com/office/drawing/2014/main" id="{10FB5793-DCD7-44EF-B65C-5354FE467494}"/>
              </a:ext>
            </a:extLst>
          </p:cNvPr>
          <p:cNvSpPr txBox="1"/>
          <p:nvPr/>
        </p:nvSpPr>
        <p:spPr>
          <a:xfrm>
            <a:off x="2882725" y="5888864"/>
            <a:ext cx="7371323" cy="307777"/>
          </a:xfrm>
          <a:prstGeom prst="rect">
            <a:avLst/>
          </a:prstGeom>
          <a:noFill/>
          <a:ln>
            <a:solidFill>
              <a:schemeClr val="tx1"/>
            </a:solidFill>
          </a:ln>
        </p:spPr>
        <p:txBody>
          <a:bodyPr wrap="square" rtlCol="0">
            <a:spAutoFit/>
          </a:bodyPr>
          <a:lstStyle/>
          <a:p>
            <a:pPr algn="ctr">
              <a:spcBef>
                <a:spcPts val="0"/>
              </a:spcBef>
            </a:pPr>
            <a:r>
              <a:rPr lang="en-GB" sz="1400" dirty="0" smtClean="0">
                <a:latin typeface="Arial" panose="020B0604020202020204" pitchFamily="34" charset="0"/>
                <a:cs typeface="Arial" panose="020B0604020202020204" pitchFamily="34" charset="0"/>
                <a:sym typeface="Wingdings" panose="05000000000000000000" pitchFamily="2" charset="2"/>
              </a:rPr>
              <a:t> Hybrid model allows for transfer of model to unseen materials</a:t>
            </a:r>
            <a:endParaRPr lang="en-GB" sz="1400" dirty="0">
              <a:latin typeface="Arial" panose="020B0604020202020204" pitchFamily="34" charset="0"/>
              <a:cs typeface="Arial" panose="020B0604020202020204" pitchFamily="34" charset="0"/>
            </a:endParaRPr>
          </a:p>
        </p:txBody>
      </p:sp>
      <p:grpSp>
        <p:nvGrpSpPr>
          <p:cNvPr id="7" name="Gruppieren 6"/>
          <p:cNvGrpSpPr/>
          <p:nvPr/>
        </p:nvGrpSpPr>
        <p:grpSpPr>
          <a:xfrm>
            <a:off x="431842" y="899733"/>
            <a:ext cx="3465236" cy="5445505"/>
            <a:chOff x="7776225" y="680082"/>
            <a:chExt cx="3465236" cy="5445505"/>
          </a:xfrm>
        </p:grpSpPr>
        <p:sp>
          <p:nvSpPr>
            <p:cNvPr id="8" name="Richtungspfeil 7"/>
            <p:cNvSpPr>
              <a:spLocks/>
            </p:cNvSpPr>
            <p:nvPr/>
          </p:nvSpPr>
          <p:spPr>
            <a:xfrm rot="5400000">
              <a:off x="7898861" y="558451"/>
              <a:ext cx="804337" cy="1047600"/>
            </a:xfrm>
            <a:prstGeom prst="homePlate">
              <a:avLst>
                <a:gd name="adj" fmla="val 63433"/>
              </a:avLst>
            </a:prstGeom>
            <a:solidFill>
              <a:srgbClr val="5B9BD5"/>
            </a:solidFill>
            <a:ln w="12700" cap="flat" cmpd="sng" algn="ctr">
              <a:solidFill>
                <a:srgbClr val="5B9BD5">
                  <a:shade val="50000"/>
                </a:srgbClr>
              </a:solidFill>
              <a:prstDash val="solid"/>
              <a:miter lim="800000"/>
            </a:ln>
            <a:effectLst/>
          </p:spPr>
          <p:txBody>
            <a:bodyPr vert="vert270" rtlCol="0" anchor="ctr"/>
            <a:lstStyle/>
            <a:p>
              <a:pPr algn="ctr">
                <a:defRPr/>
              </a:pPr>
              <a:r>
                <a:rPr lang="de-AT" sz="1400" kern="0" dirty="0" err="1">
                  <a:solidFill>
                    <a:prstClr val="white"/>
                  </a:solidFill>
                  <a:latin typeface="Calibri" panose="020F0502020204030204"/>
                  <a:ea typeface="ＭＳ Ｐゴシック" pitchFamily="34" charset="-128"/>
                </a:rPr>
                <a:t>Physical</a:t>
              </a:r>
              <a:r>
                <a:rPr lang="de-AT" sz="1400" kern="0" dirty="0">
                  <a:solidFill>
                    <a:prstClr val="white"/>
                  </a:solidFill>
                  <a:latin typeface="Calibri" panose="020F0502020204030204"/>
                  <a:ea typeface="ＭＳ Ｐゴシック" pitchFamily="34" charset="-128"/>
                </a:rPr>
                <a:t> System</a:t>
              </a:r>
            </a:p>
          </p:txBody>
        </p:sp>
        <p:sp>
          <p:nvSpPr>
            <p:cNvPr id="9" name="Freihandform 8"/>
            <p:cNvSpPr/>
            <p:nvPr/>
          </p:nvSpPr>
          <p:spPr>
            <a:xfrm>
              <a:off x="7776225" y="5151880"/>
              <a:ext cx="1048605" cy="973707"/>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 name="connsiteX0" fmla="*/ 1498007 w 1498006"/>
                <a:gd name="connsiteY0" fmla="*/ 0 h 681594"/>
                <a:gd name="connsiteX1" fmla="*/ 1498007 w 1498006"/>
                <a:gd name="connsiteY1" fmla="*/ 681594 h 681594"/>
                <a:gd name="connsiteX2" fmla="*/ 0 w 1498006"/>
                <a:gd name="connsiteY2" fmla="*/ 681594 h 681594"/>
                <a:gd name="connsiteX3" fmla="*/ 0 w 1498006"/>
                <a:gd name="connsiteY3" fmla="*/ 0 h 681594"/>
                <a:gd name="connsiteX4" fmla="*/ 749004 w 1498006"/>
                <a:gd name="connsiteY4" fmla="*/ 367012 h 681594"/>
                <a:gd name="connsiteX5" fmla="*/ 1498007 w 1498006"/>
                <a:gd name="connsiteY5" fmla="*/ 0 h 68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8006" h="681594">
                  <a:moveTo>
                    <a:pt x="1498007" y="0"/>
                  </a:moveTo>
                  <a:lnTo>
                    <a:pt x="1498007" y="681594"/>
                  </a:lnTo>
                  <a:lnTo>
                    <a:pt x="0" y="681594"/>
                  </a:lnTo>
                  <a:lnTo>
                    <a:pt x="0" y="0"/>
                  </a:lnTo>
                  <a:lnTo>
                    <a:pt x="749004" y="367012"/>
                  </a:lnTo>
                  <a:lnTo>
                    <a:pt x="1498007" y="0"/>
                  </a:lnTo>
                  <a:close/>
                </a:path>
              </a:pathLst>
            </a:custGeom>
            <a:solidFill>
              <a:srgbClr val="CC0066"/>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a:solidFill>
                    <a:prstClr val="white"/>
                  </a:solidFill>
                  <a:latin typeface="Calibri" panose="020F0502020204030204"/>
                  <a:ea typeface="ＭＳ Ｐゴシック" pitchFamily="34" charset="-128"/>
                </a:rPr>
                <a:t>CMS</a:t>
              </a:r>
            </a:p>
          </p:txBody>
        </p:sp>
        <p:grpSp>
          <p:nvGrpSpPr>
            <p:cNvPr id="10" name="Gruppieren 9"/>
            <p:cNvGrpSpPr/>
            <p:nvPr/>
          </p:nvGrpSpPr>
          <p:grpSpPr>
            <a:xfrm>
              <a:off x="7777230" y="1019261"/>
              <a:ext cx="3464231" cy="1498010"/>
              <a:chOff x="7777230" y="806226"/>
              <a:chExt cx="3464231" cy="1498010"/>
            </a:xfrm>
          </p:grpSpPr>
          <p:sp>
            <p:nvSpPr>
              <p:cNvPr id="20" name="Freihandform 19"/>
              <p:cNvSpPr/>
              <p:nvPr/>
            </p:nvSpPr>
            <p:spPr>
              <a:xfrm>
                <a:off x="7777230" y="806226"/>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5B9BD5">
                  <a:lumMod val="60000"/>
                  <a:lumOff val="40000"/>
                </a:srgbClr>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Collect</a:t>
                </a:r>
                <a:r>
                  <a:rPr lang="de-AT" sz="1400" kern="0" dirty="0">
                    <a:solidFill>
                      <a:prstClr val="white"/>
                    </a:solidFill>
                    <a:latin typeface="Calibri" panose="020F0502020204030204"/>
                    <a:ea typeface="ＭＳ Ｐゴシック" pitchFamily="34" charset="-128"/>
                  </a:rPr>
                  <a:t> Knowledge + Data</a:t>
                </a:r>
              </a:p>
            </p:txBody>
          </p:sp>
          <p:sp>
            <p:nvSpPr>
              <p:cNvPr id="21" name="Freihandform 20"/>
              <p:cNvSpPr/>
              <p:nvPr/>
            </p:nvSpPr>
            <p:spPr>
              <a:xfrm>
                <a:off x="8825835" y="806226"/>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System Understanding</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Fault </a:t>
                </a:r>
                <a:r>
                  <a:rPr lang="de-AT" sz="1300" kern="0" dirty="0" err="1">
                    <a:solidFill>
                      <a:prstClr val="black">
                        <a:hueOff val="0"/>
                        <a:satOff val="0"/>
                        <a:lumOff val="0"/>
                        <a:alphaOff val="0"/>
                      </a:prstClr>
                    </a:solidFill>
                    <a:latin typeface="Calibri" panose="020F0502020204030204"/>
                    <a:ea typeface="ＭＳ Ｐゴシック" pitchFamily="34" charset="-128"/>
                  </a:rPr>
                  <a:t>types</a:t>
                </a:r>
                <a:r>
                  <a:rPr lang="de-AT" sz="1300" kern="0" dirty="0">
                    <a:solidFill>
                      <a:prstClr val="black">
                        <a:hueOff val="0"/>
                        <a:satOff val="0"/>
                        <a:lumOff val="0"/>
                        <a:alphaOff val="0"/>
                      </a:prstClr>
                    </a:solidFill>
                    <a:latin typeface="Calibri" panose="020F0502020204030204"/>
                    <a:ea typeface="ＭＳ Ｐゴシック" pitchFamily="34" charset="-128"/>
                  </a:rPr>
                  <a:t>, States</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Forward </a:t>
                </a:r>
                <a:r>
                  <a:rPr lang="de-AT" sz="1300" kern="0" dirty="0" err="1">
                    <a:solidFill>
                      <a:prstClr val="black">
                        <a:hueOff val="0"/>
                        <a:satOff val="0"/>
                        <a:lumOff val="0"/>
                        <a:alphaOff val="0"/>
                      </a:prstClr>
                    </a:solidFill>
                    <a:latin typeface="Calibri" panose="020F0502020204030204"/>
                    <a:ea typeface="ＭＳ Ｐゴシック" pitchFamily="34" charset="-128"/>
                  </a:rPr>
                  <a:t>models</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DOE / (</a:t>
                </a:r>
                <a:r>
                  <a:rPr lang="de-AT" sz="1300" kern="0" dirty="0">
                    <a:latin typeface="Calibri" panose="020F0502020204030204"/>
                    <a:ea typeface="ＭＳ Ｐゴシック" pitchFamily="34" charset="-128"/>
                  </a:rPr>
                  <a:t>Virtual) </a:t>
                </a:r>
                <a:r>
                  <a:rPr lang="de-AT" sz="1300" kern="0" dirty="0" err="1">
                    <a:latin typeface="Calibri" panose="020F0502020204030204"/>
                    <a:ea typeface="ＭＳ Ｐゴシック" pitchFamily="34" charset="-128"/>
                  </a:rPr>
                  <a:t>Measurements</a:t>
                </a:r>
                <a:r>
                  <a:rPr lang="de-AT" sz="1300" kern="0" dirty="0">
                    <a:latin typeface="Calibri" panose="020F0502020204030204"/>
                    <a:ea typeface="ＭＳ Ｐゴシック" pitchFamily="34" charset="-128"/>
                  </a:rPr>
                  <a:t> </a:t>
                </a:r>
              </a:p>
            </p:txBody>
          </p:sp>
        </p:grpSp>
        <p:grpSp>
          <p:nvGrpSpPr>
            <p:cNvPr id="11" name="Gruppieren 10"/>
            <p:cNvGrpSpPr/>
            <p:nvPr/>
          </p:nvGrpSpPr>
          <p:grpSpPr>
            <a:xfrm>
              <a:off x="7777230" y="2052113"/>
              <a:ext cx="3464231" cy="1498010"/>
              <a:chOff x="7777230" y="1960367"/>
              <a:chExt cx="3464231" cy="1498010"/>
            </a:xfrm>
          </p:grpSpPr>
          <p:sp>
            <p:nvSpPr>
              <p:cNvPr id="18" name="Freihandform 17"/>
              <p:cNvSpPr/>
              <p:nvPr/>
            </p:nvSpPr>
            <p:spPr>
              <a:xfrm>
                <a:off x="7777230" y="1960367"/>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7030A0"/>
              </a:solidFill>
              <a:ln w="38100" cap="flat" cmpd="sng" algn="ctr">
                <a:solidFill>
                  <a:srgbClr val="FF0000"/>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Construct</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family</a:t>
                </a:r>
                <a:endParaRPr lang="de-AT" sz="1400" kern="0" dirty="0">
                  <a:solidFill>
                    <a:prstClr val="white"/>
                  </a:solidFill>
                  <a:latin typeface="Calibri" panose="020F0502020204030204"/>
                  <a:ea typeface="ＭＳ Ｐゴシック" pitchFamily="34" charset="-128"/>
                </a:endParaRPr>
              </a:p>
            </p:txBody>
          </p:sp>
          <p:sp>
            <p:nvSpPr>
              <p:cNvPr id="19" name="Freihandform 18"/>
              <p:cNvSpPr/>
              <p:nvPr/>
            </p:nvSpPr>
            <p:spPr>
              <a:xfrm>
                <a:off x="8825835" y="1964680"/>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38100" cap="flat" cmpd="sng" algn="ctr">
                <a:solidFill>
                  <a:srgbClr val="FF0000"/>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err="1">
                    <a:latin typeface="Calibri" panose="020F0502020204030204"/>
                    <a:ea typeface="ＭＳ Ｐゴシック" pitchFamily="34" charset="-128"/>
                  </a:rPr>
                  <a:t>Exploratory</a:t>
                </a:r>
                <a:r>
                  <a:rPr lang="de-AT" sz="1300" kern="0" dirty="0">
                    <a:latin typeface="Calibri" panose="020F0502020204030204"/>
                    <a:ea typeface="ＭＳ Ｐゴシック" pitchFamily="34" charset="-128"/>
                  </a:rPr>
                  <a:t> Data Analysis</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Analytical inverse </a:t>
                </a:r>
                <a:r>
                  <a:rPr lang="de-AT" sz="1300" kern="0" dirty="0" err="1">
                    <a:solidFill>
                      <a:prstClr val="black">
                        <a:hueOff val="0"/>
                        <a:satOff val="0"/>
                        <a:lumOff val="0"/>
                        <a:alphaOff val="0"/>
                      </a:prstClr>
                    </a:solidFill>
                    <a:latin typeface="Calibri" panose="020F0502020204030204"/>
                    <a:ea typeface="ＭＳ Ｐゴシック" pitchFamily="34" charset="-128"/>
                  </a:rPr>
                  <a:t>model</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err="1">
                    <a:solidFill>
                      <a:prstClr val="black">
                        <a:hueOff val="0"/>
                        <a:satOff val="0"/>
                        <a:lumOff val="0"/>
                        <a:alphaOff val="0"/>
                      </a:prstClr>
                    </a:solidFill>
                    <a:latin typeface="Calibri" panose="020F0502020204030204"/>
                    <a:ea typeface="ＭＳ Ｐゴシック" pitchFamily="34" charset="-128"/>
                  </a:rPr>
                  <a:t>D</a:t>
                </a:r>
                <a:r>
                  <a:rPr lang="de-AT" sz="1300" kern="0" dirty="0">
                    <a:solidFill>
                      <a:prstClr val="black">
                        <a:hueOff val="0"/>
                        <a:satOff val="0"/>
                        <a:lumOff val="0"/>
                        <a:alphaOff val="0"/>
                      </a:prstClr>
                    </a:solidFill>
                    <a:latin typeface="Calibri" panose="020F0502020204030204"/>
                    <a:ea typeface="ＭＳ Ｐゴシック" pitchFamily="34" charset="-128"/>
                  </a:rPr>
                  <a:t>ata-</a:t>
                </a:r>
                <a:r>
                  <a:rPr lang="de-AT" sz="1300" kern="0" dirty="0" err="1">
                    <a:solidFill>
                      <a:prstClr val="black">
                        <a:hueOff val="0"/>
                        <a:satOff val="0"/>
                        <a:lumOff val="0"/>
                        <a:alphaOff val="0"/>
                      </a:prstClr>
                    </a:solidFill>
                    <a:latin typeface="Calibri" panose="020F0502020204030204"/>
                    <a:ea typeface="ＭＳ Ｐゴシック" pitchFamily="34" charset="-128"/>
                  </a:rPr>
                  <a:t>driven</a:t>
                </a:r>
                <a:r>
                  <a:rPr lang="de-AT" sz="1300" kern="0" dirty="0">
                    <a:solidFill>
                      <a:prstClr val="black">
                        <a:hueOff val="0"/>
                        <a:satOff val="0"/>
                        <a:lumOff val="0"/>
                        <a:alphaOff val="0"/>
                      </a:prstClr>
                    </a:solidFill>
                    <a:latin typeface="Calibri" panose="020F0502020204030204"/>
                    <a:ea typeface="ＭＳ Ｐゴシック" pitchFamily="34" charset="-128"/>
                  </a:rPr>
                  <a:t> inverse </a:t>
                </a:r>
                <a:r>
                  <a:rPr lang="de-AT" sz="1300" kern="0" dirty="0" err="1">
                    <a:solidFill>
                      <a:prstClr val="black">
                        <a:hueOff val="0"/>
                        <a:satOff val="0"/>
                        <a:lumOff val="0"/>
                        <a:alphaOff val="0"/>
                      </a:prstClr>
                    </a:solidFill>
                    <a:latin typeface="Calibri" panose="020F0502020204030204"/>
                    <a:ea typeface="ＭＳ Ｐゴシック" pitchFamily="34" charset="-128"/>
                  </a:rPr>
                  <a:t>model</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Hybrid inverse </a:t>
                </a:r>
                <a:r>
                  <a:rPr lang="de-AT" sz="1300" kern="0" dirty="0" err="1">
                    <a:solidFill>
                      <a:prstClr val="black">
                        <a:hueOff val="0"/>
                        <a:satOff val="0"/>
                        <a:lumOff val="0"/>
                        <a:alphaOff val="0"/>
                      </a:prstClr>
                    </a:solidFill>
                    <a:latin typeface="Calibri" panose="020F0502020204030204"/>
                    <a:ea typeface="ＭＳ Ｐゴシック" pitchFamily="34" charset="-128"/>
                  </a:rPr>
                  <a:t>model</a:t>
                </a:r>
                <a:endParaRPr lang="de-AT" sz="1300" kern="0" dirty="0">
                  <a:solidFill>
                    <a:prstClr val="black">
                      <a:hueOff val="0"/>
                      <a:satOff val="0"/>
                      <a:lumOff val="0"/>
                      <a:alphaOff val="0"/>
                    </a:prstClr>
                  </a:solidFill>
                  <a:latin typeface="Calibri" panose="020F0502020204030204"/>
                  <a:ea typeface="ＭＳ Ｐゴシック" pitchFamily="34" charset="-128"/>
                </a:endParaRPr>
              </a:p>
            </p:txBody>
          </p:sp>
        </p:grpSp>
        <p:grpSp>
          <p:nvGrpSpPr>
            <p:cNvPr id="12" name="Gruppieren 11"/>
            <p:cNvGrpSpPr/>
            <p:nvPr/>
          </p:nvGrpSpPr>
          <p:grpSpPr>
            <a:xfrm>
              <a:off x="7777230" y="3084965"/>
              <a:ext cx="3464231" cy="1499221"/>
              <a:chOff x="7777230" y="3113297"/>
              <a:chExt cx="3464231" cy="1499221"/>
            </a:xfrm>
          </p:grpSpPr>
          <p:sp>
            <p:nvSpPr>
              <p:cNvPr id="16" name="Freihandform 15"/>
              <p:cNvSpPr/>
              <p:nvPr/>
            </p:nvSpPr>
            <p:spPr>
              <a:xfrm>
                <a:off x="7777230" y="3114508"/>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92D05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Explore</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r>
                  <a:rPr lang="de-AT" sz="1400" kern="0" dirty="0">
                    <a:solidFill>
                      <a:prstClr val="white"/>
                    </a:solidFill>
                    <a:latin typeface="Calibri" panose="020F0502020204030204"/>
                    <a:ea typeface="ＭＳ Ｐゴシック" pitchFamily="34" charset="-128"/>
                  </a:rPr>
                  <a:t> </a:t>
                </a:r>
                <a:r>
                  <a:rPr lang="de-AT" sz="1400" kern="0" dirty="0" err="1">
                    <a:solidFill>
                      <a:prstClr val="white"/>
                    </a:solidFill>
                    <a:latin typeface="Calibri" panose="020F0502020204030204"/>
                    <a:ea typeface="ＭＳ Ｐゴシック" pitchFamily="34" charset="-128"/>
                  </a:rPr>
                  <a:t>family</a:t>
                </a:r>
                <a:endParaRPr lang="de-AT" sz="1400" kern="0" dirty="0">
                  <a:solidFill>
                    <a:prstClr val="white"/>
                  </a:solidFill>
                  <a:latin typeface="Calibri" panose="020F0502020204030204"/>
                  <a:ea typeface="ＭＳ Ｐゴシック" pitchFamily="34" charset="-128"/>
                </a:endParaRPr>
              </a:p>
            </p:txBody>
          </p:sp>
          <p:sp>
            <p:nvSpPr>
              <p:cNvPr id="17" name="Freihandform 16"/>
              <p:cNvSpPr/>
              <p:nvPr/>
            </p:nvSpPr>
            <p:spPr>
              <a:xfrm>
                <a:off x="8825835" y="3113297"/>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Trade-off </a:t>
                </a:r>
                <a:r>
                  <a:rPr lang="de-AT" sz="1300" kern="0" dirty="0" err="1">
                    <a:solidFill>
                      <a:prstClr val="black">
                        <a:hueOff val="0"/>
                        <a:satOff val="0"/>
                        <a:lumOff val="0"/>
                        <a:alphaOff val="0"/>
                      </a:prstClr>
                    </a:solidFill>
                    <a:latin typeface="Calibri" panose="020F0502020204030204"/>
                    <a:ea typeface="ＭＳ Ｐゴシック" pitchFamily="34" charset="-128"/>
                  </a:rPr>
                  <a:t>studies</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Sensor type/</a:t>
                </a:r>
                <a:r>
                  <a:rPr lang="de-AT" sz="1300" kern="0" dirty="0" err="1">
                    <a:solidFill>
                      <a:prstClr val="black">
                        <a:hueOff val="0"/>
                        <a:satOff val="0"/>
                        <a:lumOff val="0"/>
                        <a:alphaOff val="0"/>
                      </a:prstClr>
                    </a:solidFill>
                    <a:latin typeface="Calibri" panose="020F0502020204030204"/>
                    <a:ea typeface="ＭＳ Ｐゴシック" pitchFamily="34" charset="-128"/>
                  </a:rPr>
                  <a:t>placement</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options</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err="1">
                    <a:solidFill>
                      <a:prstClr val="black">
                        <a:hueOff val="0"/>
                        <a:satOff val="0"/>
                        <a:lumOff val="0"/>
                        <a:alphaOff val="0"/>
                      </a:prstClr>
                    </a:solidFill>
                    <a:latin typeface="Calibri" panose="020F0502020204030204"/>
                    <a:ea typeface="ＭＳ Ｐゴシック" pitchFamily="34" charset="-128"/>
                  </a:rPr>
                  <a:t>Uncertainty</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quantification</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Model </a:t>
                </a:r>
                <a:r>
                  <a:rPr lang="de-AT" sz="1300" kern="0" dirty="0" err="1">
                    <a:solidFill>
                      <a:prstClr val="black">
                        <a:hueOff val="0"/>
                        <a:satOff val="0"/>
                        <a:lumOff val="0"/>
                        <a:alphaOff val="0"/>
                      </a:prstClr>
                    </a:solidFill>
                    <a:latin typeface="Calibri" panose="020F0502020204030204"/>
                    <a:ea typeface="ＭＳ Ｐゴシック" pitchFamily="34" charset="-128"/>
                  </a:rPr>
                  <a:t>complexity</a:t>
                </a:r>
                <a:endParaRPr lang="de-AT" sz="1300" kern="0" dirty="0">
                  <a:solidFill>
                    <a:prstClr val="black">
                      <a:hueOff val="0"/>
                      <a:satOff val="0"/>
                      <a:lumOff val="0"/>
                      <a:alphaOff val="0"/>
                    </a:prstClr>
                  </a:solidFill>
                  <a:latin typeface="Calibri" panose="020F0502020204030204"/>
                  <a:ea typeface="ＭＳ Ｐゴシック" pitchFamily="34" charset="-128"/>
                </a:endParaRPr>
              </a:p>
            </p:txBody>
          </p:sp>
        </p:grpSp>
        <p:grpSp>
          <p:nvGrpSpPr>
            <p:cNvPr id="13" name="Gruppieren 12"/>
            <p:cNvGrpSpPr/>
            <p:nvPr/>
          </p:nvGrpSpPr>
          <p:grpSpPr>
            <a:xfrm>
              <a:off x="7777230" y="4119028"/>
              <a:ext cx="3464231" cy="1498010"/>
              <a:chOff x="7777230" y="4261914"/>
              <a:chExt cx="3464231" cy="1498010"/>
            </a:xfrm>
          </p:grpSpPr>
          <p:sp>
            <p:nvSpPr>
              <p:cNvPr id="14" name="Freihandform 13"/>
              <p:cNvSpPr/>
              <p:nvPr/>
            </p:nvSpPr>
            <p:spPr>
              <a:xfrm>
                <a:off x="7777230" y="4261914"/>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FFC00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Implement</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endParaRPr lang="de-AT" sz="1400" kern="0" dirty="0">
                  <a:solidFill>
                    <a:prstClr val="white"/>
                  </a:solidFill>
                  <a:latin typeface="Calibri" panose="020F0502020204030204"/>
                  <a:ea typeface="ＭＳ Ｐゴシック" pitchFamily="34" charset="-128"/>
                </a:endParaRPr>
              </a:p>
            </p:txBody>
          </p:sp>
          <p:sp>
            <p:nvSpPr>
              <p:cNvPr id="15" name="Freihandform 14"/>
              <p:cNvSpPr/>
              <p:nvPr/>
            </p:nvSpPr>
            <p:spPr>
              <a:xfrm>
                <a:off x="8825835" y="4261914"/>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Sensor </a:t>
                </a:r>
                <a:r>
                  <a:rPr lang="de-AT" sz="1300" kern="0" dirty="0" err="1">
                    <a:solidFill>
                      <a:prstClr val="black">
                        <a:hueOff val="0"/>
                        <a:satOff val="0"/>
                        <a:lumOff val="0"/>
                        <a:alphaOff val="0"/>
                      </a:prstClr>
                    </a:solidFill>
                    <a:latin typeface="Calibri" panose="020F0502020204030204"/>
                    <a:ea typeface="ＭＳ Ｐゴシック" pitchFamily="34" charset="-128"/>
                  </a:rPr>
                  <a:t>setup</a:t>
                </a:r>
                <a:r>
                  <a:rPr lang="de-AT" sz="1300" kern="0" dirty="0">
                    <a:solidFill>
                      <a:prstClr val="black">
                        <a:hueOff val="0"/>
                        <a:satOff val="0"/>
                        <a:lumOff val="0"/>
                        <a:alphaOff val="0"/>
                      </a:prstClr>
                    </a:solidFill>
                    <a:latin typeface="Calibri" panose="020F0502020204030204"/>
                    <a:ea typeface="ＭＳ Ｐゴシック" pitchFamily="34" charset="-128"/>
                  </a:rPr>
                  <a:t> &amp; DAQ</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Bit-</a:t>
                </a:r>
                <a:r>
                  <a:rPr lang="de-AT" sz="1300" kern="0" dirty="0" err="1">
                    <a:solidFill>
                      <a:prstClr val="black">
                        <a:hueOff val="0"/>
                        <a:satOff val="0"/>
                        <a:lumOff val="0"/>
                        <a:alphaOff val="0"/>
                      </a:prstClr>
                    </a:solidFill>
                    <a:latin typeface="Calibri" panose="020F0502020204030204"/>
                    <a:ea typeface="ＭＳ Ｐゴシック" pitchFamily="34" charset="-128"/>
                  </a:rPr>
                  <a:t>width</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estimation</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Code </a:t>
                </a:r>
                <a:r>
                  <a:rPr lang="de-AT" sz="1300" kern="0" dirty="0" err="1">
                    <a:solidFill>
                      <a:prstClr val="black">
                        <a:hueOff val="0"/>
                        <a:satOff val="0"/>
                        <a:lumOff val="0"/>
                        <a:alphaOff val="0"/>
                      </a:prstClr>
                    </a:solidFill>
                    <a:latin typeface="Calibri" panose="020F0502020204030204"/>
                    <a:ea typeface="ＭＳ Ｐゴシック" pitchFamily="34" charset="-128"/>
                  </a:rPr>
                  <a:t>generation</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Proof </a:t>
                </a:r>
                <a:r>
                  <a:rPr lang="de-AT" sz="1300" kern="0" dirty="0" err="1">
                    <a:solidFill>
                      <a:prstClr val="black">
                        <a:hueOff val="0"/>
                        <a:satOff val="0"/>
                        <a:lumOff val="0"/>
                        <a:alphaOff val="0"/>
                      </a:prstClr>
                    </a:solidFill>
                    <a:latin typeface="Calibri" panose="020F0502020204030204"/>
                    <a:ea typeface="ＭＳ Ｐゴシック" pitchFamily="34" charset="-128"/>
                  </a:rPr>
                  <a:t>of</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concept</a:t>
                </a:r>
                <a:endParaRPr lang="de-AT" sz="1300" kern="0" dirty="0">
                  <a:solidFill>
                    <a:prstClr val="black">
                      <a:hueOff val="0"/>
                      <a:satOff val="0"/>
                      <a:lumOff val="0"/>
                      <a:alphaOff val="0"/>
                    </a:prstClr>
                  </a:solidFill>
                  <a:latin typeface="Calibri" panose="020F0502020204030204"/>
                  <a:ea typeface="ＭＳ Ｐゴシック" pitchFamily="34" charset="-128"/>
                </a:endParaRPr>
              </a:p>
            </p:txBody>
          </p:sp>
        </p:grpSp>
      </p:grpSp>
      <p:sp>
        <p:nvSpPr>
          <p:cNvPr id="22" name="Rechteck 21">
            <a:extLst>
              <a:ext uri="{FF2B5EF4-FFF2-40B4-BE49-F238E27FC236}">
                <a16:creationId xmlns:a16="http://schemas.microsoft.com/office/drawing/2014/main" xmlns="" id="{5E6FB6D1-7F6E-44EC-9D8B-E8C4638DE441}"/>
              </a:ext>
            </a:extLst>
          </p:cNvPr>
          <p:cNvSpPr/>
          <p:nvPr/>
        </p:nvSpPr>
        <p:spPr>
          <a:xfrm>
            <a:off x="4355741" y="1006465"/>
            <a:ext cx="3524249" cy="307777"/>
          </a:xfrm>
          <a:prstGeom prst="rect">
            <a:avLst/>
          </a:prstGeom>
        </p:spPr>
        <p:txBody>
          <a:bodyPr wrap="square">
            <a:spAutoFit/>
          </a:bodyPr>
          <a:lstStyle/>
          <a:p>
            <a:r>
              <a:rPr lang="en-GB" sz="1400" b="1" dirty="0"/>
              <a:t>Mechanical problem:</a:t>
            </a:r>
            <a:endParaRPr lang="en-GB" sz="1200" dirty="0"/>
          </a:p>
        </p:txBody>
      </p:sp>
      <p:pic>
        <p:nvPicPr>
          <p:cNvPr id="23" name="Grafik 22">
            <a:extLst>
              <a:ext uri="{FF2B5EF4-FFF2-40B4-BE49-F238E27FC236}">
                <a16:creationId xmlns:a16="http://schemas.microsoft.com/office/drawing/2014/main" xmlns="" id="{B0BCA01A-9C3C-43E5-BFBD-FACBE6B65168}"/>
              </a:ext>
            </a:extLst>
          </p:cNvPr>
          <p:cNvPicPr>
            <a:picLocks noChangeAspect="1"/>
          </p:cNvPicPr>
          <p:nvPr/>
        </p:nvPicPr>
        <p:blipFill>
          <a:blip r:embed="rId2"/>
          <a:stretch>
            <a:fillRect/>
          </a:stretch>
        </p:blipFill>
        <p:spPr>
          <a:xfrm>
            <a:off x="4945683" y="1400681"/>
            <a:ext cx="2047875" cy="1838325"/>
          </a:xfrm>
          <a:prstGeom prst="rect">
            <a:avLst/>
          </a:prstGeom>
        </p:spPr>
      </p:pic>
      <p:pic>
        <p:nvPicPr>
          <p:cNvPr id="24" name="Grafik 23">
            <a:extLst>
              <a:ext uri="{FF2B5EF4-FFF2-40B4-BE49-F238E27FC236}">
                <a16:creationId xmlns:a16="http://schemas.microsoft.com/office/drawing/2014/main" xmlns="" id="{8AAEC0FF-122E-4A55-9396-E09B78D57A17}"/>
              </a:ext>
            </a:extLst>
          </p:cNvPr>
          <p:cNvPicPr>
            <a:picLocks noChangeAspect="1"/>
          </p:cNvPicPr>
          <p:nvPr/>
        </p:nvPicPr>
        <p:blipFill>
          <a:blip r:embed="rId3"/>
          <a:stretch>
            <a:fillRect/>
          </a:stretch>
        </p:blipFill>
        <p:spPr>
          <a:xfrm>
            <a:off x="7819969" y="1039212"/>
            <a:ext cx="3524250" cy="609600"/>
          </a:xfrm>
          <a:prstGeom prst="rect">
            <a:avLst/>
          </a:prstGeom>
        </p:spPr>
      </p:pic>
      <p:sp>
        <p:nvSpPr>
          <p:cNvPr id="27" name="Rechteck 26">
            <a:extLst>
              <a:ext uri="{FF2B5EF4-FFF2-40B4-BE49-F238E27FC236}">
                <a16:creationId xmlns:a16="http://schemas.microsoft.com/office/drawing/2014/main" xmlns="" id="{0D3339FC-C35D-474C-9B60-3E16040F8771}"/>
              </a:ext>
            </a:extLst>
          </p:cNvPr>
          <p:cNvSpPr/>
          <p:nvPr/>
        </p:nvSpPr>
        <p:spPr>
          <a:xfrm>
            <a:off x="9140323" y="1754054"/>
            <a:ext cx="1677062" cy="307777"/>
          </a:xfrm>
          <a:prstGeom prst="rect">
            <a:avLst/>
          </a:prstGeom>
        </p:spPr>
        <p:txBody>
          <a:bodyPr wrap="none">
            <a:spAutoFit/>
          </a:bodyPr>
          <a:lstStyle/>
          <a:p>
            <a:r>
              <a:rPr lang="en-GB" sz="1400" dirty="0"/>
              <a:t>theoretical solution</a:t>
            </a:r>
            <a:endParaRPr lang="de-DE" sz="1400" dirty="0"/>
          </a:p>
        </p:txBody>
      </p:sp>
      <p:sp>
        <p:nvSpPr>
          <p:cNvPr id="28" name="Rechteck 27">
            <a:extLst>
              <a:ext uri="{FF2B5EF4-FFF2-40B4-BE49-F238E27FC236}">
                <a16:creationId xmlns:a16="http://schemas.microsoft.com/office/drawing/2014/main" xmlns="" id="{B93D78E7-30DA-4ADE-98A8-6768C74DDC97}"/>
              </a:ext>
            </a:extLst>
          </p:cNvPr>
          <p:cNvSpPr/>
          <p:nvPr/>
        </p:nvSpPr>
        <p:spPr>
          <a:xfrm>
            <a:off x="4279980" y="3543467"/>
            <a:ext cx="3692267" cy="1200329"/>
          </a:xfrm>
          <a:prstGeom prst="rect">
            <a:avLst/>
          </a:prstGeom>
        </p:spPr>
        <p:txBody>
          <a:bodyPr wrap="square">
            <a:spAutoFit/>
          </a:bodyPr>
          <a:lstStyle/>
          <a:p>
            <a:r>
              <a:rPr lang="en-GB" sz="2400" dirty="0" smtClean="0"/>
              <a:t>Goal: </a:t>
            </a:r>
            <a:r>
              <a:rPr lang="de-DE" sz="2400" dirty="0" err="1" smtClean="0"/>
              <a:t>estimate</a:t>
            </a:r>
            <a:r>
              <a:rPr lang="de-DE" sz="2400" dirty="0" smtClean="0"/>
              <a:t> </a:t>
            </a:r>
            <a:r>
              <a:rPr lang="de-DE" sz="2400" dirty="0" err="1" smtClean="0"/>
              <a:t>the</a:t>
            </a:r>
            <a:r>
              <a:rPr lang="de-DE" sz="2400" dirty="0"/>
              <a:t> </a:t>
            </a:r>
            <a:r>
              <a:rPr lang="en-US" sz="2400" dirty="0" smtClean="0"/>
              <a:t>required </a:t>
            </a:r>
            <a:r>
              <a:rPr lang="en-US" sz="2400" dirty="0"/>
              <a:t>stamping force to achieve zero </a:t>
            </a:r>
            <a:r>
              <a:rPr lang="en-US" sz="2400" dirty="0" err="1"/>
              <a:t>springback</a:t>
            </a:r>
            <a:r>
              <a:rPr lang="en-US" sz="2400" dirty="0"/>
              <a:t>.</a:t>
            </a:r>
            <a:endParaRPr lang="de-DE" sz="2400" dirty="0"/>
          </a:p>
        </p:txBody>
      </p:sp>
      <p:sp>
        <p:nvSpPr>
          <p:cNvPr id="30" name="Geschweifte Klammer rechts 29">
            <a:extLst>
              <a:ext uri="{FF2B5EF4-FFF2-40B4-BE49-F238E27FC236}">
                <a16:creationId xmlns:a16="http://schemas.microsoft.com/office/drawing/2014/main" xmlns="" id="{99A7DBAE-4B43-4732-9A51-995538FC53DF}"/>
              </a:ext>
            </a:extLst>
          </p:cNvPr>
          <p:cNvSpPr/>
          <p:nvPr/>
        </p:nvSpPr>
        <p:spPr bwMode="auto">
          <a:xfrm rot="5400000">
            <a:off x="9802842" y="525150"/>
            <a:ext cx="154555" cy="2303252"/>
          </a:xfrm>
          <a:prstGeom prst="rightBrace">
            <a:avLst/>
          </a:prstGeom>
          <a:no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a:ln>
                <a:noFill/>
              </a:ln>
              <a:solidFill>
                <a:schemeClr val="tx1"/>
              </a:solidFill>
              <a:effectLst/>
              <a:latin typeface="Arial" charset="0"/>
            </a:endParaRPr>
          </a:p>
        </p:txBody>
      </p:sp>
      <p:sp>
        <p:nvSpPr>
          <p:cNvPr id="31" name="Rechteck 30">
            <a:extLst>
              <a:ext uri="{FF2B5EF4-FFF2-40B4-BE49-F238E27FC236}">
                <a16:creationId xmlns:a16="http://schemas.microsoft.com/office/drawing/2014/main" xmlns="" id="{395919E8-9F1C-44B5-843C-C7471C76D3FC}"/>
              </a:ext>
            </a:extLst>
          </p:cNvPr>
          <p:cNvSpPr/>
          <p:nvPr/>
        </p:nvSpPr>
        <p:spPr bwMode="auto">
          <a:xfrm>
            <a:off x="6986852" y="5535737"/>
            <a:ext cx="45719" cy="45719"/>
          </a:xfrm>
          <a:prstGeom prst="rect">
            <a:avLst/>
          </a:prstGeom>
          <a:solidFill>
            <a:srgbClr val="FF9900"/>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buFontTx/>
              <a:buNone/>
              <a:tabLst/>
            </a:pPr>
            <a:endParaRPr kumimoji="0" lang="de-DE" sz="2000" b="0" i="0" u="none" strike="noStrike" cap="none" normalizeH="0" baseline="0">
              <a:ln>
                <a:noFill/>
              </a:ln>
              <a:solidFill>
                <a:schemeClr val="tx1"/>
              </a:solidFill>
              <a:effectLst/>
              <a:latin typeface="Arial" charset="0"/>
            </a:endParaRPr>
          </a:p>
        </p:txBody>
      </p:sp>
      <p:sp>
        <p:nvSpPr>
          <p:cNvPr id="32" name="Textfeld 31">
            <a:extLst>
              <a:ext uri="{FF2B5EF4-FFF2-40B4-BE49-F238E27FC236}">
                <a16:creationId xmlns:a16="http://schemas.microsoft.com/office/drawing/2014/main" xmlns="" id="{F1E89F8C-7086-4AEB-B7F5-C22E50DF5C2D}"/>
              </a:ext>
            </a:extLst>
          </p:cNvPr>
          <p:cNvSpPr txBox="1"/>
          <p:nvPr/>
        </p:nvSpPr>
        <p:spPr>
          <a:xfrm>
            <a:off x="8192957" y="2244806"/>
            <a:ext cx="2527300" cy="954107"/>
          </a:xfrm>
          <a:prstGeom prst="rect">
            <a:avLst/>
          </a:prstGeom>
          <a:noFill/>
        </p:spPr>
        <p:txBody>
          <a:bodyPr wrap="square" rtlCol="0">
            <a:spAutoFit/>
          </a:bodyPr>
          <a:lstStyle/>
          <a:p>
            <a:r>
              <a:rPr lang="de-DE" sz="1400" b="1" dirty="0"/>
              <a:t>Hybrid </a:t>
            </a:r>
            <a:r>
              <a:rPr lang="en-US" sz="1400" b="1" dirty="0"/>
              <a:t>modelling</a:t>
            </a:r>
            <a:r>
              <a:rPr lang="de-DE" sz="1400" b="1" dirty="0"/>
              <a:t> </a:t>
            </a:r>
            <a:r>
              <a:rPr lang="en-US" sz="1400" b="1" dirty="0" smtClean="0"/>
              <a:t>approach:</a:t>
            </a:r>
            <a:br>
              <a:rPr lang="en-US" sz="1400" b="1" dirty="0" smtClean="0"/>
            </a:br>
            <a:r>
              <a:rPr lang="en-US" sz="1400" dirty="0"/>
              <a:t>Symbolic</a:t>
            </a:r>
            <a:r>
              <a:rPr lang="de-DE" sz="1400" dirty="0"/>
              <a:t> Regression (SR</a:t>
            </a:r>
            <a:r>
              <a:rPr lang="de-DE" sz="1400" dirty="0" smtClean="0"/>
              <a:t>) </a:t>
            </a:r>
            <a:r>
              <a:rPr lang="de-DE" sz="1400" dirty="0" err="1" smtClean="0"/>
              <a:t>with</a:t>
            </a:r>
            <a:r>
              <a:rPr lang="de-DE" sz="1400" dirty="0" smtClean="0"/>
              <a:t> </a:t>
            </a:r>
            <a:r>
              <a:rPr lang="de-DE" sz="1400" dirty="0" err="1" smtClean="0"/>
              <a:t>structure</a:t>
            </a:r>
            <a:r>
              <a:rPr lang="de-DE" sz="1400" dirty="0" smtClean="0"/>
              <a:t> </a:t>
            </a:r>
            <a:r>
              <a:rPr lang="de-DE" sz="1400" dirty="0" err="1" smtClean="0"/>
              <a:t>constraint</a:t>
            </a:r>
            <a:endParaRPr lang="de-DE" sz="1400" dirty="0"/>
          </a:p>
          <a:p>
            <a:endParaRPr lang="en-US" sz="1400" b="1" dirty="0"/>
          </a:p>
        </p:txBody>
      </p:sp>
      <p:pic>
        <p:nvPicPr>
          <p:cNvPr id="37" name="Grafik 36">
            <a:extLst>
              <a:ext uri="{FF2B5EF4-FFF2-40B4-BE49-F238E27FC236}">
                <a16:creationId xmlns:a16="http://schemas.microsoft.com/office/drawing/2014/main" xmlns="" id="{4C03B343-81B9-4FC8-8C76-914892CC730C}"/>
              </a:ext>
            </a:extLst>
          </p:cNvPr>
          <p:cNvPicPr>
            <a:picLocks noChangeAspect="1"/>
          </p:cNvPicPr>
          <p:nvPr/>
        </p:nvPicPr>
        <p:blipFill>
          <a:blip r:embed="rId4"/>
          <a:stretch>
            <a:fillRect/>
          </a:stretch>
        </p:blipFill>
        <p:spPr>
          <a:xfrm>
            <a:off x="8336747" y="3258632"/>
            <a:ext cx="2489190" cy="1972914"/>
          </a:xfrm>
          <a:prstGeom prst="rect">
            <a:avLst/>
          </a:prstGeom>
          <a:ln w="38100">
            <a:solidFill>
              <a:schemeClr val="tx1"/>
            </a:solidFill>
          </a:ln>
        </p:spPr>
      </p:pic>
      <p:grpSp>
        <p:nvGrpSpPr>
          <p:cNvPr id="38" name="Gruppieren 37">
            <a:extLst>
              <a:ext uri="{FF2B5EF4-FFF2-40B4-BE49-F238E27FC236}">
                <a16:creationId xmlns:a16="http://schemas.microsoft.com/office/drawing/2014/main" xmlns="" id="{FB21DEE4-E80F-4EB6-8206-03BA53AB0E63}"/>
              </a:ext>
            </a:extLst>
          </p:cNvPr>
          <p:cNvGrpSpPr/>
          <p:nvPr/>
        </p:nvGrpSpPr>
        <p:grpSpPr>
          <a:xfrm>
            <a:off x="7879990" y="5348136"/>
            <a:ext cx="3781322" cy="357429"/>
            <a:chOff x="4995897" y="3550979"/>
            <a:chExt cx="3781322" cy="357429"/>
          </a:xfrm>
        </p:grpSpPr>
        <p:sp>
          <p:nvSpPr>
            <p:cNvPr id="39" name="Rechteck: abgerundete Ecken 26">
              <a:extLst>
                <a:ext uri="{FF2B5EF4-FFF2-40B4-BE49-F238E27FC236}">
                  <a16:creationId xmlns:a16="http://schemas.microsoft.com/office/drawing/2014/main" xmlns="" id="{81DD0BB5-0A95-4057-BCB7-982C2C85636A}"/>
                </a:ext>
              </a:extLst>
            </p:cNvPr>
            <p:cNvSpPr/>
            <p:nvPr/>
          </p:nvSpPr>
          <p:spPr bwMode="auto">
            <a:xfrm rot="5400000">
              <a:off x="6813622" y="1839033"/>
              <a:ext cx="145871" cy="3781322"/>
            </a:xfrm>
            <a:prstGeom prst="roundRect">
              <a:avLst>
                <a:gd name="adj" fmla="val 50000"/>
              </a:avLst>
            </a:prstGeom>
            <a:solidFill>
              <a:srgbClr val="00B0F0"/>
            </a:solidFill>
            <a:ln w="28575" cap="flat" cmpd="sng" algn="ctr">
              <a:solidFill>
                <a:srgbClr val="0033CC"/>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ndParaRPr>
            </a:p>
          </p:txBody>
        </p:sp>
        <p:sp>
          <p:nvSpPr>
            <p:cNvPr id="40" name="Rechteck: abgerundete Ecken 27">
              <a:extLst>
                <a:ext uri="{FF2B5EF4-FFF2-40B4-BE49-F238E27FC236}">
                  <a16:creationId xmlns:a16="http://schemas.microsoft.com/office/drawing/2014/main" xmlns="" id="{D33974EB-E881-402E-A1F4-710E73F2F0AD}"/>
                </a:ext>
              </a:extLst>
            </p:cNvPr>
            <p:cNvSpPr/>
            <p:nvPr/>
          </p:nvSpPr>
          <p:spPr bwMode="auto">
            <a:xfrm rot="10800000">
              <a:off x="6835688" y="3550979"/>
              <a:ext cx="53755" cy="357429"/>
            </a:xfrm>
            <a:prstGeom prst="roundRect">
              <a:avLst>
                <a:gd name="adj" fmla="val 50000"/>
              </a:avLst>
            </a:prstGeom>
            <a:solidFill>
              <a:srgbClr val="00B0F0"/>
            </a:solidFill>
            <a:ln w="28575" cap="flat" cmpd="sng" algn="ctr">
              <a:solidFill>
                <a:srgbClr val="0033CC"/>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342900" marR="0" indent="-34290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34516245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normAutofit lnSpcReduction="10000"/>
          </a:bodyPr>
          <a:lstStyle/>
          <a:p>
            <a:r>
              <a:rPr lang="de-DE" dirty="0" err="1" smtClean="0"/>
              <a:t>Uncertainty</a:t>
            </a:r>
            <a:r>
              <a:rPr lang="de-DE" dirty="0" smtClean="0"/>
              <a:t> </a:t>
            </a:r>
            <a:r>
              <a:rPr lang="de-DE" dirty="0" err="1" smtClean="0"/>
              <a:t>Quantification</a:t>
            </a:r>
            <a:endParaRPr lang="de-DE" dirty="0"/>
          </a:p>
        </p:txBody>
      </p:sp>
      <p:sp>
        <p:nvSpPr>
          <p:cNvPr id="13" name="Textplatzhalter 12"/>
          <p:cNvSpPr>
            <a:spLocks noGrp="1"/>
          </p:cNvSpPr>
          <p:nvPr>
            <p:ph type="body" sz="quarter" idx="11"/>
          </p:nvPr>
        </p:nvSpPr>
        <p:spPr/>
        <p:txBody>
          <a:bodyPr>
            <a:normAutofit fontScale="92500" lnSpcReduction="10000"/>
          </a:bodyPr>
          <a:lstStyle/>
          <a:p>
            <a:r>
              <a:rPr lang="de-DE" dirty="0" smtClean="0"/>
              <a:t>MBCM </a:t>
            </a:r>
            <a:r>
              <a:rPr lang="de-DE" dirty="0" err="1" smtClean="0"/>
              <a:t>Example</a:t>
            </a:r>
            <a:endParaRPr lang="de-DE" dirty="0"/>
          </a:p>
        </p:txBody>
      </p:sp>
      <p:sp>
        <p:nvSpPr>
          <p:cNvPr id="5" name="Inhaltsplatzhalter 3"/>
          <p:cNvSpPr>
            <a:spLocks noGrp="1"/>
          </p:cNvSpPr>
          <p:nvPr>
            <p:ph sz="quarter" idx="13"/>
          </p:nvPr>
        </p:nvSpPr>
        <p:spPr>
          <a:xfrm>
            <a:off x="4519246" y="981074"/>
            <a:ext cx="7445741" cy="5364163"/>
          </a:xfrm>
        </p:spPr>
        <p:txBody>
          <a:bodyPr/>
          <a:lstStyle/>
          <a:p>
            <a:pPr marL="0" indent="0">
              <a:buNone/>
            </a:pPr>
            <a:r>
              <a:rPr lang="de-DE" dirty="0" smtClean="0"/>
              <a:t>Most </a:t>
            </a:r>
            <a:r>
              <a:rPr lang="de-DE" dirty="0" err="1" smtClean="0"/>
              <a:t>models</a:t>
            </a:r>
            <a:r>
              <a:rPr lang="de-DE" dirty="0" smtClean="0"/>
              <a:t> </a:t>
            </a:r>
            <a:r>
              <a:rPr lang="de-DE" dirty="0" err="1" smtClean="0"/>
              <a:t>give</a:t>
            </a:r>
            <a:r>
              <a:rPr lang="de-DE" dirty="0" smtClean="0"/>
              <a:t> </a:t>
            </a:r>
            <a:r>
              <a:rPr lang="de-DE" dirty="0" err="1" smtClean="0"/>
              <a:t>point</a:t>
            </a:r>
            <a:r>
              <a:rPr lang="de-DE" dirty="0" smtClean="0"/>
              <a:t> </a:t>
            </a:r>
            <a:r>
              <a:rPr lang="de-DE" dirty="0" err="1" smtClean="0"/>
              <a:t>estimates</a:t>
            </a:r>
            <a:r>
              <a:rPr lang="de-DE" dirty="0" smtClean="0"/>
              <a:t> </a:t>
            </a:r>
            <a:r>
              <a:rPr lang="de-DE" dirty="0" err="1" smtClean="0"/>
              <a:t>only</a:t>
            </a:r>
            <a:r>
              <a:rPr lang="de-DE" dirty="0" smtClean="0"/>
              <a:t>. Goal: </a:t>
            </a:r>
            <a:r>
              <a:rPr lang="de-DE" dirty="0" err="1" smtClean="0"/>
              <a:t>Make</a:t>
            </a:r>
            <a:r>
              <a:rPr lang="de-DE" dirty="0" smtClean="0"/>
              <a:t> </a:t>
            </a:r>
            <a:r>
              <a:rPr lang="de-DE" dirty="0" err="1" smtClean="0"/>
              <a:t>models</a:t>
            </a:r>
            <a:r>
              <a:rPr lang="de-DE" dirty="0" smtClean="0"/>
              <a:t> </a:t>
            </a:r>
            <a:r>
              <a:rPr lang="de-DE" dirty="0" err="1" smtClean="0"/>
              <a:t>able</a:t>
            </a:r>
            <a:r>
              <a:rPr lang="de-DE" dirty="0" smtClean="0"/>
              <a:t> </a:t>
            </a:r>
            <a:r>
              <a:rPr lang="de-DE" dirty="0" err="1" smtClean="0"/>
              <a:t>to</a:t>
            </a:r>
            <a:r>
              <a:rPr lang="de-DE" dirty="0" smtClean="0"/>
              <a:t> </a:t>
            </a:r>
            <a:r>
              <a:rPr lang="de-DE" dirty="0" err="1" smtClean="0"/>
              <a:t>give</a:t>
            </a:r>
            <a:r>
              <a:rPr lang="de-DE" dirty="0" smtClean="0"/>
              <a:t> </a:t>
            </a:r>
            <a:r>
              <a:rPr lang="de-DE" dirty="0" err="1" smtClean="0"/>
              <a:t>and</a:t>
            </a:r>
            <a:r>
              <a:rPr lang="de-DE" dirty="0" smtClean="0"/>
              <a:t> </a:t>
            </a:r>
            <a:r>
              <a:rPr lang="de-DE" dirty="0" err="1" smtClean="0"/>
              <a:t>reason</a:t>
            </a:r>
            <a:r>
              <a:rPr lang="de-DE" dirty="0" smtClean="0"/>
              <a:t> </a:t>
            </a:r>
            <a:r>
              <a:rPr lang="de-DE" dirty="0" err="1" smtClean="0"/>
              <a:t>about</a:t>
            </a:r>
            <a:r>
              <a:rPr lang="de-DE" dirty="0" smtClean="0"/>
              <a:t> </a:t>
            </a:r>
            <a:r>
              <a:rPr lang="de-DE" dirty="0" err="1" smtClean="0"/>
              <a:t>prediction</a:t>
            </a:r>
            <a:r>
              <a:rPr lang="de-DE" dirty="0" smtClean="0"/>
              <a:t> </a:t>
            </a:r>
            <a:r>
              <a:rPr lang="de-DE" dirty="0" err="1" smtClean="0"/>
              <a:t>uncertainties</a:t>
            </a:r>
            <a:r>
              <a:rPr lang="de-DE" dirty="0" smtClean="0"/>
              <a:t> (</a:t>
            </a:r>
            <a:r>
              <a:rPr lang="de-DE" dirty="0" err="1" smtClean="0"/>
              <a:t>using</a:t>
            </a:r>
            <a:r>
              <a:rPr lang="de-DE" dirty="0" smtClean="0"/>
              <a:t> RVs).</a:t>
            </a:r>
            <a:endParaRPr lang="de-DE" dirty="0"/>
          </a:p>
          <a:p>
            <a:pPr marL="0" indent="0">
              <a:buNone/>
            </a:pPr>
            <a:endParaRPr lang="de-DE" sz="1000" dirty="0" smtClean="0"/>
          </a:p>
          <a:p>
            <a:pPr marL="0" indent="0">
              <a:buNone/>
            </a:pPr>
            <a:r>
              <a:rPr lang="de-DE" dirty="0">
                <a:sym typeface="Wingdings" panose="05000000000000000000" pitchFamily="2" charset="2"/>
              </a:rPr>
              <a:t>MBCM </a:t>
            </a:r>
            <a:r>
              <a:rPr lang="de-DE" dirty="0" err="1">
                <a:sym typeface="Wingdings" panose="05000000000000000000" pitchFamily="2" charset="2"/>
              </a:rPr>
              <a:t>Method</a:t>
            </a:r>
            <a:r>
              <a:rPr lang="de-DE" dirty="0">
                <a:sym typeface="Wingdings" panose="05000000000000000000" pitchFamily="2" charset="2"/>
              </a:rPr>
              <a:t>: </a:t>
            </a:r>
            <a:r>
              <a:rPr lang="de-DE" dirty="0" err="1" smtClean="0">
                <a:sym typeface="Wingdings" panose="05000000000000000000" pitchFamily="2" charset="2"/>
              </a:rPr>
              <a:t>Bayesian</a:t>
            </a:r>
            <a:r>
              <a:rPr lang="de-DE" dirty="0" smtClean="0">
                <a:sym typeface="Wingdings" panose="05000000000000000000" pitchFamily="2" charset="2"/>
              </a:rPr>
              <a:t> </a:t>
            </a:r>
            <a:r>
              <a:rPr lang="de-DE" dirty="0" err="1" smtClean="0">
                <a:sym typeface="Wingdings" panose="05000000000000000000" pitchFamily="2" charset="2"/>
              </a:rPr>
              <a:t>Hierarchical</a:t>
            </a:r>
            <a:r>
              <a:rPr lang="de-DE" dirty="0" smtClean="0">
                <a:sym typeface="Wingdings" panose="05000000000000000000" pitchFamily="2" charset="2"/>
              </a:rPr>
              <a:t> </a:t>
            </a:r>
            <a:r>
              <a:rPr lang="de-DE" dirty="0" err="1" smtClean="0">
                <a:sym typeface="Wingdings" panose="05000000000000000000" pitchFamily="2" charset="2"/>
              </a:rPr>
              <a:t>Modelling</a:t>
            </a:r>
            <a:r>
              <a:rPr lang="de-DE" dirty="0">
                <a:sym typeface="Wingdings" panose="05000000000000000000" pitchFamily="2" charset="2"/>
              </a:rPr>
              <a:t> </a:t>
            </a:r>
            <a:r>
              <a:rPr lang="de-DE" dirty="0" smtClean="0">
                <a:sym typeface="Wingdings" panose="05000000000000000000" pitchFamily="2" charset="2"/>
              </a:rPr>
              <a:t>(</a:t>
            </a:r>
            <a:r>
              <a:rPr lang="de-DE" dirty="0" err="1" smtClean="0">
                <a:sym typeface="Wingdings" panose="05000000000000000000" pitchFamily="2" charset="2"/>
              </a:rPr>
              <a:t>implemented</a:t>
            </a:r>
            <a:r>
              <a:rPr lang="de-DE" dirty="0" smtClean="0">
                <a:sym typeface="Wingdings" panose="05000000000000000000" pitchFamily="2" charset="2"/>
              </a:rPr>
              <a:t> in </a:t>
            </a:r>
            <a:r>
              <a:rPr lang="de-DE" dirty="0" smtClean="0">
                <a:sym typeface="Wingdings" panose="05000000000000000000" pitchFamily="2" charset="2"/>
              </a:rPr>
              <a:t>R)</a:t>
            </a:r>
            <a:r>
              <a:rPr lang="de-DE" sz="1600" dirty="0" smtClean="0">
                <a:sym typeface="Wingdings" panose="05000000000000000000" pitchFamily="2" charset="2"/>
              </a:rPr>
              <a:t/>
            </a:r>
            <a:br>
              <a:rPr lang="de-DE" sz="1600" dirty="0" smtClean="0">
                <a:sym typeface="Wingdings" panose="05000000000000000000" pitchFamily="2" charset="2"/>
              </a:rPr>
            </a:br>
            <a:endParaRPr lang="de-DE" sz="1200" dirty="0">
              <a:sym typeface="Wingdings" panose="05000000000000000000" pitchFamily="2" charset="2"/>
            </a:endParaRPr>
          </a:p>
          <a:p>
            <a:pPr marL="0" indent="0">
              <a:buNone/>
            </a:pPr>
            <a:endParaRPr lang="de-DE" dirty="0"/>
          </a:p>
        </p:txBody>
      </p:sp>
      <p:grpSp>
        <p:nvGrpSpPr>
          <p:cNvPr id="6" name="Gruppieren 5"/>
          <p:cNvGrpSpPr/>
          <p:nvPr/>
        </p:nvGrpSpPr>
        <p:grpSpPr>
          <a:xfrm>
            <a:off x="431842" y="881333"/>
            <a:ext cx="3465236" cy="5445505"/>
            <a:chOff x="7776225" y="680082"/>
            <a:chExt cx="3465236" cy="5445505"/>
          </a:xfrm>
        </p:grpSpPr>
        <p:sp>
          <p:nvSpPr>
            <p:cNvPr id="7" name="Richtungspfeil 6"/>
            <p:cNvSpPr>
              <a:spLocks/>
            </p:cNvSpPr>
            <p:nvPr/>
          </p:nvSpPr>
          <p:spPr>
            <a:xfrm rot="5400000">
              <a:off x="7898861" y="558451"/>
              <a:ext cx="804337" cy="1047600"/>
            </a:xfrm>
            <a:prstGeom prst="homePlate">
              <a:avLst>
                <a:gd name="adj" fmla="val 63433"/>
              </a:avLst>
            </a:prstGeom>
            <a:solidFill>
              <a:srgbClr val="5B9BD5"/>
            </a:solidFill>
            <a:ln w="12700" cap="flat" cmpd="sng" algn="ctr">
              <a:solidFill>
                <a:srgbClr val="5B9BD5">
                  <a:shade val="50000"/>
                </a:srgbClr>
              </a:solidFill>
              <a:prstDash val="solid"/>
              <a:miter lim="800000"/>
            </a:ln>
            <a:effectLst/>
          </p:spPr>
          <p:txBody>
            <a:bodyPr vert="vert270" rtlCol="0" anchor="ctr"/>
            <a:lstStyle/>
            <a:p>
              <a:pPr algn="ctr">
                <a:defRPr/>
              </a:pPr>
              <a:r>
                <a:rPr lang="de-AT" sz="1400" kern="0" dirty="0" err="1">
                  <a:solidFill>
                    <a:prstClr val="white"/>
                  </a:solidFill>
                  <a:latin typeface="Calibri" panose="020F0502020204030204"/>
                  <a:ea typeface="ＭＳ Ｐゴシック" pitchFamily="34" charset="-128"/>
                </a:rPr>
                <a:t>Physical</a:t>
              </a:r>
              <a:r>
                <a:rPr lang="de-AT" sz="1400" kern="0" dirty="0">
                  <a:solidFill>
                    <a:prstClr val="white"/>
                  </a:solidFill>
                  <a:latin typeface="Calibri" panose="020F0502020204030204"/>
                  <a:ea typeface="ＭＳ Ｐゴシック" pitchFamily="34" charset="-128"/>
                </a:rPr>
                <a:t> System</a:t>
              </a:r>
            </a:p>
          </p:txBody>
        </p:sp>
        <p:sp>
          <p:nvSpPr>
            <p:cNvPr id="8" name="Freihandform 7"/>
            <p:cNvSpPr/>
            <p:nvPr/>
          </p:nvSpPr>
          <p:spPr>
            <a:xfrm>
              <a:off x="7776225" y="5151880"/>
              <a:ext cx="1048605" cy="973707"/>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 name="connsiteX0" fmla="*/ 1498007 w 1498006"/>
                <a:gd name="connsiteY0" fmla="*/ 0 h 681594"/>
                <a:gd name="connsiteX1" fmla="*/ 1498007 w 1498006"/>
                <a:gd name="connsiteY1" fmla="*/ 681594 h 681594"/>
                <a:gd name="connsiteX2" fmla="*/ 0 w 1498006"/>
                <a:gd name="connsiteY2" fmla="*/ 681594 h 681594"/>
                <a:gd name="connsiteX3" fmla="*/ 0 w 1498006"/>
                <a:gd name="connsiteY3" fmla="*/ 0 h 681594"/>
                <a:gd name="connsiteX4" fmla="*/ 749004 w 1498006"/>
                <a:gd name="connsiteY4" fmla="*/ 367012 h 681594"/>
                <a:gd name="connsiteX5" fmla="*/ 1498007 w 1498006"/>
                <a:gd name="connsiteY5" fmla="*/ 0 h 68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8006" h="681594">
                  <a:moveTo>
                    <a:pt x="1498007" y="0"/>
                  </a:moveTo>
                  <a:lnTo>
                    <a:pt x="1498007" y="681594"/>
                  </a:lnTo>
                  <a:lnTo>
                    <a:pt x="0" y="681594"/>
                  </a:lnTo>
                  <a:lnTo>
                    <a:pt x="0" y="0"/>
                  </a:lnTo>
                  <a:lnTo>
                    <a:pt x="749004" y="367012"/>
                  </a:lnTo>
                  <a:lnTo>
                    <a:pt x="1498007" y="0"/>
                  </a:lnTo>
                  <a:close/>
                </a:path>
              </a:pathLst>
            </a:custGeom>
            <a:solidFill>
              <a:srgbClr val="CC0066"/>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a:solidFill>
                    <a:prstClr val="white"/>
                  </a:solidFill>
                  <a:latin typeface="Calibri" panose="020F0502020204030204"/>
                  <a:ea typeface="ＭＳ Ｐゴシック" pitchFamily="34" charset="-128"/>
                </a:rPr>
                <a:t>CMS</a:t>
              </a:r>
            </a:p>
          </p:txBody>
        </p:sp>
        <p:grpSp>
          <p:nvGrpSpPr>
            <p:cNvPr id="9" name="Gruppieren 8"/>
            <p:cNvGrpSpPr/>
            <p:nvPr/>
          </p:nvGrpSpPr>
          <p:grpSpPr>
            <a:xfrm>
              <a:off x="7777230" y="1019261"/>
              <a:ext cx="3464231" cy="1498010"/>
              <a:chOff x="7777230" y="806226"/>
              <a:chExt cx="3464231" cy="1498010"/>
            </a:xfrm>
          </p:grpSpPr>
          <p:sp>
            <p:nvSpPr>
              <p:cNvPr id="22" name="Freihandform 21"/>
              <p:cNvSpPr/>
              <p:nvPr/>
            </p:nvSpPr>
            <p:spPr>
              <a:xfrm>
                <a:off x="7777230" y="806226"/>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5B9BD5">
                  <a:lumMod val="60000"/>
                  <a:lumOff val="40000"/>
                </a:srgbClr>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Collect</a:t>
                </a:r>
                <a:r>
                  <a:rPr lang="de-AT" sz="1400" kern="0" dirty="0">
                    <a:solidFill>
                      <a:prstClr val="white"/>
                    </a:solidFill>
                    <a:latin typeface="Calibri" panose="020F0502020204030204"/>
                    <a:ea typeface="ＭＳ Ｐゴシック" pitchFamily="34" charset="-128"/>
                  </a:rPr>
                  <a:t> Knowledge + Data</a:t>
                </a:r>
              </a:p>
            </p:txBody>
          </p:sp>
          <p:sp>
            <p:nvSpPr>
              <p:cNvPr id="23" name="Freihandform 22"/>
              <p:cNvSpPr/>
              <p:nvPr/>
            </p:nvSpPr>
            <p:spPr>
              <a:xfrm>
                <a:off x="8825835" y="806226"/>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System Understanding</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Fault </a:t>
                </a:r>
                <a:r>
                  <a:rPr lang="de-AT" sz="1300" kern="0" dirty="0" err="1">
                    <a:solidFill>
                      <a:prstClr val="black">
                        <a:hueOff val="0"/>
                        <a:satOff val="0"/>
                        <a:lumOff val="0"/>
                        <a:alphaOff val="0"/>
                      </a:prstClr>
                    </a:solidFill>
                    <a:latin typeface="Calibri" panose="020F0502020204030204"/>
                    <a:ea typeface="ＭＳ Ｐゴシック" pitchFamily="34" charset="-128"/>
                  </a:rPr>
                  <a:t>types</a:t>
                </a:r>
                <a:r>
                  <a:rPr lang="de-AT" sz="1300" kern="0" dirty="0">
                    <a:solidFill>
                      <a:prstClr val="black">
                        <a:hueOff val="0"/>
                        <a:satOff val="0"/>
                        <a:lumOff val="0"/>
                        <a:alphaOff val="0"/>
                      </a:prstClr>
                    </a:solidFill>
                    <a:latin typeface="Calibri" panose="020F0502020204030204"/>
                    <a:ea typeface="ＭＳ Ｐゴシック" pitchFamily="34" charset="-128"/>
                  </a:rPr>
                  <a:t>, States</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Forward </a:t>
                </a:r>
                <a:r>
                  <a:rPr lang="de-AT" sz="1300" kern="0" dirty="0" err="1">
                    <a:solidFill>
                      <a:prstClr val="black">
                        <a:hueOff val="0"/>
                        <a:satOff val="0"/>
                        <a:lumOff val="0"/>
                        <a:alphaOff val="0"/>
                      </a:prstClr>
                    </a:solidFill>
                    <a:latin typeface="Calibri" panose="020F0502020204030204"/>
                    <a:ea typeface="ＭＳ Ｐゴシック" pitchFamily="34" charset="-128"/>
                  </a:rPr>
                  <a:t>models</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DOE / (</a:t>
                </a:r>
                <a:r>
                  <a:rPr lang="de-AT" sz="1300" kern="0" dirty="0">
                    <a:latin typeface="Calibri" panose="020F0502020204030204"/>
                    <a:ea typeface="ＭＳ Ｐゴシック" pitchFamily="34" charset="-128"/>
                  </a:rPr>
                  <a:t>Virtual) </a:t>
                </a:r>
                <a:r>
                  <a:rPr lang="de-AT" sz="1300" kern="0" dirty="0" err="1">
                    <a:latin typeface="Calibri" panose="020F0502020204030204"/>
                    <a:ea typeface="ＭＳ Ｐゴシック" pitchFamily="34" charset="-128"/>
                  </a:rPr>
                  <a:t>Measurements</a:t>
                </a:r>
                <a:r>
                  <a:rPr lang="de-AT" sz="1300" kern="0" dirty="0">
                    <a:latin typeface="Calibri" panose="020F0502020204030204"/>
                    <a:ea typeface="ＭＳ Ｐゴシック" pitchFamily="34" charset="-128"/>
                  </a:rPr>
                  <a:t> </a:t>
                </a:r>
              </a:p>
            </p:txBody>
          </p:sp>
        </p:grpSp>
        <p:grpSp>
          <p:nvGrpSpPr>
            <p:cNvPr id="10" name="Gruppieren 9"/>
            <p:cNvGrpSpPr/>
            <p:nvPr/>
          </p:nvGrpSpPr>
          <p:grpSpPr>
            <a:xfrm>
              <a:off x="7777230" y="2052113"/>
              <a:ext cx="3464231" cy="1498010"/>
              <a:chOff x="7777230" y="1960367"/>
              <a:chExt cx="3464231" cy="1498010"/>
            </a:xfrm>
          </p:grpSpPr>
          <p:sp>
            <p:nvSpPr>
              <p:cNvPr id="20" name="Freihandform 19"/>
              <p:cNvSpPr/>
              <p:nvPr/>
            </p:nvSpPr>
            <p:spPr>
              <a:xfrm>
                <a:off x="7777230" y="1960367"/>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7030A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Construct</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family</a:t>
                </a:r>
                <a:endParaRPr lang="de-AT" sz="1400" kern="0" dirty="0">
                  <a:solidFill>
                    <a:prstClr val="white"/>
                  </a:solidFill>
                  <a:latin typeface="Calibri" panose="020F0502020204030204"/>
                  <a:ea typeface="ＭＳ Ｐゴシック" pitchFamily="34" charset="-128"/>
                </a:endParaRPr>
              </a:p>
            </p:txBody>
          </p:sp>
          <p:sp>
            <p:nvSpPr>
              <p:cNvPr id="21" name="Freihandform 20"/>
              <p:cNvSpPr/>
              <p:nvPr/>
            </p:nvSpPr>
            <p:spPr>
              <a:xfrm>
                <a:off x="8825835" y="1964680"/>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err="1">
                    <a:latin typeface="Calibri" panose="020F0502020204030204"/>
                    <a:ea typeface="ＭＳ Ｐゴシック" pitchFamily="34" charset="-128"/>
                  </a:rPr>
                  <a:t>Exploratory</a:t>
                </a:r>
                <a:r>
                  <a:rPr lang="de-AT" sz="1300" kern="0" dirty="0">
                    <a:latin typeface="Calibri" panose="020F0502020204030204"/>
                    <a:ea typeface="ＭＳ Ｐゴシック" pitchFamily="34" charset="-128"/>
                  </a:rPr>
                  <a:t> Data Analysis</a:t>
                </a:r>
              </a:p>
              <a:p>
                <a:pPr marL="114300" lvl="1" indent="-114300" defTabSz="577850">
                  <a:lnSpc>
                    <a:spcPct val="90000"/>
                  </a:lnSpc>
                  <a:spcBef>
                    <a:spcPct val="0"/>
                  </a:spcBef>
                  <a:spcAft>
                    <a:spcPct val="15000"/>
                  </a:spcAft>
                  <a:buFontTx/>
                  <a:buChar char="••"/>
                  <a:defRPr/>
                </a:pPr>
                <a:r>
                  <a:rPr lang="de-AT" sz="1300" kern="0" dirty="0">
                    <a:latin typeface="Calibri" panose="020F0502020204030204"/>
                    <a:ea typeface="ＭＳ Ｐゴシック" pitchFamily="34" charset="-128"/>
                  </a:rPr>
                  <a:t>Analytical inverse </a:t>
                </a:r>
                <a:r>
                  <a:rPr lang="de-AT" sz="1300" kern="0" dirty="0" err="1">
                    <a:latin typeface="Calibri" panose="020F0502020204030204"/>
                    <a:ea typeface="ＭＳ Ｐゴシック" pitchFamily="34" charset="-128"/>
                  </a:rPr>
                  <a:t>model</a:t>
                </a:r>
                <a:endParaRPr lang="de-AT" sz="1300" kern="0" dirty="0">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err="1">
                    <a:latin typeface="Calibri" panose="020F0502020204030204"/>
                    <a:ea typeface="ＭＳ Ｐゴシック" pitchFamily="34" charset="-128"/>
                  </a:rPr>
                  <a:t>D</a:t>
                </a:r>
                <a:r>
                  <a:rPr lang="de-AT" sz="1300" kern="0" dirty="0">
                    <a:latin typeface="Calibri" panose="020F0502020204030204"/>
                    <a:ea typeface="ＭＳ Ｐゴシック" pitchFamily="34" charset="-128"/>
                  </a:rPr>
                  <a:t>ata-</a:t>
                </a:r>
                <a:r>
                  <a:rPr lang="de-AT" sz="1300" kern="0" dirty="0" err="1">
                    <a:latin typeface="Calibri" panose="020F0502020204030204"/>
                    <a:ea typeface="ＭＳ Ｐゴシック" pitchFamily="34" charset="-128"/>
                  </a:rPr>
                  <a:t>driven</a:t>
                </a:r>
                <a:r>
                  <a:rPr lang="de-AT" sz="1300" kern="0" dirty="0">
                    <a:latin typeface="Calibri" panose="020F0502020204030204"/>
                    <a:ea typeface="ＭＳ Ｐゴシック" pitchFamily="34" charset="-128"/>
                  </a:rPr>
                  <a:t> inverse </a:t>
                </a:r>
                <a:r>
                  <a:rPr lang="de-AT" sz="1300" kern="0" dirty="0" err="1">
                    <a:latin typeface="Calibri" panose="020F0502020204030204"/>
                    <a:ea typeface="ＭＳ Ｐゴシック" pitchFamily="34" charset="-128"/>
                  </a:rPr>
                  <a:t>model</a:t>
                </a:r>
                <a:endParaRPr lang="de-AT" sz="1300" kern="0" dirty="0">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Hybrid inverse </a:t>
                </a:r>
                <a:r>
                  <a:rPr lang="de-AT" sz="1300" kern="0" dirty="0" err="1">
                    <a:solidFill>
                      <a:prstClr val="black">
                        <a:hueOff val="0"/>
                        <a:satOff val="0"/>
                        <a:lumOff val="0"/>
                        <a:alphaOff val="0"/>
                      </a:prstClr>
                    </a:solidFill>
                    <a:latin typeface="Calibri" panose="020F0502020204030204"/>
                    <a:ea typeface="ＭＳ Ｐゴシック" pitchFamily="34" charset="-128"/>
                  </a:rPr>
                  <a:t>model</a:t>
                </a:r>
                <a:endParaRPr lang="de-AT" sz="1300" kern="0" dirty="0">
                  <a:solidFill>
                    <a:prstClr val="black">
                      <a:hueOff val="0"/>
                      <a:satOff val="0"/>
                      <a:lumOff val="0"/>
                      <a:alphaOff val="0"/>
                    </a:prstClr>
                  </a:solidFill>
                  <a:latin typeface="Calibri" panose="020F0502020204030204"/>
                  <a:ea typeface="ＭＳ Ｐゴシック" pitchFamily="34" charset="-128"/>
                </a:endParaRPr>
              </a:p>
            </p:txBody>
          </p:sp>
        </p:grpSp>
        <p:grpSp>
          <p:nvGrpSpPr>
            <p:cNvPr id="11" name="Gruppieren 10"/>
            <p:cNvGrpSpPr/>
            <p:nvPr/>
          </p:nvGrpSpPr>
          <p:grpSpPr>
            <a:xfrm>
              <a:off x="7777230" y="3084965"/>
              <a:ext cx="3464231" cy="1499221"/>
              <a:chOff x="7777230" y="3113297"/>
              <a:chExt cx="3464231" cy="1499221"/>
            </a:xfrm>
          </p:grpSpPr>
          <p:sp>
            <p:nvSpPr>
              <p:cNvPr id="18" name="Freihandform 17"/>
              <p:cNvSpPr/>
              <p:nvPr/>
            </p:nvSpPr>
            <p:spPr>
              <a:xfrm>
                <a:off x="7777230" y="3114508"/>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92D05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Explore</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r>
                  <a:rPr lang="de-AT" sz="1400" kern="0" dirty="0">
                    <a:solidFill>
                      <a:prstClr val="white"/>
                    </a:solidFill>
                    <a:latin typeface="Calibri" panose="020F0502020204030204"/>
                    <a:ea typeface="ＭＳ Ｐゴシック" pitchFamily="34" charset="-128"/>
                  </a:rPr>
                  <a:t> </a:t>
                </a:r>
                <a:r>
                  <a:rPr lang="de-AT" sz="1400" kern="0" dirty="0" err="1">
                    <a:solidFill>
                      <a:prstClr val="white"/>
                    </a:solidFill>
                    <a:latin typeface="Calibri" panose="020F0502020204030204"/>
                    <a:ea typeface="ＭＳ Ｐゴシック" pitchFamily="34" charset="-128"/>
                  </a:rPr>
                  <a:t>family</a:t>
                </a:r>
                <a:endParaRPr lang="de-AT" sz="1400" kern="0" dirty="0">
                  <a:solidFill>
                    <a:prstClr val="white"/>
                  </a:solidFill>
                  <a:latin typeface="Calibri" panose="020F0502020204030204"/>
                  <a:ea typeface="ＭＳ Ｐゴシック" pitchFamily="34" charset="-128"/>
                </a:endParaRPr>
              </a:p>
            </p:txBody>
          </p:sp>
          <p:sp>
            <p:nvSpPr>
              <p:cNvPr id="19" name="Freihandform 18"/>
              <p:cNvSpPr/>
              <p:nvPr/>
            </p:nvSpPr>
            <p:spPr>
              <a:xfrm>
                <a:off x="8825835" y="3113297"/>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Trade-off </a:t>
                </a:r>
                <a:r>
                  <a:rPr lang="de-AT" sz="1300" kern="0" dirty="0" err="1">
                    <a:solidFill>
                      <a:prstClr val="black">
                        <a:hueOff val="0"/>
                        <a:satOff val="0"/>
                        <a:lumOff val="0"/>
                        <a:alphaOff val="0"/>
                      </a:prstClr>
                    </a:solidFill>
                    <a:latin typeface="Calibri" panose="020F0502020204030204"/>
                    <a:ea typeface="ＭＳ Ｐゴシック" pitchFamily="34" charset="-128"/>
                  </a:rPr>
                  <a:t>studies</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Sensor type/</a:t>
                </a:r>
                <a:r>
                  <a:rPr lang="de-AT" sz="1300" kern="0" dirty="0" err="1">
                    <a:solidFill>
                      <a:prstClr val="black">
                        <a:hueOff val="0"/>
                        <a:satOff val="0"/>
                        <a:lumOff val="0"/>
                        <a:alphaOff val="0"/>
                      </a:prstClr>
                    </a:solidFill>
                    <a:latin typeface="Calibri" panose="020F0502020204030204"/>
                    <a:ea typeface="ＭＳ Ｐゴシック" pitchFamily="34" charset="-128"/>
                  </a:rPr>
                  <a:t>placement</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options</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err="1">
                    <a:solidFill>
                      <a:srgbClr val="FF0000"/>
                    </a:solidFill>
                    <a:latin typeface="Calibri" panose="020F0502020204030204"/>
                    <a:ea typeface="ＭＳ Ｐゴシック" pitchFamily="34" charset="-128"/>
                  </a:rPr>
                  <a:t>Uncertainty</a:t>
                </a:r>
                <a:r>
                  <a:rPr lang="de-AT" sz="1300" kern="0" dirty="0">
                    <a:solidFill>
                      <a:srgbClr val="FF0000"/>
                    </a:solidFill>
                    <a:latin typeface="Calibri" panose="020F0502020204030204"/>
                    <a:ea typeface="ＭＳ Ｐゴシック" pitchFamily="34" charset="-128"/>
                  </a:rPr>
                  <a:t> </a:t>
                </a:r>
                <a:r>
                  <a:rPr lang="de-AT" sz="1300" kern="0" dirty="0" err="1">
                    <a:solidFill>
                      <a:srgbClr val="FF0000"/>
                    </a:solidFill>
                    <a:latin typeface="Calibri" panose="020F0502020204030204"/>
                    <a:ea typeface="ＭＳ Ｐゴシック" pitchFamily="34" charset="-128"/>
                  </a:rPr>
                  <a:t>quantification</a:t>
                </a:r>
                <a:endParaRPr lang="de-AT" sz="1300" kern="0" dirty="0">
                  <a:solidFill>
                    <a:srgbClr val="FF0000"/>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latin typeface="Calibri" panose="020F0502020204030204"/>
                    <a:ea typeface="ＭＳ Ｐゴシック" pitchFamily="34" charset="-128"/>
                  </a:rPr>
                  <a:t>Model </a:t>
                </a:r>
                <a:r>
                  <a:rPr lang="de-AT" sz="1300" kern="0" dirty="0" err="1">
                    <a:latin typeface="Calibri" panose="020F0502020204030204"/>
                    <a:ea typeface="ＭＳ Ｐゴシック" pitchFamily="34" charset="-128"/>
                  </a:rPr>
                  <a:t>complexity</a:t>
                </a:r>
                <a:endParaRPr lang="de-AT" sz="1300" kern="0" dirty="0">
                  <a:latin typeface="Calibri" panose="020F0502020204030204"/>
                  <a:ea typeface="ＭＳ Ｐゴシック" pitchFamily="34" charset="-128"/>
                </a:endParaRPr>
              </a:p>
            </p:txBody>
          </p:sp>
        </p:grpSp>
        <p:grpSp>
          <p:nvGrpSpPr>
            <p:cNvPr id="15" name="Gruppieren 14"/>
            <p:cNvGrpSpPr/>
            <p:nvPr/>
          </p:nvGrpSpPr>
          <p:grpSpPr>
            <a:xfrm>
              <a:off x="7777230" y="4119028"/>
              <a:ext cx="3464231" cy="1498010"/>
              <a:chOff x="7777230" y="4261914"/>
              <a:chExt cx="3464231" cy="1498010"/>
            </a:xfrm>
          </p:grpSpPr>
          <p:sp>
            <p:nvSpPr>
              <p:cNvPr id="16" name="Freihandform 15"/>
              <p:cNvSpPr/>
              <p:nvPr/>
            </p:nvSpPr>
            <p:spPr>
              <a:xfrm>
                <a:off x="7777230" y="4261914"/>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FFC00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Implement</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endParaRPr lang="de-AT" sz="1400" kern="0" dirty="0">
                  <a:solidFill>
                    <a:prstClr val="white"/>
                  </a:solidFill>
                  <a:latin typeface="Calibri" panose="020F0502020204030204"/>
                  <a:ea typeface="ＭＳ Ｐゴシック" pitchFamily="34" charset="-128"/>
                </a:endParaRPr>
              </a:p>
            </p:txBody>
          </p:sp>
          <p:sp>
            <p:nvSpPr>
              <p:cNvPr id="17" name="Freihandform 16"/>
              <p:cNvSpPr/>
              <p:nvPr/>
            </p:nvSpPr>
            <p:spPr>
              <a:xfrm>
                <a:off x="8825835" y="4261914"/>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Sensor </a:t>
                </a:r>
                <a:r>
                  <a:rPr lang="de-AT" sz="1300" kern="0" dirty="0" err="1">
                    <a:solidFill>
                      <a:prstClr val="black">
                        <a:hueOff val="0"/>
                        <a:satOff val="0"/>
                        <a:lumOff val="0"/>
                        <a:alphaOff val="0"/>
                      </a:prstClr>
                    </a:solidFill>
                    <a:latin typeface="Calibri" panose="020F0502020204030204"/>
                    <a:ea typeface="ＭＳ Ｐゴシック" pitchFamily="34" charset="-128"/>
                  </a:rPr>
                  <a:t>setup</a:t>
                </a:r>
                <a:r>
                  <a:rPr lang="de-AT" sz="1300" kern="0" dirty="0">
                    <a:solidFill>
                      <a:prstClr val="black">
                        <a:hueOff val="0"/>
                        <a:satOff val="0"/>
                        <a:lumOff val="0"/>
                        <a:alphaOff val="0"/>
                      </a:prstClr>
                    </a:solidFill>
                    <a:latin typeface="Calibri" panose="020F0502020204030204"/>
                    <a:ea typeface="ＭＳ Ｐゴシック" pitchFamily="34" charset="-128"/>
                  </a:rPr>
                  <a:t> &amp; DAQ</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Bit-</a:t>
                </a:r>
                <a:r>
                  <a:rPr lang="de-AT" sz="1300" kern="0" dirty="0" err="1">
                    <a:solidFill>
                      <a:prstClr val="black">
                        <a:hueOff val="0"/>
                        <a:satOff val="0"/>
                        <a:lumOff val="0"/>
                        <a:alphaOff val="0"/>
                      </a:prstClr>
                    </a:solidFill>
                    <a:latin typeface="Calibri" panose="020F0502020204030204"/>
                    <a:ea typeface="ＭＳ Ｐゴシック" pitchFamily="34" charset="-128"/>
                  </a:rPr>
                  <a:t>width</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estimation</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Code </a:t>
                </a:r>
                <a:r>
                  <a:rPr lang="de-AT" sz="1300" kern="0" dirty="0" err="1">
                    <a:solidFill>
                      <a:prstClr val="black">
                        <a:hueOff val="0"/>
                        <a:satOff val="0"/>
                        <a:lumOff val="0"/>
                        <a:alphaOff val="0"/>
                      </a:prstClr>
                    </a:solidFill>
                    <a:latin typeface="Calibri" panose="020F0502020204030204"/>
                    <a:ea typeface="ＭＳ Ｐゴシック" pitchFamily="34" charset="-128"/>
                  </a:rPr>
                  <a:t>generation</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Proof </a:t>
                </a:r>
                <a:r>
                  <a:rPr lang="de-AT" sz="1300" kern="0" dirty="0" err="1">
                    <a:solidFill>
                      <a:prstClr val="black">
                        <a:hueOff val="0"/>
                        <a:satOff val="0"/>
                        <a:lumOff val="0"/>
                        <a:alphaOff val="0"/>
                      </a:prstClr>
                    </a:solidFill>
                    <a:latin typeface="Calibri" panose="020F0502020204030204"/>
                    <a:ea typeface="ＭＳ Ｐゴシック" pitchFamily="34" charset="-128"/>
                  </a:rPr>
                  <a:t>of</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concept</a:t>
                </a:r>
                <a:endParaRPr lang="de-AT" sz="1300" kern="0" dirty="0">
                  <a:solidFill>
                    <a:prstClr val="black">
                      <a:hueOff val="0"/>
                      <a:satOff val="0"/>
                      <a:lumOff val="0"/>
                      <a:alphaOff val="0"/>
                    </a:prstClr>
                  </a:solidFill>
                  <a:latin typeface="Calibri" panose="020F0502020204030204"/>
                  <a:ea typeface="ＭＳ Ｐゴシック" pitchFamily="34" charset="-128"/>
                </a:endParaRPr>
              </a:p>
            </p:txBody>
          </p:sp>
        </p:grpSp>
      </p:grpSp>
      <p:sp>
        <p:nvSpPr>
          <p:cNvPr id="24" name="Textfeld 23">
            <a:extLst>
              <a:ext uri="{FF2B5EF4-FFF2-40B4-BE49-F238E27FC236}">
                <a16:creationId xmlns:a16="http://schemas.microsoft.com/office/drawing/2014/main" xmlns="" id="{10FB5793-DCD7-44EF-B65C-5354FE467494}"/>
              </a:ext>
            </a:extLst>
          </p:cNvPr>
          <p:cNvSpPr txBox="1"/>
          <p:nvPr/>
        </p:nvSpPr>
        <p:spPr>
          <a:xfrm>
            <a:off x="1589059" y="6006313"/>
            <a:ext cx="6300074" cy="307777"/>
          </a:xfrm>
          <a:prstGeom prst="rect">
            <a:avLst/>
          </a:prstGeom>
          <a:noFill/>
          <a:ln>
            <a:solidFill>
              <a:schemeClr val="tx1"/>
            </a:solidFill>
          </a:ln>
        </p:spPr>
        <p:txBody>
          <a:bodyPr wrap="square" rtlCol="0">
            <a:spAutoFit/>
          </a:bodyPr>
          <a:lstStyle/>
          <a:p>
            <a:pPr algn="ctr">
              <a:spcBef>
                <a:spcPts val="0"/>
              </a:spcBef>
            </a:pPr>
            <a:r>
              <a:rPr lang="en-GB" sz="1400" dirty="0" smtClean="0">
                <a:latin typeface="Arial" panose="020B0604020202020204" pitchFamily="34" charset="0"/>
                <a:cs typeface="Arial" panose="020B0604020202020204" pitchFamily="34" charset="0"/>
                <a:sym typeface="Wingdings" panose="05000000000000000000" pitchFamily="2" charset="2"/>
              </a:rPr>
              <a:t> BHM as Structured approach to identify sources of uncertainty.</a:t>
            </a:r>
            <a:endParaRPr lang="en-GB" sz="1400" dirty="0">
              <a:latin typeface="Arial" panose="020B0604020202020204" pitchFamily="34" charset="0"/>
              <a:cs typeface="Arial" panose="020B0604020202020204" pitchFamily="34" charset="0"/>
            </a:endParaRPr>
          </a:p>
        </p:txBody>
      </p:sp>
      <p:pic>
        <p:nvPicPr>
          <p:cNvPr id="25" name="Grafik 24">
            <a:extLst>
              <a:ext uri="{FF2B5EF4-FFF2-40B4-BE49-F238E27FC236}">
                <a16:creationId xmlns:a16="http://schemas.microsoft.com/office/drawing/2014/main" xmlns="" id="{B078FFE4-413B-42BB-ADCD-8AC13EAE9344}"/>
              </a:ext>
            </a:extLst>
          </p:cNvPr>
          <p:cNvPicPr>
            <a:picLocks noChangeAspect="1"/>
          </p:cNvPicPr>
          <p:nvPr/>
        </p:nvPicPr>
        <p:blipFill rotWithShape="1">
          <a:blip r:embed="rId2"/>
          <a:srcRect t="27424"/>
          <a:stretch/>
        </p:blipFill>
        <p:spPr>
          <a:xfrm>
            <a:off x="5320729" y="2829005"/>
            <a:ext cx="5067382" cy="2600830"/>
          </a:xfrm>
          <a:prstGeom prst="rect">
            <a:avLst/>
          </a:prstGeom>
        </p:spPr>
      </p:pic>
      <p:sp>
        <p:nvSpPr>
          <p:cNvPr id="26" name="Textfeld 25"/>
          <p:cNvSpPr txBox="1"/>
          <p:nvPr/>
        </p:nvSpPr>
        <p:spPr>
          <a:xfrm>
            <a:off x="8287967" y="5818289"/>
            <a:ext cx="3677022" cy="584775"/>
          </a:xfrm>
          <a:prstGeom prst="rect">
            <a:avLst/>
          </a:prstGeom>
          <a:noFill/>
        </p:spPr>
        <p:txBody>
          <a:bodyPr wrap="square" rtlCol="0">
            <a:spAutoFit/>
          </a:bodyPr>
          <a:lstStyle/>
          <a:p>
            <a:r>
              <a:rPr lang="de-DE" sz="800" dirty="0" smtClean="0"/>
              <a:t>In </a:t>
            </a:r>
            <a:r>
              <a:rPr lang="de-DE" sz="800" dirty="0" err="1" smtClean="0"/>
              <a:t>preparation</a:t>
            </a:r>
            <a:r>
              <a:rPr lang="de-DE" sz="800" dirty="0" smtClean="0"/>
              <a:t>: </a:t>
            </a:r>
            <a:r>
              <a:rPr lang="en-US" sz="800" dirty="0"/>
              <a:t>Julien Magnien, Michaela Dvorzak, Ulrike Kleb, Manfred Mücke, Elke Kraker; Bayesian Hierarchical Model Approach for Uncertainty Quantification in Operational Thermal Resistance of LED Systems</a:t>
            </a:r>
            <a:r>
              <a:rPr lang="en-US" sz="800" dirty="0" smtClean="0"/>
              <a:t>;</a:t>
            </a:r>
            <a:endParaRPr lang="en-US" sz="800" dirty="0"/>
          </a:p>
          <a:p>
            <a:r>
              <a:rPr lang="de-DE" sz="800" dirty="0" smtClean="0"/>
              <a:t>.</a:t>
            </a:r>
            <a:endParaRPr lang="de-DE" sz="800" dirty="0"/>
          </a:p>
        </p:txBody>
      </p:sp>
    </p:spTree>
    <p:extLst>
      <p:ext uri="{BB962C8B-B14F-4D97-AF65-F5344CB8AC3E}">
        <p14:creationId xmlns:p14="http://schemas.microsoft.com/office/powerpoint/2010/main" val="20166070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normAutofit lnSpcReduction="10000"/>
          </a:bodyPr>
          <a:lstStyle/>
          <a:p>
            <a:r>
              <a:rPr lang="de-DE" dirty="0" smtClean="0"/>
              <a:t>Code Generation, Custom-</a:t>
            </a:r>
            <a:r>
              <a:rPr lang="de-DE" dirty="0" err="1" smtClean="0"/>
              <a:t>precision</a:t>
            </a:r>
            <a:r>
              <a:rPr lang="de-DE" dirty="0" smtClean="0"/>
              <a:t> </a:t>
            </a:r>
            <a:r>
              <a:rPr lang="de-DE" dirty="0" err="1" smtClean="0"/>
              <a:t>support</a:t>
            </a:r>
            <a:r>
              <a:rPr lang="de-DE" dirty="0" smtClean="0"/>
              <a:t> </a:t>
            </a:r>
            <a:r>
              <a:rPr lang="de-DE" dirty="0" err="1" smtClean="0"/>
              <a:t>benchmarking</a:t>
            </a:r>
            <a:endParaRPr lang="de-DE" dirty="0"/>
          </a:p>
        </p:txBody>
      </p:sp>
      <p:sp>
        <p:nvSpPr>
          <p:cNvPr id="13" name="Textplatzhalter 12"/>
          <p:cNvSpPr>
            <a:spLocks noGrp="1"/>
          </p:cNvSpPr>
          <p:nvPr>
            <p:ph type="body" sz="quarter" idx="11"/>
          </p:nvPr>
        </p:nvSpPr>
        <p:spPr/>
        <p:txBody>
          <a:bodyPr>
            <a:normAutofit fontScale="92500" lnSpcReduction="10000"/>
          </a:bodyPr>
          <a:lstStyle/>
          <a:p>
            <a:r>
              <a:rPr lang="de-DE" dirty="0" smtClean="0"/>
              <a:t>MBCM </a:t>
            </a:r>
            <a:r>
              <a:rPr lang="de-DE" dirty="0" err="1" smtClean="0"/>
              <a:t>Example</a:t>
            </a:r>
            <a:endParaRPr lang="de-DE" dirty="0"/>
          </a:p>
        </p:txBody>
      </p:sp>
      <p:sp>
        <p:nvSpPr>
          <p:cNvPr id="6" name="Inhaltsplatzhalter 3"/>
          <p:cNvSpPr>
            <a:spLocks noGrp="1"/>
          </p:cNvSpPr>
          <p:nvPr>
            <p:ph sz="quarter" idx="13"/>
          </p:nvPr>
        </p:nvSpPr>
        <p:spPr>
          <a:xfrm>
            <a:off x="4519246" y="981074"/>
            <a:ext cx="7445741" cy="5364163"/>
          </a:xfrm>
        </p:spPr>
        <p:txBody>
          <a:bodyPr/>
          <a:lstStyle/>
          <a:p>
            <a:pPr marL="0" indent="0">
              <a:buNone/>
            </a:pPr>
            <a:r>
              <a:rPr lang="de-DE" dirty="0" err="1" smtClean="0"/>
              <a:t>It</a:t>
            </a:r>
            <a:r>
              <a:rPr lang="de-DE" dirty="0" smtClean="0"/>
              <a:t> </a:t>
            </a:r>
            <a:r>
              <a:rPr lang="de-DE" dirty="0" err="1" smtClean="0"/>
              <a:t>is</a:t>
            </a:r>
            <a:r>
              <a:rPr lang="de-DE" dirty="0" smtClean="0"/>
              <a:t> </a:t>
            </a:r>
            <a:r>
              <a:rPr lang="de-DE" dirty="0" err="1" smtClean="0"/>
              <a:t>extremely</a:t>
            </a:r>
            <a:r>
              <a:rPr lang="de-DE" dirty="0" smtClean="0"/>
              <a:t> </a:t>
            </a:r>
            <a:r>
              <a:rPr lang="de-DE" dirty="0" err="1" smtClean="0"/>
              <a:t>hard</a:t>
            </a:r>
            <a:r>
              <a:rPr lang="de-DE" dirty="0" smtClean="0"/>
              <a:t> </a:t>
            </a:r>
            <a:r>
              <a:rPr lang="de-DE" dirty="0" err="1" smtClean="0"/>
              <a:t>to</a:t>
            </a:r>
            <a:r>
              <a:rPr lang="de-DE" dirty="0" smtClean="0"/>
              <a:t> </a:t>
            </a:r>
            <a:r>
              <a:rPr lang="de-DE" dirty="0" err="1" smtClean="0"/>
              <a:t>predict</a:t>
            </a:r>
            <a:r>
              <a:rPr lang="de-DE" dirty="0" smtClean="0"/>
              <a:t> </a:t>
            </a:r>
            <a:r>
              <a:rPr lang="de-DE" dirty="0" err="1" smtClean="0"/>
              <a:t>the</a:t>
            </a:r>
            <a:r>
              <a:rPr lang="de-DE" dirty="0" smtClean="0"/>
              <a:t> </a:t>
            </a:r>
            <a:r>
              <a:rPr lang="de-DE" dirty="0" err="1" smtClean="0"/>
              <a:t>execution</a:t>
            </a:r>
            <a:r>
              <a:rPr lang="de-DE" dirty="0" smtClean="0"/>
              <a:t> time </a:t>
            </a:r>
            <a:r>
              <a:rPr lang="de-DE" dirty="0" err="1" smtClean="0"/>
              <a:t>improvement</a:t>
            </a:r>
            <a:r>
              <a:rPr lang="de-DE" dirty="0" smtClean="0"/>
              <a:t> </a:t>
            </a:r>
            <a:r>
              <a:rPr lang="de-DE" dirty="0" err="1" smtClean="0"/>
              <a:t>when</a:t>
            </a:r>
            <a:r>
              <a:rPr lang="de-DE" dirty="0" smtClean="0"/>
              <a:t> </a:t>
            </a:r>
            <a:r>
              <a:rPr lang="de-DE" dirty="0" err="1" smtClean="0"/>
              <a:t>selecting</a:t>
            </a:r>
            <a:r>
              <a:rPr lang="de-DE" dirty="0" smtClean="0"/>
              <a:t> a </a:t>
            </a:r>
            <a:r>
              <a:rPr lang="de-DE" dirty="0" err="1" smtClean="0"/>
              <a:t>smaller</a:t>
            </a:r>
            <a:r>
              <a:rPr lang="de-DE" dirty="0" smtClean="0"/>
              <a:t> </a:t>
            </a:r>
            <a:r>
              <a:rPr lang="de-DE" dirty="0" err="1" smtClean="0"/>
              <a:t>number</a:t>
            </a:r>
            <a:r>
              <a:rPr lang="de-DE" dirty="0" smtClean="0"/>
              <a:t> </a:t>
            </a:r>
            <a:r>
              <a:rPr lang="de-DE" dirty="0" err="1" smtClean="0"/>
              <a:t>format</a:t>
            </a:r>
            <a:r>
              <a:rPr lang="de-DE" dirty="0" smtClean="0"/>
              <a:t>.</a:t>
            </a:r>
            <a:r>
              <a:rPr lang="de-DE" sz="1600" dirty="0">
                <a:sym typeface="Wingdings" panose="05000000000000000000" pitchFamily="2" charset="2"/>
              </a:rPr>
              <a:t/>
            </a:r>
            <a:br>
              <a:rPr lang="de-DE" sz="1600" dirty="0">
                <a:sym typeface="Wingdings" panose="05000000000000000000" pitchFamily="2" charset="2"/>
              </a:rPr>
            </a:br>
            <a:endParaRPr lang="de-DE" sz="1200" dirty="0">
              <a:sym typeface="Wingdings" panose="05000000000000000000" pitchFamily="2" charset="2"/>
            </a:endParaRPr>
          </a:p>
          <a:p>
            <a:pPr marL="0" indent="0">
              <a:buNone/>
            </a:pPr>
            <a:endParaRPr lang="de-DE" dirty="0"/>
          </a:p>
        </p:txBody>
      </p:sp>
      <p:grpSp>
        <p:nvGrpSpPr>
          <p:cNvPr id="7" name="Gruppieren 6"/>
          <p:cNvGrpSpPr/>
          <p:nvPr/>
        </p:nvGrpSpPr>
        <p:grpSpPr>
          <a:xfrm>
            <a:off x="431842" y="881333"/>
            <a:ext cx="3465236" cy="5445505"/>
            <a:chOff x="7776225" y="680082"/>
            <a:chExt cx="3465236" cy="5445505"/>
          </a:xfrm>
        </p:grpSpPr>
        <p:sp>
          <p:nvSpPr>
            <p:cNvPr id="8" name="Richtungspfeil 7"/>
            <p:cNvSpPr>
              <a:spLocks/>
            </p:cNvSpPr>
            <p:nvPr/>
          </p:nvSpPr>
          <p:spPr>
            <a:xfrm rot="5400000">
              <a:off x="7898861" y="558451"/>
              <a:ext cx="804337" cy="1047600"/>
            </a:xfrm>
            <a:prstGeom prst="homePlate">
              <a:avLst>
                <a:gd name="adj" fmla="val 63433"/>
              </a:avLst>
            </a:prstGeom>
            <a:solidFill>
              <a:srgbClr val="5B9BD5"/>
            </a:solidFill>
            <a:ln w="12700" cap="flat" cmpd="sng" algn="ctr">
              <a:solidFill>
                <a:srgbClr val="5B9BD5">
                  <a:shade val="50000"/>
                </a:srgbClr>
              </a:solidFill>
              <a:prstDash val="solid"/>
              <a:miter lim="800000"/>
            </a:ln>
            <a:effectLst/>
          </p:spPr>
          <p:txBody>
            <a:bodyPr vert="vert270" rtlCol="0" anchor="ctr"/>
            <a:lstStyle/>
            <a:p>
              <a:pPr algn="ctr">
                <a:defRPr/>
              </a:pPr>
              <a:r>
                <a:rPr lang="de-AT" sz="1400" kern="0" dirty="0" err="1">
                  <a:solidFill>
                    <a:prstClr val="white"/>
                  </a:solidFill>
                  <a:latin typeface="Calibri" panose="020F0502020204030204"/>
                  <a:ea typeface="ＭＳ Ｐゴシック" pitchFamily="34" charset="-128"/>
                </a:rPr>
                <a:t>Physical</a:t>
              </a:r>
              <a:r>
                <a:rPr lang="de-AT" sz="1400" kern="0" dirty="0">
                  <a:solidFill>
                    <a:prstClr val="white"/>
                  </a:solidFill>
                  <a:latin typeface="Calibri" panose="020F0502020204030204"/>
                  <a:ea typeface="ＭＳ Ｐゴシック" pitchFamily="34" charset="-128"/>
                </a:rPr>
                <a:t> System</a:t>
              </a:r>
            </a:p>
          </p:txBody>
        </p:sp>
        <p:sp>
          <p:nvSpPr>
            <p:cNvPr id="9" name="Freihandform 8"/>
            <p:cNvSpPr/>
            <p:nvPr/>
          </p:nvSpPr>
          <p:spPr>
            <a:xfrm>
              <a:off x="7776225" y="5151880"/>
              <a:ext cx="1048605" cy="973707"/>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 name="connsiteX0" fmla="*/ 1498007 w 1498006"/>
                <a:gd name="connsiteY0" fmla="*/ 0 h 681594"/>
                <a:gd name="connsiteX1" fmla="*/ 1498007 w 1498006"/>
                <a:gd name="connsiteY1" fmla="*/ 681594 h 681594"/>
                <a:gd name="connsiteX2" fmla="*/ 0 w 1498006"/>
                <a:gd name="connsiteY2" fmla="*/ 681594 h 681594"/>
                <a:gd name="connsiteX3" fmla="*/ 0 w 1498006"/>
                <a:gd name="connsiteY3" fmla="*/ 0 h 681594"/>
                <a:gd name="connsiteX4" fmla="*/ 749004 w 1498006"/>
                <a:gd name="connsiteY4" fmla="*/ 367012 h 681594"/>
                <a:gd name="connsiteX5" fmla="*/ 1498007 w 1498006"/>
                <a:gd name="connsiteY5" fmla="*/ 0 h 68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8006" h="681594">
                  <a:moveTo>
                    <a:pt x="1498007" y="0"/>
                  </a:moveTo>
                  <a:lnTo>
                    <a:pt x="1498007" y="681594"/>
                  </a:lnTo>
                  <a:lnTo>
                    <a:pt x="0" y="681594"/>
                  </a:lnTo>
                  <a:lnTo>
                    <a:pt x="0" y="0"/>
                  </a:lnTo>
                  <a:lnTo>
                    <a:pt x="749004" y="367012"/>
                  </a:lnTo>
                  <a:lnTo>
                    <a:pt x="1498007" y="0"/>
                  </a:lnTo>
                  <a:close/>
                </a:path>
              </a:pathLst>
            </a:custGeom>
            <a:solidFill>
              <a:srgbClr val="CC0066"/>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a:solidFill>
                    <a:prstClr val="white"/>
                  </a:solidFill>
                  <a:latin typeface="Calibri" panose="020F0502020204030204"/>
                  <a:ea typeface="ＭＳ Ｐゴシック" pitchFamily="34" charset="-128"/>
                </a:rPr>
                <a:t>CMS</a:t>
              </a:r>
            </a:p>
          </p:txBody>
        </p:sp>
        <p:grpSp>
          <p:nvGrpSpPr>
            <p:cNvPr id="10" name="Gruppieren 9"/>
            <p:cNvGrpSpPr/>
            <p:nvPr/>
          </p:nvGrpSpPr>
          <p:grpSpPr>
            <a:xfrm>
              <a:off x="7777230" y="1019261"/>
              <a:ext cx="3464231" cy="1498010"/>
              <a:chOff x="7777230" y="806226"/>
              <a:chExt cx="3464231" cy="1498010"/>
            </a:xfrm>
          </p:grpSpPr>
          <p:sp>
            <p:nvSpPr>
              <p:cNvPr id="23" name="Freihandform 22"/>
              <p:cNvSpPr/>
              <p:nvPr/>
            </p:nvSpPr>
            <p:spPr>
              <a:xfrm>
                <a:off x="7777230" y="806226"/>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5B9BD5">
                  <a:lumMod val="60000"/>
                  <a:lumOff val="40000"/>
                </a:srgbClr>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Collect</a:t>
                </a:r>
                <a:r>
                  <a:rPr lang="de-AT" sz="1400" kern="0" dirty="0">
                    <a:solidFill>
                      <a:prstClr val="white"/>
                    </a:solidFill>
                    <a:latin typeface="Calibri" panose="020F0502020204030204"/>
                    <a:ea typeface="ＭＳ Ｐゴシック" pitchFamily="34" charset="-128"/>
                  </a:rPr>
                  <a:t> Knowledge + Data</a:t>
                </a:r>
              </a:p>
            </p:txBody>
          </p:sp>
          <p:sp>
            <p:nvSpPr>
              <p:cNvPr id="24" name="Freihandform 23"/>
              <p:cNvSpPr/>
              <p:nvPr/>
            </p:nvSpPr>
            <p:spPr>
              <a:xfrm>
                <a:off x="8825835" y="806226"/>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System Understanding</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Fault </a:t>
                </a:r>
                <a:r>
                  <a:rPr lang="de-AT" sz="1300" kern="0" dirty="0" err="1">
                    <a:solidFill>
                      <a:prstClr val="black">
                        <a:hueOff val="0"/>
                        <a:satOff val="0"/>
                        <a:lumOff val="0"/>
                        <a:alphaOff val="0"/>
                      </a:prstClr>
                    </a:solidFill>
                    <a:latin typeface="Calibri" panose="020F0502020204030204"/>
                    <a:ea typeface="ＭＳ Ｐゴシック" pitchFamily="34" charset="-128"/>
                  </a:rPr>
                  <a:t>types</a:t>
                </a:r>
                <a:r>
                  <a:rPr lang="de-AT" sz="1300" kern="0" dirty="0">
                    <a:solidFill>
                      <a:prstClr val="black">
                        <a:hueOff val="0"/>
                        <a:satOff val="0"/>
                        <a:lumOff val="0"/>
                        <a:alphaOff val="0"/>
                      </a:prstClr>
                    </a:solidFill>
                    <a:latin typeface="Calibri" panose="020F0502020204030204"/>
                    <a:ea typeface="ＭＳ Ｐゴシック" pitchFamily="34" charset="-128"/>
                  </a:rPr>
                  <a:t>, States</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Forward </a:t>
                </a:r>
                <a:r>
                  <a:rPr lang="de-AT" sz="1300" kern="0" dirty="0" err="1">
                    <a:solidFill>
                      <a:prstClr val="black">
                        <a:hueOff val="0"/>
                        <a:satOff val="0"/>
                        <a:lumOff val="0"/>
                        <a:alphaOff val="0"/>
                      </a:prstClr>
                    </a:solidFill>
                    <a:latin typeface="Calibri" panose="020F0502020204030204"/>
                    <a:ea typeface="ＭＳ Ｐゴシック" pitchFamily="34" charset="-128"/>
                  </a:rPr>
                  <a:t>models</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DOE / (</a:t>
                </a:r>
                <a:r>
                  <a:rPr lang="de-AT" sz="1300" kern="0" dirty="0">
                    <a:latin typeface="Calibri" panose="020F0502020204030204"/>
                    <a:ea typeface="ＭＳ Ｐゴシック" pitchFamily="34" charset="-128"/>
                  </a:rPr>
                  <a:t>Virtual) </a:t>
                </a:r>
                <a:r>
                  <a:rPr lang="de-AT" sz="1300" kern="0" dirty="0" err="1">
                    <a:latin typeface="Calibri" panose="020F0502020204030204"/>
                    <a:ea typeface="ＭＳ Ｐゴシック" pitchFamily="34" charset="-128"/>
                  </a:rPr>
                  <a:t>Measurements</a:t>
                </a:r>
                <a:r>
                  <a:rPr lang="de-AT" sz="1300" kern="0" dirty="0">
                    <a:latin typeface="Calibri" panose="020F0502020204030204"/>
                    <a:ea typeface="ＭＳ Ｐゴシック" pitchFamily="34" charset="-128"/>
                  </a:rPr>
                  <a:t> </a:t>
                </a:r>
              </a:p>
            </p:txBody>
          </p:sp>
        </p:grpSp>
        <p:grpSp>
          <p:nvGrpSpPr>
            <p:cNvPr id="11" name="Gruppieren 10"/>
            <p:cNvGrpSpPr/>
            <p:nvPr/>
          </p:nvGrpSpPr>
          <p:grpSpPr>
            <a:xfrm>
              <a:off x="7777230" y="2052113"/>
              <a:ext cx="3464231" cy="1498010"/>
              <a:chOff x="7777230" y="1960367"/>
              <a:chExt cx="3464231" cy="1498010"/>
            </a:xfrm>
          </p:grpSpPr>
          <p:sp>
            <p:nvSpPr>
              <p:cNvPr id="21" name="Freihandform 20"/>
              <p:cNvSpPr/>
              <p:nvPr/>
            </p:nvSpPr>
            <p:spPr>
              <a:xfrm>
                <a:off x="7777230" y="1960367"/>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7030A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Construct</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family</a:t>
                </a:r>
                <a:endParaRPr lang="de-AT" sz="1400" kern="0" dirty="0">
                  <a:solidFill>
                    <a:prstClr val="white"/>
                  </a:solidFill>
                  <a:latin typeface="Calibri" panose="020F0502020204030204"/>
                  <a:ea typeface="ＭＳ Ｐゴシック" pitchFamily="34" charset="-128"/>
                </a:endParaRPr>
              </a:p>
            </p:txBody>
          </p:sp>
          <p:sp>
            <p:nvSpPr>
              <p:cNvPr id="22" name="Freihandform 21"/>
              <p:cNvSpPr/>
              <p:nvPr/>
            </p:nvSpPr>
            <p:spPr>
              <a:xfrm>
                <a:off x="8825835" y="1964680"/>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err="1">
                    <a:latin typeface="Calibri" panose="020F0502020204030204"/>
                    <a:ea typeface="ＭＳ Ｐゴシック" pitchFamily="34" charset="-128"/>
                  </a:rPr>
                  <a:t>Exploratory</a:t>
                </a:r>
                <a:r>
                  <a:rPr lang="de-AT" sz="1300" kern="0" dirty="0">
                    <a:latin typeface="Calibri" panose="020F0502020204030204"/>
                    <a:ea typeface="ＭＳ Ｐゴシック" pitchFamily="34" charset="-128"/>
                  </a:rPr>
                  <a:t> Data Analysis</a:t>
                </a:r>
              </a:p>
              <a:p>
                <a:pPr marL="114300" lvl="1" indent="-114300" defTabSz="577850">
                  <a:lnSpc>
                    <a:spcPct val="90000"/>
                  </a:lnSpc>
                  <a:spcBef>
                    <a:spcPct val="0"/>
                  </a:spcBef>
                  <a:spcAft>
                    <a:spcPct val="15000"/>
                  </a:spcAft>
                  <a:buFontTx/>
                  <a:buChar char="••"/>
                  <a:defRPr/>
                </a:pPr>
                <a:r>
                  <a:rPr lang="de-AT" sz="1300" kern="0" dirty="0">
                    <a:latin typeface="Calibri" panose="020F0502020204030204"/>
                    <a:ea typeface="ＭＳ Ｐゴシック" pitchFamily="34" charset="-128"/>
                  </a:rPr>
                  <a:t>Analytical inverse </a:t>
                </a:r>
                <a:r>
                  <a:rPr lang="de-AT" sz="1300" kern="0" dirty="0" err="1">
                    <a:latin typeface="Calibri" panose="020F0502020204030204"/>
                    <a:ea typeface="ＭＳ Ｐゴシック" pitchFamily="34" charset="-128"/>
                  </a:rPr>
                  <a:t>model</a:t>
                </a:r>
                <a:endParaRPr lang="de-AT" sz="1300" kern="0" dirty="0">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err="1">
                    <a:latin typeface="Calibri" panose="020F0502020204030204"/>
                    <a:ea typeface="ＭＳ Ｐゴシック" pitchFamily="34" charset="-128"/>
                  </a:rPr>
                  <a:t>D</a:t>
                </a:r>
                <a:r>
                  <a:rPr lang="de-AT" sz="1300" kern="0" dirty="0">
                    <a:latin typeface="Calibri" panose="020F0502020204030204"/>
                    <a:ea typeface="ＭＳ Ｐゴシック" pitchFamily="34" charset="-128"/>
                  </a:rPr>
                  <a:t>ata-</a:t>
                </a:r>
                <a:r>
                  <a:rPr lang="de-AT" sz="1300" kern="0" dirty="0" err="1">
                    <a:latin typeface="Calibri" panose="020F0502020204030204"/>
                    <a:ea typeface="ＭＳ Ｐゴシック" pitchFamily="34" charset="-128"/>
                  </a:rPr>
                  <a:t>driven</a:t>
                </a:r>
                <a:r>
                  <a:rPr lang="de-AT" sz="1300" kern="0" dirty="0">
                    <a:latin typeface="Calibri" panose="020F0502020204030204"/>
                    <a:ea typeface="ＭＳ Ｐゴシック" pitchFamily="34" charset="-128"/>
                  </a:rPr>
                  <a:t> inverse </a:t>
                </a:r>
                <a:r>
                  <a:rPr lang="de-AT" sz="1300" kern="0" dirty="0" err="1">
                    <a:latin typeface="Calibri" panose="020F0502020204030204"/>
                    <a:ea typeface="ＭＳ Ｐゴシック" pitchFamily="34" charset="-128"/>
                  </a:rPr>
                  <a:t>model</a:t>
                </a:r>
                <a:endParaRPr lang="de-AT" sz="1300" kern="0" dirty="0">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Hybrid inverse </a:t>
                </a:r>
                <a:r>
                  <a:rPr lang="de-AT" sz="1300" kern="0" dirty="0" err="1">
                    <a:solidFill>
                      <a:prstClr val="black">
                        <a:hueOff val="0"/>
                        <a:satOff val="0"/>
                        <a:lumOff val="0"/>
                        <a:alphaOff val="0"/>
                      </a:prstClr>
                    </a:solidFill>
                    <a:latin typeface="Calibri" panose="020F0502020204030204"/>
                    <a:ea typeface="ＭＳ Ｐゴシック" pitchFamily="34" charset="-128"/>
                  </a:rPr>
                  <a:t>model</a:t>
                </a:r>
                <a:endParaRPr lang="de-AT" sz="1300" kern="0" dirty="0">
                  <a:solidFill>
                    <a:prstClr val="black">
                      <a:hueOff val="0"/>
                      <a:satOff val="0"/>
                      <a:lumOff val="0"/>
                      <a:alphaOff val="0"/>
                    </a:prstClr>
                  </a:solidFill>
                  <a:latin typeface="Calibri" panose="020F0502020204030204"/>
                  <a:ea typeface="ＭＳ Ｐゴシック" pitchFamily="34" charset="-128"/>
                </a:endParaRPr>
              </a:p>
            </p:txBody>
          </p:sp>
        </p:grpSp>
        <p:grpSp>
          <p:nvGrpSpPr>
            <p:cNvPr id="15" name="Gruppieren 14"/>
            <p:cNvGrpSpPr/>
            <p:nvPr/>
          </p:nvGrpSpPr>
          <p:grpSpPr>
            <a:xfrm>
              <a:off x="7777230" y="3084965"/>
              <a:ext cx="3464231" cy="1499221"/>
              <a:chOff x="7777230" y="3113297"/>
              <a:chExt cx="3464231" cy="1499221"/>
            </a:xfrm>
          </p:grpSpPr>
          <p:sp>
            <p:nvSpPr>
              <p:cNvPr id="19" name="Freihandform 18"/>
              <p:cNvSpPr/>
              <p:nvPr/>
            </p:nvSpPr>
            <p:spPr>
              <a:xfrm>
                <a:off x="7777230" y="3114508"/>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92D05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Explore</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r>
                  <a:rPr lang="de-AT" sz="1400" kern="0" dirty="0">
                    <a:solidFill>
                      <a:prstClr val="white"/>
                    </a:solidFill>
                    <a:latin typeface="Calibri" panose="020F0502020204030204"/>
                    <a:ea typeface="ＭＳ Ｐゴシック" pitchFamily="34" charset="-128"/>
                  </a:rPr>
                  <a:t> </a:t>
                </a:r>
                <a:r>
                  <a:rPr lang="de-AT" sz="1400" kern="0" dirty="0" err="1">
                    <a:solidFill>
                      <a:prstClr val="white"/>
                    </a:solidFill>
                    <a:latin typeface="Calibri" panose="020F0502020204030204"/>
                    <a:ea typeface="ＭＳ Ｐゴシック" pitchFamily="34" charset="-128"/>
                  </a:rPr>
                  <a:t>family</a:t>
                </a:r>
                <a:endParaRPr lang="de-AT" sz="1400" kern="0" dirty="0">
                  <a:solidFill>
                    <a:prstClr val="white"/>
                  </a:solidFill>
                  <a:latin typeface="Calibri" panose="020F0502020204030204"/>
                  <a:ea typeface="ＭＳ Ｐゴシック" pitchFamily="34" charset="-128"/>
                </a:endParaRPr>
              </a:p>
            </p:txBody>
          </p:sp>
          <p:sp>
            <p:nvSpPr>
              <p:cNvPr id="20" name="Freihandform 19"/>
              <p:cNvSpPr/>
              <p:nvPr/>
            </p:nvSpPr>
            <p:spPr>
              <a:xfrm>
                <a:off x="8825835" y="3113297"/>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Trade-off </a:t>
                </a:r>
                <a:r>
                  <a:rPr lang="de-AT" sz="1300" kern="0" dirty="0" err="1">
                    <a:solidFill>
                      <a:prstClr val="black">
                        <a:hueOff val="0"/>
                        <a:satOff val="0"/>
                        <a:lumOff val="0"/>
                        <a:alphaOff val="0"/>
                      </a:prstClr>
                    </a:solidFill>
                    <a:latin typeface="Calibri" panose="020F0502020204030204"/>
                    <a:ea typeface="ＭＳ Ｐゴシック" pitchFamily="34" charset="-128"/>
                  </a:rPr>
                  <a:t>studies</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latin typeface="Calibri" panose="020F0502020204030204"/>
                    <a:ea typeface="ＭＳ Ｐゴシック" pitchFamily="34" charset="-128"/>
                  </a:rPr>
                  <a:t>Sensor type/</a:t>
                </a:r>
                <a:r>
                  <a:rPr lang="de-AT" sz="1300" kern="0" dirty="0" err="1">
                    <a:latin typeface="Calibri" panose="020F0502020204030204"/>
                    <a:ea typeface="ＭＳ Ｐゴシック" pitchFamily="34" charset="-128"/>
                  </a:rPr>
                  <a:t>placement</a:t>
                </a:r>
                <a:r>
                  <a:rPr lang="de-AT" sz="1300" kern="0" dirty="0">
                    <a:latin typeface="Calibri" panose="020F0502020204030204"/>
                    <a:ea typeface="ＭＳ Ｐゴシック" pitchFamily="34" charset="-128"/>
                  </a:rPr>
                  <a:t> </a:t>
                </a:r>
                <a:r>
                  <a:rPr lang="de-AT" sz="1300" kern="0" dirty="0" err="1">
                    <a:latin typeface="Calibri" panose="020F0502020204030204"/>
                    <a:ea typeface="ＭＳ Ｐゴシック" pitchFamily="34" charset="-128"/>
                  </a:rPr>
                  <a:t>options</a:t>
                </a:r>
                <a:endParaRPr lang="de-AT" sz="1300" kern="0" dirty="0">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err="1">
                    <a:latin typeface="Calibri" panose="020F0502020204030204"/>
                    <a:ea typeface="ＭＳ Ｐゴシック" pitchFamily="34" charset="-128"/>
                  </a:rPr>
                  <a:t>Uncertainty</a:t>
                </a:r>
                <a:r>
                  <a:rPr lang="de-AT" sz="1300" kern="0" dirty="0">
                    <a:latin typeface="Calibri" panose="020F0502020204030204"/>
                    <a:ea typeface="ＭＳ Ｐゴシック" pitchFamily="34" charset="-128"/>
                  </a:rPr>
                  <a:t> </a:t>
                </a:r>
                <a:r>
                  <a:rPr lang="de-AT" sz="1300" kern="0" dirty="0" err="1">
                    <a:latin typeface="Calibri" panose="020F0502020204030204"/>
                    <a:ea typeface="ＭＳ Ｐゴシック" pitchFamily="34" charset="-128"/>
                  </a:rPr>
                  <a:t>quantification</a:t>
                </a:r>
                <a:endParaRPr lang="de-AT" sz="1300" kern="0" dirty="0">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latin typeface="Calibri" panose="020F0502020204030204"/>
                    <a:ea typeface="ＭＳ Ｐゴシック" pitchFamily="34" charset="-128"/>
                  </a:rPr>
                  <a:t>Model </a:t>
                </a:r>
                <a:r>
                  <a:rPr lang="de-AT" sz="1300" kern="0" dirty="0" err="1">
                    <a:latin typeface="Calibri" panose="020F0502020204030204"/>
                    <a:ea typeface="ＭＳ Ｐゴシック" pitchFamily="34" charset="-128"/>
                  </a:rPr>
                  <a:t>complexity</a:t>
                </a:r>
                <a:endParaRPr lang="de-AT" sz="1300" kern="0" dirty="0">
                  <a:latin typeface="Calibri" panose="020F0502020204030204"/>
                  <a:ea typeface="ＭＳ Ｐゴシック" pitchFamily="34" charset="-128"/>
                </a:endParaRPr>
              </a:p>
            </p:txBody>
          </p:sp>
        </p:grpSp>
        <p:grpSp>
          <p:nvGrpSpPr>
            <p:cNvPr id="16" name="Gruppieren 15"/>
            <p:cNvGrpSpPr/>
            <p:nvPr/>
          </p:nvGrpSpPr>
          <p:grpSpPr>
            <a:xfrm>
              <a:off x="7777230" y="4119028"/>
              <a:ext cx="3464231" cy="1498010"/>
              <a:chOff x="7777230" y="4261914"/>
              <a:chExt cx="3464231" cy="1498010"/>
            </a:xfrm>
          </p:grpSpPr>
          <p:sp>
            <p:nvSpPr>
              <p:cNvPr id="17" name="Freihandform 16"/>
              <p:cNvSpPr/>
              <p:nvPr/>
            </p:nvSpPr>
            <p:spPr>
              <a:xfrm>
                <a:off x="7777230" y="4261914"/>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FFC00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Implement</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endParaRPr lang="de-AT" sz="1400" kern="0" dirty="0">
                  <a:solidFill>
                    <a:prstClr val="white"/>
                  </a:solidFill>
                  <a:latin typeface="Calibri" panose="020F0502020204030204"/>
                  <a:ea typeface="ＭＳ Ｐゴシック" pitchFamily="34" charset="-128"/>
                </a:endParaRPr>
              </a:p>
            </p:txBody>
          </p:sp>
          <p:sp>
            <p:nvSpPr>
              <p:cNvPr id="18" name="Freihandform 17"/>
              <p:cNvSpPr/>
              <p:nvPr/>
            </p:nvSpPr>
            <p:spPr>
              <a:xfrm>
                <a:off x="8825835" y="4261914"/>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Sensor </a:t>
                </a:r>
                <a:r>
                  <a:rPr lang="de-AT" sz="1300" kern="0" dirty="0" err="1">
                    <a:solidFill>
                      <a:prstClr val="black">
                        <a:hueOff val="0"/>
                        <a:satOff val="0"/>
                        <a:lumOff val="0"/>
                        <a:alphaOff val="0"/>
                      </a:prstClr>
                    </a:solidFill>
                    <a:latin typeface="Calibri" panose="020F0502020204030204"/>
                    <a:ea typeface="ＭＳ Ｐゴシック" pitchFamily="34" charset="-128"/>
                  </a:rPr>
                  <a:t>setup</a:t>
                </a:r>
                <a:r>
                  <a:rPr lang="de-AT" sz="1300" kern="0" dirty="0">
                    <a:solidFill>
                      <a:prstClr val="black">
                        <a:hueOff val="0"/>
                        <a:satOff val="0"/>
                        <a:lumOff val="0"/>
                        <a:alphaOff val="0"/>
                      </a:prstClr>
                    </a:solidFill>
                    <a:latin typeface="Calibri" panose="020F0502020204030204"/>
                    <a:ea typeface="ＭＳ Ｐゴシック" pitchFamily="34" charset="-128"/>
                  </a:rPr>
                  <a:t> &amp; DAQ</a:t>
                </a:r>
              </a:p>
              <a:p>
                <a:pPr marL="114300" lvl="1" indent="-114300" defTabSz="577850">
                  <a:lnSpc>
                    <a:spcPct val="90000"/>
                  </a:lnSpc>
                  <a:spcBef>
                    <a:spcPct val="0"/>
                  </a:spcBef>
                  <a:spcAft>
                    <a:spcPct val="15000"/>
                  </a:spcAft>
                  <a:buFontTx/>
                  <a:buChar char="••"/>
                  <a:defRPr/>
                </a:pPr>
                <a:r>
                  <a:rPr lang="de-AT" sz="1300" kern="0" dirty="0">
                    <a:latin typeface="Calibri" panose="020F0502020204030204"/>
                    <a:ea typeface="ＭＳ Ｐゴシック" pitchFamily="34" charset="-128"/>
                  </a:rPr>
                  <a:t>Bit-</a:t>
                </a:r>
                <a:r>
                  <a:rPr lang="de-AT" sz="1300" kern="0" dirty="0" err="1">
                    <a:latin typeface="Calibri" panose="020F0502020204030204"/>
                    <a:ea typeface="ＭＳ Ｐゴシック" pitchFamily="34" charset="-128"/>
                  </a:rPr>
                  <a:t>width</a:t>
                </a:r>
                <a:r>
                  <a:rPr lang="de-AT" sz="1300" kern="0" dirty="0">
                    <a:latin typeface="Calibri" panose="020F0502020204030204"/>
                    <a:ea typeface="ＭＳ Ｐゴシック" pitchFamily="34" charset="-128"/>
                  </a:rPr>
                  <a:t> </a:t>
                </a:r>
                <a:r>
                  <a:rPr lang="de-AT" sz="1300" kern="0" dirty="0" err="1">
                    <a:latin typeface="Calibri" panose="020F0502020204030204"/>
                    <a:ea typeface="ＭＳ Ｐゴシック" pitchFamily="34" charset="-128"/>
                  </a:rPr>
                  <a:t>estimation</a:t>
                </a:r>
                <a:endParaRPr lang="de-AT" sz="1300" kern="0" dirty="0">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srgbClr val="FF0000"/>
                    </a:solidFill>
                    <a:latin typeface="Calibri" panose="020F0502020204030204"/>
                    <a:ea typeface="ＭＳ Ｐゴシック" pitchFamily="34" charset="-128"/>
                  </a:rPr>
                  <a:t>Code </a:t>
                </a:r>
                <a:r>
                  <a:rPr lang="de-AT" sz="1300" kern="0" dirty="0" err="1">
                    <a:solidFill>
                      <a:srgbClr val="FF0000"/>
                    </a:solidFill>
                    <a:latin typeface="Calibri" panose="020F0502020204030204"/>
                    <a:ea typeface="ＭＳ Ｐゴシック" pitchFamily="34" charset="-128"/>
                  </a:rPr>
                  <a:t>generation</a:t>
                </a:r>
                <a:endParaRPr lang="de-AT" sz="1300" kern="0" dirty="0">
                  <a:solidFill>
                    <a:srgbClr val="FF0000"/>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Proof </a:t>
                </a:r>
                <a:r>
                  <a:rPr lang="de-AT" sz="1300" kern="0" dirty="0" err="1">
                    <a:solidFill>
                      <a:prstClr val="black">
                        <a:hueOff val="0"/>
                        <a:satOff val="0"/>
                        <a:lumOff val="0"/>
                        <a:alphaOff val="0"/>
                      </a:prstClr>
                    </a:solidFill>
                    <a:latin typeface="Calibri" panose="020F0502020204030204"/>
                    <a:ea typeface="ＭＳ Ｐゴシック" pitchFamily="34" charset="-128"/>
                  </a:rPr>
                  <a:t>of</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concept</a:t>
                </a:r>
                <a:endParaRPr lang="de-AT" sz="1300" kern="0" dirty="0">
                  <a:solidFill>
                    <a:prstClr val="black">
                      <a:hueOff val="0"/>
                      <a:satOff val="0"/>
                      <a:lumOff val="0"/>
                      <a:alphaOff val="0"/>
                    </a:prstClr>
                  </a:solidFill>
                  <a:latin typeface="Calibri" panose="020F0502020204030204"/>
                  <a:ea typeface="ＭＳ Ｐゴシック" pitchFamily="34" charset="-128"/>
                </a:endParaRPr>
              </a:p>
            </p:txBody>
          </p:sp>
        </p:grpSp>
      </p:grpSp>
      <p:sp>
        <p:nvSpPr>
          <p:cNvPr id="25" name="Textfeld 24">
            <a:extLst>
              <a:ext uri="{FF2B5EF4-FFF2-40B4-BE49-F238E27FC236}">
                <a16:creationId xmlns:a16="http://schemas.microsoft.com/office/drawing/2014/main" xmlns="" id="{10FB5793-DCD7-44EF-B65C-5354FE467494}"/>
              </a:ext>
            </a:extLst>
          </p:cNvPr>
          <p:cNvSpPr txBox="1"/>
          <p:nvPr/>
        </p:nvSpPr>
        <p:spPr>
          <a:xfrm>
            <a:off x="1480447" y="6006313"/>
            <a:ext cx="10711553" cy="307777"/>
          </a:xfrm>
          <a:prstGeom prst="rect">
            <a:avLst/>
          </a:prstGeom>
          <a:noFill/>
          <a:ln>
            <a:solidFill>
              <a:schemeClr val="tx1"/>
            </a:solidFill>
          </a:ln>
        </p:spPr>
        <p:txBody>
          <a:bodyPr wrap="square" rtlCol="0">
            <a:spAutoFit/>
          </a:bodyPr>
          <a:lstStyle/>
          <a:p>
            <a:pPr algn="ctr">
              <a:spcBef>
                <a:spcPts val="0"/>
              </a:spcBef>
            </a:pPr>
            <a:r>
              <a:rPr lang="en-GB" sz="1400" dirty="0" smtClean="0">
                <a:latin typeface="Arial" panose="020B0604020202020204" pitchFamily="34" charset="0"/>
                <a:cs typeface="Arial" panose="020B0604020202020204" pitchFamily="34" charset="0"/>
              </a:rPr>
              <a:t>We created a </a:t>
            </a:r>
            <a:r>
              <a:rPr lang="en-GB" sz="1400" dirty="0">
                <a:latin typeface="Arial" panose="020B0604020202020204" pitchFamily="34" charset="0"/>
                <a:cs typeface="Arial" panose="020B0604020202020204" pitchFamily="34" charset="0"/>
              </a:rPr>
              <a:t>tool to quickly document </a:t>
            </a:r>
            <a:r>
              <a:rPr lang="en-GB" sz="1400" dirty="0" smtClean="0">
                <a:latin typeface="Arial" panose="020B0604020202020204" pitchFamily="34" charset="0"/>
                <a:cs typeface="Arial" panose="020B0604020202020204" pitchFamily="34" charset="0"/>
              </a:rPr>
              <a:t>custom-precision </a:t>
            </a:r>
            <a:r>
              <a:rPr lang="en-GB" sz="1400" dirty="0">
                <a:latin typeface="Arial" panose="020B0604020202020204" pitchFamily="34" charset="0"/>
                <a:cs typeface="Arial" panose="020B0604020202020204" pitchFamily="34" charset="0"/>
              </a:rPr>
              <a:t>ML algorithm’s execution time </a:t>
            </a:r>
            <a:r>
              <a:rPr lang="en-GB" sz="1400" dirty="0" smtClean="0">
                <a:latin typeface="Arial" panose="020B0604020202020204" pitchFamily="34" charset="0"/>
                <a:cs typeface="Arial" panose="020B0604020202020204" pitchFamily="34" charset="0"/>
              </a:rPr>
              <a:t>across </a:t>
            </a:r>
            <a:r>
              <a:rPr lang="en-GB" sz="1400" dirty="0">
                <a:latin typeface="Arial" panose="020B0604020202020204" pitchFamily="34" charset="0"/>
                <a:cs typeface="Arial" panose="020B0604020202020204" pitchFamily="34" charset="0"/>
              </a:rPr>
              <a:t>different </a:t>
            </a:r>
            <a:r>
              <a:rPr lang="en-GB" sz="1400" dirty="0" smtClean="0">
                <a:latin typeface="Arial" panose="020B0604020202020204" pitchFamily="34" charset="0"/>
                <a:cs typeface="Arial" panose="020B0604020202020204" pitchFamily="34" charset="0"/>
              </a:rPr>
              <a:t>MLIR versions &amp; ARM </a:t>
            </a:r>
            <a:r>
              <a:rPr lang="en-GB" sz="1400" dirty="0">
                <a:latin typeface="Arial" panose="020B0604020202020204" pitchFamily="34" charset="0"/>
                <a:cs typeface="Arial" panose="020B0604020202020204" pitchFamily="34" charset="0"/>
              </a:rPr>
              <a:t>CPUs.</a:t>
            </a:r>
          </a:p>
        </p:txBody>
      </p:sp>
      <p:pic>
        <p:nvPicPr>
          <p:cNvPr id="26" name="Grafik 25"/>
          <p:cNvPicPr>
            <a:picLocks noChangeAspect="1"/>
          </p:cNvPicPr>
          <p:nvPr/>
        </p:nvPicPr>
        <p:blipFill>
          <a:blip r:embed="rId2"/>
          <a:stretch>
            <a:fillRect/>
          </a:stretch>
        </p:blipFill>
        <p:spPr>
          <a:xfrm>
            <a:off x="8973872" y="1694636"/>
            <a:ext cx="2881146" cy="1620645"/>
          </a:xfrm>
          <a:prstGeom prst="rect">
            <a:avLst/>
          </a:prstGeom>
        </p:spPr>
      </p:pic>
      <p:pic>
        <p:nvPicPr>
          <p:cNvPr id="27" name="Inhaltsplatzhalter 8"/>
          <p:cNvPicPr>
            <a:picLocks noChangeAspect="1"/>
          </p:cNvPicPr>
          <p:nvPr/>
        </p:nvPicPr>
        <p:blipFill>
          <a:blip r:embed="rId3">
            <a:clrChange>
              <a:clrFrom>
                <a:srgbClr val="FFFFFF"/>
              </a:clrFrom>
              <a:clrTo>
                <a:srgbClr val="FFFFFF">
                  <a:alpha val="0"/>
                </a:srgbClr>
              </a:clrTo>
            </a:clrChange>
          </a:blip>
          <a:stretch>
            <a:fillRect/>
          </a:stretch>
        </p:blipFill>
        <p:spPr>
          <a:xfrm>
            <a:off x="4401821" y="2713306"/>
            <a:ext cx="4345038" cy="3258779"/>
          </a:xfrm>
          <a:prstGeom prst="rect">
            <a:avLst/>
          </a:prstGeom>
        </p:spPr>
      </p:pic>
      <p:pic>
        <p:nvPicPr>
          <p:cNvPr id="28" name="Grafik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58854" y="1955627"/>
            <a:ext cx="1493749" cy="956142"/>
          </a:xfrm>
          <a:prstGeom prst="rect">
            <a:avLst/>
          </a:prstGeom>
        </p:spPr>
      </p:pic>
      <p:sp>
        <p:nvSpPr>
          <p:cNvPr id="2" name="Pfeil nach rechts 1"/>
          <p:cNvSpPr/>
          <p:nvPr/>
        </p:nvSpPr>
        <p:spPr>
          <a:xfrm>
            <a:off x="8439150" y="2150986"/>
            <a:ext cx="406400" cy="2827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feil nach rechts 29"/>
          <p:cNvSpPr/>
          <p:nvPr/>
        </p:nvSpPr>
        <p:spPr>
          <a:xfrm rot="8236453">
            <a:off x="8803221" y="3750402"/>
            <a:ext cx="406400" cy="2827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9682885" y="3349509"/>
            <a:ext cx="2172133" cy="369332"/>
          </a:xfrm>
          <a:prstGeom prst="rect">
            <a:avLst/>
          </a:prstGeom>
          <a:noFill/>
        </p:spPr>
        <p:txBody>
          <a:bodyPr wrap="none" rtlCol="0">
            <a:spAutoFit/>
          </a:bodyPr>
          <a:lstStyle/>
          <a:p>
            <a:r>
              <a:rPr lang="de-DE" dirty="0" err="1" smtClean="0"/>
              <a:t>Automated</a:t>
            </a:r>
            <a:r>
              <a:rPr lang="de-DE" dirty="0" smtClean="0"/>
              <a:t> </a:t>
            </a:r>
            <a:r>
              <a:rPr lang="de-DE" dirty="0" err="1" smtClean="0"/>
              <a:t>workflow</a:t>
            </a:r>
            <a:endParaRPr lang="de-DE" dirty="0"/>
          </a:p>
        </p:txBody>
      </p:sp>
      <p:pic>
        <p:nvPicPr>
          <p:cNvPr id="33" name="Grafik 32"/>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72307" y="2215592"/>
            <a:ext cx="642020" cy="642020"/>
          </a:xfrm>
          <a:prstGeom prst="rect">
            <a:avLst/>
          </a:prstGeom>
        </p:spPr>
      </p:pic>
    </p:spTree>
    <p:extLst>
      <p:ext uri="{BB962C8B-B14F-4D97-AF65-F5344CB8AC3E}">
        <p14:creationId xmlns:p14="http://schemas.microsoft.com/office/powerpoint/2010/main" val="29122398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normAutofit lnSpcReduction="10000"/>
          </a:bodyPr>
          <a:lstStyle/>
          <a:p>
            <a:r>
              <a:rPr lang="de-DE" dirty="0" err="1" smtClean="0"/>
              <a:t>Bayesian</a:t>
            </a:r>
            <a:r>
              <a:rPr lang="de-DE" dirty="0" smtClean="0"/>
              <a:t> </a:t>
            </a:r>
            <a:r>
              <a:rPr lang="de-DE" dirty="0" err="1" smtClean="0"/>
              <a:t>Neural</a:t>
            </a:r>
            <a:r>
              <a:rPr lang="de-DE" dirty="0" smtClean="0"/>
              <a:t> Networks</a:t>
            </a:r>
            <a:endParaRPr lang="de-DE" dirty="0"/>
          </a:p>
        </p:txBody>
      </p:sp>
      <p:sp>
        <p:nvSpPr>
          <p:cNvPr id="13" name="Textplatzhalter 12"/>
          <p:cNvSpPr>
            <a:spLocks noGrp="1"/>
          </p:cNvSpPr>
          <p:nvPr>
            <p:ph type="body" sz="quarter" idx="11"/>
          </p:nvPr>
        </p:nvSpPr>
        <p:spPr/>
        <p:txBody>
          <a:bodyPr>
            <a:normAutofit fontScale="92500" lnSpcReduction="10000"/>
          </a:bodyPr>
          <a:lstStyle/>
          <a:p>
            <a:r>
              <a:rPr lang="de-DE" dirty="0" smtClean="0"/>
              <a:t>Future: Trust </a:t>
            </a:r>
            <a:r>
              <a:rPr lang="de-DE" dirty="0" err="1" smtClean="0"/>
              <a:t>your</a:t>
            </a:r>
            <a:r>
              <a:rPr lang="de-DE" dirty="0" smtClean="0"/>
              <a:t> </a:t>
            </a:r>
            <a:r>
              <a:rPr lang="de-DE" dirty="0" err="1" smtClean="0"/>
              <a:t>models</a:t>
            </a:r>
            <a:r>
              <a:rPr lang="de-DE" dirty="0" smtClean="0"/>
              <a:t>?!</a:t>
            </a:r>
            <a:endParaRPr lang="de-DE" dirty="0"/>
          </a:p>
        </p:txBody>
      </p:sp>
      <p:sp>
        <p:nvSpPr>
          <p:cNvPr id="5" name="Inhaltsplatzhalter 3"/>
          <p:cNvSpPr>
            <a:spLocks noGrp="1"/>
          </p:cNvSpPr>
          <p:nvPr>
            <p:ph sz="quarter" idx="13"/>
          </p:nvPr>
        </p:nvSpPr>
        <p:spPr>
          <a:xfrm>
            <a:off x="4519246" y="981074"/>
            <a:ext cx="7445741" cy="5364163"/>
          </a:xfrm>
        </p:spPr>
        <p:txBody>
          <a:bodyPr/>
          <a:lstStyle/>
          <a:p>
            <a:r>
              <a:rPr lang="de-DE" dirty="0" smtClean="0"/>
              <a:t>Most </a:t>
            </a:r>
            <a:r>
              <a:rPr lang="de-DE" dirty="0" err="1" smtClean="0"/>
              <a:t>models</a:t>
            </a:r>
            <a:r>
              <a:rPr lang="de-DE" dirty="0" smtClean="0"/>
              <a:t> </a:t>
            </a:r>
            <a:r>
              <a:rPr lang="de-DE" dirty="0" err="1" smtClean="0"/>
              <a:t>give</a:t>
            </a:r>
            <a:r>
              <a:rPr lang="de-DE" dirty="0" smtClean="0"/>
              <a:t> </a:t>
            </a:r>
            <a:r>
              <a:rPr lang="de-DE" dirty="0" err="1" smtClean="0"/>
              <a:t>point</a:t>
            </a:r>
            <a:r>
              <a:rPr lang="de-DE" dirty="0" smtClean="0"/>
              <a:t> </a:t>
            </a:r>
            <a:r>
              <a:rPr lang="de-DE" dirty="0" err="1" smtClean="0"/>
              <a:t>estimates</a:t>
            </a:r>
            <a:r>
              <a:rPr lang="de-DE" dirty="0" smtClean="0"/>
              <a:t> </a:t>
            </a:r>
            <a:r>
              <a:rPr lang="de-DE" dirty="0" err="1" smtClean="0"/>
              <a:t>only</a:t>
            </a:r>
            <a:r>
              <a:rPr lang="de-DE" dirty="0" smtClean="0"/>
              <a:t>. </a:t>
            </a:r>
          </a:p>
          <a:p>
            <a:r>
              <a:rPr lang="de-DE" dirty="0" smtClean="0"/>
              <a:t>In </a:t>
            </a:r>
            <a:r>
              <a:rPr lang="de-DE" dirty="0" err="1"/>
              <a:t>decision</a:t>
            </a:r>
            <a:r>
              <a:rPr lang="de-DE" dirty="0"/>
              <a:t> </a:t>
            </a:r>
            <a:r>
              <a:rPr lang="de-DE" dirty="0" err="1"/>
              <a:t>making</a:t>
            </a:r>
            <a:r>
              <a:rPr lang="de-DE" dirty="0"/>
              <a:t>, </a:t>
            </a:r>
            <a:r>
              <a:rPr lang="de-DE" dirty="0" err="1"/>
              <a:t>you</a:t>
            </a:r>
            <a:r>
              <a:rPr lang="de-DE" dirty="0"/>
              <a:t> </a:t>
            </a:r>
            <a:r>
              <a:rPr lang="de-DE" dirty="0" err="1"/>
              <a:t>cannot</a:t>
            </a:r>
            <a:r>
              <a:rPr lang="de-DE" dirty="0"/>
              <a:t> </a:t>
            </a:r>
            <a:r>
              <a:rPr lang="de-DE" dirty="0" err="1"/>
              <a:t>trust</a:t>
            </a:r>
            <a:r>
              <a:rPr lang="de-DE" dirty="0"/>
              <a:t> </a:t>
            </a:r>
            <a:r>
              <a:rPr lang="de-DE" dirty="0" err="1"/>
              <a:t>point</a:t>
            </a:r>
            <a:r>
              <a:rPr lang="de-DE" dirty="0"/>
              <a:t> </a:t>
            </a:r>
            <a:r>
              <a:rPr lang="de-DE" dirty="0" err="1"/>
              <a:t>estimates</a:t>
            </a:r>
            <a:r>
              <a:rPr lang="de-DE" dirty="0"/>
              <a:t>. A </a:t>
            </a:r>
            <a:r>
              <a:rPr lang="de-DE" dirty="0" err="1"/>
              <a:t>metric</a:t>
            </a:r>
            <a:r>
              <a:rPr lang="de-DE" dirty="0"/>
              <a:t> </a:t>
            </a:r>
            <a:r>
              <a:rPr lang="de-DE" dirty="0" err="1"/>
              <a:t>of</a:t>
            </a:r>
            <a:r>
              <a:rPr lang="de-DE" dirty="0"/>
              <a:t> </a:t>
            </a:r>
            <a:r>
              <a:rPr lang="de-DE" dirty="0" err="1"/>
              <a:t>uncertainty</a:t>
            </a:r>
            <a:r>
              <a:rPr lang="de-DE" dirty="0"/>
              <a:t> (</a:t>
            </a:r>
            <a:r>
              <a:rPr lang="de-DE" dirty="0" err="1"/>
              <a:t>or</a:t>
            </a:r>
            <a:r>
              <a:rPr lang="de-DE" dirty="0"/>
              <a:t> </a:t>
            </a:r>
            <a:r>
              <a:rPr lang="de-DE" dirty="0" err="1"/>
              <a:t>confidence</a:t>
            </a:r>
            <a:r>
              <a:rPr lang="de-DE" dirty="0"/>
              <a:t>) </a:t>
            </a:r>
            <a:r>
              <a:rPr lang="de-DE" dirty="0" err="1"/>
              <a:t>is</a:t>
            </a:r>
            <a:r>
              <a:rPr lang="de-DE" dirty="0"/>
              <a:t> </a:t>
            </a:r>
            <a:r>
              <a:rPr lang="de-DE" dirty="0" err="1"/>
              <a:t>needed</a:t>
            </a:r>
            <a:r>
              <a:rPr lang="de-DE" dirty="0"/>
              <a:t>.</a:t>
            </a:r>
          </a:p>
          <a:p>
            <a:r>
              <a:rPr lang="de-DE" dirty="0"/>
              <a:t>Random variables, </a:t>
            </a:r>
            <a:r>
              <a:rPr lang="de-DE" dirty="0" err="1"/>
              <a:t>characterised</a:t>
            </a:r>
            <a:r>
              <a:rPr lang="de-DE" dirty="0"/>
              <a:t> </a:t>
            </a:r>
            <a:r>
              <a:rPr lang="de-DE" dirty="0" err="1"/>
              <a:t>by</a:t>
            </a:r>
            <a:r>
              <a:rPr lang="de-DE" dirty="0"/>
              <a:t> </a:t>
            </a:r>
            <a:r>
              <a:rPr lang="de-DE" dirty="0" err="1"/>
              <a:t>their</a:t>
            </a:r>
            <a:r>
              <a:rPr lang="de-DE" dirty="0"/>
              <a:t> </a:t>
            </a:r>
            <a:r>
              <a:rPr lang="de-DE" dirty="0" err="1"/>
              <a:t>distribution</a:t>
            </a:r>
            <a:r>
              <a:rPr lang="de-DE" dirty="0"/>
              <a:t>, </a:t>
            </a:r>
            <a:r>
              <a:rPr lang="de-DE" dirty="0" err="1"/>
              <a:t>allow</a:t>
            </a:r>
            <a:r>
              <a:rPr lang="de-DE" dirty="0"/>
              <a:t> </a:t>
            </a:r>
            <a:r>
              <a:rPr lang="de-DE" dirty="0" err="1"/>
              <a:t>for</a:t>
            </a:r>
            <a:r>
              <a:rPr lang="de-DE" dirty="0"/>
              <a:t> </a:t>
            </a:r>
            <a:r>
              <a:rPr lang="de-DE" dirty="0" err="1"/>
              <a:t>derivation</a:t>
            </a:r>
            <a:r>
              <a:rPr lang="de-DE" dirty="0"/>
              <a:t> </a:t>
            </a:r>
            <a:r>
              <a:rPr lang="de-DE" dirty="0" err="1"/>
              <a:t>of</a:t>
            </a:r>
            <a:r>
              <a:rPr lang="de-DE" dirty="0"/>
              <a:t> different </a:t>
            </a:r>
            <a:r>
              <a:rPr lang="de-DE" dirty="0" err="1"/>
              <a:t>uncertainty</a:t>
            </a:r>
            <a:r>
              <a:rPr lang="de-DE" dirty="0"/>
              <a:t>/</a:t>
            </a:r>
            <a:r>
              <a:rPr lang="de-DE" dirty="0" err="1"/>
              <a:t>confidence</a:t>
            </a:r>
            <a:r>
              <a:rPr lang="de-DE" dirty="0"/>
              <a:t> </a:t>
            </a:r>
            <a:r>
              <a:rPr lang="de-DE" dirty="0" err="1"/>
              <a:t>metrics</a:t>
            </a:r>
            <a:endParaRPr lang="de-DE" dirty="0"/>
          </a:p>
          <a:p>
            <a:pPr marL="0" indent="0">
              <a:buNone/>
            </a:pPr>
            <a:endParaRPr lang="de-DE" dirty="0" smtClean="0"/>
          </a:p>
          <a:p>
            <a:pPr marL="0" indent="0">
              <a:buNone/>
            </a:pPr>
            <a:r>
              <a:rPr lang="de-DE" sz="1600" dirty="0" smtClean="0">
                <a:sym typeface="Wingdings" panose="05000000000000000000" pitchFamily="2" charset="2"/>
              </a:rPr>
              <a:t/>
            </a:r>
            <a:br>
              <a:rPr lang="de-DE" sz="1600" dirty="0" smtClean="0">
                <a:sym typeface="Wingdings" panose="05000000000000000000" pitchFamily="2" charset="2"/>
              </a:rPr>
            </a:br>
            <a:endParaRPr lang="de-DE" sz="1200" dirty="0">
              <a:sym typeface="Wingdings" panose="05000000000000000000" pitchFamily="2" charset="2"/>
            </a:endParaRPr>
          </a:p>
          <a:p>
            <a:pPr marL="0" indent="0">
              <a:buNone/>
            </a:pPr>
            <a:endParaRPr lang="de-DE" dirty="0"/>
          </a:p>
        </p:txBody>
      </p:sp>
      <p:grpSp>
        <p:nvGrpSpPr>
          <p:cNvPr id="6" name="Gruppieren 5"/>
          <p:cNvGrpSpPr/>
          <p:nvPr/>
        </p:nvGrpSpPr>
        <p:grpSpPr>
          <a:xfrm>
            <a:off x="431842" y="881333"/>
            <a:ext cx="3465236" cy="5445505"/>
            <a:chOff x="7776225" y="680082"/>
            <a:chExt cx="3465236" cy="5445505"/>
          </a:xfrm>
        </p:grpSpPr>
        <p:sp>
          <p:nvSpPr>
            <p:cNvPr id="7" name="Richtungspfeil 6"/>
            <p:cNvSpPr>
              <a:spLocks/>
            </p:cNvSpPr>
            <p:nvPr/>
          </p:nvSpPr>
          <p:spPr>
            <a:xfrm rot="5400000">
              <a:off x="7898861" y="558451"/>
              <a:ext cx="804337" cy="1047600"/>
            </a:xfrm>
            <a:prstGeom prst="homePlate">
              <a:avLst>
                <a:gd name="adj" fmla="val 63433"/>
              </a:avLst>
            </a:prstGeom>
            <a:solidFill>
              <a:srgbClr val="5B9BD5"/>
            </a:solidFill>
            <a:ln w="12700" cap="flat" cmpd="sng" algn="ctr">
              <a:solidFill>
                <a:srgbClr val="5B9BD5">
                  <a:shade val="50000"/>
                </a:srgbClr>
              </a:solidFill>
              <a:prstDash val="solid"/>
              <a:miter lim="800000"/>
            </a:ln>
            <a:effectLst/>
          </p:spPr>
          <p:txBody>
            <a:bodyPr vert="vert270" rtlCol="0" anchor="ctr"/>
            <a:lstStyle/>
            <a:p>
              <a:pPr algn="ctr">
                <a:defRPr/>
              </a:pPr>
              <a:r>
                <a:rPr lang="de-AT" sz="1400" kern="0" dirty="0" err="1">
                  <a:solidFill>
                    <a:prstClr val="white"/>
                  </a:solidFill>
                  <a:latin typeface="Calibri" panose="020F0502020204030204"/>
                  <a:ea typeface="ＭＳ Ｐゴシック" pitchFamily="34" charset="-128"/>
                </a:rPr>
                <a:t>Physical</a:t>
              </a:r>
              <a:r>
                <a:rPr lang="de-AT" sz="1400" kern="0" dirty="0">
                  <a:solidFill>
                    <a:prstClr val="white"/>
                  </a:solidFill>
                  <a:latin typeface="Calibri" panose="020F0502020204030204"/>
                  <a:ea typeface="ＭＳ Ｐゴシック" pitchFamily="34" charset="-128"/>
                </a:rPr>
                <a:t> System</a:t>
              </a:r>
            </a:p>
          </p:txBody>
        </p:sp>
        <p:sp>
          <p:nvSpPr>
            <p:cNvPr id="8" name="Freihandform 7"/>
            <p:cNvSpPr/>
            <p:nvPr/>
          </p:nvSpPr>
          <p:spPr>
            <a:xfrm>
              <a:off x="7776225" y="5151880"/>
              <a:ext cx="1048605" cy="973707"/>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 name="connsiteX0" fmla="*/ 1498007 w 1498006"/>
                <a:gd name="connsiteY0" fmla="*/ 0 h 681594"/>
                <a:gd name="connsiteX1" fmla="*/ 1498007 w 1498006"/>
                <a:gd name="connsiteY1" fmla="*/ 681594 h 681594"/>
                <a:gd name="connsiteX2" fmla="*/ 0 w 1498006"/>
                <a:gd name="connsiteY2" fmla="*/ 681594 h 681594"/>
                <a:gd name="connsiteX3" fmla="*/ 0 w 1498006"/>
                <a:gd name="connsiteY3" fmla="*/ 0 h 681594"/>
                <a:gd name="connsiteX4" fmla="*/ 749004 w 1498006"/>
                <a:gd name="connsiteY4" fmla="*/ 367012 h 681594"/>
                <a:gd name="connsiteX5" fmla="*/ 1498007 w 1498006"/>
                <a:gd name="connsiteY5" fmla="*/ 0 h 68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8006" h="681594">
                  <a:moveTo>
                    <a:pt x="1498007" y="0"/>
                  </a:moveTo>
                  <a:lnTo>
                    <a:pt x="1498007" y="681594"/>
                  </a:lnTo>
                  <a:lnTo>
                    <a:pt x="0" y="681594"/>
                  </a:lnTo>
                  <a:lnTo>
                    <a:pt x="0" y="0"/>
                  </a:lnTo>
                  <a:lnTo>
                    <a:pt x="749004" y="367012"/>
                  </a:lnTo>
                  <a:lnTo>
                    <a:pt x="1498007" y="0"/>
                  </a:lnTo>
                  <a:close/>
                </a:path>
              </a:pathLst>
            </a:custGeom>
            <a:solidFill>
              <a:srgbClr val="CC0066"/>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a:solidFill>
                    <a:prstClr val="white"/>
                  </a:solidFill>
                  <a:latin typeface="Calibri" panose="020F0502020204030204"/>
                  <a:ea typeface="ＭＳ Ｐゴシック" pitchFamily="34" charset="-128"/>
                </a:rPr>
                <a:t>CMS</a:t>
              </a:r>
            </a:p>
          </p:txBody>
        </p:sp>
        <p:grpSp>
          <p:nvGrpSpPr>
            <p:cNvPr id="9" name="Gruppieren 8"/>
            <p:cNvGrpSpPr/>
            <p:nvPr/>
          </p:nvGrpSpPr>
          <p:grpSpPr>
            <a:xfrm>
              <a:off x="7777230" y="1019261"/>
              <a:ext cx="3464231" cy="1498010"/>
              <a:chOff x="7777230" y="806226"/>
              <a:chExt cx="3464231" cy="1498010"/>
            </a:xfrm>
          </p:grpSpPr>
          <p:sp>
            <p:nvSpPr>
              <p:cNvPr id="22" name="Freihandform 21"/>
              <p:cNvSpPr/>
              <p:nvPr/>
            </p:nvSpPr>
            <p:spPr>
              <a:xfrm>
                <a:off x="7777230" y="806226"/>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5B9BD5">
                  <a:lumMod val="60000"/>
                  <a:lumOff val="40000"/>
                </a:srgbClr>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Collect</a:t>
                </a:r>
                <a:r>
                  <a:rPr lang="de-AT" sz="1400" kern="0" dirty="0">
                    <a:solidFill>
                      <a:prstClr val="white"/>
                    </a:solidFill>
                    <a:latin typeface="Calibri" panose="020F0502020204030204"/>
                    <a:ea typeface="ＭＳ Ｐゴシック" pitchFamily="34" charset="-128"/>
                  </a:rPr>
                  <a:t> Knowledge + Data</a:t>
                </a:r>
              </a:p>
            </p:txBody>
          </p:sp>
          <p:sp>
            <p:nvSpPr>
              <p:cNvPr id="23" name="Freihandform 22"/>
              <p:cNvSpPr/>
              <p:nvPr/>
            </p:nvSpPr>
            <p:spPr>
              <a:xfrm>
                <a:off x="8825835" y="806226"/>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System Understanding</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Fault </a:t>
                </a:r>
                <a:r>
                  <a:rPr lang="de-AT" sz="1300" kern="0" dirty="0" err="1">
                    <a:solidFill>
                      <a:prstClr val="black">
                        <a:hueOff val="0"/>
                        <a:satOff val="0"/>
                        <a:lumOff val="0"/>
                        <a:alphaOff val="0"/>
                      </a:prstClr>
                    </a:solidFill>
                    <a:latin typeface="Calibri" panose="020F0502020204030204"/>
                    <a:ea typeface="ＭＳ Ｐゴシック" pitchFamily="34" charset="-128"/>
                  </a:rPr>
                  <a:t>types</a:t>
                </a:r>
                <a:r>
                  <a:rPr lang="de-AT" sz="1300" kern="0" dirty="0">
                    <a:solidFill>
                      <a:prstClr val="black">
                        <a:hueOff val="0"/>
                        <a:satOff val="0"/>
                        <a:lumOff val="0"/>
                        <a:alphaOff val="0"/>
                      </a:prstClr>
                    </a:solidFill>
                    <a:latin typeface="Calibri" panose="020F0502020204030204"/>
                    <a:ea typeface="ＭＳ Ｐゴシック" pitchFamily="34" charset="-128"/>
                  </a:rPr>
                  <a:t>, States</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Forward </a:t>
                </a:r>
                <a:r>
                  <a:rPr lang="de-AT" sz="1300" kern="0" dirty="0" err="1">
                    <a:solidFill>
                      <a:prstClr val="black">
                        <a:hueOff val="0"/>
                        <a:satOff val="0"/>
                        <a:lumOff val="0"/>
                        <a:alphaOff val="0"/>
                      </a:prstClr>
                    </a:solidFill>
                    <a:latin typeface="Calibri" panose="020F0502020204030204"/>
                    <a:ea typeface="ＭＳ Ｐゴシック" pitchFamily="34" charset="-128"/>
                  </a:rPr>
                  <a:t>models</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DOE / (</a:t>
                </a:r>
                <a:r>
                  <a:rPr lang="de-AT" sz="1300" kern="0" dirty="0">
                    <a:latin typeface="Calibri" panose="020F0502020204030204"/>
                    <a:ea typeface="ＭＳ Ｐゴシック" pitchFamily="34" charset="-128"/>
                  </a:rPr>
                  <a:t>Virtual) </a:t>
                </a:r>
                <a:r>
                  <a:rPr lang="de-AT" sz="1300" kern="0" dirty="0" err="1">
                    <a:latin typeface="Calibri" panose="020F0502020204030204"/>
                    <a:ea typeface="ＭＳ Ｐゴシック" pitchFamily="34" charset="-128"/>
                  </a:rPr>
                  <a:t>Measurements</a:t>
                </a:r>
                <a:r>
                  <a:rPr lang="de-AT" sz="1300" kern="0" dirty="0">
                    <a:latin typeface="Calibri" panose="020F0502020204030204"/>
                    <a:ea typeface="ＭＳ Ｐゴシック" pitchFamily="34" charset="-128"/>
                  </a:rPr>
                  <a:t> </a:t>
                </a:r>
              </a:p>
            </p:txBody>
          </p:sp>
        </p:grpSp>
        <p:grpSp>
          <p:nvGrpSpPr>
            <p:cNvPr id="10" name="Gruppieren 9"/>
            <p:cNvGrpSpPr/>
            <p:nvPr/>
          </p:nvGrpSpPr>
          <p:grpSpPr>
            <a:xfrm>
              <a:off x="7777230" y="2052113"/>
              <a:ext cx="3464231" cy="1498010"/>
              <a:chOff x="7777230" y="1960367"/>
              <a:chExt cx="3464231" cy="1498010"/>
            </a:xfrm>
          </p:grpSpPr>
          <p:sp>
            <p:nvSpPr>
              <p:cNvPr id="20" name="Freihandform 19"/>
              <p:cNvSpPr/>
              <p:nvPr/>
            </p:nvSpPr>
            <p:spPr>
              <a:xfrm>
                <a:off x="7777230" y="1960367"/>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7030A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Construct</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family</a:t>
                </a:r>
                <a:endParaRPr lang="de-AT" sz="1400" kern="0" dirty="0">
                  <a:solidFill>
                    <a:prstClr val="white"/>
                  </a:solidFill>
                  <a:latin typeface="Calibri" panose="020F0502020204030204"/>
                  <a:ea typeface="ＭＳ Ｐゴシック" pitchFamily="34" charset="-128"/>
                </a:endParaRPr>
              </a:p>
            </p:txBody>
          </p:sp>
          <p:sp>
            <p:nvSpPr>
              <p:cNvPr id="21" name="Freihandform 20"/>
              <p:cNvSpPr/>
              <p:nvPr/>
            </p:nvSpPr>
            <p:spPr>
              <a:xfrm>
                <a:off x="8825835" y="1964680"/>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err="1">
                    <a:latin typeface="Calibri" panose="020F0502020204030204"/>
                    <a:ea typeface="ＭＳ Ｐゴシック" pitchFamily="34" charset="-128"/>
                  </a:rPr>
                  <a:t>Exploratory</a:t>
                </a:r>
                <a:r>
                  <a:rPr lang="de-AT" sz="1300" kern="0" dirty="0">
                    <a:latin typeface="Calibri" panose="020F0502020204030204"/>
                    <a:ea typeface="ＭＳ Ｐゴシック" pitchFamily="34" charset="-128"/>
                  </a:rPr>
                  <a:t> Data Analysis</a:t>
                </a:r>
              </a:p>
              <a:p>
                <a:pPr marL="114300" lvl="1" indent="-114300" defTabSz="577850">
                  <a:lnSpc>
                    <a:spcPct val="90000"/>
                  </a:lnSpc>
                  <a:spcBef>
                    <a:spcPct val="0"/>
                  </a:spcBef>
                  <a:spcAft>
                    <a:spcPct val="15000"/>
                  </a:spcAft>
                  <a:buFontTx/>
                  <a:buChar char="••"/>
                  <a:defRPr/>
                </a:pPr>
                <a:r>
                  <a:rPr lang="de-AT" sz="1300" kern="0" dirty="0">
                    <a:latin typeface="Calibri" panose="020F0502020204030204"/>
                    <a:ea typeface="ＭＳ Ｐゴシック" pitchFamily="34" charset="-128"/>
                  </a:rPr>
                  <a:t>Analytical inverse </a:t>
                </a:r>
                <a:r>
                  <a:rPr lang="de-AT" sz="1300" kern="0" dirty="0" err="1">
                    <a:latin typeface="Calibri" panose="020F0502020204030204"/>
                    <a:ea typeface="ＭＳ Ｐゴシック" pitchFamily="34" charset="-128"/>
                  </a:rPr>
                  <a:t>model</a:t>
                </a:r>
                <a:endParaRPr lang="de-AT" sz="1300" kern="0" dirty="0">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smtClean="0">
                    <a:latin typeface="Calibri" panose="020F0502020204030204"/>
                    <a:ea typeface="ＭＳ Ｐゴシック" pitchFamily="34" charset="-128"/>
                  </a:rPr>
                  <a:t>Data-</a:t>
                </a:r>
                <a:r>
                  <a:rPr lang="de-AT" sz="1300" kern="0" dirty="0" err="1" smtClean="0">
                    <a:latin typeface="Calibri" panose="020F0502020204030204"/>
                    <a:ea typeface="ＭＳ Ｐゴシック" pitchFamily="34" charset="-128"/>
                  </a:rPr>
                  <a:t>driven</a:t>
                </a:r>
                <a:r>
                  <a:rPr lang="de-AT" sz="1300" kern="0" dirty="0" smtClean="0">
                    <a:latin typeface="Calibri" panose="020F0502020204030204"/>
                    <a:ea typeface="ＭＳ Ｐゴシック" pitchFamily="34" charset="-128"/>
                  </a:rPr>
                  <a:t> inverse </a:t>
                </a:r>
                <a:r>
                  <a:rPr lang="de-AT" sz="1300" kern="0" dirty="0" err="1" smtClean="0">
                    <a:latin typeface="Calibri" panose="020F0502020204030204"/>
                    <a:ea typeface="ＭＳ Ｐゴシック" pitchFamily="34" charset="-128"/>
                  </a:rPr>
                  <a:t>model</a:t>
                </a:r>
                <a:endParaRPr lang="de-AT" sz="1300" kern="0" dirty="0" smtClean="0">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smtClean="0">
                    <a:solidFill>
                      <a:srgbClr val="FF0000"/>
                    </a:solidFill>
                    <a:latin typeface="Calibri" panose="020F0502020204030204"/>
                    <a:ea typeface="ＭＳ Ｐゴシック" pitchFamily="34" charset="-128"/>
                  </a:rPr>
                  <a:t>Hybrid inverse </a:t>
                </a:r>
                <a:r>
                  <a:rPr lang="de-AT" sz="1300" kern="0" dirty="0" err="1" smtClean="0">
                    <a:solidFill>
                      <a:srgbClr val="FF0000"/>
                    </a:solidFill>
                    <a:latin typeface="Calibri" panose="020F0502020204030204"/>
                    <a:ea typeface="ＭＳ Ｐゴシック" pitchFamily="34" charset="-128"/>
                  </a:rPr>
                  <a:t>model</a:t>
                </a:r>
                <a:endParaRPr lang="de-AT" sz="1300" kern="0" dirty="0">
                  <a:solidFill>
                    <a:srgbClr val="FF0000"/>
                  </a:solidFill>
                  <a:latin typeface="Calibri" panose="020F0502020204030204"/>
                  <a:ea typeface="ＭＳ Ｐゴシック" pitchFamily="34" charset="-128"/>
                </a:endParaRPr>
              </a:p>
            </p:txBody>
          </p:sp>
        </p:grpSp>
        <p:grpSp>
          <p:nvGrpSpPr>
            <p:cNvPr id="11" name="Gruppieren 10"/>
            <p:cNvGrpSpPr/>
            <p:nvPr/>
          </p:nvGrpSpPr>
          <p:grpSpPr>
            <a:xfrm>
              <a:off x="7777230" y="3084965"/>
              <a:ext cx="3464231" cy="1499221"/>
              <a:chOff x="7777230" y="3113297"/>
              <a:chExt cx="3464231" cy="1499221"/>
            </a:xfrm>
          </p:grpSpPr>
          <p:sp>
            <p:nvSpPr>
              <p:cNvPr id="18" name="Freihandform 17"/>
              <p:cNvSpPr/>
              <p:nvPr/>
            </p:nvSpPr>
            <p:spPr>
              <a:xfrm>
                <a:off x="7777230" y="3114508"/>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92D05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endParaRPr lang="de-AT" sz="1400" kern="0" dirty="0">
                  <a:solidFill>
                    <a:prstClr val="white"/>
                  </a:solidFill>
                  <a:latin typeface="Calibri" panose="020F0502020204030204"/>
                  <a:ea typeface="ＭＳ Ｐゴシック" pitchFamily="34" charset="-128"/>
                </a:endParaRPr>
              </a:p>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Explore</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r>
                  <a:rPr lang="de-AT" sz="1400" kern="0" dirty="0">
                    <a:solidFill>
                      <a:prstClr val="white"/>
                    </a:solidFill>
                    <a:latin typeface="Calibri" panose="020F0502020204030204"/>
                    <a:ea typeface="ＭＳ Ｐゴシック" pitchFamily="34" charset="-128"/>
                  </a:rPr>
                  <a:t> </a:t>
                </a:r>
                <a:r>
                  <a:rPr lang="de-AT" sz="1400" kern="0" dirty="0" err="1">
                    <a:solidFill>
                      <a:prstClr val="white"/>
                    </a:solidFill>
                    <a:latin typeface="Calibri" panose="020F0502020204030204"/>
                    <a:ea typeface="ＭＳ Ｐゴシック" pitchFamily="34" charset="-128"/>
                  </a:rPr>
                  <a:t>family</a:t>
                </a:r>
                <a:endParaRPr lang="de-AT" sz="1400" kern="0" dirty="0">
                  <a:solidFill>
                    <a:prstClr val="white"/>
                  </a:solidFill>
                  <a:latin typeface="Calibri" panose="020F0502020204030204"/>
                  <a:ea typeface="ＭＳ Ｐゴシック" pitchFamily="34" charset="-128"/>
                </a:endParaRPr>
              </a:p>
            </p:txBody>
          </p:sp>
          <p:sp>
            <p:nvSpPr>
              <p:cNvPr id="19" name="Freihandform 18"/>
              <p:cNvSpPr/>
              <p:nvPr/>
            </p:nvSpPr>
            <p:spPr>
              <a:xfrm>
                <a:off x="8825835" y="3113297"/>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srgbClr val="FF0000"/>
                    </a:solidFill>
                    <a:latin typeface="Calibri" panose="020F0502020204030204"/>
                    <a:ea typeface="ＭＳ Ｐゴシック" pitchFamily="34" charset="-128"/>
                  </a:rPr>
                  <a:t>Trade-off </a:t>
                </a:r>
                <a:r>
                  <a:rPr lang="de-AT" sz="1300" kern="0" dirty="0" err="1">
                    <a:solidFill>
                      <a:srgbClr val="FF0000"/>
                    </a:solidFill>
                    <a:latin typeface="Calibri" panose="020F0502020204030204"/>
                    <a:ea typeface="ＭＳ Ｐゴシック" pitchFamily="34" charset="-128"/>
                  </a:rPr>
                  <a:t>studies</a:t>
                </a:r>
                <a:endParaRPr lang="de-AT" sz="1300" kern="0" dirty="0">
                  <a:solidFill>
                    <a:srgbClr val="FF0000"/>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Sensor type/</a:t>
                </a:r>
                <a:r>
                  <a:rPr lang="de-AT" sz="1300" kern="0" dirty="0" err="1">
                    <a:solidFill>
                      <a:prstClr val="black">
                        <a:hueOff val="0"/>
                        <a:satOff val="0"/>
                        <a:lumOff val="0"/>
                        <a:alphaOff val="0"/>
                      </a:prstClr>
                    </a:solidFill>
                    <a:latin typeface="Calibri" panose="020F0502020204030204"/>
                    <a:ea typeface="ＭＳ Ｐゴシック" pitchFamily="34" charset="-128"/>
                  </a:rPr>
                  <a:t>placement</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options</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err="1">
                    <a:solidFill>
                      <a:srgbClr val="FF0000"/>
                    </a:solidFill>
                    <a:latin typeface="Calibri" panose="020F0502020204030204"/>
                    <a:ea typeface="ＭＳ Ｐゴシック" pitchFamily="34" charset="-128"/>
                  </a:rPr>
                  <a:t>Uncertainty</a:t>
                </a:r>
                <a:r>
                  <a:rPr lang="de-AT" sz="1300" kern="0" dirty="0">
                    <a:solidFill>
                      <a:srgbClr val="FF0000"/>
                    </a:solidFill>
                    <a:latin typeface="Calibri" panose="020F0502020204030204"/>
                    <a:ea typeface="ＭＳ Ｐゴシック" pitchFamily="34" charset="-128"/>
                  </a:rPr>
                  <a:t> </a:t>
                </a:r>
                <a:r>
                  <a:rPr lang="de-AT" sz="1300" kern="0" dirty="0" err="1">
                    <a:solidFill>
                      <a:srgbClr val="FF0000"/>
                    </a:solidFill>
                    <a:latin typeface="Calibri" panose="020F0502020204030204"/>
                    <a:ea typeface="ＭＳ Ｐゴシック" pitchFamily="34" charset="-128"/>
                  </a:rPr>
                  <a:t>quantification</a:t>
                </a:r>
                <a:endParaRPr lang="de-AT" sz="1300" kern="0" dirty="0">
                  <a:solidFill>
                    <a:srgbClr val="FF0000"/>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latin typeface="Calibri" panose="020F0502020204030204"/>
                    <a:ea typeface="ＭＳ Ｐゴシック" pitchFamily="34" charset="-128"/>
                  </a:rPr>
                  <a:t>Model </a:t>
                </a:r>
                <a:r>
                  <a:rPr lang="de-AT" sz="1300" kern="0" dirty="0" err="1">
                    <a:latin typeface="Calibri" panose="020F0502020204030204"/>
                    <a:ea typeface="ＭＳ Ｐゴシック" pitchFamily="34" charset="-128"/>
                  </a:rPr>
                  <a:t>complexity</a:t>
                </a:r>
                <a:endParaRPr lang="de-AT" sz="1300" kern="0" dirty="0">
                  <a:latin typeface="Calibri" panose="020F0502020204030204"/>
                  <a:ea typeface="ＭＳ Ｐゴシック" pitchFamily="34" charset="-128"/>
                </a:endParaRPr>
              </a:p>
            </p:txBody>
          </p:sp>
        </p:grpSp>
        <p:grpSp>
          <p:nvGrpSpPr>
            <p:cNvPr id="15" name="Gruppieren 14"/>
            <p:cNvGrpSpPr/>
            <p:nvPr/>
          </p:nvGrpSpPr>
          <p:grpSpPr>
            <a:xfrm>
              <a:off x="7777230" y="4119028"/>
              <a:ext cx="3464231" cy="1498010"/>
              <a:chOff x="7777230" y="4261914"/>
              <a:chExt cx="3464231" cy="1498010"/>
            </a:xfrm>
          </p:grpSpPr>
          <p:sp>
            <p:nvSpPr>
              <p:cNvPr id="16" name="Freihandform 15"/>
              <p:cNvSpPr/>
              <p:nvPr/>
            </p:nvSpPr>
            <p:spPr>
              <a:xfrm>
                <a:off x="7777230" y="4261914"/>
                <a:ext cx="1048607" cy="1498010"/>
              </a:xfrm>
              <a:custGeom>
                <a:avLst/>
                <a:gdLst>
                  <a:gd name="connsiteX0" fmla="*/ 0 w 1498009"/>
                  <a:gd name="connsiteY0" fmla="*/ 0 h 1048606"/>
                  <a:gd name="connsiteX1" fmla="*/ 973706 w 1498009"/>
                  <a:gd name="connsiteY1" fmla="*/ 0 h 1048606"/>
                  <a:gd name="connsiteX2" fmla="*/ 1498009 w 1498009"/>
                  <a:gd name="connsiteY2" fmla="*/ 524303 h 1048606"/>
                  <a:gd name="connsiteX3" fmla="*/ 973706 w 1498009"/>
                  <a:gd name="connsiteY3" fmla="*/ 1048606 h 1048606"/>
                  <a:gd name="connsiteX4" fmla="*/ 0 w 1498009"/>
                  <a:gd name="connsiteY4" fmla="*/ 1048606 h 1048606"/>
                  <a:gd name="connsiteX5" fmla="*/ 524303 w 1498009"/>
                  <a:gd name="connsiteY5" fmla="*/ 524303 h 1048606"/>
                  <a:gd name="connsiteX6" fmla="*/ 0 w 1498009"/>
                  <a:gd name="connsiteY6" fmla="*/ 0 h 104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8009" h="1048606">
                    <a:moveTo>
                      <a:pt x="1498008" y="0"/>
                    </a:moveTo>
                    <a:lnTo>
                      <a:pt x="1498008" y="681594"/>
                    </a:lnTo>
                    <a:lnTo>
                      <a:pt x="749005" y="1048606"/>
                    </a:lnTo>
                    <a:lnTo>
                      <a:pt x="1" y="681594"/>
                    </a:lnTo>
                    <a:lnTo>
                      <a:pt x="1" y="0"/>
                    </a:lnTo>
                    <a:lnTo>
                      <a:pt x="749005" y="367012"/>
                    </a:lnTo>
                    <a:lnTo>
                      <a:pt x="1498008" y="0"/>
                    </a:lnTo>
                    <a:close/>
                  </a:path>
                </a:pathLst>
              </a:custGeom>
              <a:solidFill>
                <a:srgbClr val="FFC000"/>
              </a:solidFill>
              <a:ln w="12700" cap="flat" cmpd="sng" algn="ctr">
                <a:solidFill>
                  <a:srgbClr val="5B9BD5">
                    <a:hueOff val="0"/>
                    <a:satOff val="0"/>
                    <a:lumOff val="0"/>
                    <a:alphaOff val="0"/>
                  </a:srgbClr>
                </a:solidFill>
                <a:prstDash val="solid"/>
                <a:miter lim="800000"/>
              </a:ln>
              <a:effectLst/>
            </p:spPr>
            <p:txBody>
              <a:bodyPr spcFirstLastPara="0" vert="horz" wrap="square" lIns="8891" tIns="533193" rIns="8890" bIns="533194" numCol="1" spcCol="1270" anchor="ctr" anchorCtr="0">
                <a:noAutofit/>
              </a:bodyPr>
              <a:lstStyle/>
              <a:p>
                <a:pPr algn="ctr" defTabSz="622300">
                  <a:lnSpc>
                    <a:spcPct val="90000"/>
                  </a:lnSpc>
                  <a:spcBef>
                    <a:spcPct val="0"/>
                  </a:spcBef>
                  <a:spcAft>
                    <a:spcPct val="35000"/>
                  </a:spcAft>
                  <a:defRPr/>
                </a:pPr>
                <a:r>
                  <a:rPr lang="de-AT" sz="1400" kern="0" dirty="0" err="1">
                    <a:solidFill>
                      <a:prstClr val="white"/>
                    </a:solidFill>
                    <a:latin typeface="Calibri" panose="020F0502020204030204"/>
                    <a:ea typeface="ＭＳ Ｐゴシック" pitchFamily="34" charset="-128"/>
                  </a:rPr>
                  <a:t>Implement</a:t>
                </a:r>
                <a:r>
                  <a:rPr lang="de-AT" sz="1400" kern="0" dirty="0">
                    <a:solidFill>
                      <a:prstClr val="white"/>
                    </a:solidFill>
                    <a:latin typeface="Calibri" panose="020F0502020204030204"/>
                    <a:ea typeface="ＭＳ Ｐゴシック" pitchFamily="34" charset="-128"/>
                  </a:rPr>
                  <a:t> inverse </a:t>
                </a:r>
                <a:r>
                  <a:rPr lang="de-AT" sz="1400" kern="0" dirty="0" err="1">
                    <a:solidFill>
                      <a:prstClr val="white"/>
                    </a:solidFill>
                    <a:latin typeface="Calibri" panose="020F0502020204030204"/>
                    <a:ea typeface="ＭＳ Ｐゴシック" pitchFamily="34" charset="-128"/>
                  </a:rPr>
                  <a:t>model</a:t>
                </a:r>
                <a:endParaRPr lang="de-AT" sz="1400" kern="0" dirty="0">
                  <a:solidFill>
                    <a:prstClr val="white"/>
                  </a:solidFill>
                  <a:latin typeface="Calibri" panose="020F0502020204030204"/>
                  <a:ea typeface="ＭＳ Ｐゴシック" pitchFamily="34" charset="-128"/>
                </a:endParaRPr>
              </a:p>
            </p:txBody>
          </p:sp>
          <p:sp>
            <p:nvSpPr>
              <p:cNvPr id="17" name="Freihandform 16"/>
              <p:cNvSpPr/>
              <p:nvPr/>
            </p:nvSpPr>
            <p:spPr>
              <a:xfrm>
                <a:off x="8825835" y="4261914"/>
                <a:ext cx="2415626" cy="973707"/>
              </a:xfrm>
              <a:custGeom>
                <a:avLst/>
                <a:gdLst>
                  <a:gd name="connsiteX0" fmla="*/ 162288 w 973706"/>
                  <a:gd name="connsiteY0" fmla="*/ 0 h 2415625"/>
                  <a:gd name="connsiteX1" fmla="*/ 811418 w 973706"/>
                  <a:gd name="connsiteY1" fmla="*/ 0 h 2415625"/>
                  <a:gd name="connsiteX2" fmla="*/ 973706 w 973706"/>
                  <a:gd name="connsiteY2" fmla="*/ 162288 h 2415625"/>
                  <a:gd name="connsiteX3" fmla="*/ 973706 w 973706"/>
                  <a:gd name="connsiteY3" fmla="*/ 2415625 h 2415625"/>
                  <a:gd name="connsiteX4" fmla="*/ 973706 w 973706"/>
                  <a:gd name="connsiteY4" fmla="*/ 2415625 h 2415625"/>
                  <a:gd name="connsiteX5" fmla="*/ 0 w 973706"/>
                  <a:gd name="connsiteY5" fmla="*/ 2415625 h 2415625"/>
                  <a:gd name="connsiteX6" fmla="*/ 0 w 973706"/>
                  <a:gd name="connsiteY6" fmla="*/ 2415625 h 2415625"/>
                  <a:gd name="connsiteX7" fmla="*/ 0 w 973706"/>
                  <a:gd name="connsiteY7" fmla="*/ 162288 h 2415625"/>
                  <a:gd name="connsiteX8" fmla="*/ 162288 w 973706"/>
                  <a:gd name="connsiteY8" fmla="*/ 0 h 24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706" h="2415625">
                    <a:moveTo>
                      <a:pt x="973706" y="402614"/>
                    </a:moveTo>
                    <a:lnTo>
                      <a:pt x="973706" y="2013011"/>
                    </a:lnTo>
                    <a:cubicBezTo>
                      <a:pt x="973706" y="2235367"/>
                      <a:pt x="944418" y="2415624"/>
                      <a:pt x="908290" y="2415624"/>
                    </a:cubicBezTo>
                    <a:lnTo>
                      <a:pt x="0" y="2415624"/>
                    </a:lnTo>
                    <a:lnTo>
                      <a:pt x="0" y="2415624"/>
                    </a:lnTo>
                    <a:lnTo>
                      <a:pt x="0" y="1"/>
                    </a:lnTo>
                    <a:lnTo>
                      <a:pt x="0" y="1"/>
                    </a:lnTo>
                    <a:lnTo>
                      <a:pt x="908290" y="1"/>
                    </a:lnTo>
                    <a:cubicBezTo>
                      <a:pt x="944418" y="1"/>
                      <a:pt x="973706" y="180258"/>
                      <a:pt x="973706" y="402614"/>
                    </a:cubicBezTo>
                    <a:close/>
                  </a:path>
                </a:pathLst>
              </a:cu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p:spPr>
            <p:txBody>
              <a:bodyPr spcFirstLastPara="0" vert="horz" wrap="square" lIns="92457" tIns="55787" rIns="55787" bIns="55788" numCol="1" spcCol="1270" anchor="ctr" anchorCtr="0">
                <a:noAutofit/>
              </a:bodyPr>
              <a:lstStyle/>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Sensor </a:t>
                </a:r>
                <a:r>
                  <a:rPr lang="de-AT" sz="1300" kern="0" dirty="0" err="1">
                    <a:solidFill>
                      <a:prstClr val="black">
                        <a:hueOff val="0"/>
                        <a:satOff val="0"/>
                        <a:lumOff val="0"/>
                        <a:alphaOff val="0"/>
                      </a:prstClr>
                    </a:solidFill>
                    <a:latin typeface="Calibri" panose="020F0502020204030204"/>
                    <a:ea typeface="ＭＳ Ｐゴシック" pitchFamily="34" charset="-128"/>
                  </a:rPr>
                  <a:t>setup</a:t>
                </a:r>
                <a:r>
                  <a:rPr lang="de-AT" sz="1300" kern="0" dirty="0">
                    <a:solidFill>
                      <a:prstClr val="black">
                        <a:hueOff val="0"/>
                        <a:satOff val="0"/>
                        <a:lumOff val="0"/>
                        <a:alphaOff val="0"/>
                      </a:prstClr>
                    </a:solidFill>
                    <a:latin typeface="Calibri" panose="020F0502020204030204"/>
                    <a:ea typeface="ＭＳ Ｐゴシック" pitchFamily="34" charset="-128"/>
                  </a:rPr>
                  <a:t> &amp; DAQ</a:t>
                </a: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Bit-</a:t>
                </a:r>
                <a:r>
                  <a:rPr lang="de-AT" sz="1300" kern="0" dirty="0" err="1">
                    <a:solidFill>
                      <a:prstClr val="black">
                        <a:hueOff val="0"/>
                        <a:satOff val="0"/>
                        <a:lumOff val="0"/>
                        <a:alphaOff val="0"/>
                      </a:prstClr>
                    </a:solidFill>
                    <a:latin typeface="Calibri" panose="020F0502020204030204"/>
                    <a:ea typeface="ＭＳ Ｐゴシック" pitchFamily="34" charset="-128"/>
                  </a:rPr>
                  <a:t>width</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estimation</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Code </a:t>
                </a:r>
                <a:r>
                  <a:rPr lang="de-AT" sz="1300" kern="0" dirty="0" err="1">
                    <a:solidFill>
                      <a:prstClr val="black">
                        <a:hueOff val="0"/>
                        <a:satOff val="0"/>
                        <a:lumOff val="0"/>
                        <a:alphaOff val="0"/>
                      </a:prstClr>
                    </a:solidFill>
                    <a:latin typeface="Calibri" panose="020F0502020204030204"/>
                    <a:ea typeface="ＭＳ Ｐゴシック" pitchFamily="34" charset="-128"/>
                  </a:rPr>
                  <a:t>generation</a:t>
                </a:r>
                <a:endParaRPr lang="de-AT" sz="1300" kern="0" dirty="0">
                  <a:solidFill>
                    <a:prstClr val="black">
                      <a:hueOff val="0"/>
                      <a:satOff val="0"/>
                      <a:lumOff val="0"/>
                      <a:alphaOff val="0"/>
                    </a:prstClr>
                  </a:solidFill>
                  <a:latin typeface="Calibri" panose="020F0502020204030204"/>
                  <a:ea typeface="ＭＳ Ｐゴシック" pitchFamily="34" charset="-128"/>
                </a:endParaRPr>
              </a:p>
              <a:p>
                <a:pPr marL="114300" lvl="1" indent="-114300" defTabSz="577850">
                  <a:lnSpc>
                    <a:spcPct val="90000"/>
                  </a:lnSpc>
                  <a:spcBef>
                    <a:spcPct val="0"/>
                  </a:spcBef>
                  <a:spcAft>
                    <a:spcPct val="15000"/>
                  </a:spcAft>
                  <a:buFontTx/>
                  <a:buChar char="••"/>
                  <a:defRPr/>
                </a:pPr>
                <a:r>
                  <a:rPr lang="de-AT" sz="1300" kern="0" dirty="0">
                    <a:solidFill>
                      <a:prstClr val="black">
                        <a:hueOff val="0"/>
                        <a:satOff val="0"/>
                        <a:lumOff val="0"/>
                        <a:alphaOff val="0"/>
                      </a:prstClr>
                    </a:solidFill>
                    <a:latin typeface="Calibri" panose="020F0502020204030204"/>
                    <a:ea typeface="ＭＳ Ｐゴシック" pitchFamily="34" charset="-128"/>
                  </a:rPr>
                  <a:t>Proof </a:t>
                </a:r>
                <a:r>
                  <a:rPr lang="de-AT" sz="1300" kern="0" dirty="0" err="1">
                    <a:solidFill>
                      <a:prstClr val="black">
                        <a:hueOff val="0"/>
                        <a:satOff val="0"/>
                        <a:lumOff val="0"/>
                        <a:alphaOff val="0"/>
                      </a:prstClr>
                    </a:solidFill>
                    <a:latin typeface="Calibri" panose="020F0502020204030204"/>
                    <a:ea typeface="ＭＳ Ｐゴシック" pitchFamily="34" charset="-128"/>
                  </a:rPr>
                  <a:t>of</a:t>
                </a:r>
                <a:r>
                  <a:rPr lang="de-AT" sz="1300" kern="0" dirty="0">
                    <a:solidFill>
                      <a:prstClr val="black">
                        <a:hueOff val="0"/>
                        <a:satOff val="0"/>
                        <a:lumOff val="0"/>
                        <a:alphaOff val="0"/>
                      </a:prstClr>
                    </a:solidFill>
                    <a:latin typeface="Calibri" panose="020F0502020204030204"/>
                    <a:ea typeface="ＭＳ Ｐゴシック" pitchFamily="34" charset="-128"/>
                  </a:rPr>
                  <a:t> </a:t>
                </a:r>
                <a:r>
                  <a:rPr lang="de-AT" sz="1300" kern="0" dirty="0" err="1">
                    <a:solidFill>
                      <a:prstClr val="black">
                        <a:hueOff val="0"/>
                        <a:satOff val="0"/>
                        <a:lumOff val="0"/>
                        <a:alphaOff val="0"/>
                      </a:prstClr>
                    </a:solidFill>
                    <a:latin typeface="Calibri" panose="020F0502020204030204"/>
                    <a:ea typeface="ＭＳ Ｐゴシック" pitchFamily="34" charset="-128"/>
                  </a:rPr>
                  <a:t>concept</a:t>
                </a:r>
                <a:endParaRPr lang="de-AT" sz="1300" kern="0" dirty="0">
                  <a:solidFill>
                    <a:prstClr val="black">
                      <a:hueOff val="0"/>
                      <a:satOff val="0"/>
                      <a:lumOff val="0"/>
                      <a:alphaOff val="0"/>
                    </a:prstClr>
                  </a:solidFill>
                  <a:latin typeface="Calibri" panose="020F0502020204030204"/>
                  <a:ea typeface="ＭＳ Ｐゴシック" pitchFamily="34" charset="-128"/>
                </a:endParaRPr>
              </a:p>
            </p:txBody>
          </p:sp>
        </p:grpSp>
      </p:grpSp>
      <p:sp>
        <p:nvSpPr>
          <p:cNvPr id="24" name="Textfeld 23">
            <a:extLst>
              <a:ext uri="{FF2B5EF4-FFF2-40B4-BE49-F238E27FC236}">
                <a16:creationId xmlns:a16="http://schemas.microsoft.com/office/drawing/2014/main" xmlns="" id="{10FB5793-DCD7-44EF-B65C-5354FE467494}"/>
              </a:ext>
            </a:extLst>
          </p:cNvPr>
          <p:cNvSpPr txBox="1"/>
          <p:nvPr/>
        </p:nvSpPr>
        <p:spPr>
          <a:xfrm>
            <a:off x="1589059" y="6006313"/>
            <a:ext cx="6300074" cy="307777"/>
          </a:xfrm>
          <a:prstGeom prst="rect">
            <a:avLst/>
          </a:prstGeom>
          <a:noFill/>
          <a:ln>
            <a:solidFill>
              <a:schemeClr val="tx1"/>
            </a:solidFill>
          </a:ln>
        </p:spPr>
        <p:txBody>
          <a:bodyPr wrap="square" rtlCol="0">
            <a:spAutoFit/>
          </a:bodyPr>
          <a:lstStyle/>
          <a:p>
            <a:pPr algn="ctr">
              <a:spcBef>
                <a:spcPts val="0"/>
              </a:spcBef>
            </a:pPr>
            <a:r>
              <a:rPr lang="en-GB" sz="1400" dirty="0" smtClean="0">
                <a:latin typeface="Arial" panose="020B0604020202020204" pitchFamily="34" charset="0"/>
                <a:cs typeface="Arial" panose="020B0604020202020204" pitchFamily="34" charset="0"/>
                <a:sym typeface="Wingdings" panose="05000000000000000000" pitchFamily="2" charset="2"/>
              </a:rPr>
              <a:t>Make Uncertainty mandatory part of any model  Probabilistic Hybrid Model</a:t>
            </a:r>
            <a:endParaRPr lang="en-GB" sz="1400" dirty="0">
              <a:latin typeface="Arial" panose="020B0604020202020204" pitchFamily="34" charset="0"/>
              <a:cs typeface="Arial" panose="020B0604020202020204" pitchFamily="34" charset="0"/>
            </a:endParaRPr>
          </a:p>
        </p:txBody>
      </p:sp>
      <p:sp>
        <p:nvSpPr>
          <p:cNvPr id="26" name="Textfeld 25"/>
          <p:cNvSpPr txBox="1"/>
          <p:nvPr/>
        </p:nvSpPr>
        <p:spPr>
          <a:xfrm>
            <a:off x="8287967" y="5975536"/>
            <a:ext cx="3677022" cy="338554"/>
          </a:xfrm>
          <a:prstGeom prst="rect">
            <a:avLst/>
          </a:prstGeom>
          <a:noFill/>
        </p:spPr>
        <p:txBody>
          <a:bodyPr wrap="square" rtlCol="0">
            <a:spAutoFit/>
          </a:bodyPr>
          <a:lstStyle/>
          <a:p>
            <a:r>
              <a:rPr lang="de-DE" sz="800" dirty="0" err="1"/>
              <a:t>Vikram</a:t>
            </a:r>
            <a:r>
              <a:rPr lang="de-DE" sz="800" dirty="0"/>
              <a:t> </a:t>
            </a:r>
            <a:r>
              <a:rPr lang="de-DE" sz="800" dirty="0" err="1"/>
              <a:t>Mullachery</a:t>
            </a:r>
            <a:r>
              <a:rPr lang="de-DE" sz="800" dirty="0"/>
              <a:t>, </a:t>
            </a:r>
            <a:r>
              <a:rPr lang="de-DE" sz="800" dirty="0" err="1"/>
              <a:t>Aniruddh</a:t>
            </a:r>
            <a:r>
              <a:rPr lang="de-DE" sz="800" dirty="0"/>
              <a:t> </a:t>
            </a:r>
            <a:r>
              <a:rPr lang="de-DE" sz="800" dirty="0" err="1"/>
              <a:t>Khera</a:t>
            </a:r>
            <a:r>
              <a:rPr lang="de-DE" sz="800" dirty="0"/>
              <a:t>, </a:t>
            </a:r>
            <a:r>
              <a:rPr lang="de-DE" sz="800" dirty="0" err="1"/>
              <a:t>and</a:t>
            </a:r>
            <a:r>
              <a:rPr lang="de-DE" sz="800" dirty="0"/>
              <a:t> Amir Husain, ‘</a:t>
            </a:r>
            <a:r>
              <a:rPr lang="de-DE" sz="800" dirty="0" err="1"/>
              <a:t>Bayesian</a:t>
            </a:r>
            <a:r>
              <a:rPr lang="de-DE" sz="800" dirty="0"/>
              <a:t> </a:t>
            </a:r>
            <a:r>
              <a:rPr lang="de-DE" sz="800" dirty="0" err="1"/>
              <a:t>Neural</a:t>
            </a:r>
            <a:r>
              <a:rPr lang="de-DE" sz="800" dirty="0"/>
              <a:t> Networks’, </a:t>
            </a:r>
            <a:r>
              <a:rPr lang="de-DE" sz="800" i="1" dirty="0"/>
              <a:t>ArXiv:1801.07710 [</a:t>
            </a:r>
            <a:r>
              <a:rPr lang="de-DE" sz="800" i="1" dirty="0" err="1"/>
              <a:t>Cs</a:t>
            </a:r>
            <a:r>
              <a:rPr lang="de-DE" sz="800" i="1" dirty="0"/>
              <a:t>, </a:t>
            </a:r>
            <a:r>
              <a:rPr lang="de-DE" sz="800" i="1" dirty="0" err="1"/>
              <a:t>Stat</a:t>
            </a:r>
            <a:r>
              <a:rPr lang="de-DE" sz="800" i="1" dirty="0"/>
              <a:t>]</a:t>
            </a:r>
            <a:r>
              <a:rPr lang="de-DE" sz="800" dirty="0"/>
              <a:t>, 23 </a:t>
            </a:r>
            <a:r>
              <a:rPr lang="de-DE" sz="800" dirty="0" err="1"/>
              <a:t>January</a:t>
            </a:r>
            <a:r>
              <a:rPr lang="de-DE" sz="800" dirty="0"/>
              <a:t> 2018, </a:t>
            </a:r>
            <a:r>
              <a:rPr lang="de-DE" sz="800" dirty="0">
                <a:hlinkClick r:id="rId2"/>
              </a:rPr>
              <a:t>http://arxiv.org/abs/1801.07710</a:t>
            </a:r>
            <a:r>
              <a:rPr lang="de-DE" sz="800" dirty="0"/>
              <a:t>.</a:t>
            </a:r>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74386" y="3773069"/>
            <a:ext cx="3770883" cy="1214763"/>
          </a:xfrm>
          <a:prstGeom prst="rect">
            <a:avLst/>
          </a:prstGeom>
        </p:spPr>
      </p:pic>
      <p:pic>
        <p:nvPicPr>
          <p:cNvPr id="27" name="Grafik 26" descr="standalone - TikZ: Annotate edges with distributions of ..."/>
          <p:cNvPicPr/>
          <p:nvPr/>
        </p:nvPicPr>
        <p:blipFill rotWithShape="1">
          <a:blip r:embed="rId4" cstate="print">
            <a:extLst>
              <a:ext uri="{28A0092B-C50C-407E-A947-70E740481C1C}">
                <a14:useLocalDpi xmlns:a14="http://schemas.microsoft.com/office/drawing/2010/main" val="0"/>
              </a:ext>
            </a:extLst>
          </a:blip>
          <a:srcRect l="51827"/>
          <a:stretch/>
        </p:blipFill>
        <p:spPr bwMode="auto">
          <a:xfrm>
            <a:off x="4425383" y="3426062"/>
            <a:ext cx="3678890" cy="222408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256219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 xmlns:a16="http://schemas.microsoft.com/office/drawing/2014/main" id="{F40C1A1E-351D-4381-8BED-19EED714E200}"/>
              </a:ext>
            </a:extLst>
          </p:cNvPr>
          <p:cNvSpPr>
            <a:spLocks noGrp="1"/>
          </p:cNvSpPr>
          <p:nvPr>
            <p:ph type="body" sz="quarter" idx="4294967295"/>
          </p:nvPr>
        </p:nvSpPr>
        <p:spPr>
          <a:xfrm>
            <a:off x="626091" y="2730260"/>
            <a:ext cx="3425482" cy="390970"/>
          </a:xfrm>
          <a:prstGeom prst="rect">
            <a:avLst/>
          </a:prstGeom>
        </p:spPr>
        <p:txBody>
          <a:bodyPr>
            <a:normAutofit fontScale="92500" lnSpcReduction="20000"/>
          </a:bodyPr>
          <a:lstStyle/>
          <a:p>
            <a:endParaRPr lang="de-DE"/>
          </a:p>
        </p:txBody>
      </p:sp>
      <p:sp>
        <p:nvSpPr>
          <p:cNvPr id="3" name="Textplatzhalter 2">
            <a:extLst>
              <a:ext uri="{FF2B5EF4-FFF2-40B4-BE49-F238E27FC236}">
                <a16:creationId xmlns="" xmlns:a16="http://schemas.microsoft.com/office/drawing/2014/main" id="{9557F74A-5F24-44C1-8EBE-B5002386AA43}"/>
              </a:ext>
            </a:extLst>
          </p:cNvPr>
          <p:cNvSpPr>
            <a:spLocks noGrp="1"/>
          </p:cNvSpPr>
          <p:nvPr>
            <p:ph type="body" sz="quarter" idx="4294967295"/>
          </p:nvPr>
        </p:nvSpPr>
        <p:spPr>
          <a:xfrm>
            <a:off x="626091" y="3121230"/>
            <a:ext cx="3425482" cy="390970"/>
          </a:xfrm>
          <a:prstGeom prst="rect">
            <a:avLst/>
          </a:prstGeom>
        </p:spPr>
        <p:txBody>
          <a:bodyPr>
            <a:normAutofit fontScale="92500" lnSpcReduction="20000"/>
          </a:bodyPr>
          <a:lstStyle/>
          <a:p>
            <a:endParaRPr lang="de-DE"/>
          </a:p>
        </p:txBody>
      </p:sp>
      <p:sp>
        <p:nvSpPr>
          <p:cNvPr id="4" name="Textplatzhalter 3">
            <a:extLst>
              <a:ext uri="{FF2B5EF4-FFF2-40B4-BE49-F238E27FC236}">
                <a16:creationId xmlns="" xmlns:a16="http://schemas.microsoft.com/office/drawing/2014/main" id="{8B887A11-8BC1-49A7-B314-273849F60AB1}"/>
              </a:ext>
            </a:extLst>
          </p:cNvPr>
          <p:cNvSpPr>
            <a:spLocks noGrp="1"/>
          </p:cNvSpPr>
          <p:nvPr>
            <p:ph type="body" sz="quarter" idx="4294967295"/>
          </p:nvPr>
        </p:nvSpPr>
        <p:spPr>
          <a:xfrm>
            <a:off x="626091" y="3843077"/>
            <a:ext cx="3425482" cy="329286"/>
          </a:xfrm>
          <a:prstGeom prst="rect">
            <a:avLst/>
          </a:prstGeom>
        </p:spPr>
        <p:txBody>
          <a:bodyPr>
            <a:normAutofit fontScale="77500" lnSpcReduction="20000"/>
          </a:bodyPr>
          <a:lstStyle/>
          <a:p>
            <a:endParaRPr lang="de-DE"/>
          </a:p>
        </p:txBody>
      </p:sp>
      <p:sp>
        <p:nvSpPr>
          <p:cNvPr id="5" name="Textplatzhalter 4">
            <a:extLst>
              <a:ext uri="{FF2B5EF4-FFF2-40B4-BE49-F238E27FC236}">
                <a16:creationId xmlns="" xmlns:a16="http://schemas.microsoft.com/office/drawing/2014/main" id="{43DE0806-24C9-4C4D-A272-8C31AE494378}"/>
              </a:ext>
            </a:extLst>
          </p:cNvPr>
          <p:cNvSpPr>
            <a:spLocks noGrp="1"/>
          </p:cNvSpPr>
          <p:nvPr>
            <p:ph type="body" sz="quarter" idx="4294967295"/>
          </p:nvPr>
        </p:nvSpPr>
        <p:spPr>
          <a:xfrm>
            <a:off x="626091" y="4199863"/>
            <a:ext cx="3425482" cy="329286"/>
          </a:xfrm>
          <a:prstGeom prst="rect">
            <a:avLst/>
          </a:prstGeom>
        </p:spPr>
        <p:txBody>
          <a:bodyPr>
            <a:normAutofit fontScale="77500" lnSpcReduction="20000"/>
          </a:bodyPr>
          <a:lstStyle/>
          <a:p>
            <a:endParaRPr lang="de-DE"/>
          </a:p>
        </p:txBody>
      </p:sp>
      <p:sp>
        <p:nvSpPr>
          <p:cNvPr id="15" name="Rechteck 14">
            <a:extLst>
              <a:ext uri="{FF2B5EF4-FFF2-40B4-BE49-F238E27FC236}">
                <a16:creationId xmlns="" xmlns:a16="http://schemas.microsoft.com/office/drawing/2014/main" id="{C2319EB9-BB1F-4A4E-8D5C-A1CC1B001DAF}"/>
              </a:ext>
            </a:extLst>
          </p:cNvPr>
          <p:cNvSpPr/>
          <p:nvPr/>
        </p:nvSpPr>
        <p:spPr>
          <a:xfrm>
            <a:off x="462890" y="330898"/>
            <a:ext cx="4844806" cy="4798723"/>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pic>
        <p:nvPicPr>
          <p:cNvPr id="16" name="Grafik 15">
            <a:extLst>
              <a:ext uri="{FF2B5EF4-FFF2-40B4-BE49-F238E27FC236}">
                <a16:creationId xmlns="" xmlns:a16="http://schemas.microsoft.com/office/drawing/2014/main" id="{4F87CE4B-F12F-41ED-ADE1-79ED775614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8499" y="512536"/>
            <a:ext cx="1933647" cy="692404"/>
          </a:xfrm>
          <a:prstGeom prst="rect">
            <a:avLst/>
          </a:prstGeom>
          <a:ln>
            <a:noFill/>
          </a:ln>
        </p:spPr>
      </p:pic>
      <p:pic>
        <p:nvPicPr>
          <p:cNvPr id="17" name="Grafik 16">
            <a:extLst>
              <a:ext uri="{FF2B5EF4-FFF2-40B4-BE49-F238E27FC236}">
                <a16:creationId xmlns="" xmlns:a16="http://schemas.microsoft.com/office/drawing/2014/main" id="{92CAB05D-CE74-4AFA-B8AE-DAEBDE133F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336" y="514231"/>
            <a:ext cx="2384718" cy="857623"/>
          </a:xfrm>
          <a:prstGeom prst="rect">
            <a:avLst/>
          </a:prstGeom>
          <a:ln>
            <a:noFill/>
          </a:ln>
        </p:spPr>
      </p:pic>
      <p:pic>
        <p:nvPicPr>
          <p:cNvPr id="18" name="Grafik 17">
            <a:extLst>
              <a:ext uri="{FF2B5EF4-FFF2-40B4-BE49-F238E27FC236}">
                <a16:creationId xmlns="" xmlns:a16="http://schemas.microsoft.com/office/drawing/2014/main" id="{48A925E3-4685-46AC-9B4B-FA3E785EBE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336" y="1517181"/>
            <a:ext cx="2016000" cy="1013040"/>
          </a:xfrm>
          <a:prstGeom prst="rect">
            <a:avLst/>
          </a:prstGeom>
          <a:ln>
            <a:noFill/>
          </a:ln>
        </p:spPr>
      </p:pic>
      <p:pic>
        <p:nvPicPr>
          <p:cNvPr id="19" name="Grafik 18">
            <a:extLst>
              <a:ext uri="{FF2B5EF4-FFF2-40B4-BE49-F238E27FC236}">
                <a16:creationId xmlns="" xmlns:a16="http://schemas.microsoft.com/office/drawing/2014/main" id="{02441E74-1A0B-45C8-81BB-DEEFBA6A694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0167" t="-22717" r="-20074" b="-35714"/>
          <a:stretch/>
        </p:blipFill>
        <p:spPr>
          <a:xfrm>
            <a:off x="600094" y="2675548"/>
            <a:ext cx="2392052" cy="1535336"/>
          </a:xfrm>
          <a:prstGeom prst="rect">
            <a:avLst/>
          </a:prstGeom>
          <a:ln>
            <a:noFill/>
          </a:ln>
        </p:spPr>
      </p:pic>
      <p:pic>
        <p:nvPicPr>
          <p:cNvPr id="20" name="Grafik 19">
            <a:extLst>
              <a:ext uri="{FF2B5EF4-FFF2-40B4-BE49-F238E27FC236}">
                <a16:creationId xmlns="" xmlns:a16="http://schemas.microsoft.com/office/drawing/2014/main" id="{D3A4D17B-4651-43FC-ABE1-D74B7BF60FA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92146" y="2889116"/>
            <a:ext cx="2160000" cy="924595"/>
          </a:xfrm>
          <a:prstGeom prst="rect">
            <a:avLst/>
          </a:prstGeom>
          <a:ln>
            <a:noFill/>
          </a:ln>
        </p:spPr>
      </p:pic>
      <p:pic>
        <p:nvPicPr>
          <p:cNvPr id="21" name="Grafik 20">
            <a:extLst>
              <a:ext uri="{FF2B5EF4-FFF2-40B4-BE49-F238E27FC236}">
                <a16:creationId xmlns="" xmlns:a16="http://schemas.microsoft.com/office/drawing/2014/main" id="{D62463C9-A3BD-4A6D-91DE-DF391DA0B2B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24003" y="1474489"/>
            <a:ext cx="1828143" cy="1054868"/>
          </a:xfrm>
          <a:prstGeom prst="rect">
            <a:avLst/>
          </a:prstGeom>
          <a:ln>
            <a:noFill/>
          </a:ln>
        </p:spPr>
      </p:pic>
      <p:pic>
        <p:nvPicPr>
          <p:cNvPr id="22" name="Grafik 21">
            <a:extLst>
              <a:ext uri="{FF2B5EF4-FFF2-40B4-BE49-F238E27FC236}">
                <a16:creationId xmlns="" xmlns:a16="http://schemas.microsoft.com/office/drawing/2014/main" id="{324BA68E-6572-4883-A651-06FF3408479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6098" y="4229621"/>
            <a:ext cx="2587905" cy="540000"/>
          </a:xfrm>
          <a:prstGeom prst="rect">
            <a:avLst/>
          </a:prstGeom>
          <a:ln>
            <a:noFill/>
          </a:ln>
        </p:spPr>
      </p:pic>
      <p:pic>
        <p:nvPicPr>
          <p:cNvPr id="23" name="Grafik 22">
            <a:extLst>
              <a:ext uri="{FF2B5EF4-FFF2-40B4-BE49-F238E27FC236}">
                <a16:creationId xmlns="" xmlns:a16="http://schemas.microsoft.com/office/drawing/2014/main" id="{5186E0F6-1C91-41EF-9577-102BF6B24F6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92146" y="3869621"/>
            <a:ext cx="1260000" cy="1260000"/>
          </a:xfrm>
          <a:prstGeom prst="rect">
            <a:avLst/>
          </a:prstGeom>
          <a:ln>
            <a:noFill/>
          </a:ln>
        </p:spPr>
      </p:pic>
      <p:sp>
        <p:nvSpPr>
          <p:cNvPr id="24" name="Inhaltsplatzhalter 3">
            <a:extLst>
              <a:ext uri="{FF2B5EF4-FFF2-40B4-BE49-F238E27FC236}">
                <a16:creationId xmlns="" xmlns:a16="http://schemas.microsoft.com/office/drawing/2014/main" id="{629B630B-BC3E-4D71-A34C-EDF986FFCF07}"/>
              </a:ext>
            </a:extLst>
          </p:cNvPr>
          <p:cNvSpPr txBox="1">
            <a:spLocks/>
          </p:cNvSpPr>
          <p:nvPr/>
        </p:nvSpPr>
        <p:spPr>
          <a:xfrm>
            <a:off x="634413" y="5514578"/>
            <a:ext cx="4673283" cy="10454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000" dirty="0">
                <a:latin typeface="Arial" panose="020B0604020202020204" pitchFamily="34" charset="0"/>
                <a:cs typeface="Arial" panose="020B0604020202020204" pitchFamily="34" charset="0"/>
              </a:rPr>
              <a:t>The authors gratefully acknowledge the financial support under the scope of the COMET program within the K2 Center “Integrated Computational Material, Process and Product Engineering (IC-MPPE)” (</a:t>
            </a:r>
            <a:r>
              <a:rPr lang="en-US" sz="1000">
                <a:latin typeface="Arial" panose="020B0604020202020204" pitchFamily="34" charset="0"/>
                <a:cs typeface="Arial" panose="020B0604020202020204" pitchFamily="34" charset="0"/>
              </a:rPr>
              <a:t>Project 886385). </a:t>
            </a:r>
            <a:r>
              <a:rPr lang="en-US" sz="1000" dirty="0">
                <a:latin typeface="Arial" panose="020B0604020202020204" pitchFamily="34" charset="0"/>
                <a:cs typeface="Arial" panose="020B0604020202020204" pitchFamily="34" charset="0"/>
              </a:rPr>
              <a:t>This program is supported by the Austrian Federal Ministries for Climate Action, Environment, Energy, Mobility, Innovation and Technology (BMK) and for Digital and Economic Affairs (BMDW), represented by the Austrian research funding association (FFG), and the federal states of Styria, Upper Austria and Tyrol.</a:t>
            </a:r>
          </a:p>
          <a:p>
            <a:pPr marL="0" indent="0" algn="just">
              <a:buFont typeface="Arial" panose="020B0604020202020204" pitchFamily="34" charset="0"/>
              <a:buNone/>
            </a:pPr>
            <a:r>
              <a:rPr lang="de-DE" sz="1000" dirty="0">
                <a:latin typeface="Arial" panose="020B0604020202020204" pitchFamily="34" charset="0"/>
                <a:cs typeface="Arial" panose="020B0604020202020204" pitchFamily="34" charset="0"/>
              </a:rPr>
              <a:t>.</a:t>
            </a:r>
          </a:p>
        </p:txBody>
      </p:sp>
      <p:sp>
        <p:nvSpPr>
          <p:cNvPr id="25" name="Textfeld 24">
            <a:extLst>
              <a:ext uri="{FF2B5EF4-FFF2-40B4-BE49-F238E27FC236}">
                <a16:creationId xmlns="" xmlns:a16="http://schemas.microsoft.com/office/drawing/2014/main" id="{D5A94BA7-C1B3-440F-88CB-633EAE77ABF1}"/>
              </a:ext>
            </a:extLst>
          </p:cNvPr>
          <p:cNvSpPr txBox="1"/>
          <p:nvPr/>
        </p:nvSpPr>
        <p:spPr>
          <a:xfrm>
            <a:off x="6031345" y="4332494"/>
            <a:ext cx="6160655" cy="1077218"/>
          </a:xfrm>
          <a:prstGeom prst="rect">
            <a:avLst/>
          </a:prstGeom>
          <a:noFill/>
        </p:spPr>
        <p:txBody>
          <a:bodyPr wrap="square" rtlCol="0">
            <a:spAutoFit/>
          </a:bodyPr>
          <a:lstStyle/>
          <a:p>
            <a:pPr algn="ctr"/>
            <a:r>
              <a:rPr lang="en-US" sz="3200" dirty="0">
                <a:solidFill>
                  <a:schemeClr val="bg1"/>
                </a:solidFill>
                <a:latin typeface="DIN Mittelschrift Std" panose="00000500000000000000" pitchFamily="50" charset="0"/>
              </a:rPr>
              <a:t>Thank you for </a:t>
            </a:r>
            <a:r>
              <a:rPr lang="en-US" sz="3200">
                <a:solidFill>
                  <a:schemeClr val="bg1"/>
                </a:solidFill>
                <a:latin typeface="DIN Mittelschrift Std" panose="00000500000000000000" pitchFamily="50" charset="0"/>
              </a:rPr>
              <a:t>your </a:t>
            </a:r>
            <a:br>
              <a:rPr lang="en-US" sz="3200">
                <a:solidFill>
                  <a:schemeClr val="bg1"/>
                </a:solidFill>
                <a:latin typeface="DIN Mittelschrift Std" panose="00000500000000000000" pitchFamily="50" charset="0"/>
              </a:rPr>
            </a:br>
            <a:r>
              <a:rPr lang="en-US" sz="3200">
                <a:solidFill>
                  <a:schemeClr val="bg1"/>
                </a:solidFill>
                <a:latin typeface="DIN Mittelschrift Std" panose="00000500000000000000" pitchFamily="50" charset="0"/>
              </a:rPr>
              <a:t>attention</a:t>
            </a:r>
            <a:endParaRPr lang="de-DE" sz="3200" dirty="0">
              <a:solidFill>
                <a:schemeClr val="bg1"/>
              </a:solidFill>
              <a:latin typeface="DIN Mittelschrift Std" panose="00000500000000000000" pitchFamily="50" charset="0"/>
            </a:endParaRPr>
          </a:p>
        </p:txBody>
      </p:sp>
    </p:spTree>
    <p:extLst>
      <p:ext uri="{BB962C8B-B14F-4D97-AF65-F5344CB8AC3E}">
        <p14:creationId xmlns:p14="http://schemas.microsoft.com/office/powerpoint/2010/main" val="28511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1"/>
          </p:nvPr>
        </p:nvSpPr>
        <p:spPr/>
        <p:txBody>
          <a:bodyPr>
            <a:normAutofit lnSpcReduction="10000"/>
          </a:bodyPr>
          <a:lstStyle/>
          <a:p>
            <a:r>
              <a:rPr lang="de-DE" dirty="0" smtClean="0"/>
              <a:t>Dr. Manfred Mücke</a:t>
            </a:r>
            <a:endParaRPr lang="de-DE" dirty="0"/>
          </a:p>
        </p:txBody>
      </p:sp>
      <p:sp>
        <p:nvSpPr>
          <p:cNvPr id="13" name="Textplatzhalter 12"/>
          <p:cNvSpPr>
            <a:spLocks noGrp="1"/>
          </p:cNvSpPr>
          <p:nvPr>
            <p:ph type="body" sz="quarter" idx="12"/>
          </p:nvPr>
        </p:nvSpPr>
        <p:spPr/>
        <p:txBody>
          <a:bodyPr/>
          <a:lstStyle/>
          <a:p>
            <a:r>
              <a:rPr lang="de-DE" dirty="0" err="1" smtClean="0"/>
              <a:t>Microelectronics</a:t>
            </a:r>
            <a:endParaRPr lang="de-DE" dirty="0"/>
          </a:p>
        </p:txBody>
      </p:sp>
      <p:sp>
        <p:nvSpPr>
          <p:cNvPr id="15" name="Textplatzhalter 14"/>
          <p:cNvSpPr>
            <a:spLocks noGrp="1"/>
          </p:cNvSpPr>
          <p:nvPr>
            <p:ph type="body" sz="quarter" idx="14"/>
          </p:nvPr>
        </p:nvSpPr>
        <p:spPr/>
        <p:txBody>
          <a:bodyPr>
            <a:normAutofit lnSpcReduction="10000"/>
          </a:bodyPr>
          <a:lstStyle/>
          <a:p>
            <a:r>
              <a:rPr lang="de-DE" dirty="0" smtClean="0"/>
              <a:t>Manfred.Muecke@mcl.at</a:t>
            </a:r>
            <a:endParaRPr lang="de-DE" dirty="0"/>
          </a:p>
        </p:txBody>
      </p:sp>
    </p:spTree>
    <p:extLst>
      <p:ext uri="{BB962C8B-B14F-4D97-AF65-F5344CB8AC3E}">
        <p14:creationId xmlns:p14="http://schemas.microsoft.com/office/powerpoint/2010/main" val="2860214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1400</Words>
  <Application>Microsoft Office PowerPoint</Application>
  <PresentationFormat>Breitbild</PresentationFormat>
  <Paragraphs>317</Paragraphs>
  <Slides>16</Slides>
  <Notes>0</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16</vt:i4>
      </vt:variant>
    </vt:vector>
  </HeadingPairs>
  <TitlesOfParts>
    <vt:vector size="26" baseType="lpstr">
      <vt:lpstr>ＭＳ Ｐゴシック</vt:lpstr>
      <vt:lpstr>Arial</vt:lpstr>
      <vt:lpstr>Calibri</vt:lpstr>
      <vt:lpstr>Calibri Light</vt:lpstr>
      <vt:lpstr>Cambria Math</vt:lpstr>
      <vt:lpstr>DIN Mittelschrift Std</vt:lpstr>
      <vt:lpstr>StarSymbol</vt:lpstr>
      <vt:lpstr>Symbol</vt:lpstr>
      <vt:lpstr>Wingdings</vt:lpstr>
      <vt:lpstr>Office Theme</vt:lpstr>
      <vt:lpstr>Introduction to  Model Based Condition Monitoring (MBCM) and Hybrid Modelling of Physical Systems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MCL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Manfred Mücke</dc:creator>
  <cp:lastModifiedBy>Manfred Mücke</cp:lastModifiedBy>
  <cp:revision>87</cp:revision>
  <dcterms:created xsi:type="dcterms:W3CDTF">2021-11-09T22:04:13Z</dcterms:created>
  <dcterms:modified xsi:type="dcterms:W3CDTF">2022-05-06T07:08:51Z</dcterms:modified>
</cp:coreProperties>
</file>