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44"/>
  </p:notesMasterIdLst>
  <p:sldIdLst>
    <p:sldId id="1447" r:id="rId5"/>
    <p:sldId id="1477" r:id="rId6"/>
    <p:sldId id="1448" r:id="rId7"/>
    <p:sldId id="1449" r:id="rId8"/>
    <p:sldId id="1425" r:id="rId9"/>
    <p:sldId id="258" r:id="rId10"/>
    <p:sldId id="265" r:id="rId11"/>
    <p:sldId id="267" r:id="rId12"/>
    <p:sldId id="268" r:id="rId13"/>
    <p:sldId id="269" r:id="rId14"/>
    <p:sldId id="264" r:id="rId15"/>
    <p:sldId id="270" r:id="rId16"/>
    <p:sldId id="1436" r:id="rId17"/>
    <p:sldId id="1450" r:id="rId18"/>
    <p:sldId id="1452" r:id="rId19"/>
    <p:sldId id="1453" r:id="rId20"/>
    <p:sldId id="1454" r:id="rId21"/>
    <p:sldId id="1455" r:id="rId22"/>
    <p:sldId id="1456" r:id="rId23"/>
    <p:sldId id="1457" r:id="rId24"/>
    <p:sldId id="1458" r:id="rId25"/>
    <p:sldId id="1459" r:id="rId26"/>
    <p:sldId id="1460" r:id="rId27"/>
    <p:sldId id="1461" r:id="rId28"/>
    <p:sldId id="1462" r:id="rId29"/>
    <p:sldId id="1463" r:id="rId30"/>
    <p:sldId id="1451" r:id="rId31"/>
    <p:sldId id="1468" r:id="rId32"/>
    <p:sldId id="1469" r:id="rId33"/>
    <p:sldId id="1465" r:id="rId34"/>
    <p:sldId id="1466" r:id="rId35"/>
    <p:sldId id="1467" r:id="rId36"/>
    <p:sldId id="1464" r:id="rId37"/>
    <p:sldId id="1470" r:id="rId38"/>
    <p:sldId id="1471" r:id="rId39"/>
    <p:sldId id="1472" r:id="rId40"/>
    <p:sldId id="1473" r:id="rId41"/>
    <p:sldId id="1474" r:id="rId42"/>
    <p:sldId id="1475" r:id="rId43"/>
  </p:sldIdLst>
  <p:sldSz cx="12192000" cy="6858000"/>
  <p:notesSz cx="6858000" cy="9144000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521415D9-36F7-43E2-AB2F-B90AF26B5E84}">
      <p14:sectionLst xmlns:p14="http://schemas.microsoft.com/office/powerpoint/2010/main">
        <p14:section name="Standardabschnitt" id="{84EF9B93-F04B-4089-99C6-49376022AEEB}">
          <p14:sldIdLst>
            <p14:sldId id="1447"/>
            <p14:sldId id="1477"/>
            <p14:sldId id="1448"/>
            <p14:sldId id="1449"/>
            <p14:sldId id="1425"/>
            <p14:sldId id="258"/>
            <p14:sldId id="265"/>
            <p14:sldId id="267"/>
            <p14:sldId id="268"/>
            <p14:sldId id="269"/>
            <p14:sldId id="264"/>
            <p14:sldId id="270"/>
            <p14:sldId id="1436"/>
            <p14:sldId id="1450"/>
            <p14:sldId id="1452"/>
            <p14:sldId id="1453"/>
            <p14:sldId id="1454"/>
            <p14:sldId id="1455"/>
            <p14:sldId id="1456"/>
            <p14:sldId id="1457"/>
            <p14:sldId id="1458"/>
            <p14:sldId id="1459"/>
            <p14:sldId id="1460"/>
            <p14:sldId id="1461"/>
            <p14:sldId id="1462"/>
            <p14:sldId id="1463"/>
            <p14:sldId id="1451"/>
            <p14:sldId id="1468"/>
            <p14:sldId id="1469"/>
            <p14:sldId id="1465"/>
            <p14:sldId id="1466"/>
            <p14:sldId id="1467"/>
            <p14:sldId id="1464"/>
            <p14:sldId id="1470"/>
            <p14:sldId id="1471"/>
            <p14:sldId id="1472"/>
            <p14:sldId id="1473"/>
            <p14:sldId id="1474"/>
            <p14:sldId id="14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E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758" autoAdjust="0"/>
    <p:restoredTop sz="94269" autoAdjust="0"/>
  </p:normalViewPr>
  <p:slideViewPr>
    <p:cSldViewPr snapToGrid="0">
      <p:cViewPr>
        <p:scale>
          <a:sx n="91" d="100"/>
          <a:sy n="91" d="100"/>
        </p:scale>
        <p:origin x="1029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C3CE7-415D-4080-8461-4B66D0CD5719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A978E2-7D37-44F0-BFFD-8332CB0198C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9607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ACABA8-235B-9747-A3D2-12573A6AFA9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55851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 mit Institutskürzel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/>
          <p:cNvGrpSpPr/>
          <p:nvPr/>
        </p:nvGrpSpPr>
        <p:grpSpPr>
          <a:xfrm>
            <a:off x="0" y="0"/>
            <a:ext cx="12192000" cy="6355080"/>
            <a:chOff x="0" y="0"/>
            <a:chExt cx="9144000" cy="6355080"/>
          </a:xfrm>
        </p:grpSpPr>
        <p:pic>
          <p:nvPicPr>
            <p:cNvPr id="17" name="Bild 9"/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3"/>
            <a:stretch/>
          </p:blipFill>
          <p:spPr>
            <a:xfrm>
              <a:off x="545284" y="0"/>
              <a:ext cx="8598716" cy="6355080"/>
            </a:xfrm>
            <a:prstGeom prst="rect">
              <a:avLst/>
            </a:prstGeom>
          </p:spPr>
        </p:pic>
        <p:pic>
          <p:nvPicPr>
            <p:cNvPr id="18" name="Bild 9"/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354"/>
            <a:stretch/>
          </p:blipFill>
          <p:spPr>
            <a:xfrm>
              <a:off x="0" y="2818700"/>
              <a:ext cx="9144000" cy="3536379"/>
            </a:xfrm>
            <a:prstGeom prst="rect">
              <a:avLst/>
            </a:prstGeom>
          </p:spPr>
        </p:pic>
      </p:grpSp>
      <p:sp>
        <p:nvSpPr>
          <p:cNvPr id="5" name="Textfeld 271"/>
          <p:cNvSpPr txBox="1">
            <a:spLocks noChangeArrowheads="1"/>
          </p:cNvSpPr>
          <p:nvPr/>
        </p:nvSpPr>
        <p:spPr bwMode="auto">
          <a:xfrm>
            <a:off x="9991875" y="856995"/>
            <a:ext cx="19201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de-DE" sz="1200" spc="20" baseline="0" dirty="0">
                <a:cs typeface="Arial" charset="0"/>
              </a:rPr>
              <a:t>WISSEN</a:t>
            </a:r>
          </a:p>
          <a:p>
            <a:pPr algn="r" eaLnBrk="1" hangingPunct="1"/>
            <a:r>
              <a:rPr lang="de-DE" sz="1200" spc="20" baseline="0" dirty="0">
                <a:cs typeface="Arial" charset="0"/>
              </a:rPr>
              <a:t>TECHNIK</a:t>
            </a:r>
          </a:p>
          <a:p>
            <a:pPr algn="r" eaLnBrk="1" hangingPunct="1"/>
            <a:r>
              <a:rPr lang="de-DE" sz="1200" spc="20" baseline="0" dirty="0">
                <a:cs typeface="Arial" charset="0"/>
              </a:rPr>
              <a:t>LEIDENSCHAFT</a:t>
            </a:r>
          </a:p>
        </p:txBody>
      </p:sp>
      <p:sp>
        <p:nvSpPr>
          <p:cNvPr id="13" name="Titel 2"/>
          <p:cNvSpPr>
            <a:spLocks noGrp="1"/>
          </p:cNvSpPr>
          <p:nvPr>
            <p:ph type="title" hasCustomPrompt="1"/>
          </p:nvPr>
        </p:nvSpPr>
        <p:spPr>
          <a:xfrm>
            <a:off x="960968" y="1069201"/>
            <a:ext cx="9334803" cy="2489199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eine </a:t>
            </a:r>
            <a:br>
              <a:rPr lang="de-DE" dirty="0"/>
            </a:br>
            <a:r>
              <a:rPr lang="de-DE" dirty="0"/>
              <a:t>Überschrift hinzufügen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6" y="4341600"/>
            <a:ext cx="9334804" cy="421200"/>
          </a:xfrm>
        </p:spPr>
        <p:txBody>
          <a:bodyPr/>
          <a:lstStyle>
            <a:lvl1pPr>
              <a:defRPr sz="2000" smtClean="0"/>
            </a:lvl1pPr>
          </a:lstStyle>
          <a:p>
            <a:fld id="{429F2DE0-DDF7-4F16-86CC-CD662E8E260A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60967" y="3560400"/>
            <a:ext cx="9334804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 baseline="0"/>
            </a:lvl1pPr>
          </a:lstStyle>
          <a:p>
            <a:pPr lvl="0"/>
            <a:r>
              <a:rPr lang="de-AT" dirty="0"/>
              <a:t>www.imat.tugraz.at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844353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with institute shortc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uppieren 21"/>
          <p:cNvGrpSpPr/>
          <p:nvPr/>
        </p:nvGrpSpPr>
        <p:grpSpPr>
          <a:xfrm>
            <a:off x="0" y="0"/>
            <a:ext cx="12192000" cy="6355080"/>
            <a:chOff x="0" y="0"/>
            <a:chExt cx="9144000" cy="6355080"/>
          </a:xfrm>
        </p:grpSpPr>
        <p:pic>
          <p:nvPicPr>
            <p:cNvPr id="23" name="Bild 9"/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63"/>
            <a:stretch/>
          </p:blipFill>
          <p:spPr>
            <a:xfrm>
              <a:off x="545284" y="0"/>
              <a:ext cx="8598716" cy="6355080"/>
            </a:xfrm>
            <a:prstGeom prst="rect">
              <a:avLst/>
            </a:prstGeom>
          </p:spPr>
        </p:pic>
        <p:pic>
          <p:nvPicPr>
            <p:cNvPr id="24" name="Bild 9"/>
            <p:cNvPicPr>
              <a:picLocks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4354"/>
            <a:stretch/>
          </p:blipFill>
          <p:spPr>
            <a:xfrm>
              <a:off x="0" y="2818700"/>
              <a:ext cx="9144000" cy="3536379"/>
            </a:xfrm>
            <a:prstGeom prst="rect">
              <a:avLst/>
            </a:prstGeom>
          </p:spPr>
        </p:pic>
      </p:grpSp>
      <p:sp>
        <p:nvSpPr>
          <p:cNvPr id="17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 baseline="0"/>
            </a:lvl1pPr>
          </a:lstStyle>
          <a:p>
            <a:pPr lvl="0"/>
            <a:r>
              <a:rPr lang="de-DE" dirty="0"/>
              <a:t>www.imat.tugraz.at</a:t>
            </a:r>
          </a:p>
        </p:txBody>
      </p:sp>
      <p:sp>
        <p:nvSpPr>
          <p:cNvPr id="13" name="Titel 2"/>
          <p:cNvSpPr>
            <a:spLocks noGrp="1"/>
          </p:cNvSpPr>
          <p:nvPr>
            <p:ph type="title" hasCustomPrompt="1"/>
          </p:nvPr>
        </p:nvSpPr>
        <p:spPr>
          <a:xfrm>
            <a:off x="960968" y="1069201"/>
            <a:ext cx="9334803" cy="2489199"/>
          </a:xfrm>
        </p:spPr>
        <p:txBody>
          <a:bodyPr anchor="b">
            <a:normAutofit/>
          </a:bodyPr>
          <a:lstStyle>
            <a:lvl1pPr marL="0" marR="0" indent="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a </a:t>
            </a:r>
            <a:r>
              <a:rPr lang="de-DE" dirty="0" err="1"/>
              <a:t>cover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7" y="4341600"/>
            <a:ext cx="9334803" cy="421200"/>
          </a:xfrm>
        </p:spPr>
        <p:txBody>
          <a:bodyPr/>
          <a:lstStyle>
            <a:lvl1pPr>
              <a:defRPr sz="2000" smtClean="0"/>
            </a:lvl1pPr>
          </a:lstStyle>
          <a:p>
            <a:fld id="{429F2DE0-DDF7-4F16-86CC-CD662E8E260A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60967" y="3560400"/>
            <a:ext cx="9334803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21" name="Textfeld 271"/>
          <p:cNvSpPr txBox="1">
            <a:spLocks noChangeArrowheads="1"/>
          </p:cNvSpPr>
          <p:nvPr/>
        </p:nvSpPr>
        <p:spPr bwMode="auto">
          <a:xfrm>
            <a:off x="9991875" y="856995"/>
            <a:ext cx="19201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de-DE" sz="1200" spc="90" baseline="0" dirty="0">
                <a:cs typeface="Arial" charset="0"/>
              </a:rPr>
              <a:t>SCIENCE</a:t>
            </a:r>
          </a:p>
          <a:p>
            <a:pPr algn="r" eaLnBrk="1" hangingPunct="1"/>
            <a:r>
              <a:rPr lang="de-DE" sz="1200" spc="90" baseline="0" dirty="0">
                <a:cs typeface="Arial" charset="0"/>
              </a:rPr>
              <a:t>PASSION</a:t>
            </a:r>
            <a:br>
              <a:rPr lang="de-DE" sz="1200" spc="90" baseline="0" dirty="0">
                <a:cs typeface="Arial" charset="0"/>
              </a:rPr>
            </a:br>
            <a:r>
              <a:rPr lang="de-DE" sz="1200" spc="90" baseline="0" dirty="0">
                <a:cs typeface="Arial" charset="0"/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41920402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illkommen/welc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3383280"/>
          </a:xfrm>
          <a:prstGeom prst="rect">
            <a:avLst/>
          </a:prstGeom>
        </p:spPr>
      </p:pic>
      <p:sp>
        <p:nvSpPr>
          <p:cNvPr id="24" name="Bildplatzhalter 23"/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12191999" cy="3420000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/>
              <a:t>Klicken und Bild einfügen/</a:t>
            </a:r>
            <a:r>
              <a:rPr lang="de-DE" dirty="0" err="1"/>
              <a:t>click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 </a:t>
            </a:r>
            <a:r>
              <a:rPr lang="de-DE" dirty="0" err="1"/>
              <a:t>picture</a:t>
            </a:r>
            <a:br>
              <a:rPr lang="de-DE" dirty="0"/>
            </a:br>
            <a:r>
              <a:rPr lang="de-DE" dirty="0"/>
              <a:t>25,4 x 9,5 cm, optimal 200 dpi</a:t>
            </a:r>
          </a:p>
        </p:txBody>
      </p:sp>
      <p:sp>
        <p:nvSpPr>
          <p:cNvPr id="13" name="Titel 12"/>
          <p:cNvSpPr>
            <a:spLocks noGrp="1"/>
          </p:cNvSpPr>
          <p:nvPr>
            <p:ph type="title" hasCustomPrompt="1"/>
          </p:nvPr>
        </p:nvSpPr>
        <p:spPr>
          <a:xfrm>
            <a:off x="0" y="3384000"/>
            <a:ext cx="12192000" cy="720000"/>
          </a:xfrm>
          <a:solidFill>
            <a:schemeClr val="accent1"/>
          </a:solidFill>
          <a:ln>
            <a:noFill/>
          </a:ln>
        </p:spPr>
        <p:txBody>
          <a:bodyPr lIns="720000" tIns="28800">
            <a:normAutofit/>
          </a:bodyPr>
          <a:lstStyle>
            <a:lvl1pPr>
              <a:defRPr sz="4000" baseline="0">
                <a:solidFill>
                  <a:srgbClr val="FFFFFF"/>
                </a:solidFill>
              </a:defRPr>
            </a:lvl1pPr>
          </a:lstStyle>
          <a:p>
            <a:r>
              <a:rPr lang="de-AT" dirty="0"/>
              <a:t>Titel hinzufügen/</a:t>
            </a:r>
            <a:r>
              <a:rPr lang="de-AT" dirty="0" err="1"/>
              <a:t>add</a:t>
            </a:r>
            <a:r>
              <a:rPr lang="de-AT" dirty="0"/>
              <a:t> a title</a:t>
            </a:r>
            <a:endParaRPr lang="de-DE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2" hasCustomPrompt="1"/>
          </p:nvPr>
        </p:nvSpPr>
        <p:spPr>
          <a:xfrm>
            <a:off x="10329600" y="320400"/>
            <a:ext cx="1569600" cy="432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de-DE" dirty="0"/>
              <a:t>Logo TU Graz</a:t>
            </a:r>
          </a:p>
        </p:txBody>
      </p:sp>
      <p:sp>
        <p:nvSpPr>
          <p:cNvPr id="15" name="Textplatzhalter 14"/>
          <p:cNvSpPr>
            <a:spLocks noGrp="1"/>
          </p:cNvSpPr>
          <p:nvPr>
            <p:ph type="body" sz="quarter" idx="13" hasCustomPrompt="1"/>
          </p:nvPr>
        </p:nvSpPr>
        <p:spPr>
          <a:xfrm>
            <a:off x="960967" y="4171144"/>
            <a:ext cx="10672813" cy="1552493"/>
          </a:xfrm>
        </p:spPr>
        <p:txBody>
          <a:bodyPr/>
          <a:lstStyle>
            <a:lvl1pPr>
              <a:spcBef>
                <a:spcPts val="0"/>
              </a:spcBef>
              <a:spcAft>
                <a:spcPts val="900"/>
              </a:spcAft>
              <a:defRPr baseline="0"/>
            </a:lvl1pPr>
          </a:lstStyle>
          <a:p>
            <a:pPr lvl="0"/>
            <a:r>
              <a:rPr lang="de-AT" dirty="0"/>
              <a:t>Klicken und hinzufügen: Eventname, Datum, Ort, ... </a:t>
            </a:r>
            <a:br>
              <a:rPr lang="de-AT" dirty="0"/>
            </a:br>
            <a:r>
              <a:rPr lang="de-AT" dirty="0"/>
              <a:t>Click </a:t>
            </a:r>
            <a:r>
              <a:rPr lang="de-AT" dirty="0" err="1"/>
              <a:t>and</a:t>
            </a:r>
            <a:r>
              <a:rPr lang="de-AT" dirty="0"/>
              <a:t> </a:t>
            </a:r>
            <a:r>
              <a:rPr lang="de-AT" dirty="0" err="1"/>
              <a:t>add</a:t>
            </a:r>
            <a:r>
              <a:rPr lang="de-AT" dirty="0"/>
              <a:t>: </a:t>
            </a:r>
            <a:r>
              <a:rPr lang="de-AT" dirty="0" err="1"/>
              <a:t>event</a:t>
            </a:r>
            <a:r>
              <a:rPr lang="de-AT" dirty="0"/>
              <a:t> </a:t>
            </a:r>
            <a:r>
              <a:rPr lang="de-AT" dirty="0" err="1"/>
              <a:t>name</a:t>
            </a:r>
            <a:r>
              <a:rPr lang="de-AT" dirty="0"/>
              <a:t>, </a:t>
            </a:r>
            <a:r>
              <a:rPr lang="de-AT" dirty="0" err="1"/>
              <a:t>date</a:t>
            </a:r>
            <a:r>
              <a:rPr lang="de-AT" dirty="0"/>
              <a:t>, </a:t>
            </a:r>
            <a:r>
              <a:rPr lang="de-AT" dirty="0" err="1"/>
              <a:t>location</a:t>
            </a:r>
            <a:r>
              <a:rPr lang="de-AT" dirty="0"/>
              <a:t>, ...</a:t>
            </a:r>
          </a:p>
        </p:txBody>
      </p:sp>
      <p:sp>
        <p:nvSpPr>
          <p:cNvPr id="18" name="Textplatzhalt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960965" y="5820646"/>
            <a:ext cx="2910819" cy="350693"/>
          </a:xfrm>
        </p:spPr>
        <p:txBody>
          <a:bodyPr anchor="b" anchorCtr="0">
            <a:noAutofit/>
          </a:bodyPr>
          <a:lstStyle>
            <a:lvl1pPr>
              <a:defRPr sz="1200" baseline="0"/>
            </a:lvl1pPr>
          </a:lstStyle>
          <a:p>
            <a:pPr lvl="0"/>
            <a:r>
              <a:rPr lang="de-AT" dirty="0"/>
              <a:t>Platzhalter/</a:t>
            </a:r>
            <a:r>
              <a:rPr lang="de-AT" dirty="0" err="1"/>
              <a:t>place</a:t>
            </a:r>
            <a:r>
              <a:rPr lang="de-AT" dirty="0"/>
              <a:t> holder</a:t>
            </a:r>
            <a:br>
              <a:rPr lang="de-AT" dirty="0"/>
            </a:br>
            <a:r>
              <a:rPr lang="de-AT" dirty="0"/>
              <a:t>Unterstützt durch/</a:t>
            </a:r>
            <a:r>
              <a:rPr lang="de-AT" dirty="0" err="1"/>
              <a:t>supported</a:t>
            </a:r>
            <a:r>
              <a:rPr lang="de-AT" dirty="0"/>
              <a:t> by:</a:t>
            </a:r>
          </a:p>
        </p:txBody>
      </p:sp>
      <p:sp>
        <p:nvSpPr>
          <p:cNvPr id="25" name="Textplatzhalter 2"/>
          <p:cNvSpPr>
            <a:spLocks noGrp="1"/>
          </p:cNvSpPr>
          <p:nvPr>
            <p:ph type="body" sz="quarter" idx="16" hasCustomPrompt="1"/>
          </p:nvPr>
        </p:nvSpPr>
        <p:spPr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/>
            <a:r>
              <a:rPr lang="de-AT" dirty="0"/>
              <a:t>www.imat.tugraz.at</a:t>
            </a:r>
            <a:endParaRPr lang="de-DE" dirty="0"/>
          </a:p>
        </p:txBody>
      </p:sp>
      <p:sp>
        <p:nvSpPr>
          <p:cNvPr id="27" name="Textplatzhalter 26"/>
          <p:cNvSpPr>
            <a:spLocks noGrp="1"/>
          </p:cNvSpPr>
          <p:nvPr>
            <p:ph type="body" sz="quarter" idx="17" hasCustomPrompt="1"/>
          </p:nvPr>
        </p:nvSpPr>
        <p:spPr>
          <a:xfrm>
            <a:off x="7076017" y="3079544"/>
            <a:ext cx="4823884" cy="230187"/>
          </a:xfrm>
        </p:spPr>
        <p:txBody>
          <a:bodyPr anchor="b" anchorCtr="0">
            <a:noAutofit/>
          </a:bodyPr>
          <a:lstStyle>
            <a:lvl1pPr algn="r">
              <a:defRPr sz="1000"/>
            </a:lvl1pPr>
          </a:lstStyle>
          <a:p>
            <a:pPr lvl="0"/>
            <a:r>
              <a:rPr lang="de-AT" dirty="0"/>
              <a:t>Platzhalter Bildquelle/</a:t>
            </a:r>
            <a:r>
              <a:rPr lang="de-AT" dirty="0" err="1"/>
              <a:t>place</a:t>
            </a:r>
            <a:r>
              <a:rPr lang="de-AT" dirty="0"/>
              <a:t> holder </a:t>
            </a:r>
            <a:r>
              <a:rPr lang="de-AT" dirty="0" err="1"/>
              <a:t>image</a:t>
            </a:r>
            <a:r>
              <a:rPr lang="de-AT" dirty="0"/>
              <a:t> </a:t>
            </a:r>
            <a:r>
              <a:rPr lang="de-AT" dirty="0" err="1"/>
              <a:t>source</a:t>
            </a:r>
            <a:endParaRPr lang="de-DE" dirty="0"/>
          </a:p>
        </p:txBody>
      </p:sp>
      <p:sp>
        <p:nvSpPr>
          <p:cNvPr id="11" name="Rechteck 10"/>
          <p:cNvSpPr/>
          <p:nvPr/>
        </p:nvSpPr>
        <p:spPr>
          <a:xfrm>
            <a:off x="0" y="5873752"/>
            <a:ext cx="787061" cy="98424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-1" y="6354764"/>
            <a:ext cx="859273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 pitchFamily="-105" charset="-128"/>
              <a:cs typeface="ＭＳ Ｐゴシック" pitchFamily="-105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387569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960967" y="190802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umsplatzhalt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10" name="Fußzeilenplatzhalt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80339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960000" y="601200"/>
            <a:ext cx="109440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11" name="Inhaltsplatzhalter 2"/>
          <p:cNvSpPr>
            <a:spLocks noGrp="1"/>
          </p:cNvSpPr>
          <p:nvPr>
            <p:ph idx="1"/>
          </p:nvPr>
        </p:nvSpPr>
        <p:spPr>
          <a:xfrm>
            <a:off x="960000" y="1800001"/>
            <a:ext cx="52800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6" name="Inhaltsplatzhalter 2"/>
          <p:cNvSpPr>
            <a:spLocks noGrp="1"/>
          </p:cNvSpPr>
          <p:nvPr>
            <p:ph idx="13"/>
          </p:nvPr>
        </p:nvSpPr>
        <p:spPr>
          <a:xfrm>
            <a:off x="6624000" y="1800001"/>
            <a:ext cx="5266605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 dirty="0"/>
          </a:p>
        </p:txBody>
      </p:sp>
      <p:sp>
        <p:nvSpPr>
          <p:cNvPr id="19" name="Textplatzhalter 15"/>
          <p:cNvSpPr>
            <a:spLocks noGrp="1"/>
          </p:cNvSpPr>
          <p:nvPr>
            <p:ph type="body" sz="quarter" idx="15"/>
          </p:nvPr>
        </p:nvSpPr>
        <p:spPr>
          <a:xfrm>
            <a:off x="960967" y="190802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247920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el 1"/>
          <p:cNvSpPr>
            <a:spLocks noGrp="1"/>
          </p:cNvSpPr>
          <p:nvPr>
            <p:ph type="title"/>
          </p:nvPr>
        </p:nvSpPr>
        <p:spPr>
          <a:xfrm>
            <a:off x="960000" y="601200"/>
            <a:ext cx="109728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960967" y="190802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90407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 1"/>
          <p:cNvSpPr>
            <a:spLocks noGrp="1"/>
          </p:cNvSpPr>
          <p:nvPr>
            <p:ph type="title"/>
          </p:nvPr>
        </p:nvSpPr>
        <p:spPr>
          <a:xfrm>
            <a:off x="275664" y="2097090"/>
            <a:ext cx="11628469" cy="1299604"/>
          </a:xfrm>
        </p:spPr>
        <p:txBody>
          <a:bodyPr anchor="b">
            <a:norm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12" name="Inhaltsplatzhalter 2"/>
          <p:cNvSpPr>
            <a:spLocks noGrp="1"/>
          </p:cNvSpPr>
          <p:nvPr>
            <p:ph idx="1"/>
          </p:nvPr>
        </p:nvSpPr>
        <p:spPr>
          <a:xfrm>
            <a:off x="275664" y="3728980"/>
            <a:ext cx="11628469" cy="2596984"/>
          </a:xfrm>
        </p:spPr>
        <p:txBody>
          <a:bodyPr/>
          <a:lstStyle>
            <a:lvl1pPr algn="ctr">
              <a:defRPr b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960967" y="190802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4530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hne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960967" y="190802"/>
            <a:ext cx="10972800" cy="253699"/>
          </a:xfr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umsplatzhalter 1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7729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foli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9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55080"/>
          </a:xfrm>
          <a:prstGeom prst="rect">
            <a:avLst/>
          </a:prstGeom>
        </p:spPr>
      </p:pic>
      <p:sp>
        <p:nvSpPr>
          <p:cNvPr id="5" name="Textfeld 271"/>
          <p:cNvSpPr txBox="1">
            <a:spLocks noChangeArrowheads="1"/>
          </p:cNvSpPr>
          <p:nvPr/>
        </p:nvSpPr>
        <p:spPr bwMode="auto">
          <a:xfrm>
            <a:off x="9991875" y="856995"/>
            <a:ext cx="19201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de-DE" sz="1200" spc="20" dirty="0">
                <a:solidFill>
                  <a:srgbClr val="0F0F0F"/>
                </a:solidFill>
                <a:cs typeface="Arial" charset="0"/>
              </a:rPr>
              <a:t>WISSEN</a:t>
            </a:r>
          </a:p>
          <a:p>
            <a:pPr algn="r" eaLnBrk="1" hangingPunct="1"/>
            <a:r>
              <a:rPr lang="de-DE" sz="1200" spc="20" dirty="0">
                <a:solidFill>
                  <a:srgbClr val="0F0F0F"/>
                </a:solidFill>
                <a:cs typeface="Arial" charset="0"/>
              </a:rPr>
              <a:t>TECHNIK</a:t>
            </a:r>
          </a:p>
          <a:p>
            <a:pPr algn="r" eaLnBrk="1" hangingPunct="1"/>
            <a:r>
              <a:rPr lang="de-DE" sz="1200" spc="20" dirty="0">
                <a:solidFill>
                  <a:srgbClr val="0F0F0F"/>
                </a:solidFill>
                <a:cs typeface="Arial" charset="0"/>
              </a:rPr>
              <a:t>LEIDENSCHAFT</a:t>
            </a:r>
          </a:p>
        </p:txBody>
      </p:sp>
      <p:sp>
        <p:nvSpPr>
          <p:cNvPr id="13" name="Titel 2"/>
          <p:cNvSpPr>
            <a:spLocks noGrp="1"/>
          </p:cNvSpPr>
          <p:nvPr>
            <p:ph type="title" hasCustomPrompt="1"/>
          </p:nvPr>
        </p:nvSpPr>
        <p:spPr>
          <a:xfrm>
            <a:off x="960968" y="1069201"/>
            <a:ext cx="9334803" cy="2489199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450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Klicken und eine </a:t>
            </a:r>
            <a:br>
              <a:rPr lang="de-DE" dirty="0"/>
            </a:br>
            <a:r>
              <a:rPr lang="de-DE" dirty="0"/>
              <a:t>Überschrift hinzufügen</a:t>
            </a:r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6" y="4341600"/>
            <a:ext cx="9334804" cy="421200"/>
          </a:xfrm>
        </p:spPr>
        <p:txBody>
          <a:bodyPr/>
          <a:lstStyle>
            <a:lvl1pPr>
              <a:defRPr sz="2000" smtClean="0"/>
            </a:lvl1pPr>
          </a:lstStyle>
          <a:p>
            <a:fld id="{429F2DE0-DDF7-4F16-86CC-CD662E8E260A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60967" y="3560400"/>
            <a:ext cx="9334804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14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pPr lvl="0"/>
            <a:r>
              <a:rPr lang="de-AT" dirty="0"/>
              <a:t>Klicken und Webadresse einfügen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81178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slide 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 9"/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55080"/>
          </a:xfrm>
          <a:prstGeom prst="rect">
            <a:avLst/>
          </a:prstGeom>
        </p:spPr>
      </p:pic>
      <p:sp>
        <p:nvSpPr>
          <p:cNvPr id="17" name="Textplatzhalter 2"/>
          <p:cNvSpPr>
            <a:spLocks noGrp="1"/>
          </p:cNvSpPr>
          <p:nvPr>
            <p:ph type="body" sz="quarter" idx="12" hasCustomPrompt="1"/>
          </p:nvPr>
        </p:nvSpPr>
        <p:spPr>
          <a:xfrm>
            <a:off x="960969" y="6456067"/>
            <a:ext cx="9914369" cy="276999"/>
          </a:xfrm>
        </p:spPr>
        <p:txBody>
          <a:bodyPr wrap="square">
            <a:noAutofit/>
          </a:bodyPr>
          <a:lstStyle>
            <a:lvl1pPr>
              <a:defRPr sz="1800" baseline="0"/>
            </a:lvl1pPr>
          </a:lstStyle>
          <a:p>
            <a:pPr lvl="0"/>
            <a:r>
              <a:rPr lang="de-DE" dirty="0"/>
              <a:t>Click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a web </a:t>
            </a:r>
            <a:r>
              <a:rPr lang="de-DE" dirty="0" err="1"/>
              <a:t>adress</a:t>
            </a:r>
            <a:endParaRPr lang="de-DE" dirty="0"/>
          </a:p>
        </p:txBody>
      </p:sp>
      <p:sp>
        <p:nvSpPr>
          <p:cNvPr id="13" name="Titel 2"/>
          <p:cNvSpPr>
            <a:spLocks noGrp="1"/>
          </p:cNvSpPr>
          <p:nvPr>
            <p:ph type="title" hasCustomPrompt="1"/>
          </p:nvPr>
        </p:nvSpPr>
        <p:spPr>
          <a:xfrm>
            <a:off x="960968" y="1069201"/>
            <a:ext cx="9334803" cy="2489199"/>
          </a:xfrm>
        </p:spPr>
        <p:txBody>
          <a:bodyPr anchor="b">
            <a:normAutofit/>
          </a:bodyPr>
          <a:lstStyle>
            <a:lvl1pPr marL="0" marR="0" indent="0" algn="l" defTabSz="4572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500" baseline="0">
                <a:solidFill>
                  <a:schemeClr val="accent1"/>
                </a:solidFill>
              </a:defRPr>
            </a:lvl1pPr>
          </a:lstStyle>
          <a:p>
            <a:r>
              <a:rPr lang="de-DE" dirty="0"/>
              <a:t>Click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add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a </a:t>
            </a:r>
            <a:r>
              <a:rPr lang="de-DE" dirty="0" err="1"/>
              <a:t>cover</a:t>
            </a:r>
            <a:r>
              <a:rPr lang="de-DE" dirty="0"/>
              <a:t> </a:t>
            </a:r>
            <a:r>
              <a:rPr lang="de-DE" dirty="0" err="1"/>
              <a:t>slide</a:t>
            </a:r>
            <a:r>
              <a:rPr lang="de-DE" dirty="0"/>
              <a:t> </a:t>
            </a:r>
            <a:r>
              <a:rPr lang="de-DE" dirty="0" err="1"/>
              <a:t>headline</a:t>
            </a:r>
            <a:endParaRPr lang="de-DE" dirty="0"/>
          </a:p>
        </p:txBody>
      </p:sp>
      <p:sp>
        <p:nvSpPr>
          <p:cNvPr id="8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7" y="4341600"/>
            <a:ext cx="9334803" cy="422824"/>
          </a:xfrm>
        </p:spPr>
        <p:txBody>
          <a:bodyPr/>
          <a:lstStyle>
            <a:lvl1pPr>
              <a:defRPr sz="2000" smtClean="0"/>
            </a:lvl1pPr>
          </a:lstStyle>
          <a:p>
            <a:fld id="{429F2DE0-DDF7-4F16-86CC-CD662E8E260A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9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960967" y="3560400"/>
            <a:ext cx="9334803" cy="652462"/>
          </a:xfrm>
        </p:spPr>
        <p:txBody>
          <a:bodyPr anchor="b" anchorCtr="0"/>
          <a:lstStyle>
            <a:lvl1pPr algn="l">
              <a:defRPr sz="2000" b="0">
                <a:solidFill>
                  <a:srgbClr val="000000"/>
                </a:solidFill>
              </a:defRPr>
            </a:lvl1pPr>
          </a:lstStyle>
          <a:p>
            <a:endParaRPr lang="de-DE"/>
          </a:p>
        </p:txBody>
      </p:sp>
      <p:sp>
        <p:nvSpPr>
          <p:cNvPr id="21" name="Textfeld 271"/>
          <p:cNvSpPr txBox="1">
            <a:spLocks noChangeArrowheads="1"/>
          </p:cNvSpPr>
          <p:nvPr/>
        </p:nvSpPr>
        <p:spPr bwMode="auto">
          <a:xfrm>
            <a:off x="9991875" y="856995"/>
            <a:ext cx="192018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/>
            <a:r>
              <a:rPr lang="de-DE" sz="1200" spc="90" dirty="0">
                <a:solidFill>
                  <a:srgbClr val="0F0F0F"/>
                </a:solidFill>
                <a:cs typeface="Arial" charset="0"/>
              </a:rPr>
              <a:t>SCIENCE</a:t>
            </a:r>
          </a:p>
          <a:p>
            <a:pPr algn="r" eaLnBrk="1" hangingPunct="1"/>
            <a:r>
              <a:rPr lang="de-DE" sz="1200" spc="90" dirty="0">
                <a:solidFill>
                  <a:srgbClr val="0F0F0F"/>
                </a:solidFill>
                <a:cs typeface="Arial" charset="0"/>
              </a:rPr>
              <a:t>PASSION</a:t>
            </a:r>
            <a:br>
              <a:rPr lang="de-DE" sz="1200" spc="90" dirty="0">
                <a:solidFill>
                  <a:srgbClr val="0F0F0F"/>
                </a:solidFill>
                <a:cs typeface="Arial" charset="0"/>
              </a:rPr>
            </a:br>
            <a:r>
              <a:rPr lang="de-DE" sz="1200" spc="90" dirty="0">
                <a:solidFill>
                  <a:srgbClr val="0F0F0F"/>
                </a:solidFill>
                <a:cs typeface="Arial" charset="0"/>
              </a:rPr>
              <a:t>TECHNOLOGY</a:t>
            </a:r>
          </a:p>
        </p:txBody>
      </p:sp>
    </p:spTree>
    <p:extLst>
      <p:ext uri="{BB962C8B-B14F-4D97-AF65-F5344CB8AC3E}">
        <p14:creationId xmlns:p14="http://schemas.microsoft.com/office/powerpoint/2010/main" val="2544218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48884-1F6C-4EED-983A-7DF2E0BC7E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E81C64-F49E-4AAC-A150-7AB05F9F4C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de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5322BE-7916-44E6-8271-2D85BBC53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F2DE0-DDF7-4F16-86CC-CD662E8E260A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C6E5E6-E582-4AE8-B7DF-A52BAD99B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B5A824-A0DC-4DFE-8B78-539E945B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691641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 dirty="0"/>
          </a:p>
        </p:txBody>
      </p:sp>
      <p:sp>
        <p:nvSpPr>
          <p:cNvPr id="16" name="Textplatzhalter 15"/>
          <p:cNvSpPr>
            <a:spLocks noGrp="1"/>
          </p:cNvSpPr>
          <p:nvPr>
            <p:ph type="body" sz="quarter" idx="14"/>
          </p:nvPr>
        </p:nvSpPr>
        <p:spPr>
          <a:xfrm>
            <a:off x="960967" y="190803"/>
            <a:ext cx="10972800" cy="253699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Foliennummernplatzhalter 3">
            <a:extLst>
              <a:ext uri="{FF2B5EF4-FFF2-40B4-BE49-F238E27FC236}">
                <a16:creationId xmlns:a16="http://schemas.microsoft.com/office/drawing/2014/main" id="{E5554F22-70FF-D241-889F-75B510105E5B}"/>
              </a:ext>
            </a:extLst>
          </p:cNvPr>
          <p:cNvSpPr txBox="1">
            <a:spLocks/>
          </p:cNvSpPr>
          <p:nvPr userDrawn="1"/>
        </p:nvSpPr>
        <p:spPr>
          <a:xfrm>
            <a:off x="1" y="630705"/>
            <a:ext cx="670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algn="ctr">
              <a:defRPr sz="1200">
                <a:solidFill>
                  <a:schemeClr val="bg1"/>
                </a:solidFill>
              </a:defRPr>
            </a:lvl1pPr>
            <a:lvl2pPr marL="457148" algn="l" defTabSz="45714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914296" algn="l" defTabSz="45714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371445" algn="l" defTabSz="45714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828592" algn="l" defTabSz="457148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5740" algn="l" defTabSz="457148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2888" algn="l" defTabSz="457148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036" algn="l" defTabSz="457148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184" algn="l" defTabSz="457148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fld id="{2C90EC4E-17E3-7747-9EEF-1990C5468B45}" type="slidenum">
              <a:rPr lang="de-DE" sz="1200" smtClean="0"/>
              <a:pPr/>
              <a:t>‹Nr.›</a:t>
            </a:fld>
            <a:endParaRPr lang="de-DE" sz="1200" dirty="0"/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B6C75807-EBEF-B041-A7B0-D05BE01E7E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968" y="1800227"/>
            <a:ext cx="10929637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60563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Bildplatzhalter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83598"/>
            <a:ext cx="670983" cy="2364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hteck 6"/>
          <p:cNvSpPr/>
          <p:nvPr/>
        </p:nvSpPr>
        <p:spPr>
          <a:xfrm>
            <a:off x="0" y="6354764"/>
            <a:ext cx="12192000" cy="50323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1800">
              <a:solidFill>
                <a:srgbClr val="FFFFFF"/>
              </a:solidFill>
              <a:ea typeface="ＭＳ Ｐゴシック" pitchFamily="-105" charset="-128"/>
              <a:cs typeface="ＭＳ Ｐゴシック" pitchFamily="-105" charset="-128"/>
            </a:endParaRPr>
          </a:p>
        </p:txBody>
      </p:sp>
      <p:sp>
        <p:nvSpPr>
          <p:cNvPr id="1027" name="Titelplatzhalter 1"/>
          <p:cNvSpPr>
            <a:spLocks noGrp="1"/>
          </p:cNvSpPr>
          <p:nvPr>
            <p:ph type="title"/>
          </p:nvPr>
        </p:nvSpPr>
        <p:spPr bwMode="auto">
          <a:xfrm>
            <a:off x="960968" y="601663"/>
            <a:ext cx="1092963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AT" dirty="0"/>
              <a:t>Mastertitelformat bearbeiten</a:t>
            </a:r>
            <a:endParaRPr lang="de-DE" dirty="0"/>
          </a:p>
        </p:txBody>
      </p:sp>
      <p:sp>
        <p:nvSpPr>
          <p:cNvPr id="1028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960967" y="1800226"/>
            <a:ext cx="1092963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AT" dirty="0"/>
              <a:t>Mastertextformat bearbeiten</a:t>
            </a:r>
          </a:p>
          <a:p>
            <a:pPr lvl="1"/>
            <a:r>
              <a:rPr lang="de-AT" dirty="0"/>
              <a:t>Zweite Ebene</a:t>
            </a:r>
          </a:p>
          <a:p>
            <a:pPr lvl="2"/>
            <a:r>
              <a:rPr lang="de-AT" dirty="0"/>
              <a:t>Dritte Ebene</a:t>
            </a:r>
          </a:p>
          <a:p>
            <a:pPr lvl="3"/>
            <a:r>
              <a:rPr lang="de-AT" dirty="0"/>
              <a:t>Vierte Ebene</a:t>
            </a:r>
          </a:p>
          <a:p>
            <a:pPr lvl="4"/>
            <a:r>
              <a:rPr lang="de-AT" dirty="0"/>
              <a:t>Fünfte Ebene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60967" y="6596063"/>
            <a:ext cx="4965700" cy="215900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000000"/>
                </a:solidFill>
              </a:defRPr>
            </a:lvl1pPr>
          </a:lstStyle>
          <a:p>
            <a:fld id="{429F2DE0-DDF7-4F16-86CC-CD662E8E260A}" type="datetimeFigureOut">
              <a:rPr lang="de-DE" smtClean="0"/>
              <a:t>26.09.2022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960968" y="6415088"/>
            <a:ext cx="10929637" cy="260350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de-DE"/>
          </a:p>
        </p:txBody>
      </p:sp>
      <p:cxnSp>
        <p:nvCxnSpPr>
          <p:cNvPr id="8" name="Gerade Verbindung 7"/>
          <p:cNvCxnSpPr/>
          <p:nvPr/>
        </p:nvCxnSpPr>
        <p:spPr bwMode="auto">
          <a:xfrm>
            <a:off x="960967" y="503239"/>
            <a:ext cx="10943167" cy="1587"/>
          </a:xfrm>
          <a:prstGeom prst="line">
            <a:avLst/>
          </a:prstGeom>
          <a:ln w="63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Bildplatzhalter 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35046" y="97929"/>
            <a:ext cx="1161473" cy="32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2" name="Foliennummernplatzhalter 1"/>
          <p:cNvSpPr>
            <a:spLocks noGrp="1"/>
          </p:cNvSpPr>
          <p:nvPr>
            <p:ph type="sldNum" sz="quarter" idx="4"/>
          </p:nvPr>
        </p:nvSpPr>
        <p:spPr>
          <a:xfrm>
            <a:off x="0" y="630704"/>
            <a:ext cx="67098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fld id="{38F2BE8F-3930-41E5-AB86-321D6EAF93BF}" type="slidenum">
              <a:rPr lang="de-DE" smtClean="0"/>
              <a:t>‹Nr.›</a:t>
            </a:fld>
            <a:endParaRPr lang="de-DE"/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8000" y="6480000"/>
            <a:ext cx="1569600" cy="27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25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3200" kern="1200">
          <a:solidFill>
            <a:srgbClr val="000000"/>
          </a:solidFill>
          <a:latin typeface="+mj-lt"/>
          <a:ea typeface="ＭＳ Ｐゴシック" pitchFamily="-107" charset="-128"/>
          <a:cs typeface="ＭＳ Ｐゴシック" pitchFamily="-107" charset="-128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3200">
          <a:solidFill>
            <a:srgbClr val="595959"/>
          </a:solidFill>
          <a:latin typeface="Arial" pitchFamily="-107" charset="0"/>
          <a:ea typeface="ＭＳ Ｐゴシック" pitchFamily="-107" charset="-128"/>
          <a:cs typeface="ＭＳ Ｐゴシック" pitchFamily="-107" charset="-128"/>
        </a:defRPr>
      </a:lvl9pPr>
    </p:titleStyle>
    <p:bodyStyle>
      <a:lvl1pPr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600" kern="1200">
          <a:solidFill>
            <a:srgbClr val="000000"/>
          </a:solidFill>
          <a:latin typeface="+mn-lt"/>
          <a:ea typeface="ＭＳ Ｐゴシック" pitchFamily="-107" charset="-128"/>
          <a:cs typeface="ＭＳ Ｐゴシック" pitchFamily="-107" charset="-128"/>
        </a:defRPr>
      </a:lvl1pPr>
      <a:lvl2pPr marL="271463" indent="-271463" algn="l" defTabSz="457200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charset="0"/>
        <a:buChar char="§"/>
        <a:defRPr sz="2600" kern="1200">
          <a:solidFill>
            <a:srgbClr val="000000"/>
          </a:solidFill>
          <a:latin typeface="+mn-lt"/>
          <a:ea typeface="ＭＳ Ｐゴシック" pitchFamily="-107" charset="-128"/>
          <a:cs typeface="+mn-cs"/>
        </a:defRPr>
      </a:lvl2pPr>
      <a:lvl3pPr marL="808038" indent="-271463" algn="l" defTabSz="457200" rtl="0" eaLnBrk="1" fontAlgn="base" hangingPunct="1">
        <a:spcBef>
          <a:spcPct val="20000"/>
        </a:spcBef>
        <a:spcAft>
          <a:spcPct val="0"/>
        </a:spcAft>
        <a:buFont typeface="Wingdings" charset="0"/>
        <a:buChar char="§"/>
        <a:defRPr sz="2400" kern="1200">
          <a:solidFill>
            <a:srgbClr val="000000"/>
          </a:solidFill>
          <a:latin typeface="+mn-lt"/>
          <a:ea typeface="ＭＳ Ｐゴシック" pitchFamily="-107" charset="-128"/>
          <a:cs typeface="+mn-cs"/>
        </a:defRPr>
      </a:lvl3pPr>
      <a:lvl4pPr marL="1438275" indent="-185738" algn="l" defTabSz="457200" rtl="0" eaLnBrk="1" fontAlgn="base" hangingPunct="1">
        <a:spcBef>
          <a:spcPct val="20000"/>
        </a:spcBef>
        <a:spcAft>
          <a:spcPct val="0"/>
        </a:spcAft>
        <a:buClr>
          <a:srgbClr val="A6A6A6"/>
        </a:buClr>
        <a:buFont typeface="Wingdings" charset="0"/>
        <a:buChar char="§"/>
        <a:defRPr sz="2000" kern="1200">
          <a:solidFill>
            <a:srgbClr val="000000"/>
          </a:solidFill>
          <a:latin typeface="+mn-lt"/>
          <a:ea typeface="ＭＳ Ｐゴシック" pitchFamily="-107" charset="-128"/>
          <a:cs typeface="+mn-cs"/>
        </a:defRPr>
      </a:lvl4pPr>
      <a:lvl5pPr marL="1588" indent="0" algn="l" defTabSz="457200" rtl="0" eaLnBrk="1" fontAlgn="base" hangingPunct="1">
        <a:spcBef>
          <a:spcPts val="0"/>
        </a:spcBef>
        <a:spcAft>
          <a:spcPct val="0"/>
        </a:spcAft>
        <a:buFontTx/>
        <a:buNone/>
        <a:defRPr sz="2000" kern="1200">
          <a:solidFill>
            <a:srgbClr val="000000"/>
          </a:solidFill>
          <a:latin typeface="+mn-lt"/>
          <a:ea typeface="ＭＳ Ｐゴシック" pitchFamily="-107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jpe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0.png"/><Relationship Id="rId4" Type="http://schemas.openxmlformats.org/officeDocument/2006/relationships/image" Target="../media/image17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em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hyperlink" Target="mailto:Siegfried.arneitz@tugraz.at" TargetMode="Externa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967253-E0C1-40E9-805C-085018B4467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C7B53FF8-72EE-4470-B90D-137C863A90B6}"/>
              </a:ext>
            </a:extLst>
          </p:cNvPr>
          <p:cNvSpPr txBox="1">
            <a:spLocks/>
          </p:cNvSpPr>
          <p:nvPr/>
        </p:nvSpPr>
        <p:spPr bwMode="auto">
          <a:xfrm>
            <a:off x="716153" y="1069200"/>
            <a:ext cx="9017163" cy="272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normAutofit/>
          </a:bodyPr>
          <a:lstStyle>
            <a:lvl1pPr algn="l" defTabSz="457200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 kern="1200" baseline="0">
                <a:solidFill>
                  <a:schemeClr val="accent1"/>
                </a:solidFill>
                <a:latin typeface="+mj-lt"/>
                <a:ea typeface="ＭＳ Ｐゴシック" pitchFamily="-107" charset="-128"/>
                <a:cs typeface="ＭＳ Ｐゴシック" pitchFamily="-107" charset="-128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3200">
                <a:solidFill>
                  <a:srgbClr val="595959"/>
                </a:solidFill>
                <a:latin typeface="Arial" pitchFamily="-107" charset="0"/>
                <a:ea typeface="ＭＳ Ｐゴシック" pitchFamily="-107" charset="-128"/>
                <a:cs typeface="ＭＳ Ｐゴシック" pitchFamily="-107" charset="-128"/>
              </a:defRPr>
            </a:lvl9pPr>
          </a:lstStyle>
          <a:p>
            <a:r>
              <a:rPr lang="en-US" dirty="0">
                <a:effectLst/>
                <a:latin typeface="Arial" panose="020B0604020202020204" pitchFamily="34" charset="0"/>
              </a:rPr>
              <a:t>Novel additive manufacturing techniques</a:t>
            </a:r>
            <a:r>
              <a:rPr lang="de-DE" dirty="0"/>
              <a:t>:</a:t>
            </a:r>
          </a:p>
        </p:txBody>
      </p:sp>
      <p:sp>
        <p:nvSpPr>
          <p:cNvPr id="7" name="Textfeld 5">
            <a:extLst>
              <a:ext uri="{FF2B5EF4-FFF2-40B4-BE49-F238E27FC236}">
                <a16:creationId xmlns:a16="http://schemas.microsoft.com/office/drawing/2014/main" id="{9072F55B-17A5-45B0-BB1A-C20F9F7BB88F}"/>
              </a:ext>
            </a:extLst>
          </p:cNvPr>
          <p:cNvSpPr txBox="1"/>
          <p:nvPr/>
        </p:nvSpPr>
        <p:spPr>
          <a:xfrm>
            <a:off x="720725" y="3794760"/>
            <a:ext cx="11351202" cy="2062103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r>
              <a:rPr lang="de-DE" sz="3000" dirty="0" err="1"/>
              <a:t>Process</a:t>
            </a:r>
            <a:r>
              <a:rPr lang="de-DE" sz="3000" dirty="0"/>
              <a:t> </a:t>
            </a:r>
            <a:r>
              <a:rPr lang="de-DE" sz="3000" dirty="0" err="1"/>
              <a:t>development</a:t>
            </a:r>
            <a:r>
              <a:rPr lang="de-DE" sz="3000" dirty="0"/>
              <a:t> and </a:t>
            </a:r>
            <a:r>
              <a:rPr lang="de-AT" sz="3000" dirty="0" err="1"/>
              <a:t>manufacturing</a:t>
            </a:r>
            <a:r>
              <a:rPr lang="de-AT" sz="3000" dirty="0"/>
              <a:t> </a:t>
            </a:r>
            <a:r>
              <a:rPr lang="de-AT" sz="3000" dirty="0" err="1"/>
              <a:t>of</a:t>
            </a:r>
            <a:r>
              <a:rPr lang="de-AT" sz="3000" dirty="0"/>
              <a:t> a </a:t>
            </a:r>
            <a:r>
              <a:rPr lang="de-AT" sz="3000" dirty="0" err="1"/>
              <a:t>functionally</a:t>
            </a:r>
            <a:r>
              <a:rPr lang="de-AT" sz="3000" dirty="0"/>
              <a:t> </a:t>
            </a:r>
            <a:r>
              <a:rPr lang="de-AT" sz="3000" dirty="0" err="1"/>
              <a:t>graded</a:t>
            </a:r>
            <a:r>
              <a:rPr lang="de-AT" sz="3000" dirty="0"/>
              <a:t> </a:t>
            </a:r>
            <a:r>
              <a:rPr lang="de-AT" sz="3000" dirty="0" err="1"/>
              <a:t>structure</a:t>
            </a:r>
            <a:r>
              <a:rPr lang="de-AT" sz="3000" dirty="0"/>
              <a:t> </a:t>
            </a:r>
          </a:p>
          <a:p>
            <a:endParaRPr lang="de-AT" sz="2000" dirty="0"/>
          </a:p>
          <a:p>
            <a:r>
              <a:rPr lang="de-AT" sz="2400" b="1" dirty="0"/>
              <a:t>S. Arneitz, </a:t>
            </a:r>
            <a:r>
              <a:rPr lang="de-AT" sz="2400" dirty="0"/>
              <a:t>R. Buzolin, C. Sommitsch										</a:t>
            </a:r>
            <a:r>
              <a:rPr lang="de-AT" sz="2400" b="1" dirty="0"/>
              <a:t>MAMC 2022</a:t>
            </a:r>
          </a:p>
          <a:p>
            <a:r>
              <a:rPr lang="de-AT" sz="2400" b="1" dirty="0"/>
              <a:t>				</a:t>
            </a:r>
            <a:endParaRPr lang="de-AT" sz="2400" dirty="0"/>
          </a:p>
        </p:txBody>
      </p:sp>
    </p:spTree>
    <p:extLst>
      <p:ext uri="{BB962C8B-B14F-4D97-AF65-F5344CB8AC3E}">
        <p14:creationId xmlns:p14="http://schemas.microsoft.com/office/powerpoint/2010/main" val="6813285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FC06B7C-9D94-4E37-DE89-068062B62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0968" y="601663"/>
            <a:ext cx="10929637" cy="2015574"/>
          </a:xfrm>
        </p:spPr>
        <p:txBody>
          <a:bodyPr>
            <a:normAutofit/>
          </a:bodyPr>
          <a:lstStyle/>
          <a:p>
            <a:pPr algn="ctr"/>
            <a:r>
              <a:rPr lang="en-US" sz="3600" b="1" kern="1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AM of the Fe-Cr-Co alloy system: </a:t>
            </a:r>
            <a:br>
              <a:rPr lang="en-US" sz="2800" b="1" kern="1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</a:br>
            <a:r>
              <a:rPr lang="en-US" sz="2800" b="1" kern="100" dirty="0">
                <a:effectLst/>
                <a:ea typeface="MS Mincho" panose="02020609040205080304" pitchFamily="49" charset="-128"/>
                <a:cs typeface="Times New Roman" panose="02020603050405020304" pitchFamily="18" charset="0"/>
              </a:rPr>
              <a:t>Using the in- situ alloying process to manufacture magnetic parts with a defined chemical gradient </a:t>
            </a:r>
            <a:endParaRPr lang="de-AT" sz="2800" kern="100" dirty="0">
              <a:effectLst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A75BB8F-DE95-DFF2-2B2C-8E7C47F74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Inhaltsplatzhalter 8">
            <a:extLst>
              <a:ext uri="{FF2B5EF4-FFF2-40B4-BE49-F238E27FC236}">
                <a16:creationId xmlns:a16="http://schemas.microsoft.com/office/drawing/2014/main" id="{FC207557-A470-A2DD-FD3D-094F33FE4B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65354" y="2285875"/>
            <a:ext cx="3115422" cy="2117307"/>
          </a:xfrm>
        </p:spPr>
      </p:pic>
      <p:pic>
        <p:nvPicPr>
          <p:cNvPr id="1026" name="Picture 2" descr="Home - Learning Lab - TU Graz">
            <a:extLst>
              <a:ext uri="{FF2B5EF4-FFF2-40B4-BE49-F238E27FC236}">
                <a16:creationId xmlns:a16="http://schemas.microsoft.com/office/drawing/2014/main" id="{5642FF1F-ED68-E49F-5BD8-F77F61ECF3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67" y="4773872"/>
            <a:ext cx="141541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rmec 2021 - Conference Secretariat">
            <a:extLst>
              <a:ext uri="{FF2B5EF4-FFF2-40B4-BE49-F238E27FC236}">
                <a16:creationId xmlns:a16="http://schemas.microsoft.com/office/drawing/2014/main" id="{451BA6B7-67B6-51C2-4978-7636360AC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9904" y="4773872"/>
            <a:ext cx="1442003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 descr="Université Grenoble Alpes - Grenoble - France - BachelorsPortal.com">
            <a:extLst>
              <a:ext uri="{FF2B5EF4-FFF2-40B4-BE49-F238E27FC236}">
                <a16:creationId xmlns:a16="http://schemas.microsoft.com/office/drawing/2014/main" id="{81929283-07A4-A265-B2AE-0AEAB077F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5426" y="4773872"/>
            <a:ext cx="806849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8" descr="Institut NÉEL">
            <a:extLst>
              <a:ext uri="{FF2B5EF4-FFF2-40B4-BE49-F238E27FC236}">
                <a16:creationId xmlns:a16="http://schemas.microsoft.com/office/drawing/2014/main" id="{ADC0595E-9C45-1492-0D6A-3029BE766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794" y="4773872"/>
            <a:ext cx="1047271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ome | Metalpine - The Art of Spherical Metal Powders">
            <a:extLst>
              <a:ext uri="{FF2B5EF4-FFF2-40B4-BE49-F238E27FC236}">
                <a16:creationId xmlns:a16="http://schemas.microsoft.com/office/drawing/2014/main" id="{5DB21D36-02F2-B59B-9823-7D40101A0E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127" y="5618806"/>
            <a:ext cx="1464408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628A7266-4774-4480-71B9-A72D2D7EF9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649" y="5614302"/>
            <a:ext cx="54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Jožef Stefan Institute - finMED - GGCP">
            <a:extLst>
              <a:ext uri="{FF2B5EF4-FFF2-40B4-BE49-F238E27FC236}">
                <a16:creationId xmlns:a16="http://schemas.microsoft.com/office/drawing/2014/main" id="{0EC41523-0D82-815A-BAE5-FE339D85B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0466" y="4773872"/>
            <a:ext cx="1885091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Vega Technik GmbH - Company - Villach, Austria - 8 Photos | Facebook">
            <a:extLst>
              <a:ext uri="{FF2B5EF4-FFF2-40B4-BE49-F238E27FC236}">
                <a16:creationId xmlns:a16="http://schemas.microsoft.com/office/drawing/2014/main" id="{704C6669-80A1-ED2B-870B-4F9E0586B3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763" y="5614302"/>
            <a:ext cx="1542857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Start ups - Institut Neel">
            <a:extLst>
              <a:ext uri="{FF2B5EF4-FFF2-40B4-BE49-F238E27FC236}">
                <a16:creationId xmlns:a16="http://schemas.microsoft.com/office/drawing/2014/main" id="{30C53734-3F39-2F73-20EF-5B826CEDE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734" y="5614302"/>
            <a:ext cx="1574997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CD362AC3-D864-3F2E-F873-A38DB9FC92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6584" y="4773872"/>
            <a:ext cx="2810363" cy="5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114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67B40-6F8A-4437-9754-590A53409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Content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our</a:t>
            </a:r>
            <a:r>
              <a:rPr lang="de-DE" dirty="0"/>
              <a:t> </a:t>
            </a:r>
            <a:r>
              <a:rPr lang="de-DE" dirty="0" err="1"/>
              <a:t>presentation</a:t>
            </a:r>
            <a:r>
              <a:rPr lang="de-DE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EEBE98-8B4C-4F3C-AE45-7A65A1C41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967" y="1740790"/>
            <a:ext cx="10929637" cy="4525963"/>
          </a:xfrm>
        </p:spPr>
        <p:txBody>
          <a:bodyPr>
            <a:normAutofit/>
          </a:bodyPr>
          <a:lstStyle/>
          <a:p>
            <a:pPr marL="270000">
              <a:spcBef>
                <a:spcPts val="24"/>
              </a:spcBef>
            </a:pPr>
            <a:r>
              <a:rPr lang="de-DE" i="1" dirty="0"/>
              <a:t>Additive Manufacturing </a:t>
            </a:r>
            <a:r>
              <a:rPr lang="de-DE" i="1" dirty="0" err="1"/>
              <a:t>of</a:t>
            </a:r>
            <a:r>
              <a:rPr lang="de-DE" i="1" dirty="0"/>
              <a:t> </a:t>
            </a:r>
            <a:r>
              <a:rPr lang="de-DE" i="1" dirty="0" err="1"/>
              <a:t>Fe</a:t>
            </a:r>
            <a:r>
              <a:rPr lang="de-DE" i="1" dirty="0"/>
              <a:t>-</a:t>
            </a:r>
            <a:r>
              <a:rPr lang="de-DE" i="1" dirty="0" err="1"/>
              <a:t>Cr</a:t>
            </a:r>
            <a:r>
              <a:rPr lang="de-DE" i="1" dirty="0"/>
              <a:t>-Co: </a:t>
            </a:r>
            <a:r>
              <a:rPr lang="de-DE" i="1" dirty="0" err="1"/>
              <a:t>process</a:t>
            </a:r>
            <a:r>
              <a:rPr lang="de-DE" i="1" dirty="0"/>
              <a:t> </a:t>
            </a:r>
            <a:r>
              <a:rPr lang="de-DE" i="1" dirty="0" err="1"/>
              <a:t>development</a:t>
            </a:r>
            <a:r>
              <a:rPr lang="de-DE" i="1" dirty="0"/>
              <a:t> </a:t>
            </a:r>
          </a:p>
          <a:p>
            <a:pPr marL="728663" lvl="1" indent="-457200">
              <a:spcBef>
                <a:spcPts val="24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(Melt pool </a:t>
            </a:r>
            <a:r>
              <a:rPr lang="de-DE" dirty="0" err="1"/>
              <a:t>studies</a:t>
            </a:r>
            <a:r>
              <a:rPr lang="de-DE" dirty="0"/>
              <a:t>)</a:t>
            </a:r>
          </a:p>
          <a:p>
            <a:pPr marL="728663" lvl="1" indent="-457200">
              <a:spcBef>
                <a:spcPts val="24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/>
              <a:t>(</a:t>
            </a:r>
            <a:r>
              <a:rPr lang="de-DE" dirty="0" err="1"/>
              <a:t>Homogeneity</a:t>
            </a:r>
            <a:r>
              <a:rPr lang="de-DE" dirty="0"/>
              <a:t> </a:t>
            </a:r>
            <a:r>
              <a:rPr lang="de-DE" dirty="0" err="1"/>
              <a:t>analysis</a:t>
            </a:r>
            <a:r>
              <a:rPr lang="de-DE" dirty="0"/>
              <a:t>)</a:t>
            </a:r>
          </a:p>
          <a:p>
            <a:pPr marL="728663" lvl="1" indent="-457200">
              <a:spcBef>
                <a:spcPts val="24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/>
              <a:t>Process</a:t>
            </a:r>
            <a:r>
              <a:rPr lang="de-DE" dirty="0"/>
              <a:t> Design </a:t>
            </a:r>
          </a:p>
          <a:p>
            <a:pPr marL="728663" lvl="1" indent="-457200">
              <a:spcBef>
                <a:spcPts val="24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de-DE" dirty="0" err="1"/>
              <a:t>Characterisation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fabricated</a:t>
            </a:r>
            <a:r>
              <a:rPr lang="de-DE" dirty="0"/>
              <a:t> </a:t>
            </a:r>
            <a:r>
              <a:rPr lang="de-DE" dirty="0" err="1"/>
              <a:t>samples</a:t>
            </a:r>
            <a:r>
              <a:rPr lang="de-DE" dirty="0"/>
              <a:t>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4BF89-92F9-4C07-A683-67A95D1141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0413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6277CB-FAF3-4CF7-846B-FD01EBED8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Fe</a:t>
            </a:r>
            <a:r>
              <a:rPr lang="de-AT" dirty="0"/>
              <a:t>-</a:t>
            </a:r>
            <a:r>
              <a:rPr lang="de-AT" dirty="0" err="1"/>
              <a:t>Cr</a:t>
            </a:r>
            <a:r>
              <a:rPr lang="de-AT" dirty="0"/>
              <a:t>-Co in </a:t>
            </a:r>
            <a:r>
              <a:rPr lang="de-AT" dirty="0" err="1"/>
              <a:t>the</a:t>
            </a:r>
            <a:r>
              <a:rPr lang="de-AT" dirty="0"/>
              <a:t> LPBF </a:t>
            </a:r>
            <a:r>
              <a:rPr lang="de-AT" dirty="0" err="1"/>
              <a:t>process</a:t>
            </a:r>
            <a:endParaRPr lang="de-AT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8CE15F3-4496-4654-87CB-F6DA7BA9BF0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960000" y="1850844"/>
            <a:ext cx="5266605" cy="4525963"/>
          </a:xfrm>
        </p:spPr>
        <p:txBody>
          <a:bodyPr/>
          <a:lstStyle/>
          <a:p>
            <a:r>
              <a:rPr lang="de-AT" b="1" dirty="0" err="1"/>
              <a:t>Fe</a:t>
            </a:r>
            <a:r>
              <a:rPr lang="de-AT" b="1" dirty="0"/>
              <a:t>-</a:t>
            </a:r>
            <a:r>
              <a:rPr lang="de-AT" b="1" dirty="0" err="1"/>
              <a:t>Cr</a:t>
            </a:r>
            <a:r>
              <a:rPr lang="de-AT" b="1" dirty="0"/>
              <a:t>-Co: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Semi- </a:t>
            </a:r>
            <a:r>
              <a:rPr lang="de-AT" dirty="0" err="1"/>
              <a:t>hard</a:t>
            </a:r>
            <a:r>
              <a:rPr lang="de-AT" dirty="0"/>
              <a:t> </a:t>
            </a:r>
            <a:r>
              <a:rPr lang="de-AT" dirty="0" err="1"/>
              <a:t>magnetic</a:t>
            </a:r>
            <a:r>
              <a:rPr lang="de-AT" dirty="0"/>
              <a:t> (~120kA/m)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 err="1"/>
              <a:t>Good</a:t>
            </a:r>
            <a:r>
              <a:rPr lang="de-AT" dirty="0"/>
              <a:t> </a:t>
            </a:r>
            <a:r>
              <a:rPr lang="de-AT" dirty="0" err="1"/>
              <a:t>printability</a:t>
            </a:r>
            <a:endParaRPr lang="de-AT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de-AT" dirty="0"/>
              <a:t>Strong </a:t>
            </a:r>
            <a:r>
              <a:rPr lang="de-AT" dirty="0" err="1"/>
              <a:t>tendency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</a:t>
            </a:r>
            <a:r>
              <a:rPr lang="de-AT" dirty="0" err="1"/>
              <a:t>single</a:t>
            </a:r>
            <a:r>
              <a:rPr lang="de-AT" dirty="0"/>
              <a:t> </a:t>
            </a:r>
            <a:r>
              <a:rPr lang="de-AT" dirty="0" err="1"/>
              <a:t>alpha</a:t>
            </a:r>
            <a:r>
              <a:rPr lang="de-AT" dirty="0"/>
              <a:t> </a:t>
            </a:r>
            <a:r>
              <a:rPr lang="de-AT" dirty="0" err="1"/>
              <a:t>phase</a:t>
            </a:r>
            <a:r>
              <a:rPr lang="de-AT" dirty="0"/>
              <a:t> </a:t>
            </a:r>
            <a:r>
              <a:rPr lang="de-AT" dirty="0" err="1"/>
              <a:t>formation</a:t>
            </a:r>
            <a:endParaRPr lang="de-AT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de-AT" dirty="0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64C3A015-E428-4BA3-BC38-21472A07068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4" name="New video_2">
            <a:hlinkClick r:id="" action="ppaction://media"/>
            <a:extLst>
              <a:ext uri="{FF2B5EF4-FFF2-40B4-BE49-F238E27FC236}">
                <a16:creationId xmlns:a16="http://schemas.microsoft.com/office/drawing/2014/main" id="{2E5772B4-C682-913E-B8E5-A31A685A713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l="10283" t="11218" r="14135" b="4057"/>
          <a:stretch/>
        </p:blipFill>
        <p:spPr>
          <a:xfrm>
            <a:off x="6332835" y="2294351"/>
            <a:ext cx="5771743" cy="3638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99696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759DA-5A8F-4F8D-8905-9C8AF2E07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8727" y="797338"/>
            <a:ext cx="10631762" cy="1143000"/>
          </a:xfrm>
        </p:spPr>
        <p:txBody>
          <a:bodyPr>
            <a:normAutofit/>
          </a:bodyPr>
          <a:lstStyle/>
          <a:p>
            <a:r>
              <a:rPr lang="en-AU" dirty="0"/>
              <a:t>In- situ alloying: a novel technique with high potential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198330-AC52-4029-8E62-14AC9C83AF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27CF50-627D-435C-AC90-60FDDA2D1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8056" y="4101053"/>
            <a:ext cx="1685344" cy="1687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E49361-1DC0-498C-A991-49FB5026AE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899" y="2176945"/>
            <a:ext cx="1687500" cy="1687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3F81DC-B45A-4F96-86F6-07C027AF2F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3358" y="2176945"/>
            <a:ext cx="3814901" cy="380027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0BFC0A1-2753-4075-95FD-C7C0C52FB8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274" y="3127666"/>
            <a:ext cx="1685344" cy="1687500"/>
          </a:xfrm>
          <a:prstGeom prst="rect">
            <a:avLst/>
          </a:prstGeom>
        </p:spPr>
      </p:pic>
      <p:sp>
        <p:nvSpPr>
          <p:cNvPr id="12" name="Arrow: Right 11">
            <a:extLst>
              <a:ext uri="{FF2B5EF4-FFF2-40B4-BE49-F238E27FC236}">
                <a16:creationId xmlns:a16="http://schemas.microsoft.com/office/drawing/2014/main" id="{F6062B7A-9EE9-4F22-9276-CC38C725F842}"/>
              </a:ext>
            </a:extLst>
          </p:cNvPr>
          <p:cNvSpPr/>
          <p:nvPr/>
        </p:nvSpPr>
        <p:spPr>
          <a:xfrm>
            <a:off x="5486264" y="3829561"/>
            <a:ext cx="1263221" cy="28371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EE2E5F-9C68-4E34-AB09-39738E95A4EC}"/>
              </a:ext>
            </a:extLst>
          </p:cNvPr>
          <p:cNvSpPr txBox="1"/>
          <p:nvPr/>
        </p:nvSpPr>
        <p:spPr>
          <a:xfrm>
            <a:off x="5474886" y="3447636"/>
            <a:ext cx="1838004" cy="1477328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CA" sz="1500" b="1" dirty="0"/>
              <a:t>Mixing, 1h</a:t>
            </a:r>
          </a:p>
          <a:p>
            <a:endParaRPr lang="en-CA" sz="1500" b="1" dirty="0"/>
          </a:p>
          <a:p>
            <a:endParaRPr lang="en-CA" sz="1500" b="1" dirty="0"/>
          </a:p>
          <a:p>
            <a:endParaRPr lang="en-CA" sz="1500" b="1" dirty="0"/>
          </a:p>
          <a:p>
            <a:r>
              <a:rPr lang="en-CA" sz="1500" u="sng" dirty="0"/>
              <a:t>Mixing aid: </a:t>
            </a:r>
          </a:p>
          <a:p>
            <a:r>
              <a:rPr lang="en-CA" sz="1500" dirty="0"/>
              <a:t>Stainless steel balls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E69C0BF-80ED-4ABE-9ABD-1F9750ACAD6D}"/>
              </a:ext>
            </a:extLst>
          </p:cNvPr>
          <p:cNvSpPr txBox="1"/>
          <p:nvPr/>
        </p:nvSpPr>
        <p:spPr>
          <a:xfrm>
            <a:off x="740344" y="2514286"/>
            <a:ext cx="587032" cy="2920030"/>
          </a:xfrm>
          <a:prstGeom prst="rect">
            <a:avLst/>
          </a:prstGeom>
          <a:noFill/>
          <a:ln>
            <a:noFill/>
          </a:ln>
        </p:spPr>
        <p:txBody>
          <a:bodyPr wrap="square" lIns="0" rtlCol="0">
            <a:spAutoFit/>
          </a:bodyPr>
          <a:lstStyle/>
          <a:p>
            <a:r>
              <a:rPr lang="en-CA" sz="2625" b="1" dirty="0">
                <a:solidFill>
                  <a:srgbClr val="66081B"/>
                </a:solidFill>
              </a:rPr>
              <a:t>Fe</a:t>
            </a:r>
          </a:p>
          <a:p>
            <a:endParaRPr lang="en-CA" sz="2625" b="1" dirty="0"/>
          </a:p>
          <a:p>
            <a:endParaRPr lang="en-CA" sz="2625" b="1" dirty="0"/>
          </a:p>
          <a:p>
            <a:r>
              <a:rPr lang="en-CA" sz="2625" b="1" dirty="0">
                <a:solidFill>
                  <a:srgbClr val="003300"/>
                </a:solidFill>
              </a:rPr>
              <a:t>Cr</a:t>
            </a:r>
          </a:p>
          <a:p>
            <a:endParaRPr lang="en-CA" sz="2625" b="1" dirty="0"/>
          </a:p>
          <a:p>
            <a:endParaRPr lang="en-CA" sz="2625" b="1" dirty="0"/>
          </a:p>
          <a:p>
            <a:r>
              <a:rPr lang="en-CA" sz="2625" b="1" dirty="0">
                <a:solidFill>
                  <a:srgbClr val="00114E"/>
                </a:solidFill>
              </a:rPr>
              <a:t>Co</a:t>
            </a:r>
          </a:p>
        </p:txBody>
      </p:sp>
    </p:spTree>
    <p:extLst>
      <p:ext uri="{BB962C8B-B14F-4D97-AF65-F5344CB8AC3E}">
        <p14:creationId xmlns:p14="http://schemas.microsoft.com/office/powerpoint/2010/main" val="13518564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1904E-8C5A-421C-ABA8-9FDC04F97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Additive </a:t>
            </a:r>
            <a:r>
              <a:rPr lang="de-DE" dirty="0" err="1"/>
              <a:t>manufacturing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FeCrCo</a:t>
            </a:r>
            <a:r>
              <a:rPr lang="de-DE" dirty="0"/>
              <a:t>: Melt pool </a:t>
            </a:r>
            <a:r>
              <a:rPr lang="de-DE" dirty="0" err="1"/>
              <a:t>studies</a:t>
            </a:r>
            <a:r>
              <a:rPr lang="de-DE" dirty="0"/>
              <a:t> 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3A59A-4D27-4618-9DAE-57A283722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026" name="10500F05-DB0B-454C-8875-4615A10D0F1F" descr="10500F05-DB0B-454C-8875-4615A10D0F1F">
            <a:extLst>
              <a:ext uri="{FF2B5EF4-FFF2-40B4-BE49-F238E27FC236}">
                <a16:creationId xmlns:a16="http://schemas.microsoft.com/office/drawing/2014/main" id="{007ED1D6-3A32-4BEE-B04E-DBFFDD96D4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966" y="2090746"/>
            <a:ext cx="5927167" cy="24402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5D0D260-5D06-4030-94A9-AB4C6B90FC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798" y="2713983"/>
            <a:ext cx="3697336" cy="3206283"/>
          </a:xfrm>
          <a:prstGeom prst="rect">
            <a:avLst/>
          </a:prstGeom>
        </p:spPr>
      </p:pic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146CE9F-03F6-4169-860D-6E86C4115F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0135702"/>
              </p:ext>
            </p:extLst>
          </p:nvPr>
        </p:nvGraphicFramePr>
        <p:xfrm>
          <a:off x="7499546" y="1744663"/>
          <a:ext cx="4064000" cy="26698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127433148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3257505872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de-DE" dirty="0" err="1"/>
                        <a:t>Investigated</a:t>
                      </a:r>
                      <a:r>
                        <a:rPr lang="de-DE" dirty="0"/>
                        <a:t> Parameter </a:t>
                      </a:r>
                      <a:endParaRPr lang="en-CA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16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Laser Power / W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25, 65, 105, 145, 190, 240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711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Speed / mm/s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100, 300, 500, 700, 900, 1100, 1300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814489"/>
                  </a:ext>
                </a:extLst>
              </a:tr>
              <a:tr h="373686">
                <a:tc>
                  <a:txBody>
                    <a:bodyPr/>
                    <a:lstStyle/>
                    <a:p>
                      <a:r>
                        <a:rPr lang="de-DE" dirty="0"/>
                        <a:t>Layer </a:t>
                      </a:r>
                      <a:r>
                        <a:rPr lang="de-DE" dirty="0" err="1"/>
                        <a:t>height</a:t>
                      </a:r>
                      <a:r>
                        <a:rPr lang="de-DE" dirty="0"/>
                        <a:t> / um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b="1" dirty="0"/>
                        <a:t>25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76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Spot </a:t>
                      </a:r>
                      <a:r>
                        <a:rPr lang="de-DE" dirty="0" err="1"/>
                        <a:t>size</a:t>
                      </a:r>
                      <a:r>
                        <a:rPr lang="de-DE" dirty="0"/>
                        <a:t> / um 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50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1169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135ECA68-91E7-8963-FFAB-5108BCD2C1EB}"/>
                  </a:ext>
                </a:extLst>
              </p:cNvPr>
              <p:cNvSpPr txBox="1"/>
              <p:nvPr/>
            </p:nvSpPr>
            <p:spPr>
              <a:xfrm>
                <a:off x="7588185" y="4628656"/>
                <a:ext cx="2535527" cy="5763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AT" sz="2000" b="1" i="1" smtClean="0">
                          <a:latin typeface="Cambria Math" panose="02040503050406030204" pitchFamily="18" charset="0"/>
                        </a:rPr>
                        <m:t>𝑬</m:t>
                      </m:r>
                      <m:r>
                        <a:rPr lang="de-AT" sz="2000" b="1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e-AT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AT" sz="2000" b="1" i="1" smtClean="0">
                              <a:latin typeface="Cambria Math" panose="02040503050406030204" pitchFamily="18" charset="0"/>
                            </a:rPr>
                            <m:t>𝑳𝑷</m:t>
                          </m:r>
                        </m:num>
                        <m:den>
                          <m:r>
                            <a:rPr lang="de-AT" sz="2000" b="1" i="1" smtClean="0">
                              <a:latin typeface="Cambria Math" panose="02040503050406030204" pitchFamily="18" charset="0"/>
                            </a:rPr>
                            <m:t>𝒗</m:t>
                          </m:r>
                          <m:r>
                            <a:rPr lang="de-AT" sz="2000" b="1" i="1" smtClean="0">
                              <a:latin typeface="Cambria Math" panose="02040503050406030204" pitchFamily="18" charset="0"/>
                            </a:rPr>
                            <m:t> ∗</m:t>
                          </m:r>
                          <m:r>
                            <a:rPr lang="de-AT" sz="2000" b="1" i="1" smtClean="0">
                              <a:latin typeface="Cambria Math" panose="02040503050406030204" pitchFamily="18" charset="0"/>
                            </a:rPr>
                            <m:t>𝒉𝒅</m:t>
                          </m:r>
                        </m:den>
                      </m:f>
                      <m:r>
                        <a:rPr lang="de-AT" sz="2000" b="1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type m:val="skw"/>
                          <m:ctrlPr>
                            <a:rPr lang="de-AT" sz="20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AT" sz="2000" b="1" i="1" smtClean="0">
                              <a:latin typeface="Cambria Math" panose="02040503050406030204" pitchFamily="18" charset="0"/>
                            </a:rPr>
                            <m:t>𝑱</m:t>
                          </m:r>
                        </m:num>
                        <m:den>
                          <m:sSup>
                            <m:sSupPr>
                              <m:ctrlPr>
                                <a:rPr lang="de-AT" sz="20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AT" sz="2000" b="1" i="1" smtClean="0">
                                  <a:latin typeface="Cambria Math" panose="02040503050406030204" pitchFamily="18" charset="0"/>
                                </a:rPr>
                                <m:t>𝒎𝒎</m:t>
                              </m:r>
                            </m:e>
                            <m:sup>
                              <m:r>
                                <a:rPr lang="de-AT" sz="20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de-AT" sz="2000" b="1" dirty="0"/>
              </a:p>
            </p:txBody>
          </p:sp>
        </mc:Choice>
        <mc:Fallback xmlns="">
          <p:sp>
            <p:nvSpPr>
              <p:cNvPr id="5" name="Textfeld 4">
                <a:extLst>
                  <a:ext uri="{FF2B5EF4-FFF2-40B4-BE49-F238E27FC236}">
                    <a16:creationId xmlns:a16="http://schemas.microsoft.com/office/drawing/2014/main" id="{135ECA68-91E7-8963-FFAB-5108BCD2C1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88185" y="4628656"/>
                <a:ext cx="2535527" cy="5763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F3F8A34E-7E89-2735-42BD-20E08370D126}"/>
                  </a:ext>
                </a:extLst>
              </p:cNvPr>
              <p:cNvSpPr txBox="1"/>
              <p:nvPr/>
            </p:nvSpPr>
            <p:spPr>
              <a:xfrm>
                <a:off x="8813087" y="5419116"/>
                <a:ext cx="2621251" cy="57631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AT" sz="20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de-AT" sz="2000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de-A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AT" sz="2000" b="0" i="1" smtClean="0">
                              <a:latin typeface="Cambria Math" panose="02040503050406030204" pitchFamily="18" charset="0"/>
                            </a:rPr>
                            <m:t>𝐿𝑃</m:t>
                          </m:r>
                        </m:num>
                        <m:den>
                          <m:r>
                            <a:rPr lang="de-AT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r>
                            <a:rPr lang="de-AT" sz="2000" b="0" i="1" smtClean="0">
                              <a:latin typeface="Cambria Math" panose="02040503050406030204" pitchFamily="18" charset="0"/>
                            </a:rPr>
                            <m:t> ∗</m:t>
                          </m:r>
                          <m:r>
                            <a:rPr lang="de-AT" sz="2000" b="0" i="1" smtClean="0">
                              <a:latin typeface="Cambria Math" panose="02040503050406030204" pitchFamily="18" charset="0"/>
                            </a:rPr>
                            <m:t>h𝑑</m:t>
                          </m:r>
                          <m:r>
                            <a:rPr lang="de-AT" sz="2000" b="0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de-AT" sz="2000" b="0" i="1" smtClean="0">
                              <a:latin typeface="Cambria Math" panose="02040503050406030204" pitchFamily="18" charset="0"/>
                            </a:rPr>
                            <m:t>𝑙h</m:t>
                          </m:r>
                        </m:den>
                      </m:f>
                      <m:r>
                        <a:rPr lang="de-AT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type m:val="skw"/>
                          <m:ctrlPr>
                            <a:rPr lang="de-AT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de-AT" sz="20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sSup>
                            <m:sSupPr>
                              <m:ctrlPr>
                                <a:rPr lang="de-AT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de-AT" sz="2000" b="0" i="1" smtClean="0">
                                  <a:latin typeface="Cambria Math" panose="02040503050406030204" pitchFamily="18" charset="0"/>
                                </a:rPr>
                                <m:t>𝑚𝑚</m:t>
                              </m:r>
                            </m:e>
                            <m:sup>
                              <m:r>
                                <a:rPr lang="de-AT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de-AT" sz="2000" dirty="0" err="1"/>
              </a:p>
            </p:txBody>
          </p:sp>
        </mc:Choice>
        <mc:Fallback xmlns="">
          <p:sp>
            <p:nvSpPr>
              <p:cNvPr id="8" name="Textfeld 7">
                <a:extLst>
                  <a:ext uri="{FF2B5EF4-FFF2-40B4-BE49-F238E27FC236}">
                    <a16:creationId xmlns:a16="http://schemas.microsoft.com/office/drawing/2014/main" id="{F3F8A34E-7E89-2735-42BD-20E08370D1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13087" y="5419116"/>
                <a:ext cx="2621251" cy="5763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A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4516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8195-3ED1-4228-A90D-9466D4BA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Additive </a:t>
            </a:r>
            <a:r>
              <a:rPr lang="de-DE" dirty="0" err="1"/>
              <a:t>manufacturing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FeCrCo</a:t>
            </a:r>
            <a:r>
              <a:rPr lang="de-DE" dirty="0"/>
              <a:t>: </a:t>
            </a:r>
            <a:r>
              <a:rPr lang="de-DE" dirty="0" err="1"/>
              <a:t>homogeneity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B545B-1E8E-4A76-B2D9-ACC2DCAF0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61C532-8768-4D3A-8632-CF39DA18D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7" t="7653" r="16126" b="16640"/>
          <a:stretch/>
        </p:blipFill>
        <p:spPr>
          <a:xfrm>
            <a:off x="968287" y="1901825"/>
            <a:ext cx="4298623" cy="335723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0DA4DF-E9AD-42EE-AB44-DD17C0A1D6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8" t="7095" r="16105" b="16998"/>
          <a:stretch/>
        </p:blipFill>
        <p:spPr>
          <a:xfrm>
            <a:off x="1711237" y="2540000"/>
            <a:ext cx="4298623" cy="3357235"/>
          </a:xfrm>
          <a:prstGeom prst="rect">
            <a:avLst/>
          </a:prstGeom>
        </p:spPr>
      </p:pic>
      <p:graphicFrame>
        <p:nvGraphicFramePr>
          <p:cNvPr id="7" name="Content Placeholder 7">
            <a:extLst>
              <a:ext uri="{FF2B5EF4-FFF2-40B4-BE49-F238E27FC236}">
                <a16:creationId xmlns:a16="http://schemas.microsoft.com/office/drawing/2014/main" id="{FE9D1250-EF9B-4B70-8581-38430199BB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7070896"/>
              </p:ext>
            </p:extLst>
          </p:nvPr>
        </p:nvGraphicFramePr>
        <p:xfrm>
          <a:off x="7585795" y="2346002"/>
          <a:ext cx="2934377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7913">
                  <a:extLst>
                    <a:ext uri="{9D8B030D-6E8A-4147-A177-3AD203B41FA5}">
                      <a16:colId xmlns:a16="http://schemas.microsoft.com/office/drawing/2014/main" val="640899625"/>
                    </a:ext>
                  </a:extLst>
                </a:gridCol>
                <a:gridCol w="1426464">
                  <a:extLst>
                    <a:ext uri="{9D8B030D-6E8A-4147-A177-3AD203B41FA5}">
                      <a16:colId xmlns:a16="http://schemas.microsoft.com/office/drawing/2014/main" val="2687081349"/>
                    </a:ext>
                  </a:extLst>
                </a:gridCol>
              </a:tblGrid>
              <a:tr h="340818">
                <a:tc gridSpan="2">
                  <a:txBody>
                    <a:bodyPr/>
                    <a:lstStyle/>
                    <a:p>
                      <a:pPr algn="ctr"/>
                      <a:r>
                        <a:rPr lang="de-DE" sz="2400" b="1" dirty="0"/>
                        <a:t>Parameter </a:t>
                      </a:r>
                      <a:endParaRPr lang="en-CA" sz="2400" b="1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159153"/>
                  </a:ext>
                </a:extLst>
              </a:tr>
              <a:tr h="664553">
                <a:tc>
                  <a:txBody>
                    <a:bodyPr/>
                    <a:lstStyle/>
                    <a:p>
                      <a:r>
                        <a:rPr lang="de-DE" sz="2000" b="1" dirty="0"/>
                        <a:t>Laser </a:t>
                      </a:r>
                      <a:r>
                        <a:rPr lang="de-DE" sz="2000" b="1" dirty="0" err="1"/>
                        <a:t>powder</a:t>
                      </a:r>
                      <a:r>
                        <a:rPr lang="de-DE" sz="2000" b="1" dirty="0"/>
                        <a:t> / W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b="1" dirty="0"/>
                        <a:t>65, 105, 145, 190, 240</a:t>
                      </a:r>
                      <a:endParaRPr lang="en-C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729732"/>
                  </a:ext>
                </a:extLst>
              </a:tr>
              <a:tr h="664553">
                <a:tc>
                  <a:txBody>
                    <a:bodyPr/>
                    <a:lstStyle/>
                    <a:p>
                      <a:r>
                        <a:rPr lang="de-DE" sz="2000" b="1" dirty="0"/>
                        <a:t>Energy </a:t>
                      </a:r>
                      <a:r>
                        <a:rPr lang="de-DE" sz="2000" b="1" dirty="0" err="1"/>
                        <a:t>density</a:t>
                      </a:r>
                      <a:r>
                        <a:rPr lang="de-DE" sz="2000" b="1" dirty="0"/>
                        <a:t> / J/mm²</a:t>
                      </a:r>
                      <a:endParaRPr lang="en-CA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2000" b="1" dirty="0"/>
                        <a:t>1.60, 2.80, 4.00 </a:t>
                      </a:r>
                      <a:endParaRPr lang="en-CA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81752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1852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8195-3ED1-4228-A90D-9466D4BA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Additive </a:t>
            </a:r>
            <a:r>
              <a:rPr lang="de-DE" dirty="0" err="1"/>
              <a:t>manufacturing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FeCrCo</a:t>
            </a:r>
            <a:r>
              <a:rPr lang="de-DE" dirty="0"/>
              <a:t>: </a:t>
            </a:r>
            <a:r>
              <a:rPr lang="de-DE" dirty="0" err="1"/>
              <a:t>homogeneity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B545B-1E8E-4A76-B2D9-ACC2DCAF0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361C532-8768-4D3A-8632-CF39DA18D0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67" t="7653" r="16126" b="16640"/>
          <a:stretch/>
        </p:blipFill>
        <p:spPr>
          <a:xfrm>
            <a:off x="968287" y="1901825"/>
            <a:ext cx="4298623" cy="3357235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F0DA4DF-E9AD-42EE-AB44-DD17C0A1D6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8" t="7095" r="16105" b="16998"/>
          <a:stretch/>
        </p:blipFill>
        <p:spPr>
          <a:xfrm>
            <a:off x="1711237" y="2540000"/>
            <a:ext cx="4298623" cy="335723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C8A28EC-E29D-4719-9C06-9F9DCE38F3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685" y="1992768"/>
            <a:ext cx="5239069" cy="368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D81BBF-6359-4FBE-A330-149BDEBCB4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659" y="1993454"/>
            <a:ext cx="5238095" cy="3685714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CBABA828-EA67-4D13-B0B8-90400BDFB86E}"/>
              </a:ext>
            </a:extLst>
          </p:cNvPr>
          <p:cNvSpPr/>
          <p:nvPr/>
        </p:nvSpPr>
        <p:spPr>
          <a:xfrm>
            <a:off x="5093197" y="3432804"/>
            <a:ext cx="1169076" cy="785813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866E48-0B0A-4778-9392-FD23434EBD5F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71" t="8564" r="16360" b="16750"/>
          <a:stretch/>
        </p:blipFill>
        <p:spPr>
          <a:xfrm>
            <a:off x="9196535" y="1432874"/>
            <a:ext cx="2585525" cy="199612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936B28E-572B-40CF-9EDA-3EF61289AA80}"/>
              </a:ext>
            </a:extLst>
          </p:cNvPr>
          <p:cNvSpPr txBox="1"/>
          <p:nvPr/>
        </p:nvSpPr>
        <p:spPr>
          <a:xfrm>
            <a:off x="8118918" y="2530507"/>
            <a:ext cx="206147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/>
              <a:t>1</a:t>
            </a:r>
            <a:endParaRPr lang="en-CA" sz="2000" b="1" dirty="0" err="1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2A4E24-C9C2-413E-987E-7EE95582C5C6}"/>
              </a:ext>
            </a:extLst>
          </p:cNvPr>
          <p:cNvSpPr txBox="1"/>
          <p:nvPr/>
        </p:nvSpPr>
        <p:spPr>
          <a:xfrm>
            <a:off x="7577098" y="2361230"/>
            <a:ext cx="206147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/>
              <a:t>2</a:t>
            </a:r>
            <a:endParaRPr lang="en-CA" sz="2000" b="1" dirty="0" err="1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5C1822-16D8-40EC-9A25-59C36AC16D47}"/>
              </a:ext>
            </a:extLst>
          </p:cNvPr>
          <p:cNvSpPr txBox="1"/>
          <p:nvPr/>
        </p:nvSpPr>
        <p:spPr>
          <a:xfrm>
            <a:off x="8846833" y="4637256"/>
            <a:ext cx="2307683" cy="4616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200" b="1" dirty="0"/>
              <a:t>1 fully </a:t>
            </a:r>
            <a:r>
              <a:rPr lang="de-DE" sz="1200" b="1" dirty="0" err="1"/>
              <a:t>homogenized</a:t>
            </a:r>
            <a:r>
              <a:rPr lang="de-DE" sz="1200" b="1" dirty="0"/>
              <a:t> </a:t>
            </a:r>
            <a:r>
              <a:rPr lang="de-DE" sz="1200" b="1" dirty="0" err="1"/>
              <a:t>reference</a:t>
            </a:r>
            <a:endParaRPr lang="de-DE" sz="1200" b="1" dirty="0"/>
          </a:p>
          <a:p>
            <a:r>
              <a:rPr lang="de-DE" sz="1200" b="1" dirty="0"/>
              <a:t>2 sample (</a:t>
            </a:r>
            <a:r>
              <a:rPr lang="de-DE" sz="1200" b="1" dirty="0" err="1"/>
              <a:t>Cr</a:t>
            </a:r>
            <a:r>
              <a:rPr lang="de-DE" sz="1200" b="1" dirty="0"/>
              <a:t> 65W ED400)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B7F3974-D547-468D-BA88-580671EDDAB0}"/>
              </a:ext>
            </a:extLst>
          </p:cNvPr>
          <p:cNvSpPr txBox="1"/>
          <p:nvPr/>
        </p:nvSpPr>
        <p:spPr>
          <a:xfrm>
            <a:off x="968287" y="1901825"/>
            <a:ext cx="305533" cy="400110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de-DE" sz="2000" b="1" dirty="0"/>
              <a:t> 2</a:t>
            </a:r>
            <a:endParaRPr lang="en-CA" sz="2000" b="1" dirty="0" err="1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D7CD41-6CF2-49D0-A7EB-23AF3084A942}"/>
              </a:ext>
            </a:extLst>
          </p:cNvPr>
          <p:cNvSpPr txBox="1"/>
          <p:nvPr/>
        </p:nvSpPr>
        <p:spPr>
          <a:xfrm>
            <a:off x="9196535" y="1432874"/>
            <a:ext cx="305533" cy="400110"/>
          </a:xfrm>
          <a:prstGeom prst="rect">
            <a:avLst/>
          </a:prstGeom>
          <a:solidFill>
            <a:schemeClr val="bg1"/>
          </a:solidFill>
        </p:spPr>
        <p:txBody>
          <a:bodyPr wrap="none" lIns="0" rtlCol="0">
            <a:spAutoFit/>
          </a:bodyPr>
          <a:lstStyle/>
          <a:p>
            <a:r>
              <a:rPr lang="de-DE" sz="2000" b="1" dirty="0"/>
              <a:t> 1</a:t>
            </a:r>
            <a:endParaRPr lang="en-CA" sz="2000" b="1" dirty="0" err="1"/>
          </a:p>
        </p:txBody>
      </p:sp>
      <p:sp>
        <p:nvSpPr>
          <p:cNvPr id="25" name="TextBox 14">
            <a:extLst>
              <a:ext uri="{FF2B5EF4-FFF2-40B4-BE49-F238E27FC236}">
                <a16:creationId xmlns:a16="http://schemas.microsoft.com/office/drawing/2014/main" id="{6FEA060C-9CB0-4A8E-BE4B-9396B12A2BE4}"/>
              </a:ext>
            </a:extLst>
          </p:cNvPr>
          <p:cNvSpPr txBox="1"/>
          <p:nvPr/>
        </p:nvSpPr>
        <p:spPr>
          <a:xfrm rot="16200000">
            <a:off x="6007158" y="3416171"/>
            <a:ext cx="1127873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Frequency</a:t>
            </a:r>
            <a:endParaRPr lang="en-CA" sz="1600" b="1" dirty="0" err="1"/>
          </a:p>
        </p:txBody>
      </p:sp>
      <p:sp>
        <p:nvSpPr>
          <p:cNvPr id="26" name="TextBox 12">
            <a:extLst>
              <a:ext uri="{FF2B5EF4-FFF2-40B4-BE49-F238E27FC236}">
                <a16:creationId xmlns:a16="http://schemas.microsoft.com/office/drawing/2014/main" id="{8370EFDE-0258-41D6-9EBE-A07A2112DDDB}"/>
              </a:ext>
            </a:extLst>
          </p:cNvPr>
          <p:cNvSpPr txBox="1"/>
          <p:nvPr/>
        </p:nvSpPr>
        <p:spPr>
          <a:xfrm>
            <a:off x="8366875" y="5509891"/>
            <a:ext cx="181395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Luminance</a:t>
            </a:r>
            <a:r>
              <a:rPr lang="de-DE" sz="1600" b="1" dirty="0"/>
              <a:t> </a:t>
            </a:r>
            <a:r>
              <a:rPr lang="de-DE" sz="1600" b="1" dirty="0" err="1"/>
              <a:t>value</a:t>
            </a:r>
            <a:endParaRPr lang="en-CA" sz="1600" b="1" dirty="0" err="1"/>
          </a:p>
        </p:txBody>
      </p:sp>
    </p:spTree>
    <p:extLst>
      <p:ext uri="{BB962C8B-B14F-4D97-AF65-F5344CB8AC3E}">
        <p14:creationId xmlns:p14="http://schemas.microsoft.com/office/powerpoint/2010/main" val="1965657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7" grpId="0"/>
      <p:bldP spid="15" grpId="0"/>
      <p:bldP spid="19" grpId="0" animBg="1"/>
      <p:bldP spid="2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A8195-3ED1-4228-A90D-9466D4BA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Additive </a:t>
            </a:r>
            <a:r>
              <a:rPr lang="de-DE" dirty="0" err="1"/>
              <a:t>manufacturing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FeCrCo</a:t>
            </a:r>
            <a:r>
              <a:rPr lang="de-DE" dirty="0"/>
              <a:t>: </a:t>
            </a:r>
            <a:r>
              <a:rPr lang="de-DE" dirty="0" err="1"/>
              <a:t>homogeneity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B545B-1E8E-4A76-B2D9-ACC2DCAF0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C8A28EC-E29D-4719-9C06-9F9DCE38F3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4685" y="1992768"/>
            <a:ext cx="5239069" cy="36864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3D81BBF-6359-4FBE-A330-149BDEBCB4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5659" y="1993454"/>
            <a:ext cx="5238095" cy="368571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D66BB8C-CC84-4547-9ECC-6109A11DBACC}"/>
              </a:ext>
            </a:extLst>
          </p:cNvPr>
          <p:cNvSpPr/>
          <p:nvPr/>
        </p:nvSpPr>
        <p:spPr>
          <a:xfrm>
            <a:off x="3343275" y="55098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07D021-BD06-4CFA-AD17-6CD604D465AA}"/>
              </a:ext>
            </a:extLst>
          </p:cNvPr>
          <p:cNvSpPr/>
          <p:nvPr/>
        </p:nvSpPr>
        <p:spPr>
          <a:xfrm>
            <a:off x="960967" y="36666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DB679539-A24B-4660-A472-BBBDE26E766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00" y="1992766"/>
            <a:ext cx="4915200" cy="368640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81C65B1-9F2E-44D2-A657-AF7A8450EF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00" y="1992767"/>
            <a:ext cx="4915200" cy="36864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1CBB2FE9-28DD-4F5D-898C-99109E4020A1}"/>
              </a:ext>
            </a:extLst>
          </p:cNvPr>
          <p:cNvSpPr/>
          <p:nvPr/>
        </p:nvSpPr>
        <p:spPr>
          <a:xfrm>
            <a:off x="3343275" y="55098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7FFD921-1D92-490C-BFB5-C3F91E032AA8}"/>
              </a:ext>
            </a:extLst>
          </p:cNvPr>
          <p:cNvSpPr/>
          <p:nvPr/>
        </p:nvSpPr>
        <p:spPr>
          <a:xfrm>
            <a:off x="960967" y="36666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A50AED38-2F0A-470D-B2C4-7264A20CC26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839" y="4124211"/>
            <a:ext cx="2481801" cy="942542"/>
          </a:xfrm>
          <a:prstGeom prst="rect">
            <a:avLst/>
          </a:prstGeom>
        </p:spPr>
      </p:pic>
      <p:sp>
        <p:nvSpPr>
          <p:cNvPr id="25" name="Arrow: Right 24">
            <a:extLst>
              <a:ext uri="{FF2B5EF4-FFF2-40B4-BE49-F238E27FC236}">
                <a16:creationId xmlns:a16="http://schemas.microsoft.com/office/drawing/2014/main" id="{DCE46E83-C519-454B-BF5D-1426BCF4C982}"/>
              </a:ext>
            </a:extLst>
          </p:cNvPr>
          <p:cNvSpPr/>
          <p:nvPr/>
        </p:nvSpPr>
        <p:spPr>
          <a:xfrm rot="10800000">
            <a:off x="5146759" y="3443060"/>
            <a:ext cx="1169076" cy="785813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TextBox 12">
            <a:extLst>
              <a:ext uri="{FF2B5EF4-FFF2-40B4-BE49-F238E27FC236}">
                <a16:creationId xmlns:a16="http://schemas.microsoft.com/office/drawing/2014/main" id="{CB3C7486-57C9-48A6-8D0A-18CB928E23B3}"/>
              </a:ext>
            </a:extLst>
          </p:cNvPr>
          <p:cNvSpPr txBox="1"/>
          <p:nvPr/>
        </p:nvSpPr>
        <p:spPr>
          <a:xfrm>
            <a:off x="8366875" y="5509891"/>
            <a:ext cx="181395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Luminance</a:t>
            </a:r>
            <a:r>
              <a:rPr lang="de-DE" sz="1600" b="1" dirty="0"/>
              <a:t> </a:t>
            </a:r>
            <a:r>
              <a:rPr lang="de-DE" sz="1600" b="1" dirty="0" err="1"/>
              <a:t>value</a:t>
            </a:r>
            <a:endParaRPr lang="en-CA" sz="1600" b="1" dirty="0" err="1"/>
          </a:p>
        </p:txBody>
      </p:sp>
      <p:sp>
        <p:nvSpPr>
          <p:cNvPr id="19" name="TextBox 14">
            <a:extLst>
              <a:ext uri="{FF2B5EF4-FFF2-40B4-BE49-F238E27FC236}">
                <a16:creationId xmlns:a16="http://schemas.microsoft.com/office/drawing/2014/main" id="{109D3212-D255-4777-AD05-63027EA3365B}"/>
              </a:ext>
            </a:extLst>
          </p:cNvPr>
          <p:cNvSpPr txBox="1"/>
          <p:nvPr/>
        </p:nvSpPr>
        <p:spPr>
          <a:xfrm rot="16200000">
            <a:off x="6007158" y="3416171"/>
            <a:ext cx="1127873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Frequency</a:t>
            </a:r>
            <a:endParaRPr lang="en-CA" sz="1600" b="1" dirty="0" err="1"/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B4CF7385-0ED1-4546-90CB-80B99BEA1C3E}"/>
              </a:ext>
            </a:extLst>
          </p:cNvPr>
          <p:cNvSpPr txBox="1"/>
          <p:nvPr/>
        </p:nvSpPr>
        <p:spPr>
          <a:xfrm>
            <a:off x="2670008" y="5509889"/>
            <a:ext cx="181395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Luminance</a:t>
            </a:r>
            <a:r>
              <a:rPr lang="de-DE" sz="1600" b="1" dirty="0"/>
              <a:t> </a:t>
            </a:r>
            <a:r>
              <a:rPr lang="de-DE" sz="1600" b="1" dirty="0" err="1"/>
              <a:t>value</a:t>
            </a:r>
            <a:endParaRPr lang="en-CA" sz="1600" b="1" dirty="0" err="1"/>
          </a:p>
        </p:txBody>
      </p:sp>
      <p:sp>
        <p:nvSpPr>
          <p:cNvPr id="21" name="TextBox 14">
            <a:extLst>
              <a:ext uri="{FF2B5EF4-FFF2-40B4-BE49-F238E27FC236}">
                <a16:creationId xmlns:a16="http://schemas.microsoft.com/office/drawing/2014/main" id="{FB26D0CB-D004-4D3B-8344-4CE975DD1D72}"/>
              </a:ext>
            </a:extLst>
          </p:cNvPr>
          <p:cNvSpPr txBox="1"/>
          <p:nvPr/>
        </p:nvSpPr>
        <p:spPr>
          <a:xfrm rot="16200000">
            <a:off x="429288" y="3416169"/>
            <a:ext cx="1127873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Frequency</a:t>
            </a:r>
            <a:endParaRPr lang="en-CA" sz="1600" b="1" dirty="0" err="1"/>
          </a:p>
        </p:txBody>
      </p:sp>
    </p:spTree>
    <p:extLst>
      <p:ext uri="{BB962C8B-B14F-4D97-AF65-F5344CB8AC3E}">
        <p14:creationId xmlns:p14="http://schemas.microsoft.com/office/powerpoint/2010/main" val="2754648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21019BBC-C350-4ABC-93BE-877CA049D0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3463" y="1969248"/>
            <a:ext cx="4915200" cy="36864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2066B92-5B2F-4ACC-AD4D-077D383A0A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00" y="1992766"/>
            <a:ext cx="4915200" cy="3686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3F368803-431C-43AC-8B52-450ABE1CFE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400" y="1992767"/>
            <a:ext cx="4915200" cy="3686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6CA8195-3ED1-4228-A90D-9466D4BA9F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Additive </a:t>
            </a:r>
            <a:r>
              <a:rPr lang="de-DE" dirty="0" err="1"/>
              <a:t>manufacturing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FeCrCo</a:t>
            </a:r>
            <a:r>
              <a:rPr lang="de-DE" dirty="0"/>
              <a:t>: </a:t>
            </a:r>
            <a:r>
              <a:rPr lang="de-DE" dirty="0" err="1"/>
              <a:t>homogeneity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1B545B-1E8E-4A76-B2D9-ACC2DCAF0D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D66BB8C-CC84-4547-9ECC-6109A11DBACC}"/>
              </a:ext>
            </a:extLst>
          </p:cNvPr>
          <p:cNvSpPr/>
          <p:nvPr/>
        </p:nvSpPr>
        <p:spPr>
          <a:xfrm>
            <a:off x="3343275" y="55098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D07D021-BD06-4CFA-AD17-6CD604D465AA}"/>
              </a:ext>
            </a:extLst>
          </p:cNvPr>
          <p:cNvSpPr/>
          <p:nvPr/>
        </p:nvSpPr>
        <p:spPr>
          <a:xfrm>
            <a:off x="960967" y="3666691"/>
            <a:ext cx="333375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451ED41-CEED-4B83-AB92-2EF6FE3A5D9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839" y="4124211"/>
            <a:ext cx="2481801" cy="942542"/>
          </a:xfrm>
          <a:prstGeom prst="rect">
            <a:avLst/>
          </a:prstGeom>
        </p:spPr>
      </p:pic>
      <p:sp>
        <p:nvSpPr>
          <p:cNvPr id="25" name="Arrow: Right 24">
            <a:extLst>
              <a:ext uri="{FF2B5EF4-FFF2-40B4-BE49-F238E27FC236}">
                <a16:creationId xmlns:a16="http://schemas.microsoft.com/office/drawing/2014/main" id="{DCE46E83-C519-454B-BF5D-1426BCF4C982}"/>
              </a:ext>
            </a:extLst>
          </p:cNvPr>
          <p:cNvSpPr/>
          <p:nvPr/>
        </p:nvSpPr>
        <p:spPr>
          <a:xfrm>
            <a:off x="5146759" y="3443060"/>
            <a:ext cx="1169076" cy="785813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25CCD7-11C3-47DA-8908-334EDE6780BA}"/>
              </a:ext>
            </a:extLst>
          </p:cNvPr>
          <p:cNvSpPr/>
          <p:nvPr/>
        </p:nvSpPr>
        <p:spPr>
          <a:xfrm>
            <a:off x="9028693" y="5509891"/>
            <a:ext cx="172457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80BADC9-62E7-42C3-9E01-74D2B45351D1}"/>
              </a:ext>
            </a:extLst>
          </p:cNvPr>
          <p:cNvSpPr/>
          <p:nvPr/>
        </p:nvSpPr>
        <p:spPr>
          <a:xfrm>
            <a:off x="6651466" y="3666690"/>
            <a:ext cx="172457" cy="16927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495C2CC-FBF1-4FBE-A5D9-9F0103E15967}"/>
              </a:ext>
            </a:extLst>
          </p:cNvPr>
          <p:cNvCxnSpPr/>
          <p:nvPr/>
        </p:nvCxnSpPr>
        <p:spPr>
          <a:xfrm>
            <a:off x="7581900" y="2541601"/>
            <a:ext cx="523875" cy="0"/>
          </a:xfrm>
          <a:prstGeom prst="straightConnector1">
            <a:avLst/>
          </a:prstGeom>
          <a:ln w="12700">
            <a:solidFill>
              <a:schemeClr val="tx1"/>
            </a:solidFill>
            <a:headEnd type="triangle"/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75F9546F-70E3-4552-B7D3-587E7A648419}"/>
              </a:ext>
            </a:extLst>
          </p:cNvPr>
          <p:cNvSpPr txBox="1"/>
          <p:nvPr/>
        </p:nvSpPr>
        <p:spPr>
          <a:xfrm>
            <a:off x="8227427" y="2246715"/>
            <a:ext cx="1363515" cy="52322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400" b="1" dirty="0" err="1"/>
              <a:t>value</a:t>
            </a:r>
            <a:r>
              <a:rPr lang="de-DE" sz="1400" b="1" dirty="0"/>
              <a:t> </a:t>
            </a:r>
            <a:r>
              <a:rPr lang="de-DE" sz="1400" b="1" dirty="0" err="1"/>
              <a:t>of</a:t>
            </a:r>
            <a:r>
              <a:rPr lang="de-DE" sz="1400" b="1" dirty="0"/>
              <a:t> </a:t>
            </a:r>
          </a:p>
          <a:p>
            <a:r>
              <a:rPr lang="de-DE" sz="1400" b="1" dirty="0" err="1"/>
              <a:t>inhomogeneity</a:t>
            </a:r>
            <a:endParaRPr lang="en-CA" sz="1400" b="1" dirty="0" err="1"/>
          </a:p>
        </p:txBody>
      </p:sp>
      <p:sp>
        <p:nvSpPr>
          <p:cNvPr id="28" name="TextBox 12">
            <a:extLst>
              <a:ext uri="{FF2B5EF4-FFF2-40B4-BE49-F238E27FC236}">
                <a16:creationId xmlns:a16="http://schemas.microsoft.com/office/drawing/2014/main" id="{2F63A9E9-A73C-4846-BAC7-2ADB3C79B334}"/>
              </a:ext>
            </a:extLst>
          </p:cNvPr>
          <p:cNvSpPr txBox="1"/>
          <p:nvPr/>
        </p:nvSpPr>
        <p:spPr>
          <a:xfrm>
            <a:off x="8247878" y="5509891"/>
            <a:ext cx="181395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Luminance</a:t>
            </a:r>
            <a:r>
              <a:rPr lang="de-DE" sz="1600" b="1" dirty="0"/>
              <a:t> </a:t>
            </a:r>
            <a:r>
              <a:rPr lang="de-DE" sz="1600" b="1" dirty="0" err="1"/>
              <a:t>value</a:t>
            </a:r>
            <a:endParaRPr lang="en-CA" sz="1600" b="1" dirty="0" err="1"/>
          </a:p>
        </p:txBody>
      </p:sp>
      <p:sp>
        <p:nvSpPr>
          <p:cNvPr id="30" name="TextBox 14">
            <a:extLst>
              <a:ext uri="{FF2B5EF4-FFF2-40B4-BE49-F238E27FC236}">
                <a16:creationId xmlns:a16="http://schemas.microsoft.com/office/drawing/2014/main" id="{60C3F052-E1B9-4388-B60A-23227568833E}"/>
              </a:ext>
            </a:extLst>
          </p:cNvPr>
          <p:cNvSpPr txBox="1"/>
          <p:nvPr/>
        </p:nvSpPr>
        <p:spPr>
          <a:xfrm rot="16200000">
            <a:off x="6007158" y="3416171"/>
            <a:ext cx="1127873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Frequency</a:t>
            </a:r>
            <a:endParaRPr lang="en-CA" sz="1600" b="1" dirty="0" err="1"/>
          </a:p>
        </p:txBody>
      </p:sp>
      <p:sp>
        <p:nvSpPr>
          <p:cNvPr id="31" name="TextBox 12">
            <a:extLst>
              <a:ext uri="{FF2B5EF4-FFF2-40B4-BE49-F238E27FC236}">
                <a16:creationId xmlns:a16="http://schemas.microsoft.com/office/drawing/2014/main" id="{8C3D8897-67E7-4494-B1C2-A4AECDF1E26A}"/>
              </a:ext>
            </a:extLst>
          </p:cNvPr>
          <p:cNvSpPr txBox="1"/>
          <p:nvPr/>
        </p:nvSpPr>
        <p:spPr>
          <a:xfrm>
            <a:off x="2670008" y="5509889"/>
            <a:ext cx="181395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Luminance</a:t>
            </a:r>
            <a:r>
              <a:rPr lang="de-DE" sz="1600" b="1" dirty="0"/>
              <a:t> </a:t>
            </a:r>
            <a:r>
              <a:rPr lang="de-DE" sz="1600" b="1" dirty="0" err="1"/>
              <a:t>value</a:t>
            </a:r>
            <a:endParaRPr lang="en-CA" sz="1600" b="1" dirty="0" err="1"/>
          </a:p>
        </p:txBody>
      </p:sp>
      <p:sp>
        <p:nvSpPr>
          <p:cNvPr id="32" name="TextBox 14">
            <a:extLst>
              <a:ext uri="{FF2B5EF4-FFF2-40B4-BE49-F238E27FC236}">
                <a16:creationId xmlns:a16="http://schemas.microsoft.com/office/drawing/2014/main" id="{8E32E384-BDC6-4D12-A7C1-0B578A34FEEB}"/>
              </a:ext>
            </a:extLst>
          </p:cNvPr>
          <p:cNvSpPr txBox="1"/>
          <p:nvPr/>
        </p:nvSpPr>
        <p:spPr>
          <a:xfrm rot="16200000">
            <a:off x="429288" y="3416169"/>
            <a:ext cx="1127873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 err="1"/>
              <a:t>Frequency</a:t>
            </a:r>
            <a:endParaRPr lang="en-CA" sz="1600" b="1" dirty="0" err="1"/>
          </a:p>
        </p:txBody>
      </p:sp>
      <p:sp>
        <p:nvSpPr>
          <p:cNvPr id="33" name="TextBox 8">
            <a:extLst>
              <a:ext uri="{FF2B5EF4-FFF2-40B4-BE49-F238E27FC236}">
                <a16:creationId xmlns:a16="http://schemas.microsoft.com/office/drawing/2014/main" id="{07B68C24-7DF6-41B0-B824-220B241621E9}"/>
              </a:ext>
            </a:extLst>
          </p:cNvPr>
          <p:cNvSpPr txBox="1"/>
          <p:nvPr/>
        </p:nvSpPr>
        <p:spPr>
          <a:xfrm>
            <a:off x="7849524" y="2852232"/>
            <a:ext cx="206147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/>
              <a:t>1</a:t>
            </a:r>
            <a:endParaRPr lang="en-CA" sz="2000" b="1" dirty="0" err="1"/>
          </a:p>
        </p:txBody>
      </p:sp>
      <p:sp>
        <p:nvSpPr>
          <p:cNvPr id="34" name="TextBox 16">
            <a:extLst>
              <a:ext uri="{FF2B5EF4-FFF2-40B4-BE49-F238E27FC236}">
                <a16:creationId xmlns:a16="http://schemas.microsoft.com/office/drawing/2014/main" id="{FF9ED06E-84B4-46EE-B866-BBBF02031049}"/>
              </a:ext>
            </a:extLst>
          </p:cNvPr>
          <p:cNvSpPr txBox="1"/>
          <p:nvPr/>
        </p:nvSpPr>
        <p:spPr>
          <a:xfrm>
            <a:off x="7357808" y="2682955"/>
            <a:ext cx="206147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/>
              <a:t>2</a:t>
            </a:r>
            <a:endParaRPr lang="en-CA" sz="2000" b="1" dirty="0" err="1"/>
          </a:p>
        </p:txBody>
      </p:sp>
      <p:sp>
        <p:nvSpPr>
          <p:cNvPr id="35" name="TextBox 14">
            <a:extLst>
              <a:ext uri="{FF2B5EF4-FFF2-40B4-BE49-F238E27FC236}">
                <a16:creationId xmlns:a16="http://schemas.microsoft.com/office/drawing/2014/main" id="{849DA916-2E0A-4009-B66C-C126FFC18BB2}"/>
              </a:ext>
            </a:extLst>
          </p:cNvPr>
          <p:cNvSpPr txBox="1"/>
          <p:nvPr/>
        </p:nvSpPr>
        <p:spPr>
          <a:xfrm>
            <a:off x="8558735" y="4681097"/>
            <a:ext cx="2307683" cy="461665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200" b="1" dirty="0"/>
              <a:t>1 fully </a:t>
            </a:r>
            <a:r>
              <a:rPr lang="de-DE" sz="1200" b="1" dirty="0" err="1"/>
              <a:t>homogenized</a:t>
            </a:r>
            <a:r>
              <a:rPr lang="de-DE" sz="1200" b="1" dirty="0"/>
              <a:t> </a:t>
            </a:r>
            <a:r>
              <a:rPr lang="de-DE" sz="1200" b="1" dirty="0" err="1"/>
              <a:t>reference</a:t>
            </a:r>
            <a:endParaRPr lang="de-DE" sz="1200" b="1" dirty="0"/>
          </a:p>
          <a:p>
            <a:r>
              <a:rPr lang="de-DE" sz="1200" b="1" dirty="0"/>
              <a:t>2 sample (</a:t>
            </a:r>
            <a:r>
              <a:rPr lang="de-DE" sz="1200" b="1" dirty="0" err="1"/>
              <a:t>Cr</a:t>
            </a:r>
            <a:r>
              <a:rPr lang="de-DE" sz="1200" b="1" dirty="0"/>
              <a:t> 65W ED400) </a:t>
            </a:r>
          </a:p>
        </p:txBody>
      </p:sp>
      <p:sp>
        <p:nvSpPr>
          <p:cNvPr id="36" name="TextBox 12">
            <a:extLst>
              <a:ext uri="{FF2B5EF4-FFF2-40B4-BE49-F238E27FC236}">
                <a16:creationId xmlns:a16="http://schemas.microsoft.com/office/drawing/2014/main" id="{3166A7D1-EB79-4F81-9046-02209DCED7A6}"/>
              </a:ext>
            </a:extLst>
          </p:cNvPr>
          <p:cNvSpPr txBox="1"/>
          <p:nvPr/>
        </p:nvSpPr>
        <p:spPr>
          <a:xfrm>
            <a:off x="4633409" y="5747904"/>
            <a:ext cx="92398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endParaRPr lang="en-CA" sz="1600" b="1" dirty="0" err="1"/>
          </a:p>
        </p:txBody>
      </p:sp>
    </p:spTree>
    <p:extLst>
      <p:ext uri="{BB962C8B-B14F-4D97-AF65-F5344CB8AC3E}">
        <p14:creationId xmlns:p14="http://schemas.microsoft.com/office/powerpoint/2010/main" val="2082774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15A76-F5E5-4F42-80D6-E5F89581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Additive </a:t>
            </a:r>
            <a:r>
              <a:rPr lang="de-DE" dirty="0" err="1"/>
              <a:t>manufacturing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FeCrCo</a:t>
            </a:r>
            <a:r>
              <a:rPr lang="de-DE" dirty="0"/>
              <a:t>: </a:t>
            </a:r>
            <a:r>
              <a:rPr lang="de-DE" dirty="0" err="1"/>
              <a:t>homogeneity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DB6B3-CB54-4568-A089-184586B9F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5FFA0EE-DEA9-43B2-97A5-BF5E244FE3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377" y="2167573"/>
            <a:ext cx="5333333" cy="4000000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B39828-3DC1-4B04-96FB-1E28AC294F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580" y="2167573"/>
            <a:ext cx="5333333" cy="40000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AF16626-9EEB-46E5-9298-E32E606374D3}"/>
              </a:ext>
            </a:extLst>
          </p:cNvPr>
          <p:cNvSpPr txBox="1"/>
          <p:nvPr/>
        </p:nvSpPr>
        <p:spPr>
          <a:xfrm>
            <a:off x="2782509" y="2084705"/>
            <a:ext cx="1530227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CA" sz="2000" b="1" dirty="0" err="1"/>
              <a:t>xy</a:t>
            </a:r>
            <a:r>
              <a:rPr lang="en-CA" sz="2000" b="1" dirty="0"/>
              <a:t> direction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9E22DB-0B29-45FA-9560-F613DAF3CED5}"/>
              </a:ext>
            </a:extLst>
          </p:cNvPr>
          <p:cNvSpPr txBox="1"/>
          <p:nvPr/>
        </p:nvSpPr>
        <p:spPr>
          <a:xfrm>
            <a:off x="8218712" y="1967518"/>
            <a:ext cx="1515800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en-CA" sz="2000" b="1" dirty="0" err="1"/>
              <a:t>xz</a:t>
            </a:r>
            <a:r>
              <a:rPr lang="en-CA" sz="2000" b="1" dirty="0"/>
              <a:t> direction</a:t>
            </a:r>
          </a:p>
        </p:txBody>
      </p:sp>
      <p:pic>
        <p:nvPicPr>
          <p:cNvPr id="14" name="Content Placeholder 5">
            <a:extLst>
              <a:ext uri="{FF2B5EF4-FFF2-40B4-BE49-F238E27FC236}">
                <a16:creationId xmlns:a16="http://schemas.microsoft.com/office/drawing/2014/main" id="{936D2EF8-3D4D-4032-9453-BC5010AC9AF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50087" y="1391231"/>
            <a:ext cx="1867280" cy="1552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</p:spTree>
    <p:extLst>
      <p:ext uri="{BB962C8B-B14F-4D97-AF65-F5344CB8AC3E}">
        <p14:creationId xmlns:p14="http://schemas.microsoft.com/office/powerpoint/2010/main" val="40219097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F5921E1E-D170-4C71-BB45-7FD8646C68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583" y="3744662"/>
            <a:ext cx="3470400" cy="2602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491374-FDC9-4F1F-8DF0-0715484DA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6583" y="1176194"/>
            <a:ext cx="3470400" cy="2602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C0E3A0C-816B-422E-95FC-C0EF119691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059" y="1775356"/>
            <a:ext cx="5333333" cy="400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B15A76-F5E5-4F42-80D6-E5F89581C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Additive </a:t>
            </a:r>
            <a:r>
              <a:rPr lang="de-DE" dirty="0" err="1"/>
              <a:t>manufacturing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FeCrCo</a:t>
            </a:r>
            <a:r>
              <a:rPr lang="de-DE" dirty="0"/>
              <a:t>: </a:t>
            </a:r>
            <a:r>
              <a:rPr lang="de-DE" dirty="0" err="1"/>
              <a:t>homogeneity</a:t>
            </a:r>
            <a:r>
              <a:rPr lang="de-DE" dirty="0"/>
              <a:t> </a:t>
            </a:r>
            <a:endParaRPr lang="en-CA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DB6B3-CB54-4568-A089-184586B9F5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92261B-EAEA-4A06-9B06-270B33ECFAF3}"/>
              </a:ext>
            </a:extLst>
          </p:cNvPr>
          <p:cNvSpPr txBox="1"/>
          <p:nvPr/>
        </p:nvSpPr>
        <p:spPr>
          <a:xfrm>
            <a:off x="4339016" y="2048647"/>
            <a:ext cx="1310615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de-DE" sz="1600" b="1" baseline="-25000" dirty="0">
                <a:solidFill>
                  <a:schemeClr val="accent6">
                    <a:lumMod val="75000"/>
                  </a:schemeClr>
                </a:solidFill>
              </a:rPr>
              <a:t>m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 = 1907 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endParaRPr lang="en-CA" sz="1600" b="1" dirty="0" err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3889732-6AAF-46B5-A412-C11389A40807}"/>
              </a:ext>
            </a:extLst>
          </p:cNvPr>
          <p:cNvSpPr txBox="1"/>
          <p:nvPr/>
        </p:nvSpPr>
        <p:spPr>
          <a:xfrm>
            <a:off x="8059806" y="1406109"/>
            <a:ext cx="1310615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de-DE" sz="1600" b="1" baseline="-25000" dirty="0">
                <a:solidFill>
                  <a:schemeClr val="accent6">
                    <a:lumMod val="75000"/>
                  </a:schemeClr>
                </a:solidFill>
              </a:rPr>
              <a:t>m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 = 1538 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endParaRPr lang="en-CA" sz="1600" b="1" dirty="0" err="1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D946681-FA7A-4819-A824-971E217C4256}"/>
              </a:ext>
            </a:extLst>
          </p:cNvPr>
          <p:cNvSpPr txBox="1"/>
          <p:nvPr/>
        </p:nvSpPr>
        <p:spPr>
          <a:xfrm>
            <a:off x="8059806" y="4007906"/>
            <a:ext cx="1310615" cy="338554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T</a:t>
            </a:r>
            <a:r>
              <a:rPr lang="de-DE" sz="1600" b="1" baseline="-25000" dirty="0">
                <a:solidFill>
                  <a:schemeClr val="accent6">
                    <a:lumMod val="75000"/>
                  </a:schemeClr>
                </a:solidFill>
              </a:rPr>
              <a:t>m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 = 1495 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º</a:t>
            </a:r>
            <a:r>
              <a:rPr lang="de-DE" sz="1600" b="1" dirty="0">
                <a:solidFill>
                  <a:schemeClr val="accent6">
                    <a:lumMod val="75000"/>
                  </a:schemeClr>
                </a:solidFill>
              </a:rPr>
              <a:t>C</a:t>
            </a:r>
            <a:endParaRPr lang="en-CA" sz="1600" b="1" dirty="0" err="1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459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46BB1D65-B10F-EED5-7E30-E20E3AC5370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err="1"/>
              <a:t>Functional</a:t>
            </a:r>
            <a:r>
              <a:rPr lang="de-AT" dirty="0"/>
              <a:t> </a:t>
            </a:r>
            <a:r>
              <a:rPr lang="de-AT" dirty="0" err="1"/>
              <a:t>graduation</a:t>
            </a:r>
            <a:endParaRPr lang="de-AT" dirty="0"/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220841FF-14B2-A609-012A-7F4FC1604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72404"/>
            <a:ext cx="9144000" cy="1655762"/>
          </a:xfrm>
        </p:spPr>
        <p:txBody>
          <a:bodyPr>
            <a:normAutofit/>
          </a:bodyPr>
          <a:lstStyle/>
          <a:p>
            <a:r>
              <a:rPr lang="de-AT" sz="3200" dirty="0" err="1"/>
              <a:t>Introduction</a:t>
            </a:r>
            <a:r>
              <a:rPr lang="de-AT" sz="3200" dirty="0"/>
              <a:t> </a:t>
            </a:r>
            <a:r>
              <a:rPr lang="de-AT" sz="3200" dirty="0" err="1"/>
              <a:t>of</a:t>
            </a:r>
            <a:r>
              <a:rPr lang="de-AT" sz="3200" dirty="0"/>
              <a:t> a </a:t>
            </a:r>
            <a:r>
              <a:rPr lang="de-AT" sz="3200" dirty="0" err="1"/>
              <a:t>chemical</a:t>
            </a:r>
            <a:r>
              <a:rPr lang="de-AT" sz="3200" dirty="0"/>
              <a:t> </a:t>
            </a:r>
            <a:r>
              <a:rPr lang="de-AT" sz="3200" dirty="0" err="1"/>
              <a:t>gradient</a:t>
            </a:r>
            <a:r>
              <a:rPr lang="de-AT" sz="3200" dirty="0"/>
              <a:t> </a:t>
            </a:r>
            <a:r>
              <a:rPr lang="de-AT" sz="3200" dirty="0" err="1"/>
              <a:t>by</a:t>
            </a:r>
            <a:r>
              <a:rPr lang="de-AT" sz="3200" dirty="0"/>
              <a:t> LPBF </a:t>
            </a:r>
          </a:p>
        </p:txBody>
      </p:sp>
    </p:spTree>
    <p:extLst>
      <p:ext uri="{BB962C8B-B14F-4D97-AF65-F5344CB8AC3E}">
        <p14:creationId xmlns:p14="http://schemas.microsoft.com/office/powerpoint/2010/main" val="38040407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DBDBF91D-D742-8DB2-3CF1-ECEAECBDBF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467" y="1800225"/>
            <a:ext cx="5527879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69429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DD04B4F9-0B9F-55A3-B445-6EC507BAE5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467" y="1800225"/>
            <a:ext cx="5527879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187536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781B6805-8814-F85E-52F5-ED6610D5EA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467" y="1800225"/>
            <a:ext cx="5527879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29339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0A5F8A8-C293-33E6-6039-D5F5DC2E97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467" y="1800225"/>
            <a:ext cx="5527879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114459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11A8637B-6106-0407-E097-4D70DBE871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467" y="1800225"/>
            <a:ext cx="5527879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133497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331C41A3-1471-680A-4FE7-DEA2719C84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1467" y="1800225"/>
            <a:ext cx="5527879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135614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44776A2C-0B44-5687-5B1F-0D315F72B2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324" y="1800225"/>
            <a:ext cx="5848164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35253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2420A5C9-A142-D517-7F69-7367725A61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324" y="1800225"/>
            <a:ext cx="5848164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961820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3B007D85-B2CE-FB0F-0A25-21DBC3D3CD5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324" y="1800225"/>
            <a:ext cx="5848164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714139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54A7A9DF-480F-6ACB-BDB8-EE56CF9CE7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324" y="1800225"/>
            <a:ext cx="5848164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820749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026114B4-C758-7A54-8AB0-72F766F660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324" y="1800225"/>
            <a:ext cx="5848164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0518265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D47C7B6-7D75-4EF1-78B8-AE9A678F2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Concept: </a:t>
            </a:r>
            <a:r>
              <a:rPr lang="de-AT" dirty="0" err="1"/>
              <a:t>Process</a:t>
            </a:r>
            <a:r>
              <a:rPr lang="de-AT" dirty="0"/>
              <a:t> Development </a:t>
            </a:r>
          </a:p>
        </p:txBody>
      </p:sp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069657EA-8CAC-EF94-1B31-8CEBBA9B15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1324" y="1800225"/>
            <a:ext cx="5848164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AEB1EF9-333A-1051-529D-B1182BF31F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681756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160BDB-69EE-F238-EBEF-FEC37C59E9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Printing</a:t>
            </a:r>
            <a:r>
              <a:rPr lang="de-AT" dirty="0"/>
              <a:t> Parameter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04103EF-11ED-FC95-8853-97011653F5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2" name="Grafik 11">
            <a:extLst>
              <a:ext uri="{FF2B5EF4-FFF2-40B4-BE49-F238E27FC236}">
                <a16:creationId xmlns:a16="http://schemas.microsoft.com/office/drawing/2014/main" id="{0E8936E5-BA36-D2D9-6911-39B162C229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967" y="1800225"/>
            <a:ext cx="8976135" cy="4219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241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8C872-A2C7-6892-5F18-718544A1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Results</a:t>
            </a:r>
            <a:r>
              <a:rPr lang="de-AT" dirty="0"/>
              <a:t>: Parameter 5 </a:t>
            </a:r>
          </a:p>
        </p:txBody>
      </p:sp>
      <p:pic>
        <p:nvPicPr>
          <p:cNvPr id="6" name="Inhaltsplatzhalter 5" descr="Ein Bild, das Text, Gras enthält.&#10;&#10;Automatisch generierte Beschreibung">
            <a:extLst>
              <a:ext uri="{FF2B5EF4-FFF2-40B4-BE49-F238E27FC236}">
                <a16:creationId xmlns:a16="http://schemas.microsoft.com/office/drawing/2014/main" id="{F2C4853D-8E79-D31F-5ED5-A47D5FE8CA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618" y="2544401"/>
            <a:ext cx="10929937" cy="3037611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078332-C079-E7BA-ABF4-9AD87F89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DA9A13C-28BE-5817-735C-8FF3EB62E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10031189" y="3576967"/>
            <a:ext cx="3037611" cy="637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54818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6D790E-E9F1-111C-D029-C934F6E58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Results</a:t>
            </a:r>
            <a:r>
              <a:rPr lang="de-AT" dirty="0"/>
              <a:t>: Parameter 5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5CBDCF21-0E51-A58C-2AE3-930062857B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907" y="1800225"/>
            <a:ext cx="5556999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5D76810-C0D1-2CBD-9855-0BD37C6BE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54649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66D790E-E9F1-111C-D029-C934F6E58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Results</a:t>
            </a:r>
            <a:r>
              <a:rPr lang="de-AT" dirty="0"/>
              <a:t>: Parameter 5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4C341E0C-500F-E9B2-CBE3-AE7FE920E0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6907" y="1800225"/>
            <a:ext cx="5556999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B5D76810-C0D1-2CBD-9855-0BD37C6BE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3929216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8C872-A2C7-6892-5F18-718544A1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Results</a:t>
            </a:r>
            <a:r>
              <a:rPr lang="de-AT" dirty="0"/>
              <a:t>: Parameter 5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078332-C079-E7BA-ABF4-9AD87F89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8" name="Inhaltsplatzhalter 7" descr="Ein Bild, das Text enthält.&#10;&#10;Automatisch generierte Beschreibung">
            <a:extLst>
              <a:ext uri="{FF2B5EF4-FFF2-40B4-BE49-F238E27FC236}">
                <a16:creationId xmlns:a16="http://schemas.microsoft.com/office/drawing/2014/main" id="{CB70A24D-C283-1777-89C9-80B541C8E0E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414" y="2030186"/>
            <a:ext cx="9753620" cy="4066040"/>
          </a:xfr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31D62CAC-E6E9-C4F4-6AF2-962D46CB6F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178304" y="3419248"/>
            <a:ext cx="4066039" cy="85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52217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8C872-A2C7-6892-5F18-718544A1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err="1"/>
              <a:t>Results</a:t>
            </a:r>
            <a:r>
              <a:rPr lang="de-AT" dirty="0"/>
              <a:t>: Parameter 5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078332-C079-E7BA-ABF4-9AD87F89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6" name="Inhaltsplatzhalter 5" descr="Ein Bild, das Text, Gras enthält.&#10;&#10;Automatisch generierte Beschreibung">
            <a:extLst>
              <a:ext uri="{FF2B5EF4-FFF2-40B4-BE49-F238E27FC236}">
                <a16:creationId xmlns:a16="http://schemas.microsoft.com/office/drawing/2014/main" id="{08AAD94D-0978-A78C-372C-8D445D014F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11" y="2016191"/>
            <a:ext cx="9753620" cy="4066040"/>
          </a:xfr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89A39F2E-21D2-0D5C-B8C2-86EB033E49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9196967" y="3409918"/>
            <a:ext cx="4066039" cy="853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947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8C872-A2C7-6892-5F18-718544A1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First </a:t>
            </a:r>
            <a:r>
              <a:rPr lang="de-AT" dirty="0" err="1"/>
              <a:t>Results</a:t>
            </a:r>
            <a:r>
              <a:rPr lang="de-AT" dirty="0"/>
              <a:t>: Parameter 5 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078332-C079-E7BA-ABF4-9AD87F89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C5B0D3FF-94C7-0C30-4EBA-3DAB478E78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5752" y="1356088"/>
            <a:ext cx="8718921" cy="4525963"/>
          </a:xfrm>
        </p:spPr>
      </p:pic>
    </p:spTree>
    <p:extLst>
      <p:ext uri="{BB962C8B-B14F-4D97-AF65-F5344CB8AC3E}">
        <p14:creationId xmlns:p14="http://schemas.microsoft.com/office/powerpoint/2010/main" val="4166201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8C872-A2C7-6892-5F18-718544A1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First </a:t>
            </a:r>
            <a:r>
              <a:rPr lang="de-AT" dirty="0" err="1"/>
              <a:t>Results</a:t>
            </a:r>
            <a:r>
              <a:rPr lang="de-AT" dirty="0"/>
              <a:t>: </a:t>
            </a:r>
            <a:r>
              <a:rPr lang="de-AT" dirty="0" err="1"/>
              <a:t>Comparison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Parameters 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6D7EC342-737B-2BED-D470-B996E16C36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545" y="1800225"/>
            <a:ext cx="5457722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078332-C079-E7BA-ABF4-9AD87F89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549341D-5E54-BF39-F0C9-3393A15D388E}"/>
              </a:ext>
            </a:extLst>
          </p:cNvPr>
          <p:cNvSpPr txBox="1"/>
          <p:nvPr/>
        </p:nvSpPr>
        <p:spPr>
          <a:xfrm>
            <a:off x="7865705" y="3116425"/>
            <a:ext cx="881010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AT" sz="2000" dirty="0">
                <a:solidFill>
                  <a:srgbClr val="C00000"/>
                </a:solidFill>
              </a:rPr>
              <a:t>380µm</a:t>
            </a:r>
          </a:p>
        </p:txBody>
      </p:sp>
    </p:spTree>
    <p:extLst>
      <p:ext uri="{BB962C8B-B14F-4D97-AF65-F5344CB8AC3E}">
        <p14:creationId xmlns:p14="http://schemas.microsoft.com/office/powerpoint/2010/main" val="914413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8C872-A2C7-6892-5F18-718544A1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First </a:t>
            </a:r>
            <a:r>
              <a:rPr lang="de-AT" dirty="0" err="1"/>
              <a:t>Results</a:t>
            </a:r>
            <a:r>
              <a:rPr lang="de-AT" dirty="0"/>
              <a:t>: </a:t>
            </a:r>
            <a:r>
              <a:rPr lang="de-AT" dirty="0" err="1"/>
              <a:t>Comparison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Parameters 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BCEC4CDC-E6A8-6C6D-1448-193BC78F62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545" y="1800225"/>
            <a:ext cx="5457722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078332-C079-E7BA-ABF4-9AD87F89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93354733-F534-954C-F3DF-FB6BC396A400}"/>
              </a:ext>
            </a:extLst>
          </p:cNvPr>
          <p:cNvSpPr txBox="1"/>
          <p:nvPr/>
        </p:nvSpPr>
        <p:spPr>
          <a:xfrm>
            <a:off x="8038321" y="3107094"/>
            <a:ext cx="881010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AT" sz="2000" dirty="0">
                <a:solidFill>
                  <a:srgbClr val="C00000"/>
                </a:solidFill>
              </a:rPr>
              <a:t>281µm</a:t>
            </a:r>
          </a:p>
        </p:txBody>
      </p:sp>
    </p:spTree>
    <p:extLst>
      <p:ext uri="{BB962C8B-B14F-4D97-AF65-F5344CB8AC3E}">
        <p14:creationId xmlns:p14="http://schemas.microsoft.com/office/powerpoint/2010/main" val="2054624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8C872-A2C7-6892-5F18-718544A1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First </a:t>
            </a:r>
            <a:r>
              <a:rPr lang="de-AT" dirty="0" err="1"/>
              <a:t>Results</a:t>
            </a:r>
            <a:r>
              <a:rPr lang="de-AT" dirty="0"/>
              <a:t>: </a:t>
            </a:r>
            <a:r>
              <a:rPr lang="de-AT" dirty="0" err="1"/>
              <a:t>Comparison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Parameters 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862EFE88-A4D7-B351-47CF-13832656F7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545" y="1800225"/>
            <a:ext cx="5457722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078332-C079-E7BA-ABF4-9AD87F89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54C1796D-6A37-B838-254A-CC49DFC1551A}"/>
              </a:ext>
            </a:extLst>
          </p:cNvPr>
          <p:cNvSpPr txBox="1"/>
          <p:nvPr/>
        </p:nvSpPr>
        <p:spPr>
          <a:xfrm>
            <a:off x="6638730" y="3139751"/>
            <a:ext cx="881010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AT" sz="2000" dirty="0">
                <a:solidFill>
                  <a:srgbClr val="C00000"/>
                </a:solidFill>
              </a:rPr>
              <a:t>453µm</a:t>
            </a:r>
          </a:p>
        </p:txBody>
      </p:sp>
    </p:spTree>
    <p:extLst>
      <p:ext uri="{BB962C8B-B14F-4D97-AF65-F5344CB8AC3E}">
        <p14:creationId xmlns:p14="http://schemas.microsoft.com/office/powerpoint/2010/main" val="445042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8C872-A2C7-6892-5F18-718544A1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First </a:t>
            </a:r>
            <a:r>
              <a:rPr lang="de-AT" dirty="0" err="1"/>
              <a:t>Results</a:t>
            </a:r>
            <a:r>
              <a:rPr lang="de-AT" dirty="0"/>
              <a:t>: </a:t>
            </a:r>
            <a:r>
              <a:rPr lang="de-AT" dirty="0" err="1"/>
              <a:t>Comparison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Parameters </a:t>
            </a:r>
          </a:p>
        </p:txBody>
      </p:sp>
      <p:pic>
        <p:nvPicPr>
          <p:cNvPr id="6" name="Inhaltsplatzhalter 5" descr="Ein Bild, das Text enthält.&#10;&#10;Automatisch generierte Beschreibung">
            <a:extLst>
              <a:ext uri="{FF2B5EF4-FFF2-40B4-BE49-F238E27FC236}">
                <a16:creationId xmlns:a16="http://schemas.microsoft.com/office/drawing/2014/main" id="{9CC77C9E-A9F2-C231-C3C6-2EB10BED9E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611" y="1800225"/>
            <a:ext cx="5457591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078332-C079-E7BA-ABF4-9AD87F89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665401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8C872-A2C7-6892-5F18-718544A1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First </a:t>
            </a:r>
            <a:r>
              <a:rPr lang="de-AT" dirty="0" err="1"/>
              <a:t>Results</a:t>
            </a:r>
            <a:r>
              <a:rPr lang="de-AT" dirty="0"/>
              <a:t>: </a:t>
            </a:r>
            <a:r>
              <a:rPr lang="de-AT" dirty="0" err="1"/>
              <a:t>Comparison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Parameters 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9E1916DD-71F1-036E-E543-6D9D05F19D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6545" y="1800225"/>
            <a:ext cx="5457722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078332-C079-E7BA-ABF4-9AD87F89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48E449A4-9EC1-C891-530C-6E350646D0AB}"/>
              </a:ext>
            </a:extLst>
          </p:cNvPr>
          <p:cNvSpPr txBox="1"/>
          <p:nvPr/>
        </p:nvSpPr>
        <p:spPr>
          <a:xfrm>
            <a:off x="6899988" y="3135086"/>
            <a:ext cx="881010" cy="400110"/>
          </a:xfrm>
          <a:prstGeom prst="rect">
            <a:avLst/>
          </a:prstGeom>
          <a:noFill/>
        </p:spPr>
        <p:txBody>
          <a:bodyPr wrap="none" lIns="0" rtlCol="0">
            <a:spAutoFit/>
          </a:bodyPr>
          <a:lstStyle/>
          <a:p>
            <a:r>
              <a:rPr lang="de-AT" sz="2000" dirty="0">
                <a:solidFill>
                  <a:srgbClr val="C00000"/>
                </a:solidFill>
              </a:rPr>
              <a:t>231µm</a:t>
            </a:r>
          </a:p>
        </p:txBody>
      </p:sp>
    </p:spTree>
    <p:extLst>
      <p:ext uri="{BB962C8B-B14F-4D97-AF65-F5344CB8AC3E}">
        <p14:creationId xmlns:p14="http://schemas.microsoft.com/office/powerpoint/2010/main" val="1067105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08C872-A2C7-6892-5F18-718544A17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First </a:t>
            </a:r>
            <a:r>
              <a:rPr lang="de-AT" dirty="0" err="1"/>
              <a:t>Results</a:t>
            </a:r>
            <a:r>
              <a:rPr lang="de-AT" dirty="0"/>
              <a:t>: </a:t>
            </a:r>
            <a:r>
              <a:rPr lang="de-AT" dirty="0" err="1"/>
              <a:t>Comparison</a:t>
            </a:r>
            <a:r>
              <a:rPr lang="de-AT" dirty="0"/>
              <a:t> </a:t>
            </a:r>
            <a:r>
              <a:rPr lang="de-AT" dirty="0" err="1"/>
              <a:t>of</a:t>
            </a:r>
            <a:r>
              <a:rPr lang="de-AT" dirty="0"/>
              <a:t> Parameters </a:t>
            </a:r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A09F167B-79AC-77F1-EA29-494D70C2C5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411" y="1655600"/>
            <a:ext cx="5515837" cy="4525963"/>
          </a:xfrm>
        </p:spPr>
      </p:pic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078332-C079-E7BA-ABF4-9AD87F890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13A9DF34-B5AD-9C59-3390-7DEB4AD262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752" y="2736180"/>
            <a:ext cx="5219785" cy="2453866"/>
          </a:xfrm>
          <a:prstGeom prst="rect">
            <a:avLst/>
          </a:prstGeom>
        </p:spPr>
      </p:pic>
      <p:sp>
        <p:nvSpPr>
          <p:cNvPr id="12" name="Multiplikationszeichen 11">
            <a:extLst>
              <a:ext uri="{FF2B5EF4-FFF2-40B4-BE49-F238E27FC236}">
                <a16:creationId xmlns:a16="http://schemas.microsoft.com/office/drawing/2014/main" id="{76CEB25F-B32B-08AF-4187-D91158A78630}"/>
              </a:ext>
            </a:extLst>
          </p:cNvPr>
          <p:cNvSpPr>
            <a:spLocks noChangeAspect="1"/>
          </p:cNvSpPr>
          <p:nvPr/>
        </p:nvSpPr>
        <p:spPr>
          <a:xfrm>
            <a:off x="9988421" y="5276461"/>
            <a:ext cx="611318" cy="611318"/>
          </a:xfrm>
          <a:prstGeom prst="mathMultiply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74900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4">
            <a:extLst>
              <a:ext uri="{FF2B5EF4-FFF2-40B4-BE49-F238E27FC236}">
                <a16:creationId xmlns:a16="http://schemas.microsoft.com/office/drawing/2014/main" id="{37DCBD47-30A4-8F63-8A60-AFC6569DDDD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AT" dirty="0" err="1"/>
              <a:t>Thank</a:t>
            </a:r>
            <a:r>
              <a:rPr lang="de-AT" dirty="0"/>
              <a:t> </a:t>
            </a:r>
            <a:r>
              <a:rPr lang="de-AT" dirty="0" err="1"/>
              <a:t>you</a:t>
            </a:r>
            <a:r>
              <a:rPr lang="de-AT" dirty="0"/>
              <a:t> </a:t>
            </a:r>
            <a:r>
              <a:rPr lang="de-AT" dirty="0" err="1"/>
              <a:t>for</a:t>
            </a:r>
            <a:r>
              <a:rPr lang="de-AT" dirty="0"/>
              <a:t> </a:t>
            </a:r>
            <a:r>
              <a:rPr lang="de-AT" dirty="0" err="1"/>
              <a:t>your</a:t>
            </a:r>
            <a:r>
              <a:rPr lang="de-AT" dirty="0"/>
              <a:t> </a:t>
            </a:r>
            <a:r>
              <a:rPr lang="de-AT" dirty="0" err="1"/>
              <a:t>attention</a:t>
            </a:r>
            <a:r>
              <a:rPr lang="de-AT" dirty="0"/>
              <a:t>!</a:t>
            </a:r>
          </a:p>
        </p:txBody>
      </p:sp>
      <p:sp>
        <p:nvSpPr>
          <p:cNvPr id="6" name="Untertitel 5">
            <a:extLst>
              <a:ext uri="{FF2B5EF4-FFF2-40B4-BE49-F238E27FC236}">
                <a16:creationId xmlns:a16="http://schemas.microsoft.com/office/drawing/2014/main" id="{D0F45ACE-0223-1580-4834-4B5373452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2257586"/>
          </a:xfrm>
        </p:spPr>
        <p:txBody>
          <a:bodyPr>
            <a:normAutofit fontScale="85000" lnSpcReduction="20000"/>
          </a:bodyPr>
          <a:lstStyle/>
          <a:p>
            <a:r>
              <a:rPr lang="de-AT" dirty="0"/>
              <a:t>Siegfried Arneitz </a:t>
            </a:r>
          </a:p>
          <a:p>
            <a:r>
              <a:rPr lang="de-AT" dirty="0"/>
              <a:t>Graz University </a:t>
            </a:r>
            <a:r>
              <a:rPr lang="de-AT" dirty="0" err="1"/>
              <a:t>of</a:t>
            </a:r>
            <a:r>
              <a:rPr lang="de-AT" dirty="0"/>
              <a:t> Technology </a:t>
            </a:r>
          </a:p>
          <a:p>
            <a:r>
              <a:rPr lang="de-AT" dirty="0"/>
              <a:t>Institute </a:t>
            </a:r>
            <a:r>
              <a:rPr lang="de-AT" dirty="0" err="1"/>
              <a:t>of</a:t>
            </a:r>
            <a:r>
              <a:rPr lang="de-AT" dirty="0"/>
              <a:t> Materials Science, </a:t>
            </a:r>
            <a:r>
              <a:rPr lang="de-AT" dirty="0" err="1"/>
              <a:t>Joining</a:t>
            </a:r>
            <a:r>
              <a:rPr lang="de-AT" dirty="0"/>
              <a:t> and </a:t>
            </a:r>
            <a:r>
              <a:rPr lang="de-AT" dirty="0" err="1"/>
              <a:t>Forming</a:t>
            </a:r>
            <a:r>
              <a:rPr lang="de-AT" dirty="0"/>
              <a:t> </a:t>
            </a:r>
          </a:p>
          <a:p>
            <a:r>
              <a:rPr lang="de-AT" dirty="0" err="1"/>
              <a:t>Kopernikusgasse</a:t>
            </a:r>
            <a:r>
              <a:rPr lang="de-AT" dirty="0"/>
              <a:t> 24/I </a:t>
            </a:r>
          </a:p>
          <a:p>
            <a:r>
              <a:rPr lang="de-AT" dirty="0"/>
              <a:t>Graz, Austria </a:t>
            </a:r>
          </a:p>
          <a:p>
            <a:r>
              <a:rPr lang="de-AT" dirty="0"/>
              <a:t>0043 316 873 1656</a:t>
            </a:r>
          </a:p>
          <a:p>
            <a:r>
              <a:rPr lang="de-AT" dirty="0">
                <a:hlinkClick r:id="rId2"/>
              </a:rPr>
              <a:t>Siegfried.arneitz@tugraz.at</a:t>
            </a:r>
            <a:r>
              <a:rPr lang="de-A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6743038"/>
      </p:ext>
    </p:extLst>
  </p:cSld>
  <p:clrMapOvr>
    <a:masterClrMapping/>
  </p:clrMapOvr>
</p:sld>
</file>

<file path=ppt/theme/theme1.xml><?xml version="1.0" encoding="utf-8"?>
<a:theme xmlns:a="http://schemas.openxmlformats.org/drawingml/2006/main" name="IMAT">
  <a:themeElements>
    <a:clrScheme name="Benutzerdefiniert 3">
      <a:dk1>
        <a:srgbClr val="0F0F0F"/>
      </a:dk1>
      <a:lt1>
        <a:srgbClr val="FFFFFF"/>
      </a:lt1>
      <a:dk2>
        <a:srgbClr val="3B5A70"/>
      </a:dk2>
      <a:lt2>
        <a:srgbClr val="EEECE1"/>
      </a:lt2>
      <a:accent1>
        <a:srgbClr val="F70146"/>
      </a:accent1>
      <a:accent2>
        <a:srgbClr val="5191C1"/>
      </a:accent2>
      <a:accent3>
        <a:srgbClr val="A5A5A5"/>
      </a:accent3>
      <a:accent4>
        <a:srgbClr val="285F82"/>
      </a:accent4>
      <a:accent5>
        <a:srgbClr val="78BE73"/>
      </a:accent5>
      <a:accent6>
        <a:srgbClr val="E59352"/>
      </a:accent6>
      <a:hlink>
        <a:srgbClr val="0066D8"/>
      </a:hlink>
      <a:folHlink>
        <a:srgbClr val="6C2F91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  <a:tailEnd type="none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tlCol="0">
        <a:spAutoFit/>
      </a:bodyPr>
      <a:lstStyle>
        <a:defPPr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IMAT" id="{C8B124DC-292F-4066-86DF-D525916B73D8}" vid="{181E5056-2010-468A-92B6-2FBDB4B908C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401719298569046B35C9950788D01F5" ma:contentTypeVersion="14" ma:contentTypeDescription="Ein neues Dokument erstellen." ma:contentTypeScope="" ma:versionID="9db0435327ca70f4b8c31d273699d391">
  <xsd:schema xmlns:xsd="http://www.w3.org/2001/XMLSchema" xmlns:xs="http://www.w3.org/2001/XMLSchema" xmlns:p="http://schemas.microsoft.com/office/2006/metadata/properties" xmlns:ns3="9f25f398-e84b-467e-ae85-c89a7892a48a" xmlns:ns4="bcb606fe-a689-40db-806f-43f9db251a66" targetNamespace="http://schemas.microsoft.com/office/2006/metadata/properties" ma:root="true" ma:fieldsID="193f7541cabfc25136d5826050e83a8b" ns3:_="" ns4:_="">
    <xsd:import namespace="9f25f398-e84b-467e-ae85-c89a7892a48a"/>
    <xsd:import namespace="bcb606fe-a689-40db-806f-43f9db251a6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25f398-e84b-467e-ae85-c89a7892a4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cb606fe-a689-40db-806f-43f9db251a6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9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FBCE187-739C-45F4-B804-A20B580B390F}">
  <ds:schemaRefs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http://schemas.microsoft.com/office/2006/metadata/properties"/>
    <ds:schemaRef ds:uri="bcb606fe-a689-40db-806f-43f9db251a66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9f25f398-e84b-467e-ae85-c89a7892a48a"/>
  </ds:schemaRefs>
</ds:datastoreItem>
</file>

<file path=customXml/itemProps2.xml><?xml version="1.0" encoding="utf-8"?>
<ds:datastoreItem xmlns:ds="http://schemas.openxmlformats.org/officeDocument/2006/customXml" ds:itemID="{770E0F0A-0D65-477E-8F5C-CA76728272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25f398-e84b-467e-ae85-c89a7892a48a"/>
    <ds:schemaRef ds:uri="bcb606fe-a689-40db-806f-43f9db251a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CF99D4-290E-424C-80FB-F4255790AD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IMAT</Template>
  <TotalTime>0</TotalTime>
  <Words>486</Words>
  <Application>Microsoft Office PowerPoint</Application>
  <PresentationFormat>Breitbild</PresentationFormat>
  <Paragraphs>121</Paragraphs>
  <Slides>39</Slides>
  <Notes>1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39</vt:i4>
      </vt:variant>
    </vt:vector>
  </HeadingPairs>
  <TitlesOfParts>
    <vt:vector size="44" baseType="lpstr">
      <vt:lpstr>Arial</vt:lpstr>
      <vt:lpstr>Calibri</vt:lpstr>
      <vt:lpstr>Cambria Math</vt:lpstr>
      <vt:lpstr>Wingdings</vt:lpstr>
      <vt:lpstr>IMAT</vt:lpstr>
      <vt:lpstr>PowerPoint-Präsentation</vt:lpstr>
      <vt:lpstr>AM of the Fe-Cr-Co alloy system:  Using the in- situ alloying process to manufacture magnetic parts with a defined chemical gradient </vt:lpstr>
      <vt:lpstr>Content of our presentation </vt:lpstr>
      <vt:lpstr>Fe-Cr-Co in the LPBF process</vt:lpstr>
      <vt:lpstr>In- situ alloying: a novel technique with high potential</vt:lpstr>
      <vt:lpstr>Additive manufacturing of FeCrCo: Melt pool studies  </vt:lpstr>
      <vt:lpstr>Additive manufacturing of FeCrCo: homogeneity </vt:lpstr>
      <vt:lpstr>Additive manufacturing of FeCrCo: homogeneity </vt:lpstr>
      <vt:lpstr>Additive manufacturing of FeCrCo: homogeneity </vt:lpstr>
      <vt:lpstr>Additive manufacturing of FeCrCo: homogeneity </vt:lpstr>
      <vt:lpstr>Additive manufacturing of FeCrCo: homogeneity </vt:lpstr>
      <vt:lpstr>Additive manufacturing of FeCrCo: homogeneity </vt:lpstr>
      <vt:lpstr>Functional graduation</vt:lpstr>
      <vt:lpstr>Concept: Process Development </vt:lpstr>
      <vt:lpstr>Concept: Process Development </vt:lpstr>
      <vt:lpstr>Concept: Process Development </vt:lpstr>
      <vt:lpstr>Concept: Process Development </vt:lpstr>
      <vt:lpstr>Concept: Process Development </vt:lpstr>
      <vt:lpstr>Concept: Process Development </vt:lpstr>
      <vt:lpstr>Concept: Process Development </vt:lpstr>
      <vt:lpstr>Concept: Process Development </vt:lpstr>
      <vt:lpstr>Concept: Process Development </vt:lpstr>
      <vt:lpstr>Concept: Process Development </vt:lpstr>
      <vt:lpstr>Concept: Process Development </vt:lpstr>
      <vt:lpstr>Concept: Process Development </vt:lpstr>
      <vt:lpstr>Printing Parameter</vt:lpstr>
      <vt:lpstr>Results: Parameter 5 </vt:lpstr>
      <vt:lpstr>Results: Parameter 5</vt:lpstr>
      <vt:lpstr>Results: Parameter 5</vt:lpstr>
      <vt:lpstr>Results: Parameter 5 </vt:lpstr>
      <vt:lpstr>Results: Parameter 5 </vt:lpstr>
      <vt:lpstr>First Results: Parameter 5 </vt:lpstr>
      <vt:lpstr>First Results: Comparison of Parameters </vt:lpstr>
      <vt:lpstr>First Results: Comparison of Parameters </vt:lpstr>
      <vt:lpstr>First Results: Comparison of Parameters </vt:lpstr>
      <vt:lpstr>First Results: Comparison of Parameters </vt:lpstr>
      <vt:lpstr>First Results: Comparison of Parameters </vt:lpstr>
      <vt:lpstr>First Results: Comparison of Parameters </vt:lpstr>
      <vt:lpstr>Thank you for your attention!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Arneitz, Siegfried</dc:creator>
  <cp:lastModifiedBy>Arneitz, Siegfried</cp:lastModifiedBy>
  <cp:revision>193</cp:revision>
  <dcterms:created xsi:type="dcterms:W3CDTF">2020-04-16T10:17:40Z</dcterms:created>
  <dcterms:modified xsi:type="dcterms:W3CDTF">2022-09-26T08:47:53Z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0x010100A401719298569046B35C9950788D01F5</vt:lpwstr>
  </property>
</Properties>
</file>