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1C82AB"/>
    <a:srgbClr val="CCECFF"/>
    <a:srgbClr val="35B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19" autoAdjust="0"/>
    <p:restoredTop sz="94646" autoAdjust="0"/>
  </p:normalViewPr>
  <p:slideViewPr>
    <p:cSldViewPr showGuides="1">
      <p:cViewPr varScale="1">
        <p:scale>
          <a:sx n="74" d="100"/>
          <a:sy n="74" d="100"/>
        </p:scale>
        <p:origin x="156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04.06.2023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C973DD6-D49C-9BCF-AC8A-193E33473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6" y="44624"/>
            <a:ext cx="1862138" cy="1177528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ABE2B53-B1D3-F07F-64DB-E30BDB86A6A5}"/>
              </a:ext>
            </a:extLst>
          </p:cNvPr>
          <p:cNvSpPr/>
          <p:nvPr userDrawn="1"/>
        </p:nvSpPr>
        <p:spPr>
          <a:xfrm>
            <a:off x="0" y="3212976"/>
            <a:ext cx="12192000" cy="208823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6F02BC2-C891-7935-D8B3-D001C17ED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" y="5877272"/>
            <a:ext cx="1489710" cy="94202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04.06.2023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04.06.2023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04.06.2023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04.06.2023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04.06.2023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04.06.2023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04.06.2023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212977"/>
            <a:ext cx="10513168" cy="792088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sz="2800" b="1" dirty="0"/>
              <a:t>Experimental investigation of the effect of W-temper forming process parameters on </a:t>
            </a:r>
            <a:r>
              <a:rPr lang="en-GB" sz="2800" b="1" dirty="0" err="1"/>
              <a:t>springback</a:t>
            </a:r>
            <a:endParaRPr lang="de-DE" sz="28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95400" y="4725144"/>
            <a:ext cx="10441160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dirty="0"/>
              <a:t>Jemal Ebrahim Dessie*, Dr. Zsolt Lukács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9AB-ABF4-3144-E96E-AAB4B26A4E3E}"/>
              </a:ext>
            </a:extLst>
          </p:cNvPr>
          <p:cNvSpPr txBox="1"/>
          <p:nvPr/>
        </p:nvSpPr>
        <p:spPr>
          <a:xfrm>
            <a:off x="609621" y="5281463"/>
            <a:ext cx="1893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 Jemal Ebrahim Dessie</a:t>
            </a:r>
            <a:endParaRPr lang="en-SE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B419ED-574A-C7F4-809A-C70D0B5E3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188640"/>
            <a:ext cx="3066554" cy="11034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Contents: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C656129-E2BA-2358-0394-2340103C0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441450"/>
            <a:ext cx="84391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indent="-457200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altLang="en-US" sz="3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lvl="1" indent="-457200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altLang="en-US" sz="3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Characterization</a:t>
            </a:r>
          </a:p>
          <a:p>
            <a:pPr lvl="1" indent="-457200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altLang="en-US" sz="3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Finite Element Modelling</a:t>
            </a:r>
          </a:p>
          <a:p>
            <a:pPr lvl="1" indent="-457200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altLang="en-US" sz="3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U-bending tests </a:t>
            </a:r>
          </a:p>
          <a:p>
            <a:pPr lvl="1" indent="-457200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altLang="en-US" sz="3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 and discussion</a:t>
            </a:r>
          </a:p>
          <a:p>
            <a:pPr lvl="1" indent="-457200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altLang="en-US" sz="3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0" lvl="1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en-GB" altLang="en-US" sz="2600" dirty="0"/>
          </a:p>
          <a:p>
            <a:pPr marL="0" lvl="1" eaLnBrk="1" hangingPunct="1">
              <a:spcBef>
                <a:spcPts val="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</a:pPr>
            <a:endParaRPr lang="en-GB" altLang="en-US" sz="2600" dirty="0"/>
          </a:p>
          <a:p>
            <a:pPr marL="0"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Ø"/>
            </a:pPr>
            <a:endParaRPr lang="en-GB" altLang="en-US" sz="4000" dirty="0"/>
          </a:p>
          <a:p>
            <a:pPr marL="0"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Ø"/>
            </a:pPr>
            <a:endParaRPr lang="en-GB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1. 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1AA94A-EDA0-6755-B906-449185E082A6}"/>
              </a:ext>
            </a:extLst>
          </p:cNvPr>
          <p:cNvSpPr txBox="1">
            <a:spLocks noChangeArrowheads="1"/>
          </p:cNvSpPr>
          <p:nvPr/>
        </p:nvSpPr>
        <p:spPr>
          <a:xfrm>
            <a:off x="479376" y="986147"/>
            <a:ext cx="9361040" cy="6281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eaLnBrk="1" fontAlgn="auto" hangingPunct="1">
              <a:spcBef>
                <a:spcPts val="400"/>
              </a:spcBef>
              <a:spcAft>
                <a:spcPts val="0"/>
              </a:spcAft>
              <a:buSzPct val="68000"/>
              <a:buFont typeface="Arial" panose="020B0604020202020204" pitchFamily="34" charset="0"/>
              <a:buNone/>
              <a:defRPr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Springback is a technical challenges in cold sheet metal stamping</a:t>
            </a:r>
            <a:endParaRPr lang="en-GB" sz="4000" dirty="0"/>
          </a:p>
          <a:p>
            <a:pPr marL="571500" lvl="1" indent="-571500" eaLnBrk="1" fontAlgn="auto" hangingPunct="1">
              <a:spcBef>
                <a:spcPts val="400"/>
              </a:spcBef>
              <a:spcAft>
                <a:spcPts val="0"/>
              </a:spcAft>
              <a:buSzPct val="68000"/>
              <a:buFont typeface="Wingdings" panose="05000000000000000000" pitchFamily="2" charset="2"/>
              <a:buChar char="Ø"/>
              <a:defRPr/>
            </a:pPr>
            <a:endParaRPr lang="en-GB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CB40EF-493D-CC9D-1143-F5EC1A30F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471017"/>
            <a:ext cx="8541236" cy="3499407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2B375024-8669-F1EF-9150-7F60BEAF7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559" y="5110163"/>
            <a:ext cx="9858225" cy="112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Particularly true for stamping high strength </a:t>
            </a:r>
            <a:r>
              <a:rPr lang="en-GB" alt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aluminum</a:t>
            </a: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alloys, since it tend to have large </a:t>
            </a:r>
            <a:r>
              <a:rPr lang="en-GB" alt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springback</a:t>
            </a: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resulting from the lower elastic rigidity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Warm and hot forming have been advised</a:t>
            </a:r>
            <a:endParaRPr lang="en-GB" altLang="en-US" sz="2600" dirty="0">
              <a:solidFill>
                <a:srgbClr val="FF0000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047174F-8F32-5B76-EF09-569BB8CA7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8972" y="2738455"/>
            <a:ext cx="2376264" cy="138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1 </a:t>
            </a:r>
            <a:r>
              <a:rPr lang="en-GB" altLang="en-US" dirty="0"/>
              <a:t>General stamping die design procedure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293FE0F4-77B4-9D8E-25E4-F406F771E3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1AA94A-EDA0-6755-B906-449185E082A6}"/>
              </a:ext>
            </a:extLst>
          </p:cNvPr>
          <p:cNvSpPr txBox="1">
            <a:spLocks noChangeArrowheads="1"/>
          </p:cNvSpPr>
          <p:nvPr/>
        </p:nvSpPr>
        <p:spPr>
          <a:xfrm>
            <a:off x="479376" y="436782"/>
            <a:ext cx="11473276" cy="15067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warm and hot forming methods need more steps in the production process and an advanced tooling system. 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Forming sheets at room temperature in the W-temper condition is advantageous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B375024-8669-F1EF-9150-7F60BEAF7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98" y="2505386"/>
            <a:ext cx="4367808" cy="221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 modelling of the kinematic hardening behaviour of W-Temper heat treated AA6082 aluminium alloy to predict </a:t>
            </a:r>
            <a:r>
              <a:rPr lang="en-GB" alt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springback</a:t>
            </a:r>
            <a:endParaRPr lang="en-GB" alt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endParaRPr lang="en-GB" altLang="en-US" sz="40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047174F-8F32-5B76-EF09-569BB8CA7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7853" y="5567557"/>
            <a:ext cx="6018852" cy="70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2 </a:t>
            </a:r>
            <a:r>
              <a:rPr lang="en-GB" altLang="en-US" dirty="0"/>
              <a:t>Temperature profile of the WT forming</a:t>
            </a:r>
          </a:p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endParaRPr lang="en-GB" alt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D43CBD-1BDB-7DD0-9A16-CA572C2CF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9" y="1871617"/>
            <a:ext cx="6078239" cy="3676207"/>
          </a:xfrm>
          <a:prstGeom prst="rect">
            <a:avLst/>
          </a:prstGeom>
        </p:spPr>
      </p:pic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0AB1DA2E-4825-281A-6A01-0BDA22234C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3510200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2. Material Characterization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1AA94A-EDA0-6755-B906-449185E082A6}"/>
              </a:ext>
            </a:extLst>
          </p:cNvPr>
          <p:cNvSpPr txBox="1">
            <a:spLocks noChangeArrowheads="1"/>
          </p:cNvSpPr>
          <p:nvPr/>
        </p:nvSpPr>
        <p:spPr>
          <a:xfrm>
            <a:off x="479376" y="986147"/>
            <a:ext cx="11473276" cy="150674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W-Temper heat treatment process of peak-aged 6082-T6 sheet were conducted with special furnace. 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Uniaxial tension-unloading test were conduced using universal material testing machine type MTS 810.2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B375024-8669-F1EF-9150-7F60BEAF7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904" y="2492895"/>
            <a:ext cx="6720747" cy="386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test specimens were heated at 525 °C as SHT for 30 min, followed by water quenching to room temperature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Ensures complete dissolution of the alloying components into the aluminium matrix.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uniaxial tension-unloading test was contacted at 15, 30, 90, and 120-minute ageing times (the time after quenching until forming)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047174F-8F32-5B76-EF09-569BB8CA7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31" y="5391664"/>
            <a:ext cx="6018852" cy="70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3 </a:t>
            </a:r>
            <a:r>
              <a:rPr lang="en-GB" altLang="en-US" dirty="0"/>
              <a:t>Warm-air forced heating furnace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DEE19C-6623-718F-21BC-F6DA9D03C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2568778"/>
            <a:ext cx="4419983" cy="2767824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99CD32CC-3465-9C7D-1B65-D702CEE79A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302120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1AA94A-EDA0-6755-B906-449185E082A6}"/>
              </a:ext>
            </a:extLst>
          </p:cNvPr>
          <p:cNvSpPr txBox="1">
            <a:spLocks noChangeArrowheads="1"/>
          </p:cNvSpPr>
          <p:nvPr/>
        </p:nvSpPr>
        <p:spPr>
          <a:xfrm>
            <a:off x="623391" y="5127837"/>
            <a:ext cx="10675149" cy="7494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tension-unloading tests, a significant difference was observed in the flow stress curves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D1A9D3BB-59DC-5703-6988-4AFE7B88D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77" y="467469"/>
            <a:ext cx="542925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id="{DDC2AC05-914E-D3CD-D8CA-91234B891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260648"/>
            <a:ext cx="27908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4CFEFA89-1F92-F921-7ADB-A8CA35BBA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72" y="3360133"/>
            <a:ext cx="1509576" cy="147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4 </a:t>
            </a:r>
            <a:r>
              <a:rPr lang="en-GB" altLang="en-US" dirty="0"/>
              <a:t>Tension-unloading test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CC90CE1-9733-B4C4-4AC7-D6CEE28D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9846" y="4205423"/>
            <a:ext cx="4356035" cy="70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5 </a:t>
            </a:r>
            <a:r>
              <a:rPr lang="en-GB" altLang="en-US" dirty="0"/>
              <a:t>Degradation of the elastic modulus.</a:t>
            </a: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EC788B86-C22B-57E2-E567-FFB8EC3965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1998568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3. Finite Element Modelling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B375024-8669-F1EF-9150-7F60BEAF7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88" y="1495300"/>
            <a:ext cx="7929168" cy="129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GB" alt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AutoForm</a:t>
            </a: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kinematic hardening behaviour of the material is formulation by </a:t>
            </a:r>
            <a:r>
              <a:rPr lang="en-GB" alt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Kubli</a:t>
            </a: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447CB45-9317-ADD4-1A5D-36D246DA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176" y="980728"/>
            <a:ext cx="327183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AutoForm</a:t>
            </a:r>
            <a:r>
              <a:rPr lang="en-GB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R8  </a:t>
            </a:r>
            <a:endParaRPr lang="en-GB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959710-4639-4B59-239D-4343DA046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2315576"/>
            <a:ext cx="6096528" cy="4755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9510ABDD-35AF-A0D8-3033-F1104A3F04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128" y="2810340"/>
                <a:ext cx="9297320" cy="1296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228600" indent="-2286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indent="-4572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lvl="1" indent="0" eaLnBrk="1" hangingPunct="1">
                  <a:spcBef>
                    <a:spcPts val="400"/>
                  </a:spcBef>
                  <a:buSzPct val="68000"/>
                  <a:buNone/>
                </a:pPr>
                <a:r>
                  <a:rPr lang="en-GB" sz="2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the tangent modulus and which ordinarily falls off exponentially as comparable plastic strain p builds up;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the tangent modulus at zero plastic strain; χ is the saturation constant; γ is Young's reduction factor </a:t>
                </a:r>
                <a:endParaRPr lang="en-GB" alt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9510ABDD-35AF-A0D8-3033-F1104A3F0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1128" y="2810340"/>
                <a:ext cx="9297320" cy="1296145"/>
              </a:xfrm>
              <a:prstGeom prst="rect">
                <a:avLst/>
              </a:prstGeom>
              <a:blipFill>
                <a:blip r:embed="rId3"/>
                <a:stretch>
                  <a:fillRect l="-852" t="-56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3">
            <a:extLst>
              <a:ext uri="{FF2B5EF4-FFF2-40B4-BE49-F238E27FC236}">
                <a16:creationId xmlns:a16="http://schemas.microsoft.com/office/drawing/2014/main" id="{90969A23-5AD2-3894-787E-0CA827286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88" y="3933057"/>
            <a:ext cx="10017400" cy="172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457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γ and χ values describing the changes in the elasticity modulus during reverse loading 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be find by fitting curves to these measured points 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Curve fitting module of the MATLAB program 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09A8B143-19AB-CF4B-82B3-672223695E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2761965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CC90CE1-9733-B4C4-4AC7-D6CEE28D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0722" y="1571331"/>
            <a:ext cx="3553421" cy="109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6 </a:t>
            </a:r>
            <a:r>
              <a:rPr lang="en-GB" altLang="en-US" dirty="0"/>
              <a:t>Reduction of elasticity modulus as a function of pre-strain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F5A218-CEEA-D5FC-620F-4BCCF2CC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17" y="420329"/>
            <a:ext cx="6207921" cy="4032448"/>
          </a:xfrm>
          <a:prstGeom prst="rect">
            <a:avLst/>
          </a:prstGeom>
        </p:spPr>
      </p:pic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FBC76F70-9C18-D6A7-4412-CD912E780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23247"/>
              </p:ext>
            </p:extLst>
          </p:nvPr>
        </p:nvGraphicFramePr>
        <p:xfrm>
          <a:off x="2947851" y="5088939"/>
          <a:ext cx="5908674" cy="1192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9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Aging time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l-GR" sz="1800" dirty="0"/>
                        <a:t>γ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l-GR" sz="1800" dirty="0"/>
                        <a:t>χ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15-minute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0.157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23.6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120-minute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0.112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800" dirty="0"/>
                        <a:t>28.2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3">
            <a:extLst>
              <a:ext uri="{FF2B5EF4-FFF2-40B4-BE49-F238E27FC236}">
                <a16:creationId xmlns:a16="http://schemas.microsoft.com/office/drawing/2014/main" id="{29AF6558-E8E5-387B-AF11-F60A7AE1C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33" y="4738776"/>
            <a:ext cx="856895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Table 1. </a:t>
            </a:r>
            <a:r>
              <a:rPr lang="en-GB" altLang="en-US" dirty="0"/>
              <a:t>Kinematic hardening parameters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4D73B89D-3636-B0B0-B7CB-0949F6806E3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695817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1AA94A-EDA0-6755-B906-449185E082A6}"/>
              </a:ext>
            </a:extLst>
          </p:cNvPr>
          <p:cNvSpPr txBox="1">
            <a:spLocks noChangeArrowheads="1"/>
          </p:cNvSpPr>
          <p:nvPr/>
        </p:nvSpPr>
        <p:spPr>
          <a:xfrm>
            <a:off x="4655840" y="4685247"/>
            <a:ext cx="7296812" cy="122851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FE simulations and experiments, image files of the samples are exported and measured using AutoCAD.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CFEFA89-1F92-F921-7ADB-A8CA35BBA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54" y="3075241"/>
            <a:ext cx="5437832" cy="76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7 </a:t>
            </a:r>
            <a:r>
              <a:rPr lang="en-GB" altLang="en-US" dirty="0"/>
              <a:t>Schematic view of 2D U-draw bending test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CC90CE1-9733-B4C4-4AC7-D6CEE28D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215" y="3678443"/>
            <a:ext cx="5705326" cy="10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8 </a:t>
            </a:r>
            <a:r>
              <a:rPr lang="en-GB" altLang="en-US" dirty="0"/>
              <a:t>Parameters for </a:t>
            </a:r>
            <a:r>
              <a:rPr lang="en-GB" altLang="en-US" dirty="0" err="1"/>
              <a:t>springback</a:t>
            </a:r>
            <a:r>
              <a:rPr lang="en-GB" altLang="en-US" dirty="0"/>
              <a:t> according to NUMISHEET ’93 benchmark problem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F67E3B-0B12-7EA4-05E7-34839AE3A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35" y="929236"/>
            <a:ext cx="5222989" cy="2125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1F5DA-A0B8-2B12-6EFA-20B92903D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76" y="627683"/>
            <a:ext cx="3273836" cy="28958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AFDA49-6BC8-719C-2237-0D849A1AE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719" y="3871940"/>
            <a:ext cx="1804572" cy="2121592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085D1504-BE7B-D4D5-04BB-2CA4BF6E8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954" y="6138746"/>
            <a:ext cx="5669771" cy="58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9 </a:t>
            </a:r>
            <a:r>
              <a:rPr lang="en-GB" altLang="en-US" dirty="0"/>
              <a:t>U-bending test apparatus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4B7C333-EBD1-A215-C0FC-961B2A41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4. U-bending tests 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9DEDB325-F248-584B-CB06-FE388B7621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60096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2632238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9AF6558-E8E5-387B-AF11-F60A7AE1C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3423469"/>
            <a:ext cx="856895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Table 3. </a:t>
            </a:r>
            <a:r>
              <a:rPr lang="en-GB" altLang="en-US" dirty="0"/>
              <a:t>Design variables and their level for the experiment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1AC29-5CAA-2D69-022F-3F1243816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151484"/>
              </p:ext>
            </p:extLst>
          </p:nvPr>
        </p:nvGraphicFramePr>
        <p:xfrm>
          <a:off x="1560513" y="1443899"/>
          <a:ext cx="7848600" cy="153193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5098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0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effectLst/>
                        </a:rPr>
                        <a:t>Parameters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>
                          <a:solidFill>
                            <a:srgbClr val="FFFFFF"/>
                          </a:solidFill>
                          <a:effectLst/>
                        </a:rPr>
                        <a:t>Considered Value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effectLst/>
                        </a:rPr>
                        <a:t>Die and punch profile radius</a:t>
                      </a:r>
                      <a:endParaRPr lang="en-GB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effectLst/>
                        </a:rPr>
                        <a:t>5 mm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solidFill>
                            <a:srgbClr val="000000"/>
                          </a:solidFill>
                          <a:effectLst/>
                        </a:rPr>
                        <a:t>Blank holding force (BHF)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</a:rPr>
                        <a:t>3, 5, 7 </a:t>
                      </a:r>
                      <a:r>
                        <a:rPr lang="en-GB" sz="1800" dirty="0" err="1">
                          <a:solidFill>
                            <a:srgbClr val="000000"/>
                          </a:solidFill>
                          <a:effectLst/>
                        </a:rPr>
                        <a:t>kN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5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effectLst/>
                        </a:rPr>
                        <a:t>Coefficient of friction (μ)</a:t>
                      </a:r>
                      <a:endParaRPr lang="en-GB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effectLst/>
                        </a:rPr>
                        <a:t>0.08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FDB326F2-E817-3705-6243-A14EE8C46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513" y="985689"/>
            <a:ext cx="856895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Table 2. </a:t>
            </a:r>
            <a:r>
              <a:rPr lang="en-GB" altLang="en-US" dirty="0"/>
              <a:t>Design variables and their level for the simulation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C97AC0D-5F15-FB46-1AA7-9404F755E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83321"/>
              </p:ext>
            </p:extLst>
          </p:nvPr>
        </p:nvGraphicFramePr>
        <p:xfrm>
          <a:off x="1560513" y="3933056"/>
          <a:ext cx="7848600" cy="160972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5098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0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effectLst/>
                        </a:rPr>
                        <a:t>Parameters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effectLst/>
                        </a:rPr>
                        <a:t>Considered Value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effectLst/>
                        </a:rPr>
                        <a:t>Die and punch profile radius</a:t>
                      </a:r>
                      <a:endParaRPr lang="en-GB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effectLst/>
                        </a:rPr>
                        <a:t>5 mm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solidFill>
                            <a:srgbClr val="000000"/>
                          </a:solidFill>
                          <a:effectLst/>
                        </a:rPr>
                        <a:t>Blank holding force (BHF)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</a:rPr>
                        <a:t>3, 5, 7 </a:t>
                      </a:r>
                      <a:r>
                        <a:rPr lang="en-GB" sz="1800" dirty="0" err="1">
                          <a:solidFill>
                            <a:srgbClr val="000000"/>
                          </a:solidFill>
                          <a:effectLst/>
                        </a:rPr>
                        <a:t>kN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effectLst/>
                        </a:rPr>
                        <a:t>Lubrication condition</a:t>
                      </a:r>
                      <a:endParaRPr lang="en-GB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dirty="0">
                          <a:effectLst/>
                        </a:rPr>
                        <a:t>oil lubrication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8151857-1EF5-6483-513F-95C03202BBB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233793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CFEFA89-1F92-F921-7ADB-A8CA35BBA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4410617"/>
            <a:ext cx="2472276" cy="76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dirty="0"/>
              <a:t>3D In simulation</a:t>
            </a:r>
          </a:p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endParaRPr lang="en-GB" altLang="en-US" dirty="0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CC90CE1-9733-B4C4-4AC7-D6CEE28D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6725" y="4337763"/>
            <a:ext cx="3312344" cy="10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dirty="0"/>
              <a:t>2D in both experiment and simulation</a:t>
            </a:r>
          </a:p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endParaRPr lang="en-GB" altLang="en-US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85D1504-BE7B-D4D5-04BB-2CA4BF6E8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0799" y="4414908"/>
            <a:ext cx="2808312" cy="58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dirty="0"/>
              <a:t>3D in experiment</a:t>
            </a:r>
          </a:p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endParaRPr lang="en-GB" altLang="en-US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4B7C333-EBD1-A215-C0FC-961B2A41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5. Result and discussion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DBB090-8B6D-6AB1-8960-1463AB77C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80" y="1321181"/>
            <a:ext cx="3755461" cy="2773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CCF267-F4E5-F2BD-075E-8F5C803CC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635" y="1305040"/>
            <a:ext cx="4041998" cy="2773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30F8E8-05AC-F87D-A815-D2DFB1B2D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235" y="1125239"/>
            <a:ext cx="3194581" cy="3060457"/>
          </a:xfrm>
          <a:prstGeom prst="rect">
            <a:avLst/>
          </a:prstGeom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E08509BD-2A10-5906-1531-EA1343CDA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138" y="5333590"/>
            <a:ext cx="6214497" cy="10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10 </a:t>
            </a:r>
            <a:r>
              <a:rPr lang="en-GB" altLang="en-US" dirty="0"/>
              <a:t>Springback profiles at 5kN BHF and 15-minute ageing time </a:t>
            </a: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36AD0BC0-5233-A0DB-FBF9-7303B6C71D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1494374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C4B7C333-EBD1-A215-C0FC-961B2A41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Effect of ageing time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08509BD-2A10-5906-1531-EA1343CDA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137" y="4991515"/>
            <a:ext cx="6214497" cy="10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11 </a:t>
            </a:r>
            <a:r>
              <a:rPr lang="en-GB" altLang="en-US" dirty="0"/>
              <a:t>2D profile of some physical experiments at different edging time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7D5757-B445-E26C-1BF6-EB6AC046A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595" y="1340768"/>
            <a:ext cx="4773582" cy="3420152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962B7A6F-2B1A-CDBF-7F67-CD9F55E9DE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201680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08509BD-2A10-5906-1531-EA1343CDA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688" y="4332090"/>
            <a:ext cx="6214497" cy="62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eaLnBrk="1" hangingPunct="1">
              <a:spcBef>
                <a:spcPts val="400"/>
              </a:spcBef>
              <a:buSzPct val="68000"/>
              <a:buFont typeface="Arial" panose="020B0604020202020204" pitchFamily="34" charset="0"/>
              <a:buNone/>
            </a:pPr>
            <a:r>
              <a:rPr lang="en-GB" altLang="en-US" b="1" dirty="0"/>
              <a:t>Fig. 12 </a:t>
            </a:r>
            <a:r>
              <a:rPr lang="en-GB" altLang="en-US" dirty="0"/>
              <a:t>Effect of aging time at BHF=5kN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511754-8F29-880C-8E6C-A685EF693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04" y="495189"/>
            <a:ext cx="4797968" cy="36762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3BCEA3-914B-556F-A9B2-7DFA2A86E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98743"/>
            <a:ext cx="4956478" cy="3676207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91E75DC6-F985-F0F6-7D69-1397BF2BD23F}"/>
              </a:ext>
            </a:extLst>
          </p:cNvPr>
          <p:cNvSpPr txBox="1">
            <a:spLocks noChangeArrowheads="1"/>
          </p:cNvSpPr>
          <p:nvPr/>
        </p:nvSpPr>
        <p:spPr>
          <a:xfrm>
            <a:off x="1247275" y="4729964"/>
            <a:ext cx="8878794" cy="159364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decrease of θ1 from 85.6° to 83.2° in the experiment and from 84.7° to 82.8° in the simulation.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q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θ2 was increasing from 98.5° to 103° in the experiment and from 99.2° to 102.1° in the simulation.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2A8CF317-09BD-3967-EC22-BAC4442EEC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965695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6. Conclusion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1AA94A-EDA0-6755-B906-449185E082A6}"/>
              </a:ext>
            </a:extLst>
          </p:cNvPr>
          <p:cNvSpPr txBox="1">
            <a:spLocks noChangeArrowheads="1"/>
          </p:cNvSpPr>
          <p:nvPr/>
        </p:nvSpPr>
        <p:spPr>
          <a:xfrm>
            <a:off x="239348" y="947434"/>
            <a:ext cx="11617292" cy="49631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§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W-Temper forming of high-strength aluminium alloys are a highly effective heat treatment process that can significantly improve the mechanical properties and performance of these materials.</a:t>
            </a:r>
          </a:p>
          <a:p>
            <a:pPr lvl="1" algn="just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§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</a:t>
            </a:r>
            <a:r>
              <a:rPr lang="en-GB" alt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springback</a:t>
            </a: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effect is a serious issue that can happen during the W-Temper forming.  This is because the ageing time of high strength aluminium alloys can change the properties of the material during forming.</a:t>
            </a:r>
          </a:p>
          <a:p>
            <a:pPr lvl="1" algn="just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§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W-Temper process, the aluminium alloy is typically in a hardened state, with increased strength, hardness, and reduced ductility. If the time between the W-Temper process and forming is too long, the material may experience some degree of natural aging, which can further increase its strength and reduce its ductility. </a:t>
            </a:r>
          </a:p>
          <a:p>
            <a:pPr lvl="1" algn="just" eaLnBrk="1" hangingPunct="1">
              <a:spcBef>
                <a:spcPts val="400"/>
              </a:spcBef>
              <a:buSzPct val="68000"/>
              <a:buFont typeface="Wingdings" panose="05000000000000000000" pitchFamily="2" charset="2"/>
              <a:buChar char="§"/>
            </a:pPr>
            <a:r>
              <a:rPr lang="en-GB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very important to specify the precise time between the rapid quenching and forming in the industrial application to stamping high strength aluminium alloys.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E645192-A4FD-657C-5B27-DC1A42FCCA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</p:spTree>
    <p:extLst>
      <p:ext uri="{BB962C8B-B14F-4D97-AF65-F5344CB8AC3E}">
        <p14:creationId xmlns:p14="http://schemas.microsoft.com/office/powerpoint/2010/main" val="2376294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E645192-A4FD-657C-5B27-DC1A42FCCA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J E Dessie</a:t>
            </a:r>
          </a:p>
          <a:p>
            <a:r>
              <a:rPr lang="en-US" dirty="0"/>
              <a:t>University of Miskolc</a:t>
            </a:r>
          </a:p>
          <a:p>
            <a:r>
              <a:rPr lang="en-US" dirty="0"/>
              <a:t>21/06/2023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86E8FC-0905-A63A-DC96-324426919146}"/>
              </a:ext>
            </a:extLst>
          </p:cNvPr>
          <p:cNvSpPr/>
          <p:nvPr/>
        </p:nvSpPr>
        <p:spPr>
          <a:xfrm>
            <a:off x="2971800" y="2446638"/>
            <a:ext cx="6972300" cy="1291628"/>
          </a:xfrm>
          <a:prstGeom prst="rect">
            <a:avLst/>
          </a:prstGeom>
          <a:noFill/>
        </p:spPr>
        <p:txBody>
          <a:bodyPr wrap="none">
            <a:prstTxWarp prst="textWave2">
              <a:avLst>
                <a:gd name="adj1" fmla="val 12500"/>
                <a:gd name="adj2" fmla="val 692"/>
              </a:avLst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 w="1905"/>
                <a:gradFill>
                  <a:gsLst>
                    <a:gs pos="0">
                      <a:srgbClr val="70AD47">
                        <a:shade val="20000"/>
                        <a:satMod val="200000"/>
                      </a:srgbClr>
                    </a:gs>
                    <a:gs pos="78000">
                      <a:srgbClr val="70AD47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70AD47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50" endPos="85000" dir="5400000" sy="-100000" algn="bl" rotWithShape="0"/>
                </a:effectLst>
                <a:uLnTx/>
                <a:uFillTx/>
              </a:rPr>
              <a:t>THANK YOU FOR YOUR ATTENTION</a:t>
            </a:r>
            <a:endParaRPr kumimoji="0" lang="am-ET" sz="5400" b="1" i="0" u="none" strike="noStrike" kern="0" cap="none" spc="0" normalizeH="0" baseline="0" noProof="0" dirty="0">
              <a:ln w="1905"/>
              <a:gradFill>
                <a:gsLst>
                  <a:gs pos="0">
                    <a:srgbClr val="70AD47">
                      <a:shade val="20000"/>
                      <a:satMod val="200000"/>
                    </a:srgbClr>
                  </a:gs>
                  <a:gs pos="78000">
                    <a:srgbClr val="70AD47">
                      <a:tint val="90000"/>
                      <a:shade val="89000"/>
                      <a:satMod val="220000"/>
                    </a:srgbClr>
                  </a:gs>
                  <a:gs pos="100000">
                    <a:srgbClr val="70AD47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50" endPos="85000" dir="5400000" sy="-100000" algn="bl" rotWithShape="0"/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7675351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896</Words>
  <Application>Microsoft Office PowerPoint</Application>
  <PresentationFormat>Widescreen</PresentationFormat>
  <Paragraphs>145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 Math</vt:lpstr>
      <vt:lpstr>Courier New</vt:lpstr>
      <vt:lpstr>Helvetica</vt:lpstr>
      <vt:lpstr>Nyala</vt:lpstr>
      <vt:lpstr>Times New Roman</vt:lpstr>
      <vt:lpstr>Wingdings</vt:lpstr>
      <vt:lpstr>Larissa-Design</vt:lpstr>
      <vt:lpstr>Experimental investigation of the effect of W-temper forming process parameters on springback</vt:lpstr>
      <vt:lpstr>Contents:</vt:lpstr>
      <vt:lpstr>1. Introduction</vt:lpstr>
      <vt:lpstr>PowerPoint Presentation</vt:lpstr>
      <vt:lpstr>2. Material Characterization</vt:lpstr>
      <vt:lpstr>PowerPoint Presentation</vt:lpstr>
      <vt:lpstr>3. Finite Element Modelling</vt:lpstr>
      <vt:lpstr>PowerPoint Presentation</vt:lpstr>
      <vt:lpstr>4. U-bending tests </vt:lpstr>
      <vt:lpstr>PowerPoint Presentation</vt:lpstr>
      <vt:lpstr>5. Result and discussion</vt:lpstr>
      <vt:lpstr>Effect of ageing time </vt:lpstr>
      <vt:lpstr>PowerPoint Presentation</vt:lpstr>
      <vt:lpstr>6. 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Jemal Ebrahim Dessie</cp:lastModifiedBy>
  <cp:revision>75</cp:revision>
  <dcterms:created xsi:type="dcterms:W3CDTF">2014-11-17T10:33:34Z</dcterms:created>
  <dcterms:modified xsi:type="dcterms:W3CDTF">2023-06-04T12:41:11Z</dcterms:modified>
</cp:coreProperties>
</file>