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sdx" ContentType="application/vnd.ms-visio.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2"/>
  </p:notesMasterIdLst>
  <p:handoutMasterIdLst>
    <p:handoutMasterId r:id="rId23"/>
  </p:handoutMasterIdLst>
  <p:sldIdLst>
    <p:sldId id="256" r:id="rId2"/>
    <p:sldId id="258" r:id="rId3"/>
    <p:sldId id="274" r:id="rId4"/>
    <p:sldId id="282" r:id="rId5"/>
    <p:sldId id="283" r:id="rId6"/>
    <p:sldId id="288" r:id="rId7"/>
    <p:sldId id="260" r:id="rId8"/>
    <p:sldId id="277" r:id="rId9"/>
    <p:sldId id="284" r:id="rId10"/>
    <p:sldId id="261" r:id="rId11"/>
    <p:sldId id="285" r:id="rId12"/>
    <p:sldId id="279" r:id="rId13"/>
    <p:sldId id="262" r:id="rId14"/>
    <p:sldId id="281" r:id="rId15"/>
    <p:sldId id="280" r:id="rId16"/>
    <p:sldId id="263" r:id="rId17"/>
    <p:sldId id="259" r:id="rId18"/>
    <p:sldId id="264" r:id="rId19"/>
    <p:sldId id="265" r:id="rId20"/>
    <p:sldId id="273" r:id="rId21"/>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066FF"/>
    <a:srgbClr val="0000FF"/>
    <a:srgbClr val="000099"/>
    <a:srgbClr val="1C82AB"/>
    <a:srgbClr val="CCECFF"/>
    <a:srgbClr val="35B9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37911D-E607-412C-8F95-62F516777110}" v="1" dt="2022-12-07T13:12:46.033"/>
  </p1510:revLst>
</p1510:revInfo>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319" autoAdjust="0"/>
    <p:restoredTop sz="83118" autoAdjust="0"/>
  </p:normalViewPr>
  <p:slideViewPr>
    <p:cSldViewPr showGuides="1">
      <p:cViewPr varScale="1">
        <p:scale>
          <a:sx n="95" d="100"/>
          <a:sy n="95" d="100"/>
        </p:scale>
        <p:origin x="600" y="78"/>
      </p:cViewPr>
      <p:guideLst>
        <p:guide orient="horz" pos="2160"/>
        <p:guide pos="3840"/>
      </p:guideLst>
    </p:cSldViewPr>
  </p:slideViewPr>
  <p:outlineViewPr>
    <p:cViewPr>
      <p:scale>
        <a:sx n="33" d="100"/>
        <a:sy n="33" d="100"/>
      </p:scale>
      <p:origin x="0" y="0"/>
    </p:cViewPr>
  </p:outlineViewPr>
  <p:notesTextViewPr>
    <p:cViewPr>
      <p:scale>
        <a:sx n="125" d="100"/>
        <a:sy n="125" d="100"/>
      </p:scale>
      <p:origin x="0" y="0"/>
    </p:cViewPr>
  </p:notesTextViewPr>
  <p:notesViewPr>
    <p:cSldViewPr>
      <p:cViewPr varScale="1">
        <p:scale>
          <a:sx n="52" d="100"/>
          <a:sy n="52" d="100"/>
        </p:scale>
        <p:origin x="2608" y="6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7F80F3DF-F73D-46A8-9E9B-1FD9EB7F4C4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a:extLst>
              <a:ext uri="{FF2B5EF4-FFF2-40B4-BE49-F238E27FC236}">
                <a16:creationId xmlns:a16="http://schemas.microsoft.com/office/drawing/2014/main" id="{3007E570-1F9D-4480-9D68-99107BF563F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08CFBA4-E7E8-40EB-92D8-AE6290D8CC1E}" type="datetimeFigureOut">
              <a:rPr lang="sv-SE" smtClean="0"/>
              <a:t>2023-06-17</a:t>
            </a:fld>
            <a:endParaRPr lang="sv-SE"/>
          </a:p>
        </p:txBody>
      </p:sp>
      <p:sp>
        <p:nvSpPr>
          <p:cNvPr id="4" name="Platshållare för sidfot 3">
            <a:extLst>
              <a:ext uri="{FF2B5EF4-FFF2-40B4-BE49-F238E27FC236}">
                <a16:creationId xmlns:a16="http://schemas.microsoft.com/office/drawing/2014/main" id="{0BBCCF51-6999-4D00-B4C4-B37DBF10C0E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a:extLst>
              <a:ext uri="{FF2B5EF4-FFF2-40B4-BE49-F238E27FC236}">
                <a16:creationId xmlns:a16="http://schemas.microsoft.com/office/drawing/2014/main" id="{06D2C9DD-4BC7-4962-9811-3883225F92C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0492E0B-EBF5-43B4-B225-ED9A7BFC79A1}" type="slidenum">
              <a:rPr lang="sv-SE" smtClean="0"/>
              <a:t>‹#›</a:t>
            </a:fld>
            <a:endParaRPr lang="sv-SE"/>
          </a:p>
        </p:txBody>
      </p:sp>
    </p:spTree>
    <p:extLst>
      <p:ext uri="{BB962C8B-B14F-4D97-AF65-F5344CB8AC3E}">
        <p14:creationId xmlns:p14="http://schemas.microsoft.com/office/powerpoint/2010/main" val="30332639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0E9B22E-AB1E-4D9C-80EF-A8DFC965CD14}" type="datetimeFigureOut">
              <a:rPr lang="de-DE" smtClean="0"/>
              <a:pPr/>
              <a:t>17.06.2023</a:t>
            </a:fld>
            <a:endParaRPr lang="de-DE"/>
          </a:p>
        </p:txBody>
      </p:sp>
      <p:sp>
        <p:nvSpPr>
          <p:cNvPr id="4" name="Folienbildplatzhalt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F169067-B154-4E22-943F-8345064B56F5}" type="slidenum">
              <a:rPr lang="de-DE" smtClean="0"/>
              <a:pPr/>
              <a:t>‹#›</a:t>
            </a:fld>
            <a:endParaRPr lang="de-DE"/>
          </a:p>
        </p:txBody>
      </p:sp>
    </p:spTree>
    <p:extLst>
      <p:ext uri="{BB962C8B-B14F-4D97-AF65-F5344CB8AC3E}">
        <p14:creationId xmlns:p14="http://schemas.microsoft.com/office/powerpoint/2010/main" val="39259059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pPr marL="228600" indent="-228600" algn="just">
              <a:buAutoNum type="arabicPeriod"/>
            </a:pPr>
            <a:r>
              <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Good afternoon ladies and gentlemen</a:t>
            </a:r>
          </a:p>
          <a:p>
            <a:pPr marL="228600" indent="-228600" algn="just">
              <a:buAutoNum type="arabicPeriod"/>
            </a:pPr>
            <a:r>
              <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I am very glad to have the opportunity to present this presentation. </a:t>
            </a:r>
          </a:p>
          <a:p>
            <a:pPr marL="228600" indent="-228600" algn="just">
              <a:buAutoNum type="arabicPeriod"/>
            </a:pPr>
            <a:r>
              <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The subject is </a:t>
            </a:r>
            <a:r>
              <a:rPr lang="en-US" altLang="zh-CN" sz="1200" i="1"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Research on the evolving yielding </a:t>
            </a:r>
            <a:r>
              <a:rPr lang="en-US" altLang="zh-CN" sz="1200" i="1" kern="100" dirty="0" err="1">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behaviour</a:t>
            </a:r>
            <a:r>
              <a:rPr lang="en-US" altLang="zh-CN" sz="1200" i="1"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 and micro-mechanism in biaxial deformation of DP1180 sheet based on crystal plasticity finite element model</a:t>
            </a:r>
          </a:p>
          <a:p>
            <a:pPr marL="228600" indent="-228600" algn="just">
              <a:buAutoNum type="arabicPeriod"/>
            </a:pPr>
            <a:r>
              <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My name is </a:t>
            </a:r>
            <a:r>
              <a:rPr lang="en-US" altLang="zh-CN" sz="1200" kern="100" dirty="0" err="1">
                <a:effectLst/>
                <a:latin typeface="Times New Roman" panose="02020603050405020304" pitchFamily="18" charset="0"/>
                <a:ea typeface="宋体" panose="02010600030101010101" pitchFamily="2" charset="-122"/>
                <a:cs typeface="Times New Roman" panose="02020603050405020304" pitchFamily="18" charset="0"/>
              </a:rPr>
              <a:t>Bingying</a:t>
            </a:r>
            <a:r>
              <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 ZHOU, coming from </a:t>
            </a:r>
            <a:r>
              <a:rPr lang="en-US" altLang="zh-CN" sz="1200" kern="100" dirty="0" err="1">
                <a:effectLst/>
                <a:latin typeface="Times New Roman" panose="02020603050405020304" pitchFamily="18" charset="0"/>
                <a:ea typeface="宋体" panose="02010600030101010101" pitchFamily="2" charset="-122"/>
                <a:cs typeface="Times New Roman" panose="02020603050405020304" pitchFamily="18" charset="0"/>
              </a:rPr>
              <a:t>Beihang</a:t>
            </a:r>
            <a:r>
              <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 University, China. </a:t>
            </a:r>
            <a:endPar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4" name="Foliennummernplatzhalter 3"/>
          <p:cNvSpPr>
            <a:spLocks noGrp="1"/>
          </p:cNvSpPr>
          <p:nvPr>
            <p:ph type="sldNum" sz="quarter" idx="10"/>
          </p:nvPr>
        </p:nvSpPr>
        <p:spPr/>
        <p:txBody>
          <a:bodyPr/>
          <a:lstStyle/>
          <a:p>
            <a:fld id="{4F169067-B154-4E22-943F-8345064B56F5}" type="slidenum">
              <a:rPr lang="de-DE" smtClean="0"/>
              <a:pPr/>
              <a:t>1</a:t>
            </a:fld>
            <a:endParaRPr lang="de-DE"/>
          </a:p>
        </p:txBody>
      </p:sp>
    </p:spTree>
    <p:extLst>
      <p:ext uri="{BB962C8B-B14F-4D97-AF65-F5344CB8AC3E}">
        <p14:creationId xmlns:p14="http://schemas.microsoft.com/office/powerpoint/2010/main" val="23134007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228600" lvl="0" indent="-228600" algn="just">
              <a:buFont typeface="+mj-lt"/>
              <a:buAutoNum type="arabicPeriod"/>
            </a:pPr>
            <a:r>
              <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There are six main </a:t>
            </a:r>
            <a:r>
              <a:rPr lang="en-US" altLang="zh-CN" sz="1200" b="1" kern="100" dirty="0">
                <a:solidFill>
                  <a:srgbClr val="0070C0"/>
                </a:solidFill>
                <a:effectLst/>
                <a:latin typeface="Times New Roman" panose="02020603050405020304" pitchFamily="18" charset="0"/>
                <a:ea typeface="宋体" panose="02010600030101010101" pitchFamily="2" charset="-122"/>
                <a:cs typeface="Times New Roman" panose="02020603050405020304" pitchFamily="18" charset="0"/>
              </a:rPr>
              <a:t>aspects</a:t>
            </a:r>
            <a:r>
              <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 for this presentation. </a:t>
            </a:r>
          </a:p>
          <a:p>
            <a:pPr marL="228600" lvl="0" indent="-228600" algn="just">
              <a:buFont typeface="+mj-lt"/>
              <a:buAutoNum type="arabicPeriod"/>
            </a:pPr>
            <a:r>
              <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The first is introduction. </a:t>
            </a:r>
            <a:endParaRPr lang="zh-CN" altLang="zh-CN" sz="1000" kern="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4F169067-B154-4E22-943F-8345064B56F5}" type="slidenum">
              <a:rPr lang="de-DE" smtClean="0"/>
              <a:pPr/>
              <a:t>2</a:t>
            </a:fld>
            <a:endParaRPr lang="de-DE"/>
          </a:p>
        </p:txBody>
      </p:sp>
    </p:spTree>
    <p:extLst>
      <p:ext uri="{BB962C8B-B14F-4D97-AF65-F5344CB8AC3E}">
        <p14:creationId xmlns:p14="http://schemas.microsoft.com/office/powerpoint/2010/main" val="28481631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GB" altLang="zh-CN" sz="1800" dirty="0">
                <a:effectLst/>
                <a:latin typeface="Times" panose="02020603050405020304" pitchFamily="18" charset="0"/>
                <a:ea typeface="宋体" panose="02010600030101010101" pitchFamily="2" charset="-122"/>
                <a:cs typeface="Times New Roman" panose="02020603050405020304" pitchFamily="18" charset="0"/>
              </a:rPr>
              <a:t>Advanced high-strength steel (AHSS) is one of the most important materials which can satisfy both the lightweight and crash safety of the automobile. </a:t>
            </a:r>
            <a:r>
              <a:rPr lang="en-US" altLang="zh-CN" sz="1800" dirty="0">
                <a:effectLst/>
                <a:latin typeface="Times" panose="02020603050405020304" pitchFamily="18" charset="0"/>
                <a:ea typeface="宋体" panose="02010600030101010101" pitchFamily="2" charset="-122"/>
                <a:cs typeface="Times New Roman" panose="02020603050405020304" pitchFamily="18" charset="0"/>
              </a:rPr>
              <a:t>Different from traditional metals, the </a:t>
            </a:r>
            <a:r>
              <a:rPr lang="en-GB" altLang="zh-CN" sz="1800" dirty="0">
                <a:effectLst/>
                <a:latin typeface="Times" panose="02020603050405020304" pitchFamily="18" charset="0"/>
                <a:ea typeface="宋体" panose="02010600030101010101" pitchFamily="2" charset="-122"/>
                <a:cs typeface="Times New Roman" panose="02020603050405020304" pitchFamily="18" charset="0"/>
              </a:rPr>
              <a:t>Advanced high-strength steel </a:t>
            </a:r>
            <a:r>
              <a:rPr lang="en-US" altLang="zh-CN" sz="1800" dirty="0">
                <a:effectLst/>
                <a:latin typeface="Times" panose="02020603050405020304" pitchFamily="18" charset="0"/>
                <a:ea typeface="宋体" panose="02010600030101010101" pitchFamily="2" charset="-122"/>
                <a:cs typeface="Times New Roman" panose="02020603050405020304" pitchFamily="18" charset="0"/>
              </a:rPr>
              <a:t> has both high strength, good formability, and high strength plastic deposition.</a:t>
            </a:r>
            <a:endParaRPr lang="en-GB" altLang="zh-CN" sz="1800" dirty="0">
              <a:effectLst/>
              <a:latin typeface="Times" panose="02020603050405020304" pitchFamily="18" charset="0"/>
              <a:ea typeface="宋体" panose="02010600030101010101" pitchFamily="2" charset="-122"/>
              <a:cs typeface="Times New Roman" panose="02020603050405020304" pitchFamily="18" charset="0"/>
            </a:endParaRPr>
          </a:p>
          <a:p>
            <a:r>
              <a:rPr lang="en-GB" altLang="zh-CN" sz="1800" dirty="0">
                <a:effectLst/>
                <a:latin typeface="Times" panose="02020603050405020304" pitchFamily="18" charset="0"/>
                <a:ea typeface="宋体" panose="02010600030101010101" pitchFamily="2" charset="-122"/>
                <a:cs typeface="Times New Roman" panose="02020603050405020304" pitchFamily="18" charset="0"/>
              </a:rPr>
              <a:t>DP steel is one of the First generation AHSS. It is composed of ferrite and martensite, and is currently one of the most widely used Advanced high-strength steels.</a:t>
            </a:r>
            <a:endParaRPr lang="zh-CN" altLang="en-US" dirty="0"/>
          </a:p>
        </p:txBody>
      </p:sp>
      <p:sp>
        <p:nvSpPr>
          <p:cNvPr id="4" name="灯片编号占位符 3"/>
          <p:cNvSpPr>
            <a:spLocks noGrp="1"/>
          </p:cNvSpPr>
          <p:nvPr>
            <p:ph type="sldNum" sz="quarter" idx="5"/>
          </p:nvPr>
        </p:nvSpPr>
        <p:spPr/>
        <p:txBody>
          <a:bodyPr/>
          <a:lstStyle/>
          <a:p>
            <a:fld id="{4F169067-B154-4E22-943F-8345064B56F5}" type="slidenum">
              <a:rPr lang="de-DE" smtClean="0"/>
              <a:pPr/>
              <a:t>3</a:t>
            </a:fld>
            <a:endParaRPr lang="de-DE"/>
          </a:p>
        </p:txBody>
      </p:sp>
    </p:spTree>
    <p:extLst>
      <p:ext uri="{BB962C8B-B14F-4D97-AF65-F5344CB8AC3E}">
        <p14:creationId xmlns:p14="http://schemas.microsoft.com/office/powerpoint/2010/main" val="26827166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spcBef>
                <a:spcPts val="300"/>
              </a:spcBef>
              <a:buFont typeface="Wingdings" panose="05000000000000000000" pitchFamily="2" charset="2"/>
              <a:buNone/>
            </a:pPr>
            <a:r>
              <a:rPr lang="en-US" altLang="zh-CN" sz="1200"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Because of the multiphase microstructure, the DP steel usually has good performance with both strength and plastic deformation ability, but the micro-mechanism of deformation and fracture is quite different from traditional materials.</a:t>
            </a:r>
          </a:p>
          <a:p>
            <a:pPr marL="0" indent="0">
              <a:spcBef>
                <a:spcPts val="300"/>
              </a:spcBef>
              <a:buFont typeface="Wingdings" panose="05000000000000000000" pitchFamily="2" charset="2"/>
              <a:buNone/>
            </a:pPr>
            <a:r>
              <a:rPr lang="en-US" altLang="zh-CN" sz="1200"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And the traditional macroscopic phenomenological yield, strengthening, and fracture models can not well predict and reveal the deformation and fracture of</a:t>
            </a:r>
            <a:r>
              <a:rPr lang="zh-CN" altLang="en-US" sz="1200"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1200"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advanced high-strength steel at the micro level, especially under complex loading conditions.</a:t>
            </a:r>
          </a:p>
          <a:p>
            <a:pPr marL="0" marR="0" lvl="0" indent="0" algn="l" defTabSz="914400" rtl="0" eaLnBrk="1" fontAlgn="auto" latinLnBrk="0" hangingPunct="1">
              <a:lnSpc>
                <a:spcPct val="100000"/>
              </a:lnSpc>
              <a:spcBef>
                <a:spcPts val="300"/>
              </a:spcBef>
              <a:spcAft>
                <a:spcPts val="0"/>
              </a:spcAft>
              <a:buClrTx/>
              <a:buSzTx/>
              <a:buFont typeface="Wingdings" panose="05000000000000000000" pitchFamily="2" charset="2"/>
              <a:buNone/>
              <a:tabLst/>
              <a:defRPr/>
            </a:pPr>
            <a:r>
              <a:rPr lang="en-US" altLang="zh-CN" sz="1200"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It is thus becoming increasingly important to complement the resource consuming step of material processing and testing with modeling and simulation to address this challenge.</a:t>
            </a:r>
          </a:p>
          <a:p>
            <a:pPr marL="0" indent="0">
              <a:spcBef>
                <a:spcPts val="300"/>
              </a:spcBef>
              <a:buFont typeface="Wingdings" panose="05000000000000000000" pitchFamily="2" charset="2"/>
              <a:buNone/>
            </a:pPr>
            <a:endParaRPr lang="zh-CN" altLang="en-US" sz="1200" dirty="0">
              <a:solidFill>
                <a:srgbClr val="002060"/>
              </a:solidFill>
              <a:latin typeface="Times New Roman" panose="02020603050405020304" pitchFamily="18" charset="0"/>
              <a:ea typeface="宋体" panose="02010600030101010101" pitchFamily="2" charset="-122"/>
              <a:cs typeface="Times New Roman" panose="02020603050405020304" pitchFamily="18" charset="0"/>
            </a:endParaRPr>
          </a:p>
          <a:p>
            <a:pPr marL="0" indent="0" algn="just">
              <a:spcBef>
                <a:spcPts val="600"/>
              </a:spcBef>
              <a:buFont typeface="Wingdings" panose="05000000000000000000" pitchFamily="2" charset="2"/>
              <a:buNone/>
            </a:pPr>
            <a:endParaRPr lang="en-US" altLang="zh-CN" sz="1200" dirty="0">
              <a:solidFill>
                <a:srgbClr val="00206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4F169067-B154-4E22-943F-8345064B56F5}" type="slidenum">
              <a:rPr lang="de-DE" smtClean="0"/>
              <a:pPr/>
              <a:t>4</a:t>
            </a:fld>
            <a:endParaRPr lang="de-DE"/>
          </a:p>
        </p:txBody>
      </p:sp>
    </p:spTree>
    <p:extLst>
      <p:ext uri="{BB962C8B-B14F-4D97-AF65-F5344CB8AC3E}">
        <p14:creationId xmlns:p14="http://schemas.microsoft.com/office/powerpoint/2010/main" val="24544075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lgn="just">
              <a:spcBef>
                <a:spcPts val="600"/>
              </a:spcBef>
              <a:buFont typeface="Wingdings" panose="05000000000000000000" pitchFamily="2" charset="2"/>
              <a:buNone/>
            </a:pPr>
            <a:r>
              <a:rPr lang="en-US" altLang="zh-CN" sz="1200"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CPFEM is a special constitutive model that describes the deformation at the grain level, which belongs to the meso-scale. It can be a bridge linking the macroscale and microscale of materials. It has been greatly developed in the recent twenty years.</a:t>
            </a:r>
          </a:p>
          <a:p>
            <a:pPr marL="0" indent="0" algn="just">
              <a:spcBef>
                <a:spcPts val="600"/>
              </a:spcBef>
              <a:buFont typeface="Wingdings" panose="05000000000000000000" pitchFamily="2" charset="2"/>
              <a:buNone/>
            </a:pPr>
            <a:r>
              <a:rPr lang="en-US" altLang="zh-CN" sz="1200"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As for the plastic yielding behavior, Zhang has proposed a concept of a virtual laboratory which could be used to determine the yield surface. However, the evolving plastic yielding behavior of DP steel is still rarely studied by CPFEM. And the anisotropy mechanism of DP steel has also been rarely explored.</a:t>
            </a:r>
          </a:p>
          <a:p>
            <a:pPr marL="0" indent="0" algn="just">
              <a:spcBef>
                <a:spcPts val="600"/>
              </a:spcBef>
              <a:buFont typeface="Wingdings" panose="05000000000000000000" pitchFamily="2" charset="2"/>
              <a:buNone/>
            </a:pPr>
            <a:endParaRPr lang="en-US" altLang="zh-CN" sz="1200" dirty="0">
              <a:solidFill>
                <a:srgbClr val="00206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4F169067-B154-4E22-943F-8345064B56F5}" type="slidenum">
              <a:rPr lang="de-DE" smtClean="0"/>
              <a:pPr/>
              <a:t>5</a:t>
            </a:fld>
            <a:endParaRPr lang="de-DE"/>
          </a:p>
        </p:txBody>
      </p:sp>
    </p:spTree>
    <p:extLst>
      <p:ext uri="{BB962C8B-B14F-4D97-AF65-F5344CB8AC3E}">
        <p14:creationId xmlns:p14="http://schemas.microsoft.com/office/powerpoint/2010/main" val="4376822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lgn="just">
              <a:spcBef>
                <a:spcPts val="600"/>
              </a:spcBef>
              <a:buFont typeface="Wingdings" panose="05000000000000000000" pitchFamily="2" charset="2"/>
              <a:buNone/>
            </a:pPr>
            <a:r>
              <a:rPr lang="en-US" altLang="zh-CN" sz="1200"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So the aim of this research is to predict the yield behavior of DP1180 steel sheet by CPFEM with RVE model and deeply explore the micro-mechanism of anisotropy of DP1180 steel sheet.</a:t>
            </a:r>
          </a:p>
        </p:txBody>
      </p:sp>
      <p:sp>
        <p:nvSpPr>
          <p:cNvPr id="4" name="灯片编号占位符 3"/>
          <p:cNvSpPr>
            <a:spLocks noGrp="1"/>
          </p:cNvSpPr>
          <p:nvPr>
            <p:ph type="sldNum" sz="quarter" idx="5"/>
          </p:nvPr>
        </p:nvSpPr>
        <p:spPr/>
        <p:txBody>
          <a:bodyPr/>
          <a:lstStyle/>
          <a:p>
            <a:fld id="{4F169067-B154-4E22-943F-8345064B56F5}" type="slidenum">
              <a:rPr lang="de-DE" smtClean="0"/>
              <a:pPr/>
              <a:t>6</a:t>
            </a:fld>
            <a:endParaRPr lang="de-DE"/>
          </a:p>
        </p:txBody>
      </p:sp>
    </p:spTree>
    <p:extLst>
      <p:ext uri="{BB962C8B-B14F-4D97-AF65-F5344CB8AC3E}">
        <p14:creationId xmlns:p14="http://schemas.microsoft.com/office/powerpoint/2010/main" val="41881265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342900" marR="0" lvl="0" indent="-342900" algn="l" defTabSz="914400" rtl="0" eaLnBrk="1" fontAlgn="base" latinLnBrk="0" hangingPunct="1">
              <a:lnSpc>
                <a:spcPct val="100000"/>
              </a:lnSpc>
              <a:spcBef>
                <a:spcPct val="30000"/>
              </a:spcBef>
              <a:spcAft>
                <a:spcPct val="0"/>
              </a:spcAft>
              <a:buClrTx/>
              <a:buSzTx/>
              <a:buFontTx/>
              <a:buAutoNum type="arabicPeriod"/>
              <a:tabLst/>
              <a:defRPr/>
            </a:pPr>
            <a:r>
              <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Ok, let’s go on.</a:t>
            </a:r>
          </a:p>
          <a:p>
            <a:pPr marL="342900" marR="0" lvl="0" indent="-342900" algn="l" defTabSz="914400" rtl="0" eaLnBrk="1" fontAlgn="base" latinLnBrk="0" hangingPunct="1">
              <a:lnSpc>
                <a:spcPct val="100000"/>
              </a:lnSpc>
              <a:spcBef>
                <a:spcPct val="30000"/>
              </a:spcBef>
              <a:spcAft>
                <a:spcPct val="0"/>
              </a:spcAft>
              <a:buClrTx/>
              <a:buSzTx/>
              <a:buFontTx/>
              <a:buAutoNum type="arabicPeriod"/>
              <a:tabLst/>
              <a:defRPr/>
            </a:pPr>
            <a:r>
              <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The next is Materials and experiments.</a:t>
            </a:r>
            <a:endParaRPr lang="zh-CN" altLang="zh-CN" sz="1200" kern="100" dirty="0">
              <a:effectLst/>
              <a:latin typeface="Calibri" panose="020F0502020204030204" pitchFamily="34" charset="0"/>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4F169067-B154-4E22-943F-8345064B56F5}" type="slidenum">
              <a:rPr lang="de-DE" smtClean="0"/>
              <a:pPr/>
              <a:t>7</a:t>
            </a:fld>
            <a:endParaRPr lang="de-DE"/>
          </a:p>
        </p:txBody>
      </p:sp>
    </p:spTree>
    <p:extLst>
      <p:ext uri="{BB962C8B-B14F-4D97-AF65-F5344CB8AC3E}">
        <p14:creationId xmlns:p14="http://schemas.microsoft.com/office/powerpoint/2010/main" val="30769173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This page shows the data analysis of DP1180 based on the SEM and EBSD tests. The volume fraction of ferrite and martensite in DP1180 was determined by the SEM figure. The ferrite and martensite in the EBSD figure was separated by BC value. The grain sizes of ferrite and martensite was analyzed and fitted by the log-normal distribution function. And the RVE model was built based on the log-normal distribution’s fitting parameters by the open-source software DREAM. 3D. Figure 12 shows the orientation distribution function of ferrite and martensite in DP1180. </a:t>
            </a:r>
            <a:endParaRPr lang="zh-CN" altLang="en-US" dirty="0"/>
          </a:p>
        </p:txBody>
      </p:sp>
      <p:sp>
        <p:nvSpPr>
          <p:cNvPr id="4" name="灯片编号占位符 3"/>
          <p:cNvSpPr>
            <a:spLocks noGrp="1"/>
          </p:cNvSpPr>
          <p:nvPr>
            <p:ph type="sldNum" sz="quarter" idx="5"/>
          </p:nvPr>
        </p:nvSpPr>
        <p:spPr/>
        <p:txBody>
          <a:bodyPr/>
          <a:lstStyle/>
          <a:p>
            <a:fld id="{4F169067-B154-4E22-943F-8345064B56F5}" type="slidenum">
              <a:rPr lang="de-DE" smtClean="0"/>
              <a:pPr/>
              <a:t>8</a:t>
            </a:fld>
            <a:endParaRPr lang="de-DE"/>
          </a:p>
        </p:txBody>
      </p:sp>
    </p:spTree>
    <p:extLst>
      <p:ext uri="{BB962C8B-B14F-4D97-AF65-F5344CB8AC3E}">
        <p14:creationId xmlns:p14="http://schemas.microsoft.com/office/powerpoint/2010/main" val="25584733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solidFill>
                  <a:srgbClr val="002060"/>
                </a:solidFill>
                <a:latin typeface="Times New Roman" panose="02020603050405020304" pitchFamily="18" charset="0"/>
                <a:cs typeface="Times New Roman" panose="02020603050405020304" pitchFamily="18" charset="0"/>
              </a:rPr>
              <a:t>The uniaxial tension tests were conducted on the MTS testing machine. And the biaxial tension tests were conducted on the biaxial tension testing machine developed by </a:t>
            </a:r>
            <a:r>
              <a:rPr lang="en-US" altLang="zh-CN" sz="1200" dirty="0" err="1">
                <a:solidFill>
                  <a:srgbClr val="002060"/>
                </a:solidFill>
                <a:latin typeface="Times New Roman" panose="02020603050405020304" pitchFamily="18" charset="0"/>
                <a:cs typeface="Times New Roman" panose="02020603050405020304" pitchFamily="18" charset="0"/>
              </a:rPr>
              <a:t>Beihang</a:t>
            </a:r>
            <a:r>
              <a:rPr lang="en-US" altLang="zh-CN" sz="1200" dirty="0">
                <a:solidFill>
                  <a:srgbClr val="002060"/>
                </a:solidFill>
                <a:latin typeface="Times New Roman" panose="02020603050405020304" pitchFamily="18" charset="0"/>
                <a:cs typeface="Times New Roman" panose="02020603050405020304" pitchFamily="18" charset="0"/>
              </a:rPr>
              <a:t> University.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solidFill>
                  <a:srgbClr val="002060"/>
                </a:solidFill>
                <a:latin typeface="Times New Roman" panose="02020603050405020304" pitchFamily="18" charset="0"/>
                <a:cs typeface="Times New Roman" panose="02020603050405020304" pitchFamily="18" charset="0"/>
              </a:rPr>
              <a:t>A digital image correlation (DIC) system was used to measure the full-field strain. The biaxial tensile tests were conducted under linear loading path to obtain the yield loci in the normal stress space. The cruciform specimens were used to lower the shear stress in the middle area</a:t>
            </a:r>
          </a:p>
        </p:txBody>
      </p:sp>
      <p:sp>
        <p:nvSpPr>
          <p:cNvPr id="4" name="灯片编号占位符 3"/>
          <p:cNvSpPr>
            <a:spLocks noGrp="1"/>
          </p:cNvSpPr>
          <p:nvPr>
            <p:ph type="sldNum" sz="quarter" idx="5"/>
          </p:nvPr>
        </p:nvSpPr>
        <p:spPr/>
        <p:txBody>
          <a:bodyPr/>
          <a:lstStyle/>
          <a:p>
            <a:fld id="{4F169067-B154-4E22-943F-8345064B56F5}" type="slidenum">
              <a:rPr lang="de-DE" smtClean="0"/>
              <a:pPr/>
              <a:t>9</a:t>
            </a:fld>
            <a:endParaRPr lang="de-DE"/>
          </a:p>
        </p:txBody>
      </p:sp>
    </p:spTree>
    <p:extLst>
      <p:ext uri="{BB962C8B-B14F-4D97-AF65-F5344CB8AC3E}">
        <p14:creationId xmlns:p14="http://schemas.microsoft.com/office/powerpoint/2010/main" val="6458281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Then, the next is the CPFEM modeling.</a:t>
            </a:r>
            <a:endParaRPr lang="zh-CN" altLang="zh-CN" sz="1200" kern="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4F169067-B154-4E22-943F-8345064B56F5}" type="slidenum">
              <a:rPr lang="de-DE" smtClean="0"/>
              <a:pPr/>
              <a:t>10</a:t>
            </a:fld>
            <a:endParaRPr lang="de-DE"/>
          </a:p>
        </p:txBody>
      </p:sp>
    </p:spTree>
    <p:extLst>
      <p:ext uri="{BB962C8B-B14F-4D97-AF65-F5344CB8AC3E}">
        <p14:creationId xmlns:p14="http://schemas.microsoft.com/office/powerpoint/2010/main" val="10318000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0" dirty="0">
                <a:solidFill>
                  <a:srgbClr val="002060"/>
                </a:solidFill>
                <a:latin typeface="+mj-lt"/>
              </a:rPr>
              <a:t>The framework of crystal plasticity finite element method (CPFEM)</a:t>
            </a:r>
            <a:r>
              <a:rPr lang="zh-CN" altLang="en-US" sz="1200" b="0" dirty="0">
                <a:solidFill>
                  <a:srgbClr val="002060"/>
                </a:solidFill>
                <a:latin typeface="+mj-lt"/>
              </a:rPr>
              <a:t> </a:t>
            </a:r>
            <a:r>
              <a:rPr lang="en-US" altLang="zh-CN" sz="1200" b="0" dirty="0">
                <a:solidFill>
                  <a:srgbClr val="002060"/>
                </a:solidFill>
                <a:latin typeface="+mj-lt"/>
              </a:rPr>
              <a:t>is based on the single crystal material subroutine written by Professor </a:t>
            </a:r>
            <a:r>
              <a:rPr lang="en-US" altLang="zh-CN" sz="1200" b="0" dirty="0" err="1">
                <a:solidFill>
                  <a:srgbClr val="002060"/>
                </a:solidFill>
                <a:latin typeface="+mj-lt"/>
              </a:rPr>
              <a:t>Yonggang</a:t>
            </a:r>
            <a:r>
              <a:rPr lang="en-US" altLang="zh-CN" sz="1200" b="0" dirty="0">
                <a:solidFill>
                  <a:srgbClr val="002060"/>
                </a:solidFill>
                <a:latin typeface="+mj-lt"/>
              </a:rPr>
              <a:t> Huang in 1991. Based on the reference of </a:t>
            </a:r>
            <a:r>
              <a:rPr lang="en-US" altLang="zh-CN" sz="1200" b="0" dirty="0" err="1">
                <a:solidFill>
                  <a:srgbClr val="002060"/>
                </a:solidFill>
                <a:latin typeface="+mj-lt"/>
              </a:rPr>
              <a:t>Tasan</a:t>
            </a:r>
            <a:r>
              <a:rPr lang="en-US" altLang="zh-CN" sz="1200" b="0" dirty="0">
                <a:solidFill>
                  <a:srgbClr val="002060"/>
                </a:solidFill>
                <a:latin typeface="+mj-lt"/>
              </a:rPr>
              <a:t> and Li.,</a:t>
            </a:r>
            <a:r>
              <a:rPr lang="zh-CN" altLang="en-US" sz="1200" b="0" dirty="0">
                <a:solidFill>
                  <a:srgbClr val="002060"/>
                </a:solidFill>
                <a:latin typeface="+mj-lt"/>
              </a:rPr>
              <a:t> </a:t>
            </a:r>
            <a:r>
              <a:rPr lang="en-US" altLang="zh-CN" sz="1200" b="0" dirty="0">
                <a:solidFill>
                  <a:srgbClr val="002060"/>
                </a:solidFill>
                <a:latin typeface="+mj-lt"/>
              </a:rPr>
              <a:t>the material parameters for ferrite and martensite in DP1180 steel were slightly adjusted by comparing with the uniaxial tension tests on RD and TD directions.</a:t>
            </a:r>
          </a:p>
        </p:txBody>
      </p:sp>
      <p:sp>
        <p:nvSpPr>
          <p:cNvPr id="4" name="灯片编号占位符 3"/>
          <p:cNvSpPr>
            <a:spLocks noGrp="1"/>
          </p:cNvSpPr>
          <p:nvPr>
            <p:ph type="sldNum" sz="quarter" idx="5"/>
          </p:nvPr>
        </p:nvSpPr>
        <p:spPr/>
        <p:txBody>
          <a:bodyPr/>
          <a:lstStyle/>
          <a:p>
            <a:fld id="{4F169067-B154-4E22-943F-8345064B56F5}" type="slidenum">
              <a:rPr lang="de-DE" smtClean="0"/>
              <a:pPr/>
              <a:t>11</a:t>
            </a:fld>
            <a:endParaRPr lang="de-DE"/>
          </a:p>
        </p:txBody>
      </p:sp>
    </p:spTree>
    <p:extLst>
      <p:ext uri="{BB962C8B-B14F-4D97-AF65-F5344CB8AC3E}">
        <p14:creationId xmlns:p14="http://schemas.microsoft.com/office/powerpoint/2010/main" val="29916514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The calibration of CPFEM parameters was conducted by comparing the uniaxial tension simulation on RD and TD with tests. The cloud atlas of stress and strain is shown in Figure 5, and it indicted that the stress in martensite was much bigger than that in ferrite, while the strain is opposite.</a:t>
            </a:r>
            <a:endParaRPr lang="zh-CN" altLang="en-US" dirty="0"/>
          </a:p>
        </p:txBody>
      </p:sp>
      <p:sp>
        <p:nvSpPr>
          <p:cNvPr id="4" name="灯片编号占位符 3"/>
          <p:cNvSpPr>
            <a:spLocks noGrp="1"/>
          </p:cNvSpPr>
          <p:nvPr>
            <p:ph type="sldNum" sz="quarter" idx="5"/>
          </p:nvPr>
        </p:nvSpPr>
        <p:spPr/>
        <p:txBody>
          <a:bodyPr/>
          <a:lstStyle/>
          <a:p>
            <a:fld id="{4F169067-B154-4E22-943F-8345064B56F5}" type="slidenum">
              <a:rPr lang="de-DE" smtClean="0"/>
              <a:pPr/>
              <a:t>12</a:t>
            </a:fld>
            <a:endParaRPr lang="de-DE"/>
          </a:p>
        </p:txBody>
      </p:sp>
    </p:spTree>
    <p:extLst>
      <p:ext uri="{BB962C8B-B14F-4D97-AF65-F5344CB8AC3E}">
        <p14:creationId xmlns:p14="http://schemas.microsoft.com/office/powerpoint/2010/main" val="7374319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Then, the next are the results and discussion.</a:t>
            </a:r>
            <a:endParaRPr lang="zh-CN" altLang="en-US" dirty="0"/>
          </a:p>
        </p:txBody>
      </p:sp>
      <p:sp>
        <p:nvSpPr>
          <p:cNvPr id="4" name="灯片编号占位符 3"/>
          <p:cNvSpPr>
            <a:spLocks noGrp="1"/>
          </p:cNvSpPr>
          <p:nvPr>
            <p:ph type="sldNum" sz="quarter" idx="5"/>
          </p:nvPr>
        </p:nvSpPr>
        <p:spPr/>
        <p:txBody>
          <a:bodyPr/>
          <a:lstStyle/>
          <a:p>
            <a:fld id="{4F169067-B154-4E22-943F-8345064B56F5}" type="slidenum">
              <a:rPr lang="de-DE" smtClean="0"/>
              <a:pPr/>
              <a:t>13</a:t>
            </a:fld>
            <a:endParaRPr lang="de-DE"/>
          </a:p>
        </p:txBody>
      </p:sp>
    </p:spTree>
    <p:extLst>
      <p:ext uri="{BB962C8B-B14F-4D97-AF65-F5344CB8AC3E}">
        <p14:creationId xmlns:p14="http://schemas.microsoft.com/office/powerpoint/2010/main" val="16956897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1" dirty="0">
                <a:solidFill>
                  <a:srgbClr val="002060"/>
                </a:solidFill>
                <a:latin typeface="+mj-lt"/>
              </a:rPr>
              <a:t>The comparisons of biaxial tensile stress-strain curves based on the CP-RVE model are shown as the Figures above.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1" dirty="0">
                <a:solidFill>
                  <a:srgbClr val="002060"/>
                </a:solidFill>
                <a:latin typeface="+mj-lt"/>
              </a:rPr>
              <a:t>Relatively speaking, the predicted results of the CP-RVE model are in good agreement with the experimental results.</a:t>
            </a:r>
          </a:p>
          <a:p>
            <a:endParaRPr lang="zh-CN" altLang="en-US" dirty="0"/>
          </a:p>
        </p:txBody>
      </p:sp>
      <p:sp>
        <p:nvSpPr>
          <p:cNvPr id="4" name="灯片编号占位符 3"/>
          <p:cNvSpPr>
            <a:spLocks noGrp="1"/>
          </p:cNvSpPr>
          <p:nvPr>
            <p:ph type="sldNum" sz="quarter" idx="5"/>
          </p:nvPr>
        </p:nvSpPr>
        <p:spPr/>
        <p:txBody>
          <a:bodyPr/>
          <a:lstStyle/>
          <a:p>
            <a:fld id="{4F169067-B154-4E22-943F-8345064B56F5}" type="slidenum">
              <a:rPr lang="de-DE" smtClean="0"/>
              <a:pPr/>
              <a:t>14</a:t>
            </a:fld>
            <a:endParaRPr lang="de-DE"/>
          </a:p>
        </p:txBody>
      </p:sp>
    </p:spTree>
    <p:extLst>
      <p:ext uri="{BB962C8B-B14F-4D97-AF65-F5344CB8AC3E}">
        <p14:creationId xmlns:p14="http://schemas.microsoft.com/office/powerpoint/2010/main" val="962065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zh-CN" sz="1800" dirty="0">
                <a:effectLst/>
                <a:latin typeface="Times" panose="02020603050405020304" pitchFamily="18" charset="0"/>
                <a:ea typeface="宋体" panose="02010600030101010101" pitchFamily="2" charset="-122"/>
                <a:cs typeface="Times New Roman" panose="02020603050405020304" pitchFamily="18" charset="0"/>
              </a:rPr>
              <a:t>The yield loci were obtained by the plastic work per unit volume principle. </a:t>
            </a:r>
            <a:r>
              <a:rPr lang="en-US" altLang="zh-CN" sz="1800" dirty="0">
                <a:effectLst/>
                <a:latin typeface="Times" panose="02020603050405020304" pitchFamily="18" charset="0"/>
                <a:ea typeface="宋体" panose="02010600030101010101" pitchFamily="2" charset="-122"/>
                <a:cs typeface="Times New Roman" panose="02020603050405020304" pitchFamily="18" charset="0"/>
              </a:rPr>
              <a:t>The yield points calculated by CPFEM were treated with B-splines, and the smooth yield loci were obtained. By the errors histogram of predictions, </a:t>
            </a:r>
            <a:r>
              <a:rPr lang="en-GB" altLang="zh-CN" sz="1800" dirty="0">
                <a:solidFill>
                  <a:srgbClr val="000000"/>
                </a:solidFill>
                <a:effectLst/>
                <a:latin typeface="Times" panose="02020603050405020304" pitchFamily="18" charset="0"/>
                <a:ea typeface="宋体" panose="02010600030101010101" pitchFamily="2" charset="-122"/>
                <a:cs typeface="Times New Roman" panose="02020603050405020304" pitchFamily="18" charset="0"/>
              </a:rPr>
              <a:t>It can be clearly seen that the prediction accuracy of CPFEM ranked second only to Yld2000-2d, and better than Mises and Hill48 yield criteria.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zh-CN" sz="1800" dirty="0">
              <a:solidFill>
                <a:srgbClr val="000000"/>
              </a:solidFill>
              <a:effectLst/>
              <a:latin typeface="Times" panose="02020603050405020304" pitchFamily="18" charset="0"/>
              <a:ea typeface="宋体"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a:solidFill>
                  <a:srgbClr val="000000"/>
                </a:solidFill>
                <a:effectLst/>
                <a:latin typeface="Times" panose="02020603050405020304" pitchFamily="18" charset="0"/>
                <a:ea typeface="宋体" panose="02010600030101010101" pitchFamily="2" charset="-122"/>
                <a:cs typeface="Times New Roman" panose="02020603050405020304" pitchFamily="18" charset="0"/>
              </a:rPr>
              <a:t>B-spline fitting</a:t>
            </a:r>
            <a:endParaRPr lang="zh-CN" altLang="zh-CN" sz="1800" dirty="0">
              <a:solidFill>
                <a:srgbClr val="000000"/>
              </a:solidFill>
              <a:effectLst/>
              <a:latin typeface="Times" panose="02020603050405020304" pitchFamily="18" charset="0"/>
              <a:ea typeface="宋体" panose="02010600030101010101"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4F169067-B154-4E22-943F-8345064B56F5}" type="slidenum">
              <a:rPr lang="de-DE" smtClean="0"/>
              <a:pPr/>
              <a:t>15</a:t>
            </a:fld>
            <a:endParaRPr lang="de-DE"/>
          </a:p>
        </p:txBody>
      </p:sp>
    </p:spTree>
    <p:extLst>
      <p:ext uri="{BB962C8B-B14F-4D97-AF65-F5344CB8AC3E}">
        <p14:creationId xmlns:p14="http://schemas.microsoft.com/office/powerpoint/2010/main" val="33275923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Then, the next are our conclusions.</a:t>
            </a:r>
            <a:endParaRPr lang="zh-CN" altLang="zh-CN" sz="1200" kern="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4F169067-B154-4E22-943F-8345064B56F5}" type="slidenum">
              <a:rPr lang="de-DE" smtClean="0"/>
              <a:pPr/>
              <a:t>16</a:t>
            </a:fld>
            <a:endParaRPr lang="de-DE"/>
          </a:p>
        </p:txBody>
      </p:sp>
    </p:spTree>
    <p:extLst>
      <p:ext uri="{BB962C8B-B14F-4D97-AF65-F5344CB8AC3E}">
        <p14:creationId xmlns:p14="http://schemas.microsoft.com/office/powerpoint/2010/main" val="7752832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The following conclusions can be drawn out:</a:t>
            </a:r>
          </a:p>
          <a:p>
            <a:r>
              <a:rPr lang="en-US" altLang="zh-CN" dirty="0"/>
              <a:t>As for the phenomenological yield criterions, the Yld2000-2d has the highest prediction accuracy, followed by Mises, and Hill48 is the worst.</a:t>
            </a:r>
          </a:p>
          <a:p>
            <a:r>
              <a:rPr lang="en-US" altLang="zh-CN" dirty="0"/>
              <a:t>After the calibration of crystal plastic parameters, the predictions of yield loci by the CPFE simulations have a higher accuracy than Mises, Hill48, and little lower than Yld2000-2d.</a:t>
            </a:r>
          </a:p>
          <a:p>
            <a:endParaRPr lang="zh-CN" altLang="en-US" dirty="0"/>
          </a:p>
        </p:txBody>
      </p:sp>
      <p:sp>
        <p:nvSpPr>
          <p:cNvPr id="4" name="灯片编号占位符 3"/>
          <p:cNvSpPr>
            <a:spLocks noGrp="1"/>
          </p:cNvSpPr>
          <p:nvPr>
            <p:ph type="sldNum" sz="quarter" idx="5"/>
          </p:nvPr>
        </p:nvSpPr>
        <p:spPr/>
        <p:txBody>
          <a:bodyPr/>
          <a:lstStyle/>
          <a:p>
            <a:fld id="{4F169067-B154-4E22-943F-8345064B56F5}" type="slidenum">
              <a:rPr lang="de-DE" smtClean="0"/>
              <a:pPr/>
              <a:t>17</a:t>
            </a:fld>
            <a:endParaRPr lang="de-DE"/>
          </a:p>
        </p:txBody>
      </p:sp>
    </p:spTree>
    <p:extLst>
      <p:ext uri="{BB962C8B-B14F-4D97-AF65-F5344CB8AC3E}">
        <p14:creationId xmlns:p14="http://schemas.microsoft.com/office/powerpoint/2010/main" val="8370582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Our recent research has focused on the following three questions: </a:t>
            </a:r>
          </a:p>
          <a:p>
            <a:r>
              <a:rPr lang="en-US" altLang="zh-CN" dirty="0"/>
              <a:t>How to use CPFEM to reveal the microscopic mechanism of the anisotropic behavior of AHSS?</a:t>
            </a:r>
          </a:p>
          <a:p>
            <a:r>
              <a:rPr lang="en-US" altLang="zh-CN" dirty="0"/>
              <a:t>How to study the strengthening behavior of AHSS with CPFEM?</a:t>
            </a:r>
          </a:p>
          <a:p>
            <a:r>
              <a:rPr lang="en-US" altLang="zh-CN" dirty="0"/>
              <a:t>How to study damage and fracture behavior of AHSS with CPFEM?</a:t>
            </a:r>
          </a:p>
        </p:txBody>
      </p:sp>
      <p:sp>
        <p:nvSpPr>
          <p:cNvPr id="4" name="灯片编号占位符 3"/>
          <p:cNvSpPr>
            <a:spLocks noGrp="1"/>
          </p:cNvSpPr>
          <p:nvPr>
            <p:ph type="sldNum" sz="quarter" idx="5"/>
          </p:nvPr>
        </p:nvSpPr>
        <p:spPr/>
        <p:txBody>
          <a:bodyPr/>
          <a:lstStyle/>
          <a:p>
            <a:fld id="{4F169067-B154-4E22-943F-8345064B56F5}" type="slidenum">
              <a:rPr lang="de-DE" smtClean="0"/>
              <a:pPr/>
              <a:t>19</a:t>
            </a:fld>
            <a:endParaRPr lang="de-DE"/>
          </a:p>
        </p:txBody>
      </p:sp>
    </p:spTree>
    <p:extLst>
      <p:ext uri="{BB962C8B-B14F-4D97-AF65-F5344CB8AC3E}">
        <p14:creationId xmlns:p14="http://schemas.microsoft.com/office/powerpoint/2010/main" val="27331781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en-US" altLang="zh-CN" dirty="0"/>
              <a:t>That is all. Thank you for your attention</a:t>
            </a:r>
            <a:r>
              <a:rPr lang="zh-CN" altLang="en-US" dirty="0"/>
              <a:t>！</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1"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If there were any </a:t>
            </a:r>
            <a:r>
              <a:rPr lang="en-US" altLang="zh-CN" sz="12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questions or suggestions</a:t>
            </a:r>
            <a:r>
              <a:rPr lang="en-US" altLang="zh-CN" sz="1200" b="1"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 we would be very grateful!</a:t>
            </a:r>
          </a:p>
        </p:txBody>
      </p:sp>
      <p:sp>
        <p:nvSpPr>
          <p:cNvPr id="4" name="灯片编号占位符 3"/>
          <p:cNvSpPr>
            <a:spLocks noGrp="1"/>
          </p:cNvSpPr>
          <p:nvPr>
            <p:ph type="sldNum" sz="quarter" idx="5"/>
          </p:nvPr>
        </p:nvSpPr>
        <p:spPr/>
        <p:txBody>
          <a:bodyPr/>
          <a:lstStyle/>
          <a:p>
            <a:pPr>
              <a:defRPr/>
            </a:pPr>
            <a:fld id="{D24E0A20-A1EC-4A4E-A60B-27D0AFA601DD}" type="slidenum">
              <a:rPr lang="zh-CN" altLang="en-US" smtClean="0"/>
              <a:pPr>
                <a:defRPr/>
              </a:pPr>
              <a:t>20</a:t>
            </a:fld>
            <a:endParaRPr lang="en-US" altLang="zh-CN"/>
          </a:p>
        </p:txBody>
      </p:sp>
    </p:spTree>
    <p:extLst>
      <p:ext uri="{BB962C8B-B14F-4D97-AF65-F5344CB8AC3E}">
        <p14:creationId xmlns:p14="http://schemas.microsoft.com/office/powerpoint/2010/main" val="10778126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cxnSp>
        <p:nvCxnSpPr>
          <p:cNvPr id="19" name="Gerade Verbindung 18"/>
          <p:cNvCxnSpPr/>
          <p:nvPr userDrawn="1"/>
        </p:nvCxnSpPr>
        <p:spPr>
          <a:xfrm>
            <a:off x="8616280" y="116632"/>
            <a:ext cx="2675" cy="779381"/>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3" name="Picture 2" descr="Logo, company name&#10;&#10;Description automatically generated">
            <a:extLst>
              <a:ext uri="{FF2B5EF4-FFF2-40B4-BE49-F238E27FC236}">
                <a16:creationId xmlns:a16="http://schemas.microsoft.com/office/drawing/2014/main" id="{DC973DD6-D49C-9BCF-AC8A-193E334739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9406" y="44624"/>
            <a:ext cx="1862138" cy="1177528"/>
          </a:xfrm>
          <a:prstGeom prst="rect">
            <a:avLst/>
          </a:prstGeom>
        </p:spPr>
      </p:pic>
      <p:sp>
        <p:nvSpPr>
          <p:cNvPr id="4" name="Arrow: Pentagon 3">
            <a:extLst>
              <a:ext uri="{FF2B5EF4-FFF2-40B4-BE49-F238E27FC236}">
                <a16:creationId xmlns:a16="http://schemas.microsoft.com/office/drawing/2014/main" id="{4ABE2B53-B1D3-F07F-64DB-E30BDB86A6A5}"/>
              </a:ext>
            </a:extLst>
          </p:cNvPr>
          <p:cNvSpPr/>
          <p:nvPr userDrawn="1"/>
        </p:nvSpPr>
        <p:spPr>
          <a:xfrm>
            <a:off x="-24680" y="3212976"/>
            <a:ext cx="12192000" cy="2088232"/>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E"/>
          </a:p>
        </p:txBody>
      </p:sp>
      <p:pic>
        <p:nvPicPr>
          <p:cNvPr id="1028" name="Picture 4" descr="设计图__其他图标_标志图标_设计图库_昵图网nipic.com">
            <a:extLst>
              <a:ext uri="{FF2B5EF4-FFF2-40B4-BE49-F238E27FC236}">
                <a16:creationId xmlns:a16="http://schemas.microsoft.com/office/drawing/2014/main" id="{E39845E0-8B43-D6DF-7B51-C9F4BF8E6870}"/>
              </a:ext>
            </a:extLst>
          </p:cNvPr>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l="8609" t="10101" r="7660" b="71000"/>
          <a:stretch/>
        </p:blipFill>
        <p:spPr bwMode="auto">
          <a:xfrm>
            <a:off x="8976320" y="310628"/>
            <a:ext cx="2828154" cy="58538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335360" y="274638"/>
            <a:ext cx="11521280" cy="706090"/>
          </a:xfrm>
        </p:spPr>
        <p:txBody>
          <a:bodyPr>
            <a:noAutofit/>
          </a:bodyPr>
          <a:lstStyle>
            <a:lvl1pPr algn="l">
              <a:defRPr sz="3000">
                <a:solidFill>
                  <a:schemeClr val="tx1">
                    <a:lumMod val="75000"/>
                    <a:lumOff val="25000"/>
                  </a:schemeClr>
                </a:solidFill>
                <a:latin typeface="Helvetica" pitchFamily="34" charset="0"/>
              </a:defRPr>
            </a:lvl1pPr>
          </a:lstStyle>
          <a:p>
            <a:r>
              <a:rPr lang="de-DE" dirty="0"/>
              <a:t>Titelmasterformat durch Klicken bearbeiten</a:t>
            </a:r>
          </a:p>
        </p:txBody>
      </p:sp>
      <p:sp>
        <p:nvSpPr>
          <p:cNvPr id="3" name="Inhaltsplatzhalter 2"/>
          <p:cNvSpPr>
            <a:spLocks noGrp="1"/>
          </p:cNvSpPr>
          <p:nvPr>
            <p:ph idx="1" hasCustomPrompt="1"/>
          </p:nvPr>
        </p:nvSpPr>
        <p:spPr>
          <a:xfrm>
            <a:off x="335360" y="1268765"/>
            <a:ext cx="11521280" cy="4608513"/>
          </a:xfrm>
        </p:spPr>
        <p:txBody>
          <a:bodyPr>
            <a:noAutofit/>
          </a:bodyPr>
          <a:lstStyle>
            <a:lvl1pPr>
              <a:defRPr sz="2800">
                <a:solidFill>
                  <a:schemeClr val="tx1"/>
                </a:solidFill>
                <a:latin typeface="Helvetica" pitchFamily="34" charset="0"/>
              </a:defRPr>
            </a:lvl1pPr>
            <a:lvl2pPr>
              <a:defRPr sz="2400">
                <a:solidFill>
                  <a:schemeClr val="tx1"/>
                </a:solidFill>
                <a:latin typeface="Helvetica" pitchFamily="34" charset="0"/>
              </a:defRPr>
            </a:lvl2pPr>
            <a:lvl3pPr>
              <a:defRPr sz="2000">
                <a:solidFill>
                  <a:schemeClr val="tx1"/>
                </a:solidFill>
                <a:latin typeface="Helvetica" pitchFamily="34" charset="0"/>
              </a:defRPr>
            </a:lvl3pPr>
            <a:lvl4pPr>
              <a:defRPr sz="1800">
                <a:solidFill>
                  <a:schemeClr val="tx1"/>
                </a:solidFill>
                <a:latin typeface="Helvetica" pitchFamily="34" charset="0"/>
              </a:defRPr>
            </a:lvl4pPr>
            <a:lvl5pPr>
              <a:defRPr sz="1600">
                <a:solidFill>
                  <a:schemeClr val="tx1"/>
                </a:solidFill>
                <a:latin typeface="Helvetica" pitchFamily="34" charset="0"/>
              </a:defRPr>
            </a:lvl5pPr>
          </a:lstStyle>
          <a:p>
            <a:pPr lvl="0"/>
            <a:r>
              <a:rPr lang="de-DE" dirty="0"/>
              <a:t>Textmasterformate durch Klicken bearbeiten</a:t>
            </a:r>
          </a:p>
          <a:p>
            <a:pPr lvl="1"/>
            <a:r>
              <a:rPr lang="de-DE" dirty="0"/>
              <a:t>Zweite Ebene</a:t>
            </a:r>
          </a:p>
          <a:p>
            <a:pPr lvl="2"/>
            <a:r>
              <a:rPr lang="de-DE" dirty="0"/>
              <a:t>Dritte Ebene</a:t>
            </a:r>
          </a:p>
        </p:txBody>
      </p:sp>
      <p:sp>
        <p:nvSpPr>
          <p:cNvPr id="15" name="Foliennummernplatzhalter 14"/>
          <p:cNvSpPr>
            <a:spLocks noGrp="1"/>
          </p:cNvSpPr>
          <p:nvPr>
            <p:ph type="sldNum" sz="quarter" idx="11"/>
          </p:nvPr>
        </p:nvSpPr>
        <p:spPr>
          <a:xfrm>
            <a:off x="11266785" y="6356355"/>
            <a:ext cx="685867" cy="365125"/>
          </a:xfrm>
        </p:spPr>
        <p:txBody>
          <a:bodyPr lIns="0" bIns="0" anchor="b" anchorCtr="0"/>
          <a:lstStyle>
            <a:lvl1pPr algn="l">
              <a:defRPr sz="1050">
                <a:latin typeface="Helvetica" pitchFamily="34" charset="0"/>
              </a:defRPr>
            </a:lvl1pPr>
          </a:lstStyle>
          <a:p>
            <a:fld id="{BFDAF33A-75E1-4C0B-A22B-EAC9B12C110F}" type="slidenum">
              <a:rPr lang="de-DE" smtClean="0"/>
              <a:pPr/>
              <a:t>‹#›</a:t>
            </a:fld>
            <a:endParaRPr lang="de-DE" dirty="0"/>
          </a:p>
        </p:txBody>
      </p:sp>
      <p:sp>
        <p:nvSpPr>
          <p:cNvPr id="16" name="Fußzeilenplatzhalter 15"/>
          <p:cNvSpPr>
            <a:spLocks noGrp="1"/>
          </p:cNvSpPr>
          <p:nvPr>
            <p:ph type="ftr" sz="quarter" idx="12"/>
          </p:nvPr>
        </p:nvSpPr>
        <p:spPr>
          <a:xfrm>
            <a:off x="6946304" y="6093301"/>
            <a:ext cx="3860800" cy="628179"/>
          </a:xfrm>
        </p:spPr>
        <p:txBody>
          <a:bodyPr rIns="0" bIns="0" anchor="b" anchorCtr="0"/>
          <a:lstStyle>
            <a:lvl1pPr algn="r">
              <a:defRPr sz="1050">
                <a:latin typeface="Helvetica" pitchFamily="34" charset="0"/>
              </a:defRPr>
            </a:lvl1pPr>
          </a:lstStyle>
          <a:p>
            <a:r>
              <a:rPr lang="de-DE" dirty="0"/>
              <a:t>Bingying ZHOU</a:t>
            </a:r>
          </a:p>
          <a:p>
            <a:r>
              <a:rPr lang="de-DE" dirty="0"/>
              <a:t>Beihang University</a:t>
            </a:r>
          </a:p>
          <a:p>
            <a:r>
              <a:rPr lang="de-DE" dirty="0"/>
              <a:t>20.6.2023</a:t>
            </a:r>
          </a:p>
        </p:txBody>
      </p:sp>
      <p:cxnSp>
        <p:nvCxnSpPr>
          <p:cNvPr id="18" name="Gerade Verbindung 17"/>
          <p:cNvCxnSpPr/>
          <p:nvPr userDrawn="1"/>
        </p:nvCxnSpPr>
        <p:spPr>
          <a:xfrm>
            <a:off x="11049757" y="6237312"/>
            <a:ext cx="0" cy="54000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5" name="Picture 4" descr="Logo, company name&#10;&#10;Description automatically generated">
            <a:extLst>
              <a:ext uri="{FF2B5EF4-FFF2-40B4-BE49-F238E27FC236}">
                <a16:creationId xmlns:a16="http://schemas.microsoft.com/office/drawing/2014/main" id="{76F02BC2-C891-7935-D8B3-D001C17ED56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736" y="5877272"/>
            <a:ext cx="1489710" cy="942023"/>
          </a:xfrm>
          <a:prstGeom prst="rect">
            <a:avLst/>
          </a:prstGeom>
        </p:spPr>
      </p:pic>
      <p:cxnSp>
        <p:nvCxnSpPr>
          <p:cNvPr id="6" name="直接连接符 5">
            <a:extLst>
              <a:ext uri="{FF2B5EF4-FFF2-40B4-BE49-F238E27FC236}">
                <a16:creationId xmlns:a16="http://schemas.microsoft.com/office/drawing/2014/main" id="{2A434E54-1436-8D19-1EB9-4E1D85C13558}"/>
              </a:ext>
            </a:extLst>
          </p:cNvPr>
          <p:cNvCxnSpPr/>
          <p:nvPr userDrawn="1"/>
        </p:nvCxnSpPr>
        <p:spPr>
          <a:xfrm>
            <a:off x="335360" y="980728"/>
            <a:ext cx="1152128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335360" y="130932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p:cNvSpPr>
            <a:spLocks noGrp="1"/>
          </p:cNvSpPr>
          <p:nvPr>
            <p:ph sz="half" idx="2"/>
          </p:nvPr>
        </p:nvSpPr>
        <p:spPr>
          <a:xfrm>
            <a:off x="6025200" y="131039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Datumsplatzhalter 4"/>
          <p:cNvSpPr>
            <a:spLocks noGrp="1"/>
          </p:cNvSpPr>
          <p:nvPr>
            <p:ph type="dt" sz="half" idx="10"/>
          </p:nvPr>
        </p:nvSpPr>
        <p:spPr/>
        <p:txBody>
          <a:bodyPr/>
          <a:lstStyle/>
          <a:p>
            <a:fld id="{681572B1-D759-4259-977A-170AAC5CF64F}" type="datetime1">
              <a:rPr lang="de-DE" smtClean="0"/>
              <a:pPr/>
              <a:t>17.06.2023</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BFDAF33A-75E1-4C0B-A22B-EAC9B12C110F}" type="slidenum">
              <a:rPr lang="de-DE" smtClean="0"/>
              <a:pPr/>
              <a:t>‹#›</a:t>
            </a:fld>
            <a:endParaRPr lang="de-DE"/>
          </a:p>
        </p:txBody>
      </p:sp>
      <p:sp>
        <p:nvSpPr>
          <p:cNvPr id="10" name="Titel 1"/>
          <p:cNvSpPr>
            <a:spLocks noGrp="1"/>
          </p:cNvSpPr>
          <p:nvPr>
            <p:ph type="title"/>
          </p:nvPr>
        </p:nvSpPr>
        <p:spPr>
          <a:xfrm>
            <a:off x="335360" y="274638"/>
            <a:ext cx="11521280" cy="706090"/>
          </a:xfrm>
        </p:spPr>
        <p:txBody>
          <a:bodyPr>
            <a:noAutofit/>
          </a:bodyPr>
          <a:lstStyle>
            <a:lvl1pPr algn="l">
              <a:defRPr sz="3000">
                <a:solidFill>
                  <a:schemeClr val="tx1">
                    <a:lumMod val="75000"/>
                    <a:lumOff val="25000"/>
                  </a:schemeClr>
                </a:solidFill>
                <a:latin typeface="Helvetica" pitchFamily="34" charset="0"/>
              </a:defRPr>
            </a:lvl1pPr>
          </a:lstStyle>
          <a:p>
            <a:r>
              <a:rPr lang="de-DE" dirty="0"/>
              <a:t>Titelmasterformat durch Klicken bearbeiten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11" name="Rechteck 10"/>
          <p:cNvSpPr/>
          <p:nvPr userDrawn="1"/>
        </p:nvSpPr>
        <p:spPr>
          <a:xfrm>
            <a:off x="1741" y="980733"/>
            <a:ext cx="12046923" cy="4855629"/>
          </a:xfrm>
          <a:prstGeom prst="rect">
            <a:avLst/>
          </a:prstGeom>
          <a:gradFill>
            <a:gsLst>
              <a:gs pos="42000">
                <a:schemeClr val="tx2">
                  <a:alpha val="24000"/>
                </a:schemeClr>
              </a:gs>
              <a:gs pos="100000">
                <a:schemeClr val="bg1">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3" name="Textplatzhalter 2"/>
          <p:cNvSpPr>
            <a:spLocks noGrp="1"/>
          </p:cNvSpPr>
          <p:nvPr>
            <p:ph type="body" idx="1"/>
          </p:nvPr>
        </p:nvSpPr>
        <p:spPr>
          <a:xfrm>
            <a:off x="335360" y="1268760"/>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Textmasterformate durch Klicken bearbeiten</a:t>
            </a:r>
          </a:p>
        </p:txBody>
      </p:sp>
      <p:sp>
        <p:nvSpPr>
          <p:cNvPr id="4" name="Inhaltsplatzhalter 3"/>
          <p:cNvSpPr>
            <a:spLocks noGrp="1"/>
          </p:cNvSpPr>
          <p:nvPr>
            <p:ph sz="half" idx="2"/>
          </p:nvPr>
        </p:nvSpPr>
        <p:spPr>
          <a:xfrm>
            <a:off x="335360" y="1988840"/>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Textplatzhalter 4"/>
          <p:cNvSpPr>
            <a:spLocks noGrp="1"/>
          </p:cNvSpPr>
          <p:nvPr>
            <p:ph type="body" sz="quarter" idx="3"/>
          </p:nvPr>
        </p:nvSpPr>
        <p:spPr>
          <a:xfrm>
            <a:off x="6025204" y="1268760"/>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Textmasterformate durch Klicken bearbeiten</a:t>
            </a:r>
          </a:p>
        </p:txBody>
      </p:sp>
      <p:sp>
        <p:nvSpPr>
          <p:cNvPr id="6" name="Inhaltsplatzhalter 5"/>
          <p:cNvSpPr>
            <a:spLocks noGrp="1"/>
          </p:cNvSpPr>
          <p:nvPr>
            <p:ph sz="quarter" idx="4"/>
          </p:nvPr>
        </p:nvSpPr>
        <p:spPr>
          <a:xfrm>
            <a:off x="6083568" y="1988840"/>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Datumsplatzhalter 6"/>
          <p:cNvSpPr>
            <a:spLocks noGrp="1"/>
          </p:cNvSpPr>
          <p:nvPr>
            <p:ph type="dt" sz="half" idx="10"/>
          </p:nvPr>
        </p:nvSpPr>
        <p:spPr/>
        <p:txBody>
          <a:bodyPr/>
          <a:lstStyle/>
          <a:p>
            <a:fld id="{829352CE-7F00-4646-BAA2-94A3C82779F9}" type="datetime1">
              <a:rPr lang="de-DE" smtClean="0"/>
              <a:pPr/>
              <a:t>17.06.2023</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BFDAF33A-75E1-4C0B-A22B-EAC9B12C110F}" type="slidenum">
              <a:rPr lang="de-DE" smtClean="0"/>
              <a:pPr/>
              <a:t>‹#›</a:t>
            </a:fld>
            <a:endParaRPr lang="de-DE"/>
          </a:p>
        </p:txBody>
      </p:sp>
      <p:sp>
        <p:nvSpPr>
          <p:cNvPr id="12" name="Titel 1"/>
          <p:cNvSpPr>
            <a:spLocks noGrp="1"/>
          </p:cNvSpPr>
          <p:nvPr>
            <p:ph type="title"/>
          </p:nvPr>
        </p:nvSpPr>
        <p:spPr>
          <a:xfrm>
            <a:off x="335360" y="274638"/>
            <a:ext cx="11521280" cy="706090"/>
          </a:xfrm>
        </p:spPr>
        <p:txBody>
          <a:bodyPr>
            <a:noAutofit/>
          </a:bodyPr>
          <a:lstStyle>
            <a:lvl1pPr algn="l">
              <a:defRPr sz="3000">
                <a:solidFill>
                  <a:schemeClr val="tx1">
                    <a:lumMod val="75000"/>
                    <a:lumOff val="25000"/>
                  </a:schemeClr>
                </a:solidFill>
                <a:latin typeface="Helvetica" pitchFamily="34" charset="0"/>
              </a:defRPr>
            </a:lvl1pPr>
          </a:lstStyle>
          <a:p>
            <a:r>
              <a:rPr lang="de-DE" dirty="0"/>
              <a:t>Titelmasterformat durch Klicken bearbeiten</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3" name="Datumsplatzhalter 2"/>
          <p:cNvSpPr>
            <a:spLocks noGrp="1"/>
          </p:cNvSpPr>
          <p:nvPr>
            <p:ph type="dt" sz="half" idx="10"/>
          </p:nvPr>
        </p:nvSpPr>
        <p:spPr/>
        <p:txBody>
          <a:bodyPr/>
          <a:lstStyle/>
          <a:p>
            <a:fld id="{0EF4C63E-12EC-4B82-837E-8E9D01991A85}" type="datetime1">
              <a:rPr lang="de-DE" smtClean="0"/>
              <a:pPr/>
              <a:t>17.06.2023</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BFDAF33A-75E1-4C0B-A22B-EAC9B12C110F}" type="slidenum">
              <a:rPr lang="de-DE" smtClean="0"/>
              <a:pPr/>
              <a:t>‹#›</a:t>
            </a:fld>
            <a:endParaRPr lang="de-DE"/>
          </a:p>
        </p:txBody>
      </p:sp>
      <p:sp>
        <p:nvSpPr>
          <p:cNvPr id="7" name="Rechteck 6"/>
          <p:cNvSpPr/>
          <p:nvPr userDrawn="1"/>
        </p:nvSpPr>
        <p:spPr>
          <a:xfrm>
            <a:off x="1741" y="980733"/>
            <a:ext cx="12046923" cy="4855629"/>
          </a:xfrm>
          <a:prstGeom prst="rect">
            <a:avLst/>
          </a:prstGeom>
          <a:gradFill>
            <a:gsLst>
              <a:gs pos="42000">
                <a:schemeClr val="tx2">
                  <a:alpha val="24000"/>
                </a:schemeClr>
              </a:gs>
              <a:gs pos="100000">
                <a:schemeClr val="bg1">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8" name="Titel 1"/>
          <p:cNvSpPr>
            <a:spLocks noGrp="1"/>
          </p:cNvSpPr>
          <p:nvPr>
            <p:ph type="title"/>
          </p:nvPr>
        </p:nvSpPr>
        <p:spPr>
          <a:xfrm>
            <a:off x="335360" y="274638"/>
            <a:ext cx="11521280" cy="706090"/>
          </a:xfrm>
        </p:spPr>
        <p:txBody>
          <a:bodyPr>
            <a:noAutofit/>
          </a:bodyPr>
          <a:lstStyle>
            <a:lvl1pPr algn="l">
              <a:defRPr sz="3000">
                <a:solidFill>
                  <a:schemeClr val="tx1">
                    <a:lumMod val="75000"/>
                    <a:lumOff val="25000"/>
                  </a:schemeClr>
                </a:solidFill>
                <a:latin typeface="Helvetica" pitchFamily="34" charset="0"/>
              </a:defRPr>
            </a:lvl1pPr>
          </a:lstStyle>
          <a:p>
            <a:r>
              <a:rPr lang="de-DE" dirty="0"/>
              <a:t>Titelmasterformat durch Klicken bearbeiten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08CC855D-CBCE-4294-BF0E-0AD7146F3DBD}" type="datetime1">
              <a:rPr lang="de-DE" smtClean="0"/>
              <a:pPr/>
              <a:t>17.06.2023</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BFDAF33A-75E1-4C0B-A22B-EAC9B12C110F}" type="slidenum">
              <a:rPr lang="de-DE" smtClean="0"/>
              <a:pPr/>
              <a:t>‹#›</a:t>
            </a:fld>
            <a:endParaRPr lang="de-DE"/>
          </a:p>
        </p:txBody>
      </p:sp>
      <p:sp>
        <p:nvSpPr>
          <p:cNvPr id="6" name="Rechteck 5"/>
          <p:cNvSpPr/>
          <p:nvPr userDrawn="1"/>
        </p:nvSpPr>
        <p:spPr>
          <a:xfrm>
            <a:off x="1741" y="980733"/>
            <a:ext cx="12046923" cy="4855629"/>
          </a:xfrm>
          <a:prstGeom prst="rect">
            <a:avLst/>
          </a:prstGeom>
          <a:gradFill>
            <a:gsLst>
              <a:gs pos="42000">
                <a:schemeClr val="tx2">
                  <a:alpha val="24000"/>
                </a:schemeClr>
              </a:gs>
              <a:gs pos="100000">
                <a:schemeClr val="bg1">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7" name="Titel 1"/>
          <p:cNvSpPr>
            <a:spLocks noGrp="1"/>
          </p:cNvSpPr>
          <p:nvPr>
            <p:ph type="title"/>
          </p:nvPr>
        </p:nvSpPr>
        <p:spPr>
          <a:xfrm>
            <a:off x="335360" y="274638"/>
            <a:ext cx="11521280" cy="706090"/>
          </a:xfrm>
        </p:spPr>
        <p:txBody>
          <a:bodyPr>
            <a:noAutofit/>
          </a:bodyPr>
          <a:lstStyle>
            <a:lvl1pPr algn="l">
              <a:defRPr sz="3000">
                <a:solidFill>
                  <a:schemeClr val="tx1">
                    <a:lumMod val="75000"/>
                    <a:lumOff val="25000"/>
                  </a:schemeClr>
                </a:solidFill>
                <a:latin typeface="Helvetica" pitchFamily="34" charset="0"/>
              </a:defRPr>
            </a:lvl1pPr>
          </a:lstStyle>
          <a:p>
            <a:r>
              <a:rPr lang="de-DE" dirty="0"/>
              <a:t>Titelmasterformat durch Klicken bearbeiten</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halt mit Überschrift">
    <p:spTree>
      <p:nvGrpSpPr>
        <p:cNvPr id="1" name=""/>
        <p:cNvGrpSpPr/>
        <p:nvPr/>
      </p:nvGrpSpPr>
      <p:grpSpPr>
        <a:xfrm>
          <a:off x="0" y="0"/>
          <a:ext cx="0" cy="0"/>
          <a:chOff x="0" y="0"/>
          <a:chExt cx="0" cy="0"/>
        </a:xfrm>
      </p:grpSpPr>
      <p:sp>
        <p:nvSpPr>
          <p:cNvPr id="9" name="Rechteck 8"/>
          <p:cNvSpPr/>
          <p:nvPr userDrawn="1"/>
        </p:nvSpPr>
        <p:spPr>
          <a:xfrm>
            <a:off x="1741" y="980733"/>
            <a:ext cx="12046923" cy="4855629"/>
          </a:xfrm>
          <a:prstGeom prst="rect">
            <a:avLst/>
          </a:prstGeom>
          <a:gradFill>
            <a:gsLst>
              <a:gs pos="42000">
                <a:schemeClr val="tx2">
                  <a:alpha val="24000"/>
                </a:schemeClr>
              </a:gs>
              <a:gs pos="100000">
                <a:schemeClr val="bg1">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3" name="Inhaltsplatzhalter 2"/>
          <p:cNvSpPr>
            <a:spLocks noGrp="1"/>
          </p:cNvSpPr>
          <p:nvPr>
            <p:ph idx="1"/>
          </p:nvPr>
        </p:nvSpPr>
        <p:spPr>
          <a:xfrm>
            <a:off x="4463821" y="1268765"/>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half" idx="2"/>
          </p:nvPr>
        </p:nvSpPr>
        <p:spPr>
          <a:xfrm>
            <a:off x="306687" y="1258220"/>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a:t>Textmasterformate durch Klicken bearbeiten</a:t>
            </a:r>
          </a:p>
        </p:txBody>
      </p:sp>
      <p:sp>
        <p:nvSpPr>
          <p:cNvPr id="5" name="Datumsplatzhalter 4"/>
          <p:cNvSpPr>
            <a:spLocks noGrp="1"/>
          </p:cNvSpPr>
          <p:nvPr>
            <p:ph type="dt" sz="half" idx="10"/>
          </p:nvPr>
        </p:nvSpPr>
        <p:spPr/>
        <p:txBody>
          <a:bodyPr/>
          <a:lstStyle/>
          <a:p>
            <a:fld id="{FE42DB20-FA1B-49FC-8AA0-E5C657214120}" type="datetime1">
              <a:rPr lang="de-DE" smtClean="0"/>
              <a:pPr/>
              <a:t>17.06.2023</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BFDAF33A-75E1-4C0B-A22B-EAC9B12C110F}" type="slidenum">
              <a:rPr lang="de-DE" smtClean="0"/>
              <a:pPr/>
              <a:t>‹#›</a:t>
            </a:fld>
            <a:endParaRPr lang="de-DE"/>
          </a:p>
        </p:txBody>
      </p:sp>
      <p:sp>
        <p:nvSpPr>
          <p:cNvPr id="10" name="Titel 1"/>
          <p:cNvSpPr>
            <a:spLocks noGrp="1"/>
          </p:cNvSpPr>
          <p:nvPr>
            <p:ph type="title"/>
          </p:nvPr>
        </p:nvSpPr>
        <p:spPr>
          <a:xfrm>
            <a:off x="335360" y="274638"/>
            <a:ext cx="11521280" cy="706090"/>
          </a:xfrm>
        </p:spPr>
        <p:txBody>
          <a:bodyPr>
            <a:noAutofit/>
          </a:bodyPr>
          <a:lstStyle>
            <a:lvl1pPr algn="l">
              <a:defRPr sz="3000">
                <a:solidFill>
                  <a:schemeClr val="tx1">
                    <a:lumMod val="75000"/>
                    <a:lumOff val="25000"/>
                  </a:schemeClr>
                </a:solidFill>
                <a:latin typeface="Helvetica" pitchFamily="34" charset="0"/>
              </a:defRPr>
            </a:lvl1pPr>
          </a:lstStyle>
          <a:p>
            <a:r>
              <a:rPr lang="de-DE" dirty="0"/>
              <a:t>Titelmasterformat durch Klicken bearbeiten</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ild mit Überschrift">
    <p:spTree>
      <p:nvGrpSpPr>
        <p:cNvPr id="1" name=""/>
        <p:cNvGrpSpPr/>
        <p:nvPr/>
      </p:nvGrpSpPr>
      <p:grpSpPr>
        <a:xfrm>
          <a:off x="0" y="0"/>
          <a:ext cx="0" cy="0"/>
          <a:chOff x="0" y="0"/>
          <a:chExt cx="0" cy="0"/>
        </a:xfrm>
      </p:grpSpPr>
      <p:sp>
        <p:nvSpPr>
          <p:cNvPr id="9" name="Rechteck 8"/>
          <p:cNvSpPr/>
          <p:nvPr userDrawn="1"/>
        </p:nvSpPr>
        <p:spPr>
          <a:xfrm>
            <a:off x="1741" y="980733"/>
            <a:ext cx="12046923" cy="4855629"/>
          </a:xfrm>
          <a:prstGeom prst="rect">
            <a:avLst/>
          </a:prstGeom>
          <a:gradFill>
            <a:gsLst>
              <a:gs pos="42000">
                <a:schemeClr val="tx2">
                  <a:alpha val="24000"/>
                </a:schemeClr>
              </a:gs>
              <a:gs pos="100000">
                <a:schemeClr val="bg1">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10" name="Titel 1"/>
          <p:cNvSpPr>
            <a:spLocks noGrp="1"/>
          </p:cNvSpPr>
          <p:nvPr>
            <p:ph type="title"/>
          </p:nvPr>
        </p:nvSpPr>
        <p:spPr>
          <a:xfrm>
            <a:off x="335360" y="274638"/>
            <a:ext cx="11521280" cy="706090"/>
          </a:xfrm>
        </p:spPr>
        <p:txBody>
          <a:bodyPr>
            <a:noAutofit/>
          </a:bodyPr>
          <a:lstStyle>
            <a:lvl1pPr algn="l">
              <a:defRPr sz="3000">
                <a:solidFill>
                  <a:schemeClr val="tx1">
                    <a:lumMod val="75000"/>
                    <a:lumOff val="25000"/>
                  </a:schemeClr>
                </a:solidFill>
                <a:latin typeface="Helvetica" pitchFamily="34" charset="0"/>
              </a:defRPr>
            </a:lvl1pPr>
          </a:lstStyle>
          <a:p>
            <a:r>
              <a:rPr lang="de-DE" dirty="0"/>
              <a:t>Titelmasterformat durch Klicken bearbeiten</a:t>
            </a:r>
          </a:p>
        </p:txBody>
      </p:sp>
      <p:sp>
        <p:nvSpPr>
          <p:cNvPr id="3" name="Bildplatzhalter 2"/>
          <p:cNvSpPr>
            <a:spLocks noGrp="1"/>
          </p:cNvSpPr>
          <p:nvPr>
            <p:ph type="pic" idx="1"/>
          </p:nvPr>
        </p:nvSpPr>
        <p:spPr>
          <a:xfrm>
            <a:off x="335360" y="2040687"/>
            <a:ext cx="11521280" cy="37956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335360" y="1124744"/>
            <a:ext cx="1152128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err="1"/>
              <a:t>Textasterformate</a:t>
            </a:r>
            <a:r>
              <a:rPr lang="de-DE" dirty="0"/>
              <a:t> durch Klicken bearbeiten</a:t>
            </a:r>
          </a:p>
        </p:txBody>
      </p:sp>
      <p:sp>
        <p:nvSpPr>
          <p:cNvPr id="5" name="Datumsplatzhalter 4"/>
          <p:cNvSpPr>
            <a:spLocks noGrp="1"/>
          </p:cNvSpPr>
          <p:nvPr>
            <p:ph type="dt" sz="half" idx="10"/>
          </p:nvPr>
        </p:nvSpPr>
        <p:spPr/>
        <p:txBody>
          <a:bodyPr/>
          <a:lstStyle/>
          <a:p>
            <a:fld id="{6678EA5D-8C47-4D06-BF42-5FEA9266B9A8}" type="datetime1">
              <a:rPr lang="de-DE" smtClean="0"/>
              <a:pPr/>
              <a:t>17.06.2023</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BFDAF33A-75E1-4C0B-A22B-EAC9B12C110F}" type="slidenum">
              <a:rPr lang="de-DE" smtClean="0"/>
              <a:pPr/>
              <a:t>‹#›</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6/17/2023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8353849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609600" y="274638"/>
            <a:ext cx="10972800" cy="1143000"/>
          </a:xfrm>
          <a:prstGeom prst="rect">
            <a:avLst/>
          </a:prstGeom>
        </p:spPr>
        <p:txBody>
          <a:bodyPr vert="horz" lIns="0" tIns="0" rIns="0" bIns="0" rtlCol="0" anchor="ctr">
            <a:normAutofit/>
          </a:bodyPr>
          <a:lstStyle/>
          <a:p>
            <a:endParaRPr lang="de-DE" dirty="0"/>
          </a:p>
        </p:txBody>
      </p:sp>
      <p:sp>
        <p:nvSpPr>
          <p:cNvPr id="3" name="Textplatzhalter 2"/>
          <p:cNvSpPr>
            <a:spLocks noGrp="1"/>
          </p:cNvSpPr>
          <p:nvPr>
            <p:ph type="body" idx="1"/>
          </p:nvPr>
        </p:nvSpPr>
        <p:spPr>
          <a:xfrm>
            <a:off x="609600" y="1600205"/>
            <a:ext cx="10972800" cy="4525963"/>
          </a:xfrm>
          <a:prstGeom prst="rect">
            <a:avLst/>
          </a:prstGeom>
        </p:spPr>
        <p:txBody>
          <a:bodyPr vert="horz" lIns="0" tIns="0" rIns="0" bIns="0" rtlCol="0">
            <a:normAutofit/>
          </a:bodyPr>
          <a:lstStyle/>
          <a:p>
            <a:pPr lvl="0"/>
            <a:endParaRPr lang="de-DE" dirty="0"/>
          </a:p>
        </p:txBody>
      </p:sp>
      <p:sp>
        <p:nvSpPr>
          <p:cNvPr id="4" name="Datumsplatzhalter 3"/>
          <p:cNvSpPr>
            <a:spLocks noGrp="1"/>
          </p:cNvSpPr>
          <p:nvPr>
            <p:ph type="dt" sz="half" idx="2"/>
          </p:nvPr>
        </p:nvSpPr>
        <p:spPr>
          <a:xfrm>
            <a:off x="609600" y="6356355"/>
            <a:ext cx="2844800" cy="365125"/>
          </a:xfrm>
          <a:prstGeom prst="rect">
            <a:avLst/>
          </a:prstGeom>
        </p:spPr>
        <p:txBody>
          <a:bodyPr vert="horz" lIns="0" tIns="0" rIns="0" bIns="0" rtlCol="0" anchor="ctr"/>
          <a:lstStyle>
            <a:lvl1pPr algn="l">
              <a:defRPr sz="1200">
                <a:solidFill>
                  <a:schemeClr val="tx1">
                    <a:tint val="75000"/>
                  </a:schemeClr>
                </a:solidFill>
              </a:defRPr>
            </a:lvl1pPr>
          </a:lstStyle>
          <a:p>
            <a:fld id="{514CC9B6-0BA8-4D80-89AF-6393C24D015E}" type="datetime1">
              <a:rPr lang="de-DE" smtClean="0"/>
              <a:pPr/>
              <a:t>17.06.2023</a:t>
            </a:fld>
            <a:endParaRPr lang="de-DE" dirty="0"/>
          </a:p>
        </p:txBody>
      </p:sp>
      <p:sp>
        <p:nvSpPr>
          <p:cNvPr id="5" name="Fußzeilenplatzhalter 4"/>
          <p:cNvSpPr>
            <a:spLocks noGrp="1"/>
          </p:cNvSpPr>
          <p:nvPr>
            <p:ph type="ftr" sz="quarter" idx="3"/>
          </p:nvPr>
        </p:nvSpPr>
        <p:spPr>
          <a:xfrm>
            <a:off x="4165600" y="6356355"/>
            <a:ext cx="3860800" cy="365125"/>
          </a:xfrm>
          <a:prstGeom prst="rect">
            <a:avLst/>
          </a:prstGeom>
        </p:spPr>
        <p:txBody>
          <a:bodyPr vert="horz" lIns="0" tIns="0" rIns="0" bIns="0" rtlCol="0" anchor="ctr"/>
          <a:lstStyle>
            <a:lvl1pPr algn="ctr">
              <a:defRPr sz="1200">
                <a:solidFill>
                  <a:schemeClr val="tx1">
                    <a:tint val="75000"/>
                  </a:schemeClr>
                </a:solidFill>
              </a:defRPr>
            </a:lvl1pPr>
          </a:lstStyle>
          <a:p>
            <a:endParaRPr lang="de-DE" dirty="0"/>
          </a:p>
        </p:txBody>
      </p:sp>
      <p:sp>
        <p:nvSpPr>
          <p:cNvPr id="6" name="Foliennummernplatzhalter 5"/>
          <p:cNvSpPr>
            <a:spLocks noGrp="1"/>
          </p:cNvSpPr>
          <p:nvPr>
            <p:ph type="sldNum" sz="quarter" idx="4"/>
          </p:nvPr>
        </p:nvSpPr>
        <p:spPr>
          <a:xfrm>
            <a:off x="8737600" y="6356355"/>
            <a:ext cx="2844800" cy="365125"/>
          </a:xfrm>
          <a:prstGeom prst="rect">
            <a:avLst/>
          </a:prstGeom>
        </p:spPr>
        <p:txBody>
          <a:bodyPr vert="horz" lIns="0" tIns="0" rIns="0" bIns="0" rtlCol="0" anchor="ctr"/>
          <a:lstStyle>
            <a:lvl1pPr algn="r">
              <a:defRPr sz="1200">
                <a:solidFill>
                  <a:schemeClr val="tx1">
                    <a:tint val="75000"/>
                  </a:schemeClr>
                </a:solidFill>
              </a:defRPr>
            </a:lvl1pPr>
          </a:lstStyle>
          <a:p>
            <a:fld id="{BFDAF33A-75E1-4C0B-A22B-EAC9B12C110F}" type="slidenum">
              <a:rPr lang="de-DE" smtClean="0"/>
              <a:pPr/>
              <a:t>‹#›</a:t>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Lst>
  <p:hf hdr="0" dt="0"/>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ahssinsights.org/" TargetMode="External"/><Relationship Id="rId5" Type="http://schemas.openxmlformats.org/officeDocument/2006/relationships/image" Target="../media/image6.jpeg"/><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hyperlink" Target="http://www.esi.com.au/software/pamstamp-features/springback-hss/"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5.emf"/><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7.e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0.wmf"/><Relationship Id="rId13" Type="http://schemas.openxmlformats.org/officeDocument/2006/relationships/oleObject" Target="../embeddings/oleObject6.bin"/><Relationship Id="rId18" Type="http://schemas.openxmlformats.org/officeDocument/2006/relationships/image" Target="../media/image25.wmf"/><Relationship Id="rId26" Type="http://schemas.openxmlformats.org/officeDocument/2006/relationships/image" Target="../media/image29.wmf"/><Relationship Id="rId3" Type="http://schemas.openxmlformats.org/officeDocument/2006/relationships/oleObject" Target="../embeddings/oleObject1.bin"/><Relationship Id="rId21" Type="http://schemas.openxmlformats.org/officeDocument/2006/relationships/oleObject" Target="../embeddings/oleObject10.bin"/><Relationship Id="rId34" Type="http://schemas.openxmlformats.org/officeDocument/2006/relationships/image" Target="../media/image33.wmf"/><Relationship Id="rId7" Type="http://schemas.openxmlformats.org/officeDocument/2006/relationships/oleObject" Target="../embeddings/oleObject3.bin"/><Relationship Id="rId12" Type="http://schemas.openxmlformats.org/officeDocument/2006/relationships/image" Target="../media/image22.wmf"/><Relationship Id="rId17" Type="http://schemas.openxmlformats.org/officeDocument/2006/relationships/oleObject" Target="../embeddings/oleObject8.bin"/><Relationship Id="rId25" Type="http://schemas.openxmlformats.org/officeDocument/2006/relationships/oleObject" Target="../embeddings/oleObject12.bin"/><Relationship Id="rId33" Type="http://schemas.openxmlformats.org/officeDocument/2006/relationships/oleObject" Target="../embeddings/oleObject16.bin"/><Relationship Id="rId2" Type="http://schemas.openxmlformats.org/officeDocument/2006/relationships/notesSlide" Target="../notesSlides/notesSlide11.xml"/><Relationship Id="rId16" Type="http://schemas.openxmlformats.org/officeDocument/2006/relationships/image" Target="../media/image24.wmf"/><Relationship Id="rId20" Type="http://schemas.openxmlformats.org/officeDocument/2006/relationships/image" Target="../media/image26.wmf"/><Relationship Id="rId29" Type="http://schemas.openxmlformats.org/officeDocument/2006/relationships/oleObject" Target="../embeddings/oleObject14.bin"/><Relationship Id="rId1" Type="http://schemas.openxmlformats.org/officeDocument/2006/relationships/slideLayout" Target="../slideLayouts/slideLayout2.xml"/><Relationship Id="rId6" Type="http://schemas.openxmlformats.org/officeDocument/2006/relationships/image" Target="../media/image19.wmf"/><Relationship Id="rId11" Type="http://schemas.openxmlformats.org/officeDocument/2006/relationships/oleObject" Target="../embeddings/oleObject5.bin"/><Relationship Id="rId24" Type="http://schemas.openxmlformats.org/officeDocument/2006/relationships/image" Target="../media/image28.wmf"/><Relationship Id="rId32" Type="http://schemas.openxmlformats.org/officeDocument/2006/relationships/image" Target="../media/image32.wmf"/><Relationship Id="rId5" Type="http://schemas.openxmlformats.org/officeDocument/2006/relationships/oleObject" Target="../embeddings/oleObject2.bin"/><Relationship Id="rId15" Type="http://schemas.openxmlformats.org/officeDocument/2006/relationships/oleObject" Target="../embeddings/oleObject7.bin"/><Relationship Id="rId23" Type="http://schemas.openxmlformats.org/officeDocument/2006/relationships/oleObject" Target="../embeddings/oleObject11.bin"/><Relationship Id="rId28" Type="http://schemas.openxmlformats.org/officeDocument/2006/relationships/image" Target="../media/image30.wmf"/><Relationship Id="rId10" Type="http://schemas.openxmlformats.org/officeDocument/2006/relationships/image" Target="../media/image21.wmf"/><Relationship Id="rId19" Type="http://schemas.openxmlformats.org/officeDocument/2006/relationships/oleObject" Target="../embeddings/oleObject9.bin"/><Relationship Id="rId31" Type="http://schemas.openxmlformats.org/officeDocument/2006/relationships/oleObject" Target="../embeddings/oleObject15.bin"/><Relationship Id="rId4" Type="http://schemas.openxmlformats.org/officeDocument/2006/relationships/image" Target="../media/image18.emf"/><Relationship Id="rId9" Type="http://schemas.openxmlformats.org/officeDocument/2006/relationships/oleObject" Target="../embeddings/oleObject4.bin"/><Relationship Id="rId14" Type="http://schemas.openxmlformats.org/officeDocument/2006/relationships/image" Target="../media/image23.wmf"/><Relationship Id="rId22" Type="http://schemas.openxmlformats.org/officeDocument/2006/relationships/image" Target="../media/image27.wmf"/><Relationship Id="rId27" Type="http://schemas.openxmlformats.org/officeDocument/2006/relationships/oleObject" Target="../embeddings/oleObject13.bin"/><Relationship Id="rId30" Type="http://schemas.openxmlformats.org/officeDocument/2006/relationships/image" Target="../media/image31.wmf"/></Relationships>
</file>

<file path=ppt/slides/_rels/slide12.xml.rels><?xml version="1.0" encoding="UTF-8" standalone="yes"?>
<Relationships xmlns="http://schemas.openxmlformats.org/package/2006/relationships"><Relationship Id="rId3" Type="http://schemas.openxmlformats.org/officeDocument/2006/relationships/package" Target="../embeddings/Microsoft_Visio_Drawing.vsdx"/><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5.emf"/><Relationship Id="rId4" Type="http://schemas.openxmlformats.org/officeDocument/2006/relationships/image" Target="../media/image34.emf"/></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7.emf"/><Relationship Id="rId5" Type="http://schemas.openxmlformats.org/officeDocument/2006/relationships/oleObject" Target="../embeddings/oleObject18.bin"/><Relationship Id="rId4" Type="http://schemas.openxmlformats.org/officeDocument/2006/relationships/image" Target="../media/image36.emf"/></Relationships>
</file>

<file path=ppt/slides/_rels/slide15.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40.emf"/><Relationship Id="rId4" Type="http://schemas.openxmlformats.org/officeDocument/2006/relationships/image" Target="../media/image39.emf"/></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9.xml"/><Relationship Id="rId1" Type="http://schemas.openxmlformats.org/officeDocument/2006/relationships/slideLayout" Target="../slideLayouts/slideLayout9.xml"/><Relationship Id="rId6" Type="http://schemas.openxmlformats.org/officeDocument/2006/relationships/image" Target="../media/image44.jpeg"/><Relationship Id="rId5" Type="http://schemas.openxmlformats.org/officeDocument/2006/relationships/image" Target="../media/image43.png"/><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idx="4294967295"/>
          </p:nvPr>
        </p:nvSpPr>
        <p:spPr>
          <a:xfrm>
            <a:off x="695400" y="3485463"/>
            <a:ext cx="10513168" cy="519601"/>
          </a:xfrm>
        </p:spPr>
        <p:txBody>
          <a:bodyPr vert="horz" lIns="0" tIns="0" rIns="0" bIns="0" rtlCol="0" anchor="b" anchorCtr="0">
            <a:noAutofit/>
          </a:bodyPr>
          <a:lstStyle/>
          <a:p>
            <a:r>
              <a:rPr lang="en-US" sz="2800" b="1" dirty="0"/>
              <a:t>Research on the evolving yielding </a:t>
            </a:r>
            <a:r>
              <a:rPr lang="en-US" sz="2800" b="1" dirty="0" err="1"/>
              <a:t>behaviour</a:t>
            </a:r>
            <a:r>
              <a:rPr lang="en-US" sz="2800" b="1" dirty="0"/>
              <a:t> and micro-mechanism in biaxial deformation of DP1180 sheet based on crystal plasticity finite element model</a:t>
            </a:r>
            <a:endParaRPr lang="de-DE" sz="2800" b="1" dirty="0"/>
          </a:p>
        </p:txBody>
      </p:sp>
      <p:sp>
        <p:nvSpPr>
          <p:cNvPr id="3" name="Untertitel 2"/>
          <p:cNvSpPr>
            <a:spLocks noGrp="1"/>
          </p:cNvSpPr>
          <p:nvPr>
            <p:ph type="subTitle" idx="4294967295"/>
          </p:nvPr>
        </p:nvSpPr>
        <p:spPr>
          <a:xfrm>
            <a:off x="695400" y="4725144"/>
            <a:ext cx="10441160" cy="288032"/>
          </a:xfrm>
        </p:spPr>
        <p:txBody>
          <a:bodyPr>
            <a:normAutofit/>
          </a:bodyPr>
          <a:lstStyle/>
          <a:p>
            <a:pPr marL="0" indent="0">
              <a:buNone/>
            </a:pPr>
            <a:r>
              <a:rPr lang="de-DE" sz="1600" u="sng" dirty="0"/>
              <a:t>B</a:t>
            </a:r>
            <a:r>
              <a:rPr lang="en-US" altLang="zh-CN" sz="1600" u="sng" dirty="0" err="1"/>
              <a:t>ingying</a:t>
            </a:r>
            <a:r>
              <a:rPr lang="en-US" altLang="zh-CN" sz="1600" u="sng" dirty="0"/>
              <a:t> ZHOU</a:t>
            </a:r>
            <a:r>
              <a:rPr lang="de-DE" sz="1600" baseline="30000" dirty="0"/>
              <a:t>1</a:t>
            </a:r>
            <a:r>
              <a:rPr lang="de-DE" altLang="zh-CN" sz="1600" baseline="30000" dirty="0"/>
              <a:t>*</a:t>
            </a:r>
            <a:r>
              <a:rPr lang="de-DE" sz="1600" dirty="0"/>
              <a:t>, F</a:t>
            </a:r>
            <a:r>
              <a:rPr lang="en-US" altLang="zh-CN" sz="1600" dirty="0" err="1"/>
              <a:t>ei</a:t>
            </a:r>
            <a:r>
              <a:rPr lang="en-US" altLang="zh-CN" sz="1600" dirty="0"/>
              <a:t> HAN</a:t>
            </a:r>
            <a:r>
              <a:rPr lang="de-DE" sz="1600" baseline="30000" dirty="0"/>
              <a:t>2</a:t>
            </a:r>
            <a:r>
              <a:rPr lang="de-DE" sz="1600" dirty="0"/>
              <a:t>, Xiangdong WU</a:t>
            </a:r>
            <a:r>
              <a:rPr lang="de-DE" sz="1600" baseline="30000" dirty="0"/>
              <a:t>1</a:t>
            </a:r>
            <a:r>
              <a:rPr lang="de-DE" sz="1600" dirty="0"/>
              <a:t>, Min WAN</a:t>
            </a:r>
            <a:r>
              <a:rPr lang="de-DE" sz="1600" baseline="30000" dirty="0"/>
              <a:t>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1" lang="en-US" altLang="zh-CN" b="1" dirty="0">
                <a:solidFill>
                  <a:schemeClr val="tx1"/>
                </a:solidFill>
                <a:effectLst>
                  <a:outerShdw blurRad="38100" dist="38100" dir="2700000" algn="tl">
                    <a:srgbClr val="C0C0C0"/>
                  </a:outerShdw>
                </a:effectLst>
                <a:latin typeface="Arial Black" pitchFamily="34" charset="0"/>
                <a:cs typeface="+mn-cs"/>
                <a:sym typeface="Tw Cen MT" pitchFamily="34" charset="0"/>
              </a:rPr>
              <a:t>Contents</a:t>
            </a:r>
            <a:endParaRPr lang="en-US" dirty="0">
              <a:solidFill>
                <a:schemeClr val="tx1"/>
              </a:solidFill>
              <a:latin typeface="+mj-lt"/>
            </a:endParaRPr>
          </a:p>
        </p:txBody>
      </p:sp>
      <p:sp>
        <p:nvSpPr>
          <p:cNvPr id="4" name="Foliennummernplatzhalter 3"/>
          <p:cNvSpPr>
            <a:spLocks noGrp="1"/>
          </p:cNvSpPr>
          <p:nvPr>
            <p:ph type="sldNum" sz="quarter" idx="11"/>
          </p:nvPr>
        </p:nvSpPr>
        <p:spPr/>
        <p:txBody>
          <a:bodyPr/>
          <a:lstStyle/>
          <a:p>
            <a:pPr algn="ctr"/>
            <a:fld id="{BFDAF33A-75E1-4C0B-A22B-EAC9B12C110F}" type="slidenum">
              <a:rPr lang="de-DE" smtClean="0"/>
              <a:pPr algn="ctr"/>
              <a:t>2</a:t>
            </a:fld>
            <a:endParaRPr lang="de-DE" dirty="0"/>
          </a:p>
        </p:txBody>
      </p:sp>
      <p:sp>
        <p:nvSpPr>
          <p:cNvPr id="5" name="Fußzeilenplatzhalter 4"/>
          <p:cNvSpPr>
            <a:spLocks noGrp="1"/>
          </p:cNvSpPr>
          <p:nvPr>
            <p:ph type="ftr" sz="quarter" idx="12"/>
          </p:nvPr>
        </p:nvSpPr>
        <p:spPr/>
        <p:txBody>
          <a:bodyPr/>
          <a:lstStyle/>
          <a:p>
            <a:r>
              <a:rPr lang="en-US" dirty="0" err="1"/>
              <a:t>Bingying</a:t>
            </a:r>
            <a:r>
              <a:rPr lang="en-US" dirty="0"/>
              <a:t> ZHOU</a:t>
            </a:r>
          </a:p>
          <a:p>
            <a:r>
              <a:rPr lang="en-US" dirty="0" err="1"/>
              <a:t>Beihang</a:t>
            </a:r>
            <a:r>
              <a:rPr lang="en-US" dirty="0"/>
              <a:t> University</a:t>
            </a:r>
          </a:p>
          <a:p>
            <a:r>
              <a:rPr lang="en-US" dirty="0"/>
              <a:t>20.6.2023</a:t>
            </a:r>
          </a:p>
        </p:txBody>
      </p:sp>
      <p:grpSp>
        <p:nvGrpSpPr>
          <p:cNvPr id="6" name="Group 60">
            <a:extLst>
              <a:ext uri="{FF2B5EF4-FFF2-40B4-BE49-F238E27FC236}">
                <a16:creationId xmlns:a16="http://schemas.microsoft.com/office/drawing/2014/main" id="{E6D87934-D2B8-08F3-4656-AD64B601A872}"/>
              </a:ext>
            </a:extLst>
          </p:cNvPr>
          <p:cNvGrpSpPr>
            <a:grpSpLocks/>
          </p:cNvGrpSpPr>
          <p:nvPr/>
        </p:nvGrpSpPr>
        <p:grpSpPr bwMode="auto">
          <a:xfrm>
            <a:off x="3414172" y="1525511"/>
            <a:ext cx="5877513" cy="530225"/>
            <a:chOff x="911" y="980"/>
            <a:chExt cx="3366" cy="334"/>
          </a:xfrm>
        </p:grpSpPr>
        <p:sp>
          <p:nvSpPr>
            <p:cNvPr id="7" name="AutoShape 85">
              <a:extLst>
                <a:ext uri="{FF2B5EF4-FFF2-40B4-BE49-F238E27FC236}">
                  <a16:creationId xmlns:a16="http://schemas.microsoft.com/office/drawing/2014/main" id="{E8003030-B5FA-4F31-A8C1-452C0471DB80}"/>
                </a:ext>
              </a:extLst>
            </p:cNvPr>
            <p:cNvSpPr>
              <a:spLocks noChangeArrowheads="1"/>
            </p:cNvSpPr>
            <p:nvPr/>
          </p:nvSpPr>
          <p:spPr bwMode="auto">
            <a:xfrm>
              <a:off x="1184" y="980"/>
              <a:ext cx="3093" cy="320"/>
            </a:xfrm>
            <a:prstGeom prst="roundRect">
              <a:avLst>
                <a:gd name="adj" fmla="val 50000"/>
              </a:avLst>
            </a:prstGeom>
            <a:noFill/>
            <a:ln w="28575">
              <a:solidFill>
                <a:srgbClr val="E7E6E6"/>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r>
                <a:rPr lang="en-US" altLang="zh-CN" sz="2400" b="1" kern="0" dirty="0">
                  <a:solidFill>
                    <a:srgbClr val="FF0000"/>
                  </a:solidFill>
                  <a:latin typeface="Times New Roman" panose="02020603050405020304" pitchFamily="18" charset="0"/>
                  <a:ea typeface="华文中宋" panose="02010600040101010101" pitchFamily="2" charset="-122"/>
                  <a:cs typeface="Times New Roman" panose="02020603050405020304" pitchFamily="18" charset="0"/>
                </a:rPr>
                <a:t>1. Introduction</a:t>
              </a:r>
            </a:p>
          </p:txBody>
        </p:sp>
        <p:sp>
          <p:nvSpPr>
            <p:cNvPr id="8" name="Oval 92">
              <a:extLst>
                <a:ext uri="{FF2B5EF4-FFF2-40B4-BE49-F238E27FC236}">
                  <a16:creationId xmlns:a16="http://schemas.microsoft.com/office/drawing/2014/main" id="{0A1830C5-D9EB-3040-2174-300AA7D0B684}"/>
                </a:ext>
              </a:extLst>
            </p:cNvPr>
            <p:cNvSpPr>
              <a:spLocks noChangeArrowheads="1"/>
            </p:cNvSpPr>
            <p:nvPr/>
          </p:nvSpPr>
          <p:spPr bwMode="auto">
            <a:xfrm>
              <a:off x="911" y="1014"/>
              <a:ext cx="272" cy="300"/>
            </a:xfrm>
            <a:prstGeom prst="ellipse">
              <a:avLst/>
            </a:prstGeom>
            <a:gradFill rotWithShape="1">
              <a:gsLst>
                <a:gs pos="0">
                  <a:srgbClr val="FFCC00"/>
                </a:gs>
                <a:gs pos="100000">
                  <a:srgbClr val="7C6300"/>
                </a:gs>
              </a:gsLst>
              <a:lin ang="2700000" scaled="1"/>
            </a:gradFill>
            <a:ln>
              <a:noFill/>
            </a:ln>
          </p:spPr>
          <p:txBody>
            <a:bodyPr anchor="ctr">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endParaRPr lang="zh-CN" altLang="en-US" sz="1600" kern="0">
                <a:solidFill>
                  <a:prstClr val="black"/>
                </a:solidFill>
                <a:latin typeface="微软雅黑" panose="020B0503020204020204" pitchFamily="34" charset="-122"/>
                <a:ea typeface="微软雅黑" panose="020B0503020204020204" pitchFamily="34" charset="-122"/>
              </a:endParaRPr>
            </a:p>
          </p:txBody>
        </p:sp>
      </p:grpSp>
      <p:grpSp>
        <p:nvGrpSpPr>
          <p:cNvPr id="9" name="组合 1">
            <a:extLst>
              <a:ext uri="{FF2B5EF4-FFF2-40B4-BE49-F238E27FC236}">
                <a16:creationId xmlns:a16="http://schemas.microsoft.com/office/drawing/2014/main" id="{A675B787-C65B-A697-EB7C-4CA7B2707E2D}"/>
              </a:ext>
            </a:extLst>
          </p:cNvPr>
          <p:cNvGrpSpPr>
            <a:grpSpLocks/>
          </p:cNvGrpSpPr>
          <p:nvPr/>
        </p:nvGrpSpPr>
        <p:grpSpPr bwMode="auto">
          <a:xfrm>
            <a:off x="3418390" y="2255479"/>
            <a:ext cx="5857198" cy="552450"/>
            <a:chOff x="2614613" y="2506663"/>
            <a:chExt cx="5856651" cy="552450"/>
          </a:xfrm>
        </p:grpSpPr>
        <p:sp>
          <p:nvSpPr>
            <p:cNvPr id="10" name="AutoShape 94">
              <a:extLst>
                <a:ext uri="{FF2B5EF4-FFF2-40B4-BE49-F238E27FC236}">
                  <a16:creationId xmlns:a16="http://schemas.microsoft.com/office/drawing/2014/main" id="{7962AE0C-FA4C-47D2-AE16-F1ECDA516135}"/>
                </a:ext>
              </a:extLst>
            </p:cNvPr>
            <p:cNvSpPr>
              <a:spLocks noChangeArrowheads="1"/>
            </p:cNvSpPr>
            <p:nvPr/>
          </p:nvSpPr>
          <p:spPr bwMode="auto">
            <a:xfrm>
              <a:off x="3071768" y="2506663"/>
              <a:ext cx="5399496" cy="552450"/>
            </a:xfrm>
            <a:prstGeom prst="roundRect">
              <a:avLst>
                <a:gd name="adj" fmla="val 50000"/>
              </a:avLst>
            </a:prstGeom>
            <a:noFill/>
            <a:ln w="28575">
              <a:solidFill>
                <a:srgbClr val="E7E6E6"/>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r>
                <a:rPr lang="en-US" altLang="zh-CN" sz="2400" b="1" kern="0" dirty="0">
                  <a:solidFill>
                    <a:srgbClr val="052D67"/>
                  </a:solidFill>
                  <a:latin typeface="Times New Roman" panose="02020603050405020304" pitchFamily="18" charset="0"/>
                  <a:ea typeface="华文中宋" panose="02010600040101010101" pitchFamily="2" charset="-122"/>
                  <a:cs typeface="Times New Roman" panose="02020603050405020304" pitchFamily="18" charset="0"/>
                </a:rPr>
                <a:t>2. Materials and experiments</a:t>
              </a:r>
            </a:p>
          </p:txBody>
        </p:sp>
        <p:sp>
          <p:nvSpPr>
            <p:cNvPr id="11" name="Oval 101">
              <a:extLst>
                <a:ext uri="{FF2B5EF4-FFF2-40B4-BE49-F238E27FC236}">
                  <a16:creationId xmlns:a16="http://schemas.microsoft.com/office/drawing/2014/main" id="{79C934BA-0E49-48E5-0402-27D0A9C9645B}"/>
                </a:ext>
              </a:extLst>
            </p:cNvPr>
            <p:cNvSpPr>
              <a:spLocks noChangeArrowheads="1"/>
            </p:cNvSpPr>
            <p:nvPr/>
          </p:nvSpPr>
          <p:spPr bwMode="auto">
            <a:xfrm>
              <a:off x="2614613" y="2551203"/>
              <a:ext cx="468268" cy="476071"/>
            </a:xfrm>
            <a:prstGeom prst="ellipse">
              <a:avLst/>
            </a:prstGeom>
            <a:gradFill rotWithShape="1">
              <a:gsLst>
                <a:gs pos="0">
                  <a:srgbClr val="48BE67"/>
                </a:gs>
                <a:gs pos="100000">
                  <a:srgbClr val="235C32"/>
                </a:gs>
              </a:gsLst>
              <a:lin ang="2700000" scaled="1"/>
            </a:gradFill>
            <a:ln>
              <a:noFill/>
            </a:ln>
          </p:spPr>
          <p:txBody>
            <a:bodyPr anchor="ctr">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endParaRPr lang="zh-CN" altLang="en-US" sz="1600" kern="0">
                <a:solidFill>
                  <a:prstClr val="black"/>
                </a:solidFill>
                <a:latin typeface="微软雅黑" panose="020B0503020204020204" pitchFamily="34" charset="-122"/>
                <a:ea typeface="微软雅黑" panose="020B0503020204020204" pitchFamily="34" charset="-122"/>
              </a:endParaRPr>
            </a:p>
          </p:txBody>
        </p:sp>
      </p:grpSp>
      <p:grpSp>
        <p:nvGrpSpPr>
          <p:cNvPr id="12" name="Group 66">
            <a:extLst>
              <a:ext uri="{FF2B5EF4-FFF2-40B4-BE49-F238E27FC236}">
                <a16:creationId xmlns:a16="http://schemas.microsoft.com/office/drawing/2014/main" id="{E92E398B-AE33-77F5-7AD1-E2F290E41D70}"/>
              </a:ext>
            </a:extLst>
          </p:cNvPr>
          <p:cNvGrpSpPr>
            <a:grpSpLocks/>
          </p:cNvGrpSpPr>
          <p:nvPr/>
        </p:nvGrpSpPr>
        <p:grpSpPr bwMode="auto">
          <a:xfrm>
            <a:off x="3414173" y="3080612"/>
            <a:ext cx="5895978" cy="528638"/>
            <a:chOff x="1519" y="2103"/>
            <a:chExt cx="3714" cy="333"/>
          </a:xfrm>
        </p:grpSpPr>
        <p:sp>
          <p:nvSpPr>
            <p:cNvPr id="13" name="AutoShape 103">
              <a:extLst>
                <a:ext uri="{FF2B5EF4-FFF2-40B4-BE49-F238E27FC236}">
                  <a16:creationId xmlns:a16="http://schemas.microsoft.com/office/drawing/2014/main" id="{D9CA4C61-54C6-2F8D-56BE-3A8F0F62B992}"/>
                </a:ext>
              </a:extLst>
            </p:cNvPr>
            <p:cNvSpPr>
              <a:spLocks noChangeArrowheads="1"/>
            </p:cNvSpPr>
            <p:nvPr/>
          </p:nvSpPr>
          <p:spPr bwMode="auto">
            <a:xfrm>
              <a:off x="1831" y="2103"/>
              <a:ext cx="3402" cy="320"/>
            </a:xfrm>
            <a:prstGeom prst="roundRect">
              <a:avLst>
                <a:gd name="adj" fmla="val 50000"/>
              </a:avLst>
            </a:prstGeom>
            <a:noFill/>
            <a:ln w="28575">
              <a:solidFill>
                <a:srgbClr val="E7E6E6"/>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r>
                <a:rPr lang="en-US" altLang="zh-CN" sz="2400" b="1" kern="0" dirty="0">
                  <a:solidFill>
                    <a:srgbClr val="052D67"/>
                  </a:solidFill>
                  <a:latin typeface="Times New Roman" panose="02020603050405020304" pitchFamily="18" charset="0"/>
                  <a:ea typeface="华文中宋" panose="02010600040101010101" pitchFamily="2" charset="-122"/>
                  <a:cs typeface="Times New Roman" panose="02020603050405020304" pitchFamily="18" charset="0"/>
                </a:rPr>
                <a:t>3. CPFEM modeling</a:t>
              </a:r>
            </a:p>
          </p:txBody>
        </p:sp>
        <p:sp>
          <p:nvSpPr>
            <p:cNvPr id="14" name="Oval 110">
              <a:extLst>
                <a:ext uri="{FF2B5EF4-FFF2-40B4-BE49-F238E27FC236}">
                  <a16:creationId xmlns:a16="http://schemas.microsoft.com/office/drawing/2014/main" id="{7910C6CF-9D45-902F-53AC-390505162427}"/>
                </a:ext>
              </a:extLst>
            </p:cNvPr>
            <p:cNvSpPr>
              <a:spLocks noChangeArrowheads="1"/>
            </p:cNvSpPr>
            <p:nvPr/>
          </p:nvSpPr>
          <p:spPr bwMode="auto">
            <a:xfrm>
              <a:off x="1519" y="2132"/>
              <a:ext cx="313" cy="304"/>
            </a:xfrm>
            <a:prstGeom prst="ellipse">
              <a:avLst/>
            </a:prstGeom>
            <a:solidFill>
              <a:schemeClr val="accent3">
                <a:lumMod val="50000"/>
              </a:schemeClr>
            </a:solidFill>
            <a:ln>
              <a:noFill/>
            </a:ln>
          </p:spPr>
          <p:txBody>
            <a:bodyPr anchor="ctr">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endParaRPr lang="zh-CN" altLang="en-US" sz="1600" kern="0">
                <a:solidFill>
                  <a:prstClr val="black"/>
                </a:solidFill>
                <a:latin typeface="微软雅黑" panose="020B0503020204020204" pitchFamily="34" charset="-122"/>
                <a:ea typeface="微软雅黑" panose="020B0503020204020204" pitchFamily="34" charset="-122"/>
              </a:endParaRPr>
            </a:p>
          </p:txBody>
        </p:sp>
      </p:grpSp>
      <p:grpSp>
        <p:nvGrpSpPr>
          <p:cNvPr id="15" name="Group 69">
            <a:extLst>
              <a:ext uri="{FF2B5EF4-FFF2-40B4-BE49-F238E27FC236}">
                <a16:creationId xmlns:a16="http://schemas.microsoft.com/office/drawing/2014/main" id="{116B797C-80BA-6588-E2C8-558B0417647D}"/>
              </a:ext>
            </a:extLst>
          </p:cNvPr>
          <p:cNvGrpSpPr>
            <a:grpSpLocks/>
          </p:cNvGrpSpPr>
          <p:nvPr/>
        </p:nvGrpSpPr>
        <p:grpSpPr bwMode="auto">
          <a:xfrm>
            <a:off x="3412135" y="4671601"/>
            <a:ext cx="5851526" cy="508000"/>
            <a:chOff x="1519" y="2670"/>
            <a:chExt cx="3686" cy="320"/>
          </a:xfrm>
        </p:grpSpPr>
        <p:sp>
          <p:nvSpPr>
            <p:cNvPr id="16" name="AutoShape 112">
              <a:extLst>
                <a:ext uri="{FF2B5EF4-FFF2-40B4-BE49-F238E27FC236}">
                  <a16:creationId xmlns:a16="http://schemas.microsoft.com/office/drawing/2014/main" id="{2967E4A2-3720-2F97-D915-5948A0B30F75}"/>
                </a:ext>
              </a:extLst>
            </p:cNvPr>
            <p:cNvSpPr>
              <a:spLocks noChangeArrowheads="1"/>
            </p:cNvSpPr>
            <p:nvPr/>
          </p:nvSpPr>
          <p:spPr bwMode="auto">
            <a:xfrm>
              <a:off x="1803" y="2670"/>
              <a:ext cx="3402" cy="320"/>
            </a:xfrm>
            <a:prstGeom prst="roundRect">
              <a:avLst>
                <a:gd name="adj" fmla="val 50000"/>
              </a:avLst>
            </a:prstGeom>
            <a:noFill/>
            <a:ln w="28575">
              <a:solidFill>
                <a:srgbClr val="E7E6E6"/>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r>
                <a:rPr lang="en-US" altLang="zh-CN" sz="2400" b="1" kern="0" dirty="0">
                  <a:solidFill>
                    <a:srgbClr val="052D67"/>
                  </a:solidFill>
                  <a:latin typeface="Times New Roman" panose="02020603050405020304" pitchFamily="18" charset="0"/>
                  <a:ea typeface="华文中宋" panose="02010600040101010101" pitchFamily="2" charset="-122"/>
                  <a:cs typeface="Times New Roman" panose="02020603050405020304" pitchFamily="18" charset="0"/>
                </a:rPr>
                <a:t>5. Conclusions</a:t>
              </a:r>
            </a:p>
          </p:txBody>
        </p:sp>
        <p:sp>
          <p:nvSpPr>
            <p:cNvPr id="17" name="Oval 119">
              <a:extLst>
                <a:ext uri="{FF2B5EF4-FFF2-40B4-BE49-F238E27FC236}">
                  <a16:creationId xmlns:a16="http://schemas.microsoft.com/office/drawing/2014/main" id="{B6F1BB25-36C9-A569-0B0A-9A9EDC46BFBA}"/>
                </a:ext>
              </a:extLst>
            </p:cNvPr>
            <p:cNvSpPr>
              <a:spLocks noChangeArrowheads="1"/>
            </p:cNvSpPr>
            <p:nvPr/>
          </p:nvSpPr>
          <p:spPr bwMode="auto">
            <a:xfrm>
              <a:off x="1519" y="2687"/>
              <a:ext cx="284" cy="300"/>
            </a:xfrm>
            <a:prstGeom prst="ellipse">
              <a:avLst/>
            </a:prstGeom>
            <a:gradFill rotWithShape="1">
              <a:gsLst>
                <a:gs pos="0">
                  <a:srgbClr val="8D67E1"/>
                </a:gs>
                <a:gs pos="100000">
                  <a:srgbClr val="45326D"/>
                </a:gs>
              </a:gsLst>
              <a:lin ang="2700000" scaled="1"/>
            </a:gradFill>
            <a:ln>
              <a:noFill/>
            </a:ln>
          </p:spPr>
          <p:txBody>
            <a:bodyPr anchor="ctr">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endParaRPr lang="zh-CN" altLang="en-US" sz="1600" kern="0">
                <a:solidFill>
                  <a:prstClr val="black"/>
                </a:solidFill>
                <a:latin typeface="微软雅黑" panose="020B0503020204020204" pitchFamily="34" charset="-122"/>
                <a:ea typeface="微软雅黑" panose="020B0503020204020204" pitchFamily="34" charset="-122"/>
              </a:endParaRPr>
            </a:p>
          </p:txBody>
        </p:sp>
      </p:grpSp>
      <p:grpSp>
        <p:nvGrpSpPr>
          <p:cNvPr id="18" name="Group 72">
            <a:extLst>
              <a:ext uri="{FF2B5EF4-FFF2-40B4-BE49-F238E27FC236}">
                <a16:creationId xmlns:a16="http://schemas.microsoft.com/office/drawing/2014/main" id="{4CCBEEE6-2B32-231A-C0D2-4F8824D6B29C}"/>
              </a:ext>
            </a:extLst>
          </p:cNvPr>
          <p:cNvGrpSpPr>
            <a:grpSpLocks/>
          </p:cNvGrpSpPr>
          <p:nvPr/>
        </p:nvGrpSpPr>
        <p:grpSpPr bwMode="auto">
          <a:xfrm>
            <a:off x="3412135" y="5450750"/>
            <a:ext cx="5871985" cy="508000"/>
            <a:chOff x="1349" y="3067"/>
            <a:chExt cx="3530" cy="320"/>
          </a:xfrm>
        </p:grpSpPr>
        <p:sp>
          <p:nvSpPr>
            <p:cNvPr id="19" name="AutoShape 121">
              <a:extLst>
                <a:ext uri="{FF2B5EF4-FFF2-40B4-BE49-F238E27FC236}">
                  <a16:creationId xmlns:a16="http://schemas.microsoft.com/office/drawing/2014/main" id="{B5E05A70-B473-7B04-BC11-3CCF459B4FE0}"/>
                </a:ext>
              </a:extLst>
            </p:cNvPr>
            <p:cNvSpPr>
              <a:spLocks noChangeArrowheads="1"/>
            </p:cNvSpPr>
            <p:nvPr/>
          </p:nvSpPr>
          <p:spPr bwMode="auto">
            <a:xfrm>
              <a:off x="1633" y="3067"/>
              <a:ext cx="3246" cy="320"/>
            </a:xfrm>
            <a:prstGeom prst="roundRect">
              <a:avLst>
                <a:gd name="adj" fmla="val 50000"/>
              </a:avLst>
            </a:prstGeom>
            <a:noFill/>
            <a:ln w="28575">
              <a:solidFill>
                <a:srgbClr val="E7E6E6"/>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r>
                <a:rPr lang="en-US" altLang="zh-CN" sz="2400" b="1" kern="0" dirty="0">
                  <a:solidFill>
                    <a:srgbClr val="052D67"/>
                  </a:solidFill>
                  <a:latin typeface="Times New Roman" panose="02020603050405020304" pitchFamily="18" charset="0"/>
                  <a:ea typeface="华文中宋" panose="02010600040101010101" pitchFamily="2" charset="-122"/>
                  <a:cs typeface="Times New Roman" panose="02020603050405020304" pitchFamily="18" charset="0"/>
                </a:rPr>
                <a:t>6. Recent works</a:t>
              </a:r>
            </a:p>
          </p:txBody>
        </p:sp>
        <p:sp>
          <p:nvSpPr>
            <p:cNvPr id="20" name="Oval 128">
              <a:extLst>
                <a:ext uri="{FF2B5EF4-FFF2-40B4-BE49-F238E27FC236}">
                  <a16:creationId xmlns:a16="http://schemas.microsoft.com/office/drawing/2014/main" id="{3DD94E21-AD46-E602-D04E-1B8151603393}"/>
                </a:ext>
              </a:extLst>
            </p:cNvPr>
            <p:cNvSpPr>
              <a:spLocks noChangeArrowheads="1"/>
            </p:cNvSpPr>
            <p:nvPr/>
          </p:nvSpPr>
          <p:spPr bwMode="auto">
            <a:xfrm>
              <a:off x="1349" y="3084"/>
              <a:ext cx="284" cy="300"/>
            </a:xfrm>
            <a:prstGeom prst="ellipse">
              <a:avLst/>
            </a:prstGeom>
            <a:gradFill rotWithShape="1">
              <a:gsLst>
                <a:gs pos="0">
                  <a:srgbClr val="E35E23"/>
                </a:gs>
                <a:gs pos="100000">
                  <a:srgbClr val="6E2E11"/>
                </a:gs>
              </a:gsLst>
              <a:lin ang="2700000" scaled="1"/>
            </a:gradFill>
            <a:ln>
              <a:noFill/>
            </a:ln>
          </p:spPr>
          <p:txBody>
            <a:bodyPr anchor="ctr">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endParaRPr lang="zh-CN" altLang="en-US" sz="1600" kern="0">
                <a:solidFill>
                  <a:prstClr val="black"/>
                </a:solidFill>
                <a:latin typeface="微软雅黑" panose="020B0503020204020204" pitchFamily="34" charset="-122"/>
                <a:ea typeface="微软雅黑" panose="020B0503020204020204" pitchFamily="34" charset="-122"/>
              </a:endParaRPr>
            </a:p>
          </p:txBody>
        </p:sp>
      </p:grpSp>
      <p:grpSp>
        <p:nvGrpSpPr>
          <p:cNvPr id="22" name="Group 66">
            <a:extLst>
              <a:ext uri="{FF2B5EF4-FFF2-40B4-BE49-F238E27FC236}">
                <a16:creationId xmlns:a16="http://schemas.microsoft.com/office/drawing/2014/main" id="{ED211062-4C08-A103-D6CC-23B0C8759A05}"/>
              </a:ext>
            </a:extLst>
          </p:cNvPr>
          <p:cNvGrpSpPr>
            <a:grpSpLocks/>
          </p:cNvGrpSpPr>
          <p:nvPr/>
        </p:nvGrpSpPr>
        <p:grpSpPr bwMode="auto">
          <a:xfrm>
            <a:off x="3414173" y="3884799"/>
            <a:ext cx="5895976" cy="528638"/>
            <a:chOff x="1519" y="2103"/>
            <a:chExt cx="3714" cy="333"/>
          </a:xfrm>
        </p:grpSpPr>
        <p:sp>
          <p:nvSpPr>
            <p:cNvPr id="23" name="AutoShape 103">
              <a:extLst>
                <a:ext uri="{FF2B5EF4-FFF2-40B4-BE49-F238E27FC236}">
                  <a16:creationId xmlns:a16="http://schemas.microsoft.com/office/drawing/2014/main" id="{F99380F2-DC71-7202-92F7-4B55D6BAD620}"/>
                </a:ext>
              </a:extLst>
            </p:cNvPr>
            <p:cNvSpPr>
              <a:spLocks noChangeArrowheads="1"/>
            </p:cNvSpPr>
            <p:nvPr/>
          </p:nvSpPr>
          <p:spPr bwMode="auto">
            <a:xfrm>
              <a:off x="1831" y="2103"/>
              <a:ext cx="3402" cy="320"/>
            </a:xfrm>
            <a:prstGeom prst="roundRect">
              <a:avLst>
                <a:gd name="adj" fmla="val 50000"/>
              </a:avLst>
            </a:prstGeom>
            <a:noFill/>
            <a:ln w="28575">
              <a:solidFill>
                <a:srgbClr val="E7E6E6"/>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r>
                <a:rPr lang="en-US" altLang="zh-CN" sz="2400" b="1" kern="0" dirty="0">
                  <a:solidFill>
                    <a:srgbClr val="052D67"/>
                  </a:solidFill>
                  <a:latin typeface="Times New Roman" panose="02020603050405020304" pitchFamily="18" charset="0"/>
                  <a:ea typeface="华文中宋" panose="02010600040101010101" pitchFamily="2" charset="-122"/>
                  <a:cs typeface="Times New Roman" panose="02020603050405020304" pitchFamily="18" charset="0"/>
                </a:rPr>
                <a:t>4. Results and discussion</a:t>
              </a:r>
            </a:p>
          </p:txBody>
        </p:sp>
        <p:sp>
          <p:nvSpPr>
            <p:cNvPr id="24" name="Oval 110">
              <a:extLst>
                <a:ext uri="{FF2B5EF4-FFF2-40B4-BE49-F238E27FC236}">
                  <a16:creationId xmlns:a16="http://schemas.microsoft.com/office/drawing/2014/main" id="{7F545BFC-73E4-3915-7E3B-2689419ADC15}"/>
                </a:ext>
              </a:extLst>
            </p:cNvPr>
            <p:cNvSpPr>
              <a:spLocks noChangeArrowheads="1"/>
            </p:cNvSpPr>
            <p:nvPr/>
          </p:nvSpPr>
          <p:spPr bwMode="auto">
            <a:xfrm>
              <a:off x="1519" y="2132"/>
              <a:ext cx="313" cy="304"/>
            </a:xfrm>
            <a:prstGeom prst="ellipse">
              <a:avLst/>
            </a:prstGeom>
            <a:gradFill rotWithShape="1">
              <a:gsLst>
                <a:gs pos="0">
                  <a:srgbClr val="21B3E1"/>
                </a:gs>
                <a:gs pos="100000">
                  <a:srgbClr val="10576D"/>
                </a:gs>
              </a:gsLst>
              <a:lin ang="2700000" scaled="1"/>
            </a:gradFill>
            <a:ln>
              <a:noFill/>
            </a:ln>
          </p:spPr>
          <p:txBody>
            <a:bodyPr anchor="ctr">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endParaRPr lang="zh-CN" altLang="en-US" sz="1600" kern="0" dirty="0">
                <a:solidFill>
                  <a:prstClr val="black"/>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5223224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1"/>
          </p:nvPr>
        </p:nvSpPr>
        <p:spPr/>
        <p:txBody>
          <a:bodyPr/>
          <a:lstStyle/>
          <a:p>
            <a:pPr algn="ctr"/>
            <a:fld id="{BFDAF33A-75E1-4C0B-A22B-EAC9B12C110F}" type="slidenum">
              <a:rPr lang="de-DE" smtClean="0"/>
              <a:pPr algn="ctr"/>
              <a:t>3</a:t>
            </a:fld>
            <a:endParaRPr lang="de-DE" dirty="0"/>
          </a:p>
        </p:txBody>
      </p:sp>
      <p:sp>
        <p:nvSpPr>
          <p:cNvPr id="7" name="Titel 1">
            <a:extLst>
              <a:ext uri="{FF2B5EF4-FFF2-40B4-BE49-F238E27FC236}">
                <a16:creationId xmlns:a16="http://schemas.microsoft.com/office/drawing/2014/main" id="{5BA0AEAD-A0EE-B2E2-B1D4-007DE1C024BA}"/>
              </a:ext>
            </a:extLst>
          </p:cNvPr>
          <p:cNvSpPr txBox="1">
            <a:spLocks/>
          </p:cNvSpPr>
          <p:nvPr/>
        </p:nvSpPr>
        <p:spPr>
          <a:xfrm>
            <a:off x="479377" y="263404"/>
            <a:ext cx="6904386" cy="706090"/>
          </a:xfrm>
          <a:prstGeom prst="rect">
            <a:avLst/>
          </a:prstGeom>
        </p:spPr>
        <p:txBody>
          <a:bodyPr vert="horz" lIns="0" tIns="0" rIns="0" bIns="0" rtlCol="0" anchor="ctr">
            <a:noAutofit/>
          </a:bodyPr>
          <a:lstStyle>
            <a:lvl1pPr algn="l" defTabSz="914400" rtl="0" eaLnBrk="1" latinLnBrk="0" hangingPunct="1">
              <a:spcBef>
                <a:spcPct val="0"/>
              </a:spcBef>
              <a:buNone/>
              <a:defRPr sz="3000" kern="1200">
                <a:solidFill>
                  <a:schemeClr val="tx1">
                    <a:lumMod val="75000"/>
                    <a:lumOff val="25000"/>
                  </a:schemeClr>
                </a:solidFill>
                <a:latin typeface="Helvetica" pitchFamily="34" charset="0"/>
                <a:ea typeface="+mj-ea"/>
                <a:cs typeface="+mj-cs"/>
              </a:defRPr>
            </a:lvl1pPr>
          </a:lstStyle>
          <a:p>
            <a:r>
              <a:rPr kumimoji="1" lang="en-US" altLang="zh-CN" b="1" dirty="0">
                <a:solidFill>
                  <a:schemeClr val="tx1"/>
                </a:solidFill>
                <a:effectLst>
                  <a:outerShdw blurRad="38100" dist="38100" dir="2700000" algn="tl">
                    <a:srgbClr val="C0C0C0"/>
                  </a:outerShdw>
                </a:effectLst>
                <a:latin typeface="Arial Black" pitchFamily="34" charset="0"/>
                <a:cs typeface="+mn-cs"/>
                <a:sym typeface="Tw Cen MT" pitchFamily="34" charset="0"/>
              </a:rPr>
              <a:t>Introduction</a:t>
            </a:r>
            <a:endParaRPr lang="en-US" dirty="0">
              <a:solidFill>
                <a:schemeClr val="tx1"/>
              </a:solidFill>
              <a:latin typeface="+mj-lt"/>
            </a:endParaRPr>
          </a:p>
        </p:txBody>
      </p:sp>
      <p:pic>
        <p:nvPicPr>
          <p:cNvPr id="2050" name="Picture 2" descr="Automotive Steel Definitions">
            <a:extLst>
              <a:ext uri="{FF2B5EF4-FFF2-40B4-BE49-F238E27FC236}">
                <a16:creationId xmlns:a16="http://schemas.microsoft.com/office/drawing/2014/main" id="{B0DAFDBA-7089-0BEC-4C57-67556269754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5791" y="1523492"/>
            <a:ext cx="5340077" cy="2390519"/>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4">
            <a:extLst>
              <a:ext uri="{FF2B5EF4-FFF2-40B4-BE49-F238E27FC236}">
                <a16:creationId xmlns:a16="http://schemas.microsoft.com/office/drawing/2014/main" id="{73F27ACD-A87F-9648-1DA9-5BB14C042274}"/>
              </a:ext>
            </a:extLst>
          </p:cNvPr>
          <p:cNvSpPr>
            <a:spLocks noChangeArrowheads="1"/>
          </p:cNvSpPr>
          <p:nvPr/>
        </p:nvSpPr>
        <p:spPr bwMode="auto">
          <a:xfrm>
            <a:off x="775791" y="3913892"/>
            <a:ext cx="5340077" cy="52322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algn="ctr">
              <a:spcBef>
                <a:spcPct val="0"/>
              </a:spcBef>
              <a:buFontTx/>
              <a:buNone/>
            </a:pPr>
            <a:r>
              <a:rPr lang="en-US" altLang="zh-CN" sz="1400" b="1"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rPr>
              <a:t>Fig. 1 The Global Formability Diagram (2021) comparing strength and elongation of current and emerging steel grades</a:t>
            </a:r>
            <a:r>
              <a:rPr lang="en-US" altLang="zh-CN" sz="1400" b="1" baseline="30000"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rPr>
              <a:t>[1]</a:t>
            </a:r>
            <a:endParaRPr lang="zh-CN" altLang="en-US" sz="1400" b="1"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endParaRPr>
          </a:p>
        </p:txBody>
      </p:sp>
      <p:sp>
        <p:nvSpPr>
          <p:cNvPr id="3" name="矩形 14">
            <a:extLst>
              <a:ext uri="{FF2B5EF4-FFF2-40B4-BE49-F238E27FC236}">
                <a16:creationId xmlns:a16="http://schemas.microsoft.com/office/drawing/2014/main" id="{C9278F54-B824-BA2F-749B-A36E18F27952}"/>
              </a:ext>
            </a:extLst>
          </p:cNvPr>
          <p:cNvSpPr>
            <a:spLocks noChangeArrowheads="1"/>
          </p:cNvSpPr>
          <p:nvPr/>
        </p:nvSpPr>
        <p:spPr bwMode="auto">
          <a:xfrm>
            <a:off x="7104112" y="3783890"/>
            <a:ext cx="3887678" cy="30777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algn="ctr">
              <a:spcBef>
                <a:spcPct val="0"/>
              </a:spcBef>
              <a:buFontTx/>
              <a:buNone/>
            </a:pPr>
            <a:r>
              <a:rPr lang="en-US" altLang="zh-CN" sz="1400" b="1"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rPr>
              <a:t>Fig. 2 Application of AHSS to automotives</a:t>
            </a:r>
            <a:r>
              <a:rPr lang="en-US" altLang="zh-CN" sz="1400" b="1" baseline="30000"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rPr>
              <a:t>[1]</a:t>
            </a:r>
            <a:endParaRPr lang="zh-CN" altLang="en-US" sz="1400" b="1" baseline="30000"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endParaRPr>
          </a:p>
        </p:txBody>
      </p:sp>
      <p:pic>
        <p:nvPicPr>
          <p:cNvPr id="6" name="图片 4">
            <a:extLst>
              <a:ext uri="{FF2B5EF4-FFF2-40B4-BE49-F238E27FC236}">
                <a16:creationId xmlns:a16="http://schemas.microsoft.com/office/drawing/2014/main" id="{C08DE69E-5253-0C56-58FF-8BB4243B7E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989"/>
          <a:stretch>
            <a:fillRect/>
          </a:stretch>
        </p:blipFill>
        <p:spPr bwMode="auto">
          <a:xfrm>
            <a:off x="7104434" y="1643395"/>
            <a:ext cx="3887678"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D:\1cuixuexi\博士毕业资料\博士开题文件\PPT资料\063文献.bmp">
            <a:extLst>
              <a:ext uri="{FF2B5EF4-FFF2-40B4-BE49-F238E27FC236}">
                <a16:creationId xmlns:a16="http://schemas.microsoft.com/office/drawing/2014/main" id="{5C0D53A8-F724-126B-C820-DC293EE81AF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04112" y="4019659"/>
            <a:ext cx="3888000" cy="2164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矩形 14">
            <a:extLst>
              <a:ext uri="{FF2B5EF4-FFF2-40B4-BE49-F238E27FC236}">
                <a16:creationId xmlns:a16="http://schemas.microsoft.com/office/drawing/2014/main" id="{880143FD-AE90-7DFF-A040-99E24D4440EE}"/>
              </a:ext>
            </a:extLst>
          </p:cNvPr>
          <p:cNvSpPr>
            <a:spLocks noChangeArrowheads="1"/>
          </p:cNvSpPr>
          <p:nvPr/>
        </p:nvSpPr>
        <p:spPr bwMode="auto">
          <a:xfrm>
            <a:off x="7103790" y="6145559"/>
            <a:ext cx="3887678" cy="30777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algn="ctr">
              <a:spcBef>
                <a:spcPct val="0"/>
              </a:spcBef>
              <a:buFontTx/>
              <a:buNone/>
            </a:pPr>
            <a:r>
              <a:rPr lang="en-US" altLang="zh-CN" sz="1400" b="1"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rPr>
              <a:t>Fig. 3 The amount of DP steel used in automotives</a:t>
            </a:r>
            <a:endParaRPr lang="zh-CN" altLang="en-US" sz="1400" b="1"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endParaRPr>
          </a:p>
        </p:txBody>
      </p:sp>
      <p:sp>
        <p:nvSpPr>
          <p:cNvPr id="11" name="矩形 14">
            <a:extLst>
              <a:ext uri="{FF2B5EF4-FFF2-40B4-BE49-F238E27FC236}">
                <a16:creationId xmlns:a16="http://schemas.microsoft.com/office/drawing/2014/main" id="{03ACB151-0B93-6334-F12A-33B13F90D86E}"/>
              </a:ext>
            </a:extLst>
          </p:cNvPr>
          <p:cNvSpPr>
            <a:spLocks noChangeArrowheads="1"/>
          </p:cNvSpPr>
          <p:nvPr/>
        </p:nvSpPr>
        <p:spPr bwMode="auto">
          <a:xfrm>
            <a:off x="479377" y="4437112"/>
            <a:ext cx="5983970" cy="162082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marL="285750" indent="-285750" algn="just">
              <a:lnSpc>
                <a:spcPct val="120000"/>
              </a:lnSpc>
              <a:spcBef>
                <a:spcPts val="600"/>
              </a:spcBef>
              <a:buFont typeface="Wingdings" panose="05000000000000000000" pitchFamily="2" charset="2"/>
              <a:buChar char="Ø"/>
            </a:pPr>
            <a:r>
              <a:rPr lang="en-US" altLang="zh-CN" sz="1600"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To meet vehicle fuel-economy mandates, reduce emissions and increase passenger safety,</a:t>
            </a:r>
            <a:r>
              <a:rPr lang="zh-CN" altLang="en-US" sz="1600"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1600"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the use of advanced high-strength steels (AHSS) has driven light-weighting solutions for automotives.</a:t>
            </a:r>
          </a:p>
          <a:p>
            <a:pPr marL="285750" indent="-285750" algn="just">
              <a:lnSpc>
                <a:spcPct val="120000"/>
              </a:lnSpc>
              <a:spcBef>
                <a:spcPts val="600"/>
              </a:spcBef>
              <a:buFont typeface="Wingdings" panose="05000000000000000000" pitchFamily="2" charset="2"/>
              <a:buChar char="Ø"/>
            </a:pPr>
            <a:r>
              <a:rPr lang="en-US" altLang="zh-CN" sz="1600"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DP steel is one of the First-Gen. AHSS. It is composed of ferrite and martensite, and is currently one of the most widely used AHSS.</a:t>
            </a:r>
            <a:endParaRPr lang="zh-CN" altLang="en-US" sz="1600" dirty="0">
              <a:solidFill>
                <a:srgbClr val="00206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5" name="Titel 1">
            <a:extLst>
              <a:ext uri="{FF2B5EF4-FFF2-40B4-BE49-F238E27FC236}">
                <a16:creationId xmlns:a16="http://schemas.microsoft.com/office/drawing/2014/main" id="{80BDFF45-055F-6FC6-B50D-8002417B0841}"/>
              </a:ext>
            </a:extLst>
          </p:cNvPr>
          <p:cNvSpPr txBox="1">
            <a:spLocks/>
          </p:cNvSpPr>
          <p:nvPr/>
        </p:nvSpPr>
        <p:spPr>
          <a:xfrm>
            <a:off x="775791" y="917571"/>
            <a:ext cx="6882889" cy="706090"/>
          </a:xfrm>
          <a:prstGeom prst="rect">
            <a:avLst/>
          </a:prstGeom>
        </p:spPr>
        <p:txBody>
          <a:bodyPr vert="horz" lIns="0" tIns="0" rIns="0" bIns="0" rtlCol="0" anchor="ctr">
            <a:noAutofit/>
          </a:bodyPr>
          <a:lstStyle>
            <a:lvl1pPr algn="l" defTabSz="914400" rtl="0" eaLnBrk="1" latinLnBrk="0" hangingPunct="1">
              <a:spcBef>
                <a:spcPct val="0"/>
              </a:spcBef>
              <a:buNone/>
              <a:defRPr sz="3000" kern="1200">
                <a:solidFill>
                  <a:schemeClr val="tx1">
                    <a:lumMod val="75000"/>
                    <a:lumOff val="25000"/>
                  </a:schemeClr>
                </a:solidFill>
                <a:latin typeface="Helvetica" pitchFamily="34" charset="0"/>
                <a:ea typeface="+mj-ea"/>
                <a:cs typeface="+mj-cs"/>
              </a:defRPr>
            </a:lvl1pPr>
          </a:lstStyle>
          <a:p>
            <a:r>
              <a:rPr lang="en-US" sz="2400" b="1" dirty="0">
                <a:solidFill>
                  <a:srgbClr val="002060"/>
                </a:solidFill>
                <a:latin typeface="+mj-lt"/>
              </a:rPr>
              <a:t>The application </a:t>
            </a:r>
            <a:r>
              <a:rPr lang="en-US" altLang="zh-CN" sz="2400" b="1" dirty="0">
                <a:solidFill>
                  <a:srgbClr val="002060"/>
                </a:solidFill>
                <a:latin typeface="+mj-lt"/>
              </a:rPr>
              <a:t>of AHSS</a:t>
            </a:r>
            <a:endParaRPr lang="en-US" sz="2400" b="1" dirty="0">
              <a:solidFill>
                <a:srgbClr val="002060"/>
              </a:solidFill>
              <a:latin typeface="+mj-lt"/>
            </a:endParaRPr>
          </a:p>
        </p:txBody>
      </p:sp>
      <p:sp>
        <p:nvSpPr>
          <p:cNvPr id="8" name="文本框 7">
            <a:extLst>
              <a:ext uri="{FF2B5EF4-FFF2-40B4-BE49-F238E27FC236}">
                <a16:creationId xmlns:a16="http://schemas.microsoft.com/office/drawing/2014/main" id="{69C0C722-A109-DEA1-8F05-81AD817D964E}"/>
              </a:ext>
            </a:extLst>
          </p:cNvPr>
          <p:cNvSpPr txBox="1"/>
          <p:nvPr/>
        </p:nvSpPr>
        <p:spPr>
          <a:xfrm>
            <a:off x="1703512" y="6581041"/>
            <a:ext cx="8391773" cy="261610"/>
          </a:xfrm>
          <a:prstGeom prst="rect">
            <a:avLst/>
          </a:prstGeom>
          <a:noFill/>
        </p:spPr>
        <p:txBody>
          <a:bodyPr wrap="square">
            <a:spAutoFit/>
          </a:bodyPr>
          <a:lstStyle/>
          <a:p>
            <a:r>
              <a:rPr lang="en-US" altLang="zh-CN" sz="1100" dirty="0"/>
              <a:t>1.</a:t>
            </a:r>
            <a:r>
              <a:rPr lang="zh-CN" altLang="en-US" sz="1100" dirty="0"/>
              <a:t> </a:t>
            </a:r>
            <a:r>
              <a:rPr lang="en-US" altLang="zh-CN" sz="1100" b="0" i="0" dirty="0">
                <a:solidFill>
                  <a:srgbClr val="000000"/>
                </a:solidFill>
                <a:effectLst/>
                <a:latin typeface="Open Sans" panose="020B0606030504020204" pitchFamily="34" charset="0"/>
              </a:rPr>
              <a:t>The AHSS Application Guidelines Version 7.0. </a:t>
            </a:r>
            <a:r>
              <a:rPr lang="en-US" altLang="zh-CN" sz="1100" dirty="0">
                <a:hlinkClick r:id="rId6"/>
              </a:rPr>
              <a:t>Home - AHSS Guidelines (ahssinsights.org)</a:t>
            </a:r>
            <a:endParaRPr lang="en-US" altLang="zh-CN" sz="1100" dirty="0"/>
          </a:p>
        </p:txBody>
      </p:sp>
    </p:spTree>
    <p:extLst>
      <p:ext uri="{BB962C8B-B14F-4D97-AF65-F5344CB8AC3E}">
        <p14:creationId xmlns:p14="http://schemas.microsoft.com/office/powerpoint/2010/main" val="14124082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racture of Dual-Phase (DP) steel sheets in various sheet metal forming ...">
            <a:extLst>
              <a:ext uri="{FF2B5EF4-FFF2-40B4-BE49-F238E27FC236}">
                <a16:creationId xmlns:a16="http://schemas.microsoft.com/office/drawing/2014/main" id="{F0448E6B-F6A7-A345-95E2-E464946EC9F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6389" t="52244" r="6690"/>
          <a:stretch/>
        </p:blipFill>
        <p:spPr bwMode="auto">
          <a:xfrm>
            <a:off x="2841240" y="3735344"/>
            <a:ext cx="2541863" cy="1336178"/>
          </a:xfrm>
          <a:prstGeom prst="rect">
            <a:avLst/>
          </a:prstGeom>
          <a:noFill/>
          <a:extLst>
            <a:ext uri="{909E8E84-426E-40DD-AFC4-6F175D3DCCD1}">
              <a14:hiddenFill xmlns:a14="http://schemas.microsoft.com/office/drawing/2010/main">
                <a:solidFill>
                  <a:srgbClr val="FFFFFF"/>
                </a:solidFill>
              </a14:hiddenFill>
            </a:ext>
          </a:extLst>
        </p:spPr>
      </p:pic>
      <p:sp>
        <p:nvSpPr>
          <p:cNvPr id="4" name="Foliennummernplatzhalter 3"/>
          <p:cNvSpPr>
            <a:spLocks noGrp="1"/>
          </p:cNvSpPr>
          <p:nvPr>
            <p:ph type="sldNum" sz="quarter" idx="11"/>
          </p:nvPr>
        </p:nvSpPr>
        <p:spPr/>
        <p:txBody>
          <a:bodyPr/>
          <a:lstStyle/>
          <a:p>
            <a:pPr algn="ctr"/>
            <a:fld id="{BFDAF33A-75E1-4C0B-A22B-EAC9B12C110F}" type="slidenum">
              <a:rPr lang="de-DE" smtClean="0"/>
              <a:pPr algn="ctr"/>
              <a:t>4</a:t>
            </a:fld>
            <a:endParaRPr lang="de-DE" dirty="0"/>
          </a:p>
        </p:txBody>
      </p:sp>
      <p:sp>
        <p:nvSpPr>
          <p:cNvPr id="3" name="矩形 14">
            <a:extLst>
              <a:ext uri="{FF2B5EF4-FFF2-40B4-BE49-F238E27FC236}">
                <a16:creationId xmlns:a16="http://schemas.microsoft.com/office/drawing/2014/main" id="{C9278F54-B824-BA2F-749B-A36E18F27952}"/>
              </a:ext>
            </a:extLst>
          </p:cNvPr>
          <p:cNvSpPr>
            <a:spLocks noChangeArrowheads="1"/>
          </p:cNvSpPr>
          <p:nvPr/>
        </p:nvSpPr>
        <p:spPr bwMode="auto">
          <a:xfrm>
            <a:off x="521477" y="5209640"/>
            <a:ext cx="4861626" cy="30777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algn="ctr">
              <a:spcBef>
                <a:spcPct val="0"/>
              </a:spcBef>
              <a:buFontTx/>
              <a:buNone/>
            </a:pPr>
            <a:r>
              <a:rPr lang="en-US" altLang="zh-CN" sz="1400" b="1"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rPr>
              <a:t>Fig. 5 The unexpected fracture of DP steel</a:t>
            </a:r>
            <a:r>
              <a:rPr lang="en-US" altLang="zh-CN" sz="1400" b="1" baseline="30000"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rPr>
              <a:t>[1]</a:t>
            </a:r>
            <a:endParaRPr lang="zh-CN" altLang="en-US" sz="1400" b="1" baseline="30000"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endParaRPr>
          </a:p>
        </p:txBody>
      </p:sp>
      <p:sp>
        <p:nvSpPr>
          <p:cNvPr id="5" name="文本框 4">
            <a:extLst>
              <a:ext uri="{FF2B5EF4-FFF2-40B4-BE49-F238E27FC236}">
                <a16:creationId xmlns:a16="http://schemas.microsoft.com/office/drawing/2014/main" id="{BB82F4FC-1899-C883-59EE-20FCAEEF13D8}"/>
              </a:ext>
            </a:extLst>
          </p:cNvPr>
          <p:cNvSpPr txBox="1"/>
          <p:nvPr/>
        </p:nvSpPr>
        <p:spPr>
          <a:xfrm>
            <a:off x="1530380" y="6257836"/>
            <a:ext cx="10182244" cy="769441"/>
          </a:xfrm>
          <a:prstGeom prst="rect">
            <a:avLst/>
          </a:prstGeom>
          <a:noFill/>
        </p:spPr>
        <p:txBody>
          <a:bodyPr wrap="square">
            <a:spAutoFit/>
          </a:bodyPr>
          <a:lstStyle/>
          <a:p>
            <a:r>
              <a:rPr lang="en-US" altLang="zh-CN" sz="1100" dirty="0"/>
              <a:t>1.</a:t>
            </a:r>
            <a:r>
              <a:rPr lang="zh-CN" altLang="en-US" sz="1100" dirty="0"/>
              <a:t> </a:t>
            </a:r>
            <a:r>
              <a:rPr lang="en-US" altLang="zh-CN" sz="1100" dirty="0"/>
              <a:t>N. Park, </a:t>
            </a:r>
            <a:r>
              <a:rPr lang="en-US" altLang="zh-CN" sz="1100" i="1" dirty="0"/>
              <a:t>Anisotropic Fracture Limit for the Failure Prediction of Advanced High-Strength Steel Sheets</a:t>
            </a:r>
            <a:r>
              <a:rPr lang="en-US" altLang="zh-CN" sz="1100" i="0" dirty="0"/>
              <a:t>, Korea Advanced Institute of Science and Technology, Korea (2017).</a:t>
            </a:r>
          </a:p>
          <a:p>
            <a:r>
              <a:rPr lang="en-US" altLang="zh-CN" sz="1100" dirty="0"/>
              <a:t>2. </a:t>
            </a:r>
            <a:r>
              <a:rPr lang="en-US" altLang="zh-CN" sz="1100" dirty="0" err="1"/>
              <a:t>Springback</a:t>
            </a:r>
            <a:r>
              <a:rPr lang="en-US" altLang="zh-CN" sz="1100" dirty="0"/>
              <a:t> of High Strength Steel with </a:t>
            </a:r>
            <a:r>
              <a:rPr lang="en-US" altLang="zh-CN" sz="1100" i="0" dirty="0">
                <a:solidFill>
                  <a:srgbClr val="363636"/>
                </a:solidFill>
                <a:effectLst/>
              </a:rPr>
              <a:t>PAM-STAMP. </a:t>
            </a:r>
            <a:r>
              <a:rPr lang="en-US" altLang="zh-CN" sz="1100" dirty="0">
                <a:hlinkClick r:id="rId4"/>
              </a:rPr>
              <a:t>http://www.esi.com.au/software/pamstamp-features/springback-hss/</a:t>
            </a:r>
            <a:endParaRPr lang="en-US" altLang="zh-CN" sz="1100" dirty="0"/>
          </a:p>
          <a:p>
            <a:r>
              <a:rPr lang="en-US" altLang="zh-CN" sz="1100" dirty="0"/>
              <a:t>3. S. </a:t>
            </a:r>
            <a:r>
              <a:rPr lang="en-US" altLang="zh-CN" sz="1100" dirty="0" err="1"/>
              <a:t>Izadpanah</a:t>
            </a:r>
            <a:r>
              <a:rPr lang="en-US" altLang="zh-CN" sz="1100" dirty="0"/>
              <a:t>, S. H. Ghaderi and M. </a:t>
            </a:r>
            <a:r>
              <a:rPr lang="en-US" altLang="zh-CN" sz="1100" dirty="0" err="1"/>
              <a:t>Gerdooei</a:t>
            </a:r>
            <a:r>
              <a:rPr lang="en-US" altLang="zh-CN" sz="1100" dirty="0"/>
              <a:t>, Journal of Computational &amp; Applied Research in Mechanical Engineering (JCARME) 6, 47-55 (2017).</a:t>
            </a:r>
          </a:p>
          <a:p>
            <a:endParaRPr lang="en-US" altLang="zh-CN" sz="1100" dirty="0"/>
          </a:p>
        </p:txBody>
      </p:sp>
      <p:pic>
        <p:nvPicPr>
          <p:cNvPr id="6" name="图片 17">
            <a:extLst>
              <a:ext uri="{FF2B5EF4-FFF2-40B4-BE49-F238E27FC236}">
                <a16:creationId xmlns:a16="http://schemas.microsoft.com/office/drawing/2014/main" id="{AE605251-971D-73E3-6556-0AF2C29961F4}"/>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4866" r="35103" b="13066"/>
          <a:stretch/>
        </p:blipFill>
        <p:spPr bwMode="auto">
          <a:xfrm>
            <a:off x="2980089" y="1484784"/>
            <a:ext cx="2403014" cy="18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17">
            <a:extLst>
              <a:ext uri="{FF2B5EF4-FFF2-40B4-BE49-F238E27FC236}">
                <a16:creationId xmlns:a16="http://schemas.microsoft.com/office/drawing/2014/main" id="{1E1CF4A1-0CE3-BEB4-7C5E-6DCC3B0AAE99}"/>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69766" r="-1" b="13066"/>
          <a:stretch/>
        </p:blipFill>
        <p:spPr bwMode="auto">
          <a:xfrm>
            <a:off x="521477" y="1485637"/>
            <a:ext cx="2419356" cy="18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矩形 14">
            <a:extLst>
              <a:ext uri="{FF2B5EF4-FFF2-40B4-BE49-F238E27FC236}">
                <a16:creationId xmlns:a16="http://schemas.microsoft.com/office/drawing/2014/main" id="{418F2977-E4FF-36DA-E3A4-95E82495E6DB}"/>
              </a:ext>
            </a:extLst>
          </p:cNvPr>
          <p:cNvSpPr>
            <a:spLocks noChangeArrowheads="1"/>
          </p:cNvSpPr>
          <p:nvPr/>
        </p:nvSpPr>
        <p:spPr bwMode="auto">
          <a:xfrm>
            <a:off x="521477" y="3374077"/>
            <a:ext cx="4861626" cy="30777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algn="ctr">
              <a:spcBef>
                <a:spcPct val="0"/>
              </a:spcBef>
              <a:buFontTx/>
              <a:buNone/>
            </a:pPr>
            <a:r>
              <a:rPr lang="en-US" altLang="zh-CN" sz="1400" b="1"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rPr>
              <a:t>Fig. 4 The microstructure of DP980 (left) and DP1180 (right)</a:t>
            </a:r>
            <a:endParaRPr lang="zh-CN" altLang="en-US" sz="1400" b="1" baseline="30000"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endParaRPr>
          </a:p>
        </p:txBody>
      </p:sp>
      <p:sp>
        <p:nvSpPr>
          <p:cNvPr id="15" name="Titel 1">
            <a:extLst>
              <a:ext uri="{FF2B5EF4-FFF2-40B4-BE49-F238E27FC236}">
                <a16:creationId xmlns:a16="http://schemas.microsoft.com/office/drawing/2014/main" id="{8D379476-A7B7-2409-6981-FB011C4F0BAD}"/>
              </a:ext>
            </a:extLst>
          </p:cNvPr>
          <p:cNvSpPr txBox="1">
            <a:spLocks/>
          </p:cNvSpPr>
          <p:nvPr/>
        </p:nvSpPr>
        <p:spPr>
          <a:xfrm>
            <a:off x="479376" y="247766"/>
            <a:ext cx="6904386" cy="706090"/>
          </a:xfrm>
          <a:prstGeom prst="rect">
            <a:avLst/>
          </a:prstGeom>
        </p:spPr>
        <p:txBody>
          <a:bodyPr vert="horz" lIns="0" tIns="0" rIns="0" bIns="0" rtlCol="0" anchor="ctr">
            <a:noAutofit/>
          </a:bodyPr>
          <a:lstStyle>
            <a:lvl1pPr algn="l" defTabSz="914400" rtl="0" eaLnBrk="1" latinLnBrk="0" hangingPunct="1">
              <a:spcBef>
                <a:spcPct val="0"/>
              </a:spcBef>
              <a:buNone/>
              <a:defRPr sz="3000" kern="1200">
                <a:solidFill>
                  <a:schemeClr val="tx1">
                    <a:lumMod val="75000"/>
                    <a:lumOff val="25000"/>
                  </a:schemeClr>
                </a:solidFill>
                <a:latin typeface="Helvetica" pitchFamily="34" charset="0"/>
                <a:ea typeface="+mj-ea"/>
                <a:cs typeface="+mj-cs"/>
              </a:defRPr>
            </a:lvl1pPr>
          </a:lstStyle>
          <a:p>
            <a:r>
              <a:rPr kumimoji="1" lang="en-US" altLang="zh-CN" b="1" dirty="0">
                <a:solidFill>
                  <a:schemeClr val="tx1"/>
                </a:solidFill>
                <a:effectLst>
                  <a:outerShdw blurRad="38100" dist="38100" dir="2700000" algn="tl">
                    <a:srgbClr val="C0C0C0"/>
                  </a:outerShdw>
                </a:effectLst>
                <a:latin typeface="Arial Black" pitchFamily="34" charset="0"/>
                <a:cs typeface="+mn-cs"/>
                <a:sym typeface="Tw Cen MT" pitchFamily="34" charset="0"/>
              </a:rPr>
              <a:t>Introduction</a:t>
            </a:r>
            <a:endParaRPr lang="en-US" dirty="0">
              <a:solidFill>
                <a:schemeClr val="tx1"/>
              </a:solidFill>
              <a:latin typeface="+mj-lt"/>
            </a:endParaRPr>
          </a:p>
        </p:txBody>
      </p:sp>
      <p:sp>
        <p:nvSpPr>
          <p:cNvPr id="2" name="Titel 1">
            <a:extLst>
              <a:ext uri="{FF2B5EF4-FFF2-40B4-BE49-F238E27FC236}">
                <a16:creationId xmlns:a16="http://schemas.microsoft.com/office/drawing/2014/main" id="{3ABB2724-F596-399D-49A7-F77423914016}"/>
              </a:ext>
            </a:extLst>
          </p:cNvPr>
          <p:cNvSpPr txBox="1">
            <a:spLocks/>
          </p:cNvSpPr>
          <p:nvPr/>
        </p:nvSpPr>
        <p:spPr>
          <a:xfrm>
            <a:off x="695400" y="894656"/>
            <a:ext cx="7756518" cy="706090"/>
          </a:xfrm>
          <a:prstGeom prst="rect">
            <a:avLst/>
          </a:prstGeom>
        </p:spPr>
        <p:txBody>
          <a:bodyPr vert="horz" lIns="0" tIns="0" rIns="0" bIns="0" rtlCol="0" anchor="ctr">
            <a:noAutofit/>
          </a:bodyPr>
          <a:lstStyle>
            <a:lvl1pPr algn="l" defTabSz="914400" rtl="0" eaLnBrk="1" latinLnBrk="0" hangingPunct="1">
              <a:spcBef>
                <a:spcPct val="0"/>
              </a:spcBef>
              <a:buNone/>
              <a:defRPr sz="3000" kern="1200">
                <a:solidFill>
                  <a:schemeClr val="tx1">
                    <a:lumMod val="75000"/>
                    <a:lumOff val="25000"/>
                  </a:schemeClr>
                </a:solidFill>
                <a:latin typeface="Helvetica" pitchFamily="34" charset="0"/>
                <a:ea typeface="+mj-ea"/>
                <a:cs typeface="+mj-cs"/>
              </a:defRPr>
            </a:lvl1pPr>
          </a:lstStyle>
          <a:p>
            <a:r>
              <a:rPr lang="en-US" sz="2400" b="1" dirty="0">
                <a:solidFill>
                  <a:srgbClr val="002060"/>
                </a:solidFill>
                <a:latin typeface="+mj-lt"/>
              </a:rPr>
              <a:t>The problems encountered in the application of DP steel </a:t>
            </a:r>
          </a:p>
        </p:txBody>
      </p:sp>
      <p:sp>
        <p:nvSpPr>
          <p:cNvPr id="8" name="AutoShape 2" descr="Springback Archives - AHSS Guidelines">
            <a:extLst>
              <a:ext uri="{FF2B5EF4-FFF2-40B4-BE49-F238E27FC236}">
                <a16:creationId xmlns:a16="http://schemas.microsoft.com/office/drawing/2014/main" id="{130E57DD-EF48-ADBB-A13E-A9B5576E427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14" name="Picture 2" descr="Fracture of Dual-Phase (DP) steel sheets in various sheet metal forming ...">
            <a:extLst>
              <a:ext uri="{FF2B5EF4-FFF2-40B4-BE49-F238E27FC236}">
                <a16:creationId xmlns:a16="http://schemas.microsoft.com/office/drawing/2014/main" id="{50EDC9E8-34BA-9CB5-357A-705D9620CBC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545" t="52244" r="53996"/>
          <a:stretch/>
        </p:blipFill>
        <p:spPr bwMode="auto">
          <a:xfrm>
            <a:off x="526850" y="3717032"/>
            <a:ext cx="2281342" cy="1463096"/>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Springback of High Strength Steel with PAM-STAMP | ESI Group">
            <a:extLst>
              <a:ext uri="{FF2B5EF4-FFF2-40B4-BE49-F238E27FC236}">
                <a16:creationId xmlns:a16="http://schemas.microsoft.com/office/drawing/2014/main" id="{AE086BC0-B045-AE69-D535-0AFD2A18B77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68544" y="1484784"/>
            <a:ext cx="2726858" cy="3635810"/>
          </a:xfrm>
          <a:prstGeom prst="rect">
            <a:avLst/>
          </a:prstGeom>
          <a:noFill/>
          <a:extLst>
            <a:ext uri="{909E8E84-426E-40DD-AFC4-6F175D3DCCD1}">
              <a14:hiddenFill xmlns:a14="http://schemas.microsoft.com/office/drawing/2010/main">
                <a:solidFill>
                  <a:srgbClr val="FFFFFF"/>
                </a:solidFill>
              </a14:hiddenFill>
            </a:ext>
          </a:extLst>
        </p:spPr>
      </p:pic>
      <p:sp>
        <p:nvSpPr>
          <p:cNvPr id="16" name="矩形 14">
            <a:extLst>
              <a:ext uri="{FF2B5EF4-FFF2-40B4-BE49-F238E27FC236}">
                <a16:creationId xmlns:a16="http://schemas.microsoft.com/office/drawing/2014/main" id="{22392BB6-E013-C0F1-199E-EA3A260DEFA6}"/>
              </a:ext>
            </a:extLst>
          </p:cNvPr>
          <p:cNvSpPr>
            <a:spLocks noChangeArrowheads="1"/>
          </p:cNvSpPr>
          <p:nvPr/>
        </p:nvSpPr>
        <p:spPr bwMode="auto">
          <a:xfrm>
            <a:off x="5468544" y="5085184"/>
            <a:ext cx="2726858" cy="52322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algn="ctr">
              <a:spcBef>
                <a:spcPct val="0"/>
              </a:spcBef>
              <a:buFontTx/>
              <a:buNone/>
            </a:pPr>
            <a:r>
              <a:rPr lang="en-US" altLang="zh-CN" sz="1400" b="1"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rPr>
              <a:t>Fig. 6 The phenomenon of  </a:t>
            </a:r>
            <a:r>
              <a:rPr lang="en-US" altLang="zh-CN" sz="1400" b="1" dirty="0" err="1">
                <a:solidFill>
                  <a:srgbClr val="002060"/>
                </a:solidFill>
                <a:latin typeface="Adobe Devanagari" panose="02040503050201020203" pitchFamily="18" charset="0"/>
                <a:ea typeface="宋体" panose="02010600030101010101" pitchFamily="2" charset="-122"/>
                <a:cs typeface="Adobe Devanagari" panose="02040503050201020203" pitchFamily="18" charset="0"/>
              </a:rPr>
              <a:t>springback</a:t>
            </a:r>
            <a:r>
              <a:rPr lang="en-US" altLang="zh-CN" sz="1400" b="1"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rPr>
              <a:t> in AHSS</a:t>
            </a:r>
            <a:r>
              <a:rPr lang="en-US" altLang="zh-CN" sz="1400" b="1" baseline="30000"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rPr>
              <a:t>[2]</a:t>
            </a:r>
            <a:endParaRPr lang="zh-CN" altLang="en-US" sz="1400" b="1" baseline="30000"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endParaRPr>
          </a:p>
        </p:txBody>
      </p:sp>
      <p:sp>
        <p:nvSpPr>
          <p:cNvPr id="19" name="AutoShape 6" descr="Springback - AHSS Guidelines">
            <a:extLst>
              <a:ext uri="{FF2B5EF4-FFF2-40B4-BE49-F238E27FC236}">
                <a16:creationId xmlns:a16="http://schemas.microsoft.com/office/drawing/2014/main" id="{B7547484-E8DB-7DD4-FF72-97B2422D6FB7}"/>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矩形 14">
            <a:extLst>
              <a:ext uri="{FF2B5EF4-FFF2-40B4-BE49-F238E27FC236}">
                <a16:creationId xmlns:a16="http://schemas.microsoft.com/office/drawing/2014/main" id="{9E19DB63-7279-A8F1-5B72-E0346919EB98}"/>
              </a:ext>
            </a:extLst>
          </p:cNvPr>
          <p:cNvSpPr>
            <a:spLocks noChangeArrowheads="1"/>
          </p:cNvSpPr>
          <p:nvPr/>
        </p:nvSpPr>
        <p:spPr bwMode="auto">
          <a:xfrm>
            <a:off x="1530380" y="5615525"/>
            <a:ext cx="2403836" cy="584775"/>
          </a:xfrm>
          <a:prstGeom prst="rect">
            <a:avLst/>
          </a:prstGeom>
          <a:solidFill>
            <a:srgbClr val="FFC000"/>
          </a:solidFill>
          <a:ln w="19050">
            <a:solidFill>
              <a:schemeClr val="tx1"/>
            </a:solidFill>
            <a:miter lim="800000"/>
            <a:headEnd/>
            <a:tailEnd/>
          </a:ln>
        </p:spPr>
        <p:txBody>
          <a:bodyPr wrap="square">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algn="ctr">
              <a:spcBef>
                <a:spcPts val="0"/>
              </a:spcBef>
              <a:buNone/>
            </a:pPr>
            <a:r>
              <a:rPr lang="en-US" altLang="zh-CN" sz="1600" dirty="0">
                <a:solidFill>
                  <a:sysClr val="windowText" lastClr="000000"/>
                </a:solidFill>
                <a:latin typeface="Times New Roman" panose="02020603050405020304" pitchFamily="18" charset="0"/>
                <a:ea typeface="宋体" panose="02010600030101010101" pitchFamily="2" charset="-122"/>
                <a:cs typeface="Times New Roman" panose="02020603050405020304" pitchFamily="18" charset="0"/>
              </a:rPr>
              <a:t>The multiphase microstructure in AHSS</a:t>
            </a:r>
            <a:endParaRPr lang="zh-CN" altLang="en-US" sz="1600" dirty="0">
              <a:solidFill>
                <a:sysClr val="windowText" lastClr="0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24" name="矩形 14">
            <a:extLst>
              <a:ext uri="{FF2B5EF4-FFF2-40B4-BE49-F238E27FC236}">
                <a16:creationId xmlns:a16="http://schemas.microsoft.com/office/drawing/2014/main" id="{5FDC4AF4-386F-9A52-C2A6-5D25C0ADBBE8}"/>
              </a:ext>
            </a:extLst>
          </p:cNvPr>
          <p:cNvSpPr>
            <a:spLocks noChangeArrowheads="1"/>
          </p:cNvSpPr>
          <p:nvPr/>
        </p:nvSpPr>
        <p:spPr bwMode="auto">
          <a:xfrm>
            <a:off x="4326346" y="5623004"/>
            <a:ext cx="2643761" cy="584775"/>
          </a:xfrm>
          <a:prstGeom prst="rect">
            <a:avLst/>
          </a:prstGeom>
          <a:solidFill>
            <a:srgbClr val="FFC000"/>
          </a:solidFill>
          <a:ln w="19050">
            <a:solidFill>
              <a:schemeClr val="tx1"/>
            </a:solidFill>
            <a:miter lim="800000"/>
            <a:headEnd/>
            <a:tailEnd/>
          </a:ln>
        </p:spPr>
        <p:txBody>
          <a:bodyPr wrap="square">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algn="ctr">
              <a:spcBef>
                <a:spcPts val="0"/>
              </a:spcBef>
              <a:buNone/>
            </a:pPr>
            <a:r>
              <a:rPr lang="en-US" altLang="zh-CN" sz="1600" dirty="0">
                <a:solidFill>
                  <a:sysClr val="windowText" lastClr="000000"/>
                </a:solidFill>
                <a:latin typeface="Times New Roman" panose="02020603050405020304" pitchFamily="18" charset="0"/>
                <a:ea typeface="宋体" panose="02010600030101010101" pitchFamily="2" charset="-122"/>
                <a:cs typeface="Times New Roman" panose="02020603050405020304" pitchFamily="18" charset="0"/>
              </a:rPr>
              <a:t>Complex micro-mechanism of deformation and fracture</a:t>
            </a:r>
            <a:endParaRPr lang="zh-CN" altLang="en-US" sz="1600" dirty="0">
              <a:solidFill>
                <a:sysClr val="windowText" lastClr="0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26" name="箭头: 下 25">
            <a:extLst>
              <a:ext uri="{FF2B5EF4-FFF2-40B4-BE49-F238E27FC236}">
                <a16:creationId xmlns:a16="http://schemas.microsoft.com/office/drawing/2014/main" id="{36D620F9-B6AE-2976-663D-C16B3A90146E}"/>
              </a:ext>
            </a:extLst>
          </p:cNvPr>
          <p:cNvSpPr/>
          <p:nvPr/>
        </p:nvSpPr>
        <p:spPr>
          <a:xfrm rot="-5400000">
            <a:off x="4052754" y="5767652"/>
            <a:ext cx="155054" cy="288000"/>
          </a:xfrm>
          <a:prstGeom prst="downArrow">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14">
            <a:extLst>
              <a:ext uri="{FF2B5EF4-FFF2-40B4-BE49-F238E27FC236}">
                <a16:creationId xmlns:a16="http://schemas.microsoft.com/office/drawing/2014/main" id="{158E4064-F7AA-637C-ED8C-A9663E0FB331}"/>
              </a:ext>
            </a:extLst>
          </p:cNvPr>
          <p:cNvSpPr>
            <a:spLocks noChangeArrowheads="1"/>
          </p:cNvSpPr>
          <p:nvPr/>
        </p:nvSpPr>
        <p:spPr bwMode="auto">
          <a:xfrm>
            <a:off x="7496582" y="5542320"/>
            <a:ext cx="4576082" cy="738664"/>
          </a:xfrm>
          <a:prstGeom prst="rect">
            <a:avLst/>
          </a:prstGeom>
          <a:solidFill>
            <a:srgbClr val="FFC000"/>
          </a:solidFill>
          <a:ln w="19050">
            <a:solidFill>
              <a:schemeClr val="tx1"/>
            </a:solidFill>
            <a:miter lim="800000"/>
            <a:headEnd/>
            <a:tailEnd/>
          </a:ln>
        </p:spPr>
        <p:txBody>
          <a:bodyPr wrap="square">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a:spcBef>
                <a:spcPts val="300"/>
              </a:spcBef>
              <a:buNone/>
            </a:pPr>
            <a:r>
              <a:rPr lang="en-US" altLang="zh-CN" sz="1400"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Traditional phenomenological models can not well predict and reveal the mechanism of deformation and fracture in AHSS, especially under complex loading conditions.</a:t>
            </a:r>
            <a:endParaRPr lang="zh-CN" altLang="en-US" sz="1400" dirty="0">
              <a:solidFill>
                <a:srgbClr val="00206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31" name="箭头: 下 30">
            <a:extLst>
              <a:ext uri="{FF2B5EF4-FFF2-40B4-BE49-F238E27FC236}">
                <a16:creationId xmlns:a16="http://schemas.microsoft.com/office/drawing/2014/main" id="{F1E729FB-00EC-E4C9-9FFB-CFBDEF5A6491}"/>
              </a:ext>
            </a:extLst>
          </p:cNvPr>
          <p:cNvSpPr/>
          <p:nvPr/>
        </p:nvSpPr>
        <p:spPr>
          <a:xfrm rot="-5400000">
            <a:off x="7155817" y="5771391"/>
            <a:ext cx="155054" cy="288000"/>
          </a:xfrm>
          <a:prstGeom prst="downArrow">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48" name="Picture 8" descr="Prediction of earing in deep drawing of anisotropic aluminum alloy ...">
            <a:extLst>
              <a:ext uri="{FF2B5EF4-FFF2-40B4-BE49-F238E27FC236}">
                <a16:creationId xmlns:a16="http://schemas.microsoft.com/office/drawing/2014/main" id="{59D7FF54-627C-367F-3567-3683FAD2C54A}"/>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67220"/>
          <a:stretch/>
        </p:blipFill>
        <p:spPr bwMode="auto">
          <a:xfrm>
            <a:off x="8195402" y="1490287"/>
            <a:ext cx="3757250" cy="3680327"/>
          </a:xfrm>
          <a:prstGeom prst="rect">
            <a:avLst/>
          </a:prstGeom>
          <a:noFill/>
          <a:extLst>
            <a:ext uri="{909E8E84-426E-40DD-AFC4-6F175D3DCCD1}">
              <a14:hiddenFill xmlns:a14="http://schemas.microsoft.com/office/drawing/2010/main">
                <a:solidFill>
                  <a:srgbClr val="FFFFFF"/>
                </a:solidFill>
              </a14:hiddenFill>
            </a:ext>
          </a:extLst>
        </p:spPr>
      </p:pic>
      <p:sp>
        <p:nvSpPr>
          <p:cNvPr id="3072" name="矩形 14">
            <a:extLst>
              <a:ext uri="{FF2B5EF4-FFF2-40B4-BE49-F238E27FC236}">
                <a16:creationId xmlns:a16="http://schemas.microsoft.com/office/drawing/2014/main" id="{6AA84637-1BB3-BCB2-4088-DFF3EBA32C34}"/>
              </a:ext>
            </a:extLst>
          </p:cNvPr>
          <p:cNvSpPr>
            <a:spLocks noChangeArrowheads="1"/>
          </p:cNvSpPr>
          <p:nvPr/>
        </p:nvSpPr>
        <p:spPr bwMode="auto">
          <a:xfrm>
            <a:off x="8375290" y="5170614"/>
            <a:ext cx="3577362" cy="30777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algn="ctr">
              <a:spcBef>
                <a:spcPct val="0"/>
              </a:spcBef>
              <a:buFontTx/>
              <a:buNone/>
            </a:pPr>
            <a:r>
              <a:rPr lang="en-US" altLang="zh-CN" sz="1400" b="1"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rPr>
              <a:t>Fig. 7 The phenomenon of anisotropy in AHSS</a:t>
            </a:r>
            <a:r>
              <a:rPr lang="en-US" altLang="zh-CN" sz="1400" b="1" baseline="30000"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rPr>
              <a:t>[3]</a:t>
            </a:r>
            <a:endParaRPr lang="zh-CN" altLang="en-US" sz="1400" b="1" baseline="30000"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endParaRPr>
          </a:p>
        </p:txBody>
      </p:sp>
    </p:spTree>
    <p:extLst>
      <p:ext uri="{BB962C8B-B14F-4D97-AF65-F5344CB8AC3E}">
        <p14:creationId xmlns:p14="http://schemas.microsoft.com/office/powerpoint/2010/main" val="26715716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1"/>
          </p:nvPr>
        </p:nvSpPr>
        <p:spPr/>
        <p:txBody>
          <a:bodyPr/>
          <a:lstStyle/>
          <a:p>
            <a:pPr algn="ctr"/>
            <a:fld id="{BFDAF33A-75E1-4C0B-A22B-EAC9B12C110F}" type="slidenum">
              <a:rPr lang="de-DE" smtClean="0"/>
              <a:pPr algn="ctr"/>
              <a:t>5</a:t>
            </a:fld>
            <a:endParaRPr lang="de-DE" dirty="0"/>
          </a:p>
        </p:txBody>
      </p:sp>
      <p:sp>
        <p:nvSpPr>
          <p:cNvPr id="3" name="矩形 14">
            <a:extLst>
              <a:ext uri="{FF2B5EF4-FFF2-40B4-BE49-F238E27FC236}">
                <a16:creationId xmlns:a16="http://schemas.microsoft.com/office/drawing/2014/main" id="{C9278F54-B824-BA2F-749B-A36E18F27952}"/>
              </a:ext>
            </a:extLst>
          </p:cNvPr>
          <p:cNvSpPr>
            <a:spLocks noChangeArrowheads="1"/>
          </p:cNvSpPr>
          <p:nvPr/>
        </p:nvSpPr>
        <p:spPr bwMode="auto">
          <a:xfrm>
            <a:off x="6091560" y="4712446"/>
            <a:ext cx="5852983" cy="30777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algn="ctr">
              <a:spcBef>
                <a:spcPct val="0"/>
              </a:spcBef>
              <a:buFontTx/>
              <a:buNone/>
            </a:pPr>
            <a:r>
              <a:rPr lang="en-US" altLang="zh-CN" sz="1400" b="1"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rPr>
              <a:t>Fig. 9 The abstract of yield behavior combined with CPFEM</a:t>
            </a:r>
            <a:r>
              <a:rPr lang="en-US" altLang="zh-CN" sz="1400" b="1" baseline="30000"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rPr>
              <a:t>[2]</a:t>
            </a:r>
            <a:endParaRPr lang="zh-CN" altLang="en-US" sz="1400" b="1" baseline="30000"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endParaRPr>
          </a:p>
        </p:txBody>
      </p:sp>
      <p:sp>
        <p:nvSpPr>
          <p:cNvPr id="11" name="矩形 14">
            <a:extLst>
              <a:ext uri="{FF2B5EF4-FFF2-40B4-BE49-F238E27FC236}">
                <a16:creationId xmlns:a16="http://schemas.microsoft.com/office/drawing/2014/main" id="{03ACB151-0B93-6334-F12A-33B13F90D86E}"/>
              </a:ext>
            </a:extLst>
          </p:cNvPr>
          <p:cNvSpPr>
            <a:spLocks noChangeArrowheads="1"/>
          </p:cNvSpPr>
          <p:nvPr/>
        </p:nvSpPr>
        <p:spPr bwMode="auto">
          <a:xfrm>
            <a:off x="479056" y="5020223"/>
            <a:ext cx="11465487" cy="90794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marL="285750" indent="-285750" algn="just">
              <a:spcBef>
                <a:spcPts val="600"/>
              </a:spcBef>
              <a:buFont typeface="Wingdings" panose="05000000000000000000" pitchFamily="2" charset="2"/>
              <a:buChar char="Ø"/>
            </a:pPr>
            <a:r>
              <a:rPr lang="en-US" altLang="zh-CN" sz="1600"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Crystal plastic finite element method (CPFEM) has been greatly developed in the recent twenty years.</a:t>
            </a:r>
          </a:p>
          <a:p>
            <a:pPr marL="285750" indent="-285750" algn="just">
              <a:spcBef>
                <a:spcPts val="600"/>
              </a:spcBef>
              <a:buFont typeface="Wingdings" panose="05000000000000000000" pitchFamily="2" charset="2"/>
              <a:buChar char="Ø"/>
            </a:pPr>
            <a:r>
              <a:rPr lang="en-US" altLang="zh-CN" sz="1600"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Based on the CPFE simulation, the evolving plastic yielding behaviors of DP steels have been studied</a:t>
            </a:r>
            <a:r>
              <a:rPr lang="en-US" altLang="zh-CN" sz="1600" baseline="30000"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[2]</a:t>
            </a:r>
            <a:r>
              <a:rPr lang="en-US" altLang="zh-CN" sz="1600"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 The concept of a virtual laboratory using CPFEM to determine the yield surface was proposed by Zhang</a:t>
            </a:r>
            <a:r>
              <a:rPr lang="en-US" altLang="zh-CN" sz="1600" baseline="30000"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[3]</a:t>
            </a:r>
            <a:r>
              <a:rPr lang="en-US" altLang="zh-CN" sz="1600"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a:t>
            </a:r>
          </a:p>
        </p:txBody>
      </p:sp>
      <p:sp>
        <p:nvSpPr>
          <p:cNvPr id="5" name="文本框 4">
            <a:extLst>
              <a:ext uri="{FF2B5EF4-FFF2-40B4-BE49-F238E27FC236}">
                <a16:creationId xmlns:a16="http://schemas.microsoft.com/office/drawing/2014/main" id="{BB82F4FC-1899-C883-59EE-20FCAEEF13D8}"/>
              </a:ext>
            </a:extLst>
          </p:cNvPr>
          <p:cNvSpPr txBox="1"/>
          <p:nvPr/>
        </p:nvSpPr>
        <p:spPr>
          <a:xfrm>
            <a:off x="1895673" y="6257836"/>
            <a:ext cx="8391773" cy="600164"/>
          </a:xfrm>
          <a:prstGeom prst="rect">
            <a:avLst/>
          </a:prstGeom>
          <a:noFill/>
        </p:spPr>
        <p:txBody>
          <a:bodyPr wrap="square">
            <a:spAutoFit/>
          </a:bodyPr>
          <a:lstStyle/>
          <a:p>
            <a:r>
              <a:rPr lang="en-US" altLang="zh-CN" sz="1100" dirty="0">
                <a:latin typeface="Segoe UI" panose="020B0502040204020203" pitchFamily="34" charset="0"/>
              </a:rPr>
              <a:t>[1] ROTERS F, DIEHL M, SHANTHRAJ P, et al. </a:t>
            </a:r>
            <a:r>
              <a:rPr lang="en-US" altLang="zh-CN" sz="1100" dirty="0" err="1">
                <a:latin typeface="Segoe UI" panose="020B0502040204020203" pitchFamily="34" charset="0"/>
              </a:rPr>
              <a:t>Comput</a:t>
            </a:r>
            <a:r>
              <a:rPr lang="en-US" altLang="zh-CN" sz="1100" dirty="0">
                <a:latin typeface="Segoe UI" panose="020B0502040204020203" pitchFamily="34" charset="0"/>
              </a:rPr>
              <a:t> Mater Sci, 2019, 158: 420-78.</a:t>
            </a:r>
          </a:p>
          <a:p>
            <a:r>
              <a:rPr lang="en-US" altLang="zh-CN" sz="1100" dirty="0">
                <a:latin typeface="Segoe UI" panose="020B0502040204020203" pitchFamily="34" charset="0"/>
              </a:rPr>
              <a:t>[2] CAI Z Y, MENG B, WAN M, et al. Int J </a:t>
            </a:r>
            <a:r>
              <a:rPr lang="en-US" altLang="zh-CN" sz="1100" dirty="0" err="1">
                <a:latin typeface="Segoe UI" panose="020B0502040204020203" pitchFamily="34" charset="0"/>
              </a:rPr>
              <a:t>Plast</a:t>
            </a:r>
            <a:r>
              <a:rPr lang="en-US" altLang="zh-CN" sz="1100" dirty="0">
                <a:latin typeface="Segoe UI" panose="020B0502040204020203" pitchFamily="34" charset="0"/>
              </a:rPr>
              <a:t>, 2020, 129: 102707. </a:t>
            </a:r>
          </a:p>
          <a:p>
            <a:r>
              <a:rPr lang="en-US" altLang="zh-CN" sz="1100" dirty="0">
                <a:latin typeface="Segoe UI" panose="020B0502040204020203" pitchFamily="34" charset="0"/>
              </a:rPr>
              <a:t>[3] H. Zhang, M. Diehl, F. </a:t>
            </a:r>
            <a:r>
              <a:rPr lang="en-US" altLang="zh-CN" sz="1100" dirty="0" err="1">
                <a:latin typeface="Segoe UI" panose="020B0502040204020203" pitchFamily="34" charset="0"/>
              </a:rPr>
              <a:t>Roters</a:t>
            </a:r>
            <a:r>
              <a:rPr lang="en-US" altLang="zh-CN" sz="1100" dirty="0">
                <a:latin typeface="Segoe UI" panose="020B0502040204020203" pitchFamily="34" charset="0"/>
              </a:rPr>
              <a:t> and D. Raabe, Int. J. </a:t>
            </a:r>
            <a:r>
              <a:rPr lang="en-US" altLang="zh-CN" sz="1100" dirty="0" err="1">
                <a:latin typeface="Segoe UI" panose="020B0502040204020203" pitchFamily="34" charset="0"/>
              </a:rPr>
              <a:t>Plast</a:t>
            </a:r>
            <a:r>
              <a:rPr lang="en-US" altLang="zh-CN" sz="1100" dirty="0">
                <a:latin typeface="Segoe UI" panose="020B0502040204020203" pitchFamily="34" charset="0"/>
              </a:rPr>
              <a:t>. 80, 111-138 (2016).</a:t>
            </a:r>
          </a:p>
        </p:txBody>
      </p:sp>
      <p:sp>
        <p:nvSpPr>
          <p:cNvPr id="12" name="矩形 14">
            <a:extLst>
              <a:ext uri="{FF2B5EF4-FFF2-40B4-BE49-F238E27FC236}">
                <a16:creationId xmlns:a16="http://schemas.microsoft.com/office/drawing/2014/main" id="{418F2977-E4FF-36DA-E3A4-95E82495E6DB}"/>
              </a:ext>
            </a:extLst>
          </p:cNvPr>
          <p:cNvSpPr>
            <a:spLocks noChangeArrowheads="1"/>
          </p:cNvSpPr>
          <p:nvPr/>
        </p:nvSpPr>
        <p:spPr bwMode="auto">
          <a:xfrm>
            <a:off x="479056" y="4712447"/>
            <a:ext cx="5323157" cy="30777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algn="ctr">
              <a:spcBef>
                <a:spcPct val="0"/>
              </a:spcBef>
              <a:buFontTx/>
              <a:buNone/>
            </a:pPr>
            <a:r>
              <a:rPr lang="en-US" altLang="zh-CN" sz="1400" b="1"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rPr>
              <a:t>Fig. 8 The  framework of CPFEM proposed by DAMASK</a:t>
            </a:r>
            <a:r>
              <a:rPr lang="en-US" altLang="zh-CN" sz="1400" b="1" baseline="30000"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rPr>
              <a:t>[1]</a:t>
            </a:r>
            <a:r>
              <a:rPr lang="en-US" altLang="zh-CN" sz="1400" b="1"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rPr>
              <a:t> </a:t>
            </a:r>
            <a:endParaRPr lang="zh-CN" altLang="en-US" sz="1400" b="1" baseline="30000"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endParaRPr>
          </a:p>
        </p:txBody>
      </p:sp>
      <p:sp>
        <p:nvSpPr>
          <p:cNvPr id="15" name="Titel 1">
            <a:extLst>
              <a:ext uri="{FF2B5EF4-FFF2-40B4-BE49-F238E27FC236}">
                <a16:creationId xmlns:a16="http://schemas.microsoft.com/office/drawing/2014/main" id="{8D379476-A7B7-2409-6981-FB011C4F0BAD}"/>
              </a:ext>
            </a:extLst>
          </p:cNvPr>
          <p:cNvSpPr txBox="1">
            <a:spLocks/>
          </p:cNvSpPr>
          <p:nvPr/>
        </p:nvSpPr>
        <p:spPr>
          <a:xfrm>
            <a:off x="479056" y="243482"/>
            <a:ext cx="6904386" cy="706090"/>
          </a:xfrm>
          <a:prstGeom prst="rect">
            <a:avLst/>
          </a:prstGeom>
        </p:spPr>
        <p:txBody>
          <a:bodyPr vert="horz" lIns="0" tIns="0" rIns="0" bIns="0" rtlCol="0" anchor="ctr">
            <a:noAutofit/>
          </a:bodyPr>
          <a:lstStyle>
            <a:lvl1pPr algn="l" defTabSz="914400" rtl="0" eaLnBrk="1" latinLnBrk="0" hangingPunct="1">
              <a:spcBef>
                <a:spcPct val="0"/>
              </a:spcBef>
              <a:buNone/>
              <a:defRPr sz="3000" kern="1200">
                <a:solidFill>
                  <a:schemeClr val="tx1">
                    <a:lumMod val="75000"/>
                    <a:lumOff val="25000"/>
                  </a:schemeClr>
                </a:solidFill>
                <a:latin typeface="Helvetica" pitchFamily="34" charset="0"/>
                <a:ea typeface="+mj-ea"/>
                <a:cs typeface="+mj-cs"/>
              </a:defRPr>
            </a:lvl1pPr>
          </a:lstStyle>
          <a:p>
            <a:r>
              <a:rPr kumimoji="1" lang="en-US" altLang="zh-CN" b="1" dirty="0">
                <a:solidFill>
                  <a:schemeClr val="tx1"/>
                </a:solidFill>
                <a:effectLst>
                  <a:outerShdw blurRad="38100" dist="38100" dir="2700000" algn="tl">
                    <a:srgbClr val="C0C0C0"/>
                  </a:outerShdw>
                </a:effectLst>
                <a:latin typeface="Arial Black" pitchFamily="34" charset="0"/>
                <a:cs typeface="+mn-cs"/>
                <a:sym typeface="Tw Cen MT" pitchFamily="34" charset="0"/>
              </a:rPr>
              <a:t>Introduction</a:t>
            </a:r>
            <a:endParaRPr lang="en-US" dirty="0">
              <a:solidFill>
                <a:schemeClr val="tx1"/>
              </a:solidFill>
              <a:latin typeface="+mj-lt"/>
            </a:endParaRPr>
          </a:p>
        </p:txBody>
      </p:sp>
      <p:pic>
        <p:nvPicPr>
          <p:cNvPr id="7" name="Picture 2">
            <a:extLst>
              <a:ext uri="{FF2B5EF4-FFF2-40B4-BE49-F238E27FC236}">
                <a16:creationId xmlns:a16="http://schemas.microsoft.com/office/drawing/2014/main" id="{F7EAE803-3554-DCC4-9CC0-5B9F1C5E5A3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3092" y="1480047"/>
            <a:ext cx="5095083" cy="3236400"/>
          </a:xfrm>
          <a:prstGeom prst="rect">
            <a:avLst/>
          </a:prstGeom>
          <a:noFill/>
          <a:extLst>
            <a:ext uri="{909E8E84-426E-40DD-AFC4-6F175D3DCCD1}">
              <a14:hiddenFill xmlns:a14="http://schemas.microsoft.com/office/drawing/2010/main">
                <a:solidFill>
                  <a:srgbClr val="FFFFFF"/>
                </a:solidFill>
              </a14:hiddenFill>
            </a:ext>
          </a:extLst>
        </p:spPr>
      </p:pic>
      <p:sp>
        <p:nvSpPr>
          <p:cNvPr id="8" name="Titel 1">
            <a:extLst>
              <a:ext uri="{FF2B5EF4-FFF2-40B4-BE49-F238E27FC236}">
                <a16:creationId xmlns:a16="http://schemas.microsoft.com/office/drawing/2014/main" id="{40932605-64DB-13E4-17D8-9249E804E391}"/>
              </a:ext>
            </a:extLst>
          </p:cNvPr>
          <p:cNvSpPr txBox="1">
            <a:spLocks/>
          </p:cNvSpPr>
          <p:nvPr/>
        </p:nvSpPr>
        <p:spPr>
          <a:xfrm>
            <a:off x="775791" y="836712"/>
            <a:ext cx="6882889" cy="706090"/>
          </a:xfrm>
          <a:prstGeom prst="rect">
            <a:avLst/>
          </a:prstGeom>
        </p:spPr>
        <p:txBody>
          <a:bodyPr vert="horz" lIns="0" tIns="0" rIns="0" bIns="0" rtlCol="0" anchor="ctr">
            <a:noAutofit/>
          </a:bodyPr>
          <a:lstStyle>
            <a:lvl1pPr algn="l" defTabSz="914400" rtl="0" eaLnBrk="1" latinLnBrk="0" hangingPunct="1">
              <a:spcBef>
                <a:spcPct val="0"/>
              </a:spcBef>
              <a:buNone/>
              <a:defRPr sz="3000" kern="1200">
                <a:solidFill>
                  <a:schemeClr val="tx1">
                    <a:lumMod val="75000"/>
                    <a:lumOff val="25000"/>
                  </a:schemeClr>
                </a:solidFill>
                <a:latin typeface="Helvetica" pitchFamily="34" charset="0"/>
                <a:ea typeface="+mj-ea"/>
                <a:cs typeface="+mj-cs"/>
              </a:defRPr>
            </a:lvl1pPr>
          </a:lstStyle>
          <a:p>
            <a:r>
              <a:rPr lang="en-US" sz="2400" b="1" dirty="0">
                <a:solidFill>
                  <a:srgbClr val="002060"/>
                </a:solidFill>
                <a:latin typeface="+mj-lt"/>
              </a:rPr>
              <a:t>The research on yielding behavior based on CPFEM</a:t>
            </a:r>
          </a:p>
        </p:txBody>
      </p:sp>
      <p:pic>
        <p:nvPicPr>
          <p:cNvPr id="3076" name="Picture 4">
            <a:extLst>
              <a:ext uri="{FF2B5EF4-FFF2-40B4-BE49-F238E27FC236}">
                <a16:creationId xmlns:a16="http://schemas.microsoft.com/office/drawing/2014/main" id="{5F456058-D9C5-CDDC-7732-5C1F64B0A36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02213" y="1481064"/>
            <a:ext cx="6145866" cy="3235383"/>
          </a:xfrm>
          <a:prstGeom prst="rect">
            <a:avLst/>
          </a:prstGeom>
          <a:noFill/>
          <a:extLst>
            <a:ext uri="{909E8E84-426E-40DD-AFC4-6F175D3DCCD1}">
              <a14:hiddenFill xmlns:a14="http://schemas.microsoft.com/office/drawing/2010/main">
                <a:solidFill>
                  <a:srgbClr val="FFFFFF"/>
                </a:solidFill>
              </a14:hiddenFill>
            </a:ext>
          </a:extLst>
        </p:spPr>
      </p:pic>
      <p:sp>
        <p:nvSpPr>
          <p:cNvPr id="17" name="Fußzeilenplatzhalter 4">
            <a:extLst>
              <a:ext uri="{FF2B5EF4-FFF2-40B4-BE49-F238E27FC236}">
                <a16:creationId xmlns:a16="http://schemas.microsoft.com/office/drawing/2014/main" id="{22A5AC87-3D3F-F1DD-FDEE-3F7D28DAC7B7}"/>
              </a:ext>
            </a:extLst>
          </p:cNvPr>
          <p:cNvSpPr>
            <a:spLocks noGrp="1"/>
          </p:cNvSpPr>
          <p:nvPr>
            <p:ph type="ftr" sz="quarter" idx="12"/>
          </p:nvPr>
        </p:nvSpPr>
        <p:spPr>
          <a:xfrm>
            <a:off x="6946304" y="6093301"/>
            <a:ext cx="3860800" cy="628179"/>
          </a:xfrm>
        </p:spPr>
        <p:txBody>
          <a:bodyPr/>
          <a:lstStyle/>
          <a:p>
            <a:r>
              <a:rPr lang="en-US" dirty="0" err="1"/>
              <a:t>Bingying</a:t>
            </a:r>
            <a:r>
              <a:rPr lang="en-US" dirty="0"/>
              <a:t> ZHOU</a:t>
            </a:r>
          </a:p>
          <a:p>
            <a:r>
              <a:rPr lang="en-US" dirty="0" err="1"/>
              <a:t>Beihang</a:t>
            </a:r>
            <a:r>
              <a:rPr lang="en-US" dirty="0"/>
              <a:t> University</a:t>
            </a:r>
          </a:p>
          <a:p>
            <a:r>
              <a:rPr lang="en-US" dirty="0"/>
              <a:t>20.6.2023</a:t>
            </a:r>
          </a:p>
        </p:txBody>
      </p:sp>
    </p:spTree>
    <p:extLst>
      <p:ext uri="{BB962C8B-B14F-4D97-AF65-F5344CB8AC3E}">
        <p14:creationId xmlns:p14="http://schemas.microsoft.com/office/powerpoint/2010/main" val="21427151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D6968143-1209-EAFF-06CF-FFD3CA4D3245}"/>
              </a:ext>
            </a:extLst>
          </p:cNvPr>
          <p:cNvGrpSpPr/>
          <p:nvPr/>
        </p:nvGrpSpPr>
        <p:grpSpPr>
          <a:xfrm>
            <a:off x="2243572" y="2438890"/>
            <a:ext cx="7704856" cy="2430270"/>
            <a:chOff x="5000229" y="4554125"/>
            <a:chExt cx="3826954" cy="3078342"/>
          </a:xfrm>
        </p:grpSpPr>
        <p:sp>
          <p:nvSpPr>
            <p:cNvPr id="6" name="文本框 5">
              <a:extLst>
                <a:ext uri="{FF2B5EF4-FFF2-40B4-BE49-F238E27FC236}">
                  <a16:creationId xmlns:a16="http://schemas.microsoft.com/office/drawing/2014/main" id="{565DB760-43D9-9644-1517-65AF3042EF98}"/>
                </a:ext>
              </a:extLst>
            </p:cNvPr>
            <p:cNvSpPr txBox="1"/>
            <p:nvPr/>
          </p:nvSpPr>
          <p:spPr>
            <a:xfrm>
              <a:off x="5161176" y="4578741"/>
              <a:ext cx="3666007" cy="2629623"/>
            </a:xfrm>
            <a:prstGeom prst="rect">
              <a:avLst/>
            </a:prstGeom>
            <a:noFill/>
          </p:spPr>
          <p:txBody>
            <a:bodyPr wrap="square" rtlCol="0">
              <a:spAutoFit/>
            </a:bodyPr>
            <a:lstStyle/>
            <a:p>
              <a:pPr marL="285750" indent="-285750">
                <a:lnSpc>
                  <a:spcPct val="200000"/>
                </a:lnSpc>
                <a:spcBef>
                  <a:spcPts val="1800"/>
                </a:spcBef>
                <a:buFont typeface="Wingdings" panose="05000000000000000000" pitchFamily="2" charset="2"/>
                <a:buChar char="Ø"/>
              </a:pPr>
              <a:r>
                <a:rPr lang="en-US" altLang="zh-CN" sz="2000" b="1" dirty="0">
                  <a:solidFill>
                    <a:srgbClr val="FF0000"/>
                  </a:solidFill>
                  <a:latin typeface="Times New Roman" panose="02020603050405020304" pitchFamily="18" charset="0"/>
                  <a:cs typeface="Times New Roman" panose="02020603050405020304" pitchFamily="18" charset="0"/>
                </a:rPr>
                <a:t>The evolving yielding behavior of the DP1180 steel sheet based on the CPFEM with RVE model.</a:t>
              </a:r>
            </a:p>
            <a:p>
              <a:pPr marL="285750" indent="-285750">
                <a:lnSpc>
                  <a:spcPct val="300000"/>
                </a:lnSpc>
                <a:buFont typeface="Wingdings" panose="05000000000000000000" pitchFamily="2" charset="2"/>
                <a:buChar char="Ø"/>
              </a:pPr>
              <a:r>
                <a:rPr lang="en-US" altLang="zh-CN" sz="2000" b="1" dirty="0">
                  <a:solidFill>
                    <a:srgbClr val="FF0000"/>
                  </a:solidFill>
                  <a:latin typeface="Times New Roman" panose="02020603050405020304" pitchFamily="18" charset="0"/>
                  <a:cs typeface="Times New Roman" panose="02020603050405020304" pitchFamily="18" charset="0"/>
                </a:rPr>
                <a:t>The micro-mechanism of anisotropy in the DP1180 steel sheet.</a:t>
              </a:r>
            </a:p>
          </p:txBody>
        </p:sp>
        <p:sp>
          <p:nvSpPr>
            <p:cNvPr id="10" name="矩形 9">
              <a:extLst>
                <a:ext uri="{FF2B5EF4-FFF2-40B4-BE49-F238E27FC236}">
                  <a16:creationId xmlns:a16="http://schemas.microsoft.com/office/drawing/2014/main" id="{632465B5-F15F-523A-FC60-3DEADBA1BC1C}"/>
                </a:ext>
              </a:extLst>
            </p:cNvPr>
            <p:cNvSpPr/>
            <p:nvPr/>
          </p:nvSpPr>
          <p:spPr bwMode="auto">
            <a:xfrm>
              <a:off x="5000229" y="4554125"/>
              <a:ext cx="3826954" cy="3078342"/>
            </a:xfrm>
            <a:prstGeom prst="rect">
              <a:avLst/>
            </a:prstGeom>
            <a:noFill/>
            <a:ln>
              <a:prstDash val="sysDash"/>
            </a:ln>
          </p:spPr>
          <p:style>
            <a:lnRef idx="2">
              <a:schemeClr val="dk1"/>
            </a:lnRef>
            <a:fillRef idx="1">
              <a:schemeClr val="lt1"/>
            </a:fillRef>
            <a:effectRef idx="0">
              <a:schemeClr val="dk1"/>
            </a:effectRef>
            <a:fontRef idx="minor">
              <a:schemeClr val="dk1"/>
            </a:fontRef>
          </p:style>
          <p:txBody>
            <a:bodyPr anchor="ctr"/>
            <a:lstStyle/>
            <a:p>
              <a:pPr algn="ctr" eaLnBrk="1" hangingPunct="1">
                <a:lnSpc>
                  <a:spcPct val="200000"/>
                </a:lnSpc>
                <a:spcBef>
                  <a:spcPts val="1200"/>
                </a:spcBef>
                <a:defRPr/>
              </a:pPr>
              <a:endParaRPr lang="zh-CN" altLang="en-US" sz="2000" dirty="0">
                <a:solidFill>
                  <a:schemeClr val="tx1"/>
                </a:solidFill>
                <a:latin typeface="Tw Cen MT" panose="020B0602020104020603" pitchFamily="34" charset="0"/>
                <a:ea typeface="宋体" panose="02010600030101010101" pitchFamily="2" charset="-122"/>
              </a:endParaRPr>
            </a:p>
          </p:txBody>
        </p:sp>
      </p:grpSp>
      <p:sp>
        <p:nvSpPr>
          <p:cNvPr id="4" name="Foliennummernplatzhalter 3"/>
          <p:cNvSpPr>
            <a:spLocks noGrp="1"/>
          </p:cNvSpPr>
          <p:nvPr>
            <p:ph type="sldNum" sz="quarter" idx="11"/>
          </p:nvPr>
        </p:nvSpPr>
        <p:spPr/>
        <p:txBody>
          <a:bodyPr/>
          <a:lstStyle/>
          <a:p>
            <a:pPr algn="ctr"/>
            <a:fld id="{BFDAF33A-75E1-4C0B-A22B-EAC9B12C110F}" type="slidenum">
              <a:rPr lang="de-DE" smtClean="0"/>
              <a:pPr algn="ctr"/>
              <a:t>6</a:t>
            </a:fld>
            <a:endParaRPr lang="de-DE" dirty="0"/>
          </a:p>
        </p:txBody>
      </p:sp>
      <p:sp>
        <p:nvSpPr>
          <p:cNvPr id="15" name="Titel 1">
            <a:extLst>
              <a:ext uri="{FF2B5EF4-FFF2-40B4-BE49-F238E27FC236}">
                <a16:creationId xmlns:a16="http://schemas.microsoft.com/office/drawing/2014/main" id="{8D379476-A7B7-2409-6981-FB011C4F0BAD}"/>
              </a:ext>
            </a:extLst>
          </p:cNvPr>
          <p:cNvSpPr txBox="1">
            <a:spLocks/>
          </p:cNvSpPr>
          <p:nvPr/>
        </p:nvSpPr>
        <p:spPr>
          <a:xfrm>
            <a:off x="479056" y="243482"/>
            <a:ext cx="6904386" cy="706090"/>
          </a:xfrm>
          <a:prstGeom prst="rect">
            <a:avLst/>
          </a:prstGeom>
        </p:spPr>
        <p:txBody>
          <a:bodyPr vert="horz" lIns="0" tIns="0" rIns="0" bIns="0" rtlCol="0" anchor="ctr">
            <a:noAutofit/>
          </a:bodyPr>
          <a:lstStyle>
            <a:lvl1pPr algn="l" defTabSz="914400" rtl="0" eaLnBrk="1" latinLnBrk="0" hangingPunct="1">
              <a:spcBef>
                <a:spcPct val="0"/>
              </a:spcBef>
              <a:buNone/>
              <a:defRPr sz="3000" kern="1200">
                <a:solidFill>
                  <a:schemeClr val="tx1">
                    <a:lumMod val="75000"/>
                    <a:lumOff val="25000"/>
                  </a:schemeClr>
                </a:solidFill>
                <a:latin typeface="Helvetica" pitchFamily="34" charset="0"/>
                <a:ea typeface="+mj-ea"/>
                <a:cs typeface="+mj-cs"/>
              </a:defRPr>
            </a:lvl1pPr>
          </a:lstStyle>
          <a:p>
            <a:r>
              <a:rPr kumimoji="1" lang="en-US" altLang="zh-CN" b="1" dirty="0">
                <a:solidFill>
                  <a:schemeClr val="tx1"/>
                </a:solidFill>
                <a:effectLst>
                  <a:outerShdw blurRad="38100" dist="38100" dir="2700000" algn="tl">
                    <a:srgbClr val="C0C0C0"/>
                  </a:outerShdw>
                </a:effectLst>
                <a:latin typeface="Arial Black" pitchFamily="34" charset="0"/>
                <a:cs typeface="+mn-cs"/>
                <a:sym typeface="Tw Cen MT" pitchFamily="34" charset="0"/>
              </a:rPr>
              <a:t>Introduction</a:t>
            </a:r>
            <a:endParaRPr lang="en-US" dirty="0">
              <a:solidFill>
                <a:schemeClr val="tx1"/>
              </a:solidFill>
              <a:latin typeface="+mj-lt"/>
            </a:endParaRPr>
          </a:p>
        </p:txBody>
      </p:sp>
      <p:sp>
        <p:nvSpPr>
          <p:cNvPr id="8" name="Titel 1">
            <a:extLst>
              <a:ext uri="{FF2B5EF4-FFF2-40B4-BE49-F238E27FC236}">
                <a16:creationId xmlns:a16="http://schemas.microsoft.com/office/drawing/2014/main" id="{40932605-64DB-13E4-17D8-9249E804E391}"/>
              </a:ext>
            </a:extLst>
          </p:cNvPr>
          <p:cNvSpPr txBox="1">
            <a:spLocks/>
          </p:cNvSpPr>
          <p:nvPr/>
        </p:nvSpPr>
        <p:spPr>
          <a:xfrm>
            <a:off x="839416" y="949572"/>
            <a:ext cx="6882889" cy="706090"/>
          </a:xfrm>
          <a:prstGeom prst="rect">
            <a:avLst/>
          </a:prstGeom>
        </p:spPr>
        <p:txBody>
          <a:bodyPr vert="horz" lIns="0" tIns="0" rIns="0" bIns="0" rtlCol="0" anchor="ctr">
            <a:noAutofit/>
          </a:bodyPr>
          <a:lstStyle>
            <a:lvl1pPr algn="l" defTabSz="914400" rtl="0" eaLnBrk="1" latinLnBrk="0" hangingPunct="1">
              <a:spcBef>
                <a:spcPct val="0"/>
              </a:spcBef>
              <a:buNone/>
              <a:defRPr sz="3000" kern="1200">
                <a:solidFill>
                  <a:schemeClr val="tx1">
                    <a:lumMod val="75000"/>
                    <a:lumOff val="25000"/>
                  </a:schemeClr>
                </a:solidFill>
                <a:latin typeface="Helvetica" pitchFamily="34" charset="0"/>
                <a:ea typeface="+mj-ea"/>
                <a:cs typeface="+mj-cs"/>
              </a:defRPr>
            </a:lvl1pPr>
          </a:lstStyle>
          <a:p>
            <a:r>
              <a:rPr lang="en-US" sz="2400" b="1" dirty="0">
                <a:solidFill>
                  <a:srgbClr val="002060"/>
                </a:solidFill>
                <a:latin typeface="+mj-lt"/>
              </a:rPr>
              <a:t>The aim of this research:</a:t>
            </a:r>
          </a:p>
        </p:txBody>
      </p:sp>
      <p:sp>
        <p:nvSpPr>
          <p:cNvPr id="13" name="Fußzeilenplatzhalter 4">
            <a:extLst>
              <a:ext uri="{FF2B5EF4-FFF2-40B4-BE49-F238E27FC236}">
                <a16:creationId xmlns:a16="http://schemas.microsoft.com/office/drawing/2014/main" id="{DC918B23-0B8C-BFB7-FFB4-8C44347DA5E8}"/>
              </a:ext>
            </a:extLst>
          </p:cNvPr>
          <p:cNvSpPr>
            <a:spLocks noGrp="1"/>
          </p:cNvSpPr>
          <p:nvPr>
            <p:ph type="ftr" sz="quarter" idx="12"/>
          </p:nvPr>
        </p:nvSpPr>
        <p:spPr>
          <a:xfrm>
            <a:off x="6946304" y="6093301"/>
            <a:ext cx="3860800" cy="628179"/>
          </a:xfrm>
        </p:spPr>
        <p:txBody>
          <a:bodyPr/>
          <a:lstStyle/>
          <a:p>
            <a:r>
              <a:rPr lang="en-US" dirty="0" err="1"/>
              <a:t>Bingying</a:t>
            </a:r>
            <a:r>
              <a:rPr lang="en-US" dirty="0"/>
              <a:t> ZHOU</a:t>
            </a:r>
          </a:p>
          <a:p>
            <a:r>
              <a:rPr lang="en-US" dirty="0" err="1"/>
              <a:t>Beihang</a:t>
            </a:r>
            <a:r>
              <a:rPr lang="en-US" dirty="0"/>
              <a:t> University</a:t>
            </a:r>
          </a:p>
          <a:p>
            <a:r>
              <a:rPr lang="en-US" dirty="0"/>
              <a:t>20.6.2023</a:t>
            </a:r>
          </a:p>
        </p:txBody>
      </p:sp>
    </p:spTree>
    <p:extLst>
      <p:ext uri="{BB962C8B-B14F-4D97-AF65-F5344CB8AC3E}">
        <p14:creationId xmlns:p14="http://schemas.microsoft.com/office/powerpoint/2010/main" val="40754231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1" lang="en-US" altLang="zh-CN" b="1" dirty="0">
                <a:solidFill>
                  <a:schemeClr val="tx1"/>
                </a:solidFill>
                <a:effectLst>
                  <a:outerShdw blurRad="38100" dist="38100" dir="2700000" algn="tl">
                    <a:srgbClr val="C0C0C0"/>
                  </a:outerShdw>
                </a:effectLst>
                <a:latin typeface="Arial Black" pitchFamily="34" charset="0"/>
                <a:cs typeface="+mn-cs"/>
                <a:sym typeface="Tw Cen MT" pitchFamily="34" charset="0"/>
              </a:rPr>
              <a:t>Contents</a:t>
            </a:r>
            <a:endParaRPr lang="en-US" dirty="0">
              <a:solidFill>
                <a:schemeClr val="tx1"/>
              </a:solidFill>
              <a:latin typeface="+mj-lt"/>
            </a:endParaRPr>
          </a:p>
        </p:txBody>
      </p:sp>
      <p:sp>
        <p:nvSpPr>
          <p:cNvPr id="4" name="Foliennummernplatzhalter 3"/>
          <p:cNvSpPr>
            <a:spLocks noGrp="1"/>
          </p:cNvSpPr>
          <p:nvPr>
            <p:ph type="sldNum" sz="quarter" idx="11"/>
          </p:nvPr>
        </p:nvSpPr>
        <p:spPr/>
        <p:txBody>
          <a:bodyPr/>
          <a:lstStyle/>
          <a:p>
            <a:pPr algn="ctr"/>
            <a:fld id="{BFDAF33A-75E1-4C0B-A22B-EAC9B12C110F}" type="slidenum">
              <a:rPr lang="de-DE" smtClean="0"/>
              <a:pPr algn="ctr"/>
              <a:t>7</a:t>
            </a:fld>
            <a:endParaRPr lang="de-DE" dirty="0"/>
          </a:p>
        </p:txBody>
      </p:sp>
      <p:sp>
        <p:nvSpPr>
          <p:cNvPr id="5" name="Fußzeilenplatzhalter 4"/>
          <p:cNvSpPr>
            <a:spLocks noGrp="1"/>
          </p:cNvSpPr>
          <p:nvPr>
            <p:ph type="ftr" sz="quarter" idx="12"/>
          </p:nvPr>
        </p:nvSpPr>
        <p:spPr/>
        <p:txBody>
          <a:bodyPr/>
          <a:lstStyle/>
          <a:p>
            <a:r>
              <a:rPr lang="en-US" dirty="0" err="1"/>
              <a:t>Bingying</a:t>
            </a:r>
            <a:r>
              <a:rPr lang="en-US" dirty="0"/>
              <a:t> ZHOU</a:t>
            </a:r>
          </a:p>
          <a:p>
            <a:r>
              <a:rPr lang="en-US" dirty="0" err="1"/>
              <a:t>Beihang</a:t>
            </a:r>
            <a:r>
              <a:rPr lang="en-US" dirty="0"/>
              <a:t> University</a:t>
            </a:r>
          </a:p>
          <a:p>
            <a:r>
              <a:rPr lang="en-US" dirty="0"/>
              <a:t>20.6.2023</a:t>
            </a:r>
          </a:p>
        </p:txBody>
      </p:sp>
      <p:grpSp>
        <p:nvGrpSpPr>
          <p:cNvPr id="6" name="Group 60">
            <a:extLst>
              <a:ext uri="{FF2B5EF4-FFF2-40B4-BE49-F238E27FC236}">
                <a16:creationId xmlns:a16="http://schemas.microsoft.com/office/drawing/2014/main" id="{E6D87934-D2B8-08F3-4656-AD64B601A872}"/>
              </a:ext>
            </a:extLst>
          </p:cNvPr>
          <p:cNvGrpSpPr>
            <a:grpSpLocks/>
          </p:cNvGrpSpPr>
          <p:nvPr/>
        </p:nvGrpSpPr>
        <p:grpSpPr bwMode="auto">
          <a:xfrm>
            <a:off x="3414172" y="1525511"/>
            <a:ext cx="5877513" cy="530225"/>
            <a:chOff x="911" y="980"/>
            <a:chExt cx="3366" cy="334"/>
          </a:xfrm>
        </p:grpSpPr>
        <p:sp>
          <p:nvSpPr>
            <p:cNvPr id="7" name="AutoShape 85">
              <a:extLst>
                <a:ext uri="{FF2B5EF4-FFF2-40B4-BE49-F238E27FC236}">
                  <a16:creationId xmlns:a16="http://schemas.microsoft.com/office/drawing/2014/main" id="{E8003030-B5FA-4F31-A8C1-452C0471DB80}"/>
                </a:ext>
              </a:extLst>
            </p:cNvPr>
            <p:cNvSpPr>
              <a:spLocks noChangeArrowheads="1"/>
            </p:cNvSpPr>
            <p:nvPr/>
          </p:nvSpPr>
          <p:spPr bwMode="auto">
            <a:xfrm>
              <a:off x="1184" y="980"/>
              <a:ext cx="3093" cy="320"/>
            </a:xfrm>
            <a:prstGeom prst="roundRect">
              <a:avLst>
                <a:gd name="adj" fmla="val 50000"/>
              </a:avLst>
            </a:prstGeom>
            <a:noFill/>
            <a:ln w="28575">
              <a:solidFill>
                <a:srgbClr val="E7E6E6"/>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r>
                <a:rPr lang="en-US" altLang="zh-CN" sz="2400" b="1" kern="0" dirty="0">
                  <a:solidFill>
                    <a:srgbClr val="002060"/>
                  </a:solidFill>
                  <a:latin typeface="Times New Roman" panose="02020603050405020304" pitchFamily="18" charset="0"/>
                  <a:ea typeface="华文中宋" panose="02010600040101010101" pitchFamily="2" charset="-122"/>
                  <a:cs typeface="Times New Roman" panose="02020603050405020304" pitchFamily="18" charset="0"/>
                </a:rPr>
                <a:t>1. Introduction</a:t>
              </a:r>
            </a:p>
          </p:txBody>
        </p:sp>
        <p:sp>
          <p:nvSpPr>
            <p:cNvPr id="8" name="Oval 92">
              <a:extLst>
                <a:ext uri="{FF2B5EF4-FFF2-40B4-BE49-F238E27FC236}">
                  <a16:creationId xmlns:a16="http://schemas.microsoft.com/office/drawing/2014/main" id="{0A1830C5-D9EB-3040-2174-300AA7D0B684}"/>
                </a:ext>
              </a:extLst>
            </p:cNvPr>
            <p:cNvSpPr>
              <a:spLocks noChangeArrowheads="1"/>
            </p:cNvSpPr>
            <p:nvPr/>
          </p:nvSpPr>
          <p:spPr bwMode="auto">
            <a:xfrm>
              <a:off x="911" y="1014"/>
              <a:ext cx="272" cy="300"/>
            </a:xfrm>
            <a:prstGeom prst="ellipse">
              <a:avLst/>
            </a:prstGeom>
            <a:gradFill rotWithShape="1">
              <a:gsLst>
                <a:gs pos="0">
                  <a:srgbClr val="FFCC00"/>
                </a:gs>
                <a:gs pos="100000">
                  <a:srgbClr val="7C6300"/>
                </a:gs>
              </a:gsLst>
              <a:lin ang="2700000" scaled="1"/>
            </a:gradFill>
            <a:ln>
              <a:noFill/>
            </a:ln>
          </p:spPr>
          <p:txBody>
            <a:bodyPr anchor="ctr">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endParaRPr lang="zh-CN" altLang="en-US" sz="1600" kern="0">
                <a:solidFill>
                  <a:prstClr val="black"/>
                </a:solidFill>
                <a:latin typeface="微软雅黑" panose="020B0503020204020204" pitchFamily="34" charset="-122"/>
                <a:ea typeface="微软雅黑" panose="020B0503020204020204" pitchFamily="34" charset="-122"/>
              </a:endParaRPr>
            </a:p>
          </p:txBody>
        </p:sp>
      </p:grpSp>
      <p:grpSp>
        <p:nvGrpSpPr>
          <p:cNvPr id="9" name="组合 1">
            <a:extLst>
              <a:ext uri="{FF2B5EF4-FFF2-40B4-BE49-F238E27FC236}">
                <a16:creationId xmlns:a16="http://schemas.microsoft.com/office/drawing/2014/main" id="{A675B787-C65B-A697-EB7C-4CA7B2707E2D}"/>
              </a:ext>
            </a:extLst>
          </p:cNvPr>
          <p:cNvGrpSpPr>
            <a:grpSpLocks/>
          </p:cNvGrpSpPr>
          <p:nvPr/>
        </p:nvGrpSpPr>
        <p:grpSpPr bwMode="auto">
          <a:xfrm>
            <a:off x="3418390" y="2255479"/>
            <a:ext cx="5857198" cy="552450"/>
            <a:chOff x="2614613" y="2506663"/>
            <a:chExt cx="5856651" cy="552450"/>
          </a:xfrm>
        </p:grpSpPr>
        <p:sp>
          <p:nvSpPr>
            <p:cNvPr id="10" name="AutoShape 94">
              <a:extLst>
                <a:ext uri="{FF2B5EF4-FFF2-40B4-BE49-F238E27FC236}">
                  <a16:creationId xmlns:a16="http://schemas.microsoft.com/office/drawing/2014/main" id="{7962AE0C-FA4C-47D2-AE16-F1ECDA516135}"/>
                </a:ext>
              </a:extLst>
            </p:cNvPr>
            <p:cNvSpPr>
              <a:spLocks noChangeArrowheads="1"/>
            </p:cNvSpPr>
            <p:nvPr/>
          </p:nvSpPr>
          <p:spPr bwMode="auto">
            <a:xfrm>
              <a:off x="3071768" y="2506663"/>
              <a:ext cx="5399496" cy="552450"/>
            </a:xfrm>
            <a:prstGeom prst="roundRect">
              <a:avLst>
                <a:gd name="adj" fmla="val 50000"/>
              </a:avLst>
            </a:prstGeom>
            <a:noFill/>
            <a:ln w="28575">
              <a:solidFill>
                <a:srgbClr val="E7E6E6"/>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r>
                <a:rPr lang="en-US" altLang="zh-CN" sz="2400" b="1" kern="0" dirty="0">
                  <a:solidFill>
                    <a:srgbClr val="FF0000"/>
                  </a:solidFill>
                  <a:latin typeface="Times New Roman" panose="02020603050405020304" pitchFamily="18" charset="0"/>
                  <a:ea typeface="华文中宋" panose="02010600040101010101" pitchFamily="2" charset="-122"/>
                  <a:cs typeface="Times New Roman" panose="02020603050405020304" pitchFamily="18" charset="0"/>
                </a:rPr>
                <a:t>2. Materials and experiments</a:t>
              </a:r>
            </a:p>
          </p:txBody>
        </p:sp>
        <p:sp>
          <p:nvSpPr>
            <p:cNvPr id="11" name="Oval 101">
              <a:extLst>
                <a:ext uri="{FF2B5EF4-FFF2-40B4-BE49-F238E27FC236}">
                  <a16:creationId xmlns:a16="http://schemas.microsoft.com/office/drawing/2014/main" id="{79C934BA-0E49-48E5-0402-27D0A9C9645B}"/>
                </a:ext>
              </a:extLst>
            </p:cNvPr>
            <p:cNvSpPr>
              <a:spLocks noChangeArrowheads="1"/>
            </p:cNvSpPr>
            <p:nvPr/>
          </p:nvSpPr>
          <p:spPr bwMode="auto">
            <a:xfrm>
              <a:off x="2614613" y="2551203"/>
              <a:ext cx="468268" cy="476071"/>
            </a:xfrm>
            <a:prstGeom prst="ellipse">
              <a:avLst/>
            </a:prstGeom>
            <a:gradFill rotWithShape="1">
              <a:gsLst>
                <a:gs pos="0">
                  <a:srgbClr val="48BE67"/>
                </a:gs>
                <a:gs pos="100000">
                  <a:srgbClr val="235C32"/>
                </a:gs>
              </a:gsLst>
              <a:lin ang="2700000" scaled="1"/>
            </a:gradFill>
            <a:ln>
              <a:noFill/>
            </a:ln>
          </p:spPr>
          <p:txBody>
            <a:bodyPr anchor="ctr">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endParaRPr lang="zh-CN" altLang="en-US" sz="1600" kern="0">
                <a:solidFill>
                  <a:prstClr val="black"/>
                </a:solidFill>
                <a:latin typeface="微软雅黑" panose="020B0503020204020204" pitchFamily="34" charset="-122"/>
                <a:ea typeface="微软雅黑" panose="020B0503020204020204" pitchFamily="34" charset="-122"/>
              </a:endParaRPr>
            </a:p>
          </p:txBody>
        </p:sp>
      </p:grpSp>
      <p:grpSp>
        <p:nvGrpSpPr>
          <p:cNvPr id="12" name="Group 66">
            <a:extLst>
              <a:ext uri="{FF2B5EF4-FFF2-40B4-BE49-F238E27FC236}">
                <a16:creationId xmlns:a16="http://schemas.microsoft.com/office/drawing/2014/main" id="{E92E398B-AE33-77F5-7AD1-E2F290E41D70}"/>
              </a:ext>
            </a:extLst>
          </p:cNvPr>
          <p:cNvGrpSpPr>
            <a:grpSpLocks/>
          </p:cNvGrpSpPr>
          <p:nvPr/>
        </p:nvGrpSpPr>
        <p:grpSpPr bwMode="auto">
          <a:xfrm>
            <a:off x="3414173" y="3080612"/>
            <a:ext cx="5895978" cy="528638"/>
            <a:chOff x="1519" y="2103"/>
            <a:chExt cx="3714" cy="333"/>
          </a:xfrm>
        </p:grpSpPr>
        <p:sp>
          <p:nvSpPr>
            <p:cNvPr id="13" name="AutoShape 103">
              <a:extLst>
                <a:ext uri="{FF2B5EF4-FFF2-40B4-BE49-F238E27FC236}">
                  <a16:creationId xmlns:a16="http://schemas.microsoft.com/office/drawing/2014/main" id="{D9CA4C61-54C6-2F8D-56BE-3A8F0F62B992}"/>
                </a:ext>
              </a:extLst>
            </p:cNvPr>
            <p:cNvSpPr>
              <a:spLocks noChangeArrowheads="1"/>
            </p:cNvSpPr>
            <p:nvPr/>
          </p:nvSpPr>
          <p:spPr bwMode="auto">
            <a:xfrm>
              <a:off x="1831" y="2103"/>
              <a:ext cx="3402" cy="320"/>
            </a:xfrm>
            <a:prstGeom prst="roundRect">
              <a:avLst>
                <a:gd name="adj" fmla="val 50000"/>
              </a:avLst>
            </a:prstGeom>
            <a:noFill/>
            <a:ln w="28575">
              <a:solidFill>
                <a:srgbClr val="E7E6E6"/>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r>
                <a:rPr lang="en-US" altLang="zh-CN" sz="2400" b="1" kern="0" dirty="0">
                  <a:solidFill>
                    <a:srgbClr val="052D67"/>
                  </a:solidFill>
                  <a:latin typeface="Times New Roman" panose="02020603050405020304" pitchFamily="18" charset="0"/>
                  <a:ea typeface="华文中宋" panose="02010600040101010101" pitchFamily="2" charset="-122"/>
                  <a:cs typeface="Times New Roman" panose="02020603050405020304" pitchFamily="18" charset="0"/>
                </a:rPr>
                <a:t>3. CPFEM modeling</a:t>
              </a:r>
            </a:p>
          </p:txBody>
        </p:sp>
        <p:sp>
          <p:nvSpPr>
            <p:cNvPr id="14" name="Oval 110">
              <a:extLst>
                <a:ext uri="{FF2B5EF4-FFF2-40B4-BE49-F238E27FC236}">
                  <a16:creationId xmlns:a16="http://schemas.microsoft.com/office/drawing/2014/main" id="{7910C6CF-9D45-902F-53AC-390505162427}"/>
                </a:ext>
              </a:extLst>
            </p:cNvPr>
            <p:cNvSpPr>
              <a:spLocks noChangeArrowheads="1"/>
            </p:cNvSpPr>
            <p:nvPr/>
          </p:nvSpPr>
          <p:spPr bwMode="auto">
            <a:xfrm>
              <a:off x="1519" y="2132"/>
              <a:ext cx="313" cy="304"/>
            </a:xfrm>
            <a:prstGeom prst="ellipse">
              <a:avLst/>
            </a:prstGeom>
            <a:solidFill>
              <a:schemeClr val="accent3">
                <a:lumMod val="50000"/>
              </a:schemeClr>
            </a:solidFill>
            <a:ln>
              <a:noFill/>
            </a:ln>
          </p:spPr>
          <p:txBody>
            <a:bodyPr anchor="ctr">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endParaRPr lang="zh-CN" altLang="en-US" sz="1600" kern="0">
                <a:solidFill>
                  <a:prstClr val="black"/>
                </a:solidFill>
                <a:latin typeface="微软雅黑" panose="020B0503020204020204" pitchFamily="34" charset="-122"/>
                <a:ea typeface="微软雅黑" panose="020B0503020204020204" pitchFamily="34" charset="-122"/>
              </a:endParaRPr>
            </a:p>
          </p:txBody>
        </p:sp>
      </p:grpSp>
      <p:grpSp>
        <p:nvGrpSpPr>
          <p:cNvPr id="15" name="Group 69">
            <a:extLst>
              <a:ext uri="{FF2B5EF4-FFF2-40B4-BE49-F238E27FC236}">
                <a16:creationId xmlns:a16="http://schemas.microsoft.com/office/drawing/2014/main" id="{116B797C-80BA-6588-E2C8-558B0417647D}"/>
              </a:ext>
            </a:extLst>
          </p:cNvPr>
          <p:cNvGrpSpPr>
            <a:grpSpLocks/>
          </p:cNvGrpSpPr>
          <p:nvPr/>
        </p:nvGrpSpPr>
        <p:grpSpPr bwMode="auto">
          <a:xfrm>
            <a:off x="3412135" y="4671601"/>
            <a:ext cx="5851526" cy="508000"/>
            <a:chOff x="1519" y="2670"/>
            <a:chExt cx="3686" cy="320"/>
          </a:xfrm>
        </p:grpSpPr>
        <p:sp>
          <p:nvSpPr>
            <p:cNvPr id="16" name="AutoShape 112">
              <a:extLst>
                <a:ext uri="{FF2B5EF4-FFF2-40B4-BE49-F238E27FC236}">
                  <a16:creationId xmlns:a16="http://schemas.microsoft.com/office/drawing/2014/main" id="{2967E4A2-3720-2F97-D915-5948A0B30F75}"/>
                </a:ext>
              </a:extLst>
            </p:cNvPr>
            <p:cNvSpPr>
              <a:spLocks noChangeArrowheads="1"/>
            </p:cNvSpPr>
            <p:nvPr/>
          </p:nvSpPr>
          <p:spPr bwMode="auto">
            <a:xfrm>
              <a:off x="1803" y="2670"/>
              <a:ext cx="3402" cy="320"/>
            </a:xfrm>
            <a:prstGeom prst="roundRect">
              <a:avLst>
                <a:gd name="adj" fmla="val 50000"/>
              </a:avLst>
            </a:prstGeom>
            <a:noFill/>
            <a:ln w="28575">
              <a:solidFill>
                <a:srgbClr val="E7E6E6"/>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r>
                <a:rPr lang="en-US" altLang="zh-CN" sz="2400" b="1" kern="0" dirty="0">
                  <a:solidFill>
                    <a:srgbClr val="052D67"/>
                  </a:solidFill>
                  <a:latin typeface="Times New Roman" panose="02020603050405020304" pitchFamily="18" charset="0"/>
                  <a:ea typeface="华文中宋" panose="02010600040101010101" pitchFamily="2" charset="-122"/>
                  <a:cs typeface="Times New Roman" panose="02020603050405020304" pitchFamily="18" charset="0"/>
                </a:rPr>
                <a:t>5. Conclusions</a:t>
              </a:r>
            </a:p>
          </p:txBody>
        </p:sp>
        <p:sp>
          <p:nvSpPr>
            <p:cNvPr id="17" name="Oval 119">
              <a:extLst>
                <a:ext uri="{FF2B5EF4-FFF2-40B4-BE49-F238E27FC236}">
                  <a16:creationId xmlns:a16="http://schemas.microsoft.com/office/drawing/2014/main" id="{B6F1BB25-36C9-A569-0B0A-9A9EDC46BFBA}"/>
                </a:ext>
              </a:extLst>
            </p:cNvPr>
            <p:cNvSpPr>
              <a:spLocks noChangeArrowheads="1"/>
            </p:cNvSpPr>
            <p:nvPr/>
          </p:nvSpPr>
          <p:spPr bwMode="auto">
            <a:xfrm>
              <a:off x="1519" y="2687"/>
              <a:ext cx="284" cy="300"/>
            </a:xfrm>
            <a:prstGeom prst="ellipse">
              <a:avLst/>
            </a:prstGeom>
            <a:gradFill rotWithShape="1">
              <a:gsLst>
                <a:gs pos="0">
                  <a:srgbClr val="8D67E1"/>
                </a:gs>
                <a:gs pos="100000">
                  <a:srgbClr val="45326D"/>
                </a:gs>
              </a:gsLst>
              <a:lin ang="2700000" scaled="1"/>
            </a:gradFill>
            <a:ln>
              <a:noFill/>
            </a:ln>
          </p:spPr>
          <p:txBody>
            <a:bodyPr anchor="ctr">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endParaRPr lang="zh-CN" altLang="en-US" sz="1600" kern="0">
                <a:solidFill>
                  <a:prstClr val="black"/>
                </a:solidFill>
                <a:latin typeface="微软雅黑" panose="020B0503020204020204" pitchFamily="34" charset="-122"/>
                <a:ea typeface="微软雅黑" panose="020B0503020204020204" pitchFamily="34" charset="-122"/>
              </a:endParaRPr>
            </a:p>
          </p:txBody>
        </p:sp>
      </p:grpSp>
      <p:grpSp>
        <p:nvGrpSpPr>
          <p:cNvPr id="18" name="Group 72">
            <a:extLst>
              <a:ext uri="{FF2B5EF4-FFF2-40B4-BE49-F238E27FC236}">
                <a16:creationId xmlns:a16="http://schemas.microsoft.com/office/drawing/2014/main" id="{4CCBEEE6-2B32-231A-C0D2-4F8824D6B29C}"/>
              </a:ext>
            </a:extLst>
          </p:cNvPr>
          <p:cNvGrpSpPr>
            <a:grpSpLocks/>
          </p:cNvGrpSpPr>
          <p:nvPr/>
        </p:nvGrpSpPr>
        <p:grpSpPr bwMode="auto">
          <a:xfrm>
            <a:off x="3412135" y="5450750"/>
            <a:ext cx="5871985" cy="508000"/>
            <a:chOff x="1349" y="3067"/>
            <a:chExt cx="3530" cy="320"/>
          </a:xfrm>
        </p:grpSpPr>
        <p:sp>
          <p:nvSpPr>
            <p:cNvPr id="19" name="AutoShape 121">
              <a:extLst>
                <a:ext uri="{FF2B5EF4-FFF2-40B4-BE49-F238E27FC236}">
                  <a16:creationId xmlns:a16="http://schemas.microsoft.com/office/drawing/2014/main" id="{B5E05A70-B473-7B04-BC11-3CCF459B4FE0}"/>
                </a:ext>
              </a:extLst>
            </p:cNvPr>
            <p:cNvSpPr>
              <a:spLocks noChangeArrowheads="1"/>
            </p:cNvSpPr>
            <p:nvPr/>
          </p:nvSpPr>
          <p:spPr bwMode="auto">
            <a:xfrm>
              <a:off x="1633" y="3067"/>
              <a:ext cx="3246" cy="320"/>
            </a:xfrm>
            <a:prstGeom prst="roundRect">
              <a:avLst>
                <a:gd name="adj" fmla="val 50000"/>
              </a:avLst>
            </a:prstGeom>
            <a:noFill/>
            <a:ln w="28575">
              <a:solidFill>
                <a:srgbClr val="E7E6E6"/>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r>
                <a:rPr lang="en-US" altLang="zh-CN" sz="2400" b="1" kern="0" dirty="0">
                  <a:solidFill>
                    <a:srgbClr val="052D67"/>
                  </a:solidFill>
                  <a:latin typeface="Times New Roman" panose="02020603050405020304" pitchFamily="18" charset="0"/>
                  <a:ea typeface="华文中宋" panose="02010600040101010101" pitchFamily="2" charset="-122"/>
                  <a:cs typeface="Times New Roman" panose="02020603050405020304" pitchFamily="18" charset="0"/>
                </a:rPr>
                <a:t>6. Recent works</a:t>
              </a:r>
            </a:p>
          </p:txBody>
        </p:sp>
        <p:sp>
          <p:nvSpPr>
            <p:cNvPr id="20" name="Oval 128">
              <a:extLst>
                <a:ext uri="{FF2B5EF4-FFF2-40B4-BE49-F238E27FC236}">
                  <a16:creationId xmlns:a16="http://schemas.microsoft.com/office/drawing/2014/main" id="{3DD94E21-AD46-E602-D04E-1B8151603393}"/>
                </a:ext>
              </a:extLst>
            </p:cNvPr>
            <p:cNvSpPr>
              <a:spLocks noChangeArrowheads="1"/>
            </p:cNvSpPr>
            <p:nvPr/>
          </p:nvSpPr>
          <p:spPr bwMode="auto">
            <a:xfrm>
              <a:off x="1349" y="3084"/>
              <a:ext cx="284" cy="300"/>
            </a:xfrm>
            <a:prstGeom prst="ellipse">
              <a:avLst/>
            </a:prstGeom>
            <a:gradFill rotWithShape="1">
              <a:gsLst>
                <a:gs pos="0">
                  <a:srgbClr val="E35E23"/>
                </a:gs>
                <a:gs pos="100000">
                  <a:srgbClr val="6E2E11"/>
                </a:gs>
              </a:gsLst>
              <a:lin ang="2700000" scaled="1"/>
            </a:gradFill>
            <a:ln>
              <a:noFill/>
            </a:ln>
          </p:spPr>
          <p:txBody>
            <a:bodyPr anchor="ctr">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endParaRPr lang="zh-CN" altLang="en-US" sz="1600" kern="0">
                <a:solidFill>
                  <a:prstClr val="black"/>
                </a:solidFill>
                <a:latin typeface="微软雅黑" panose="020B0503020204020204" pitchFamily="34" charset="-122"/>
                <a:ea typeface="微软雅黑" panose="020B0503020204020204" pitchFamily="34" charset="-122"/>
              </a:endParaRPr>
            </a:p>
          </p:txBody>
        </p:sp>
      </p:grpSp>
      <p:grpSp>
        <p:nvGrpSpPr>
          <p:cNvPr id="22" name="Group 66">
            <a:extLst>
              <a:ext uri="{FF2B5EF4-FFF2-40B4-BE49-F238E27FC236}">
                <a16:creationId xmlns:a16="http://schemas.microsoft.com/office/drawing/2014/main" id="{ED211062-4C08-A103-D6CC-23B0C8759A05}"/>
              </a:ext>
            </a:extLst>
          </p:cNvPr>
          <p:cNvGrpSpPr>
            <a:grpSpLocks/>
          </p:cNvGrpSpPr>
          <p:nvPr/>
        </p:nvGrpSpPr>
        <p:grpSpPr bwMode="auto">
          <a:xfrm>
            <a:off x="3414173" y="3884799"/>
            <a:ext cx="5895976" cy="528638"/>
            <a:chOff x="1519" y="2103"/>
            <a:chExt cx="3714" cy="333"/>
          </a:xfrm>
        </p:grpSpPr>
        <p:sp>
          <p:nvSpPr>
            <p:cNvPr id="23" name="AutoShape 103">
              <a:extLst>
                <a:ext uri="{FF2B5EF4-FFF2-40B4-BE49-F238E27FC236}">
                  <a16:creationId xmlns:a16="http://schemas.microsoft.com/office/drawing/2014/main" id="{F99380F2-DC71-7202-92F7-4B55D6BAD620}"/>
                </a:ext>
              </a:extLst>
            </p:cNvPr>
            <p:cNvSpPr>
              <a:spLocks noChangeArrowheads="1"/>
            </p:cNvSpPr>
            <p:nvPr/>
          </p:nvSpPr>
          <p:spPr bwMode="auto">
            <a:xfrm>
              <a:off x="1831" y="2103"/>
              <a:ext cx="3402" cy="320"/>
            </a:xfrm>
            <a:prstGeom prst="roundRect">
              <a:avLst>
                <a:gd name="adj" fmla="val 50000"/>
              </a:avLst>
            </a:prstGeom>
            <a:noFill/>
            <a:ln w="28575">
              <a:solidFill>
                <a:srgbClr val="E7E6E6"/>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r>
                <a:rPr lang="en-US" altLang="zh-CN" sz="2400" b="1" kern="0" dirty="0">
                  <a:solidFill>
                    <a:srgbClr val="052D67"/>
                  </a:solidFill>
                  <a:latin typeface="Times New Roman" panose="02020603050405020304" pitchFamily="18" charset="0"/>
                  <a:ea typeface="华文中宋" panose="02010600040101010101" pitchFamily="2" charset="-122"/>
                  <a:cs typeface="Times New Roman" panose="02020603050405020304" pitchFamily="18" charset="0"/>
                </a:rPr>
                <a:t>4. Results and discussion</a:t>
              </a:r>
            </a:p>
          </p:txBody>
        </p:sp>
        <p:sp>
          <p:nvSpPr>
            <p:cNvPr id="24" name="Oval 110">
              <a:extLst>
                <a:ext uri="{FF2B5EF4-FFF2-40B4-BE49-F238E27FC236}">
                  <a16:creationId xmlns:a16="http://schemas.microsoft.com/office/drawing/2014/main" id="{7F545BFC-73E4-3915-7E3B-2689419ADC15}"/>
                </a:ext>
              </a:extLst>
            </p:cNvPr>
            <p:cNvSpPr>
              <a:spLocks noChangeArrowheads="1"/>
            </p:cNvSpPr>
            <p:nvPr/>
          </p:nvSpPr>
          <p:spPr bwMode="auto">
            <a:xfrm>
              <a:off x="1519" y="2132"/>
              <a:ext cx="313" cy="304"/>
            </a:xfrm>
            <a:prstGeom prst="ellipse">
              <a:avLst/>
            </a:prstGeom>
            <a:gradFill rotWithShape="1">
              <a:gsLst>
                <a:gs pos="0">
                  <a:srgbClr val="21B3E1"/>
                </a:gs>
                <a:gs pos="100000">
                  <a:srgbClr val="10576D"/>
                </a:gs>
              </a:gsLst>
              <a:lin ang="2700000" scaled="1"/>
            </a:gradFill>
            <a:ln>
              <a:noFill/>
            </a:ln>
          </p:spPr>
          <p:txBody>
            <a:bodyPr anchor="ctr">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endParaRPr lang="zh-CN" altLang="en-US" sz="1600" kern="0" dirty="0">
                <a:solidFill>
                  <a:prstClr val="black"/>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0333749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1"/>
          </p:nvPr>
        </p:nvSpPr>
        <p:spPr/>
        <p:txBody>
          <a:bodyPr/>
          <a:lstStyle/>
          <a:p>
            <a:pPr algn="ctr"/>
            <a:fld id="{BFDAF33A-75E1-4C0B-A22B-EAC9B12C110F}" type="slidenum">
              <a:rPr lang="de-DE" smtClean="0"/>
              <a:pPr algn="ctr"/>
              <a:t>8</a:t>
            </a:fld>
            <a:endParaRPr lang="de-DE" dirty="0"/>
          </a:p>
        </p:txBody>
      </p:sp>
      <p:sp>
        <p:nvSpPr>
          <p:cNvPr id="5" name="Fußzeilenplatzhalter 4"/>
          <p:cNvSpPr>
            <a:spLocks noGrp="1"/>
          </p:cNvSpPr>
          <p:nvPr>
            <p:ph type="ftr" sz="quarter" idx="12"/>
          </p:nvPr>
        </p:nvSpPr>
        <p:spPr/>
        <p:txBody>
          <a:bodyPr/>
          <a:lstStyle/>
          <a:p>
            <a:r>
              <a:rPr lang="en-US" dirty="0" err="1"/>
              <a:t>B</a:t>
            </a:r>
            <a:r>
              <a:rPr lang="en-US" altLang="zh-CN" dirty="0" err="1"/>
              <a:t>ingying</a:t>
            </a:r>
            <a:r>
              <a:rPr lang="en-US" altLang="zh-CN" dirty="0"/>
              <a:t> ZHOU</a:t>
            </a:r>
            <a:endParaRPr lang="en-US" dirty="0"/>
          </a:p>
          <a:p>
            <a:r>
              <a:rPr lang="en-US" dirty="0" err="1"/>
              <a:t>Beihang</a:t>
            </a:r>
            <a:r>
              <a:rPr lang="en-US" dirty="0"/>
              <a:t> University</a:t>
            </a:r>
          </a:p>
          <a:p>
            <a:r>
              <a:rPr lang="en-US" dirty="0"/>
              <a:t>20.06.2023</a:t>
            </a:r>
          </a:p>
        </p:txBody>
      </p:sp>
      <p:pic>
        <p:nvPicPr>
          <p:cNvPr id="9" name="图片 8">
            <a:extLst>
              <a:ext uri="{FF2B5EF4-FFF2-40B4-BE49-F238E27FC236}">
                <a16:creationId xmlns:a16="http://schemas.microsoft.com/office/drawing/2014/main" id="{01AC79D7-C27D-DB21-4A82-E148A5918568}"/>
              </a:ext>
            </a:extLst>
          </p:cNvPr>
          <p:cNvPicPr>
            <a:picLocks noChangeAspect="1"/>
          </p:cNvPicPr>
          <p:nvPr/>
        </p:nvPicPr>
        <p:blipFill rotWithShape="1">
          <a:blip r:embed="rId3"/>
          <a:srcRect b="27934"/>
          <a:stretch/>
        </p:blipFill>
        <p:spPr>
          <a:xfrm>
            <a:off x="767408" y="1465606"/>
            <a:ext cx="4392488" cy="4222937"/>
          </a:xfrm>
          <a:prstGeom prst="rect">
            <a:avLst/>
          </a:prstGeom>
        </p:spPr>
      </p:pic>
      <p:sp>
        <p:nvSpPr>
          <p:cNvPr id="11" name="矩形 14">
            <a:extLst>
              <a:ext uri="{FF2B5EF4-FFF2-40B4-BE49-F238E27FC236}">
                <a16:creationId xmlns:a16="http://schemas.microsoft.com/office/drawing/2014/main" id="{00395129-9715-12C4-B164-4E94EAB85DD9}"/>
              </a:ext>
            </a:extLst>
          </p:cNvPr>
          <p:cNvSpPr>
            <a:spLocks noChangeArrowheads="1"/>
          </p:cNvSpPr>
          <p:nvPr/>
        </p:nvSpPr>
        <p:spPr bwMode="auto">
          <a:xfrm>
            <a:off x="487758" y="5688543"/>
            <a:ext cx="4672138" cy="30777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algn="ctr">
              <a:spcBef>
                <a:spcPct val="0"/>
              </a:spcBef>
              <a:buFontTx/>
              <a:buNone/>
            </a:pPr>
            <a:r>
              <a:rPr lang="en-US" altLang="zh-CN" sz="1400" b="1"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rPr>
              <a:t>Fig. 10 The SEM and EBSD figures of DP1180 steel</a:t>
            </a:r>
            <a:endParaRPr lang="zh-CN" altLang="en-US" sz="1400" b="1" baseline="30000"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endParaRPr>
          </a:p>
        </p:txBody>
      </p:sp>
      <p:sp>
        <p:nvSpPr>
          <p:cNvPr id="14" name="矩形 14">
            <a:extLst>
              <a:ext uri="{FF2B5EF4-FFF2-40B4-BE49-F238E27FC236}">
                <a16:creationId xmlns:a16="http://schemas.microsoft.com/office/drawing/2014/main" id="{94B427FA-3DE5-29BF-1538-DC5308559620}"/>
              </a:ext>
            </a:extLst>
          </p:cNvPr>
          <p:cNvSpPr>
            <a:spLocks noChangeArrowheads="1"/>
          </p:cNvSpPr>
          <p:nvPr/>
        </p:nvSpPr>
        <p:spPr bwMode="auto">
          <a:xfrm>
            <a:off x="6444841" y="3586235"/>
            <a:ext cx="4672137" cy="30777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algn="ctr">
              <a:spcBef>
                <a:spcPct val="0"/>
              </a:spcBef>
              <a:buFontTx/>
              <a:buNone/>
            </a:pPr>
            <a:r>
              <a:rPr lang="en-US" altLang="zh-CN" sz="1400" b="1"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rPr>
              <a:t>Fig. 11 The fitting of grain sizes and RVE models of DP1180 steel</a:t>
            </a:r>
            <a:endParaRPr lang="zh-CN" altLang="en-US" sz="1400" b="1" baseline="30000"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endParaRPr>
          </a:p>
        </p:txBody>
      </p:sp>
      <p:pic>
        <p:nvPicPr>
          <p:cNvPr id="15" name="图片 14">
            <a:extLst>
              <a:ext uri="{FF2B5EF4-FFF2-40B4-BE49-F238E27FC236}">
                <a16:creationId xmlns:a16="http://schemas.microsoft.com/office/drawing/2014/main" id="{25E42555-BFA2-0EE8-1F0F-3554EA2F6260}"/>
              </a:ext>
            </a:extLst>
          </p:cNvPr>
          <p:cNvPicPr>
            <a:picLocks noChangeAspect="1"/>
          </p:cNvPicPr>
          <p:nvPr/>
        </p:nvPicPr>
        <p:blipFill>
          <a:blip r:embed="rId4"/>
          <a:stretch>
            <a:fillRect/>
          </a:stretch>
        </p:blipFill>
        <p:spPr>
          <a:xfrm>
            <a:off x="5951985" y="3894012"/>
            <a:ext cx="5657850" cy="1760220"/>
          </a:xfrm>
          <a:prstGeom prst="rect">
            <a:avLst/>
          </a:prstGeom>
        </p:spPr>
      </p:pic>
      <p:pic>
        <p:nvPicPr>
          <p:cNvPr id="19" name="图片 18">
            <a:extLst>
              <a:ext uri="{FF2B5EF4-FFF2-40B4-BE49-F238E27FC236}">
                <a16:creationId xmlns:a16="http://schemas.microsoft.com/office/drawing/2014/main" id="{68CA3523-BDE9-F5A5-B542-44B26C07AA71}"/>
              </a:ext>
            </a:extLst>
          </p:cNvPr>
          <p:cNvPicPr>
            <a:picLocks noChangeAspect="1"/>
          </p:cNvPicPr>
          <p:nvPr/>
        </p:nvPicPr>
        <p:blipFill>
          <a:blip r:embed="rId5"/>
          <a:stretch>
            <a:fillRect/>
          </a:stretch>
        </p:blipFill>
        <p:spPr>
          <a:xfrm>
            <a:off x="5951984" y="1471685"/>
            <a:ext cx="5657850" cy="2114550"/>
          </a:xfrm>
          <a:prstGeom prst="rect">
            <a:avLst/>
          </a:prstGeom>
        </p:spPr>
      </p:pic>
      <p:sp>
        <p:nvSpPr>
          <p:cNvPr id="20" name="矩形 14">
            <a:extLst>
              <a:ext uri="{FF2B5EF4-FFF2-40B4-BE49-F238E27FC236}">
                <a16:creationId xmlns:a16="http://schemas.microsoft.com/office/drawing/2014/main" id="{BDBDD190-4844-E4DE-A7AA-7230C6430F85}"/>
              </a:ext>
            </a:extLst>
          </p:cNvPr>
          <p:cNvSpPr>
            <a:spLocks noChangeArrowheads="1"/>
          </p:cNvSpPr>
          <p:nvPr/>
        </p:nvSpPr>
        <p:spPr bwMode="auto">
          <a:xfrm>
            <a:off x="5951984" y="5654232"/>
            <a:ext cx="5657850" cy="30777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algn="ctr">
              <a:spcBef>
                <a:spcPct val="0"/>
              </a:spcBef>
              <a:buFontTx/>
              <a:buNone/>
            </a:pPr>
            <a:r>
              <a:rPr lang="en-US" altLang="zh-CN" sz="1400" b="1"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rPr>
              <a:t>Fig. 12 The ODF of ferrite (left) and martensite (right) in DP1180 steel</a:t>
            </a:r>
            <a:endParaRPr lang="zh-CN" altLang="en-US" sz="1400" b="1" baseline="30000"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endParaRPr>
          </a:p>
        </p:txBody>
      </p:sp>
      <p:sp>
        <p:nvSpPr>
          <p:cNvPr id="21" name="Titel 1">
            <a:extLst>
              <a:ext uri="{FF2B5EF4-FFF2-40B4-BE49-F238E27FC236}">
                <a16:creationId xmlns:a16="http://schemas.microsoft.com/office/drawing/2014/main" id="{C3F2A7CE-D8E8-1C3B-3A8F-FB76DBF488D8}"/>
              </a:ext>
            </a:extLst>
          </p:cNvPr>
          <p:cNvSpPr txBox="1">
            <a:spLocks/>
          </p:cNvSpPr>
          <p:nvPr/>
        </p:nvSpPr>
        <p:spPr>
          <a:xfrm>
            <a:off x="767408" y="869161"/>
            <a:ext cx="7912497" cy="706090"/>
          </a:xfrm>
          <a:prstGeom prst="rect">
            <a:avLst/>
          </a:prstGeom>
        </p:spPr>
        <p:txBody>
          <a:bodyPr vert="horz" lIns="0" tIns="0" rIns="0" bIns="0" rtlCol="0" anchor="ctr">
            <a:noAutofit/>
          </a:bodyPr>
          <a:lstStyle>
            <a:lvl1pPr algn="l" defTabSz="914400" rtl="0" eaLnBrk="1" latinLnBrk="0" hangingPunct="1">
              <a:spcBef>
                <a:spcPct val="0"/>
              </a:spcBef>
              <a:buNone/>
              <a:defRPr sz="3000" kern="1200">
                <a:solidFill>
                  <a:schemeClr val="tx1">
                    <a:lumMod val="75000"/>
                    <a:lumOff val="25000"/>
                  </a:schemeClr>
                </a:solidFill>
                <a:latin typeface="Helvetica" pitchFamily="34" charset="0"/>
                <a:ea typeface="+mj-ea"/>
                <a:cs typeface="+mj-cs"/>
              </a:defRPr>
            </a:lvl1pPr>
          </a:lstStyle>
          <a:p>
            <a:r>
              <a:rPr lang="en-US" sz="2400" b="1" dirty="0">
                <a:solidFill>
                  <a:srgbClr val="002060"/>
                </a:solidFill>
                <a:latin typeface="+mj-lt"/>
              </a:rPr>
              <a:t>Data analysis of DP1180 </a:t>
            </a:r>
            <a:r>
              <a:rPr lang="en-US" altLang="zh-CN" sz="2400" b="1" dirty="0">
                <a:solidFill>
                  <a:srgbClr val="002060"/>
                </a:solidFill>
                <a:latin typeface="+mj-lt"/>
              </a:rPr>
              <a:t>based on the SEM and EBSD tests</a:t>
            </a:r>
            <a:endParaRPr lang="en-US" sz="2400" b="1" dirty="0">
              <a:solidFill>
                <a:srgbClr val="002060"/>
              </a:solidFill>
              <a:latin typeface="+mj-lt"/>
            </a:endParaRPr>
          </a:p>
        </p:txBody>
      </p:sp>
      <p:sp>
        <p:nvSpPr>
          <p:cNvPr id="22" name="Titel 1">
            <a:extLst>
              <a:ext uri="{FF2B5EF4-FFF2-40B4-BE49-F238E27FC236}">
                <a16:creationId xmlns:a16="http://schemas.microsoft.com/office/drawing/2014/main" id="{E50581DB-7399-84D8-7794-2EF52A01B762}"/>
              </a:ext>
            </a:extLst>
          </p:cNvPr>
          <p:cNvSpPr txBox="1">
            <a:spLocks/>
          </p:cNvSpPr>
          <p:nvPr/>
        </p:nvSpPr>
        <p:spPr>
          <a:xfrm>
            <a:off x="369427" y="254394"/>
            <a:ext cx="11521280" cy="706090"/>
          </a:xfrm>
          <a:prstGeom prst="rect">
            <a:avLst/>
          </a:prstGeom>
        </p:spPr>
        <p:txBody>
          <a:bodyPr vert="horz" lIns="0" tIns="0" rIns="0" bIns="0" rtlCol="0" anchor="ctr">
            <a:noAutofit/>
          </a:bodyPr>
          <a:lstStyle>
            <a:lvl1pPr algn="l" defTabSz="914400" rtl="0" eaLnBrk="1" latinLnBrk="0" hangingPunct="1">
              <a:spcBef>
                <a:spcPct val="0"/>
              </a:spcBef>
              <a:buNone/>
              <a:defRPr sz="3000" kern="1200">
                <a:solidFill>
                  <a:schemeClr val="tx1">
                    <a:lumMod val="75000"/>
                    <a:lumOff val="25000"/>
                  </a:schemeClr>
                </a:solidFill>
                <a:latin typeface="Helvetica" pitchFamily="34" charset="0"/>
                <a:ea typeface="+mj-ea"/>
                <a:cs typeface="+mj-cs"/>
              </a:defRPr>
            </a:lvl1pPr>
          </a:lstStyle>
          <a:p>
            <a:r>
              <a:rPr kumimoji="1" lang="en-US" altLang="zh-CN" b="1" dirty="0">
                <a:solidFill>
                  <a:schemeClr val="tx1"/>
                </a:solidFill>
                <a:effectLst>
                  <a:outerShdw blurRad="38100" dist="38100" dir="2700000" algn="tl">
                    <a:srgbClr val="C0C0C0"/>
                  </a:outerShdw>
                </a:effectLst>
                <a:latin typeface="Arial Black" pitchFamily="34" charset="0"/>
                <a:cs typeface="+mn-cs"/>
                <a:sym typeface="Tw Cen MT" pitchFamily="34" charset="0"/>
              </a:rPr>
              <a:t>Materials and experiments</a:t>
            </a:r>
            <a:endParaRPr lang="en-US" dirty="0">
              <a:solidFill>
                <a:schemeClr val="tx1"/>
              </a:solidFill>
              <a:latin typeface="+mj-lt"/>
            </a:endParaRPr>
          </a:p>
        </p:txBody>
      </p:sp>
    </p:spTree>
    <p:extLst>
      <p:ext uri="{BB962C8B-B14F-4D97-AF65-F5344CB8AC3E}">
        <p14:creationId xmlns:p14="http://schemas.microsoft.com/office/powerpoint/2010/main" val="3563789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a:extLst>
              <a:ext uri="{FF2B5EF4-FFF2-40B4-BE49-F238E27FC236}">
                <a16:creationId xmlns:a16="http://schemas.microsoft.com/office/drawing/2014/main" id="{1EEB954E-D58E-B3BF-F871-15C5C2435E31}"/>
              </a:ext>
            </a:extLst>
          </p:cNvPr>
          <p:cNvPicPr>
            <a:picLocks noChangeAspect="1"/>
          </p:cNvPicPr>
          <p:nvPr/>
        </p:nvPicPr>
        <p:blipFill>
          <a:blip r:embed="rId3"/>
          <a:stretch>
            <a:fillRect/>
          </a:stretch>
        </p:blipFill>
        <p:spPr>
          <a:xfrm>
            <a:off x="369427" y="1484784"/>
            <a:ext cx="5200193" cy="4752528"/>
          </a:xfrm>
          <a:prstGeom prst="rect">
            <a:avLst/>
          </a:prstGeom>
        </p:spPr>
      </p:pic>
      <p:sp>
        <p:nvSpPr>
          <p:cNvPr id="4" name="Foliennummernplatzhalter 3"/>
          <p:cNvSpPr>
            <a:spLocks noGrp="1"/>
          </p:cNvSpPr>
          <p:nvPr>
            <p:ph type="sldNum" sz="quarter" idx="11"/>
          </p:nvPr>
        </p:nvSpPr>
        <p:spPr/>
        <p:txBody>
          <a:bodyPr/>
          <a:lstStyle/>
          <a:p>
            <a:pPr algn="ctr"/>
            <a:fld id="{BFDAF33A-75E1-4C0B-A22B-EAC9B12C110F}" type="slidenum">
              <a:rPr lang="de-DE" smtClean="0"/>
              <a:pPr algn="ctr"/>
              <a:t>9</a:t>
            </a:fld>
            <a:endParaRPr lang="de-DE" dirty="0"/>
          </a:p>
        </p:txBody>
      </p:sp>
      <p:sp>
        <p:nvSpPr>
          <p:cNvPr id="7" name="Titel 1">
            <a:extLst>
              <a:ext uri="{FF2B5EF4-FFF2-40B4-BE49-F238E27FC236}">
                <a16:creationId xmlns:a16="http://schemas.microsoft.com/office/drawing/2014/main" id="{5BA0AEAD-A0EE-B2E2-B1D4-007DE1C024BA}"/>
              </a:ext>
            </a:extLst>
          </p:cNvPr>
          <p:cNvSpPr txBox="1">
            <a:spLocks/>
          </p:cNvSpPr>
          <p:nvPr/>
        </p:nvSpPr>
        <p:spPr>
          <a:xfrm>
            <a:off x="369427" y="254394"/>
            <a:ext cx="11521280" cy="706090"/>
          </a:xfrm>
          <a:prstGeom prst="rect">
            <a:avLst/>
          </a:prstGeom>
        </p:spPr>
        <p:txBody>
          <a:bodyPr vert="horz" lIns="0" tIns="0" rIns="0" bIns="0" rtlCol="0" anchor="ctr">
            <a:noAutofit/>
          </a:bodyPr>
          <a:lstStyle>
            <a:lvl1pPr algn="l" defTabSz="914400" rtl="0" eaLnBrk="1" latinLnBrk="0" hangingPunct="1">
              <a:spcBef>
                <a:spcPct val="0"/>
              </a:spcBef>
              <a:buNone/>
              <a:defRPr sz="3000" kern="1200">
                <a:solidFill>
                  <a:schemeClr val="tx1">
                    <a:lumMod val="75000"/>
                    <a:lumOff val="25000"/>
                  </a:schemeClr>
                </a:solidFill>
                <a:latin typeface="Helvetica" pitchFamily="34" charset="0"/>
                <a:ea typeface="+mj-ea"/>
                <a:cs typeface="+mj-cs"/>
              </a:defRPr>
            </a:lvl1pPr>
          </a:lstStyle>
          <a:p>
            <a:r>
              <a:rPr kumimoji="1" lang="en-US" altLang="zh-CN" b="1" dirty="0">
                <a:solidFill>
                  <a:schemeClr val="tx1"/>
                </a:solidFill>
                <a:effectLst>
                  <a:outerShdw blurRad="38100" dist="38100" dir="2700000" algn="tl">
                    <a:srgbClr val="C0C0C0"/>
                  </a:outerShdw>
                </a:effectLst>
                <a:latin typeface="Arial Black" pitchFamily="34" charset="0"/>
                <a:cs typeface="+mn-cs"/>
                <a:sym typeface="Tw Cen MT" pitchFamily="34" charset="0"/>
              </a:rPr>
              <a:t>Materials and experiments</a:t>
            </a:r>
            <a:endParaRPr lang="en-US" dirty="0">
              <a:solidFill>
                <a:schemeClr val="tx1"/>
              </a:solidFill>
              <a:latin typeface="+mj-lt"/>
            </a:endParaRPr>
          </a:p>
        </p:txBody>
      </p:sp>
      <p:sp>
        <p:nvSpPr>
          <p:cNvPr id="2" name="Titel 1">
            <a:extLst>
              <a:ext uri="{FF2B5EF4-FFF2-40B4-BE49-F238E27FC236}">
                <a16:creationId xmlns:a16="http://schemas.microsoft.com/office/drawing/2014/main" id="{D05C342A-F663-3D56-C507-B0BC492760FD}"/>
              </a:ext>
            </a:extLst>
          </p:cNvPr>
          <p:cNvSpPr txBox="1">
            <a:spLocks/>
          </p:cNvSpPr>
          <p:nvPr/>
        </p:nvSpPr>
        <p:spPr>
          <a:xfrm>
            <a:off x="775791" y="917571"/>
            <a:ext cx="6882889" cy="706090"/>
          </a:xfrm>
          <a:prstGeom prst="rect">
            <a:avLst/>
          </a:prstGeom>
        </p:spPr>
        <p:txBody>
          <a:bodyPr vert="horz" lIns="0" tIns="0" rIns="0" bIns="0" rtlCol="0" anchor="ctr">
            <a:noAutofit/>
          </a:bodyPr>
          <a:lstStyle>
            <a:lvl1pPr algn="l" defTabSz="914400" rtl="0" eaLnBrk="1" latinLnBrk="0" hangingPunct="1">
              <a:spcBef>
                <a:spcPct val="0"/>
              </a:spcBef>
              <a:buNone/>
              <a:defRPr sz="3000" kern="1200">
                <a:solidFill>
                  <a:schemeClr val="tx1">
                    <a:lumMod val="75000"/>
                    <a:lumOff val="25000"/>
                  </a:schemeClr>
                </a:solidFill>
                <a:latin typeface="Helvetica" pitchFamily="34" charset="0"/>
                <a:ea typeface="+mj-ea"/>
                <a:cs typeface="+mj-cs"/>
              </a:defRPr>
            </a:lvl1pPr>
          </a:lstStyle>
          <a:p>
            <a:r>
              <a:rPr lang="en-US" sz="2400" b="1" dirty="0">
                <a:solidFill>
                  <a:srgbClr val="002060"/>
                </a:solidFill>
                <a:latin typeface="+mj-lt"/>
              </a:rPr>
              <a:t>Application </a:t>
            </a:r>
            <a:r>
              <a:rPr lang="en-US" altLang="zh-CN" sz="2400" b="1" dirty="0">
                <a:solidFill>
                  <a:srgbClr val="002060"/>
                </a:solidFill>
                <a:latin typeface="+mj-lt"/>
              </a:rPr>
              <a:t>of AHSS</a:t>
            </a:r>
            <a:endParaRPr lang="en-US" sz="2400" b="1" dirty="0">
              <a:solidFill>
                <a:srgbClr val="002060"/>
              </a:solidFill>
              <a:latin typeface="+mj-lt"/>
            </a:endParaRPr>
          </a:p>
        </p:txBody>
      </p:sp>
      <p:pic>
        <p:nvPicPr>
          <p:cNvPr id="24" name="图片 23">
            <a:extLst>
              <a:ext uri="{FF2B5EF4-FFF2-40B4-BE49-F238E27FC236}">
                <a16:creationId xmlns:a16="http://schemas.microsoft.com/office/drawing/2014/main" id="{23D41495-B0F8-3F40-8864-E7E34AA9A569}"/>
              </a:ext>
            </a:extLst>
          </p:cNvPr>
          <p:cNvPicPr>
            <a:picLocks noChangeAspect="1"/>
          </p:cNvPicPr>
          <p:nvPr/>
        </p:nvPicPr>
        <p:blipFill>
          <a:blip r:embed="rId4"/>
          <a:stretch>
            <a:fillRect/>
          </a:stretch>
        </p:blipFill>
        <p:spPr>
          <a:xfrm>
            <a:off x="6118321" y="1484784"/>
            <a:ext cx="5890719" cy="2241290"/>
          </a:xfrm>
          <a:prstGeom prst="rect">
            <a:avLst/>
          </a:prstGeom>
        </p:spPr>
      </p:pic>
      <p:sp>
        <p:nvSpPr>
          <p:cNvPr id="25" name="矩形 14">
            <a:extLst>
              <a:ext uri="{FF2B5EF4-FFF2-40B4-BE49-F238E27FC236}">
                <a16:creationId xmlns:a16="http://schemas.microsoft.com/office/drawing/2014/main" id="{E0C01DFE-2135-44F6-31A6-C785DAEB355D}"/>
              </a:ext>
            </a:extLst>
          </p:cNvPr>
          <p:cNvSpPr>
            <a:spLocks noChangeArrowheads="1"/>
          </p:cNvSpPr>
          <p:nvPr/>
        </p:nvSpPr>
        <p:spPr bwMode="auto">
          <a:xfrm>
            <a:off x="487760" y="4849996"/>
            <a:ext cx="2799928" cy="52322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algn="ctr">
              <a:spcBef>
                <a:spcPct val="0"/>
              </a:spcBef>
              <a:buFontTx/>
              <a:buNone/>
            </a:pPr>
            <a:r>
              <a:rPr lang="en-US" altLang="zh-CN" sz="1400" b="1"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rPr>
              <a:t>Fig. 13 The uniaxial and biaxial tension tests of DP1180 steel sheet</a:t>
            </a:r>
            <a:endParaRPr lang="zh-CN" altLang="en-US" sz="1400" b="1" baseline="30000"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endParaRPr>
          </a:p>
        </p:txBody>
      </p:sp>
      <p:sp>
        <p:nvSpPr>
          <p:cNvPr id="26" name="矩形 14">
            <a:extLst>
              <a:ext uri="{FF2B5EF4-FFF2-40B4-BE49-F238E27FC236}">
                <a16:creationId xmlns:a16="http://schemas.microsoft.com/office/drawing/2014/main" id="{257ECA3A-94BA-5968-6891-45F4224117FF}"/>
              </a:ext>
            </a:extLst>
          </p:cNvPr>
          <p:cNvSpPr>
            <a:spLocks noChangeArrowheads="1"/>
          </p:cNvSpPr>
          <p:nvPr/>
        </p:nvSpPr>
        <p:spPr bwMode="auto">
          <a:xfrm>
            <a:off x="6118321" y="3727336"/>
            <a:ext cx="5890719" cy="30777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algn="ctr">
              <a:spcBef>
                <a:spcPct val="0"/>
              </a:spcBef>
              <a:buFontTx/>
              <a:buNone/>
            </a:pPr>
            <a:r>
              <a:rPr lang="en-US" altLang="zh-CN" sz="1400" b="1"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rPr>
              <a:t>Fig. 14 The specimen sizes of uniaxial and biaxial tension tests</a:t>
            </a:r>
            <a:endParaRPr lang="zh-CN" altLang="en-US" sz="1400" b="1" baseline="30000"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endParaRPr>
          </a:p>
        </p:txBody>
      </p:sp>
      <p:sp>
        <p:nvSpPr>
          <p:cNvPr id="36" name="Fußzeilenplatzhalter 4">
            <a:extLst>
              <a:ext uri="{FF2B5EF4-FFF2-40B4-BE49-F238E27FC236}">
                <a16:creationId xmlns:a16="http://schemas.microsoft.com/office/drawing/2014/main" id="{385A8DC4-286E-3810-5761-795DE4E55D0E}"/>
              </a:ext>
            </a:extLst>
          </p:cNvPr>
          <p:cNvSpPr>
            <a:spLocks noGrp="1"/>
          </p:cNvSpPr>
          <p:nvPr>
            <p:ph type="ftr" sz="quarter" idx="12"/>
          </p:nvPr>
        </p:nvSpPr>
        <p:spPr>
          <a:xfrm>
            <a:off x="6946304" y="6093301"/>
            <a:ext cx="3860800" cy="628179"/>
          </a:xfrm>
        </p:spPr>
        <p:txBody>
          <a:bodyPr/>
          <a:lstStyle/>
          <a:p>
            <a:r>
              <a:rPr lang="en-US" dirty="0" err="1"/>
              <a:t>Bingying</a:t>
            </a:r>
            <a:r>
              <a:rPr lang="en-US" dirty="0"/>
              <a:t> ZHOU</a:t>
            </a:r>
          </a:p>
          <a:p>
            <a:r>
              <a:rPr lang="en-US" dirty="0" err="1"/>
              <a:t>Beihang</a:t>
            </a:r>
            <a:r>
              <a:rPr lang="en-US" dirty="0"/>
              <a:t> University</a:t>
            </a:r>
          </a:p>
          <a:p>
            <a:r>
              <a:rPr lang="en-US" dirty="0"/>
              <a:t>20.6.2023</a:t>
            </a:r>
          </a:p>
        </p:txBody>
      </p:sp>
      <p:sp>
        <p:nvSpPr>
          <p:cNvPr id="37" name="矩形 14">
            <a:extLst>
              <a:ext uri="{FF2B5EF4-FFF2-40B4-BE49-F238E27FC236}">
                <a16:creationId xmlns:a16="http://schemas.microsoft.com/office/drawing/2014/main" id="{B621F06A-DF60-31F6-5770-3482844CE194}"/>
              </a:ext>
            </a:extLst>
          </p:cNvPr>
          <p:cNvSpPr>
            <a:spLocks noChangeArrowheads="1"/>
          </p:cNvSpPr>
          <p:nvPr/>
        </p:nvSpPr>
        <p:spPr bwMode="auto">
          <a:xfrm>
            <a:off x="6068966" y="4052098"/>
            <a:ext cx="5732057" cy="237090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marL="285750" indent="-285750" algn="just">
              <a:lnSpc>
                <a:spcPct val="130000"/>
              </a:lnSpc>
              <a:spcBef>
                <a:spcPts val="300"/>
              </a:spcBef>
              <a:buFont typeface="Wingdings" panose="05000000000000000000" pitchFamily="2" charset="2"/>
              <a:buChar char="Ø"/>
            </a:pPr>
            <a:r>
              <a:rPr lang="en-US" altLang="zh-CN" sz="1800" dirty="0">
                <a:solidFill>
                  <a:srgbClr val="002060"/>
                </a:solidFill>
                <a:latin typeface="Times New Roman" panose="02020603050405020304" pitchFamily="18" charset="0"/>
                <a:ea typeface="+mn-ea"/>
                <a:cs typeface="Times New Roman" panose="02020603050405020304" pitchFamily="18" charset="0"/>
              </a:rPr>
              <a:t>Loading rate in X-axis to Y-axis</a:t>
            </a:r>
          </a:p>
          <a:p>
            <a:pPr algn="just">
              <a:lnSpc>
                <a:spcPct val="130000"/>
              </a:lnSpc>
              <a:spcBef>
                <a:spcPts val="300"/>
              </a:spcBef>
              <a:buNone/>
            </a:pPr>
            <a:r>
              <a:rPr lang="en-US" altLang="zh-CN" sz="1800" b="1" dirty="0">
                <a:solidFill>
                  <a:srgbClr val="002060"/>
                </a:solidFill>
                <a:latin typeface="Times New Roman" panose="02020603050405020304" pitchFamily="18" charset="0"/>
                <a:ea typeface="+mn-ea"/>
                <a:cs typeface="Times New Roman" panose="02020603050405020304" pitchFamily="18" charset="0"/>
              </a:rPr>
              <a:t>         </a:t>
            </a:r>
            <a:r>
              <a:rPr lang="en-US" altLang="zh-CN" sz="1800" dirty="0" err="1">
                <a:solidFill>
                  <a:srgbClr val="002060"/>
                </a:solidFill>
                <a:latin typeface="Times New Roman" panose="02020603050405020304" pitchFamily="18" charset="0"/>
                <a:ea typeface="+mn-ea"/>
                <a:cs typeface="Times New Roman" panose="02020603050405020304" pitchFamily="18" charset="0"/>
              </a:rPr>
              <a:t>F</a:t>
            </a:r>
            <a:r>
              <a:rPr lang="en-US" altLang="zh-CN" sz="1200" dirty="0" err="1">
                <a:solidFill>
                  <a:srgbClr val="002060"/>
                </a:solidFill>
                <a:latin typeface="Times New Roman" panose="02020603050405020304" pitchFamily="18" charset="0"/>
                <a:ea typeface="+mn-ea"/>
                <a:cs typeface="Times New Roman" panose="02020603050405020304" pitchFamily="18" charset="0"/>
              </a:rPr>
              <a:t>x</a:t>
            </a:r>
            <a:r>
              <a:rPr lang="en-US" altLang="zh-CN" sz="1800" dirty="0">
                <a:solidFill>
                  <a:srgbClr val="002060"/>
                </a:solidFill>
                <a:latin typeface="Times New Roman" panose="02020603050405020304" pitchFamily="18" charset="0"/>
                <a:ea typeface="+mn-ea"/>
                <a:cs typeface="Times New Roman" panose="02020603050405020304" pitchFamily="18" charset="0"/>
              </a:rPr>
              <a:t> : </a:t>
            </a:r>
            <a:r>
              <a:rPr lang="en-US" altLang="zh-CN" sz="1800" dirty="0" err="1">
                <a:solidFill>
                  <a:srgbClr val="002060"/>
                </a:solidFill>
                <a:latin typeface="Times New Roman" panose="02020603050405020304" pitchFamily="18" charset="0"/>
                <a:ea typeface="+mn-ea"/>
                <a:cs typeface="Times New Roman" panose="02020603050405020304" pitchFamily="18" charset="0"/>
              </a:rPr>
              <a:t>F</a:t>
            </a:r>
            <a:r>
              <a:rPr lang="en-US" altLang="zh-CN" sz="1200" dirty="0" err="1">
                <a:solidFill>
                  <a:srgbClr val="002060"/>
                </a:solidFill>
                <a:latin typeface="Times New Roman" panose="02020603050405020304" pitchFamily="18" charset="0"/>
                <a:ea typeface="+mn-ea"/>
                <a:cs typeface="Times New Roman" panose="02020603050405020304" pitchFamily="18" charset="0"/>
              </a:rPr>
              <a:t>y</a:t>
            </a:r>
            <a:r>
              <a:rPr lang="en-US" altLang="zh-CN" sz="1200" dirty="0">
                <a:solidFill>
                  <a:srgbClr val="002060"/>
                </a:solidFill>
                <a:latin typeface="Times New Roman" panose="02020603050405020304" pitchFamily="18" charset="0"/>
                <a:ea typeface="+mn-ea"/>
                <a:cs typeface="Times New Roman" panose="02020603050405020304" pitchFamily="18" charset="0"/>
              </a:rPr>
              <a:t> </a:t>
            </a:r>
            <a:r>
              <a:rPr lang="en-US" altLang="zh-CN" sz="1800" dirty="0">
                <a:solidFill>
                  <a:srgbClr val="002060"/>
                </a:solidFill>
                <a:latin typeface="Times New Roman" panose="02020603050405020304" pitchFamily="18" charset="0"/>
                <a:ea typeface="+mn-ea"/>
                <a:cs typeface="Times New Roman" panose="02020603050405020304" pitchFamily="18" charset="0"/>
              </a:rPr>
              <a:t>= </a:t>
            </a:r>
            <a:r>
              <a:rPr lang="en-US" altLang="zh-CN" sz="1800" dirty="0">
                <a:solidFill>
                  <a:srgbClr val="002060"/>
                </a:solidFill>
                <a:latin typeface="Times New Roman" panose="02020603050405020304" pitchFamily="18" charset="0"/>
                <a:cs typeface="Times New Roman" panose="02020603050405020304" pitchFamily="18" charset="0"/>
              </a:rPr>
              <a:t>0:4, 1:4, 2:4, 3:4, 4:4, 4:3, 4:2, 4:1, 4:0</a:t>
            </a:r>
          </a:p>
          <a:p>
            <a:pPr marL="285750" indent="-285750" algn="just">
              <a:lnSpc>
                <a:spcPct val="130000"/>
              </a:lnSpc>
              <a:spcBef>
                <a:spcPts val="300"/>
              </a:spcBef>
              <a:buFont typeface="Wingdings" panose="05000000000000000000" pitchFamily="2" charset="2"/>
              <a:buChar char="Ø"/>
            </a:pPr>
            <a:r>
              <a:rPr lang="en-US" altLang="zh-CN" sz="1800" dirty="0">
                <a:solidFill>
                  <a:srgbClr val="002060"/>
                </a:solidFill>
                <a:latin typeface="Times New Roman" panose="02020603050405020304" pitchFamily="18" charset="0"/>
                <a:cs typeface="Times New Roman" panose="02020603050405020304" pitchFamily="18" charset="0"/>
              </a:rPr>
              <a:t>A digital image correlation (DIC) system was used to measure the full-field strain. The cruciform specimen with slit arms was used to lower the shear stress in the middle area.</a:t>
            </a:r>
          </a:p>
        </p:txBody>
      </p:sp>
    </p:spTree>
    <p:extLst>
      <p:ext uri="{BB962C8B-B14F-4D97-AF65-F5344CB8AC3E}">
        <p14:creationId xmlns:p14="http://schemas.microsoft.com/office/powerpoint/2010/main" val="8276746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1" lang="en-US" altLang="zh-CN" b="1" dirty="0">
                <a:solidFill>
                  <a:schemeClr val="tx1"/>
                </a:solidFill>
                <a:effectLst>
                  <a:outerShdw blurRad="38100" dist="38100" dir="2700000" algn="tl">
                    <a:srgbClr val="C0C0C0"/>
                  </a:outerShdw>
                </a:effectLst>
                <a:latin typeface="Arial Black" pitchFamily="34" charset="0"/>
                <a:cs typeface="+mn-cs"/>
                <a:sym typeface="Tw Cen MT" pitchFamily="34" charset="0"/>
              </a:rPr>
              <a:t>Contents</a:t>
            </a:r>
            <a:endParaRPr lang="en-US" dirty="0">
              <a:solidFill>
                <a:schemeClr val="tx1"/>
              </a:solidFill>
              <a:latin typeface="+mj-lt"/>
            </a:endParaRPr>
          </a:p>
        </p:txBody>
      </p:sp>
      <p:sp>
        <p:nvSpPr>
          <p:cNvPr id="4" name="Foliennummernplatzhalter 3"/>
          <p:cNvSpPr>
            <a:spLocks noGrp="1"/>
          </p:cNvSpPr>
          <p:nvPr>
            <p:ph type="sldNum" sz="quarter" idx="11"/>
          </p:nvPr>
        </p:nvSpPr>
        <p:spPr/>
        <p:txBody>
          <a:bodyPr/>
          <a:lstStyle/>
          <a:p>
            <a:pPr algn="ctr"/>
            <a:fld id="{BFDAF33A-75E1-4C0B-A22B-EAC9B12C110F}" type="slidenum">
              <a:rPr lang="de-DE" smtClean="0"/>
              <a:pPr algn="ctr"/>
              <a:t>10</a:t>
            </a:fld>
            <a:endParaRPr lang="de-DE" dirty="0"/>
          </a:p>
        </p:txBody>
      </p:sp>
      <p:sp>
        <p:nvSpPr>
          <p:cNvPr id="5" name="Fußzeilenplatzhalter 4"/>
          <p:cNvSpPr>
            <a:spLocks noGrp="1"/>
          </p:cNvSpPr>
          <p:nvPr>
            <p:ph type="ftr" sz="quarter" idx="12"/>
          </p:nvPr>
        </p:nvSpPr>
        <p:spPr/>
        <p:txBody>
          <a:bodyPr/>
          <a:lstStyle/>
          <a:p>
            <a:r>
              <a:rPr lang="en-US" dirty="0" err="1"/>
              <a:t>Bingying</a:t>
            </a:r>
            <a:r>
              <a:rPr lang="en-US" dirty="0"/>
              <a:t> ZHOU</a:t>
            </a:r>
          </a:p>
          <a:p>
            <a:r>
              <a:rPr lang="en-US" dirty="0" err="1"/>
              <a:t>Beihang</a:t>
            </a:r>
            <a:r>
              <a:rPr lang="en-US" dirty="0"/>
              <a:t> University</a:t>
            </a:r>
          </a:p>
          <a:p>
            <a:r>
              <a:rPr lang="en-US" dirty="0"/>
              <a:t>20.6.2023</a:t>
            </a:r>
          </a:p>
        </p:txBody>
      </p:sp>
      <p:grpSp>
        <p:nvGrpSpPr>
          <p:cNvPr id="6" name="Group 60">
            <a:extLst>
              <a:ext uri="{FF2B5EF4-FFF2-40B4-BE49-F238E27FC236}">
                <a16:creationId xmlns:a16="http://schemas.microsoft.com/office/drawing/2014/main" id="{E6D87934-D2B8-08F3-4656-AD64B601A872}"/>
              </a:ext>
            </a:extLst>
          </p:cNvPr>
          <p:cNvGrpSpPr>
            <a:grpSpLocks/>
          </p:cNvGrpSpPr>
          <p:nvPr/>
        </p:nvGrpSpPr>
        <p:grpSpPr bwMode="auto">
          <a:xfrm>
            <a:off x="3414172" y="1525511"/>
            <a:ext cx="5877513" cy="530225"/>
            <a:chOff x="911" y="980"/>
            <a:chExt cx="3366" cy="334"/>
          </a:xfrm>
        </p:grpSpPr>
        <p:sp>
          <p:nvSpPr>
            <p:cNvPr id="7" name="AutoShape 85">
              <a:extLst>
                <a:ext uri="{FF2B5EF4-FFF2-40B4-BE49-F238E27FC236}">
                  <a16:creationId xmlns:a16="http://schemas.microsoft.com/office/drawing/2014/main" id="{E8003030-B5FA-4F31-A8C1-452C0471DB80}"/>
                </a:ext>
              </a:extLst>
            </p:cNvPr>
            <p:cNvSpPr>
              <a:spLocks noChangeArrowheads="1"/>
            </p:cNvSpPr>
            <p:nvPr/>
          </p:nvSpPr>
          <p:spPr bwMode="auto">
            <a:xfrm>
              <a:off x="1184" y="980"/>
              <a:ext cx="3093" cy="320"/>
            </a:xfrm>
            <a:prstGeom prst="roundRect">
              <a:avLst>
                <a:gd name="adj" fmla="val 50000"/>
              </a:avLst>
            </a:prstGeom>
            <a:noFill/>
            <a:ln w="28575">
              <a:solidFill>
                <a:srgbClr val="E7E6E6"/>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r>
                <a:rPr lang="en-US" altLang="zh-CN" sz="2400" b="1" kern="0" dirty="0">
                  <a:solidFill>
                    <a:srgbClr val="002060"/>
                  </a:solidFill>
                  <a:latin typeface="Times New Roman" panose="02020603050405020304" pitchFamily="18" charset="0"/>
                  <a:ea typeface="华文中宋" panose="02010600040101010101" pitchFamily="2" charset="-122"/>
                  <a:cs typeface="Times New Roman" panose="02020603050405020304" pitchFamily="18" charset="0"/>
                </a:rPr>
                <a:t>1. Introduction</a:t>
              </a:r>
            </a:p>
          </p:txBody>
        </p:sp>
        <p:sp>
          <p:nvSpPr>
            <p:cNvPr id="8" name="Oval 92">
              <a:extLst>
                <a:ext uri="{FF2B5EF4-FFF2-40B4-BE49-F238E27FC236}">
                  <a16:creationId xmlns:a16="http://schemas.microsoft.com/office/drawing/2014/main" id="{0A1830C5-D9EB-3040-2174-300AA7D0B684}"/>
                </a:ext>
              </a:extLst>
            </p:cNvPr>
            <p:cNvSpPr>
              <a:spLocks noChangeArrowheads="1"/>
            </p:cNvSpPr>
            <p:nvPr/>
          </p:nvSpPr>
          <p:spPr bwMode="auto">
            <a:xfrm>
              <a:off x="911" y="1014"/>
              <a:ext cx="272" cy="300"/>
            </a:xfrm>
            <a:prstGeom prst="ellipse">
              <a:avLst/>
            </a:prstGeom>
            <a:gradFill rotWithShape="1">
              <a:gsLst>
                <a:gs pos="0">
                  <a:srgbClr val="FFCC00"/>
                </a:gs>
                <a:gs pos="100000">
                  <a:srgbClr val="7C6300"/>
                </a:gs>
              </a:gsLst>
              <a:lin ang="2700000" scaled="1"/>
            </a:gradFill>
            <a:ln>
              <a:noFill/>
            </a:ln>
          </p:spPr>
          <p:txBody>
            <a:bodyPr anchor="ctr">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endParaRPr lang="zh-CN" altLang="en-US" sz="1600" kern="0">
                <a:solidFill>
                  <a:prstClr val="black"/>
                </a:solidFill>
                <a:latin typeface="微软雅黑" panose="020B0503020204020204" pitchFamily="34" charset="-122"/>
                <a:ea typeface="微软雅黑" panose="020B0503020204020204" pitchFamily="34" charset="-122"/>
              </a:endParaRPr>
            </a:p>
          </p:txBody>
        </p:sp>
      </p:grpSp>
      <p:grpSp>
        <p:nvGrpSpPr>
          <p:cNvPr id="9" name="组合 1">
            <a:extLst>
              <a:ext uri="{FF2B5EF4-FFF2-40B4-BE49-F238E27FC236}">
                <a16:creationId xmlns:a16="http://schemas.microsoft.com/office/drawing/2014/main" id="{A675B787-C65B-A697-EB7C-4CA7B2707E2D}"/>
              </a:ext>
            </a:extLst>
          </p:cNvPr>
          <p:cNvGrpSpPr>
            <a:grpSpLocks/>
          </p:cNvGrpSpPr>
          <p:nvPr/>
        </p:nvGrpSpPr>
        <p:grpSpPr bwMode="auto">
          <a:xfrm>
            <a:off x="3418390" y="2255479"/>
            <a:ext cx="5857198" cy="552450"/>
            <a:chOff x="2614613" y="2506663"/>
            <a:chExt cx="5856651" cy="552450"/>
          </a:xfrm>
        </p:grpSpPr>
        <p:sp>
          <p:nvSpPr>
            <p:cNvPr id="10" name="AutoShape 94">
              <a:extLst>
                <a:ext uri="{FF2B5EF4-FFF2-40B4-BE49-F238E27FC236}">
                  <a16:creationId xmlns:a16="http://schemas.microsoft.com/office/drawing/2014/main" id="{7962AE0C-FA4C-47D2-AE16-F1ECDA516135}"/>
                </a:ext>
              </a:extLst>
            </p:cNvPr>
            <p:cNvSpPr>
              <a:spLocks noChangeArrowheads="1"/>
            </p:cNvSpPr>
            <p:nvPr/>
          </p:nvSpPr>
          <p:spPr bwMode="auto">
            <a:xfrm>
              <a:off x="3071768" y="2506663"/>
              <a:ext cx="5399496" cy="552450"/>
            </a:xfrm>
            <a:prstGeom prst="roundRect">
              <a:avLst>
                <a:gd name="adj" fmla="val 50000"/>
              </a:avLst>
            </a:prstGeom>
            <a:noFill/>
            <a:ln w="28575">
              <a:solidFill>
                <a:srgbClr val="E7E6E6"/>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r>
                <a:rPr lang="en-US" altLang="zh-CN" sz="2400" b="1" kern="0" dirty="0">
                  <a:solidFill>
                    <a:srgbClr val="052D67"/>
                  </a:solidFill>
                  <a:latin typeface="Times New Roman" panose="02020603050405020304" pitchFamily="18" charset="0"/>
                  <a:ea typeface="华文中宋" panose="02010600040101010101" pitchFamily="2" charset="-122"/>
                  <a:cs typeface="Times New Roman" panose="02020603050405020304" pitchFamily="18" charset="0"/>
                </a:rPr>
                <a:t>2. Materials and experiments</a:t>
              </a:r>
            </a:p>
          </p:txBody>
        </p:sp>
        <p:sp>
          <p:nvSpPr>
            <p:cNvPr id="11" name="Oval 101">
              <a:extLst>
                <a:ext uri="{FF2B5EF4-FFF2-40B4-BE49-F238E27FC236}">
                  <a16:creationId xmlns:a16="http://schemas.microsoft.com/office/drawing/2014/main" id="{79C934BA-0E49-48E5-0402-27D0A9C9645B}"/>
                </a:ext>
              </a:extLst>
            </p:cNvPr>
            <p:cNvSpPr>
              <a:spLocks noChangeArrowheads="1"/>
            </p:cNvSpPr>
            <p:nvPr/>
          </p:nvSpPr>
          <p:spPr bwMode="auto">
            <a:xfrm>
              <a:off x="2614613" y="2551203"/>
              <a:ext cx="468268" cy="476071"/>
            </a:xfrm>
            <a:prstGeom prst="ellipse">
              <a:avLst/>
            </a:prstGeom>
            <a:gradFill rotWithShape="1">
              <a:gsLst>
                <a:gs pos="0">
                  <a:srgbClr val="48BE67"/>
                </a:gs>
                <a:gs pos="100000">
                  <a:srgbClr val="235C32"/>
                </a:gs>
              </a:gsLst>
              <a:lin ang="2700000" scaled="1"/>
            </a:gradFill>
            <a:ln>
              <a:noFill/>
            </a:ln>
          </p:spPr>
          <p:txBody>
            <a:bodyPr anchor="ctr">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endParaRPr lang="zh-CN" altLang="en-US" sz="1600" kern="0">
                <a:solidFill>
                  <a:prstClr val="black"/>
                </a:solidFill>
                <a:latin typeface="微软雅黑" panose="020B0503020204020204" pitchFamily="34" charset="-122"/>
                <a:ea typeface="微软雅黑" panose="020B0503020204020204" pitchFamily="34" charset="-122"/>
              </a:endParaRPr>
            </a:p>
          </p:txBody>
        </p:sp>
      </p:grpSp>
      <p:grpSp>
        <p:nvGrpSpPr>
          <p:cNvPr id="12" name="Group 66">
            <a:extLst>
              <a:ext uri="{FF2B5EF4-FFF2-40B4-BE49-F238E27FC236}">
                <a16:creationId xmlns:a16="http://schemas.microsoft.com/office/drawing/2014/main" id="{E92E398B-AE33-77F5-7AD1-E2F290E41D70}"/>
              </a:ext>
            </a:extLst>
          </p:cNvPr>
          <p:cNvGrpSpPr>
            <a:grpSpLocks/>
          </p:cNvGrpSpPr>
          <p:nvPr/>
        </p:nvGrpSpPr>
        <p:grpSpPr bwMode="auto">
          <a:xfrm>
            <a:off x="3414173" y="3080612"/>
            <a:ext cx="5895978" cy="528638"/>
            <a:chOff x="1519" y="2103"/>
            <a:chExt cx="3714" cy="333"/>
          </a:xfrm>
        </p:grpSpPr>
        <p:sp>
          <p:nvSpPr>
            <p:cNvPr id="13" name="AutoShape 103">
              <a:extLst>
                <a:ext uri="{FF2B5EF4-FFF2-40B4-BE49-F238E27FC236}">
                  <a16:creationId xmlns:a16="http://schemas.microsoft.com/office/drawing/2014/main" id="{D9CA4C61-54C6-2F8D-56BE-3A8F0F62B992}"/>
                </a:ext>
              </a:extLst>
            </p:cNvPr>
            <p:cNvSpPr>
              <a:spLocks noChangeArrowheads="1"/>
            </p:cNvSpPr>
            <p:nvPr/>
          </p:nvSpPr>
          <p:spPr bwMode="auto">
            <a:xfrm>
              <a:off x="1831" y="2103"/>
              <a:ext cx="3402" cy="320"/>
            </a:xfrm>
            <a:prstGeom prst="roundRect">
              <a:avLst>
                <a:gd name="adj" fmla="val 50000"/>
              </a:avLst>
            </a:prstGeom>
            <a:noFill/>
            <a:ln w="28575">
              <a:solidFill>
                <a:srgbClr val="E7E6E6"/>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r>
                <a:rPr lang="en-US" altLang="zh-CN" sz="2400" b="1" kern="0" dirty="0">
                  <a:solidFill>
                    <a:srgbClr val="FF0000"/>
                  </a:solidFill>
                  <a:latin typeface="Times New Roman" panose="02020603050405020304" pitchFamily="18" charset="0"/>
                  <a:ea typeface="华文中宋" panose="02010600040101010101" pitchFamily="2" charset="-122"/>
                  <a:cs typeface="Times New Roman" panose="02020603050405020304" pitchFamily="18" charset="0"/>
                </a:rPr>
                <a:t>3. CPFEM modeling</a:t>
              </a:r>
            </a:p>
          </p:txBody>
        </p:sp>
        <p:sp>
          <p:nvSpPr>
            <p:cNvPr id="14" name="Oval 110">
              <a:extLst>
                <a:ext uri="{FF2B5EF4-FFF2-40B4-BE49-F238E27FC236}">
                  <a16:creationId xmlns:a16="http://schemas.microsoft.com/office/drawing/2014/main" id="{7910C6CF-9D45-902F-53AC-390505162427}"/>
                </a:ext>
              </a:extLst>
            </p:cNvPr>
            <p:cNvSpPr>
              <a:spLocks noChangeArrowheads="1"/>
            </p:cNvSpPr>
            <p:nvPr/>
          </p:nvSpPr>
          <p:spPr bwMode="auto">
            <a:xfrm>
              <a:off x="1519" y="2132"/>
              <a:ext cx="313" cy="304"/>
            </a:xfrm>
            <a:prstGeom prst="ellipse">
              <a:avLst/>
            </a:prstGeom>
            <a:solidFill>
              <a:schemeClr val="accent3">
                <a:lumMod val="50000"/>
              </a:schemeClr>
            </a:solidFill>
            <a:ln>
              <a:noFill/>
            </a:ln>
          </p:spPr>
          <p:txBody>
            <a:bodyPr anchor="ctr">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endParaRPr lang="zh-CN" altLang="en-US" sz="1600" kern="0">
                <a:solidFill>
                  <a:prstClr val="black"/>
                </a:solidFill>
                <a:latin typeface="微软雅黑" panose="020B0503020204020204" pitchFamily="34" charset="-122"/>
                <a:ea typeface="微软雅黑" panose="020B0503020204020204" pitchFamily="34" charset="-122"/>
              </a:endParaRPr>
            </a:p>
          </p:txBody>
        </p:sp>
      </p:grpSp>
      <p:grpSp>
        <p:nvGrpSpPr>
          <p:cNvPr id="15" name="Group 69">
            <a:extLst>
              <a:ext uri="{FF2B5EF4-FFF2-40B4-BE49-F238E27FC236}">
                <a16:creationId xmlns:a16="http://schemas.microsoft.com/office/drawing/2014/main" id="{116B797C-80BA-6588-E2C8-558B0417647D}"/>
              </a:ext>
            </a:extLst>
          </p:cNvPr>
          <p:cNvGrpSpPr>
            <a:grpSpLocks/>
          </p:cNvGrpSpPr>
          <p:nvPr/>
        </p:nvGrpSpPr>
        <p:grpSpPr bwMode="auto">
          <a:xfrm>
            <a:off x="3412135" y="4671601"/>
            <a:ext cx="5851526" cy="508000"/>
            <a:chOff x="1519" y="2670"/>
            <a:chExt cx="3686" cy="320"/>
          </a:xfrm>
        </p:grpSpPr>
        <p:sp>
          <p:nvSpPr>
            <p:cNvPr id="16" name="AutoShape 112">
              <a:extLst>
                <a:ext uri="{FF2B5EF4-FFF2-40B4-BE49-F238E27FC236}">
                  <a16:creationId xmlns:a16="http://schemas.microsoft.com/office/drawing/2014/main" id="{2967E4A2-3720-2F97-D915-5948A0B30F75}"/>
                </a:ext>
              </a:extLst>
            </p:cNvPr>
            <p:cNvSpPr>
              <a:spLocks noChangeArrowheads="1"/>
            </p:cNvSpPr>
            <p:nvPr/>
          </p:nvSpPr>
          <p:spPr bwMode="auto">
            <a:xfrm>
              <a:off x="1803" y="2670"/>
              <a:ext cx="3402" cy="320"/>
            </a:xfrm>
            <a:prstGeom prst="roundRect">
              <a:avLst>
                <a:gd name="adj" fmla="val 50000"/>
              </a:avLst>
            </a:prstGeom>
            <a:noFill/>
            <a:ln w="28575">
              <a:solidFill>
                <a:srgbClr val="E7E6E6"/>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r>
                <a:rPr lang="en-US" altLang="zh-CN" sz="2400" b="1" kern="0" dirty="0">
                  <a:solidFill>
                    <a:srgbClr val="052D67"/>
                  </a:solidFill>
                  <a:latin typeface="Times New Roman" panose="02020603050405020304" pitchFamily="18" charset="0"/>
                  <a:ea typeface="华文中宋" panose="02010600040101010101" pitchFamily="2" charset="-122"/>
                  <a:cs typeface="Times New Roman" panose="02020603050405020304" pitchFamily="18" charset="0"/>
                </a:rPr>
                <a:t>5. Conclusions</a:t>
              </a:r>
            </a:p>
          </p:txBody>
        </p:sp>
        <p:sp>
          <p:nvSpPr>
            <p:cNvPr id="17" name="Oval 119">
              <a:extLst>
                <a:ext uri="{FF2B5EF4-FFF2-40B4-BE49-F238E27FC236}">
                  <a16:creationId xmlns:a16="http://schemas.microsoft.com/office/drawing/2014/main" id="{B6F1BB25-36C9-A569-0B0A-9A9EDC46BFBA}"/>
                </a:ext>
              </a:extLst>
            </p:cNvPr>
            <p:cNvSpPr>
              <a:spLocks noChangeArrowheads="1"/>
            </p:cNvSpPr>
            <p:nvPr/>
          </p:nvSpPr>
          <p:spPr bwMode="auto">
            <a:xfrm>
              <a:off x="1519" y="2687"/>
              <a:ext cx="284" cy="300"/>
            </a:xfrm>
            <a:prstGeom prst="ellipse">
              <a:avLst/>
            </a:prstGeom>
            <a:gradFill rotWithShape="1">
              <a:gsLst>
                <a:gs pos="0">
                  <a:srgbClr val="8D67E1"/>
                </a:gs>
                <a:gs pos="100000">
                  <a:srgbClr val="45326D"/>
                </a:gs>
              </a:gsLst>
              <a:lin ang="2700000" scaled="1"/>
            </a:gradFill>
            <a:ln>
              <a:noFill/>
            </a:ln>
          </p:spPr>
          <p:txBody>
            <a:bodyPr anchor="ctr">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endParaRPr lang="zh-CN" altLang="en-US" sz="1600" kern="0">
                <a:solidFill>
                  <a:prstClr val="black"/>
                </a:solidFill>
                <a:latin typeface="微软雅黑" panose="020B0503020204020204" pitchFamily="34" charset="-122"/>
                <a:ea typeface="微软雅黑" panose="020B0503020204020204" pitchFamily="34" charset="-122"/>
              </a:endParaRPr>
            </a:p>
          </p:txBody>
        </p:sp>
      </p:grpSp>
      <p:grpSp>
        <p:nvGrpSpPr>
          <p:cNvPr id="18" name="Group 72">
            <a:extLst>
              <a:ext uri="{FF2B5EF4-FFF2-40B4-BE49-F238E27FC236}">
                <a16:creationId xmlns:a16="http://schemas.microsoft.com/office/drawing/2014/main" id="{4CCBEEE6-2B32-231A-C0D2-4F8824D6B29C}"/>
              </a:ext>
            </a:extLst>
          </p:cNvPr>
          <p:cNvGrpSpPr>
            <a:grpSpLocks/>
          </p:cNvGrpSpPr>
          <p:nvPr/>
        </p:nvGrpSpPr>
        <p:grpSpPr bwMode="auto">
          <a:xfrm>
            <a:off x="3412135" y="5450750"/>
            <a:ext cx="5871985" cy="508000"/>
            <a:chOff x="1349" y="3067"/>
            <a:chExt cx="3530" cy="320"/>
          </a:xfrm>
        </p:grpSpPr>
        <p:sp>
          <p:nvSpPr>
            <p:cNvPr id="19" name="AutoShape 121">
              <a:extLst>
                <a:ext uri="{FF2B5EF4-FFF2-40B4-BE49-F238E27FC236}">
                  <a16:creationId xmlns:a16="http://schemas.microsoft.com/office/drawing/2014/main" id="{B5E05A70-B473-7B04-BC11-3CCF459B4FE0}"/>
                </a:ext>
              </a:extLst>
            </p:cNvPr>
            <p:cNvSpPr>
              <a:spLocks noChangeArrowheads="1"/>
            </p:cNvSpPr>
            <p:nvPr/>
          </p:nvSpPr>
          <p:spPr bwMode="auto">
            <a:xfrm>
              <a:off x="1633" y="3067"/>
              <a:ext cx="3246" cy="320"/>
            </a:xfrm>
            <a:prstGeom prst="roundRect">
              <a:avLst>
                <a:gd name="adj" fmla="val 50000"/>
              </a:avLst>
            </a:prstGeom>
            <a:noFill/>
            <a:ln w="28575">
              <a:solidFill>
                <a:srgbClr val="E7E6E6"/>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r>
                <a:rPr lang="en-US" altLang="zh-CN" sz="2400" b="1" kern="0" dirty="0">
                  <a:solidFill>
                    <a:srgbClr val="052D67"/>
                  </a:solidFill>
                  <a:latin typeface="Times New Roman" panose="02020603050405020304" pitchFamily="18" charset="0"/>
                  <a:ea typeface="华文中宋" panose="02010600040101010101" pitchFamily="2" charset="-122"/>
                  <a:cs typeface="Times New Roman" panose="02020603050405020304" pitchFamily="18" charset="0"/>
                </a:rPr>
                <a:t>6. Recent works</a:t>
              </a:r>
            </a:p>
          </p:txBody>
        </p:sp>
        <p:sp>
          <p:nvSpPr>
            <p:cNvPr id="20" name="Oval 128">
              <a:extLst>
                <a:ext uri="{FF2B5EF4-FFF2-40B4-BE49-F238E27FC236}">
                  <a16:creationId xmlns:a16="http://schemas.microsoft.com/office/drawing/2014/main" id="{3DD94E21-AD46-E602-D04E-1B8151603393}"/>
                </a:ext>
              </a:extLst>
            </p:cNvPr>
            <p:cNvSpPr>
              <a:spLocks noChangeArrowheads="1"/>
            </p:cNvSpPr>
            <p:nvPr/>
          </p:nvSpPr>
          <p:spPr bwMode="auto">
            <a:xfrm>
              <a:off x="1349" y="3084"/>
              <a:ext cx="284" cy="300"/>
            </a:xfrm>
            <a:prstGeom prst="ellipse">
              <a:avLst/>
            </a:prstGeom>
            <a:gradFill rotWithShape="1">
              <a:gsLst>
                <a:gs pos="0">
                  <a:srgbClr val="E35E23"/>
                </a:gs>
                <a:gs pos="100000">
                  <a:srgbClr val="6E2E11"/>
                </a:gs>
              </a:gsLst>
              <a:lin ang="2700000" scaled="1"/>
            </a:gradFill>
            <a:ln>
              <a:noFill/>
            </a:ln>
          </p:spPr>
          <p:txBody>
            <a:bodyPr anchor="ctr">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endParaRPr lang="zh-CN" altLang="en-US" sz="1600" kern="0">
                <a:solidFill>
                  <a:prstClr val="black"/>
                </a:solidFill>
                <a:latin typeface="微软雅黑" panose="020B0503020204020204" pitchFamily="34" charset="-122"/>
                <a:ea typeface="微软雅黑" panose="020B0503020204020204" pitchFamily="34" charset="-122"/>
              </a:endParaRPr>
            </a:p>
          </p:txBody>
        </p:sp>
      </p:grpSp>
      <p:grpSp>
        <p:nvGrpSpPr>
          <p:cNvPr id="22" name="Group 66">
            <a:extLst>
              <a:ext uri="{FF2B5EF4-FFF2-40B4-BE49-F238E27FC236}">
                <a16:creationId xmlns:a16="http://schemas.microsoft.com/office/drawing/2014/main" id="{ED211062-4C08-A103-D6CC-23B0C8759A05}"/>
              </a:ext>
            </a:extLst>
          </p:cNvPr>
          <p:cNvGrpSpPr>
            <a:grpSpLocks/>
          </p:cNvGrpSpPr>
          <p:nvPr/>
        </p:nvGrpSpPr>
        <p:grpSpPr bwMode="auto">
          <a:xfrm>
            <a:off x="3414173" y="3884799"/>
            <a:ext cx="5895976" cy="528638"/>
            <a:chOff x="1519" y="2103"/>
            <a:chExt cx="3714" cy="333"/>
          </a:xfrm>
        </p:grpSpPr>
        <p:sp>
          <p:nvSpPr>
            <p:cNvPr id="23" name="AutoShape 103">
              <a:extLst>
                <a:ext uri="{FF2B5EF4-FFF2-40B4-BE49-F238E27FC236}">
                  <a16:creationId xmlns:a16="http://schemas.microsoft.com/office/drawing/2014/main" id="{F99380F2-DC71-7202-92F7-4B55D6BAD620}"/>
                </a:ext>
              </a:extLst>
            </p:cNvPr>
            <p:cNvSpPr>
              <a:spLocks noChangeArrowheads="1"/>
            </p:cNvSpPr>
            <p:nvPr/>
          </p:nvSpPr>
          <p:spPr bwMode="auto">
            <a:xfrm>
              <a:off x="1831" y="2103"/>
              <a:ext cx="3402" cy="320"/>
            </a:xfrm>
            <a:prstGeom prst="roundRect">
              <a:avLst>
                <a:gd name="adj" fmla="val 50000"/>
              </a:avLst>
            </a:prstGeom>
            <a:noFill/>
            <a:ln w="28575">
              <a:solidFill>
                <a:srgbClr val="E7E6E6"/>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r>
                <a:rPr lang="en-US" altLang="zh-CN" sz="2400" b="1" kern="0" dirty="0">
                  <a:solidFill>
                    <a:srgbClr val="052D67"/>
                  </a:solidFill>
                  <a:latin typeface="Times New Roman" panose="02020603050405020304" pitchFamily="18" charset="0"/>
                  <a:ea typeface="华文中宋" panose="02010600040101010101" pitchFamily="2" charset="-122"/>
                  <a:cs typeface="Times New Roman" panose="02020603050405020304" pitchFamily="18" charset="0"/>
                </a:rPr>
                <a:t>4. Results and discussion</a:t>
              </a:r>
            </a:p>
          </p:txBody>
        </p:sp>
        <p:sp>
          <p:nvSpPr>
            <p:cNvPr id="24" name="Oval 110">
              <a:extLst>
                <a:ext uri="{FF2B5EF4-FFF2-40B4-BE49-F238E27FC236}">
                  <a16:creationId xmlns:a16="http://schemas.microsoft.com/office/drawing/2014/main" id="{7F545BFC-73E4-3915-7E3B-2689419ADC15}"/>
                </a:ext>
              </a:extLst>
            </p:cNvPr>
            <p:cNvSpPr>
              <a:spLocks noChangeArrowheads="1"/>
            </p:cNvSpPr>
            <p:nvPr/>
          </p:nvSpPr>
          <p:spPr bwMode="auto">
            <a:xfrm>
              <a:off x="1519" y="2132"/>
              <a:ext cx="313" cy="304"/>
            </a:xfrm>
            <a:prstGeom prst="ellipse">
              <a:avLst/>
            </a:prstGeom>
            <a:gradFill rotWithShape="1">
              <a:gsLst>
                <a:gs pos="0">
                  <a:srgbClr val="21B3E1"/>
                </a:gs>
                <a:gs pos="100000">
                  <a:srgbClr val="10576D"/>
                </a:gs>
              </a:gsLst>
              <a:lin ang="2700000" scaled="1"/>
            </a:gradFill>
            <a:ln>
              <a:noFill/>
            </a:ln>
          </p:spPr>
          <p:txBody>
            <a:bodyPr anchor="ctr">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endParaRPr lang="zh-CN" altLang="en-US" sz="1600" kern="0" dirty="0">
                <a:solidFill>
                  <a:prstClr val="black"/>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9257129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1"/>
          </p:nvPr>
        </p:nvSpPr>
        <p:spPr/>
        <p:txBody>
          <a:bodyPr/>
          <a:lstStyle/>
          <a:p>
            <a:pPr algn="ctr"/>
            <a:fld id="{BFDAF33A-75E1-4C0B-A22B-EAC9B12C110F}" type="slidenum">
              <a:rPr lang="de-DE" smtClean="0"/>
              <a:pPr algn="ctr"/>
              <a:t>11</a:t>
            </a:fld>
            <a:endParaRPr lang="de-DE" dirty="0"/>
          </a:p>
        </p:txBody>
      </p:sp>
      <p:sp>
        <p:nvSpPr>
          <p:cNvPr id="5" name="Fußzeilenplatzhalter 4"/>
          <p:cNvSpPr>
            <a:spLocks noGrp="1"/>
          </p:cNvSpPr>
          <p:nvPr>
            <p:ph type="ftr" sz="quarter" idx="12"/>
          </p:nvPr>
        </p:nvSpPr>
        <p:spPr/>
        <p:txBody>
          <a:bodyPr/>
          <a:lstStyle/>
          <a:p>
            <a:r>
              <a:rPr lang="en-US" dirty="0" err="1"/>
              <a:t>B</a:t>
            </a:r>
            <a:r>
              <a:rPr lang="en-US" altLang="zh-CN" dirty="0" err="1"/>
              <a:t>ingying</a:t>
            </a:r>
            <a:r>
              <a:rPr lang="en-US" altLang="zh-CN" dirty="0"/>
              <a:t> ZHOU</a:t>
            </a:r>
            <a:endParaRPr lang="en-US" dirty="0"/>
          </a:p>
          <a:p>
            <a:r>
              <a:rPr lang="en-US" dirty="0" err="1"/>
              <a:t>Beihang</a:t>
            </a:r>
            <a:r>
              <a:rPr lang="en-US" dirty="0"/>
              <a:t> University</a:t>
            </a:r>
          </a:p>
          <a:p>
            <a:r>
              <a:rPr lang="en-US" dirty="0"/>
              <a:t>20.06.2023</a:t>
            </a:r>
          </a:p>
        </p:txBody>
      </p:sp>
      <p:sp>
        <p:nvSpPr>
          <p:cNvPr id="8" name="矩形 7">
            <a:extLst>
              <a:ext uri="{FF2B5EF4-FFF2-40B4-BE49-F238E27FC236}">
                <a16:creationId xmlns:a16="http://schemas.microsoft.com/office/drawing/2014/main" id="{2C509287-A049-4BFD-9261-6E81024125F5}"/>
              </a:ext>
            </a:extLst>
          </p:cNvPr>
          <p:cNvSpPr>
            <a:spLocks noChangeArrowheads="1"/>
          </p:cNvSpPr>
          <p:nvPr/>
        </p:nvSpPr>
        <p:spPr bwMode="auto">
          <a:xfrm>
            <a:off x="774049" y="1499893"/>
            <a:ext cx="10492736"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marL="285750" indent="-285750" algn="just">
              <a:spcBef>
                <a:spcPts val="600"/>
              </a:spcBef>
              <a:buFont typeface="Wingdings" panose="05000000000000000000" pitchFamily="2" charset="2"/>
              <a:buChar char="Ø"/>
            </a:pPr>
            <a:r>
              <a:rPr lang="en-US" altLang="zh-CN"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The deformation gradient can be multiplicatively decomposed into elastic and plastic components as</a:t>
            </a:r>
          </a:p>
        </p:txBody>
      </p:sp>
      <p:sp>
        <p:nvSpPr>
          <p:cNvPr id="2" name="Titel 1">
            <a:extLst>
              <a:ext uri="{FF2B5EF4-FFF2-40B4-BE49-F238E27FC236}">
                <a16:creationId xmlns:a16="http://schemas.microsoft.com/office/drawing/2014/main" id="{B311C460-E680-C100-A261-4D7AF34CB09D}"/>
              </a:ext>
            </a:extLst>
          </p:cNvPr>
          <p:cNvSpPr txBox="1">
            <a:spLocks/>
          </p:cNvSpPr>
          <p:nvPr/>
        </p:nvSpPr>
        <p:spPr>
          <a:xfrm>
            <a:off x="775791" y="917571"/>
            <a:ext cx="9064625" cy="706090"/>
          </a:xfrm>
          <a:prstGeom prst="rect">
            <a:avLst/>
          </a:prstGeom>
        </p:spPr>
        <p:txBody>
          <a:bodyPr vert="horz" lIns="0" tIns="0" rIns="0" bIns="0" rtlCol="0" anchor="ctr">
            <a:noAutofit/>
          </a:bodyPr>
          <a:lstStyle>
            <a:lvl1pPr algn="l" defTabSz="914400" rtl="0" eaLnBrk="1" latinLnBrk="0" hangingPunct="1">
              <a:spcBef>
                <a:spcPct val="0"/>
              </a:spcBef>
              <a:buNone/>
              <a:defRPr sz="3000" kern="1200">
                <a:solidFill>
                  <a:schemeClr val="tx1">
                    <a:lumMod val="75000"/>
                    <a:lumOff val="25000"/>
                  </a:schemeClr>
                </a:solidFill>
                <a:latin typeface="Helvetica" pitchFamily="34" charset="0"/>
                <a:ea typeface="+mj-ea"/>
                <a:cs typeface="+mj-cs"/>
              </a:defRPr>
            </a:lvl1pPr>
          </a:lstStyle>
          <a:p>
            <a:r>
              <a:rPr lang="en-US" altLang="zh-CN" sz="2400" b="1" dirty="0">
                <a:solidFill>
                  <a:srgbClr val="002060"/>
                </a:solidFill>
                <a:latin typeface="+mj-lt"/>
              </a:rPr>
              <a:t>The framework of crystal plasticity finite element method (CPFEM)</a:t>
            </a:r>
            <a:r>
              <a:rPr lang="en-US" altLang="zh-CN" sz="2400" b="1" baseline="30000" dirty="0">
                <a:solidFill>
                  <a:srgbClr val="002060"/>
                </a:solidFill>
                <a:latin typeface="+mj-lt"/>
              </a:rPr>
              <a:t>[1]</a:t>
            </a:r>
          </a:p>
        </p:txBody>
      </p:sp>
      <p:graphicFrame>
        <p:nvGraphicFramePr>
          <p:cNvPr id="3" name="对象 2">
            <a:extLst>
              <a:ext uri="{FF2B5EF4-FFF2-40B4-BE49-F238E27FC236}">
                <a16:creationId xmlns:a16="http://schemas.microsoft.com/office/drawing/2014/main" id="{DFADC6F9-FB19-3A8C-BAD5-C61F30BE2995}"/>
              </a:ext>
            </a:extLst>
          </p:cNvPr>
          <p:cNvGraphicFramePr>
            <a:graphicFrameLocks noChangeAspect="1"/>
          </p:cNvGraphicFramePr>
          <p:nvPr>
            <p:extLst>
              <p:ext uri="{D42A27DB-BD31-4B8C-83A1-F6EECF244321}">
                <p14:modId xmlns:p14="http://schemas.microsoft.com/office/powerpoint/2010/main" val="2172891287"/>
              </p:ext>
            </p:extLst>
          </p:nvPr>
        </p:nvGraphicFramePr>
        <p:xfrm>
          <a:off x="1775521" y="1861530"/>
          <a:ext cx="1118018" cy="299188"/>
        </p:xfrm>
        <a:graphic>
          <a:graphicData uri="http://schemas.openxmlformats.org/presentationml/2006/ole">
            <mc:AlternateContent xmlns:mc="http://schemas.openxmlformats.org/markup-compatibility/2006">
              <mc:Choice xmlns:v="urn:schemas-microsoft-com:vml" Requires="v">
                <p:oleObj name="Equation" r:id="rId3" imgW="676150" imgH="181074" progId="Equation.DSMT4">
                  <p:embed/>
                </p:oleObj>
              </mc:Choice>
              <mc:Fallback>
                <p:oleObj name="Equation" r:id="rId3" imgW="676150" imgH="181074" progId="Equation.DSMT4">
                  <p:embed/>
                  <p:pic>
                    <p:nvPicPr>
                      <p:cNvPr id="28" name="对象 27">
                        <a:extLst>
                          <a:ext uri="{FF2B5EF4-FFF2-40B4-BE49-F238E27FC236}">
                            <a16:creationId xmlns:a16="http://schemas.microsoft.com/office/drawing/2014/main" id="{89056D4A-EA4F-8E66-F32E-F16B31A4CF64}"/>
                          </a:ext>
                        </a:extLst>
                      </p:cNvPr>
                      <p:cNvPicPr/>
                      <p:nvPr/>
                    </p:nvPicPr>
                    <p:blipFill>
                      <a:blip r:embed="rId4"/>
                      <a:stretch>
                        <a:fillRect/>
                      </a:stretch>
                    </p:blipFill>
                    <p:spPr>
                      <a:xfrm>
                        <a:off x="1775521" y="1861530"/>
                        <a:ext cx="1118018" cy="299188"/>
                      </a:xfrm>
                      <a:prstGeom prst="rect">
                        <a:avLst/>
                      </a:prstGeom>
                    </p:spPr>
                  </p:pic>
                </p:oleObj>
              </mc:Fallback>
            </mc:AlternateContent>
          </a:graphicData>
        </a:graphic>
      </p:graphicFrame>
      <p:graphicFrame>
        <p:nvGraphicFramePr>
          <p:cNvPr id="6" name="对象 5">
            <a:extLst>
              <a:ext uri="{FF2B5EF4-FFF2-40B4-BE49-F238E27FC236}">
                <a16:creationId xmlns:a16="http://schemas.microsoft.com/office/drawing/2014/main" id="{11567D95-3599-BC4D-6835-83E87B7624D8}"/>
              </a:ext>
            </a:extLst>
          </p:cNvPr>
          <p:cNvGraphicFramePr>
            <a:graphicFrameLocks noChangeAspect="1"/>
          </p:cNvGraphicFramePr>
          <p:nvPr>
            <p:extLst>
              <p:ext uri="{D42A27DB-BD31-4B8C-83A1-F6EECF244321}">
                <p14:modId xmlns:p14="http://schemas.microsoft.com/office/powerpoint/2010/main" val="247583166"/>
              </p:ext>
            </p:extLst>
          </p:nvPr>
        </p:nvGraphicFramePr>
        <p:xfrm>
          <a:off x="1775521" y="2530857"/>
          <a:ext cx="1944216" cy="602113"/>
        </p:xfrm>
        <a:graphic>
          <a:graphicData uri="http://schemas.openxmlformats.org/presentationml/2006/ole">
            <mc:AlternateContent xmlns:mc="http://schemas.openxmlformats.org/markup-compatibility/2006">
              <mc:Choice xmlns:v="urn:schemas-microsoft-com:vml" Requires="v">
                <p:oleObj name="Equation" r:id="rId5" imgW="1269720" imgH="393480" progId="Equation.DSMT4">
                  <p:embed/>
                </p:oleObj>
              </mc:Choice>
              <mc:Fallback>
                <p:oleObj name="Equation" r:id="rId5" imgW="1269720" imgH="393480" progId="Equation.DSMT4">
                  <p:embed/>
                  <p:pic>
                    <p:nvPicPr>
                      <p:cNvPr id="29" name="对象 28">
                        <a:extLst>
                          <a:ext uri="{FF2B5EF4-FFF2-40B4-BE49-F238E27FC236}">
                            <a16:creationId xmlns:a16="http://schemas.microsoft.com/office/drawing/2014/main" id="{9F1FAD5B-5B28-C22A-EC7E-543A8BBD7E6A}"/>
                          </a:ext>
                        </a:extLst>
                      </p:cNvPr>
                      <p:cNvPicPr/>
                      <p:nvPr/>
                    </p:nvPicPr>
                    <p:blipFill>
                      <a:blip r:embed="rId6"/>
                      <a:stretch>
                        <a:fillRect/>
                      </a:stretch>
                    </p:blipFill>
                    <p:spPr>
                      <a:xfrm>
                        <a:off x="1775521" y="2530857"/>
                        <a:ext cx="1944216" cy="602113"/>
                      </a:xfrm>
                      <a:prstGeom prst="rect">
                        <a:avLst/>
                      </a:prstGeom>
                    </p:spPr>
                  </p:pic>
                </p:oleObj>
              </mc:Fallback>
            </mc:AlternateContent>
          </a:graphicData>
        </a:graphic>
      </p:graphicFrame>
      <p:graphicFrame>
        <p:nvGraphicFramePr>
          <p:cNvPr id="9" name="对象 8">
            <a:extLst>
              <a:ext uri="{FF2B5EF4-FFF2-40B4-BE49-F238E27FC236}">
                <a16:creationId xmlns:a16="http://schemas.microsoft.com/office/drawing/2014/main" id="{BF9E1A76-B935-1811-3612-6C0BBFE80427}"/>
              </a:ext>
            </a:extLst>
          </p:cNvPr>
          <p:cNvGraphicFramePr>
            <a:graphicFrameLocks noChangeAspect="1"/>
          </p:cNvGraphicFramePr>
          <p:nvPr>
            <p:extLst>
              <p:ext uri="{D42A27DB-BD31-4B8C-83A1-F6EECF244321}">
                <p14:modId xmlns:p14="http://schemas.microsoft.com/office/powerpoint/2010/main" val="1030512989"/>
              </p:ext>
            </p:extLst>
          </p:nvPr>
        </p:nvGraphicFramePr>
        <p:xfrm>
          <a:off x="1778000" y="3506788"/>
          <a:ext cx="2613025" cy="773112"/>
        </p:xfrm>
        <a:graphic>
          <a:graphicData uri="http://schemas.openxmlformats.org/presentationml/2006/ole">
            <mc:AlternateContent xmlns:mc="http://schemas.openxmlformats.org/markup-compatibility/2006">
              <mc:Choice xmlns:v="urn:schemas-microsoft-com:vml" Requires="v">
                <p:oleObj name="Equation" r:id="rId7" imgW="1587240" imgH="469800" progId="Equation.DSMT4">
                  <p:embed/>
                </p:oleObj>
              </mc:Choice>
              <mc:Fallback>
                <p:oleObj name="Equation" r:id="rId7" imgW="1587240" imgH="469800" progId="Equation.DSMT4">
                  <p:embed/>
                  <p:pic>
                    <p:nvPicPr>
                      <p:cNvPr id="30" name="对象 29">
                        <a:extLst>
                          <a:ext uri="{FF2B5EF4-FFF2-40B4-BE49-F238E27FC236}">
                            <a16:creationId xmlns:a16="http://schemas.microsoft.com/office/drawing/2014/main" id="{7F6D9E18-2A70-E30B-45DE-50F63EAE6CDC}"/>
                          </a:ext>
                        </a:extLst>
                      </p:cNvPr>
                      <p:cNvPicPr/>
                      <p:nvPr/>
                    </p:nvPicPr>
                    <p:blipFill>
                      <a:blip r:embed="rId8"/>
                      <a:stretch>
                        <a:fillRect/>
                      </a:stretch>
                    </p:blipFill>
                    <p:spPr>
                      <a:xfrm>
                        <a:off x="1778000" y="3506788"/>
                        <a:ext cx="2613025" cy="773112"/>
                      </a:xfrm>
                      <a:prstGeom prst="rect">
                        <a:avLst/>
                      </a:prstGeom>
                    </p:spPr>
                  </p:pic>
                </p:oleObj>
              </mc:Fallback>
            </mc:AlternateContent>
          </a:graphicData>
        </a:graphic>
      </p:graphicFrame>
      <p:graphicFrame>
        <p:nvGraphicFramePr>
          <p:cNvPr id="10" name="对象 9">
            <a:extLst>
              <a:ext uri="{FF2B5EF4-FFF2-40B4-BE49-F238E27FC236}">
                <a16:creationId xmlns:a16="http://schemas.microsoft.com/office/drawing/2014/main" id="{742715FD-4E27-4B40-579D-B7E76057B15D}"/>
              </a:ext>
            </a:extLst>
          </p:cNvPr>
          <p:cNvGraphicFramePr>
            <a:graphicFrameLocks noChangeAspect="1"/>
          </p:cNvGraphicFramePr>
          <p:nvPr>
            <p:extLst>
              <p:ext uri="{D42A27DB-BD31-4B8C-83A1-F6EECF244321}">
                <p14:modId xmlns:p14="http://schemas.microsoft.com/office/powerpoint/2010/main" val="3953561096"/>
              </p:ext>
            </p:extLst>
          </p:nvPr>
        </p:nvGraphicFramePr>
        <p:xfrm>
          <a:off x="1775521" y="4645593"/>
          <a:ext cx="1849437" cy="615950"/>
        </p:xfrm>
        <a:graphic>
          <a:graphicData uri="http://schemas.openxmlformats.org/presentationml/2006/ole">
            <mc:AlternateContent xmlns:mc="http://schemas.openxmlformats.org/markup-compatibility/2006">
              <mc:Choice xmlns:v="urn:schemas-microsoft-com:vml" Requires="v">
                <p:oleObj name="Equation" r:id="rId9" imgW="1218960" imgH="406080" progId="Equation.DSMT4">
                  <p:embed/>
                </p:oleObj>
              </mc:Choice>
              <mc:Fallback>
                <p:oleObj name="Equation" r:id="rId9" imgW="1218960" imgH="406080" progId="Equation.DSMT4">
                  <p:embed/>
                  <p:pic>
                    <p:nvPicPr>
                      <p:cNvPr id="31" name="对象 30">
                        <a:extLst>
                          <a:ext uri="{FF2B5EF4-FFF2-40B4-BE49-F238E27FC236}">
                            <a16:creationId xmlns:a16="http://schemas.microsoft.com/office/drawing/2014/main" id="{6C2ECBA5-6005-2D71-CA38-D10262AA539E}"/>
                          </a:ext>
                        </a:extLst>
                      </p:cNvPr>
                      <p:cNvPicPr/>
                      <p:nvPr/>
                    </p:nvPicPr>
                    <p:blipFill>
                      <a:blip r:embed="rId10"/>
                      <a:stretch>
                        <a:fillRect/>
                      </a:stretch>
                    </p:blipFill>
                    <p:spPr>
                      <a:xfrm>
                        <a:off x="1775521" y="4645593"/>
                        <a:ext cx="1849437" cy="615950"/>
                      </a:xfrm>
                      <a:prstGeom prst="rect">
                        <a:avLst/>
                      </a:prstGeom>
                    </p:spPr>
                  </p:pic>
                </p:oleObj>
              </mc:Fallback>
            </mc:AlternateContent>
          </a:graphicData>
        </a:graphic>
      </p:graphicFrame>
      <p:graphicFrame>
        <p:nvGraphicFramePr>
          <p:cNvPr id="11" name="对象 10">
            <a:extLst>
              <a:ext uri="{FF2B5EF4-FFF2-40B4-BE49-F238E27FC236}">
                <a16:creationId xmlns:a16="http://schemas.microsoft.com/office/drawing/2014/main" id="{79002116-9900-B70F-57FC-971329FAB3B8}"/>
              </a:ext>
            </a:extLst>
          </p:cNvPr>
          <p:cNvGraphicFramePr>
            <a:graphicFrameLocks noChangeAspect="1"/>
          </p:cNvGraphicFramePr>
          <p:nvPr>
            <p:extLst>
              <p:ext uri="{D42A27DB-BD31-4B8C-83A1-F6EECF244321}">
                <p14:modId xmlns:p14="http://schemas.microsoft.com/office/powerpoint/2010/main" val="795721424"/>
              </p:ext>
            </p:extLst>
          </p:nvPr>
        </p:nvGraphicFramePr>
        <p:xfrm>
          <a:off x="1775521" y="5627236"/>
          <a:ext cx="3513138" cy="1038225"/>
        </p:xfrm>
        <a:graphic>
          <a:graphicData uri="http://schemas.openxmlformats.org/presentationml/2006/ole">
            <mc:AlternateContent xmlns:mc="http://schemas.openxmlformats.org/markup-compatibility/2006">
              <mc:Choice xmlns:v="urn:schemas-microsoft-com:vml" Requires="v">
                <p:oleObj name="Equation" r:id="rId11" imgW="2361960" imgH="698400" progId="Equation.DSMT4">
                  <p:embed/>
                </p:oleObj>
              </mc:Choice>
              <mc:Fallback>
                <p:oleObj name="Equation" r:id="rId11" imgW="2361960" imgH="698400" progId="Equation.DSMT4">
                  <p:embed/>
                  <p:pic>
                    <p:nvPicPr>
                      <p:cNvPr id="32" name="对象 31">
                        <a:extLst>
                          <a:ext uri="{FF2B5EF4-FFF2-40B4-BE49-F238E27FC236}">
                            <a16:creationId xmlns:a16="http://schemas.microsoft.com/office/drawing/2014/main" id="{51129C4A-5202-A5FE-59A8-CA49932A4D32}"/>
                          </a:ext>
                        </a:extLst>
                      </p:cNvPr>
                      <p:cNvPicPr/>
                      <p:nvPr/>
                    </p:nvPicPr>
                    <p:blipFill>
                      <a:blip r:embed="rId12"/>
                      <a:stretch>
                        <a:fillRect/>
                      </a:stretch>
                    </p:blipFill>
                    <p:spPr>
                      <a:xfrm>
                        <a:off x="1775521" y="5627236"/>
                        <a:ext cx="3513138" cy="1038225"/>
                      </a:xfrm>
                      <a:prstGeom prst="rect">
                        <a:avLst/>
                      </a:prstGeom>
                    </p:spPr>
                  </p:pic>
                </p:oleObj>
              </mc:Fallback>
            </mc:AlternateContent>
          </a:graphicData>
        </a:graphic>
      </p:graphicFrame>
      <p:sp>
        <p:nvSpPr>
          <p:cNvPr id="14" name="矩形 13">
            <a:extLst>
              <a:ext uri="{FF2B5EF4-FFF2-40B4-BE49-F238E27FC236}">
                <a16:creationId xmlns:a16="http://schemas.microsoft.com/office/drawing/2014/main" id="{628BA882-30D4-38C8-1F77-57902BD4261F}"/>
              </a:ext>
            </a:extLst>
          </p:cNvPr>
          <p:cNvSpPr>
            <a:spLocks noChangeArrowheads="1"/>
          </p:cNvSpPr>
          <p:nvPr/>
        </p:nvSpPr>
        <p:spPr bwMode="auto">
          <a:xfrm>
            <a:off x="774049" y="2161525"/>
            <a:ext cx="10492736"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marL="285750" indent="-285750" algn="just">
              <a:spcBef>
                <a:spcPts val="600"/>
              </a:spcBef>
              <a:buFont typeface="Wingdings" panose="05000000000000000000" pitchFamily="2" charset="2"/>
              <a:buChar char="Ø"/>
            </a:pPr>
            <a:r>
              <a:rPr lang="en-US" altLang="zh-CN"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The plastic part of the velocity gradient is due to crystallographic slip on </a:t>
            </a:r>
            <a:r>
              <a:rPr lang="en-US" altLang="zh-CN" i="1"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N</a:t>
            </a:r>
            <a:r>
              <a:rPr lang="en-US" altLang="zh-CN"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 slip systems and is expressed as</a:t>
            </a:r>
          </a:p>
        </p:txBody>
      </p:sp>
      <p:sp>
        <p:nvSpPr>
          <p:cNvPr id="15" name="矩形 14">
            <a:extLst>
              <a:ext uri="{FF2B5EF4-FFF2-40B4-BE49-F238E27FC236}">
                <a16:creationId xmlns:a16="http://schemas.microsoft.com/office/drawing/2014/main" id="{9A23281C-A6EF-EAD1-4E74-AB343BBB6657}"/>
              </a:ext>
            </a:extLst>
          </p:cNvPr>
          <p:cNvSpPr>
            <a:spLocks noChangeArrowheads="1"/>
          </p:cNvSpPr>
          <p:nvPr/>
        </p:nvSpPr>
        <p:spPr bwMode="auto">
          <a:xfrm>
            <a:off x="774049" y="3132267"/>
            <a:ext cx="6690103"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marL="285750" indent="-285750" algn="just">
              <a:spcBef>
                <a:spcPts val="600"/>
              </a:spcBef>
              <a:buFont typeface="Wingdings" panose="05000000000000000000" pitchFamily="2" charset="2"/>
              <a:buChar char="Ø"/>
            </a:pPr>
            <a:r>
              <a:rPr lang="en-US" altLang="zh-CN"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The rate dependent flow law is used to describe the plastic flow as </a:t>
            </a:r>
          </a:p>
        </p:txBody>
      </p:sp>
      <p:sp>
        <p:nvSpPr>
          <p:cNvPr id="16" name="矩形 15">
            <a:extLst>
              <a:ext uri="{FF2B5EF4-FFF2-40B4-BE49-F238E27FC236}">
                <a16:creationId xmlns:a16="http://schemas.microsoft.com/office/drawing/2014/main" id="{5E230E79-D370-E319-4121-809C02CEA395}"/>
              </a:ext>
            </a:extLst>
          </p:cNvPr>
          <p:cNvSpPr>
            <a:spLocks noChangeArrowheads="1"/>
          </p:cNvSpPr>
          <p:nvPr/>
        </p:nvSpPr>
        <p:spPr bwMode="auto">
          <a:xfrm>
            <a:off x="774049" y="4276261"/>
            <a:ext cx="6690103"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marL="285750" indent="-285750" algn="just">
              <a:spcBef>
                <a:spcPts val="600"/>
              </a:spcBef>
              <a:buFont typeface="Wingdings" panose="05000000000000000000" pitchFamily="2" charset="2"/>
              <a:buChar char="Ø"/>
            </a:pPr>
            <a:r>
              <a:rPr lang="en-US" altLang="zh-CN"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The evolution equation of slip resistance has the following form </a:t>
            </a:r>
          </a:p>
        </p:txBody>
      </p:sp>
      <p:sp>
        <p:nvSpPr>
          <p:cNvPr id="17" name="矩形 16">
            <a:extLst>
              <a:ext uri="{FF2B5EF4-FFF2-40B4-BE49-F238E27FC236}">
                <a16:creationId xmlns:a16="http://schemas.microsoft.com/office/drawing/2014/main" id="{43746112-B1EE-6B91-1F7B-EEA763797DD5}"/>
              </a:ext>
            </a:extLst>
          </p:cNvPr>
          <p:cNvSpPr>
            <a:spLocks noChangeArrowheads="1"/>
          </p:cNvSpPr>
          <p:nvPr/>
        </p:nvSpPr>
        <p:spPr bwMode="auto">
          <a:xfrm>
            <a:off x="774048" y="5261543"/>
            <a:ext cx="6690103"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marL="285750" indent="-285750" algn="just">
              <a:spcBef>
                <a:spcPts val="600"/>
              </a:spcBef>
              <a:buFont typeface="Wingdings" panose="05000000000000000000" pitchFamily="2" charset="2"/>
              <a:buChar char="Ø"/>
            </a:pPr>
            <a:r>
              <a:rPr lang="en-US" altLang="zh-CN"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The instantaneous strain hardening matrix can be described as</a:t>
            </a:r>
          </a:p>
        </p:txBody>
      </p:sp>
      <p:graphicFrame>
        <p:nvGraphicFramePr>
          <p:cNvPr id="19" name="表格 18">
            <a:extLst>
              <a:ext uri="{FF2B5EF4-FFF2-40B4-BE49-F238E27FC236}">
                <a16:creationId xmlns:a16="http://schemas.microsoft.com/office/drawing/2014/main" id="{A31DE16B-9175-A691-921D-463545D30AE1}"/>
              </a:ext>
            </a:extLst>
          </p:cNvPr>
          <p:cNvGraphicFramePr>
            <a:graphicFrameLocks noGrp="1"/>
          </p:cNvGraphicFramePr>
          <p:nvPr>
            <p:extLst>
              <p:ext uri="{D42A27DB-BD31-4B8C-83A1-F6EECF244321}">
                <p14:modId xmlns:p14="http://schemas.microsoft.com/office/powerpoint/2010/main" val="2677528624"/>
              </p:ext>
            </p:extLst>
          </p:nvPr>
        </p:nvGraphicFramePr>
        <p:xfrm>
          <a:off x="8264720" y="3230354"/>
          <a:ext cx="3347999" cy="2974485"/>
        </p:xfrm>
        <a:graphic>
          <a:graphicData uri="http://schemas.openxmlformats.org/drawingml/2006/table">
            <a:tbl>
              <a:tblPr firstRow="1" firstCol="1" bandRow="1">
                <a:tableStyleId>{073A0DAA-6AF3-43AB-8588-CEC1D06C72B9}</a:tableStyleId>
              </a:tblPr>
              <a:tblGrid>
                <a:gridCol w="765263">
                  <a:extLst>
                    <a:ext uri="{9D8B030D-6E8A-4147-A177-3AD203B41FA5}">
                      <a16:colId xmlns:a16="http://schemas.microsoft.com/office/drawing/2014/main" val="2837177879"/>
                    </a:ext>
                  </a:extLst>
                </a:gridCol>
                <a:gridCol w="860912">
                  <a:extLst>
                    <a:ext uri="{9D8B030D-6E8A-4147-A177-3AD203B41FA5}">
                      <a16:colId xmlns:a16="http://schemas.microsoft.com/office/drawing/2014/main" val="1868058149"/>
                    </a:ext>
                  </a:extLst>
                </a:gridCol>
                <a:gridCol w="860912">
                  <a:extLst>
                    <a:ext uri="{9D8B030D-6E8A-4147-A177-3AD203B41FA5}">
                      <a16:colId xmlns:a16="http://schemas.microsoft.com/office/drawing/2014/main" val="3060542552"/>
                    </a:ext>
                  </a:extLst>
                </a:gridCol>
                <a:gridCol w="860912">
                  <a:extLst>
                    <a:ext uri="{9D8B030D-6E8A-4147-A177-3AD203B41FA5}">
                      <a16:colId xmlns:a16="http://schemas.microsoft.com/office/drawing/2014/main" val="685098753"/>
                    </a:ext>
                  </a:extLst>
                </a:gridCol>
              </a:tblGrid>
              <a:tr h="326046">
                <a:tc>
                  <a:txBody>
                    <a:bodyPr/>
                    <a:lstStyle/>
                    <a:p>
                      <a:pPr indent="0" algn="ctr"/>
                      <a:r>
                        <a:rPr lang="en-GB" sz="1200" dirty="0">
                          <a:solidFill>
                            <a:sysClr val="windowText" lastClr="000000"/>
                          </a:solidFill>
                          <a:effectLst/>
                          <a:latin typeface="Times New Roman" panose="02020603050405020304" pitchFamily="18" charset="0"/>
                          <a:cs typeface="Times New Roman" panose="02020603050405020304" pitchFamily="18" charset="0"/>
                        </a:rPr>
                        <a:t>Property</a:t>
                      </a:r>
                      <a:endParaRPr lang="zh-CN" sz="1800" dirty="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0" algn="ctr"/>
                      <a:r>
                        <a:rPr lang="en-GB" sz="1200" dirty="0">
                          <a:solidFill>
                            <a:sysClr val="windowText" lastClr="000000"/>
                          </a:solidFill>
                          <a:effectLst/>
                          <a:latin typeface="Times New Roman" panose="02020603050405020304" pitchFamily="18" charset="0"/>
                          <a:cs typeface="Times New Roman" panose="02020603050405020304" pitchFamily="18" charset="0"/>
                        </a:rPr>
                        <a:t>Ferrite</a:t>
                      </a:r>
                      <a:endParaRPr lang="zh-CN" sz="1800" dirty="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0" algn="ctr"/>
                      <a:r>
                        <a:rPr lang="en-GB" sz="1200" dirty="0">
                          <a:solidFill>
                            <a:sysClr val="windowText" lastClr="000000"/>
                          </a:solidFill>
                          <a:effectLst/>
                          <a:latin typeface="Times New Roman" panose="02020603050405020304" pitchFamily="18" charset="0"/>
                          <a:cs typeface="Times New Roman" panose="02020603050405020304" pitchFamily="18" charset="0"/>
                        </a:rPr>
                        <a:t>Martensite</a:t>
                      </a:r>
                      <a:endParaRPr lang="zh-CN" sz="1800" dirty="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0" algn="ctr"/>
                      <a:r>
                        <a:rPr lang="en-GB" sz="1200" dirty="0">
                          <a:solidFill>
                            <a:sysClr val="windowText" lastClr="000000"/>
                          </a:solidFill>
                          <a:effectLst/>
                          <a:latin typeface="Times New Roman" panose="02020603050405020304" pitchFamily="18" charset="0"/>
                          <a:cs typeface="Times New Roman" panose="02020603050405020304" pitchFamily="18" charset="0"/>
                        </a:rPr>
                        <a:t>Unit</a:t>
                      </a:r>
                      <a:endParaRPr lang="zh-CN" sz="1800" dirty="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95718424"/>
                  </a:ext>
                </a:extLst>
              </a:tr>
              <a:tr h="215829">
                <a:tc>
                  <a:txBody>
                    <a:bodyPr/>
                    <a:lstStyle/>
                    <a:p>
                      <a:pPr indent="0" algn="ctr"/>
                      <a:endParaRPr lang="en-GB" sz="1200" dirty="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0" algn="ctr"/>
                      <a:r>
                        <a:rPr lang="en-GB" sz="1200">
                          <a:solidFill>
                            <a:sysClr val="windowText" lastClr="000000"/>
                          </a:solidFill>
                          <a:effectLst/>
                          <a:latin typeface="Times New Roman" panose="02020603050405020304" pitchFamily="18" charset="0"/>
                          <a:cs typeface="Times New Roman" panose="02020603050405020304" pitchFamily="18" charset="0"/>
                        </a:rPr>
                        <a:t>233.3</a:t>
                      </a:r>
                      <a:endParaRPr lang="zh-CN" sz="180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0" algn="ctr"/>
                      <a:r>
                        <a:rPr lang="en-GB" sz="1200">
                          <a:solidFill>
                            <a:sysClr val="windowText" lastClr="000000"/>
                          </a:solidFill>
                          <a:effectLst/>
                          <a:latin typeface="Times New Roman" panose="02020603050405020304" pitchFamily="18" charset="0"/>
                          <a:cs typeface="Times New Roman" panose="02020603050405020304" pitchFamily="18" charset="0"/>
                        </a:rPr>
                        <a:t>417.4</a:t>
                      </a:r>
                      <a:endParaRPr lang="zh-CN" sz="180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0" algn="ctr"/>
                      <a:r>
                        <a:rPr lang="en-GB" sz="1200">
                          <a:solidFill>
                            <a:sysClr val="windowText" lastClr="000000"/>
                          </a:solidFill>
                          <a:effectLst/>
                          <a:latin typeface="Times New Roman" panose="02020603050405020304" pitchFamily="18" charset="0"/>
                          <a:cs typeface="Times New Roman" panose="02020603050405020304" pitchFamily="18" charset="0"/>
                        </a:rPr>
                        <a:t>GPa</a:t>
                      </a:r>
                      <a:endParaRPr lang="zh-CN" sz="180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96546650"/>
                  </a:ext>
                </a:extLst>
              </a:tr>
              <a:tr h="215829">
                <a:tc>
                  <a:txBody>
                    <a:bodyPr/>
                    <a:lstStyle/>
                    <a:p>
                      <a:pPr indent="0" algn="ctr"/>
                      <a:endParaRPr lang="en-GB" sz="1200" dirty="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0" algn="ctr"/>
                      <a:r>
                        <a:rPr lang="en-GB" sz="1200" dirty="0">
                          <a:solidFill>
                            <a:sysClr val="windowText" lastClr="000000"/>
                          </a:solidFill>
                          <a:effectLst/>
                          <a:latin typeface="Times New Roman" panose="02020603050405020304" pitchFamily="18" charset="0"/>
                          <a:cs typeface="Times New Roman" panose="02020603050405020304" pitchFamily="18" charset="0"/>
                        </a:rPr>
                        <a:t>135.5</a:t>
                      </a:r>
                      <a:endParaRPr lang="zh-CN" sz="1800" dirty="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0" algn="ctr"/>
                      <a:r>
                        <a:rPr lang="en-GB" sz="1200" dirty="0">
                          <a:solidFill>
                            <a:sysClr val="windowText" lastClr="000000"/>
                          </a:solidFill>
                          <a:effectLst/>
                          <a:latin typeface="Times New Roman" panose="02020603050405020304" pitchFamily="18" charset="0"/>
                          <a:cs typeface="Times New Roman" panose="02020603050405020304" pitchFamily="18" charset="0"/>
                        </a:rPr>
                        <a:t>242.4</a:t>
                      </a:r>
                      <a:endParaRPr lang="zh-CN" sz="1800" dirty="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0" algn="ctr"/>
                      <a:r>
                        <a:rPr lang="en-GB" sz="1200">
                          <a:solidFill>
                            <a:sysClr val="windowText" lastClr="000000"/>
                          </a:solidFill>
                          <a:effectLst/>
                          <a:latin typeface="Times New Roman" panose="02020603050405020304" pitchFamily="18" charset="0"/>
                          <a:cs typeface="Times New Roman" panose="02020603050405020304" pitchFamily="18" charset="0"/>
                        </a:rPr>
                        <a:t>GPa</a:t>
                      </a:r>
                      <a:endParaRPr lang="zh-CN" sz="180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99258026"/>
                  </a:ext>
                </a:extLst>
              </a:tr>
              <a:tr h="215829">
                <a:tc>
                  <a:txBody>
                    <a:bodyPr/>
                    <a:lstStyle/>
                    <a:p>
                      <a:pPr indent="0" algn="ctr"/>
                      <a:endParaRPr lang="en-GB" sz="1200" dirty="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0" algn="ctr"/>
                      <a:r>
                        <a:rPr lang="en-GB" sz="1200">
                          <a:solidFill>
                            <a:sysClr val="windowText" lastClr="000000"/>
                          </a:solidFill>
                          <a:effectLst/>
                          <a:latin typeface="Times New Roman" panose="02020603050405020304" pitchFamily="18" charset="0"/>
                          <a:cs typeface="Times New Roman" panose="02020603050405020304" pitchFamily="18" charset="0"/>
                        </a:rPr>
                        <a:t>118.0</a:t>
                      </a:r>
                      <a:endParaRPr lang="zh-CN" sz="180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0" algn="ctr"/>
                      <a:r>
                        <a:rPr lang="en-GB" sz="1200">
                          <a:solidFill>
                            <a:sysClr val="windowText" lastClr="000000"/>
                          </a:solidFill>
                          <a:effectLst/>
                          <a:latin typeface="Times New Roman" panose="02020603050405020304" pitchFamily="18" charset="0"/>
                          <a:cs typeface="Times New Roman" panose="02020603050405020304" pitchFamily="18" charset="0"/>
                        </a:rPr>
                        <a:t>211.1</a:t>
                      </a:r>
                      <a:endParaRPr lang="zh-CN" sz="180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0" algn="ctr"/>
                      <a:r>
                        <a:rPr lang="en-GB" sz="1200">
                          <a:solidFill>
                            <a:sysClr val="windowText" lastClr="000000"/>
                          </a:solidFill>
                          <a:effectLst/>
                          <a:latin typeface="Times New Roman" panose="02020603050405020304" pitchFamily="18" charset="0"/>
                          <a:cs typeface="Times New Roman" panose="02020603050405020304" pitchFamily="18" charset="0"/>
                        </a:rPr>
                        <a:t>GPa</a:t>
                      </a:r>
                      <a:endParaRPr lang="zh-CN" sz="180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37073042"/>
                  </a:ext>
                </a:extLst>
              </a:tr>
              <a:tr h="215829">
                <a:tc>
                  <a:txBody>
                    <a:bodyPr/>
                    <a:lstStyle/>
                    <a:p>
                      <a:pPr indent="0" algn="ctr"/>
                      <a:endParaRPr lang="en-GB" sz="1200" dirty="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0" algn="ctr"/>
                      <a:r>
                        <a:rPr lang="en-GB" sz="1200" dirty="0">
                          <a:solidFill>
                            <a:sysClr val="windowText" lastClr="000000"/>
                          </a:solidFill>
                          <a:effectLst/>
                          <a:latin typeface="Times New Roman" panose="02020603050405020304" pitchFamily="18" charset="0"/>
                          <a:cs typeface="Times New Roman" panose="02020603050405020304" pitchFamily="18" charset="0"/>
                        </a:rPr>
                        <a:t>1e(-3)</a:t>
                      </a:r>
                      <a:endParaRPr lang="zh-CN" sz="1800" dirty="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0" algn="ctr"/>
                      <a:r>
                        <a:rPr lang="en-GB" sz="1200">
                          <a:solidFill>
                            <a:sysClr val="windowText" lastClr="000000"/>
                          </a:solidFill>
                          <a:effectLst/>
                          <a:latin typeface="Times New Roman" panose="02020603050405020304" pitchFamily="18" charset="0"/>
                          <a:cs typeface="Times New Roman" panose="02020603050405020304" pitchFamily="18" charset="0"/>
                        </a:rPr>
                        <a:t>1e(-3)</a:t>
                      </a:r>
                      <a:endParaRPr lang="zh-CN" sz="180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0" algn="ctr"/>
                      <a:r>
                        <a:rPr lang="en-GB" sz="1200">
                          <a:solidFill>
                            <a:sysClr val="windowText" lastClr="000000"/>
                          </a:solidFill>
                          <a:effectLst/>
                          <a:latin typeface="Times New Roman" panose="02020603050405020304" pitchFamily="18" charset="0"/>
                          <a:cs typeface="Times New Roman" panose="02020603050405020304" pitchFamily="18" charset="0"/>
                        </a:rPr>
                        <a:t>ms</a:t>
                      </a:r>
                      <a:r>
                        <a:rPr lang="en-GB" sz="1200" baseline="30000">
                          <a:solidFill>
                            <a:sysClr val="windowText" lastClr="000000"/>
                          </a:solidFill>
                          <a:effectLst/>
                          <a:latin typeface="Times New Roman" panose="02020603050405020304" pitchFamily="18" charset="0"/>
                          <a:cs typeface="Times New Roman" panose="02020603050405020304" pitchFamily="18" charset="0"/>
                        </a:rPr>
                        <a:t>-1</a:t>
                      </a:r>
                      <a:endParaRPr lang="zh-CN" sz="180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79360407"/>
                  </a:ext>
                </a:extLst>
              </a:tr>
              <a:tr h="215829">
                <a:tc>
                  <a:txBody>
                    <a:bodyPr/>
                    <a:lstStyle/>
                    <a:p>
                      <a:pPr indent="0" algn="ctr"/>
                      <a:endParaRPr lang="en-GB" sz="1200" dirty="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0" algn="ctr"/>
                      <a:r>
                        <a:rPr lang="en-GB" sz="1200" dirty="0">
                          <a:solidFill>
                            <a:sysClr val="windowText" lastClr="000000"/>
                          </a:solidFill>
                          <a:effectLst/>
                          <a:latin typeface="Times New Roman" panose="02020603050405020304" pitchFamily="18" charset="0"/>
                          <a:cs typeface="Times New Roman" panose="02020603050405020304" pitchFamily="18" charset="0"/>
                        </a:rPr>
                        <a:t>95</a:t>
                      </a:r>
                      <a:endParaRPr lang="zh-CN" sz="1800" dirty="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0" algn="ctr"/>
                      <a:r>
                        <a:rPr lang="en-GB" sz="1200">
                          <a:solidFill>
                            <a:sysClr val="windowText" lastClr="000000"/>
                          </a:solidFill>
                          <a:effectLst/>
                          <a:latin typeface="Times New Roman" panose="02020603050405020304" pitchFamily="18" charset="0"/>
                          <a:cs typeface="Times New Roman" panose="02020603050405020304" pitchFamily="18" charset="0"/>
                        </a:rPr>
                        <a:t>406</a:t>
                      </a:r>
                      <a:endParaRPr lang="zh-CN" sz="180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0" algn="ctr"/>
                      <a:r>
                        <a:rPr lang="en-GB" sz="1200">
                          <a:solidFill>
                            <a:sysClr val="windowText" lastClr="000000"/>
                          </a:solidFill>
                          <a:effectLst/>
                          <a:latin typeface="Times New Roman" panose="02020603050405020304" pitchFamily="18" charset="0"/>
                          <a:cs typeface="Times New Roman" panose="02020603050405020304" pitchFamily="18" charset="0"/>
                        </a:rPr>
                        <a:t>MPa</a:t>
                      </a:r>
                      <a:endParaRPr lang="zh-CN" sz="180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491795"/>
                  </a:ext>
                </a:extLst>
              </a:tr>
              <a:tr h="215829">
                <a:tc>
                  <a:txBody>
                    <a:bodyPr/>
                    <a:lstStyle/>
                    <a:p>
                      <a:pPr indent="0" algn="ctr"/>
                      <a:endParaRPr lang="en-GB" sz="1200" dirty="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0" algn="ctr"/>
                      <a:r>
                        <a:rPr lang="en-GB" sz="1200">
                          <a:solidFill>
                            <a:sysClr val="windowText" lastClr="000000"/>
                          </a:solidFill>
                          <a:effectLst/>
                          <a:latin typeface="Times New Roman" panose="02020603050405020304" pitchFamily="18" charset="0"/>
                          <a:cs typeface="Times New Roman" panose="02020603050405020304" pitchFamily="18" charset="0"/>
                        </a:rPr>
                        <a:t>222</a:t>
                      </a:r>
                      <a:endParaRPr lang="zh-CN" sz="180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0" algn="ctr"/>
                      <a:r>
                        <a:rPr lang="en-GB" sz="1200">
                          <a:solidFill>
                            <a:sysClr val="windowText" lastClr="000000"/>
                          </a:solidFill>
                          <a:effectLst/>
                          <a:latin typeface="Times New Roman" panose="02020603050405020304" pitchFamily="18" charset="0"/>
                          <a:cs typeface="Times New Roman" panose="02020603050405020304" pitchFamily="18" charset="0"/>
                        </a:rPr>
                        <a:t>873</a:t>
                      </a:r>
                      <a:endParaRPr lang="zh-CN" sz="180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0" algn="ctr"/>
                      <a:r>
                        <a:rPr lang="en-GB" sz="1200">
                          <a:solidFill>
                            <a:sysClr val="windowText" lastClr="000000"/>
                          </a:solidFill>
                          <a:effectLst/>
                          <a:latin typeface="Times New Roman" panose="02020603050405020304" pitchFamily="18" charset="0"/>
                          <a:cs typeface="Times New Roman" panose="02020603050405020304" pitchFamily="18" charset="0"/>
                        </a:rPr>
                        <a:t>MPa</a:t>
                      </a:r>
                      <a:endParaRPr lang="zh-CN" sz="180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35470945"/>
                  </a:ext>
                </a:extLst>
              </a:tr>
              <a:tr h="215829">
                <a:tc>
                  <a:txBody>
                    <a:bodyPr/>
                    <a:lstStyle/>
                    <a:p>
                      <a:pPr indent="0" algn="ctr"/>
                      <a:endParaRPr lang="en-GB" sz="1200" dirty="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0" algn="ctr"/>
                      <a:r>
                        <a:rPr lang="en-GB" sz="1200">
                          <a:solidFill>
                            <a:sysClr val="windowText" lastClr="000000"/>
                          </a:solidFill>
                          <a:effectLst/>
                          <a:latin typeface="Times New Roman" panose="02020603050405020304" pitchFamily="18" charset="0"/>
                          <a:cs typeface="Times New Roman" panose="02020603050405020304" pitchFamily="18" charset="0"/>
                        </a:rPr>
                        <a:t>96</a:t>
                      </a:r>
                      <a:endParaRPr lang="zh-CN" sz="180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0" algn="ctr"/>
                      <a:r>
                        <a:rPr lang="en-GB" sz="1200">
                          <a:solidFill>
                            <a:sysClr val="windowText" lastClr="000000"/>
                          </a:solidFill>
                          <a:effectLst/>
                          <a:latin typeface="Times New Roman" panose="02020603050405020304" pitchFamily="18" charset="0"/>
                          <a:cs typeface="Times New Roman" panose="02020603050405020304" pitchFamily="18" charset="0"/>
                        </a:rPr>
                        <a:t>457</a:t>
                      </a:r>
                      <a:endParaRPr lang="zh-CN" sz="180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0" algn="ctr"/>
                      <a:r>
                        <a:rPr lang="en-GB" sz="1200">
                          <a:solidFill>
                            <a:sysClr val="windowText" lastClr="000000"/>
                          </a:solidFill>
                          <a:effectLst/>
                          <a:latin typeface="Times New Roman" panose="02020603050405020304" pitchFamily="18" charset="0"/>
                          <a:cs typeface="Times New Roman" panose="02020603050405020304" pitchFamily="18" charset="0"/>
                        </a:rPr>
                        <a:t>MPa</a:t>
                      </a:r>
                      <a:endParaRPr lang="zh-CN" sz="180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09031220"/>
                  </a:ext>
                </a:extLst>
              </a:tr>
              <a:tr h="215829">
                <a:tc>
                  <a:txBody>
                    <a:bodyPr/>
                    <a:lstStyle/>
                    <a:p>
                      <a:pPr indent="0" algn="ctr"/>
                      <a:endParaRPr lang="en-GB" sz="1200" dirty="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0" algn="ctr"/>
                      <a:r>
                        <a:rPr lang="en-GB" sz="1200">
                          <a:solidFill>
                            <a:sysClr val="windowText" lastClr="000000"/>
                          </a:solidFill>
                          <a:effectLst/>
                          <a:latin typeface="Times New Roman" panose="02020603050405020304" pitchFamily="18" charset="0"/>
                          <a:cs typeface="Times New Roman" panose="02020603050405020304" pitchFamily="18" charset="0"/>
                        </a:rPr>
                        <a:t>412</a:t>
                      </a:r>
                      <a:endParaRPr lang="zh-CN" sz="180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0" algn="ctr"/>
                      <a:r>
                        <a:rPr lang="en-GB" sz="1200">
                          <a:solidFill>
                            <a:sysClr val="windowText" lastClr="000000"/>
                          </a:solidFill>
                          <a:effectLst/>
                          <a:latin typeface="Times New Roman" panose="02020603050405020304" pitchFamily="18" charset="0"/>
                          <a:cs typeface="Times New Roman" panose="02020603050405020304" pitchFamily="18" charset="0"/>
                        </a:rPr>
                        <a:t>971</a:t>
                      </a:r>
                      <a:endParaRPr lang="zh-CN" sz="180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0" algn="ctr"/>
                      <a:r>
                        <a:rPr lang="en-GB" sz="1200">
                          <a:solidFill>
                            <a:sysClr val="windowText" lastClr="000000"/>
                          </a:solidFill>
                          <a:effectLst/>
                          <a:latin typeface="Times New Roman" panose="02020603050405020304" pitchFamily="18" charset="0"/>
                          <a:cs typeface="Times New Roman" panose="02020603050405020304" pitchFamily="18" charset="0"/>
                        </a:rPr>
                        <a:t>MPa</a:t>
                      </a:r>
                      <a:endParaRPr lang="zh-CN" sz="180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06468860"/>
                  </a:ext>
                </a:extLst>
              </a:tr>
              <a:tr h="215829">
                <a:tc>
                  <a:txBody>
                    <a:bodyPr/>
                    <a:lstStyle/>
                    <a:p>
                      <a:pPr indent="0" algn="ctr"/>
                      <a:endParaRPr lang="en-GB" sz="1200" dirty="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0" algn="ctr"/>
                      <a:r>
                        <a:rPr lang="en-GB" sz="1200">
                          <a:solidFill>
                            <a:sysClr val="windowText" lastClr="000000"/>
                          </a:solidFill>
                          <a:effectLst/>
                          <a:latin typeface="Times New Roman" panose="02020603050405020304" pitchFamily="18" charset="0"/>
                          <a:cs typeface="Times New Roman" panose="02020603050405020304" pitchFamily="18" charset="0"/>
                        </a:rPr>
                        <a:t>1</a:t>
                      </a:r>
                      <a:endParaRPr lang="zh-CN" sz="180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0" algn="ctr"/>
                      <a:r>
                        <a:rPr lang="en-GB" sz="1200">
                          <a:solidFill>
                            <a:sysClr val="windowText" lastClr="000000"/>
                          </a:solidFill>
                          <a:effectLst/>
                          <a:latin typeface="Times New Roman" panose="02020603050405020304" pitchFamily="18" charset="0"/>
                          <a:cs typeface="Times New Roman" panose="02020603050405020304" pitchFamily="18" charset="0"/>
                        </a:rPr>
                        <a:t>563</a:t>
                      </a:r>
                      <a:endParaRPr lang="zh-CN" sz="180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0" algn="ctr"/>
                      <a:r>
                        <a:rPr lang="en-GB" sz="1200">
                          <a:solidFill>
                            <a:sysClr val="windowText" lastClr="000000"/>
                          </a:solidFill>
                          <a:effectLst/>
                          <a:latin typeface="Times New Roman" panose="02020603050405020304" pitchFamily="18" charset="0"/>
                          <a:cs typeface="Times New Roman" panose="02020603050405020304" pitchFamily="18" charset="0"/>
                        </a:rPr>
                        <a:t>GPa</a:t>
                      </a:r>
                      <a:endParaRPr lang="zh-CN" sz="180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99463554"/>
                  </a:ext>
                </a:extLst>
              </a:tr>
              <a:tr h="215829">
                <a:tc>
                  <a:txBody>
                    <a:bodyPr/>
                    <a:lstStyle/>
                    <a:p>
                      <a:pPr indent="0" algn="ctr"/>
                      <a:endParaRPr lang="en-GB" sz="1200" dirty="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0" algn="ctr"/>
                      <a:r>
                        <a:rPr lang="en-GB" sz="1200">
                          <a:solidFill>
                            <a:sysClr val="windowText" lastClr="000000"/>
                          </a:solidFill>
                          <a:effectLst/>
                          <a:latin typeface="Times New Roman" panose="02020603050405020304" pitchFamily="18" charset="0"/>
                          <a:cs typeface="Times New Roman" panose="02020603050405020304" pitchFamily="18" charset="0"/>
                        </a:rPr>
                        <a:t>1.4</a:t>
                      </a:r>
                      <a:endParaRPr lang="zh-CN" sz="180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0" algn="ctr"/>
                      <a:r>
                        <a:rPr lang="en-GB" sz="1200">
                          <a:solidFill>
                            <a:sysClr val="windowText" lastClr="000000"/>
                          </a:solidFill>
                          <a:effectLst/>
                          <a:latin typeface="Times New Roman" panose="02020603050405020304" pitchFamily="18" charset="0"/>
                          <a:cs typeface="Times New Roman" panose="02020603050405020304" pitchFamily="18" charset="0"/>
                        </a:rPr>
                        <a:t>1.4</a:t>
                      </a:r>
                      <a:endParaRPr lang="zh-CN" sz="180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0" algn="ctr"/>
                      <a:r>
                        <a:rPr lang="en-GB" sz="1200">
                          <a:solidFill>
                            <a:sysClr val="windowText" lastClr="000000"/>
                          </a:solidFill>
                          <a:effectLst/>
                          <a:latin typeface="Times New Roman" panose="02020603050405020304" pitchFamily="18" charset="0"/>
                          <a:cs typeface="Times New Roman" panose="02020603050405020304" pitchFamily="18" charset="0"/>
                        </a:rPr>
                        <a:t> </a:t>
                      </a:r>
                      <a:endParaRPr lang="zh-CN" sz="180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57264470"/>
                  </a:ext>
                </a:extLst>
              </a:tr>
              <a:tr h="215829">
                <a:tc>
                  <a:txBody>
                    <a:bodyPr/>
                    <a:lstStyle/>
                    <a:p>
                      <a:pPr indent="0" algn="ctr"/>
                      <a:endParaRPr lang="en-GB" sz="1200" dirty="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0" algn="ctr"/>
                      <a:r>
                        <a:rPr lang="en-GB" sz="1200">
                          <a:solidFill>
                            <a:sysClr val="windowText" lastClr="000000"/>
                          </a:solidFill>
                          <a:effectLst/>
                          <a:latin typeface="Times New Roman" panose="02020603050405020304" pitchFamily="18" charset="0"/>
                          <a:cs typeface="Times New Roman" panose="02020603050405020304" pitchFamily="18" charset="0"/>
                        </a:rPr>
                        <a:t>20</a:t>
                      </a:r>
                      <a:endParaRPr lang="zh-CN" sz="180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0" algn="ctr"/>
                      <a:r>
                        <a:rPr lang="en-GB" sz="1200" dirty="0">
                          <a:solidFill>
                            <a:sysClr val="windowText" lastClr="000000"/>
                          </a:solidFill>
                          <a:effectLst/>
                          <a:latin typeface="Times New Roman" panose="02020603050405020304" pitchFamily="18" charset="0"/>
                          <a:cs typeface="Times New Roman" panose="02020603050405020304" pitchFamily="18" charset="0"/>
                        </a:rPr>
                        <a:t>20</a:t>
                      </a:r>
                      <a:endParaRPr lang="zh-CN" sz="1800" dirty="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0" algn="ctr"/>
                      <a:r>
                        <a:rPr lang="en-GB" sz="1200">
                          <a:solidFill>
                            <a:sysClr val="windowText" lastClr="000000"/>
                          </a:solidFill>
                          <a:effectLst/>
                          <a:latin typeface="Times New Roman" panose="02020603050405020304" pitchFamily="18" charset="0"/>
                          <a:cs typeface="Times New Roman" panose="02020603050405020304" pitchFamily="18" charset="0"/>
                        </a:rPr>
                        <a:t> </a:t>
                      </a:r>
                      <a:endParaRPr lang="zh-CN" sz="180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69652232"/>
                  </a:ext>
                </a:extLst>
              </a:tr>
              <a:tr h="215829">
                <a:tc>
                  <a:txBody>
                    <a:bodyPr/>
                    <a:lstStyle/>
                    <a:p>
                      <a:pPr indent="0" algn="ctr"/>
                      <a:endParaRPr lang="en-GB" sz="1200" dirty="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0" algn="ctr"/>
                      <a:endParaRPr lang="zh-CN" sz="1800" dirty="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0" algn="ctr"/>
                      <a:endParaRPr lang="zh-CN" sz="1800" dirty="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0" algn="ctr"/>
                      <a:r>
                        <a:rPr lang="en-GB" sz="1200" dirty="0">
                          <a:solidFill>
                            <a:sysClr val="windowText" lastClr="000000"/>
                          </a:solidFill>
                          <a:effectLst/>
                          <a:latin typeface="Times New Roman" panose="02020603050405020304" pitchFamily="18" charset="0"/>
                          <a:cs typeface="Times New Roman" panose="02020603050405020304" pitchFamily="18" charset="0"/>
                        </a:rPr>
                        <a:t> </a:t>
                      </a:r>
                      <a:endParaRPr lang="zh-CN" sz="1800" dirty="0">
                        <a:solidFill>
                          <a:sysClr val="windowText" lastClr="0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51425954"/>
                  </a:ext>
                </a:extLst>
              </a:tr>
            </a:tbl>
          </a:graphicData>
        </a:graphic>
      </p:graphicFrame>
      <p:graphicFrame>
        <p:nvGraphicFramePr>
          <p:cNvPr id="20" name="对象 19">
            <a:extLst>
              <a:ext uri="{FF2B5EF4-FFF2-40B4-BE49-F238E27FC236}">
                <a16:creationId xmlns:a16="http://schemas.microsoft.com/office/drawing/2014/main" id="{123746D4-FE13-BF16-FA20-219DEF0D787C}"/>
              </a:ext>
            </a:extLst>
          </p:cNvPr>
          <p:cNvGraphicFramePr>
            <a:graphicFrameLocks noChangeAspect="1"/>
          </p:cNvGraphicFramePr>
          <p:nvPr>
            <p:extLst>
              <p:ext uri="{D42A27DB-BD31-4B8C-83A1-F6EECF244321}">
                <p14:modId xmlns:p14="http://schemas.microsoft.com/office/powerpoint/2010/main" val="2634027775"/>
              </p:ext>
            </p:extLst>
          </p:nvPr>
        </p:nvGraphicFramePr>
        <p:xfrm>
          <a:off x="8531614" y="3603286"/>
          <a:ext cx="200025" cy="200025"/>
        </p:xfrm>
        <a:graphic>
          <a:graphicData uri="http://schemas.openxmlformats.org/presentationml/2006/ole">
            <mc:AlternateContent xmlns:mc="http://schemas.openxmlformats.org/markup-compatibility/2006">
              <mc:Choice xmlns:v="urn:schemas-microsoft-com:vml" Requires="v">
                <p:oleObj name="Equation" r:id="rId13" imgW="203024" imgH="203024" progId="Equation.DSMT4">
                  <p:embed/>
                </p:oleObj>
              </mc:Choice>
              <mc:Fallback>
                <p:oleObj name="Equation" r:id="rId13" imgW="203024" imgH="203024" progId="Equation.DSMT4">
                  <p:embed/>
                  <p:pic>
                    <p:nvPicPr>
                      <p:cNvPr id="0" name="Object 1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531614" y="3603286"/>
                        <a:ext cx="200025" cy="200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1" name="对象 20">
            <a:extLst>
              <a:ext uri="{FF2B5EF4-FFF2-40B4-BE49-F238E27FC236}">
                <a16:creationId xmlns:a16="http://schemas.microsoft.com/office/drawing/2014/main" id="{9CF07D7F-055B-3142-0460-57E14027ED11}"/>
              </a:ext>
            </a:extLst>
          </p:cNvPr>
          <p:cNvGraphicFramePr>
            <a:graphicFrameLocks noChangeAspect="1"/>
          </p:cNvGraphicFramePr>
          <p:nvPr>
            <p:extLst>
              <p:ext uri="{D42A27DB-BD31-4B8C-83A1-F6EECF244321}">
                <p14:modId xmlns:p14="http://schemas.microsoft.com/office/powerpoint/2010/main" val="240529915"/>
              </p:ext>
            </p:extLst>
          </p:nvPr>
        </p:nvGraphicFramePr>
        <p:xfrm>
          <a:off x="8531614" y="3804334"/>
          <a:ext cx="219075" cy="200025"/>
        </p:xfrm>
        <a:graphic>
          <a:graphicData uri="http://schemas.openxmlformats.org/presentationml/2006/ole">
            <mc:AlternateContent xmlns:mc="http://schemas.openxmlformats.org/markup-compatibility/2006">
              <mc:Choice xmlns:v="urn:schemas-microsoft-com:vml" Requires="v">
                <p:oleObj name="Equation" r:id="rId15" imgW="215713" imgH="203024" progId="Equation.DSMT4">
                  <p:embed/>
                </p:oleObj>
              </mc:Choice>
              <mc:Fallback>
                <p:oleObj name="Equation" r:id="rId15" imgW="215713" imgH="203024" progId="Equation.DSMT4">
                  <p:embed/>
                  <p:pic>
                    <p:nvPicPr>
                      <p:cNvPr id="0" name="Object 1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531614" y="3804334"/>
                        <a:ext cx="219075" cy="200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2" name="对象 21">
            <a:extLst>
              <a:ext uri="{FF2B5EF4-FFF2-40B4-BE49-F238E27FC236}">
                <a16:creationId xmlns:a16="http://schemas.microsoft.com/office/drawing/2014/main" id="{A75D2708-B85F-3B12-C537-4BCA89DF74CF}"/>
              </a:ext>
            </a:extLst>
          </p:cNvPr>
          <p:cNvGraphicFramePr>
            <a:graphicFrameLocks noChangeAspect="1"/>
          </p:cNvGraphicFramePr>
          <p:nvPr>
            <p:extLst>
              <p:ext uri="{D42A27DB-BD31-4B8C-83A1-F6EECF244321}">
                <p14:modId xmlns:p14="http://schemas.microsoft.com/office/powerpoint/2010/main" val="1833515441"/>
              </p:ext>
            </p:extLst>
          </p:nvPr>
        </p:nvGraphicFramePr>
        <p:xfrm>
          <a:off x="8531614" y="4008357"/>
          <a:ext cx="219075" cy="200025"/>
        </p:xfrm>
        <a:graphic>
          <a:graphicData uri="http://schemas.openxmlformats.org/presentationml/2006/ole">
            <mc:AlternateContent xmlns:mc="http://schemas.openxmlformats.org/markup-compatibility/2006">
              <mc:Choice xmlns:v="urn:schemas-microsoft-com:vml" Requires="v">
                <p:oleObj name="Equation" r:id="rId17" imgW="215713" imgH="203024" progId="Equation.DSMT4">
                  <p:embed/>
                </p:oleObj>
              </mc:Choice>
              <mc:Fallback>
                <p:oleObj name="Equation" r:id="rId17" imgW="215713" imgH="203024" progId="Equation.DSMT4">
                  <p:embed/>
                  <p:pic>
                    <p:nvPicPr>
                      <p:cNvPr id="0" name="Object 1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8531614" y="4008357"/>
                        <a:ext cx="219075" cy="200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 name="对象 22">
            <a:extLst>
              <a:ext uri="{FF2B5EF4-FFF2-40B4-BE49-F238E27FC236}">
                <a16:creationId xmlns:a16="http://schemas.microsoft.com/office/drawing/2014/main" id="{97CDED47-1CF8-0F2B-102B-C5AB200B2D89}"/>
              </a:ext>
            </a:extLst>
          </p:cNvPr>
          <p:cNvGraphicFramePr>
            <a:graphicFrameLocks noChangeAspect="1"/>
          </p:cNvGraphicFramePr>
          <p:nvPr>
            <p:extLst>
              <p:ext uri="{D42A27DB-BD31-4B8C-83A1-F6EECF244321}">
                <p14:modId xmlns:p14="http://schemas.microsoft.com/office/powerpoint/2010/main" val="2313907039"/>
              </p:ext>
            </p:extLst>
          </p:nvPr>
        </p:nvGraphicFramePr>
        <p:xfrm>
          <a:off x="8587614" y="4212066"/>
          <a:ext cx="161925" cy="200025"/>
        </p:xfrm>
        <a:graphic>
          <a:graphicData uri="http://schemas.openxmlformats.org/presentationml/2006/ole">
            <mc:AlternateContent xmlns:mc="http://schemas.openxmlformats.org/markup-compatibility/2006">
              <mc:Choice xmlns:v="urn:schemas-microsoft-com:vml" Requires="v">
                <p:oleObj name="Equation" r:id="rId19" imgW="164957" imgH="203024" progId="Equation.DSMT4">
                  <p:embed/>
                </p:oleObj>
              </mc:Choice>
              <mc:Fallback>
                <p:oleObj name="Equation" r:id="rId19" imgW="164957" imgH="203024" progId="Equation.DSMT4">
                  <p:embed/>
                  <p:pic>
                    <p:nvPicPr>
                      <p:cNvPr id="0" name="Object 9"/>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8587614" y="4212066"/>
                        <a:ext cx="161925" cy="200025"/>
                      </a:xfrm>
                      <a:prstGeom prst="rect">
                        <a:avLst/>
                      </a:prstGeom>
                      <a:noFill/>
                    </p:spPr>
                  </p:pic>
                </p:oleObj>
              </mc:Fallback>
            </mc:AlternateContent>
          </a:graphicData>
        </a:graphic>
      </p:graphicFrame>
      <p:graphicFrame>
        <p:nvGraphicFramePr>
          <p:cNvPr id="24" name="对象 23">
            <a:extLst>
              <a:ext uri="{FF2B5EF4-FFF2-40B4-BE49-F238E27FC236}">
                <a16:creationId xmlns:a16="http://schemas.microsoft.com/office/drawing/2014/main" id="{C10F0C84-9019-FA05-9A36-416D49FD5946}"/>
              </a:ext>
            </a:extLst>
          </p:cNvPr>
          <p:cNvGraphicFramePr>
            <a:graphicFrameLocks noChangeAspect="1"/>
          </p:cNvGraphicFramePr>
          <p:nvPr>
            <p:extLst>
              <p:ext uri="{D42A27DB-BD31-4B8C-83A1-F6EECF244321}">
                <p14:modId xmlns:p14="http://schemas.microsoft.com/office/powerpoint/2010/main" val="2062768817"/>
              </p:ext>
            </p:extLst>
          </p:nvPr>
        </p:nvGraphicFramePr>
        <p:xfrm>
          <a:off x="8492057" y="4390171"/>
          <a:ext cx="342900" cy="228600"/>
        </p:xfrm>
        <a:graphic>
          <a:graphicData uri="http://schemas.openxmlformats.org/presentationml/2006/ole">
            <mc:AlternateContent xmlns:mc="http://schemas.openxmlformats.org/markup-compatibility/2006">
              <mc:Choice xmlns:v="urn:schemas-microsoft-com:vml" Requires="v">
                <p:oleObj name="Equation" r:id="rId21" imgW="342751" imgH="228501" progId="Equation.DSMT4">
                  <p:embed/>
                </p:oleObj>
              </mc:Choice>
              <mc:Fallback>
                <p:oleObj name="Equation" r:id="rId21" imgW="342751" imgH="228501" progId="Equation.DSMT4">
                  <p:embed/>
                  <p:pic>
                    <p:nvPicPr>
                      <p:cNvPr id="0" name="Object 8"/>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8492057" y="4390171"/>
                        <a:ext cx="342900" cy="228600"/>
                      </a:xfrm>
                      <a:prstGeom prst="rect">
                        <a:avLst/>
                      </a:prstGeom>
                      <a:noFill/>
                    </p:spPr>
                  </p:pic>
                </p:oleObj>
              </mc:Fallback>
            </mc:AlternateContent>
          </a:graphicData>
        </a:graphic>
      </p:graphicFrame>
      <p:graphicFrame>
        <p:nvGraphicFramePr>
          <p:cNvPr id="25" name="对象 24">
            <a:extLst>
              <a:ext uri="{FF2B5EF4-FFF2-40B4-BE49-F238E27FC236}">
                <a16:creationId xmlns:a16="http://schemas.microsoft.com/office/drawing/2014/main" id="{6EC4FD6C-D5FB-8456-5272-63B3EF3BAF43}"/>
              </a:ext>
            </a:extLst>
          </p:cNvPr>
          <p:cNvGraphicFramePr>
            <a:graphicFrameLocks noChangeAspect="1"/>
          </p:cNvGraphicFramePr>
          <p:nvPr>
            <p:extLst>
              <p:ext uri="{D42A27DB-BD31-4B8C-83A1-F6EECF244321}">
                <p14:modId xmlns:p14="http://schemas.microsoft.com/office/powerpoint/2010/main" val="2170724311"/>
              </p:ext>
            </p:extLst>
          </p:nvPr>
        </p:nvGraphicFramePr>
        <p:xfrm>
          <a:off x="8487602" y="4614890"/>
          <a:ext cx="371475" cy="228600"/>
        </p:xfrm>
        <a:graphic>
          <a:graphicData uri="http://schemas.openxmlformats.org/presentationml/2006/ole">
            <mc:AlternateContent xmlns:mc="http://schemas.openxmlformats.org/markup-compatibility/2006">
              <mc:Choice xmlns:v="urn:schemas-microsoft-com:vml" Requires="v">
                <p:oleObj name="Equation" r:id="rId23" imgW="368300" imgH="228600" progId="Equation.DSMT4">
                  <p:embed/>
                </p:oleObj>
              </mc:Choice>
              <mc:Fallback>
                <p:oleObj name="Equation" r:id="rId23" imgW="368300" imgH="228600" progId="Equation.DSMT4">
                  <p:embed/>
                  <p:pic>
                    <p:nvPicPr>
                      <p:cNvPr id="0" name="Object 7"/>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8487602" y="4614890"/>
                        <a:ext cx="371475" cy="228600"/>
                      </a:xfrm>
                      <a:prstGeom prst="rect">
                        <a:avLst/>
                      </a:prstGeom>
                      <a:noFill/>
                    </p:spPr>
                  </p:pic>
                </p:oleObj>
              </mc:Fallback>
            </mc:AlternateContent>
          </a:graphicData>
        </a:graphic>
      </p:graphicFrame>
      <p:graphicFrame>
        <p:nvGraphicFramePr>
          <p:cNvPr id="26" name="对象 25">
            <a:extLst>
              <a:ext uri="{FF2B5EF4-FFF2-40B4-BE49-F238E27FC236}">
                <a16:creationId xmlns:a16="http://schemas.microsoft.com/office/drawing/2014/main" id="{30DA1F44-5995-EDA6-4694-D787A194A971}"/>
              </a:ext>
            </a:extLst>
          </p:cNvPr>
          <p:cNvGraphicFramePr>
            <a:graphicFrameLocks noChangeAspect="1"/>
          </p:cNvGraphicFramePr>
          <p:nvPr>
            <p:extLst>
              <p:ext uri="{D42A27DB-BD31-4B8C-83A1-F6EECF244321}">
                <p14:modId xmlns:p14="http://schemas.microsoft.com/office/powerpoint/2010/main" val="174067304"/>
              </p:ext>
            </p:extLst>
          </p:nvPr>
        </p:nvGraphicFramePr>
        <p:xfrm>
          <a:off x="8513019" y="4839609"/>
          <a:ext cx="352425" cy="228600"/>
        </p:xfrm>
        <a:graphic>
          <a:graphicData uri="http://schemas.openxmlformats.org/presentationml/2006/ole">
            <mc:AlternateContent xmlns:mc="http://schemas.openxmlformats.org/markup-compatibility/2006">
              <mc:Choice xmlns:v="urn:schemas-microsoft-com:vml" Requires="v">
                <p:oleObj name="Equation" r:id="rId25" imgW="355446" imgH="228501" progId="Equation.DSMT4">
                  <p:embed/>
                </p:oleObj>
              </mc:Choice>
              <mc:Fallback>
                <p:oleObj name="Equation" r:id="rId25" imgW="355446" imgH="228501" progId="Equation.DSMT4">
                  <p:embed/>
                  <p:pic>
                    <p:nvPicPr>
                      <p:cNvPr id="0" name="Object 6"/>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8513019" y="4839609"/>
                        <a:ext cx="352425"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 name="对象 26">
            <a:extLst>
              <a:ext uri="{FF2B5EF4-FFF2-40B4-BE49-F238E27FC236}">
                <a16:creationId xmlns:a16="http://schemas.microsoft.com/office/drawing/2014/main" id="{5B3428A1-9D3B-413B-6002-C7CFFBDAFE0B}"/>
              </a:ext>
            </a:extLst>
          </p:cNvPr>
          <p:cNvGraphicFramePr>
            <a:graphicFrameLocks noChangeAspect="1"/>
          </p:cNvGraphicFramePr>
          <p:nvPr>
            <p:extLst>
              <p:ext uri="{D42A27DB-BD31-4B8C-83A1-F6EECF244321}">
                <p14:modId xmlns:p14="http://schemas.microsoft.com/office/powerpoint/2010/main" val="616610094"/>
              </p:ext>
            </p:extLst>
          </p:nvPr>
        </p:nvGraphicFramePr>
        <p:xfrm>
          <a:off x="8513391" y="5063922"/>
          <a:ext cx="371475" cy="228600"/>
        </p:xfrm>
        <a:graphic>
          <a:graphicData uri="http://schemas.openxmlformats.org/presentationml/2006/ole">
            <mc:AlternateContent xmlns:mc="http://schemas.openxmlformats.org/markup-compatibility/2006">
              <mc:Choice xmlns:v="urn:schemas-microsoft-com:vml" Requires="v">
                <p:oleObj name="Equation" r:id="rId27" imgW="368300" imgH="228600" progId="Equation.DSMT4">
                  <p:embed/>
                </p:oleObj>
              </mc:Choice>
              <mc:Fallback>
                <p:oleObj name="Equation" r:id="rId27" imgW="368300" imgH="228600" progId="Equation.DSMT4">
                  <p:embed/>
                  <p:pic>
                    <p:nvPicPr>
                      <p:cNvPr id="0" name="Object 5"/>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8513391" y="5063922"/>
                        <a:ext cx="371475"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8" name="对象 27">
            <a:extLst>
              <a:ext uri="{FF2B5EF4-FFF2-40B4-BE49-F238E27FC236}">
                <a16:creationId xmlns:a16="http://schemas.microsoft.com/office/drawing/2014/main" id="{E211CB4E-0DFD-85A5-64B4-E95A5A75E12C}"/>
              </a:ext>
            </a:extLst>
          </p:cNvPr>
          <p:cNvGraphicFramePr>
            <a:graphicFrameLocks noChangeAspect="1"/>
          </p:cNvGraphicFramePr>
          <p:nvPr>
            <p:extLst>
              <p:ext uri="{D42A27DB-BD31-4B8C-83A1-F6EECF244321}">
                <p14:modId xmlns:p14="http://schemas.microsoft.com/office/powerpoint/2010/main" val="890836537"/>
              </p:ext>
            </p:extLst>
          </p:nvPr>
        </p:nvGraphicFramePr>
        <p:xfrm>
          <a:off x="8592765" y="5288297"/>
          <a:ext cx="152400" cy="200025"/>
        </p:xfrm>
        <a:graphic>
          <a:graphicData uri="http://schemas.openxmlformats.org/presentationml/2006/ole">
            <mc:AlternateContent xmlns:mc="http://schemas.openxmlformats.org/markup-compatibility/2006">
              <mc:Choice xmlns:v="urn:schemas-microsoft-com:vml" Requires="v">
                <p:oleObj name="Equation" r:id="rId29" imgW="152268" imgH="203024" progId="Equation.DSMT4">
                  <p:embed/>
                </p:oleObj>
              </mc:Choice>
              <mc:Fallback>
                <p:oleObj name="Equation" r:id="rId29" imgW="152268" imgH="203024" progId="Equation.DSMT4">
                  <p:embed/>
                  <p:pic>
                    <p:nvPicPr>
                      <p:cNvPr id="0" name="Object 4"/>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8592765" y="5288297"/>
                        <a:ext cx="152400" cy="200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9" name="对象 28">
            <a:extLst>
              <a:ext uri="{FF2B5EF4-FFF2-40B4-BE49-F238E27FC236}">
                <a16:creationId xmlns:a16="http://schemas.microsoft.com/office/drawing/2014/main" id="{2862465E-60E9-1E03-7F56-52BCCFF1A706}"/>
              </a:ext>
            </a:extLst>
          </p:cNvPr>
          <p:cNvGraphicFramePr>
            <a:graphicFrameLocks noChangeAspect="1"/>
          </p:cNvGraphicFramePr>
          <p:nvPr>
            <p:extLst>
              <p:ext uri="{D42A27DB-BD31-4B8C-83A1-F6EECF244321}">
                <p14:modId xmlns:p14="http://schemas.microsoft.com/office/powerpoint/2010/main" val="2666292045"/>
              </p:ext>
            </p:extLst>
          </p:nvPr>
        </p:nvGraphicFramePr>
        <p:xfrm>
          <a:off x="8578670" y="5478618"/>
          <a:ext cx="219075" cy="228600"/>
        </p:xfrm>
        <a:graphic>
          <a:graphicData uri="http://schemas.openxmlformats.org/presentationml/2006/ole">
            <mc:AlternateContent xmlns:mc="http://schemas.openxmlformats.org/markup-compatibility/2006">
              <mc:Choice xmlns:v="urn:schemas-microsoft-com:vml" Requires="v">
                <p:oleObj name="Equation" r:id="rId31" imgW="215806" imgH="228501" progId="Equation.DSMT4">
                  <p:embed/>
                </p:oleObj>
              </mc:Choice>
              <mc:Fallback>
                <p:oleObj name="Equation" r:id="rId31" imgW="215806" imgH="228501" progId="Equation.DSMT4">
                  <p:embed/>
                  <p:pic>
                    <p:nvPicPr>
                      <p:cNvPr id="0" name="Object 3"/>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8578670" y="5478618"/>
                        <a:ext cx="219075" cy="22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 name="对象 29">
            <a:extLst>
              <a:ext uri="{FF2B5EF4-FFF2-40B4-BE49-F238E27FC236}">
                <a16:creationId xmlns:a16="http://schemas.microsoft.com/office/drawing/2014/main" id="{978F4CFE-6809-D2FB-BEF9-EE2D908AA434}"/>
              </a:ext>
            </a:extLst>
          </p:cNvPr>
          <p:cNvGraphicFramePr>
            <a:graphicFrameLocks noChangeAspect="1"/>
          </p:cNvGraphicFramePr>
          <p:nvPr>
            <p:extLst>
              <p:ext uri="{D42A27DB-BD31-4B8C-83A1-F6EECF244321}">
                <p14:modId xmlns:p14="http://schemas.microsoft.com/office/powerpoint/2010/main" val="472942342"/>
              </p:ext>
            </p:extLst>
          </p:nvPr>
        </p:nvGraphicFramePr>
        <p:xfrm>
          <a:off x="8631626" y="5805108"/>
          <a:ext cx="114300" cy="123825"/>
        </p:xfrm>
        <a:graphic>
          <a:graphicData uri="http://schemas.openxmlformats.org/presentationml/2006/ole">
            <mc:AlternateContent xmlns:mc="http://schemas.openxmlformats.org/markup-compatibility/2006">
              <mc:Choice xmlns:v="urn:schemas-microsoft-com:vml" Requires="v">
                <p:oleObj name="Equation" r:id="rId33" imgW="114102" imgH="126780" progId="Equation.DSMT4">
                  <p:embed/>
                </p:oleObj>
              </mc:Choice>
              <mc:Fallback>
                <p:oleObj name="Equation" r:id="rId33" imgW="114102" imgH="126780" progId="Equation.DSMT4">
                  <p:embed/>
                  <p:pic>
                    <p:nvPicPr>
                      <p:cNvPr id="0" name="Object 2"/>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8631626" y="5805108"/>
                        <a:ext cx="114300" cy="123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2" name="矩形 14">
            <a:extLst>
              <a:ext uri="{FF2B5EF4-FFF2-40B4-BE49-F238E27FC236}">
                <a16:creationId xmlns:a16="http://schemas.microsoft.com/office/drawing/2014/main" id="{888900A2-DF14-DB06-43B8-88B56909C768}"/>
              </a:ext>
            </a:extLst>
          </p:cNvPr>
          <p:cNvSpPr>
            <a:spLocks noChangeArrowheads="1"/>
          </p:cNvSpPr>
          <p:nvPr/>
        </p:nvSpPr>
        <p:spPr bwMode="auto">
          <a:xfrm>
            <a:off x="8112225" y="2708015"/>
            <a:ext cx="3672408" cy="52322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algn="ctr">
              <a:spcBef>
                <a:spcPct val="0"/>
              </a:spcBef>
              <a:buFontTx/>
              <a:buNone/>
            </a:pPr>
            <a:r>
              <a:rPr lang="en-US" altLang="zh-CN" sz="1400" b="1"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rPr>
              <a:t>Table. 1 Material parameters based on Ref. [2-3] for ferrite and martensite in DP1180 steel. </a:t>
            </a:r>
            <a:endParaRPr lang="zh-CN" altLang="en-US" sz="1400" b="1" baseline="30000"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endParaRPr>
          </a:p>
        </p:txBody>
      </p:sp>
      <p:sp>
        <p:nvSpPr>
          <p:cNvPr id="33" name="Titel 1">
            <a:extLst>
              <a:ext uri="{FF2B5EF4-FFF2-40B4-BE49-F238E27FC236}">
                <a16:creationId xmlns:a16="http://schemas.microsoft.com/office/drawing/2014/main" id="{9A5597B9-76BF-8295-A9BA-A5C56BAD2A6D}"/>
              </a:ext>
            </a:extLst>
          </p:cNvPr>
          <p:cNvSpPr>
            <a:spLocks noGrp="1"/>
          </p:cNvSpPr>
          <p:nvPr>
            <p:ph type="title"/>
          </p:nvPr>
        </p:nvSpPr>
        <p:spPr>
          <a:xfrm>
            <a:off x="335360" y="274638"/>
            <a:ext cx="11521280" cy="706090"/>
          </a:xfrm>
        </p:spPr>
        <p:txBody>
          <a:bodyPr/>
          <a:lstStyle/>
          <a:p>
            <a:r>
              <a:rPr kumimoji="1" lang="en-US" altLang="zh-CN" b="1" dirty="0">
                <a:solidFill>
                  <a:schemeClr val="tx1"/>
                </a:solidFill>
                <a:effectLst>
                  <a:outerShdw blurRad="38100" dist="38100" dir="2700000" algn="tl">
                    <a:srgbClr val="C0C0C0"/>
                  </a:outerShdw>
                </a:effectLst>
                <a:latin typeface="Arial Black" pitchFamily="34" charset="0"/>
                <a:cs typeface="+mn-cs"/>
                <a:sym typeface="Tw Cen MT" pitchFamily="34" charset="0"/>
              </a:rPr>
              <a:t>CPFEM modeling</a:t>
            </a:r>
            <a:endParaRPr lang="en-US" dirty="0">
              <a:solidFill>
                <a:schemeClr val="tx1"/>
              </a:solidFill>
              <a:latin typeface="+mj-lt"/>
            </a:endParaRPr>
          </a:p>
        </p:txBody>
      </p:sp>
      <p:sp>
        <p:nvSpPr>
          <p:cNvPr id="35" name="文本框 34">
            <a:extLst>
              <a:ext uri="{FF2B5EF4-FFF2-40B4-BE49-F238E27FC236}">
                <a16:creationId xmlns:a16="http://schemas.microsoft.com/office/drawing/2014/main" id="{25E08008-76D6-9D8D-40AE-888C53A96471}"/>
              </a:ext>
            </a:extLst>
          </p:cNvPr>
          <p:cNvSpPr txBox="1"/>
          <p:nvPr/>
        </p:nvSpPr>
        <p:spPr>
          <a:xfrm>
            <a:off x="6023992" y="307856"/>
            <a:ext cx="5928660" cy="646331"/>
          </a:xfrm>
          <a:prstGeom prst="rect">
            <a:avLst/>
          </a:prstGeom>
          <a:noFill/>
        </p:spPr>
        <p:txBody>
          <a:bodyPr wrap="square">
            <a:spAutoFit/>
          </a:bodyPr>
          <a:lstStyle/>
          <a:p>
            <a:r>
              <a:rPr lang="en-US" altLang="zh-CN" sz="900" dirty="0">
                <a:latin typeface="Segoe UI" panose="020B0502040204020203" pitchFamily="34" charset="0"/>
              </a:rPr>
              <a:t>[1] H. </a:t>
            </a:r>
            <a:r>
              <a:rPr lang="en-US" altLang="zh-CN" sz="900" dirty="0" err="1">
                <a:latin typeface="Segoe UI" panose="020B0502040204020203" pitchFamily="34" charset="0"/>
              </a:rPr>
              <a:t>Yonggang</a:t>
            </a:r>
            <a:r>
              <a:rPr lang="en-US" altLang="zh-CN" sz="900" dirty="0">
                <a:latin typeface="Segoe UI" panose="020B0502040204020203" pitchFamily="34" charset="0"/>
              </a:rPr>
              <a:t>, </a:t>
            </a:r>
            <a:r>
              <a:rPr lang="en-US" altLang="zh-CN" sz="900" i="1" dirty="0">
                <a:latin typeface="Segoe UI" panose="020B0502040204020203" pitchFamily="34" charset="0"/>
              </a:rPr>
              <a:t>A user-material subroutine incorporating single crystal plasticity in the ABAQUS finite element program</a:t>
            </a:r>
            <a:r>
              <a:rPr lang="en-US" altLang="zh-CN" sz="900" i="0" dirty="0">
                <a:latin typeface="Segoe UI" panose="020B0502040204020203" pitchFamily="34" charset="0"/>
              </a:rPr>
              <a:t>, Harvard Univ(1991).</a:t>
            </a:r>
            <a:endParaRPr lang="en-US" altLang="zh-CN" sz="900" dirty="0">
              <a:latin typeface="Segoe UI" panose="020B0502040204020203" pitchFamily="34" charset="0"/>
            </a:endParaRPr>
          </a:p>
          <a:p>
            <a:r>
              <a:rPr lang="en-US" altLang="zh-CN" sz="900" dirty="0">
                <a:latin typeface="Segoe UI" panose="020B0502040204020203" pitchFamily="34" charset="0"/>
              </a:rPr>
              <a:t>[2] C. C. </a:t>
            </a:r>
            <a:r>
              <a:rPr lang="en-US" altLang="zh-CN" sz="900" dirty="0" err="1">
                <a:latin typeface="Segoe UI" panose="020B0502040204020203" pitchFamily="34" charset="0"/>
              </a:rPr>
              <a:t>Tasan</a:t>
            </a:r>
            <a:r>
              <a:rPr lang="en-US" altLang="zh-CN" sz="900" dirty="0">
                <a:latin typeface="Segoe UI" panose="020B0502040204020203" pitchFamily="34" charset="0"/>
              </a:rPr>
              <a:t>, M. Diehl, D. Yan, C. </a:t>
            </a:r>
            <a:r>
              <a:rPr lang="en-US" altLang="zh-CN" sz="900" dirty="0" err="1">
                <a:latin typeface="Segoe UI" panose="020B0502040204020203" pitchFamily="34" charset="0"/>
              </a:rPr>
              <a:t>Zambaldi</a:t>
            </a:r>
            <a:r>
              <a:rPr lang="en-US" altLang="zh-CN" sz="900" dirty="0">
                <a:latin typeface="Segoe UI" panose="020B0502040204020203" pitchFamily="34" charset="0"/>
              </a:rPr>
              <a:t>, P. </a:t>
            </a:r>
            <a:r>
              <a:rPr lang="en-US" altLang="zh-CN" sz="900" dirty="0" err="1">
                <a:latin typeface="Segoe UI" panose="020B0502040204020203" pitchFamily="34" charset="0"/>
              </a:rPr>
              <a:t>Shanthraj</a:t>
            </a:r>
            <a:r>
              <a:rPr lang="en-US" altLang="zh-CN" sz="900" dirty="0">
                <a:latin typeface="Segoe UI" panose="020B0502040204020203" pitchFamily="34" charset="0"/>
              </a:rPr>
              <a:t>, F. </a:t>
            </a:r>
            <a:r>
              <a:rPr lang="en-US" altLang="zh-CN" sz="900" dirty="0" err="1">
                <a:latin typeface="Segoe UI" panose="020B0502040204020203" pitchFamily="34" charset="0"/>
              </a:rPr>
              <a:t>Roters</a:t>
            </a:r>
            <a:r>
              <a:rPr lang="en-US" altLang="zh-CN" sz="900" dirty="0">
                <a:latin typeface="Segoe UI" panose="020B0502040204020203" pitchFamily="34" charset="0"/>
              </a:rPr>
              <a:t> and D. Raabe, </a:t>
            </a:r>
            <a:r>
              <a:rPr lang="en-US" altLang="zh-CN" sz="900" i="1" dirty="0">
                <a:latin typeface="Segoe UI" panose="020B0502040204020203" pitchFamily="34" charset="0"/>
              </a:rPr>
              <a:t>Acta Mater. </a:t>
            </a:r>
            <a:r>
              <a:rPr lang="en-US" altLang="zh-CN" sz="900" b="1" i="0" dirty="0">
                <a:latin typeface="Segoe UI" panose="020B0502040204020203" pitchFamily="34" charset="0"/>
              </a:rPr>
              <a:t>81</a:t>
            </a:r>
            <a:r>
              <a:rPr lang="en-US" altLang="zh-CN" sz="900" b="0" i="0" dirty="0">
                <a:latin typeface="Segoe UI" panose="020B0502040204020203" pitchFamily="34" charset="0"/>
              </a:rPr>
              <a:t>, 386-400 (2014).</a:t>
            </a:r>
          </a:p>
          <a:p>
            <a:r>
              <a:rPr lang="en-US" altLang="zh-CN" sz="900" dirty="0">
                <a:latin typeface="Segoe UI" panose="020B0502040204020203" pitchFamily="34" charset="0"/>
              </a:rPr>
              <a:t>[3] Q. Li, H. Zhang, F. Chen, D. Xu, D. Sui and Z. Cui, </a:t>
            </a:r>
            <a:r>
              <a:rPr lang="en-US" altLang="zh-CN" sz="900" i="1" dirty="0">
                <a:latin typeface="Segoe UI" panose="020B0502040204020203" pitchFamily="34" charset="0"/>
              </a:rPr>
              <a:t>International Journal of Mechanical Sciences </a:t>
            </a:r>
            <a:r>
              <a:rPr lang="en-US" altLang="zh-CN" sz="900" b="1" i="0" dirty="0">
                <a:latin typeface="Segoe UI" panose="020B0502040204020203" pitchFamily="34" charset="0"/>
              </a:rPr>
              <a:t>176</a:t>
            </a:r>
            <a:r>
              <a:rPr lang="en-US" altLang="zh-CN" sz="900" b="0" i="0" dirty="0">
                <a:latin typeface="Segoe UI" panose="020B0502040204020203" pitchFamily="34" charset="0"/>
              </a:rPr>
              <a:t>2020).</a:t>
            </a:r>
          </a:p>
        </p:txBody>
      </p:sp>
    </p:spTree>
    <p:extLst>
      <p:ext uri="{BB962C8B-B14F-4D97-AF65-F5344CB8AC3E}">
        <p14:creationId xmlns:p14="http://schemas.microsoft.com/office/powerpoint/2010/main" val="33477288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1"/>
          </p:nvPr>
        </p:nvSpPr>
        <p:spPr/>
        <p:txBody>
          <a:bodyPr/>
          <a:lstStyle/>
          <a:p>
            <a:pPr algn="ctr"/>
            <a:fld id="{BFDAF33A-75E1-4C0B-A22B-EAC9B12C110F}" type="slidenum">
              <a:rPr lang="de-DE" smtClean="0"/>
              <a:pPr algn="ctr"/>
              <a:t>12</a:t>
            </a:fld>
            <a:endParaRPr lang="de-DE" dirty="0"/>
          </a:p>
        </p:txBody>
      </p:sp>
      <p:sp>
        <p:nvSpPr>
          <p:cNvPr id="5" name="Fußzeilenplatzhalter 4"/>
          <p:cNvSpPr>
            <a:spLocks noGrp="1"/>
          </p:cNvSpPr>
          <p:nvPr>
            <p:ph type="ftr" sz="quarter" idx="12"/>
          </p:nvPr>
        </p:nvSpPr>
        <p:spPr/>
        <p:txBody>
          <a:bodyPr/>
          <a:lstStyle/>
          <a:p>
            <a:r>
              <a:rPr lang="en-US" dirty="0" err="1"/>
              <a:t>B</a:t>
            </a:r>
            <a:r>
              <a:rPr lang="en-US" altLang="zh-CN" dirty="0" err="1"/>
              <a:t>ingying</a:t>
            </a:r>
            <a:r>
              <a:rPr lang="en-US" altLang="zh-CN" dirty="0"/>
              <a:t> ZHOU</a:t>
            </a:r>
            <a:endParaRPr lang="en-US" dirty="0"/>
          </a:p>
          <a:p>
            <a:r>
              <a:rPr lang="en-US" dirty="0" err="1"/>
              <a:t>Beihang</a:t>
            </a:r>
            <a:r>
              <a:rPr lang="en-US" dirty="0"/>
              <a:t> University</a:t>
            </a:r>
          </a:p>
          <a:p>
            <a:r>
              <a:rPr lang="en-US" dirty="0"/>
              <a:t>20.06.2023</a:t>
            </a:r>
          </a:p>
        </p:txBody>
      </p:sp>
      <p:sp>
        <p:nvSpPr>
          <p:cNvPr id="2" name="Titel 1">
            <a:extLst>
              <a:ext uri="{FF2B5EF4-FFF2-40B4-BE49-F238E27FC236}">
                <a16:creationId xmlns:a16="http://schemas.microsoft.com/office/drawing/2014/main" id="{9B43F8B5-568C-C2EC-4259-B4B7AD760C8C}"/>
              </a:ext>
            </a:extLst>
          </p:cNvPr>
          <p:cNvSpPr>
            <a:spLocks noGrp="1"/>
          </p:cNvSpPr>
          <p:nvPr>
            <p:ph type="title"/>
          </p:nvPr>
        </p:nvSpPr>
        <p:spPr>
          <a:xfrm>
            <a:off x="335360" y="274638"/>
            <a:ext cx="11521280" cy="706090"/>
          </a:xfrm>
        </p:spPr>
        <p:txBody>
          <a:bodyPr/>
          <a:lstStyle/>
          <a:p>
            <a:r>
              <a:rPr kumimoji="1" lang="en-US" altLang="zh-CN" b="1" dirty="0">
                <a:solidFill>
                  <a:schemeClr val="tx1"/>
                </a:solidFill>
                <a:effectLst>
                  <a:outerShdw blurRad="38100" dist="38100" dir="2700000" algn="tl">
                    <a:srgbClr val="C0C0C0"/>
                  </a:outerShdw>
                </a:effectLst>
                <a:latin typeface="Arial Black" pitchFamily="34" charset="0"/>
                <a:cs typeface="+mn-cs"/>
                <a:sym typeface="Tw Cen MT" pitchFamily="34" charset="0"/>
              </a:rPr>
              <a:t>CPFEM modeling</a:t>
            </a:r>
            <a:endParaRPr lang="en-US" dirty="0">
              <a:solidFill>
                <a:schemeClr val="tx1"/>
              </a:solidFill>
              <a:latin typeface="+mj-lt"/>
            </a:endParaRPr>
          </a:p>
        </p:txBody>
      </p:sp>
      <p:sp>
        <p:nvSpPr>
          <p:cNvPr id="12" name="Titel 1">
            <a:extLst>
              <a:ext uri="{FF2B5EF4-FFF2-40B4-BE49-F238E27FC236}">
                <a16:creationId xmlns:a16="http://schemas.microsoft.com/office/drawing/2014/main" id="{7A5AF35E-5C14-4F97-AFEF-3261E57A5483}"/>
              </a:ext>
            </a:extLst>
          </p:cNvPr>
          <p:cNvSpPr txBox="1">
            <a:spLocks/>
          </p:cNvSpPr>
          <p:nvPr/>
        </p:nvSpPr>
        <p:spPr>
          <a:xfrm>
            <a:off x="775791" y="917571"/>
            <a:ext cx="8416553" cy="706090"/>
          </a:xfrm>
          <a:prstGeom prst="rect">
            <a:avLst/>
          </a:prstGeom>
        </p:spPr>
        <p:txBody>
          <a:bodyPr vert="horz" lIns="0" tIns="0" rIns="0" bIns="0" rtlCol="0" anchor="ctr">
            <a:noAutofit/>
          </a:bodyPr>
          <a:lstStyle>
            <a:lvl1pPr algn="l" defTabSz="914400" rtl="0" eaLnBrk="1" latinLnBrk="0" hangingPunct="1">
              <a:spcBef>
                <a:spcPct val="0"/>
              </a:spcBef>
              <a:buNone/>
              <a:defRPr sz="3000" kern="1200">
                <a:solidFill>
                  <a:schemeClr val="tx1">
                    <a:lumMod val="75000"/>
                    <a:lumOff val="25000"/>
                  </a:schemeClr>
                </a:solidFill>
                <a:latin typeface="Helvetica" pitchFamily="34" charset="0"/>
                <a:ea typeface="+mj-ea"/>
                <a:cs typeface="+mj-cs"/>
              </a:defRPr>
            </a:lvl1pPr>
          </a:lstStyle>
          <a:p>
            <a:r>
              <a:rPr lang="en-US" altLang="zh-CN" sz="2400" b="1" dirty="0">
                <a:solidFill>
                  <a:srgbClr val="002060"/>
                </a:solidFill>
                <a:latin typeface="+mj-lt"/>
              </a:rPr>
              <a:t>The calibration of CPFEM parameters </a:t>
            </a:r>
          </a:p>
        </p:txBody>
      </p:sp>
      <p:graphicFrame>
        <p:nvGraphicFramePr>
          <p:cNvPr id="15" name="对象 14">
            <a:extLst>
              <a:ext uri="{FF2B5EF4-FFF2-40B4-BE49-F238E27FC236}">
                <a16:creationId xmlns:a16="http://schemas.microsoft.com/office/drawing/2014/main" id="{4C8CAA21-0BAE-BDA3-7954-FA695302B0B3}"/>
              </a:ext>
            </a:extLst>
          </p:cNvPr>
          <p:cNvGraphicFramePr>
            <a:graphicFrameLocks noChangeAspect="1"/>
          </p:cNvGraphicFramePr>
          <p:nvPr>
            <p:extLst>
              <p:ext uri="{D42A27DB-BD31-4B8C-83A1-F6EECF244321}">
                <p14:modId xmlns:p14="http://schemas.microsoft.com/office/powerpoint/2010/main" val="401503215"/>
              </p:ext>
            </p:extLst>
          </p:nvPr>
        </p:nvGraphicFramePr>
        <p:xfrm>
          <a:off x="6787238" y="1591761"/>
          <a:ext cx="4822479" cy="4141495"/>
        </p:xfrm>
        <a:graphic>
          <a:graphicData uri="http://schemas.openxmlformats.org/presentationml/2006/ole">
            <mc:AlternateContent xmlns:mc="http://schemas.openxmlformats.org/markup-compatibility/2006">
              <mc:Choice xmlns:v="urn:schemas-microsoft-com:vml" Requires="v">
                <p:oleObj name="Visio" r:id="rId3" imgW="12611075" imgH="10820332" progId="Visio.Drawing.15">
                  <p:embed/>
                </p:oleObj>
              </mc:Choice>
              <mc:Fallback>
                <p:oleObj name="Visio" r:id="rId3" imgW="12611075" imgH="10820332" progId="Visio.Drawing.15">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7238" y="1591761"/>
                        <a:ext cx="4822479" cy="4141495"/>
                      </a:xfrm>
                      <a:prstGeom prst="rect">
                        <a:avLst/>
                      </a:prstGeom>
                      <a:noFill/>
                    </p:spPr>
                  </p:pic>
                </p:oleObj>
              </mc:Fallback>
            </mc:AlternateContent>
          </a:graphicData>
        </a:graphic>
      </p:graphicFrame>
      <p:sp>
        <p:nvSpPr>
          <p:cNvPr id="16" name="矩形 14">
            <a:extLst>
              <a:ext uri="{FF2B5EF4-FFF2-40B4-BE49-F238E27FC236}">
                <a16:creationId xmlns:a16="http://schemas.microsoft.com/office/drawing/2014/main" id="{D830F086-D2C4-4F4C-944F-4409833D77E6}"/>
              </a:ext>
            </a:extLst>
          </p:cNvPr>
          <p:cNvSpPr>
            <a:spLocks noChangeArrowheads="1"/>
          </p:cNvSpPr>
          <p:nvPr/>
        </p:nvSpPr>
        <p:spPr bwMode="auto">
          <a:xfrm>
            <a:off x="775791" y="5138028"/>
            <a:ext cx="4526528" cy="52322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algn="ctr">
              <a:spcBef>
                <a:spcPct val="0"/>
              </a:spcBef>
              <a:buFontTx/>
              <a:buNone/>
            </a:pPr>
            <a:r>
              <a:rPr lang="en-US" altLang="zh-CN" sz="1400" b="1"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rPr>
              <a:t>Fig. 15 The comparison of  uniaxial tension  tests and CPFEM on RD and TD  for DP1180 steel sheet</a:t>
            </a:r>
            <a:endParaRPr lang="zh-CN" altLang="en-US" sz="1400" b="1" baseline="30000"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endParaRPr>
          </a:p>
        </p:txBody>
      </p:sp>
      <p:sp>
        <p:nvSpPr>
          <p:cNvPr id="17" name="矩形 14">
            <a:extLst>
              <a:ext uri="{FF2B5EF4-FFF2-40B4-BE49-F238E27FC236}">
                <a16:creationId xmlns:a16="http://schemas.microsoft.com/office/drawing/2014/main" id="{0BF7622B-36C1-60ED-09A5-4608A0E2688D}"/>
              </a:ext>
            </a:extLst>
          </p:cNvPr>
          <p:cNvSpPr>
            <a:spLocks noChangeArrowheads="1"/>
          </p:cNvSpPr>
          <p:nvPr/>
        </p:nvSpPr>
        <p:spPr bwMode="auto">
          <a:xfrm>
            <a:off x="6787237" y="5759390"/>
            <a:ext cx="4822479" cy="30777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algn="ctr">
              <a:spcBef>
                <a:spcPct val="0"/>
              </a:spcBef>
              <a:buFontTx/>
              <a:buNone/>
            </a:pPr>
            <a:r>
              <a:rPr lang="en-US" altLang="zh-CN" sz="1400" b="1"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rPr>
              <a:t>Fig. 16 The microstructure of DP980 (up) and DP1180 (down)</a:t>
            </a:r>
            <a:endParaRPr lang="zh-CN" altLang="en-US" sz="1400" b="1" baseline="30000"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endParaRPr>
          </a:p>
        </p:txBody>
      </p:sp>
      <p:pic>
        <p:nvPicPr>
          <p:cNvPr id="18" name="图片 17">
            <a:extLst>
              <a:ext uri="{FF2B5EF4-FFF2-40B4-BE49-F238E27FC236}">
                <a16:creationId xmlns:a16="http://schemas.microsoft.com/office/drawing/2014/main" id="{4770BE03-37EA-647A-35FD-965F19A3A396}"/>
              </a:ext>
            </a:extLst>
          </p:cNvPr>
          <p:cNvPicPr>
            <a:picLocks noChangeAspect="1"/>
          </p:cNvPicPr>
          <p:nvPr/>
        </p:nvPicPr>
        <p:blipFill>
          <a:blip r:embed="rId5"/>
          <a:stretch>
            <a:fillRect/>
          </a:stretch>
        </p:blipFill>
        <p:spPr>
          <a:xfrm>
            <a:off x="787716" y="1682384"/>
            <a:ext cx="4514603" cy="3459910"/>
          </a:xfrm>
          <a:prstGeom prst="rect">
            <a:avLst/>
          </a:prstGeom>
        </p:spPr>
      </p:pic>
    </p:spTree>
    <p:extLst>
      <p:ext uri="{BB962C8B-B14F-4D97-AF65-F5344CB8AC3E}">
        <p14:creationId xmlns:p14="http://schemas.microsoft.com/office/powerpoint/2010/main" val="27815256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1" lang="en-US" altLang="zh-CN" b="1" dirty="0">
                <a:solidFill>
                  <a:schemeClr val="tx1"/>
                </a:solidFill>
                <a:effectLst>
                  <a:outerShdw blurRad="38100" dist="38100" dir="2700000" algn="tl">
                    <a:srgbClr val="C0C0C0"/>
                  </a:outerShdw>
                </a:effectLst>
                <a:latin typeface="Arial Black" pitchFamily="34" charset="0"/>
                <a:cs typeface="+mn-cs"/>
                <a:sym typeface="Tw Cen MT" pitchFamily="34" charset="0"/>
              </a:rPr>
              <a:t>Contents</a:t>
            </a:r>
            <a:endParaRPr lang="en-US" dirty="0">
              <a:solidFill>
                <a:schemeClr val="tx1"/>
              </a:solidFill>
              <a:latin typeface="+mj-lt"/>
            </a:endParaRPr>
          </a:p>
        </p:txBody>
      </p:sp>
      <p:sp>
        <p:nvSpPr>
          <p:cNvPr id="4" name="Foliennummernplatzhalter 3"/>
          <p:cNvSpPr>
            <a:spLocks noGrp="1"/>
          </p:cNvSpPr>
          <p:nvPr>
            <p:ph type="sldNum" sz="quarter" idx="11"/>
          </p:nvPr>
        </p:nvSpPr>
        <p:spPr/>
        <p:txBody>
          <a:bodyPr/>
          <a:lstStyle/>
          <a:p>
            <a:pPr algn="ctr"/>
            <a:fld id="{BFDAF33A-75E1-4C0B-A22B-EAC9B12C110F}" type="slidenum">
              <a:rPr lang="de-DE" smtClean="0"/>
              <a:pPr algn="ctr"/>
              <a:t>13</a:t>
            </a:fld>
            <a:endParaRPr lang="de-DE" dirty="0"/>
          </a:p>
        </p:txBody>
      </p:sp>
      <p:sp>
        <p:nvSpPr>
          <p:cNvPr id="5" name="Fußzeilenplatzhalter 4"/>
          <p:cNvSpPr>
            <a:spLocks noGrp="1"/>
          </p:cNvSpPr>
          <p:nvPr>
            <p:ph type="ftr" sz="quarter" idx="12"/>
          </p:nvPr>
        </p:nvSpPr>
        <p:spPr/>
        <p:txBody>
          <a:bodyPr/>
          <a:lstStyle/>
          <a:p>
            <a:r>
              <a:rPr lang="en-US" dirty="0" err="1"/>
              <a:t>Bingying</a:t>
            </a:r>
            <a:r>
              <a:rPr lang="en-US" dirty="0"/>
              <a:t> ZHOU</a:t>
            </a:r>
          </a:p>
          <a:p>
            <a:r>
              <a:rPr lang="en-US" dirty="0" err="1"/>
              <a:t>Beihang</a:t>
            </a:r>
            <a:r>
              <a:rPr lang="en-US" dirty="0"/>
              <a:t> University</a:t>
            </a:r>
          </a:p>
          <a:p>
            <a:r>
              <a:rPr lang="en-US" dirty="0"/>
              <a:t>20.6.2023</a:t>
            </a:r>
          </a:p>
        </p:txBody>
      </p:sp>
      <p:grpSp>
        <p:nvGrpSpPr>
          <p:cNvPr id="6" name="Group 60">
            <a:extLst>
              <a:ext uri="{FF2B5EF4-FFF2-40B4-BE49-F238E27FC236}">
                <a16:creationId xmlns:a16="http://schemas.microsoft.com/office/drawing/2014/main" id="{E6D87934-D2B8-08F3-4656-AD64B601A872}"/>
              </a:ext>
            </a:extLst>
          </p:cNvPr>
          <p:cNvGrpSpPr>
            <a:grpSpLocks/>
          </p:cNvGrpSpPr>
          <p:nvPr/>
        </p:nvGrpSpPr>
        <p:grpSpPr bwMode="auto">
          <a:xfrm>
            <a:off x="3414172" y="1525511"/>
            <a:ext cx="5877513" cy="530225"/>
            <a:chOff x="911" y="980"/>
            <a:chExt cx="3366" cy="334"/>
          </a:xfrm>
        </p:grpSpPr>
        <p:sp>
          <p:nvSpPr>
            <p:cNvPr id="7" name="AutoShape 85">
              <a:extLst>
                <a:ext uri="{FF2B5EF4-FFF2-40B4-BE49-F238E27FC236}">
                  <a16:creationId xmlns:a16="http://schemas.microsoft.com/office/drawing/2014/main" id="{E8003030-B5FA-4F31-A8C1-452C0471DB80}"/>
                </a:ext>
              </a:extLst>
            </p:cNvPr>
            <p:cNvSpPr>
              <a:spLocks noChangeArrowheads="1"/>
            </p:cNvSpPr>
            <p:nvPr/>
          </p:nvSpPr>
          <p:spPr bwMode="auto">
            <a:xfrm>
              <a:off x="1184" y="980"/>
              <a:ext cx="3093" cy="320"/>
            </a:xfrm>
            <a:prstGeom prst="roundRect">
              <a:avLst>
                <a:gd name="adj" fmla="val 50000"/>
              </a:avLst>
            </a:prstGeom>
            <a:noFill/>
            <a:ln w="28575">
              <a:solidFill>
                <a:srgbClr val="E7E6E6"/>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r>
                <a:rPr lang="en-US" altLang="zh-CN" sz="2400" b="1" kern="0" dirty="0">
                  <a:solidFill>
                    <a:srgbClr val="002060"/>
                  </a:solidFill>
                  <a:latin typeface="Times New Roman" panose="02020603050405020304" pitchFamily="18" charset="0"/>
                  <a:ea typeface="华文中宋" panose="02010600040101010101" pitchFamily="2" charset="-122"/>
                  <a:cs typeface="Times New Roman" panose="02020603050405020304" pitchFamily="18" charset="0"/>
                </a:rPr>
                <a:t>1. Introduction</a:t>
              </a:r>
            </a:p>
          </p:txBody>
        </p:sp>
        <p:sp>
          <p:nvSpPr>
            <p:cNvPr id="8" name="Oval 92">
              <a:extLst>
                <a:ext uri="{FF2B5EF4-FFF2-40B4-BE49-F238E27FC236}">
                  <a16:creationId xmlns:a16="http://schemas.microsoft.com/office/drawing/2014/main" id="{0A1830C5-D9EB-3040-2174-300AA7D0B684}"/>
                </a:ext>
              </a:extLst>
            </p:cNvPr>
            <p:cNvSpPr>
              <a:spLocks noChangeArrowheads="1"/>
            </p:cNvSpPr>
            <p:nvPr/>
          </p:nvSpPr>
          <p:spPr bwMode="auto">
            <a:xfrm>
              <a:off x="911" y="1014"/>
              <a:ext cx="272" cy="300"/>
            </a:xfrm>
            <a:prstGeom prst="ellipse">
              <a:avLst/>
            </a:prstGeom>
            <a:gradFill rotWithShape="1">
              <a:gsLst>
                <a:gs pos="0">
                  <a:srgbClr val="FFCC00"/>
                </a:gs>
                <a:gs pos="100000">
                  <a:srgbClr val="7C6300"/>
                </a:gs>
              </a:gsLst>
              <a:lin ang="2700000" scaled="1"/>
            </a:gradFill>
            <a:ln>
              <a:noFill/>
            </a:ln>
          </p:spPr>
          <p:txBody>
            <a:bodyPr anchor="ctr">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endParaRPr lang="zh-CN" altLang="en-US" sz="1600" kern="0">
                <a:solidFill>
                  <a:prstClr val="black"/>
                </a:solidFill>
                <a:latin typeface="微软雅黑" panose="020B0503020204020204" pitchFamily="34" charset="-122"/>
                <a:ea typeface="微软雅黑" panose="020B0503020204020204" pitchFamily="34" charset="-122"/>
              </a:endParaRPr>
            </a:p>
          </p:txBody>
        </p:sp>
      </p:grpSp>
      <p:grpSp>
        <p:nvGrpSpPr>
          <p:cNvPr id="9" name="组合 1">
            <a:extLst>
              <a:ext uri="{FF2B5EF4-FFF2-40B4-BE49-F238E27FC236}">
                <a16:creationId xmlns:a16="http://schemas.microsoft.com/office/drawing/2014/main" id="{A675B787-C65B-A697-EB7C-4CA7B2707E2D}"/>
              </a:ext>
            </a:extLst>
          </p:cNvPr>
          <p:cNvGrpSpPr>
            <a:grpSpLocks/>
          </p:cNvGrpSpPr>
          <p:nvPr/>
        </p:nvGrpSpPr>
        <p:grpSpPr bwMode="auto">
          <a:xfrm>
            <a:off x="3418390" y="2255479"/>
            <a:ext cx="5857198" cy="552450"/>
            <a:chOff x="2614613" y="2506663"/>
            <a:chExt cx="5856651" cy="552450"/>
          </a:xfrm>
        </p:grpSpPr>
        <p:sp>
          <p:nvSpPr>
            <p:cNvPr id="10" name="AutoShape 94">
              <a:extLst>
                <a:ext uri="{FF2B5EF4-FFF2-40B4-BE49-F238E27FC236}">
                  <a16:creationId xmlns:a16="http://schemas.microsoft.com/office/drawing/2014/main" id="{7962AE0C-FA4C-47D2-AE16-F1ECDA516135}"/>
                </a:ext>
              </a:extLst>
            </p:cNvPr>
            <p:cNvSpPr>
              <a:spLocks noChangeArrowheads="1"/>
            </p:cNvSpPr>
            <p:nvPr/>
          </p:nvSpPr>
          <p:spPr bwMode="auto">
            <a:xfrm>
              <a:off x="3071768" y="2506663"/>
              <a:ext cx="5399496" cy="552450"/>
            </a:xfrm>
            <a:prstGeom prst="roundRect">
              <a:avLst>
                <a:gd name="adj" fmla="val 50000"/>
              </a:avLst>
            </a:prstGeom>
            <a:noFill/>
            <a:ln w="28575">
              <a:solidFill>
                <a:srgbClr val="E7E6E6"/>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r>
                <a:rPr lang="en-US" altLang="zh-CN" sz="2400" b="1" kern="0" dirty="0">
                  <a:solidFill>
                    <a:srgbClr val="052D67"/>
                  </a:solidFill>
                  <a:latin typeface="Times New Roman" panose="02020603050405020304" pitchFamily="18" charset="0"/>
                  <a:ea typeface="华文中宋" panose="02010600040101010101" pitchFamily="2" charset="-122"/>
                  <a:cs typeface="Times New Roman" panose="02020603050405020304" pitchFamily="18" charset="0"/>
                </a:rPr>
                <a:t>2. Material and experimental procedure</a:t>
              </a:r>
            </a:p>
          </p:txBody>
        </p:sp>
        <p:sp>
          <p:nvSpPr>
            <p:cNvPr id="11" name="Oval 101">
              <a:extLst>
                <a:ext uri="{FF2B5EF4-FFF2-40B4-BE49-F238E27FC236}">
                  <a16:creationId xmlns:a16="http://schemas.microsoft.com/office/drawing/2014/main" id="{79C934BA-0E49-48E5-0402-27D0A9C9645B}"/>
                </a:ext>
              </a:extLst>
            </p:cNvPr>
            <p:cNvSpPr>
              <a:spLocks noChangeArrowheads="1"/>
            </p:cNvSpPr>
            <p:nvPr/>
          </p:nvSpPr>
          <p:spPr bwMode="auto">
            <a:xfrm>
              <a:off x="2614613" y="2551203"/>
              <a:ext cx="468268" cy="476071"/>
            </a:xfrm>
            <a:prstGeom prst="ellipse">
              <a:avLst/>
            </a:prstGeom>
            <a:gradFill rotWithShape="1">
              <a:gsLst>
                <a:gs pos="0">
                  <a:srgbClr val="48BE67"/>
                </a:gs>
                <a:gs pos="100000">
                  <a:srgbClr val="235C32"/>
                </a:gs>
              </a:gsLst>
              <a:lin ang="2700000" scaled="1"/>
            </a:gradFill>
            <a:ln>
              <a:noFill/>
            </a:ln>
          </p:spPr>
          <p:txBody>
            <a:bodyPr anchor="ctr">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endParaRPr lang="zh-CN" altLang="en-US" sz="1600" kern="0">
                <a:solidFill>
                  <a:prstClr val="black"/>
                </a:solidFill>
                <a:latin typeface="微软雅黑" panose="020B0503020204020204" pitchFamily="34" charset="-122"/>
                <a:ea typeface="微软雅黑" panose="020B0503020204020204" pitchFamily="34" charset="-122"/>
              </a:endParaRPr>
            </a:p>
          </p:txBody>
        </p:sp>
      </p:grpSp>
      <p:grpSp>
        <p:nvGrpSpPr>
          <p:cNvPr id="12" name="Group 66">
            <a:extLst>
              <a:ext uri="{FF2B5EF4-FFF2-40B4-BE49-F238E27FC236}">
                <a16:creationId xmlns:a16="http://schemas.microsoft.com/office/drawing/2014/main" id="{E92E398B-AE33-77F5-7AD1-E2F290E41D70}"/>
              </a:ext>
            </a:extLst>
          </p:cNvPr>
          <p:cNvGrpSpPr>
            <a:grpSpLocks/>
          </p:cNvGrpSpPr>
          <p:nvPr/>
        </p:nvGrpSpPr>
        <p:grpSpPr bwMode="auto">
          <a:xfrm>
            <a:off x="3414173" y="3080612"/>
            <a:ext cx="5895978" cy="528638"/>
            <a:chOff x="1519" y="2103"/>
            <a:chExt cx="3714" cy="333"/>
          </a:xfrm>
        </p:grpSpPr>
        <p:sp>
          <p:nvSpPr>
            <p:cNvPr id="13" name="AutoShape 103">
              <a:extLst>
                <a:ext uri="{FF2B5EF4-FFF2-40B4-BE49-F238E27FC236}">
                  <a16:creationId xmlns:a16="http://schemas.microsoft.com/office/drawing/2014/main" id="{D9CA4C61-54C6-2F8D-56BE-3A8F0F62B992}"/>
                </a:ext>
              </a:extLst>
            </p:cNvPr>
            <p:cNvSpPr>
              <a:spLocks noChangeArrowheads="1"/>
            </p:cNvSpPr>
            <p:nvPr/>
          </p:nvSpPr>
          <p:spPr bwMode="auto">
            <a:xfrm>
              <a:off x="1831" y="2103"/>
              <a:ext cx="3402" cy="320"/>
            </a:xfrm>
            <a:prstGeom prst="roundRect">
              <a:avLst>
                <a:gd name="adj" fmla="val 50000"/>
              </a:avLst>
            </a:prstGeom>
            <a:noFill/>
            <a:ln w="28575">
              <a:solidFill>
                <a:srgbClr val="E7E6E6"/>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r>
                <a:rPr lang="en-US" altLang="zh-CN" sz="2400" b="1" kern="0" dirty="0">
                  <a:solidFill>
                    <a:srgbClr val="052D67"/>
                  </a:solidFill>
                  <a:latin typeface="Times New Roman" panose="02020603050405020304" pitchFamily="18" charset="0"/>
                  <a:ea typeface="华文中宋" panose="02010600040101010101" pitchFamily="2" charset="-122"/>
                  <a:cs typeface="Times New Roman" panose="02020603050405020304" pitchFamily="18" charset="0"/>
                </a:rPr>
                <a:t>3. CPFEM modeling</a:t>
              </a:r>
            </a:p>
          </p:txBody>
        </p:sp>
        <p:sp>
          <p:nvSpPr>
            <p:cNvPr id="14" name="Oval 110">
              <a:extLst>
                <a:ext uri="{FF2B5EF4-FFF2-40B4-BE49-F238E27FC236}">
                  <a16:creationId xmlns:a16="http://schemas.microsoft.com/office/drawing/2014/main" id="{7910C6CF-9D45-902F-53AC-390505162427}"/>
                </a:ext>
              </a:extLst>
            </p:cNvPr>
            <p:cNvSpPr>
              <a:spLocks noChangeArrowheads="1"/>
            </p:cNvSpPr>
            <p:nvPr/>
          </p:nvSpPr>
          <p:spPr bwMode="auto">
            <a:xfrm>
              <a:off x="1519" y="2132"/>
              <a:ext cx="313" cy="304"/>
            </a:xfrm>
            <a:prstGeom prst="ellipse">
              <a:avLst/>
            </a:prstGeom>
            <a:solidFill>
              <a:schemeClr val="accent3">
                <a:lumMod val="50000"/>
              </a:schemeClr>
            </a:solidFill>
            <a:ln>
              <a:noFill/>
            </a:ln>
          </p:spPr>
          <p:txBody>
            <a:bodyPr anchor="ctr">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endParaRPr lang="zh-CN" altLang="en-US" sz="1600" kern="0">
                <a:solidFill>
                  <a:prstClr val="black"/>
                </a:solidFill>
                <a:latin typeface="微软雅黑" panose="020B0503020204020204" pitchFamily="34" charset="-122"/>
                <a:ea typeface="微软雅黑" panose="020B0503020204020204" pitchFamily="34" charset="-122"/>
              </a:endParaRPr>
            </a:p>
          </p:txBody>
        </p:sp>
      </p:grpSp>
      <p:grpSp>
        <p:nvGrpSpPr>
          <p:cNvPr id="15" name="Group 69">
            <a:extLst>
              <a:ext uri="{FF2B5EF4-FFF2-40B4-BE49-F238E27FC236}">
                <a16:creationId xmlns:a16="http://schemas.microsoft.com/office/drawing/2014/main" id="{116B797C-80BA-6588-E2C8-558B0417647D}"/>
              </a:ext>
            </a:extLst>
          </p:cNvPr>
          <p:cNvGrpSpPr>
            <a:grpSpLocks/>
          </p:cNvGrpSpPr>
          <p:nvPr/>
        </p:nvGrpSpPr>
        <p:grpSpPr bwMode="auto">
          <a:xfrm>
            <a:off x="3412135" y="4671601"/>
            <a:ext cx="5851526" cy="508000"/>
            <a:chOff x="1519" y="2670"/>
            <a:chExt cx="3686" cy="320"/>
          </a:xfrm>
        </p:grpSpPr>
        <p:sp>
          <p:nvSpPr>
            <p:cNvPr id="16" name="AutoShape 112">
              <a:extLst>
                <a:ext uri="{FF2B5EF4-FFF2-40B4-BE49-F238E27FC236}">
                  <a16:creationId xmlns:a16="http://schemas.microsoft.com/office/drawing/2014/main" id="{2967E4A2-3720-2F97-D915-5948A0B30F75}"/>
                </a:ext>
              </a:extLst>
            </p:cNvPr>
            <p:cNvSpPr>
              <a:spLocks noChangeArrowheads="1"/>
            </p:cNvSpPr>
            <p:nvPr/>
          </p:nvSpPr>
          <p:spPr bwMode="auto">
            <a:xfrm>
              <a:off x="1803" y="2670"/>
              <a:ext cx="3402" cy="320"/>
            </a:xfrm>
            <a:prstGeom prst="roundRect">
              <a:avLst>
                <a:gd name="adj" fmla="val 50000"/>
              </a:avLst>
            </a:prstGeom>
            <a:noFill/>
            <a:ln w="28575">
              <a:solidFill>
                <a:srgbClr val="E7E6E6"/>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r>
                <a:rPr lang="en-US" altLang="zh-CN" sz="2400" b="1" kern="0" dirty="0">
                  <a:solidFill>
                    <a:srgbClr val="052D67"/>
                  </a:solidFill>
                  <a:latin typeface="Times New Roman" panose="02020603050405020304" pitchFamily="18" charset="0"/>
                  <a:ea typeface="华文中宋" panose="02010600040101010101" pitchFamily="2" charset="-122"/>
                  <a:cs typeface="Times New Roman" panose="02020603050405020304" pitchFamily="18" charset="0"/>
                </a:rPr>
                <a:t>5. Conclusions</a:t>
              </a:r>
            </a:p>
          </p:txBody>
        </p:sp>
        <p:sp>
          <p:nvSpPr>
            <p:cNvPr id="17" name="Oval 119">
              <a:extLst>
                <a:ext uri="{FF2B5EF4-FFF2-40B4-BE49-F238E27FC236}">
                  <a16:creationId xmlns:a16="http://schemas.microsoft.com/office/drawing/2014/main" id="{B6F1BB25-36C9-A569-0B0A-9A9EDC46BFBA}"/>
                </a:ext>
              </a:extLst>
            </p:cNvPr>
            <p:cNvSpPr>
              <a:spLocks noChangeArrowheads="1"/>
            </p:cNvSpPr>
            <p:nvPr/>
          </p:nvSpPr>
          <p:spPr bwMode="auto">
            <a:xfrm>
              <a:off x="1519" y="2687"/>
              <a:ext cx="284" cy="300"/>
            </a:xfrm>
            <a:prstGeom prst="ellipse">
              <a:avLst/>
            </a:prstGeom>
            <a:gradFill rotWithShape="1">
              <a:gsLst>
                <a:gs pos="0">
                  <a:srgbClr val="8D67E1"/>
                </a:gs>
                <a:gs pos="100000">
                  <a:srgbClr val="45326D"/>
                </a:gs>
              </a:gsLst>
              <a:lin ang="2700000" scaled="1"/>
            </a:gradFill>
            <a:ln>
              <a:noFill/>
            </a:ln>
          </p:spPr>
          <p:txBody>
            <a:bodyPr anchor="ctr">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endParaRPr lang="zh-CN" altLang="en-US" sz="1600" kern="0">
                <a:solidFill>
                  <a:prstClr val="black"/>
                </a:solidFill>
                <a:latin typeface="微软雅黑" panose="020B0503020204020204" pitchFamily="34" charset="-122"/>
                <a:ea typeface="微软雅黑" panose="020B0503020204020204" pitchFamily="34" charset="-122"/>
              </a:endParaRPr>
            </a:p>
          </p:txBody>
        </p:sp>
      </p:grpSp>
      <p:grpSp>
        <p:nvGrpSpPr>
          <p:cNvPr id="18" name="Group 72">
            <a:extLst>
              <a:ext uri="{FF2B5EF4-FFF2-40B4-BE49-F238E27FC236}">
                <a16:creationId xmlns:a16="http://schemas.microsoft.com/office/drawing/2014/main" id="{4CCBEEE6-2B32-231A-C0D2-4F8824D6B29C}"/>
              </a:ext>
            </a:extLst>
          </p:cNvPr>
          <p:cNvGrpSpPr>
            <a:grpSpLocks/>
          </p:cNvGrpSpPr>
          <p:nvPr/>
        </p:nvGrpSpPr>
        <p:grpSpPr bwMode="auto">
          <a:xfrm>
            <a:off x="3412135" y="5450750"/>
            <a:ext cx="5871985" cy="508000"/>
            <a:chOff x="1349" y="3067"/>
            <a:chExt cx="3530" cy="320"/>
          </a:xfrm>
        </p:grpSpPr>
        <p:sp>
          <p:nvSpPr>
            <p:cNvPr id="19" name="AutoShape 121">
              <a:extLst>
                <a:ext uri="{FF2B5EF4-FFF2-40B4-BE49-F238E27FC236}">
                  <a16:creationId xmlns:a16="http://schemas.microsoft.com/office/drawing/2014/main" id="{B5E05A70-B473-7B04-BC11-3CCF459B4FE0}"/>
                </a:ext>
              </a:extLst>
            </p:cNvPr>
            <p:cNvSpPr>
              <a:spLocks noChangeArrowheads="1"/>
            </p:cNvSpPr>
            <p:nvPr/>
          </p:nvSpPr>
          <p:spPr bwMode="auto">
            <a:xfrm>
              <a:off x="1633" y="3067"/>
              <a:ext cx="3246" cy="320"/>
            </a:xfrm>
            <a:prstGeom prst="roundRect">
              <a:avLst>
                <a:gd name="adj" fmla="val 50000"/>
              </a:avLst>
            </a:prstGeom>
            <a:noFill/>
            <a:ln w="28575">
              <a:solidFill>
                <a:srgbClr val="E7E6E6"/>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r>
                <a:rPr lang="en-US" altLang="zh-CN" sz="2400" b="1" kern="0" dirty="0">
                  <a:solidFill>
                    <a:srgbClr val="052D67"/>
                  </a:solidFill>
                  <a:latin typeface="Times New Roman" panose="02020603050405020304" pitchFamily="18" charset="0"/>
                  <a:ea typeface="华文中宋" panose="02010600040101010101" pitchFamily="2" charset="-122"/>
                  <a:cs typeface="Times New Roman" panose="02020603050405020304" pitchFamily="18" charset="0"/>
                </a:rPr>
                <a:t>6. Recent works</a:t>
              </a:r>
            </a:p>
          </p:txBody>
        </p:sp>
        <p:sp>
          <p:nvSpPr>
            <p:cNvPr id="20" name="Oval 128">
              <a:extLst>
                <a:ext uri="{FF2B5EF4-FFF2-40B4-BE49-F238E27FC236}">
                  <a16:creationId xmlns:a16="http://schemas.microsoft.com/office/drawing/2014/main" id="{3DD94E21-AD46-E602-D04E-1B8151603393}"/>
                </a:ext>
              </a:extLst>
            </p:cNvPr>
            <p:cNvSpPr>
              <a:spLocks noChangeArrowheads="1"/>
            </p:cNvSpPr>
            <p:nvPr/>
          </p:nvSpPr>
          <p:spPr bwMode="auto">
            <a:xfrm>
              <a:off x="1349" y="3084"/>
              <a:ext cx="284" cy="300"/>
            </a:xfrm>
            <a:prstGeom prst="ellipse">
              <a:avLst/>
            </a:prstGeom>
            <a:gradFill rotWithShape="1">
              <a:gsLst>
                <a:gs pos="0">
                  <a:srgbClr val="E35E23"/>
                </a:gs>
                <a:gs pos="100000">
                  <a:srgbClr val="6E2E11"/>
                </a:gs>
              </a:gsLst>
              <a:lin ang="2700000" scaled="1"/>
            </a:gradFill>
            <a:ln>
              <a:noFill/>
            </a:ln>
          </p:spPr>
          <p:txBody>
            <a:bodyPr anchor="ctr">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endParaRPr lang="zh-CN" altLang="en-US" sz="1600" kern="0">
                <a:solidFill>
                  <a:prstClr val="black"/>
                </a:solidFill>
                <a:latin typeface="微软雅黑" panose="020B0503020204020204" pitchFamily="34" charset="-122"/>
                <a:ea typeface="微软雅黑" panose="020B0503020204020204" pitchFamily="34" charset="-122"/>
              </a:endParaRPr>
            </a:p>
          </p:txBody>
        </p:sp>
      </p:grpSp>
      <p:grpSp>
        <p:nvGrpSpPr>
          <p:cNvPr id="22" name="Group 66">
            <a:extLst>
              <a:ext uri="{FF2B5EF4-FFF2-40B4-BE49-F238E27FC236}">
                <a16:creationId xmlns:a16="http://schemas.microsoft.com/office/drawing/2014/main" id="{ED211062-4C08-A103-D6CC-23B0C8759A05}"/>
              </a:ext>
            </a:extLst>
          </p:cNvPr>
          <p:cNvGrpSpPr>
            <a:grpSpLocks/>
          </p:cNvGrpSpPr>
          <p:nvPr/>
        </p:nvGrpSpPr>
        <p:grpSpPr bwMode="auto">
          <a:xfrm>
            <a:off x="3414173" y="3884799"/>
            <a:ext cx="5895976" cy="528638"/>
            <a:chOff x="1519" y="2103"/>
            <a:chExt cx="3714" cy="333"/>
          </a:xfrm>
        </p:grpSpPr>
        <p:sp>
          <p:nvSpPr>
            <p:cNvPr id="23" name="AutoShape 103">
              <a:extLst>
                <a:ext uri="{FF2B5EF4-FFF2-40B4-BE49-F238E27FC236}">
                  <a16:creationId xmlns:a16="http://schemas.microsoft.com/office/drawing/2014/main" id="{F99380F2-DC71-7202-92F7-4B55D6BAD620}"/>
                </a:ext>
              </a:extLst>
            </p:cNvPr>
            <p:cNvSpPr>
              <a:spLocks noChangeArrowheads="1"/>
            </p:cNvSpPr>
            <p:nvPr/>
          </p:nvSpPr>
          <p:spPr bwMode="auto">
            <a:xfrm>
              <a:off x="1831" y="2103"/>
              <a:ext cx="3402" cy="320"/>
            </a:xfrm>
            <a:prstGeom prst="roundRect">
              <a:avLst>
                <a:gd name="adj" fmla="val 50000"/>
              </a:avLst>
            </a:prstGeom>
            <a:noFill/>
            <a:ln w="28575">
              <a:solidFill>
                <a:srgbClr val="E7E6E6"/>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r>
                <a:rPr lang="en-US" altLang="zh-CN" sz="2400" b="1" kern="0" dirty="0">
                  <a:solidFill>
                    <a:srgbClr val="FF0000"/>
                  </a:solidFill>
                  <a:latin typeface="Times New Roman" panose="02020603050405020304" pitchFamily="18" charset="0"/>
                  <a:ea typeface="华文中宋" panose="02010600040101010101" pitchFamily="2" charset="-122"/>
                  <a:cs typeface="Times New Roman" panose="02020603050405020304" pitchFamily="18" charset="0"/>
                </a:rPr>
                <a:t>4. Results and discussion</a:t>
              </a:r>
            </a:p>
          </p:txBody>
        </p:sp>
        <p:sp>
          <p:nvSpPr>
            <p:cNvPr id="24" name="Oval 110">
              <a:extLst>
                <a:ext uri="{FF2B5EF4-FFF2-40B4-BE49-F238E27FC236}">
                  <a16:creationId xmlns:a16="http://schemas.microsoft.com/office/drawing/2014/main" id="{7F545BFC-73E4-3915-7E3B-2689419ADC15}"/>
                </a:ext>
              </a:extLst>
            </p:cNvPr>
            <p:cNvSpPr>
              <a:spLocks noChangeArrowheads="1"/>
            </p:cNvSpPr>
            <p:nvPr/>
          </p:nvSpPr>
          <p:spPr bwMode="auto">
            <a:xfrm>
              <a:off x="1519" y="2132"/>
              <a:ext cx="313" cy="304"/>
            </a:xfrm>
            <a:prstGeom prst="ellipse">
              <a:avLst/>
            </a:prstGeom>
            <a:gradFill rotWithShape="1">
              <a:gsLst>
                <a:gs pos="0">
                  <a:srgbClr val="21B3E1"/>
                </a:gs>
                <a:gs pos="100000">
                  <a:srgbClr val="10576D"/>
                </a:gs>
              </a:gsLst>
              <a:lin ang="2700000" scaled="1"/>
            </a:gradFill>
            <a:ln>
              <a:noFill/>
            </a:ln>
          </p:spPr>
          <p:txBody>
            <a:bodyPr anchor="ctr">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endParaRPr lang="zh-CN" altLang="en-US" sz="1600" kern="0" dirty="0">
                <a:solidFill>
                  <a:srgbClr val="FF0000"/>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1005653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1"/>
          </p:nvPr>
        </p:nvSpPr>
        <p:spPr/>
        <p:txBody>
          <a:bodyPr/>
          <a:lstStyle/>
          <a:p>
            <a:pPr algn="ctr"/>
            <a:fld id="{BFDAF33A-75E1-4C0B-A22B-EAC9B12C110F}" type="slidenum">
              <a:rPr lang="de-DE" smtClean="0"/>
              <a:pPr algn="ctr"/>
              <a:t>14</a:t>
            </a:fld>
            <a:endParaRPr lang="de-DE" dirty="0"/>
          </a:p>
        </p:txBody>
      </p:sp>
      <p:sp>
        <p:nvSpPr>
          <p:cNvPr id="5" name="Fußzeilenplatzhalter 4"/>
          <p:cNvSpPr>
            <a:spLocks noGrp="1"/>
          </p:cNvSpPr>
          <p:nvPr>
            <p:ph type="ftr" sz="quarter" idx="12"/>
          </p:nvPr>
        </p:nvSpPr>
        <p:spPr/>
        <p:txBody>
          <a:bodyPr/>
          <a:lstStyle/>
          <a:p>
            <a:r>
              <a:rPr lang="en-US" dirty="0" err="1"/>
              <a:t>B</a:t>
            </a:r>
            <a:r>
              <a:rPr lang="en-US" altLang="zh-CN" dirty="0" err="1"/>
              <a:t>ingying</a:t>
            </a:r>
            <a:r>
              <a:rPr lang="en-US" altLang="zh-CN" dirty="0"/>
              <a:t> ZHOU</a:t>
            </a:r>
            <a:endParaRPr lang="en-US" dirty="0"/>
          </a:p>
          <a:p>
            <a:r>
              <a:rPr lang="en-US" dirty="0" err="1"/>
              <a:t>Beihang</a:t>
            </a:r>
            <a:r>
              <a:rPr lang="en-US" dirty="0"/>
              <a:t> University</a:t>
            </a:r>
          </a:p>
          <a:p>
            <a:r>
              <a:rPr lang="en-US" dirty="0"/>
              <a:t>20.06.2023</a:t>
            </a:r>
          </a:p>
        </p:txBody>
      </p:sp>
      <p:sp>
        <p:nvSpPr>
          <p:cNvPr id="7" name="Titel 1">
            <a:extLst>
              <a:ext uri="{FF2B5EF4-FFF2-40B4-BE49-F238E27FC236}">
                <a16:creationId xmlns:a16="http://schemas.microsoft.com/office/drawing/2014/main" id="{5BA0AEAD-A0EE-B2E2-B1D4-007DE1C024BA}"/>
              </a:ext>
            </a:extLst>
          </p:cNvPr>
          <p:cNvSpPr txBox="1">
            <a:spLocks/>
          </p:cNvSpPr>
          <p:nvPr/>
        </p:nvSpPr>
        <p:spPr>
          <a:xfrm>
            <a:off x="487760" y="427038"/>
            <a:ext cx="11521280" cy="706090"/>
          </a:xfrm>
          <a:prstGeom prst="rect">
            <a:avLst/>
          </a:prstGeom>
        </p:spPr>
        <p:txBody>
          <a:bodyPr vert="horz" lIns="0" tIns="0" rIns="0" bIns="0" rtlCol="0" anchor="ctr">
            <a:noAutofit/>
          </a:bodyPr>
          <a:lstStyle>
            <a:lvl1pPr algn="l" defTabSz="914400" rtl="0" eaLnBrk="1" latinLnBrk="0" hangingPunct="1">
              <a:spcBef>
                <a:spcPct val="0"/>
              </a:spcBef>
              <a:buNone/>
              <a:defRPr sz="3000" kern="1200">
                <a:solidFill>
                  <a:schemeClr val="tx1">
                    <a:lumMod val="75000"/>
                    <a:lumOff val="25000"/>
                  </a:schemeClr>
                </a:solidFill>
                <a:latin typeface="Helvetica" pitchFamily="34" charset="0"/>
                <a:ea typeface="+mj-ea"/>
                <a:cs typeface="+mj-cs"/>
              </a:defRPr>
            </a:lvl1pPr>
          </a:lstStyle>
          <a:p>
            <a:r>
              <a:rPr kumimoji="1" lang="en-US" altLang="zh-CN" b="1" dirty="0">
                <a:solidFill>
                  <a:schemeClr val="tx1"/>
                </a:solidFill>
                <a:effectLst>
                  <a:outerShdw blurRad="38100" dist="38100" dir="2700000" algn="tl">
                    <a:srgbClr val="C0C0C0"/>
                  </a:outerShdw>
                </a:effectLst>
                <a:latin typeface="Arial Black" pitchFamily="34" charset="0"/>
                <a:cs typeface="+mn-cs"/>
                <a:sym typeface="Tw Cen MT" pitchFamily="34" charset="0"/>
              </a:rPr>
              <a:t>Results and discussion</a:t>
            </a:r>
            <a:endParaRPr lang="en-US" dirty="0">
              <a:solidFill>
                <a:schemeClr val="tx1"/>
              </a:solidFill>
              <a:latin typeface="+mj-lt"/>
            </a:endParaRPr>
          </a:p>
        </p:txBody>
      </p:sp>
      <p:graphicFrame>
        <p:nvGraphicFramePr>
          <p:cNvPr id="6" name="对象 5">
            <a:extLst>
              <a:ext uri="{FF2B5EF4-FFF2-40B4-BE49-F238E27FC236}">
                <a16:creationId xmlns:a16="http://schemas.microsoft.com/office/drawing/2014/main" id="{B74D620E-D42D-9C03-C6D3-6AD4DB11A95D}"/>
              </a:ext>
            </a:extLst>
          </p:cNvPr>
          <p:cNvGraphicFramePr>
            <a:graphicFrameLocks noChangeAspect="1"/>
          </p:cNvGraphicFramePr>
          <p:nvPr>
            <p:extLst>
              <p:ext uri="{D42A27DB-BD31-4B8C-83A1-F6EECF244321}">
                <p14:modId xmlns:p14="http://schemas.microsoft.com/office/powerpoint/2010/main" val="3068110463"/>
              </p:ext>
            </p:extLst>
          </p:nvPr>
        </p:nvGraphicFramePr>
        <p:xfrm>
          <a:off x="489668" y="1748244"/>
          <a:ext cx="4704214" cy="3599531"/>
        </p:xfrm>
        <a:graphic>
          <a:graphicData uri="http://schemas.openxmlformats.org/presentationml/2006/ole">
            <mc:AlternateContent xmlns:mc="http://schemas.openxmlformats.org/markup-compatibility/2006">
              <mc:Choice xmlns:v="urn:schemas-microsoft-com:vml" Requires="v">
                <p:oleObj name="Graph" r:id="rId3" imgW="3330679" imgH="2552156" progId="Origin95.Graph">
                  <p:embed/>
                </p:oleObj>
              </mc:Choice>
              <mc:Fallback>
                <p:oleObj name="Graph" r:id="rId3" imgW="3330679" imgH="2552156" progId="Origin95.Graph">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9668" y="1748244"/>
                        <a:ext cx="4704214" cy="3599531"/>
                      </a:xfrm>
                      <a:prstGeom prst="rect">
                        <a:avLst/>
                      </a:prstGeom>
                      <a:noFill/>
                    </p:spPr>
                  </p:pic>
                </p:oleObj>
              </mc:Fallback>
            </mc:AlternateContent>
          </a:graphicData>
        </a:graphic>
      </p:graphicFrame>
      <p:graphicFrame>
        <p:nvGraphicFramePr>
          <p:cNvPr id="11" name="对象 10">
            <a:extLst>
              <a:ext uri="{FF2B5EF4-FFF2-40B4-BE49-F238E27FC236}">
                <a16:creationId xmlns:a16="http://schemas.microsoft.com/office/drawing/2014/main" id="{F59D3193-B17C-EB2B-214C-71478B4FECBB}"/>
              </a:ext>
            </a:extLst>
          </p:cNvPr>
          <p:cNvGraphicFramePr>
            <a:graphicFrameLocks noChangeAspect="1"/>
          </p:cNvGraphicFramePr>
          <p:nvPr>
            <p:extLst>
              <p:ext uri="{D42A27DB-BD31-4B8C-83A1-F6EECF244321}">
                <p14:modId xmlns:p14="http://schemas.microsoft.com/office/powerpoint/2010/main" val="1426001820"/>
              </p:ext>
            </p:extLst>
          </p:nvPr>
        </p:nvGraphicFramePr>
        <p:xfrm>
          <a:off x="5895864" y="1748244"/>
          <a:ext cx="4704828" cy="3600000"/>
        </p:xfrm>
        <a:graphic>
          <a:graphicData uri="http://schemas.openxmlformats.org/presentationml/2006/ole">
            <mc:AlternateContent xmlns:mc="http://schemas.openxmlformats.org/markup-compatibility/2006">
              <mc:Choice xmlns:v="urn:schemas-microsoft-com:vml" Requires="v">
                <p:oleObj name="Graph" r:id="rId5" imgW="3330679" imgH="2552156" progId="Origin95.Graph">
                  <p:embed/>
                </p:oleObj>
              </mc:Choice>
              <mc:Fallback>
                <p:oleObj name="Graph" r:id="rId5" imgW="3330679" imgH="2552156" progId="Origin95.Graph">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95864" y="1748244"/>
                        <a:ext cx="4704828" cy="3600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Titel 1">
            <a:extLst>
              <a:ext uri="{FF2B5EF4-FFF2-40B4-BE49-F238E27FC236}">
                <a16:creationId xmlns:a16="http://schemas.microsoft.com/office/drawing/2014/main" id="{241D67AD-E420-4AE2-8B0D-8E4FBF7FE4AB}"/>
              </a:ext>
            </a:extLst>
          </p:cNvPr>
          <p:cNvSpPr txBox="1">
            <a:spLocks/>
          </p:cNvSpPr>
          <p:nvPr/>
        </p:nvSpPr>
        <p:spPr>
          <a:xfrm>
            <a:off x="775791" y="917571"/>
            <a:ext cx="8416553" cy="706090"/>
          </a:xfrm>
          <a:prstGeom prst="rect">
            <a:avLst/>
          </a:prstGeom>
        </p:spPr>
        <p:txBody>
          <a:bodyPr vert="horz" lIns="0" tIns="0" rIns="0" bIns="0" rtlCol="0" anchor="ctr">
            <a:noAutofit/>
          </a:bodyPr>
          <a:lstStyle>
            <a:lvl1pPr algn="l" defTabSz="914400" rtl="0" eaLnBrk="1" latinLnBrk="0" hangingPunct="1">
              <a:spcBef>
                <a:spcPct val="0"/>
              </a:spcBef>
              <a:buNone/>
              <a:defRPr sz="3000" kern="1200">
                <a:solidFill>
                  <a:schemeClr val="tx1">
                    <a:lumMod val="75000"/>
                    <a:lumOff val="25000"/>
                  </a:schemeClr>
                </a:solidFill>
                <a:latin typeface="Helvetica" pitchFamily="34" charset="0"/>
                <a:ea typeface="+mj-ea"/>
                <a:cs typeface="+mj-cs"/>
              </a:defRPr>
            </a:lvl1pPr>
          </a:lstStyle>
          <a:p>
            <a:r>
              <a:rPr lang="en-US" altLang="zh-CN" sz="2400" b="1" dirty="0">
                <a:solidFill>
                  <a:srgbClr val="002060"/>
                </a:solidFill>
                <a:latin typeface="+mj-lt"/>
              </a:rPr>
              <a:t>The comparisons of biaxial tensile stress-strain curves</a:t>
            </a:r>
          </a:p>
        </p:txBody>
      </p:sp>
      <p:sp>
        <p:nvSpPr>
          <p:cNvPr id="13" name="矩形 14">
            <a:extLst>
              <a:ext uri="{FF2B5EF4-FFF2-40B4-BE49-F238E27FC236}">
                <a16:creationId xmlns:a16="http://schemas.microsoft.com/office/drawing/2014/main" id="{DC8E3082-974B-00BE-0B1F-6016FD14E3C5}"/>
              </a:ext>
            </a:extLst>
          </p:cNvPr>
          <p:cNvSpPr>
            <a:spLocks noChangeArrowheads="1"/>
          </p:cNvSpPr>
          <p:nvPr/>
        </p:nvSpPr>
        <p:spPr bwMode="auto">
          <a:xfrm>
            <a:off x="487761" y="5353471"/>
            <a:ext cx="4704214" cy="30777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algn="ctr">
              <a:spcBef>
                <a:spcPct val="0"/>
              </a:spcBef>
              <a:buFontTx/>
              <a:buNone/>
            </a:pPr>
            <a:r>
              <a:rPr lang="en-US" altLang="zh-CN" sz="1400" b="1"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rPr>
              <a:t>Fig. 17 The microstructure of DP980 (up) and DP1180 (down)</a:t>
            </a:r>
            <a:endParaRPr lang="zh-CN" altLang="en-US" sz="1400" b="1" baseline="30000"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endParaRPr>
          </a:p>
        </p:txBody>
      </p:sp>
      <p:sp>
        <p:nvSpPr>
          <p:cNvPr id="14" name="矩形 14">
            <a:extLst>
              <a:ext uri="{FF2B5EF4-FFF2-40B4-BE49-F238E27FC236}">
                <a16:creationId xmlns:a16="http://schemas.microsoft.com/office/drawing/2014/main" id="{3611C967-4AB6-03AE-D469-7C8D9B7C9F86}"/>
              </a:ext>
            </a:extLst>
          </p:cNvPr>
          <p:cNvSpPr>
            <a:spLocks noChangeArrowheads="1"/>
          </p:cNvSpPr>
          <p:nvPr/>
        </p:nvSpPr>
        <p:spPr bwMode="auto">
          <a:xfrm>
            <a:off x="5895864" y="5353470"/>
            <a:ext cx="4704215" cy="30777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algn="ctr">
              <a:spcBef>
                <a:spcPct val="0"/>
              </a:spcBef>
              <a:buFontTx/>
              <a:buNone/>
            </a:pPr>
            <a:r>
              <a:rPr lang="en-US" altLang="zh-CN" sz="1400" b="1"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rPr>
              <a:t>Fig. 18 The microstructure of DP980 (up) and DP1180 (down)</a:t>
            </a:r>
            <a:endParaRPr lang="zh-CN" altLang="en-US" sz="1400" b="1" baseline="30000"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endParaRPr>
          </a:p>
        </p:txBody>
      </p:sp>
    </p:spTree>
    <p:extLst>
      <p:ext uri="{BB962C8B-B14F-4D97-AF65-F5344CB8AC3E}">
        <p14:creationId xmlns:p14="http://schemas.microsoft.com/office/powerpoint/2010/main" val="3723480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1"/>
          </p:nvPr>
        </p:nvSpPr>
        <p:spPr/>
        <p:txBody>
          <a:bodyPr/>
          <a:lstStyle/>
          <a:p>
            <a:pPr algn="ctr"/>
            <a:fld id="{BFDAF33A-75E1-4C0B-A22B-EAC9B12C110F}" type="slidenum">
              <a:rPr lang="de-DE" smtClean="0"/>
              <a:pPr algn="ctr"/>
              <a:t>15</a:t>
            </a:fld>
            <a:endParaRPr lang="de-DE" dirty="0"/>
          </a:p>
        </p:txBody>
      </p:sp>
      <p:sp>
        <p:nvSpPr>
          <p:cNvPr id="5" name="Fußzeilenplatzhalter 4"/>
          <p:cNvSpPr>
            <a:spLocks noGrp="1"/>
          </p:cNvSpPr>
          <p:nvPr>
            <p:ph type="ftr" sz="quarter" idx="12"/>
          </p:nvPr>
        </p:nvSpPr>
        <p:spPr/>
        <p:txBody>
          <a:bodyPr/>
          <a:lstStyle/>
          <a:p>
            <a:r>
              <a:rPr lang="en-US" dirty="0" err="1"/>
              <a:t>B</a:t>
            </a:r>
            <a:r>
              <a:rPr lang="en-US" altLang="zh-CN" dirty="0" err="1"/>
              <a:t>ingying</a:t>
            </a:r>
            <a:r>
              <a:rPr lang="en-US" altLang="zh-CN" dirty="0"/>
              <a:t> ZHOU</a:t>
            </a:r>
            <a:endParaRPr lang="en-US" dirty="0"/>
          </a:p>
          <a:p>
            <a:r>
              <a:rPr lang="en-US" dirty="0" err="1"/>
              <a:t>Beihang</a:t>
            </a:r>
            <a:r>
              <a:rPr lang="en-US" dirty="0"/>
              <a:t> University</a:t>
            </a:r>
          </a:p>
          <a:p>
            <a:r>
              <a:rPr lang="en-US" dirty="0"/>
              <a:t>20.06.2023</a:t>
            </a:r>
          </a:p>
        </p:txBody>
      </p:sp>
      <p:sp>
        <p:nvSpPr>
          <p:cNvPr id="7" name="Titel 1">
            <a:extLst>
              <a:ext uri="{FF2B5EF4-FFF2-40B4-BE49-F238E27FC236}">
                <a16:creationId xmlns:a16="http://schemas.microsoft.com/office/drawing/2014/main" id="{5BA0AEAD-A0EE-B2E2-B1D4-007DE1C024BA}"/>
              </a:ext>
            </a:extLst>
          </p:cNvPr>
          <p:cNvSpPr txBox="1">
            <a:spLocks/>
          </p:cNvSpPr>
          <p:nvPr/>
        </p:nvSpPr>
        <p:spPr>
          <a:xfrm>
            <a:off x="487760" y="427038"/>
            <a:ext cx="11521280" cy="706090"/>
          </a:xfrm>
          <a:prstGeom prst="rect">
            <a:avLst/>
          </a:prstGeom>
        </p:spPr>
        <p:txBody>
          <a:bodyPr vert="horz" lIns="0" tIns="0" rIns="0" bIns="0" rtlCol="0" anchor="ctr">
            <a:noAutofit/>
          </a:bodyPr>
          <a:lstStyle>
            <a:lvl1pPr algn="l" defTabSz="914400" rtl="0" eaLnBrk="1" latinLnBrk="0" hangingPunct="1">
              <a:spcBef>
                <a:spcPct val="0"/>
              </a:spcBef>
              <a:buNone/>
              <a:defRPr sz="3000" kern="1200">
                <a:solidFill>
                  <a:schemeClr val="tx1">
                    <a:lumMod val="75000"/>
                    <a:lumOff val="25000"/>
                  </a:schemeClr>
                </a:solidFill>
                <a:latin typeface="Helvetica" pitchFamily="34" charset="0"/>
                <a:ea typeface="+mj-ea"/>
                <a:cs typeface="+mj-cs"/>
              </a:defRPr>
            </a:lvl1pPr>
          </a:lstStyle>
          <a:p>
            <a:r>
              <a:rPr kumimoji="1" lang="en-US" altLang="zh-CN" b="1" dirty="0">
                <a:solidFill>
                  <a:schemeClr val="tx1"/>
                </a:solidFill>
                <a:effectLst>
                  <a:outerShdw blurRad="38100" dist="38100" dir="2700000" algn="tl">
                    <a:srgbClr val="C0C0C0"/>
                  </a:outerShdw>
                </a:effectLst>
                <a:latin typeface="Arial Black" pitchFamily="34" charset="0"/>
                <a:cs typeface="+mn-cs"/>
                <a:sym typeface="Tw Cen MT" pitchFamily="34" charset="0"/>
              </a:rPr>
              <a:t>Results and discussion</a:t>
            </a:r>
          </a:p>
        </p:txBody>
      </p:sp>
      <p:pic>
        <p:nvPicPr>
          <p:cNvPr id="9" name="图片 8">
            <a:extLst>
              <a:ext uri="{FF2B5EF4-FFF2-40B4-BE49-F238E27FC236}">
                <a16:creationId xmlns:a16="http://schemas.microsoft.com/office/drawing/2014/main" id="{87A4BD9E-D9D1-51FC-C0C5-8B50F612C460}"/>
              </a:ext>
            </a:extLst>
          </p:cNvPr>
          <p:cNvPicPr>
            <a:picLocks noChangeAspect="1"/>
          </p:cNvPicPr>
          <p:nvPr/>
        </p:nvPicPr>
        <p:blipFill>
          <a:blip r:embed="rId3"/>
          <a:stretch>
            <a:fillRect/>
          </a:stretch>
        </p:blipFill>
        <p:spPr>
          <a:xfrm>
            <a:off x="31573" y="1700808"/>
            <a:ext cx="4039762" cy="3096000"/>
          </a:xfrm>
          <a:prstGeom prst="rect">
            <a:avLst/>
          </a:prstGeom>
        </p:spPr>
      </p:pic>
      <p:pic>
        <p:nvPicPr>
          <p:cNvPr id="10" name="图片 9">
            <a:extLst>
              <a:ext uri="{FF2B5EF4-FFF2-40B4-BE49-F238E27FC236}">
                <a16:creationId xmlns:a16="http://schemas.microsoft.com/office/drawing/2014/main" id="{7BB2E329-0E46-E5F8-7E67-817F5266FC96}"/>
              </a:ext>
            </a:extLst>
          </p:cNvPr>
          <p:cNvPicPr>
            <a:picLocks noChangeAspect="1"/>
          </p:cNvPicPr>
          <p:nvPr/>
        </p:nvPicPr>
        <p:blipFill>
          <a:blip r:embed="rId4"/>
          <a:stretch>
            <a:fillRect/>
          </a:stretch>
        </p:blipFill>
        <p:spPr>
          <a:xfrm>
            <a:off x="4071335" y="1700808"/>
            <a:ext cx="4039762" cy="3096000"/>
          </a:xfrm>
          <a:prstGeom prst="rect">
            <a:avLst/>
          </a:prstGeom>
        </p:spPr>
      </p:pic>
      <p:sp>
        <p:nvSpPr>
          <p:cNvPr id="11" name="Titel 1">
            <a:extLst>
              <a:ext uri="{FF2B5EF4-FFF2-40B4-BE49-F238E27FC236}">
                <a16:creationId xmlns:a16="http://schemas.microsoft.com/office/drawing/2014/main" id="{49F24AD2-AB7F-09AE-2247-AACB8BB396E1}"/>
              </a:ext>
            </a:extLst>
          </p:cNvPr>
          <p:cNvSpPr txBox="1">
            <a:spLocks/>
          </p:cNvSpPr>
          <p:nvPr/>
        </p:nvSpPr>
        <p:spPr>
          <a:xfrm>
            <a:off x="775791" y="917571"/>
            <a:ext cx="8416553" cy="706090"/>
          </a:xfrm>
          <a:prstGeom prst="rect">
            <a:avLst/>
          </a:prstGeom>
        </p:spPr>
        <p:txBody>
          <a:bodyPr vert="horz" lIns="0" tIns="0" rIns="0" bIns="0" rtlCol="0" anchor="ctr">
            <a:noAutofit/>
          </a:bodyPr>
          <a:lstStyle>
            <a:lvl1pPr algn="l" defTabSz="914400" rtl="0" eaLnBrk="1" latinLnBrk="0" hangingPunct="1">
              <a:spcBef>
                <a:spcPct val="0"/>
              </a:spcBef>
              <a:buNone/>
              <a:defRPr sz="3000" kern="1200">
                <a:solidFill>
                  <a:schemeClr val="tx1">
                    <a:lumMod val="75000"/>
                    <a:lumOff val="25000"/>
                  </a:schemeClr>
                </a:solidFill>
                <a:latin typeface="Helvetica" pitchFamily="34" charset="0"/>
                <a:ea typeface="+mj-ea"/>
                <a:cs typeface="+mj-cs"/>
              </a:defRPr>
            </a:lvl1pPr>
          </a:lstStyle>
          <a:p>
            <a:r>
              <a:rPr lang="en-US" altLang="zh-CN" sz="2400" b="1" dirty="0">
                <a:solidFill>
                  <a:srgbClr val="002060"/>
                </a:solidFill>
                <a:latin typeface="+mj-lt"/>
              </a:rPr>
              <a:t>The predictions of yield loci of DP1180 steel sheet</a:t>
            </a:r>
          </a:p>
        </p:txBody>
      </p:sp>
      <p:sp>
        <p:nvSpPr>
          <p:cNvPr id="12" name="矩形 14">
            <a:extLst>
              <a:ext uri="{FF2B5EF4-FFF2-40B4-BE49-F238E27FC236}">
                <a16:creationId xmlns:a16="http://schemas.microsoft.com/office/drawing/2014/main" id="{B5F19FBA-81B2-E667-2F01-20CBEB8566B3}"/>
              </a:ext>
            </a:extLst>
          </p:cNvPr>
          <p:cNvSpPr>
            <a:spLocks noChangeArrowheads="1"/>
          </p:cNvSpPr>
          <p:nvPr/>
        </p:nvSpPr>
        <p:spPr bwMode="auto">
          <a:xfrm>
            <a:off x="41141" y="4790308"/>
            <a:ext cx="4030194" cy="52322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algn="ctr">
              <a:spcBef>
                <a:spcPct val="0"/>
              </a:spcBef>
              <a:buFontTx/>
              <a:buNone/>
            </a:pPr>
            <a:r>
              <a:rPr lang="en-US" altLang="zh-CN" sz="1400" b="1"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rPr>
              <a:t>Fig. 19 The predictions of yield loci by Mises, Hill48, and Yld2000-2d yield criterions</a:t>
            </a:r>
            <a:endParaRPr lang="zh-CN" altLang="en-US" sz="1400" b="1" baseline="30000"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endParaRPr>
          </a:p>
        </p:txBody>
      </p:sp>
      <p:sp>
        <p:nvSpPr>
          <p:cNvPr id="13" name="矩形 14">
            <a:extLst>
              <a:ext uri="{FF2B5EF4-FFF2-40B4-BE49-F238E27FC236}">
                <a16:creationId xmlns:a16="http://schemas.microsoft.com/office/drawing/2014/main" id="{0D17B19D-46BA-00FA-48A9-36B63CB8A9A2}"/>
              </a:ext>
            </a:extLst>
          </p:cNvPr>
          <p:cNvSpPr>
            <a:spLocks noChangeArrowheads="1"/>
          </p:cNvSpPr>
          <p:nvPr/>
        </p:nvSpPr>
        <p:spPr bwMode="auto">
          <a:xfrm>
            <a:off x="4080903" y="4796808"/>
            <a:ext cx="4020626" cy="52322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algn="ctr">
              <a:spcBef>
                <a:spcPct val="0"/>
              </a:spcBef>
              <a:buFontTx/>
              <a:buNone/>
            </a:pPr>
            <a:r>
              <a:rPr lang="en-US" altLang="zh-CN" sz="1400" b="1"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rPr>
              <a:t>Fig. 20 The predictions of yield loci by CPFEM and Yld2000-2d yield criterions</a:t>
            </a:r>
            <a:endParaRPr lang="zh-CN" altLang="en-US" sz="1400" b="1" baseline="30000"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endParaRPr>
          </a:p>
        </p:txBody>
      </p:sp>
      <p:pic>
        <p:nvPicPr>
          <p:cNvPr id="14" name="图片 13">
            <a:extLst>
              <a:ext uri="{FF2B5EF4-FFF2-40B4-BE49-F238E27FC236}">
                <a16:creationId xmlns:a16="http://schemas.microsoft.com/office/drawing/2014/main" id="{4E226FE9-5ADF-883C-9BE4-DECAC7CAC4E2}"/>
              </a:ext>
            </a:extLst>
          </p:cNvPr>
          <p:cNvPicPr>
            <a:picLocks noChangeAspect="1"/>
          </p:cNvPicPr>
          <p:nvPr/>
        </p:nvPicPr>
        <p:blipFill>
          <a:blip r:embed="rId5"/>
          <a:stretch>
            <a:fillRect/>
          </a:stretch>
        </p:blipFill>
        <p:spPr>
          <a:xfrm>
            <a:off x="8111097" y="1700808"/>
            <a:ext cx="4039762" cy="3096000"/>
          </a:xfrm>
          <a:prstGeom prst="rect">
            <a:avLst/>
          </a:prstGeom>
        </p:spPr>
      </p:pic>
      <p:sp>
        <p:nvSpPr>
          <p:cNvPr id="15" name="矩形 14">
            <a:extLst>
              <a:ext uri="{FF2B5EF4-FFF2-40B4-BE49-F238E27FC236}">
                <a16:creationId xmlns:a16="http://schemas.microsoft.com/office/drawing/2014/main" id="{9857BA25-3B64-9BD6-1FF6-4C01F0DC786F}"/>
              </a:ext>
            </a:extLst>
          </p:cNvPr>
          <p:cNvSpPr>
            <a:spLocks noChangeArrowheads="1"/>
          </p:cNvSpPr>
          <p:nvPr/>
        </p:nvSpPr>
        <p:spPr bwMode="auto">
          <a:xfrm>
            <a:off x="8111097" y="4790308"/>
            <a:ext cx="4039762" cy="52322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algn="ctr">
              <a:spcBef>
                <a:spcPct val="0"/>
              </a:spcBef>
              <a:buFontTx/>
              <a:buNone/>
            </a:pPr>
            <a:r>
              <a:rPr lang="en-US" altLang="zh-CN" sz="1400" b="1"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rPr>
              <a:t>Fig. 21 The errors of predictions by general yield criterions and CPFEM</a:t>
            </a:r>
            <a:endParaRPr lang="zh-CN" altLang="en-US" sz="1400" b="1" baseline="30000" dirty="0">
              <a:solidFill>
                <a:srgbClr val="002060"/>
              </a:solidFill>
              <a:latin typeface="Adobe Devanagari" panose="02040503050201020203" pitchFamily="18" charset="0"/>
              <a:ea typeface="宋体" panose="02010600030101010101" pitchFamily="2" charset="-122"/>
              <a:cs typeface="Adobe Devanagari" panose="02040503050201020203" pitchFamily="18" charset="0"/>
            </a:endParaRPr>
          </a:p>
        </p:txBody>
      </p:sp>
    </p:spTree>
    <p:extLst>
      <p:ext uri="{BB962C8B-B14F-4D97-AF65-F5344CB8AC3E}">
        <p14:creationId xmlns:p14="http://schemas.microsoft.com/office/powerpoint/2010/main" val="21557927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1" lang="en-US" altLang="zh-CN" b="1" dirty="0">
                <a:solidFill>
                  <a:schemeClr val="tx1"/>
                </a:solidFill>
                <a:effectLst>
                  <a:outerShdw blurRad="38100" dist="38100" dir="2700000" algn="tl">
                    <a:srgbClr val="C0C0C0"/>
                  </a:outerShdw>
                </a:effectLst>
                <a:latin typeface="Arial Black" pitchFamily="34" charset="0"/>
                <a:cs typeface="+mn-cs"/>
                <a:sym typeface="Tw Cen MT" pitchFamily="34" charset="0"/>
              </a:rPr>
              <a:t>Contents</a:t>
            </a:r>
            <a:endParaRPr lang="en-US" dirty="0">
              <a:solidFill>
                <a:schemeClr val="tx1"/>
              </a:solidFill>
              <a:latin typeface="+mj-lt"/>
            </a:endParaRPr>
          </a:p>
        </p:txBody>
      </p:sp>
      <p:sp>
        <p:nvSpPr>
          <p:cNvPr id="4" name="Foliennummernplatzhalter 3"/>
          <p:cNvSpPr>
            <a:spLocks noGrp="1"/>
          </p:cNvSpPr>
          <p:nvPr>
            <p:ph type="sldNum" sz="quarter" idx="11"/>
          </p:nvPr>
        </p:nvSpPr>
        <p:spPr/>
        <p:txBody>
          <a:bodyPr/>
          <a:lstStyle/>
          <a:p>
            <a:pPr algn="ctr"/>
            <a:fld id="{BFDAF33A-75E1-4C0B-A22B-EAC9B12C110F}" type="slidenum">
              <a:rPr lang="de-DE" smtClean="0"/>
              <a:pPr algn="ctr"/>
              <a:t>16</a:t>
            </a:fld>
            <a:endParaRPr lang="de-DE" dirty="0"/>
          </a:p>
        </p:txBody>
      </p:sp>
      <p:sp>
        <p:nvSpPr>
          <p:cNvPr id="5" name="Fußzeilenplatzhalter 4"/>
          <p:cNvSpPr>
            <a:spLocks noGrp="1"/>
          </p:cNvSpPr>
          <p:nvPr>
            <p:ph type="ftr" sz="quarter" idx="12"/>
          </p:nvPr>
        </p:nvSpPr>
        <p:spPr/>
        <p:txBody>
          <a:bodyPr/>
          <a:lstStyle/>
          <a:p>
            <a:r>
              <a:rPr lang="en-US" dirty="0" err="1"/>
              <a:t>Bingying</a:t>
            </a:r>
            <a:r>
              <a:rPr lang="en-US" dirty="0"/>
              <a:t> ZHOU</a:t>
            </a:r>
          </a:p>
          <a:p>
            <a:r>
              <a:rPr lang="en-US" dirty="0" err="1"/>
              <a:t>Beihang</a:t>
            </a:r>
            <a:r>
              <a:rPr lang="en-US" dirty="0"/>
              <a:t> University</a:t>
            </a:r>
          </a:p>
          <a:p>
            <a:r>
              <a:rPr lang="en-US" dirty="0"/>
              <a:t>20.6.2023</a:t>
            </a:r>
          </a:p>
        </p:txBody>
      </p:sp>
      <p:grpSp>
        <p:nvGrpSpPr>
          <p:cNvPr id="6" name="Group 60">
            <a:extLst>
              <a:ext uri="{FF2B5EF4-FFF2-40B4-BE49-F238E27FC236}">
                <a16:creationId xmlns:a16="http://schemas.microsoft.com/office/drawing/2014/main" id="{E6D87934-D2B8-08F3-4656-AD64B601A872}"/>
              </a:ext>
            </a:extLst>
          </p:cNvPr>
          <p:cNvGrpSpPr>
            <a:grpSpLocks/>
          </p:cNvGrpSpPr>
          <p:nvPr/>
        </p:nvGrpSpPr>
        <p:grpSpPr bwMode="auto">
          <a:xfrm>
            <a:off x="3414172" y="1525511"/>
            <a:ext cx="5877513" cy="530225"/>
            <a:chOff x="911" y="980"/>
            <a:chExt cx="3366" cy="334"/>
          </a:xfrm>
        </p:grpSpPr>
        <p:sp>
          <p:nvSpPr>
            <p:cNvPr id="7" name="AutoShape 85">
              <a:extLst>
                <a:ext uri="{FF2B5EF4-FFF2-40B4-BE49-F238E27FC236}">
                  <a16:creationId xmlns:a16="http://schemas.microsoft.com/office/drawing/2014/main" id="{E8003030-B5FA-4F31-A8C1-452C0471DB80}"/>
                </a:ext>
              </a:extLst>
            </p:cNvPr>
            <p:cNvSpPr>
              <a:spLocks noChangeArrowheads="1"/>
            </p:cNvSpPr>
            <p:nvPr/>
          </p:nvSpPr>
          <p:spPr bwMode="auto">
            <a:xfrm>
              <a:off x="1184" y="980"/>
              <a:ext cx="3093" cy="320"/>
            </a:xfrm>
            <a:prstGeom prst="roundRect">
              <a:avLst>
                <a:gd name="adj" fmla="val 50000"/>
              </a:avLst>
            </a:prstGeom>
            <a:noFill/>
            <a:ln w="28575">
              <a:solidFill>
                <a:srgbClr val="E7E6E6"/>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r>
                <a:rPr lang="en-US" altLang="zh-CN" sz="2400" b="1" kern="0" dirty="0">
                  <a:solidFill>
                    <a:srgbClr val="002060"/>
                  </a:solidFill>
                  <a:latin typeface="Times New Roman" panose="02020603050405020304" pitchFamily="18" charset="0"/>
                  <a:ea typeface="华文中宋" panose="02010600040101010101" pitchFamily="2" charset="-122"/>
                  <a:cs typeface="Times New Roman" panose="02020603050405020304" pitchFamily="18" charset="0"/>
                </a:rPr>
                <a:t>1. Introduction</a:t>
              </a:r>
            </a:p>
          </p:txBody>
        </p:sp>
        <p:sp>
          <p:nvSpPr>
            <p:cNvPr id="8" name="Oval 92">
              <a:extLst>
                <a:ext uri="{FF2B5EF4-FFF2-40B4-BE49-F238E27FC236}">
                  <a16:creationId xmlns:a16="http://schemas.microsoft.com/office/drawing/2014/main" id="{0A1830C5-D9EB-3040-2174-300AA7D0B684}"/>
                </a:ext>
              </a:extLst>
            </p:cNvPr>
            <p:cNvSpPr>
              <a:spLocks noChangeArrowheads="1"/>
            </p:cNvSpPr>
            <p:nvPr/>
          </p:nvSpPr>
          <p:spPr bwMode="auto">
            <a:xfrm>
              <a:off x="911" y="1014"/>
              <a:ext cx="272" cy="300"/>
            </a:xfrm>
            <a:prstGeom prst="ellipse">
              <a:avLst/>
            </a:prstGeom>
            <a:gradFill rotWithShape="1">
              <a:gsLst>
                <a:gs pos="0">
                  <a:srgbClr val="FFCC00"/>
                </a:gs>
                <a:gs pos="100000">
                  <a:srgbClr val="7C6300"/>
                </a:gs>
              </a:gsLst>
              <a:lin ang="2700000" scaled="1"/>
            </a:gradFill>
            <a:ln>
              <a:noFill/>
            </a:ln>
          </p:spPr>
          <p:txBody>
            <a:bodyPr anchor="ctr">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endParaRPr lang="zh-CN" altLang="en-US" sz="1600" kern="0">
                <a:solidFill>
                  <a:prstClr val="black"/>
                </a:solidFill>
                <a:latin typeface="微软雅黑" panose="020B0503020204020204" pitchFamily="34" charset="-122"/>
                <a:ea typeface="微软雅黑" panose="020B0503020204020204" pitchFamily="34" charset="-122"/>
              </a:endParaRPr>
            </a:p>
          </p:txBody>
        </p:sp>
      </p:grpSp>
      <p:grpSp>
        <p:nvGrpSpPr>
          <p:cNvPr id="9" name="组合 1">
            <a:extLst>
              <a:ext uri="{FF2B5EF4-FFF2-40B4-BE49-F238E27FC236}">
                <a16:creationId xmlns:a16="http://schemas.microsoft.com/office/drawing/2014/main" id="{A675B787-C65B-A697-EB7C-4CA7B2707E2D}"/>
              </a:ext>
            </a:extLst>
          </p:cNvPr>
          <p:cNvGrpSpPr>
            <a:grpSpLocks/>
          </p:cNvGrpSpPr>
          <p:nvPr/>
        </p:nvGrpSpPr>
        <p:grpSpPr bwMode="auto">
          <a:xfrm>
            <a:off x="3418390" y="2255479"/>
            <a:ext cx="5857198" cy="552450"/>
            <a:chOff x="2614613" y="2506663"/>
            <a:chExt cx="5856651" cy="552450"/>
          </a:xfrm>
        </p:grpSpPr>
        <p:sp>
          <p:nvSpPr>
            <p:cNvPr id="10" name="AutoShape 94">
              <a:extLst>
                <a:ext uri="{FF2B5EF4-FFF2-40B4-BE49-F238E27FC236}">
                  <a16:creationId xmlns:a16="http://schemas.microsoft.com/office/drawing/2014/main" id="{7962AE0C-FA4C-47D2-AE16-F1ECDA516135}"/>
                </a:ext>
              </a:extLst>
            </p:cNvPr>
            <p:cNvSpPr>
              <a:spLocks noChangeArrowheads="1"/>
            </p:cNvSpPr>
            <p:nvPr/>
          </p:nvSpPr>
          <p:spPr bwMode="auto">
            <a:xfrm>
              <a:off x="3071768" y="2506663"/>
              <a:ext cx="5399496" cy="552450"/>
            </a:xfrm>
            <a:prstGeom prst="roundRect">
              <a:avLst>
                <a:gd name="adj" fmla="val 50000"/>
              </a:avLst>
            </a:prstGeom>
            <a:noFill/>
            <a:ln w="28575">
              <a:solidFill>
                <a:srgbClr val="E7E6E6"/>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r>
                <a:rPr lang="en-US" altLang="zh-CN" sz="2400" b="1" kern="0" dirty="0">
                  <a:solidFill>
                    <a:srgbClr val="052D67"/>
                  </a:solidFill>
                  <a:latin typeface="Times New Roman" panose="02020603050405020304" pitchFamily="18" charset="0"/>
                  <a:ea typeface="华文中宋" panose="02010600040101010101" pitchFamily="2" charset="-122"/>
                  <a:cs typeface="Times New Roman" panose="02020603050405020304" pitchFamily="18" charset="0"/>
                </a:rPr>
                <a:t>2. Materials and experiments</a:t>
              </a:r>
            </a:p>
          </p:txBody>
        </p:sp>
        <p:sp>
          <p:nvSpPr>
            <p:cNvPr id="11" name="Oval 101">
              <a:extLst>
                <a:ext uri="{FF2B5EF4-FFF2-40B4-BE49-F238E27FC236}">
                  <a16:creationId xmlns:a16="http://schemas.microsoft.com/office/drawing/2014/main" id="{79C934BA-0E49-48E5-0402-27D0A9C9645B}"/>
                </a:ext>
              </a:extLst>
            </p:cNvPr>
            <p:cNvSpPr>
              <a:spLocks noChangeArrowheads="1"/>
            </p:cNvSpPr>
            <p:nvPr/>
          </p:nvSpPr>
          <p:spPr bwMode="auto">
            <a:xfrm>
              <a:off x="2614613" y="2551203"/>
              <a:ext cx="468268" cy="476071"/>
            </a:xfrm>
            <a:prstGeom prst="ellipse">
              <a:avLst/>
            </a:prstGeom>
            <a:gradFill rotWithShape="1">
              <a:gsLst>
                <a:gs pos="0">
                  <a:srgbClr val="48BE67"/>
                </a:gs>
                <a:gs pos="100000">
                  <a:srgbClr val="235C32"/>
                </a:gs>
              </a:gsLst>
              <a:lin ang="2700000" scaled="1"/>
            </a:gradFill>
            <a:ln>
              <a:noFill/>
            </a:ln>
          </p:spPr>
          <p:txBody>
            <a:bodyPr anchor="ctr">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endParaRPr lang="zh-CN" altLang="en-US" sz="1600" kern="0">
                <a:solidFill>
                  <a:prstClr val="black"/>
                </a:solidFill>
                <a:latin typeface="微软雅黑" panose="020B0503020204020204" pitchFamily="34" charset="-122"/>
                <a:ea typeface="微软雅黑" panose="020B0503020204020204" pitchFamily="34" charset="-122"/>
              </a:endParaRPr>
            </a:p>
          </p:txBody>
        </p:sp>
      </p:grpSp>
      <p:grpSp>
        <p:nvGrpSpPr>
          <p:cNvPr id="12" name="Group 66">
            <a:extLst>
              <a:ext uri="{FF2B5EF4-FFF2-40B4-BE49-F238E27FC236}">
                <a16:creationId xmlns:a16="http://schemas.microsoft.com/office/drawing/2014/main" id="{E92E398B-AE33-77F5-7AD1-E2F290E41D70}"/>
              </a:ext>
            </a:extLst>
          </p:cNvPr>
          <p:cNvGrpSpPr>
            <a:grpSpLocks/>
          </p:cNvGrpSpPr>
          <p:nvPr/>
        </p:nvGrpSpPr>
        <p:grpSpPr bwMode="auto">
          <a:xfrm>
            <a:off x="3414173" y="3080612"/>
            <a:ext cx="5895978" cy="528638"/>
            <a:chOff x="1519" y="2103"/>
            <a:chExt cx="3714" cy="333"/>
          </a:xfrm>
        </p:grpSpPr>
        <p:sp>
          <p:nvSpPr>
            <p:cNvPr id="13" name="AutoShape 103">
              <a:extLst>
                <a:ext uri="{FF2B5EF4-FFF2-40B4-BE49-F238E27FC236}">
                  <a16:creationId xmlns:a16="http://schemas.microsoft.com/office/drawing/2014/main" id="{D9CA4C61-54C6-2F8D-56BE-3A8F0F62B992}"/>
                </a:ext>
              </a:extLst>
            </p:cNvPr>
            <p:cNvSpPr>
              <a:spLocks noChangeArrowheads="1"/>
            </p:cNvSpPr>
            <p:nvPr/>
          </p:nvSpPr>
          <p:spPr bwMode="auto">
            <a:xfrm>
              <a:off x="1831" y="2103"/>
              <a:ext cx="3402" cy="320"/>
            </a:xfrm>
            <a:prstGeom prst="roundRect">
              <a:avLst>
                <a:gd name="adj" fmla="val 50000"/>
              </a:avLst>
            </a:prstGeom>
            <a:noFill/>
            <a:ln w="28575">
              <a:solidFill>
                <a:srgbClr val="E7E6E6"/>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r>
                <a:rPr lang="en-US" altLang="zh-CN" sz="2400" b="1" kern="0" dirty="0">
                  <a:solidFill>
                    <a:srgbClr val="052D67"/>
                  </a:solidFill>
                  <a:latin typeface="Times New Roman" panose="02020603050405020304" pitchFamily="18" charset="0"/>
                  <a:ea typeface="华文中宋" panose="02010600040101010101" pitchFamily="2" charset="-122"/>
                  <a:cs typeface="Times New Roman" panose="02020603050405020304" pitchFamily="18" charset="0"/>
                </a:rPr>
                <a:t>3. CPFEM modeling</a:t>
              </a:r>
            </a:p>
          </p:txBody>
        </p:sp>
        <p:sp>
          <p:nvSpPr>
            <p:cNvPr id="14" name="Oval 110">
              <a:extLst>
                <a:ext uri="{FF2B5EF4-FFF2-40B4-BE49-F238E27FC236}">
                  <a16:creationId xmlns:a16="http://schemas.microsoft.com/office/drawing/2014/main" id="{7910C6CF-9D45-902F-53AC-390505162427}"/>
                </a:ext>
              </a:extLst>
            </p:cNvPr>
            <p:cNvSpPr>
              <a:spLocks noChangeArrowheads="1"/>
            </p:cNvSpPr>
            <p:nvPr/>
          </p:nvSpPr>
          <p:spPr bwMode="auto">
            <a:xfrm>
              <a:off x="1519" y="2132"/>
              <a:ext cx="313" cy="304"/>
            </a:xfrm>
            <a:prstGeom prst="ellipse">
              <a:avLst/>
            </a:prstGeom>
            <a:solidFill>
              <a:schemeClr val="accent3">
                <a:lumMod val="50000"/>
              </a:schemeClr>
            </a:solidFill>
            <a:ln>
              <a:noFill/>
            </a:ln>
          </p:spPr>
          <p:txBody>
            <a:bodyPr anchor="ctr">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endParaRPr lang="zh-CN" altLang="en-US" sz="1600" kern="0">
                <a:solidFill>
                  <a:prstClr val="black"/>
                </a:solidFill>
                <a:latin typeface="微软雅黑" panose="020B0503020204020204" pitchFamily="34" charset="-122"/>
                <a:ea typeface="微软雅黑" panose="020B0503020204020204" pitchFamily="34" charset="-122"/>
              </a:endParaRPr>
            </a:p>
          </p:txBody>
        </p:sp>
      </p:grpSp>
      <p:grpSp>
        <p:nvGrpSpPr>
          <p:cNvPr id="15" name="Group 69">
            <a:extLst>
              <a:ext uri="{FF2B5EF4-FFF2-40B4-BE49-F238E27FC236}">
                <a16:creationId xmlns:a16="http://schemas.microsoft.com/office/drawing/2014/main" id="{116B797C-80BA-6588-E2C8-558B0417647D}"/>
              </a:ext>
            </a:extLst>
          </p:cNvPr>
          <p:cNvGrpSpPr>
            <a:grpSpLocks/>
          </p:cNvGrpSpPr>
          <p:nvPr/>
        </p:nvGrpSpPr>
        <p:grpSpPr bwMode="auto">
          <a:xfrm>
            <a:off x="3412135" y="4671601"/>
            <a:ext cx="5851526" cy="508000"/>
            <a:chOff x="1519" y="2670"/>
            <a:chExt cx="3686" cy="320"/>
          </a:xfrm>
        </p:grpSpPr>
        <p:sp>
          <p:nvSpPr>
            <p:cNvPr id="16" name="AutoShape 112">
              <a:extLst>
                <a:ext uri="{FF2B5EF4-FFF2-40B4-BE49-F238E27FC236}">
                  <a16:creationId xmlns:a16="http://schemas.microsoft.com/office/drawing/2014/main" id="{2967E4A2-3720-2F97-D915-5948A0B30F75}"/>
                </a:ext>
              </a:extLst>
            </p:cNvPr>
            <p:cNvSpPr>
              <a:spLocks noChangeArrowheads="1"/>
            </p:cNvSpPr>
            <p:nvPr/>
          </p:nvSpPr>
          <p:spPr bwMode="auto">
            <a:xfrm>
              <a:off x="1803" y="2670"/>
              <a:ext cx="3402" cy="320"/>
            </a:xfrm>
            <a:prstGeom prst="roundRect">
              <a:avLst>
                <a:gd name="adj" fmla="val 50000"/>
              </a:avLst>
            </a:prstGeom>
            <a:noFill/>
            <a:ln w="28575">
              <a:solidFill>
                <a:srgbClr val="E7E6E6"/>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r>
                <a:rPr lang="en-US" altLang="zh-CN" sz="2400" b="1" kern="0" dirty="0">
                  <a:solidFill>
                    <a:srgbClr val="FF0000"/>
                  </a:solidFill>
                  <a:latin typeface="Times New Roman" panose="02020603050405020304" pitchFamily="18" charset="0"/>
                  <a:ea typeface="华文中宋" panose="02010600040101010101" pitchFamily="2" charset="-122"/>
                  <a:cs typeface="Times New Roman" panose="02020603050405020304" pitchFamily="18" charset="0"/>
                </a:rPr>
                <a:t>5. Conclusions</a:t>
              </a:r>
            </a:p>
          </p:txBody>
        </p:sp>
        <p:sp>
          <p:nvSpPr>
            <p:cNvPr id="17" name="Oval 119">
              <a:extLst>
                <a:ext uri="{FF2B5EF4-FFF2-40B4-BE49-F238E27FC236}">
                  <a16:creationId xmlns:a16="http://schemas.microsoft.com/office/drawing/2014/main" id="{B6F1BB25-36C9-A569-0B0A-9A9EDC46BFBA}"/>
                </a:ext>
              </a:extLst>
            </p:cNvPr>
            <p:cNvSpPr>
              <a:spLocks noChangeArrowheads="1"/>
            </p:cNvSpPr>
            <p:nvPr/>
          </p:nvSpPr>
          <p:spPr bwMode="auto">
            <a:xfrm>
              <a:off x="1519" y="2687"/>
              <a:ext cx="284" cy="300"/>
            </a:xfrm>
            <a:prstGeom prst="ellipse">
              <a:avLst/>
            </a:prstGeom>
            <a:gradFill rotWithShape="1">
              <a:gsLst>
                <a:gs pos="0">
                  <a:srgbClr val="8D67E1"/>
                </a:gs>
                <a:gs pos="100000">
                  <a:srgbClr val="45326D"/>
                </a:gs>
              </a:gsLst>
              <a:lin ang="2700000" scaled="1"/>
            </a:gradFill>
            <a:ln>
              <a:noFill/>
            </a:ln>
          </p:spPr>
          <p:txBody>
            <a:bodyPr anchor="ctr">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endParaRPr lang="zh-CN" altLang="en-US" sz="1600" kern="0">
                <a:solidFill>
                  <a:prstClr val="black"/>
                </a:solidFill>
                <a:latin typeface="微软雅黑" panose="020B0503020204020204" pitchFamily="34" charset="-122"/>
                <a:ea typeface="微软雅黑" panose="020B0503020204020204" pitchFamily="34" charset="-122"/>
              </a:endParaRPr>
            </a:p>
          </p:txBody>
        </p:sp>
      </p:grpSp>
      <p:grpSp>
        <p:nvGrpSpPr>
          <p:cNvPr id="18" name="Group 72">
            <a:extLst>
              <a:ext uri="{FF2B5EF4-FFF2-40B4-BE49-F238E27FC236}">
                <a16:creationId xmlns:a16="http://schemas.microsoft.com/office/drawing/2014/main" id="{4CCBEEE6-2B32-231A-C0D2-4F8824D6B29C}"/>
              </a:ext>
            </a:extLst>
          </p:cNvPr>
          <p:cNvGrpSpPr>
            <a:grpSpLocks/>
          </p:cNvGrpSpPr>
          <p:nvPr/>
        </p:nvGrpSpPr>
        <p:grpSpPr bwMode="auto">
          <a:xfrm>
            <a:off x="3412135" y="5450750"/>
            <a:ext cx="5871985" cy="508000"/>
            <a:chOff x="1349" y="3067"/>
            <a:chExt cx="3530" cy="320"/>
          </a:xfrm>
        </p:grpSpPr>
        <p:sp>
          <p:nvSpPr>
            <p:cNvPr id="19" name="AutoShape 121">
              <a:extLst>
                <a:ext uri="{FF2B5EF4-FFF2-40B4-BE49-F238E27FC236}">
                  <a16:creationId xmlns:a16="http://schemas.microsoft.com/office/drawing/2014/main" id="{B5E05A70-B473-7B04-BC11-3CCF459B4FE0}"/>
                </a:ext>
              </a:extLst>
            </p:cNvPr>
            <p:cNvSpPr>
              <a:spLocks noChangeArrowheads="1"/>
            </p:cNvSpPr>
            <p:nvPr/>
          </p:nvSpPr>
          <p:spPr bwMode="auto">
            <a:xfrm>
              <a:off x="1633" y="3067"/>
              <a:ext cx="3246" cy="320"/>
            </a:xfrm>
            <a:prstGeom prst="roundRect">
              <a:avLst>
                <a:gd name="adj" fmla="val 50000"/>
              </a:avLst>
            </a:prstGeom>
            <a:noFill/>
            <a:ln w="28575">
              <a:solidFill>
                <a:srgbClr val="E7E6E6"/>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r>
                <a:rPr lang="en-US" altLang="zh-CN" sz="2400" b="1" kern="0" dirty="0">
                  <a:solidFill>
                    <a:srgbClr val="052D67"/>
                  </a:solidFill>
                  <a:latin typeface="Times New Roman" panose="02020603050405020304" pitchFamily="18" charset="0"/>
                  <a:ea typeface="华文中宋" panose="02010600040101010101" pitchFamily="2" charset="-122"/>
                  <a:cs typeface="Times New Roman" panose="02020603050405020304" pitchFamily="18" charset="0"/>
                </a:rPr>
                <a:t>6. Recent works</a:t>
              </a:r>
            </a:p>
          </p:txBody>
        </p:sp>
        <p:sp>
          <p:nvSpPr>
            <p:cNvPr id="20" name="Oval 128">
              <a:extLst>
                <a:ext uri="{FF2B5EF4-FFF2-40B4-BE49-F238E27FC236}">
                  <a16:creationId xmlns:a16="http://schemas.microsoft.com/office/drawing/2014/main" id="{3DD94E21-AD46-E602-D04E-1B8151603393}"/>
                </a:ext>
              </a:extLst>
            </p:cNvPr>
            <p:cNvSpPr>
              <a:spLocks noChangeArrowheads="1"/>
            </p:cNvSpPr>
            <p:nvPr/>
          </p:nvSpPr>
          <p:spPr bwMode="auto">
            <a:xfrm>
              <a:off x="1349" y="3084"/>
              <a:ext cx="284" cy="300"/>
            </a:xfrm>
            <a:prstGeom prst="ellipse">
              <a:avLst/>
            </a:prstGeom>
            <a:gradFill rotWithShape="1">
              <a:gsLst>
                <a:gs pos="0">
                  <a:srgbClr val="E35E23"/>
                </a:gs>
                <a:gs pos="100000">
                  <a:srgbClr val="6E2E11"/>
                </a:gs>
              </a:gsLst>
              <a:lin ang="2700000" scaled="1"/>
            </a:gradFill>
            <a:ln>
              <a:noFill/>
            </a:ln>
          </p:spPr>
          <p:txBody>
            <a:bodyPr anchor="ctr">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endParaRPr lang="zh-CN" altLang="en-US" sz="1600" kern="0">
                <a:solidFill>
                  <a:prstClr val="black"/>
                </a:solidFill>
                <a:latin typeface="微软雅黑" panose="020B0503020204020204" pitchFamily="34" charset="-122"/>
                <a:ea typeface="微软雅黑" panose="020B0503020204020204" pitchFamily="34" charset="-122"/>
              </a:endParaRPr>
            </a:p>
          </p:txBody>
        </p:sp>
      </p:grpSp>
      <p:grpSp>
        <p:nvGrpSpPr>
          <p:cNvPr id="22" name="Group 66">
            <a:extLst>
              <a:ext uri="{FF2B5EF4-FFF2-40B4-BE49-F238E27FC236}">
                <a16:creationId xmlns:a16="http://schemas.microsoft.com/office/drawing/2014/main" id="{ED211062-4C08-A103-D6CC-23B0C8759A05}"/>
              </a:ext>
            </a:extLst>
          </p:cNvPr>
          <p:cNvGrpSpPr>
            <a:grpSpLocks/>
          </p:cNvGrpSpPr>
          <p:nvPr/>
        </p:nvGrpSpPr>
        <p:grpSpPr bwMode="auto">
          <a:xfrm>
            <a:off x="3414173" y="3884799"/>
            <a:ext cx="5895976" cy="528638"/>
            <a:chOff x="1519" y="2103"/>
            <a:chExt cx="3714" cy="333"/>
          </a:xfrm>
        </p:grpSpPr>
        <p:sp>
          <p:nvSpPr>
            <p:cNvPr id="23" name="AutoShape 103">
              <a:extLst>
                <a:ext uri="{FF2B5EF4-FFF2-40B4-BE49-F238E27FC236}">
                  <a16:creationId xmlns:a16="http://schemas.microsoft.com/office/drawing/2014/main" id="{F99380F2-DC71-7202-92F7-4B55D6BAD620}"/>
                </a:ext>
              </a:extLst>
            </p:cNvPr>
            <p:cNvSpPr>
              <a:spLocks noChangeArrowheads="1"/>
            </p:cNvSpPr>
            <p:nvPr/>
          </p:nvSpPr>
          <p:spPr bwMode="auto">
            <a:xfrm>
              <a:off x="1831" y="2103"/>
              <a:ext cx="3402" cy="320"/>
            </a:xfrm>
            <a:prstGeom prst="roundRect">
              <a:avLst>
                <a:gd name="adj" fmla="val 50000"/>
              </a:avLst>
            </a:prstGeom>
            <a:noFill/>
            <a:ln w="28575">
              <a:solidFill>
                <a:srgbClr val="E7E6E6"/>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r>
                <a:rPr lang="en-US" altLang="zh-CN" sz="2400" b="1" kern="0" dirty="0">
                  <a:solidFill>
                    <a:srgbClr val="052D67"/>
                  </a:solidFill>
                  <a:latin typeface="Times New Roman" panose="02020603050405020304" pitchFamily="18" charset="0"/>
                  <a:ea typeface="华文中宋" panose="02010600040101010101" pitchFamily="2" charset="-122"/>
                  <a:cs typeface="Times New Roman" panose="02020603050405020304" pitchFamily="18" charset="0"/>
                </a:rPr>
                <a:t>4. Results and discussion</a:t>
              </a:r>
            </a:p>
          </p:txBody>
        </p:sp>
        <p:sp>
          <p:nvSpPr>
            <p:cNvPr id="24" name="Oval 110">
              <a:extLst>
                <a:ext uri="{FF2B5EF4-FFF2-40B4-BE49-F238E27FC236}">
                  <a16:creationId xmlns:a16="http://schemas.microsoft.com/office/drawing/2014/main" id="{7F545BFC-73E4-3915-7E3B-2689419ADC15}"/>
                </a:ext>
              </a:extLst>
            </p:cNvPr>
            <p:cNvSpPr>
              <a:spLocks noChangeArrowheads="1"/>
            </p:cNvSpPr>
            <p:nvPr/>
          </p:nvSpPr>
          <p:spPr bwMode="auto">
            <a:xfrm>
              <a:off x="1519" y="2132"/>
              <a:ext cx="313" cy="304"/>
            </a:xfrm>
            <a:prstGeom prst="ellipse">
              <a:avLst/>
            </a:prstGeom>
            <a:gradFill rotWithShape="1">
              <a:gsLst>
                <a:gs pos="0">
                  <a:srgbClr val="21B3E1"/>
                </a:gs>
                <a:gs pos="100000">
                  <a:srgbClr val="10576D"/>
                </a:gs>
              </a:gsLst>
              <a:lin ang="2700000" scaled="1"/>
            </a:gradFill>
            <a:ln>
              <a:noFill/>
            </a:ln>
          </p:spPr>
          <p:txBody>
            <a:bodyPr anchor="ctr">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endParaRPr lang="zh-CN" altLang="en-US" sz="1600" kern="0" dirty="0">
                <a:solidFill>
                  <a:prstClr val="black"/>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7024502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1"/>
          </p:nvPr>
        </p:nvSpPr>
        <p:spPr/>
        <p:txBody>
          <a:bodyPr/>
          <a:lstStyle/>
          <a:p>
            <a:pPr algn="ctr"/>
            <a:fld id="{BFDAF33A-75E1-4C0B-A22B-EAC9B12C110F}" type="slidenum">
              <a:rPr lang="de-DE" smtClean="0"/>
              <a:pPr algn="ctr"/>
              <a:t>17</a:t>
            </a:fld>
            <a:endParaRPr lang="de-DE" dirty="0"/>
          </a:p>
        </p:txBody>
      </p:sp>
      <p:sp>
        <p:nvSpPr>
          <p:cNvPr id="5" name="Fußzeilenplatzhalter 4"/>
          <p:cNvSpPr>
            <a:spLocks noGrp="1"/>
          </p:cNvSpPr>
          <p:nvPr>
            <p:ph type="ftr" sz="quarter" idx="12"/>
          </p:nvPr>
        </p:nvSpPr>
        <p:spPr/>
        <p:txBody>
          <a:bodyPr/>
          <a:lstStyle/>
          <a:p>
            <a:r>
              <a:rPr lang="en-US" dirty="0" err="1"/>
              <a:t>B</a:t>
            </a:r>
            <a:r>
              <a:rPr lang="en-US" altLang="zh-CN" dirty="0" err="1"/>
              <a:t>ingying</a:t>
            </a:r>
            <a:r>
              <a:rPr lang="en-US" altLang="zh-CN" dirty="0"/>
              <a:t> ZHOU</a:t>
            </a:r>
            <a:endParaRPr lang="en-US" dirty="0"/>
          </a:p>
          <a:p>
            <a:r>
              <a:rPr lang="en-US" dirty="0" err="1"/>
              <a:t>Beihang</a:t>
            </a:r>
            <a:r>
              <a:rPr lang="en-US" dirty="0"/>
              <a:t> University</a:t>
            </a:r>
          </a:p>
          <a:p>
            <a:r>
              <a:rPr lang="en-US" dirty="0"/>
              <a:t>20.06.2023</a:t>
            </a:r>
          </a:p>
        </p:txBody>
      </p:sp>
      <p:sp>
        <p:nvSpPr>
          <p:cNvPr id="7" name="Titel 1">
            <a:extLst>
              <a:ext uri="{FF2B5EF4-FFF2-40B4-BE49-F238E27FC236}">
                <a16:creationId xmlns:a16="http://schemas.microsoft.com/office/drawing/2014/main" id="{5BA0AEAD-A0EE-B2E2-B1D4-007DE1C024BA}"/>
              </a:ext>
            </a:extLst>
          </p:cNvPr>
          <p:cNvSpPr txBox="1">
            <a:spLocks/>
          </p:cNvSpPr>
          <p:nvPr/>
        </p:nvSpPr>
        <p:spPr>
          <a:xfrm>
            <a:off x="487760" y="427038"/>
            <a:ext cx="11521280" cy="706090"/>
          </a:xfrm>
          <a:prstGeom prst="rect">
            <a:avLst/>
          </a:prstGeom>
        </p:spPr>
        <p:txBody>
          <a:bodyPr vert="horz" lIns="0" tIns="0" rIns="0" bIns="0" rtlCol="0" anchor="ctr">
            <a:noAutofit/>
          </a:bodyPr>
          <a:lstStyle>
            <a:lvl1pPr algn="l" defTabSz="914400" rtl="0" eaLnBrk="1" latinLnBrk="0" hangingPunct="1">
              <a:spcBef>
                <a:spcPct val="0"/>
              </a:spcBef>
              <a:buNone/>
              <a:defRPr sz="3000" kern="1200">
                <a:solidFill>
                  <a:schemeClr val="tx1">
                    <a:lumMod val="75000"/>
                    <a:lumOff val="25000"/>
                  </a:schemeClr>
                </a:solidFill>
                <a:latin typeface="Helvetica" pitchFamily="34" charset="0"/>
                <a:ea typeface="+mj-ea"/>
                <a:cs typeface="+mj-cs"/>
              </a:defRPr>
            </a:lvl1pPr>
          </a:lstStyle>
          <a:p>
            <a:r>
              <a:rPr kumimoji="1" lang="en-US" altLang="zh-CN" b="1" dirty="0">
                <a:solidFill>
                  <a:schemeClr val="tx1"/>
                </a:solidFill>
                <a:effectLst>
                  <a:outerShdw blurRad="38100" dist="38100" dir="2700000" algn="tl">
                    <a:srgbClr val="C0C0C0"/>
                  </a:outerShdw>
                </a:effectLst>
                <a:latin typeface="Arial Black" pitchFamily="34" charset="0"/>
                <a:cs typeface="+mn-cs"/>
                <a:sym typeface="Tw Cen MT" pitchFamily="34" charset="0"/>
              </a:rPr>
              <a:t>Conclusions</a:t>
            </a:r>
            <a:endParaRPr lang="en-US" dirty="0">
              <a:solidFill>
                <a:schemeClr val="tx1"/>
              </a:solidFill>
              <a:latin typeface="+mj-lt"/>
            </a:endParaRPr>
          </a:p>
        </p:txBody>
      </p:sp>
      <p:sp>
        <p:nvSpPr>
          <p:cNvPr id="8" name="矩形 7">
            <a:extLst>
              <a:ext uri="{FF2B5EF4-FFF2-40B4-BE49-F238E27FC236}">
                <a16:creationId xmlns:a16="http://schemas.microsoft.com/office/drawing/2014/main" id="{2C509287-A049-4BFD-9261-6E81024125F5}"/>
              </a:ext>
            </a:extLst>
          </p:cNvPr>
          <p:cNvSpPr>
            <a:spLocks noChangeArrowheads="1"/>
          </p:cNvSpPr>
          <p:nvPr/>
        </p:nvSpPr>
        <p:spPr bwMode="auto">
          <a:xfrm>
            <a:off x="2203067" y="2080874"/>
            <a:ext cx="7785865" cy="3258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marL="0" indent="0" algn="just">
              <a:lnSpc>
                <a:spcPct val="150000"/>
              </a:lnSpc>
              <a:spcBef>
                <a:spcPts val="600"/>
              </a:spcBef>
              <a:spcAft>
                <a:spcPts val="600"/>
              </a:spcAft>
              <a:buNone/>
            </a:pPr>
            <a:r>
              <a:rPr lang="en-US" altLang="zh-CN" sz="1800" b="1" dirty="0">
                <a:solidFill>
                  <a:srgbClr val="002060"/>
                </a:solidFill>
                <a:latin typeface="Times New Roman" panose="02020603050405020304" pitchFamily="18" charset="0"/>
                <a:cs typeface="Times New Roman" panose="02020603050405020304" pitchFamily="18" charset="0"/>
              </a:rPr>
              <a:t>As for the phenomenological yield criterions, compared with the experimental yield loci of DP1180 steel sheet, the Yld2000-2d has the highest prediction accuracy, followed by Mises, and Hill48 is the worst.</a:t>
            </a:r>
          </a:p>
          <a:p>
            <a:pPr marL="0" indent="0" algn="just">
              <a:lnSpc>
                <a:spcPct val="150000"/>
              </a:lnSpc>
              <a:spcBef>
                <a:spcPts val="600"/>
              </a:spcBef>
              <a:spcAft>
                <a:spcPts val="600"/>
              </a:spcAft>
              <a:buNone/>
            </a:pPr>
            <a:r>
              <a:rPr lang="en-US" altLang="zh-CN" sz="1800" b="1" dirty="0">
                <a:solidFill>
                  <a:srgbClr val="002060"/>
                </a:solidFill>
                <a:latin typeface="Times New Roman" panose="02020603050405020304" pitchFamily="18" charset="0"/>
                <a:cs typeface="Times New Roman" panose="02020603050405020304" pitchFamily="18" charset="0"/>
              </a:rPr>
              <a:t>After the calibration of crystal plastic parameters, the predictions of yield loci by the CPFE simulations have a higher accuracy than Mises, Hill48, and little lower than Yld2000-2d.</a:t>
            </a:r>
          </a:p>
          <a:p>
            <a:pPr marL="0" indent="0" algn="just">
              <a:lnSpc>
                <a:spcPct val="150000"/>
              </a:lnSpc>
              <a:spcBef>
                <a:spcPts val="600"/>
              </a:spcBef>
              <a:spcAft>
                <a:spcPts val="600"/>
              </a:spcAft>
              <a:buNone/>
            </a:pPr>
            <a:endParaRPr lang="en-US" altLang="zh-CN" sz="18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397112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1" lang="en-US" altLang="zh-CN" b="1" dirty="0">
                <a:solidFill>
                  <a:schemeClr val="tx1"/>
                </a:solidFill>
                <a:effectLst>
                  <a:outerShdw blurRad="38100" dist="38100" dir="2700000" algn="tl">
                    <a:srgbClr val="C0C0C0"/>
                  </a:outerShdw>
                </a:effectLst>
                <a:latin typeface="Arial Black" pitchFamily="34" charset="0"/>
                <a:cs typeface="+mn-cs"/>
                <a:sym typeface="Tw Cen MT" pitchFamily="34" charset="0"/>
              </a:rPr>
              <a:t>Contents</a:t>
            </a:r>
            <a:endParaRPr lang="en-US" dirty="0">
              <a:solidFill>
                <a:schemeClr val="tx1"/>
              </a:solidFill>
              <a:latin typeface="+mj-lt"/>
            </a:endParaRPr>
          </a:p>
        </p:txBody>
      </p:sp>
      <p:sp>
        <p:nvSpPr>
          <p:cNvPr id="4" name="Foliennummernplatzhalter 3"/>
          <p:cNvSpPr>
            <a:spLocks noGrp="1"/>
          </p:cNvSpPr>
          <p:nvPr>
            <p:ph type="sldNum" sz="quarter" idx="11"/>
          </p:nvPr>
        </p:nvSpPr>
        <p:spPr/>
        <p:txBody>
          <a:bodyPr/>
          <a:lstStyle/>
          <a:p>
            <a:pPr algn="ctr"/>
            <a:fld id="{BFDAF33A-75E1-4C0B-A22B-EAC9B12C110F}" type="slidenum">
              <a:rPr lang="de-DE" smtClean="0"/>
              <a:pPr algn="ctr"/>
              <a:t>18</a:t>
            </a:fld>
            <a:endParaRPr lang="de-DE" dirty="0"/>
          </a:p>
        </p:txBody>
      </p:sp>
      <p:sp>
        <p:nvSpPr>
          <p:cNvPr id="5" name="Fußzeilenplatzhalter 4"/>
          <p:cNvSpPr>
            <a:spLocks noGrp="1"/>
          </p:cNvSpPr>
          <p:nvPr>
            <p:ph type="ftr" sz="quarter" idx="12"/>
          </p:nvPr>
        </p:nvSpPr>
        <p:spPr/>
        <p:txBody>
          <a:bodyPr/>
          <a:lstStyle/>
          <a:p>
            <a:r>
              <a:rPr lang="en-US" dirty="0" err="1"/>
              <a:t>Bingying</a:t>
            </a:r>
            <a:r>
              <a:rPr lang="en-US" dirty="0"/>
              <a:t> ZHOU</a:t>
            </a:r>
          </a:p>
          <a:p>
            <a:r>
              <a:rPr lang="en-US" dirty="0" err="1"/>
              <a:t>Beihang</a:t>
            </a:r>
            <a:r>
              <a:rPr lang="en-US" dirty="0"/>
              <a:t> University</a:t>
            </a:r>
          </a:p>
          <a:p>
            <a:r>
              <a:rPr lang="en-US" dirty="0"/>
              <a:t>20.6.2023</a:t>
            </a:r>
          </a:p>
        </p:txBody>
      </p:sp>
      <p:grpSp>
        <p:nvGrpSpPr>
          <p:cNvPr id="6" name="Group 60">
            <a:extLst>
              <a:ext uri="{FF2B5EF4-FFF2-40B4-BE49-F238E27FC236}">
                <a16:creationId xmlns:a16="http://schemas.microsoft.com/office/drawing/2014/main" id="{E6D87934-D2B8-08F3-4656-AD64B601A872}"/>
              </a:ext>
            </a:extLst>
          </p:cNvPr>
          <p:cNvGrpSpPr>
            <a:grpSpLocks/>
          </p:cNvGrpSpPr>
          <p:nvPr/>
        </p:nvGrpSpPr>
        <p:grpSpPr bwMode="auto">
          <a:xfrm>
            <a:off x="3414172" y="1525511"/>
            <a:ext cx="5877513" cy="530225"/>
            <a:chOff x="911" y="980"/>
            <a:chExt cx="3366" cy="334"/>
          </a:xfrm>
        </p:grpSpPr>
        <p:sp>
          <p:nvSpPr>
            <p:cNvPr id="7" name="AutoShape 85">
              <a:extLst>
                <a:ext uri="{FF2B5EF4-FFF2-40B4-BE49-F238E27FC236}">
                  <a16:creationId xmlns:a16="http://schemas.microsoft.com/office/drawing/2014/main" id="{E8003030-B5FA-4F31-A8C1-452C0471DB80}"/>
                </a:ext>
              </a:extLst>
            </p:cNvPr>
            <p:cNvSpPr>
              <a:spLocks noChangeArrowheads="1"/>
            </p:cNvSpPr>
            <p:nvPr/>
          </p:nvSpPr>
          <p:spPr bwMode="auto">
            <a:xfrm>
              <a:off x="1184" y="980"/>
              <a:ext cx="3093" cy="320"/>
            </a:xfrm>
            <a:prstGeom prst="roundRect">
              <a:avLst>
                <a:gd name="adj" fmla="val 50000"/>
              </a:avLst>
            </a:prstGeom>
            <a:noFill/>
            <a:ln w="28575">
              <a:solidFill>
                <a:srgbClr val="E7E6E6"/>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r>
                <a:rPr lang="en-US" altLang="zh-CN" sz="2400" b="1" kern="0" dirty="0">
                  <a:solidFill>
                    <a:srgbClr val="002060"/>
                  </a:solidFill>
                  <a:latin typeface="Times New Roman" panose="02020603050405020304" pitchFamily="18" charset="0"/>
                  <a:ea typeface="华文中宋" panose="02010600040101010101" pitchFamily="2" charset="-122"/>
                  <a:cs typeface="Times New Roman" panose="02020603050405020304" pitchFamily="18" charset="0"/>
                </a:rPr>
                <a:t>1. Introduction</a:t>
              </a:r>
            </a:p>
          </p:txBody>
        </p:sp>
        <p:sp>
          <p:nvSpPr>
            <p:cNvPr id="8" name="Oval 92">
              <a:extLst>
                <a:ext uri="{FF2B5EF4-FFF2-40B4-BE49-F238E27FC236}">
                  <a16:creationId xmlns:a16="http://schemas.microsoft.com/office/drawing/2014/main" id="{0A1830C5-D9EB-3040-2174-300AA7D0B684}"/>
                </a:ext>
              </a:extLst>
            </p:cNvPr>
            <p:cNvSpPr>
              <a:spLocks noChangeArrowheads="1"/>
            </p:cNvSpPr>
            <p:nvPr/>
          </p:nvSpPr>
          <p:spPr bwMode="auto">
            <a:xfrm>
              <a:off x="911" y="1014"/>
              <a:ext cx="272" cy="300"/>
            </a:xfrm>
            <a:prstGeom prst="ellipse">
              <a:avLst/>
            </a:prstGeom>
            <a:gradFill rotWithShape="1">
              <a:gsLst>
                <a:gs pos="0">
                  <a:srgbClr val="FFCC00"/>
                </a:gs>
                <a:gs pos="100000">
                  <a:srgbClr val="7C6300"/>
                </a:gs>
              </a:gsLst>
              <a:lin ang="2700000" scaled="1"/>
            </a:gradFill>
            <a:ln>
              <a:noFill/>
            </a:ln>
          </p:spPr>
          <p:txBody>
            <a:bodyPr anchor="ctr">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endParaRPr lang="zh-CN" altLang="en-US" sz="1600" kern="0">
                <a:solidFill>
                  <a:prstClr val="black"/>
                </a:solidFill>
                <a:latin typeface="微软雅黑" panose="020B0503020204020204" pitchFamily="34" charset="-122"/>
                <a:ea typeface="微软雅黑" panose="020B0503020204020204" pitchFamily="34" charset="-122"/>
              </a:endParaRPr>
            </a:p>
          </p:txBody>
        </p:sp>
      </p:grpSp>
      <p:grpSp>
        <p:nvGrpSpPr>
          <p:cNvPr id="9" name="组合 1">
            <a:extLst>
              <a:ext uri="{FF2B5EF4-FFF2-40B4-BE49-F238E27FC236}">
                <a16:creationId xmlns:a16="http://schemas.microsoft.com/office/drawing/2014/main" id="{A675B787-C65B-A697-EB7C-4CA7B2707E2D}"/>
              </a:ext>
            </a:extLst>
          </p:cNvPr>
          <p:cNvGrpSpPr>
            <a:grpSpLocks/>
          </p:cNvGrpSpPr>
          <p:nvPr/>
        </p:nvGrpSpPr>
        <p:grpSpPr bwMode="auto">
          <a:xfrm>
            <a:off x="3418390" y="2255479"/>
            <a:ext cx="5857198" cy="552450"/>
            <a:chOff x="2614613" y="2506663"/>
            <a:chExt cx="5856651" cy="552450"/>
          </a:xfrm>
        </p:grpSpPr>
        <p:sp>
          <p:nvSpPr>
            <p:cNvPr id="10" name="AutoShape 94">
              <a:extLst>
                <a:ext uri="{FF2B5EF4-FFF2-40B4-BE49-F238E27FC236}">
                  <a16:creationId xmlns:a16="http://schemas.microsoft.com/office/drawing/2014/main" id="{7962AE0C-FA4C-47D2-AE16-F1ECDA516135}"/>
                </a:ext>
              </a:extLst>
            </p:cNvPr>
            <p:cNvSpPr>
              <a:spLocks noChangeArrowheads="1"/>
            </p:cNvSpPr>
            <p:nvPr/>
          </p:nvSpPr>
          <p:spPr bwMode="auto">
            <a:xfrm>
              <a:off x="3071768" y="2506663"/>
              <a:ext cx="5399496" cy="552450"/>
            </a:xfrm>
            <a:prstGeom prst="roundRect">
              <a:avLst>
                <a:gd name="adj" fmla="val 50000"/>
              </a:avLst>
            </a:prstGeom>
            <a:noFill/>
            <a:ln w="28575">
              <a:solidFill>
                <a:srgbClr val="E7E6E6"/>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r>
                <a:rPr lang="en-US" altLang="zh-CN" sz="2400" b="1" kern="0" dirty="0">
                  <a:solidFill>
                    <a:srgbClr val="052D67"/>
                  </a:solidFill>
                  <a:latin typeface="Times New Roman" panose="02020603050405020304" pitchFamily="18" charset="0"/>
                  <a:ea typeface="华文中宋" panose="02010600040101010101" pitchFamily="2" charset="-122"/>
                  <a:cs typeface="Times New Roman" panose="02020603050405020304" pitchFamily="18" charset="0"/>
                </a:rPr>
                <a:t>2. Material and experimental procedure</a:t>
              </a:r>
            </a:p>
          </p:txBody>
        </p:sp>
        <p:sp>
          <p:nvSpPr>
            <p:cNvPr id="11" name="Oval 101">
              <a:extLst>
                <a:ext uri="{FF2B5EF4-FFF2-40B4-BE49-F238E27FC236}">
                  <a16:creationId xmlns:a16="http://schemas.microsoft.com/office/drawing/2014/main" id="{79C934BA-0E49-48E5-0402-27D0A9C9645B}"/>
                </a:ext>
              </a:extLst>
            </p:cNvPr>
            <p:cNvSpPr>
              <a:spLocks noChangeArrowheads="1"/>
            </p:cNvSpPr>
            <p:nvPr/>
          </p:nvSpPr>
          <p:spPr bwMode="auto">
            <a:xfrm>
              <a:off x="2614613" y="2551203"/>
              <a:ext cx="468268" cy="476071"/>
            </a:xfrm>
            <a:prstGeom prst="ellipse">
              <a:avLst/>
            </a:prstGeom>
            <a:gradFill rotWithShape="1">
              <a:gsLst>
                <a:gs pos="0">
                  <a:srgbClr val="48BE67"/>
                </a:gs>
                <a:gs pos="100000">
                  <a:srgbClr val="235C32"/>
                </a:gs>
              </a:gsLst>
              <a:lin ang="2700000" scaled="1"/>
            </a:gradFill>
            <a:ln>
              <a:noFill/>
            </a:ln>
          </p:spPr>
          <p:txBody>
            <a:bodyPr anchor="ctr">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endParaRPr lang="zh-CN" altLang="en-US" sz="1600" kern="0">
                <a:solidFill>
                  <a:prstClr val="black"/>
                </a:solidFill>
                <a:latin typeface="微软雅黑" panose="020B0503020204020204" pitchFamily="34" charset="-122"/>
                <a:ea typeface="微软雅黑" panose="020B0503020204020204" pitchFamily="34" charset="-122"/>
              </a:endParaRPr>
            </a:p>
          </p:txBody>
        </p:sp>
      </p:grpSp>
      <p:grpSp>
        <p:nvGrpSpPr>
          <p:cNvPr id="12" name="Group 66">
            <a:extLst>
              <a:ext uri="{FF2B5EF4-FFF2-40B4-BE49-F238E27FC236}">
                <a16:creationId xmlns:a16="http://schemas.microsoft.com/office/drawing/2014/main" id="{E92E398B-AE33-77F5-7AD1-E2F290E41D70}"/>
              </a:ext>
            </a:extLst>
          </p:cNvPr>
          <p:cNvGrpSpPr>
            <a:grpSpLocks/>
          </p:cNvGrpSpPr>
          <p:nvPr/>
        </p:nvGrpSpPr>
        <p:grpSpPr bwMode="auto">
          <a:xfrm>
            <a:off x="3414173" y="3080612"/>
            <a:ext cx="5895978" cy="528638"/>
            <a:chOff x="1519" y="2103"/>
            <a:chExt cx="3714" cy="333"/>
          </a:xfrm>
        </p:grpSpPr>
        <p:sp>
          <p:nvSpPr>
            <p:cNvPr id="13" name="AutoShape 103">
              <a:extLst>
                <a:ext uri="{FF2B5EF4-FFF2-40B4-BE49-F238E27FC236}">
                  <a16:creationId xmlns:a16="http://schemas.microsoft.com/office/drawing/2014/main" id="{D9CA4C61-54C6-2F8D-56BE-3A8F0F62B992}"/>
                </a:ext>
              </a:extLst>
            </p:cNvPr>
            <p:cNvSpPr>
              <a:spLocks noChangeArrowheads="1"/>
            </p:cNvSpPr>
            <p:nvPr/>
          </p:nvSpPr>
          <p:spPr bwMode="auto">
            <a:xfrm>
              <a:off x="1831" y="2103"/>
              <a:ext cx="3402" cy="320"/>
            </a:xfrm>
            <a:prstGeom prst="roundRect">
              <a:avLst>
                <a:gd name="adj" fmla="val 50000"/>
              </a:avLst>
            </a:prstGeom>
            <a:noFill/>
            <a:ln w="28575">
              <a:solidFill>
                <a:srgbClr val="E7E6E6"/>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r>
                <a:rPr lang="en-US" altLang="zh-CN" sz="2400" b="1" kern="0" dirty="0">
                  <a:solidFill>
                    <a:srgbClr val="052D67"/>
                  </a:solidFill>
                  <a:latin typeface="Times New Roman" panose="02020603050405020304" pitchFamily="18" charset="0"/>
                  <a:ea typeface="华文中宋" panose="02010600040101010101" pitchFamily="2" charset="-122"/>
                  <a:cs typeface="Times New Roman" panose="02020603050405020304" pitchFamily="18" charset="0"/>
                </a:rPr>
                <a:t>3. CPFEM modelling</a:t>
              </a:r>
            </a:p>
          </p:txBody>
        </p:sp>
        <p:sp>
          <p:nvSpPr>
            <p:cNvPr id="14" name="Oval 110">
              <a:extLst>
                <a:ext uri="{FF2B5EF4-FFF2-40B4-BE49-F238E27FC236}">
                  <a16:creationId xmlns:a16="http://schemas.microsoft.com/office/drawing/2014/main" id="{7910C6CF-9D45-902F-53AC-390505162427}"/>
                </a:ext>
              </a:extLst>
            </p:cNvPr>
            <p:cNvSpPr>
              <a:spLocks noChangeArrowheads="1"/>
            </p:cNvSpPr>
            <p:nvPr/>
          </p:nvSpPr>
          <p:spPr bwMode="auto">
            <a:xfrm>
              <a:off x="1519" y="2132"/>
              <a:ext cx="313" cy="304"/>
            </a:xfrm>
            <a:prstGeom prst="ellipse">
              <a:avLst/>
            </a:prstGeom>
            <a:solidFill>
              <a:schemeClr val="accent3">
                <a:lumMod val="50000"/>
              </a:schemeClr>
            </a:solidFill>
            <a:ln>
              <a:noFill/>
            </a:ln>
          </p:spPr>
          <p:txBody>
            <a:bodyPr anchor="ctr">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endParaRPr lang="zh-CN" altLang="en-US" sz="1600" kern="0">
                <a:solidFill>
                  <a:prstClr val="black"/>
                </a:solidFill>
                <a:latin typeface="微软雅黑" panose="020B0503020204020204" pitchFamily="34" charset="-122"/>
                <a:ea typeface="微软雅黑" panose="020B0503020204020204" pitchFamily="34" charset="-122"/>
              </a:endParaRPr>
            </a:p>
          </p:txBody>
        </p:sp>
      </p:grpSp>
      <p:grpSp>
        <p:nvGrpSpPr>
          <p:cNvPr id="15" name="Group 69">
            <a:extLst>
              <a:ext uri="{FF2B5EF4-FFF2-40B4-BE49-F238E27FC236}">
                <a16:creationId xmlns:a16="http://schemas.microsoft.com/office/drawing/2014/main" id="{116B797C-80BA-6588-E2C8-558B0417647D}"/>
              </a:ext>
            </a:extLst>
          </p:cNvPr>
          <p:cNvGrpSpPr>
            <a:grpSpLocks/>
          </p:cNvGrpSpPr>
          <p:nvPr/>
        </p:nvGrpSpPr>
        <p:grpSpPr bwMode="auto">
          <a:xfrm>
            <a:off x="3412135" y="4671601"/>
            <a:ext cx="5851526" cy="508000"/>
            <a:chOff x="1519" y="2670"/>
            <a:chExt cx="3686" cy="320"/>
          </a:xfrm>
        </p:grpSpPr>
        <p:sp>
          <p:nvSpPr>
            <p:cNvPr id="16" name="AutoShape 112">
              <a:extLst>
                <a:ext uri="{FF2B5EF4-FFF2-40B4-BE49-F238E27FC236}">
                  <a16:creationId xmlns:a16="http://schemas.microsoft.com/office/drawing/2014/main" id="{2967E4A2-3720-2F97-D915-5948A0B30F75}"/>
                </a:ext>
              </a:extLst>
            </p:cNvPr>
            <p:cNvSpPr>
              <a:spLocks noChangeArrowheads="1"/>
            </p:cNvSpPr>
            <p:nvPr/>
          </p:nvSpPr>
          <p:spPr bwMode="auto">
            <a:xfrm>
              <a:off x="1803" y="2670"/>
              <a:ext cx="3402" cy="320"/>
            </a:xfrm>
            <a:prstGeom prst="roundRect">
              <a:avLst>
                <a:gd name="adj" fmla="val 50000"/>
              </a:avLst>
            </a:prstGeom>
            <a:noFill/>
            <a:ln w="28575">
              <a:solidFill>
                <a:srgbClr val="E7E6E6"/>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r>
                <a:rPr lang="en-US" altLang="zh-CN" sz="2400" b="1" kern="0" dirty="0">
                  <a:solidFill>
                    <a:srgbClr val="052D67"/>
                  </a:solidFill>
                  <a:latin typeface="Times New Roman" panose="02020603050405020304" pitchFamily="18" charset="0"/>
                  <a:ea typeface="华文中宋" panose="02010600040101010101" pitchFamily="2" charset="-122"/>
                  <a:cs typeface="Times New Roman" panose="02020603050405020304" pitchFamily="18" charset="0"/>
                </a:rPr>
                <a:t>5. Conclusions</a:t>
              </a:r>
            </a:p>
          </p:txBody>
        </p:sp>
        <p:sp>
          <p:nvSpPr>
            <p:cNvPr id="17" name="Oval 119">
              <a:extLst>
                <a:ext uri="{FF2B5EF4-FFF2-40B4-BE49-F238E27FC236}">
                  <a16:creationId xmlns:a16="http://schemas.microsoft.com/office/drawing/2014/main" id="{B6F1BB25-36C9-A569-0B0A-9A9EDC46BFBA}"/>
                </a:ext>
              </a:extLst>
            </p:cNvPr>
            <p:cNvSpPr>
              <a:spLocks noChangeArrowheads="1"/>
            </p:cNvSpPr>
            <p:nvPr/>
          </p:nvSpPr>
          <p:spPr bwMode="auto">
            <a:xfrm>
              <a:off x="1519" y="2687"/>
              <a:ext cx="284" cy="300"/>
            </a:xfrm>
            <a:prstGeom prst="ellipse">
              <a:avLst/>
            </a:prstGeom>
            <a:gradFill rotWithShape="1">
              <a:gsLst>
                <a:gs pos="0">
                  <a:srgbClr val="8D67E1"/>
                </a:gs>
                <a:gs pos="100000">
                  <a:srgbClr val="45326D"/>
                </a:gs>
              </a:gsLst>
              <a:lin ang="2700000" scaled="1"/>
            </a:gradFill>
            <a:ln>
              <a:noFill/>
            </a:ln>
          </p:spPr>
          <p:txBody>
            <a:bodyPr anchor="ctr">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endParaRPr lang="zh-CN" altLang="en-US" sz="1600" kern="0">
                <a:solidFill>
                  <a:prstClr val="black"/>
                </a:solidFill>
                <a:latin typeface="微软雅黑" panose="020B0503020204020204" pitchFamily="34" charset="-122"/>
                <a:ea typeface="微软雅黑" panose="020B0503020204020204" pitchFamily="34" charset="-122"/>
              </a:endParaRPr>
            </a:p>
          </p:txBody>
        </p:sp>
      </p:grpSp>
      <p:grpSp>
        <p:nvGrpSpPr>
          <p:cNvPr id="18" name="Group 72">
            <a:extLst>
              <a:ext uri="{FF2B5EF4-FFF2-40B4-BE49-F238E27FC236}">
                <a16:creationId xmlns:a16="http://schemas.microsoft.com/office/drawing/2014/main" id="{4CCBEEE6-2B32-231A-C0D2-4F8824D6B29C}"/>
              </a:ext>
            </a:extLst>
          </p:cNvPr>
          <p:cNvGrpSpPr>
            <a:grpSpLocks/>
          </p:cNvGrpSpPr>
          <p:nvPr/>
        </p:nvGrpSpPr>
        <p:grpSpPr bwMode="auto">
          <a:xfrm>
            <a:off x="3412135" y="5450750"/>
            <a:ext cx="5871985" cy="508000"/>
            <a:chOff x="1349" y="3067"/>
            <a:chExt cx="3530" cy="320"/>
          </a:xfrm>
        </p:grpSpPr>
        <p:sp>
          <p:nvSpPr>
            <p:cNvPr id="19" name="AutoShape 121">
              <a:extLst>
                <a:ext uri="{FF2B5EF4-FFF2-40B4-BE49-F238E27FC236}">
                  <a16:creationId xmlns:a16="http://schemas.microsoft.com/office/drawing/2014/main" id="{B5E05A70-B473-7B04-BC11-3CCF459B4FE0}"/>
                </a:ext>
              </a:extLst>
            </p:cNvPr>
            <p:cNvSpPr>
              <a:spLocks noChangeArrowheads="1"/>
            </p:cNvSpPr>
            <p:nvPr/>
          </p:nvSpPr>
          <p:spPr bwMode="auto">
            <a:xfrm>
              <a:off x="1633" y="3067"/>
              <a:ext cx="3246" cy="320"/>
            </a:xfrm>
            <a:prstGeom prst="roundRect">
              <a:avLst>
                <a:gd name="adj" fmla="val 50000"/>
              </a:avLst>
            </a:prstGeom>
            <a:noFill/>
            <a:ln w="28575">
              <a:solidFill>
                <a:srgbClr val="E7E6E6"/>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r>
                <a:rPr lang="en-US" altLang="zh-CN" sz="2400" b="1" kern="0" dirty="0">
                  <a:solidFill>
                    <a:srgbClr val="FF0000"/>
                  </a:solidFill>
                  <a:latin typeface="Times New Roman" panose="02020603050405020304" pitchFamily="18" charset="0"/>
                  <a:ea typeface="华文中宋" panose="02010600040101010101" pitchFamily="2" charset="-122"/>
                  <a:cs typeface="Times New Roman" panose="02020603050405020304" pitchFamily="18" charset="0"/>
                </a:rPr>
                <a:t>6. Recent works</a:t>
              </a:r>
            </a:p>
          </p:txBody>
        </p:sp>
        <p:sp>
          <p:nvSpPr>
            <p:cNvPr id="20" name="Oval 128">
              <a:extLst>
                <a:ext uri="{FF2B5EF4-FFF2-40B4-BE49-F238E27FC236}">
                  <a16:creationId xmlns:a16="http://schemas.microsoft.com/office/drawing/2014/main" id="{3DD94E21-AD46-E602-D04E-1B8151603393}"/>
                </a:ext>
              </a:extLst>
            </p:cNvPr>
            <p:cNvSpPr>
              <a:spLocks noChangeArrowheads="1"/>
            </p:cNvSpPr>
            <p:nvPr/>
          </p:nvSpPr>
          <p:spPr bwMode="auto">
            <a:xfrm>
              <a:off x="1349" y="3084"/>
              <a:ext cx="284" cy="300"/>
            </a:xfrm>
            <a:prstGeom prst="ellipse">
              <a:avLst/>
            </a:prstGeom>
            <a:gradFill rotWithShape="1">
              <a:gsLst>
                <a:gs pos="0">
                  <a:srgbClr val="E35E23"/>
                </a:gs>
                <a:gs pos="100000">
                  <a:srgbClr val="6E2E11"/>
                </a:gs>
              </a:gsLst>
              <a:lin ang="2700000" scaled="1"/>
            </a:gradFill>
            <a:ln>
              <a:noFill/>
            </a:ln>
          </p:spPr>
          <p:txBody>
            <a:bodyPr anchor="ctr">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endParaRPr lang="zh-CN" altLang="en-US" sz="1600" kern="0">
                <a:solidFill>
                  <a:prstClr val="black"/>
                </a:solidFill>
                <a:latin typeface="微软雅黑" panose="020B0503020204020204" pitchFamily="34" charset="-122"/>
                <a:ea typeface="微软雅黑" panose="020B0503020204020204" pitchFamily="34" charset="-122"/>
              </a:endParaRPr>
            </a:p>
          </p:txBody>
        </p:sp>
      </p:grpSp>
      <p:grpSp>
        <p:nvGrpSpPr>
          <p:cNvPr id="22" name="Group 66">
            <a:extLst>
              <a:ext uri="{FF2B5EF4-FFF2-40B4-BE49-F238E27FC236}">
                <a16:creationId xmlns:a16="http://schemas.microsoft.com/office/drawing/2014/main" id="{ED211062-4C08-A103-D6CC-23B0C8759A05}"/>
              </a:ext>
            </a:extLst>
          </p:cNvPr>
          <p:cNvGrpSpPr>
            <a:grpSpLocks/>
          </p:cNvGrpSpPr>
          <p:nvPr/>
        </p:nvGrpSpPr>
        <p:grpSpPr bwMode="auto">
          <a:xfrm>
            <a:off x="3414173" y="3884799"/>
            <a:ext cx="5895976" cy="528638"/>
            <a:chOff x="1519" y="2103"/>
            <a:chExt cx="3714" cy="333"/>
          </a:xfrm>
        </p:grpSpPr>
        <p:sp>
          <p:nvSpPr>
            <p:cNvPr id="23" name="AutoShape 103">
              <a:extLst>
                <a:ext uri="{FF2B5EF4-FFF2-40B4-BE49-F238E27FC236}">
                  <a16:creationId xmlns:a16="http://schemas.microsoft.com/office/drawing/2014/main" id="{F99380F2-DC71-7202-92F7-4B55D6BAD620}"/>
                </a:ext>
              </a:extLst>
            </p:cNvPr>
            <p:cNvSpPr>
              <a:spLocks noChangeArrowheads="1"/>
            </p:cNvSpPr>
            <p:nvPr/>
          </p:nvSpPr>
          <p:spPr bwMode="auto">
            <a:xfrm>
              <a:off x="1831" y="2103"/>
              <a:ext cx="3402" cy="320"/>
            </a:xfrm>
            <a:prstGeom prst="roundRect">
              <a:avLst>
                <a:gd name="adj" fmla="val 50000"/>
              </a:avLst>
            </a:prstGeom>
            <a:noFill/>
            <a:ln w="28575">
              <a:solidFill>
                <a:srgbClr val="E7E6E6"/>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r>
                <a:rPr lang="en-US" altLang="zh-CN" sz="2400" b="1" kern="0" dirty="0">
                  <a:solidFill>
                    <a:srgbClr val="052D67"/>
                  </a:solidFill>
                  <a:latin typeface="Times New Roman" panose="02020603050405020304" pitchFamily="18" charset="0"/>
                  <a:ea typeface="华文中宋" panose="02010600040101010101" pitchFamily="2" charset="-122"/>
                  <a:cs typeface="Times New Roman" panose="02020603050405020304" pitchFamily="18" charset="0"/>
                </a:rPr>
                <a:t>4. Results &amp; discussion</a:t>
              </a:r>
            </a:p>
          </p:txBody>
        </p:sp>
        <p:sp>
          <p:nvSpPr>
            <p:cNvPr id="24" name="Oval 110">
              <a:extLst>
                <a:ext uri="{FF2B5EF4-FFF2-40B4-BE49-F238E27FC236}">
                  <a16:creationId xmlns:a16="http://schemas.microsoft.com/office/drawing/2014/main" id="{7F545BFC-73E4-3915-7E3B-2689419ADC15}"/>
                </a:ext>
              </a:extLst>
            </p:cNvPr>
            <p:cNvSpPr>
              <a:spLocks noChangeArrowheads="1"/>
            </p:cNvSpPr>
            <p:nvPr/>
          </p:nvSpPr>
          <p:spPr bwMode="auto">
            <a:xfrm>
              <a:off x="1519" y="2132"/>
              <a:ext cx="313" cy="304"/>
            </a:xfrm>
            <a:prstGeom prst="ellipse">
              <a:avLst/>
            </a:prstGeom>
            <a:gradFill rotWithShape="1">
              <a:gsLst>
                <a:gs pos="0">
                  <a:srgbClr val="21B3E1"/>
                </a:gs>
                <a:gs pos="100000">
                  <a:srgbClr val="10576D"/>
                </a:gs>
              </a:gsLst>
              <a:lin ang="2700000" scaled="1"/>
            </a:gradFill>
            <a:ln>
              <a:noFill/>
            </a:ln>
          </p:spPr>
          <p:txBody>
            <a:bodyPr anchor="ctr">
              <a:spAutoFit/>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fontAlgn="auto" hangingPunct="1">
                <a:spcBef>
                  <a:spcPct val="0"/>
                </a:spcBef>
                <a:spcAft>
                  <a:spcPts val="0"/>
                </a:spcAft>
                <a:buNone/>
                <a:defRPr/>
              </a:pPr>
              <a:endParaRPr lang="zh-CN" altLang="en-US" sz="1600" kern="0" dirty="0">
                <a:solidFill>
                  <a:prstClr val="black"/>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5783004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1"/>
          </p:nvPr>
        </p:nvSpPr>
        <p:spPr/>
        <p:txBody>
          <a:bodyPr/>
          <a:lstStyle/>
          <a:p>
            <a:pPr algn="ctr"/>
            <a:fld id="{BFDAF33A-75E1-4C0B-A22B-EAC9B12C110F}" type="slidenum">
              <a:rPr lang="de-DE" smtClean="0"/>
              <a:pPr algn="ctr"/>
              <a:t>19</a:t>
            </a:fld>
            <a:endParaRPr lang="de-DE" dirty="0"/>
          </a:p>
        </p:txBody>
      </p:sp>
      <p:sp>
        <p:nvSpPr>
          <p:cNvPr id="5" name="Fußzeilenplatzhalter 4"/>
          <p:cNvSpPr>
            <a:spLocks noGrp="1"/>
          </p:cNvSpPr>
          <p:nvPr>
            <p:ph type="ftr" sz="quarter" idx="12"/>
          </p:nvPr>
        </p:nvSpPr>
        <p:spPr/>
        <p:txBody>
          <a:bodyPr/>
          <a:lstStyle/>
          <a:p>
            <a:r>
              <a:rPr lang="en-US" dirty="0" err="1"/>
              <a:t>B</a:t>
            </a:r>
            <a:r>
              <a:rPr lang="en-US" altLang="zh-CN" dirty="0" err="1"/>
              <a:t>ingying</a:t>
            </a:r>
            <a:r>
              <a:rPr lang="en-US" altLang="zh-CN" dirty="0"/>
              <a:t> ZHOU</a:t>
            </a:r>
            <a:endParaRPr lang="en-US" dirty="0"/>
          </a:p>
          <a:p>
            <a:r>
              <a:rPr lang="en-US" dirty="0" err="1"/>
              <a:t>Beihang</a:t>
            </a:r>
            <a:r>
              <a:rPr lang="en-US" dirty="0"/>
              <a:t> University</a:t>
            </a:r>
          </a:p>
          <a:p>
            <a:r>
              <a:rPr lang="en-US" dirty="0"/>
              <a:t>20.06.2023</a:t>
            </a:r>
          </a:p>
        </p:txBody>
      </p:sp>
      <p:sp>
        <p:nvSpPr>
          <p:cNvPr id="7" name="Titel 1">
            <a:extLst>
              <a:ext uri="{FF2B5EF4-FFF2-40B4-BE49-F238E27FC236}">
                <a16:creationId xmlns:a16="http://schemas.microsoft.com/office/drawing/2014/main" id="{5BA0AEAD-A0EE-B2E2-B1D4-007DE1C024BA}"/>
              </a:ext>
            </a:extLst>
          </p:cNvPr>
          <p:cNvSpPr txBox="1">
            <a:spLocks/>
          </p:cNvSpPr>
          <p:nvPr/>
        </p:nvSpPr>
        <p:spPr>
          <a:xfrm>
            <a:off x="487760" y="427038"/>
            <a:ext cx="11521280" cy="706090"/>
          </a:xfrm>
          <a:prstGeom prst="rect">
            <a:avLst/>
          </a:prstGeom>
        </p:spPr>
        <p:txBody>
          <a:bodyPr vert="horz" lIns="0" tIns="0" rIns="0" bIns="0" rtlCol="0" anchor="ctr">
            <a:noAutofit/>
          </a:bodyPr>
          <a:lstStyle>
            <a:lvl1pPr algn="l" defTabSz="914400" rtl="0" eaLnBrk="1" latinLnBrk="0" hangingPunct="1">
              <a:spcBef>
                <a:spcPct val="0"/>
              </a:spcBef>
              <a:buNone/>
              <a:defRPr sz="3000" kern="1200">
                <a:solidFill>
                  <a:schemeClr val="tx1">
                    <a:lumMod val="75000"/>
                    <a:lumOff val="25000"/>
                  </a:schemeClr>
                </a:solidFill>
                <a:latin typeface="Helvetica" pitchFamily="34" charset="0"/>
                <a:ea typeface="+mj-ea"/>
                <a:cs typeface="+mj-cs"/>
              </a:defRPr>
            </a:lvl1pPr>
          </a:lstStyle>
          <a:p>
            <a:r>
              <a:rPr kumimoji="1" lang="en-US" altLang="zh-CN" b="1" dirty="0">
                <a:solidFill>
                  <a:schemeClr val="tx1"/>
                </a:solidFill>
                <a:effectLst>
                  <a:outerShdw blurRad="38100" dist="38100" dir="2700000" algn="tl">
                    <a:srgbClr val="C0C0C0"/>
                  </a:outerShdw>
                </a:effectLst>
                <a:latin typeface="Arial Black" pitchFamily="34" charset="0"/>
                <a:cs typeface="+mn-cs"/>
                <a:sym typeface="Tw Cen MT" pitchFamily="34" charset="0"/>
              </a:rPr>
              <a:t>Recent works</a:t>
            </a:r>
            <a:endParaRPr lang="en-US" dirty="0">
              <a:solidFill>
                <a:schemeClr val="tx1"/>
              </a:solidFill>
              <a:latin typeface="+mj-lt"/>
            </a:endParaRPr>
          </a:p>
        </p:txBody>
      </p:sp>
      <p:sp>
        <p:nvSpPr>
          <p:cNvPr id="2" name="矩形 1">
            <a:extLst>
              <a:ext uri="{FF2B5EF4-FFF2-40B4-BE49-F238E27FC236}">
                <a16:creationId xmlns:a16="http://schemas.microsoft.com/office/drawing/2014/main" id="{B46B43D9-B9FD-A9DB-BCCD-A4FAA451018C}"/>
              </a:ext>
            </a:extLst>
          </p:cNvPr>
          <p:cNvSpPr>
            <a:spLocks noChangeArrowheads="1"/>
          </p:cNvSpPr>
          <p:nvPr/>
        </p:nvSpPr>
        <p:spPr bwMode="auto">
          <a:xfrm>
            <a:off x="2203067" y="2333283"/>
            <a:ext cx="7785865" cy="2191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algn="just">
              <a:lnSpc>
                <a:spcPct val="150000"/>
              </a:lnSpc>
              <a:spcBef>
                <a:spcPts val="600"/>
              </a:spcBef>
              <a:spcAft>
                <a:spcPts val="600"/>
              </a:spcAft>
              <a:buFont typeface="Wingdings" panose="05000000000000000000" pitchFamily="2" charset="2"/>
              <a:buChar char="Ø"/>
            </a:pPr>
            <a:r>
              <a:rPr lang="en-US" altLang="zh-CN" sz="2000" b="1"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How to use CPFEM to reveal the microscopic mechanism of the anisotropic behavior of AHSS?</a:t>
            </a:r>
          </a:p>
          <a:p>
            <a:pPr algn="just">
              <a:lnSpc>
                <a:spcPct val="150000"/>
              </a:lnSpc>
              <a:spcBef>
                <a:spcPts val="600"/>
              </a:spcBef>
              <a:spcAft>
                <a:spcPts val="600"/>
              </a:spcAft>
              <a:buFont typeface="Wingdings" panose="05000000000000000000" pitchFamily="2" charset="2"/>
              <a:buChar char="Ø"/>
            </a:pPr>
            <a:r>
              <a:rPr lang="en-US" altLang="zh-CN" sz="2000" b="1"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How to study the strengthening behavior of AHSS with CPFEM?</a:t>
            </a:r>
          </a:p>
          <a:p>
            <a:pPr algn="just">
              <a:lnSpc>
                <a:spcPct val="150000"/>
              </a:lnSpc>
              <a:spcBef>
                <a:spcPts val="600"/>
              </a:spcBef>
              <a:spcAft>
                <a:spcPts val="600"/>
              </a:spcAft>
              <a:buFont typeface="Wingdings" panose="05000000000000000000" pitchFamily="2" charset="2"/>
              <a:buChar char="Ø"/>
            </a:pPr>
            <a:r>
              <a:rPr lang="en-US" altLang="zh-CN" sz="2000" b="1"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How to study damage and fracture behavior of AHSS with CPFEM?</a:t>
            </a:r>
          </a:p>
        </p:txBody>
      </p:sp>
    </p:spTree>
    <p:extLst>
      <p:ext uri="{BB962C8B-B14F-4D97-AF65-F5344CB8AC3E}">
        <p14:creationId xmlns:p14="http://schemas.microsoft.com/office/powerpoint/2010/main" val="38390710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灯片编号占位符 4">
            <a:extLst>
              <a:ext uri="{FF2B5EF4-FFF2-40B4-BE49-F238E27FC236}">
                <a16:creationId xmlns:a16="http://schemas.microsoft.com/office/drawing/2014/main" id="{F3C8AD0F-A64D-4A72-A31F-BDA6C2527053}"/>
              </a:ext>
            </a:extLst>
          </p:cNvPr>
          <p:cNvSpPr txBox="1">
            <a:spLocks noChangeArrowheads="1"/>
          </p:cNvSpPr>
          <p:nvPr/>
        </p:nvSpPr>
        <p:spPr bwMode="auto">
          <a:xfrm>
            <a:off x="10185403" y="6496053"/>
            <a:ext cx="493713"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eaLnBrk="1" hangingPunct="1">
              <a:spcBef>
                <a:spcPct val="0"/>
              </a:spcBef>
              <a:buFontTx/>
              <a:buNone/>
            </a:pPr>
            <a:fld id="{0EFE3ED2-4E8F-4067-837E-D63D00EC3300}" type="slidenum">
              <a:rPr lang="en-US" altLang="zh-CN" sz="1600">
                <a:solidFill>
                  <a:schemeClr val="bg1"/>
                </a:solidFill>
                <a:latin typeface="Times New Roman" panose="02020603050405020304" pitchFamily="18" charset="0"/>
                <a:ea typeface="宋体" panose="02010600030101010101" pitchFamily="2" charset="-122"/>
                <a:cs typeface="Times New Roman" panose="02020603050405020304" pitchFamily="18" charset="0"/>
              </a:rPr>
              <a:pPr eaLnBrk="1" hangingPunct="1">
                <a:spcBef>
                  <a:spcPct val="0"/>
                </a:spcBef>
                <a:buFontTx/>
                <a:buNone/>
              </a:pPr>
              <a:t>20</a:t>
            </a:fld>
            <a:endParaRPr lang="en-US" altLang="zh-CN" sz="1600">
              <a:solidFill>
                <a:schemeClr val="bg1"/>
              </a:solidFill>
              <a:latin typeface="Times New Roman" panose="02020603050405020304" pitchFamily="18" charset="0"/>
              <a:ea typeface="宋体" panose="02010600030101010101" pitchFamily="2" charset="-122"/>
              <a:cs typeface="Times New Roman" panose="02020603050405020304" pitchFamily="18" charset="0"/>
            </a:endParaRPr>
          </a:p>
        </p:txBody>
      </p:sp>
      <p:pic>
        <p:nvPicPr>
          <p:cNvPr id="15" name="Picture 4" descr="https://timgsa.baidu.com/timg?image&amp;quality=80&amp;size=b9999_10000&amp;sec=1494985818996&amp;di=303ea2254e869ab5edd181f6ebb37466&amp;imgtype=0&amp;src=http%3A%2F%2Fwww.victory-cn.com%2F2015%2Fattached%2Fimage%2F20170508%2F20170508083882628262.jpg">
            <a:extLst>
              <a:ext uri="{FF2B5EF4-FFF2-40B4-BE49-F238E27FC236}">
                <a16:creationId xmlns:a16="http://schemas.microsoft.com/office/drawing/2014/main" id="{0ABAC612-EEDF-4E55-A883-F11D8DD362B6}"/>
              </a:ext>
            </a:extLst>
          </p:cNvPr>
          <p:cNvPicPr>
            <a:picLocks noChangeAspect="1" noChangeArrowheads="1"/>
          </p:cNvPicPr>
          <p:nvPr/>
        </p:nvPicPr>
        <p:blipFill rotWithShape="1">
          <a:blip r:embed="rId3" cstate="print"/>
          <a:srcRect l="12512" t="23658" r="3175" b="13768"/>
          <a:stretch/>
        </p:blipFill>
        <p:spPr bwMode="auto">
          <a:xfrm>
            <a:off x="1524000" y="1"/>
            <a:ext cx="3041830" cy="14585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 name="图片 2">
            <a:extLst>
              <a:ext uri="{FF2B5EF4-FFF2-40B4-BE49-F238E27FC236}">
                <a16:creationId xmlns:a16="http://schemas.microsoft.com/office/drawing/2014/main" id="{2B465C1A-6B1F-462E-9BC7-CDED3D7581B1}"/>
              </a:ext>
            </a:extLst>
          </p:cNvPr>
          <p:cNvPicPr>
            <a:picLocks noChangeAspect="1"/>
          </p:cNvPicPr>
          <p:nvPr/>
        </p:nvPicPr>
        <p:blipFill rotWithShape="1">
          <a:blip r:embed="rId4" cstate="print"/>
          <a:srcRect l="10124" t="15926" r="12847" b="12787"/>
          <a:stretch/>
        </p:blipFill>
        <p:spPr>
          <a:xfrm>
            <a:off x="4565830" y="1"/>
            <a:ext cx="2428366" cy="14585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9" name="图片 18">
            <a:extLst>
              <a:ext uri="{FF2B5EF4-FFF2-40B4-BE49-F238E27FC236}">
                <a16:creationId xmlns:a16="http://schemas.microsoft.com/office/drawing/2014/main" id="{96F7BE4E-867F-49C7-BDBD-E1B7B856035F}"/>
              </a:ext>
            </a:extLst>
          </p:cNvPr>
          <p:cNvPicPr>
            <a:picLocks noChangeAspect="1"/>
          </p:cNvPicPr>
          <p:nvPr/>
        </p:nvPicPr>
        <p:blipFill rotWithShape="1">
          <a:blip r:embed="rId5"/>
          <a:srcRect l="-1" r="-1678"/>
          <a:stretch/>
        </p:blipFill>
        <p:spPr>
          <a:xfrm>
            <a:off x="8400553" y="0"/>
            <a:ext cx="2278563" cy="14585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4" name="Picture 14" descr="http://blog.bioethics.net/NanotechFly.jpg">
            <a:extLst>
              <a:ext uri="{FF2B5EF4-FFF2-40B4-BE49-F238E27FC236}">
                <a16:creationId xmlns:a16="http://schemas.microsoft.com/office/drawing/2014/main" id="{D1056B6F-C1CD-4E1A-AD73-DB32EED0C8EC}"/>
              </a:ext>
            </a:extLst>
          </p:cNvPr>
          <p:cNvPicPr>
            <a:picLocks noChangeAspect="1" noChangeArrowheads="1"/>
          </p:cNvPicPr>
          <p:nvPr/>
        </p:nvPicPr>
        <p:blipFill rotWithShape="1">
          <a:blip r:embed="rId6"/>
          <a:srcRect l="8631" r="15728"/>
          <a:stretch/>
        </p:blipFill>
        <p:spPr bwMode="auto">
          <a:xfrm>
            <a:off x="6996100" y="0"/>
            <a:ext cx="1406854" cy="143641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矩形 3">
            <a:extLst>
              <a:ext uri="{FF2B5EF4-FFF2-40B4-BE49-F238E27FC236}">
                <a16:creationId xmlns:a16="http://schemas.microsoft.com/office/drawing/2014/main" id="{4534BC2C-7BA7-A4C4-A89C-98AF71578CDF}"/>
              </a:ext>
            </a:extLst>
          </p:cNvPr>
          <p:cNvSpPr>
            <a:spLocks noChangeArrowheads="1"/>
          </p:cNvSpPr>
          <p:nvPr/>
        </p:nvSpPr>
        <p:spPr bwMode="auto">
          <a:xfrm>
            <a:off x="2999657" y="3433350"/>
            <a:ext cx="8723090" cy="49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spcBef>
                <a:spcPct val="20000"/>
              </a:spcBef>
              <a:buChar char="•"/>
              <a:defRPr sz="3200">
                <a:solidFill>
                  <a:schemeClr val="tx1"/>
                </a:solidFill>
                <a:latin typeface="Arial" panose="020B0604020202020204" pitchFamily="34" charset="0"/>
                <a:ea typeface="黑体" panose="02010609060101010101" pitchFamily="49" charset="-122"/>
              </a:defRPr>
            </a:lvl1pPr>
            <a:lvl2pPr marL="742950" indent="-285750">
              <a:spcBef>
                <a:spcPct val="20000"/>
              </a:spcBef>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黑体" panose="02010609060101010101" pitchFamily="49" charset="-122"/>
              </a:defRPr>
            </a:lvl9pPr>
          </a:lstStyle>
          <a:p>
            <a:pPr marL="0" indent="0" algn="just">
              <a:lnSpc>
                <a:spcPct val="150000"/>
              </a:lnSpc>
              <a:spcBef>
                <a:spcPts val="600"/>
              </a:spcBef>
              <a:spcAft>
                <a:spcPts val="600"/>
              </a:spcAft>
              <a:buNone/>
            </a:pPr>
            <a:r>
              <a:rPr lang="en-US" altLang="zh-CN" sz="2000" b="1"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If there were any </a:t>
            </a:r>
            <a:r>
              <a:rPr lang="en-US" altLang="zh-CN" sz="2000" b="1"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questions or suggestions</a:t>
            </a:r>
            <a:r>
              <a:rPr lang="en-US" altLang="zh-CN" sz="2000" b="1" dirty="0">
                <a:solidFill>
                  <a:srgbClr val="002060"/>
                </a:solidFill>
                <a:latin typeface="Times New Roman" panose="02020603050405020304" pitchFamily="18" charset="0"/>
                <a:ea typeface="宋体" panose="02010600030101010101" pitchFamily="2" charset="-122"/>
                <a:cs typeface="Times New Roman" panose="02020603050405020304" pitchFamily="18" charset="0"/>
              </a:rPr>
              <a:t>, we would be very grateful!</a:t>
            </a:r>
          </a:p>
        </p:txBody>
      </p:sp>
      <p:sp>
        <p:nvSpPr>
          <p:cNvPr id="6" name="文本框 5">
            <a:extLst>
              <a:ext uri="{FF2B5EF4-FFF2-40B4-BE49-F238E27FC236}">
                <a16:creationId xmlns:a16="http://schemas.microsoft.com/office/drawing/2014/main" id="{1E15BA8B-D5DE-1F9A-DD10-6E3C1676E7C6}"/>
              </a:ext>
            </a:extLst>
          </p:cNvPr>
          <p:cNvSpPr txBox="1"/>
          <p:nvPr/>
        </p:nvSpPr>
        <p:spPr>
          <a:xfrm>
            <a:off x="1775520" y="1817992"/>
            <a:ext cx="8280920" cy="1107996"/>
          </a:xfrm>
          <a:prstGeom prst="rect">
            <a:avLst/>
          </a:prstGeom>
          <a:noFill/>
        </p:spPr>
        <p:txBody>
          <a:bodyPr wrap="square">
            <a:spAutoFit/>
            <a:scene3d>
              <a:camera prst="perspectiveFront"/>
              <a:lightRig rig="threePt" dir="t"/>
            </a:scene3d>
          </a:bodyPr>
          <a:lstStyle/>
          <a:p>
            <a:pPr marL="0" indent="0" algn="just">
              <a:lnSpc>
                <a:spcPct val="150000"/>
              </a:lnSpc>
              <a:spcBef>
                <a:spcPts val="600"/>
              </a:spcBef>
              <a:spcAft>
                <a:spcPts val="600"/>
              </a:spcAft>
              <a:buNone/>
            </a:pPr>
            <a:r>
              <a:rPr lang="en-US" altLang="zh-CN" sz="4800" b="1" dirty="0">
                <a:ln w="0"/>
                <a:solidFill>
                  <a:srgbClr val="FF0000"/>
                </a:solidFill>
                <a:effectLst>
                  <a:outerShdw blurRad="60007" dist="310007" dir="7680000" sy="30000" kx="1300200" algn="ctr" rotWithShape="0">
                    <a:prstClr val="black">
                      <a:alpha val="32000"/>
                    </a:prstClr>
                  </a:outerShdw>
                </a:effectLst>
                <a:latin typeface="Adobe Devanagari" panose="02040503050201020203" pitchFamily="18" charset="0"/>
                <a:ea typeface="宋体" panose="02010600030101010101" pitchFamily="2" charset="-122"/>
                <a:cs typeface="Adobe Devanagari" panose="02040503050201020203" pitchFamily="18" charset="0"/>
              </a:rPr>
              <a:t>Thank you for your attention!</a:t>
            </a:r>
          </a:p>
        </p:txBody>
      </p:sp>
    </p:spTree>
  </p:cSld>
  <p:clrMapOvr>
    <a:masterClrMapping/>
  </p:clrMapOvr>
</p:sld>
</file>

<file path=ppt/theme/theme1.xml><?xml version="1.0" encoding="utf-8"?>
<a:theme xmlns:a="http://schemas.openxmlformats.org/drawingml/2006/main" name="Larissa-Design">
  <a:themeElements>
    <a:clrScheme name="Benutzerdefiniert 3">
      <a:dk1>
        <a:sysClr val="windowText" lastClr="000000"/>
      </a:dk1>
      <a:lt1>
        <a:sysClr val="window" lastClr="FFFFFF"/>
      </a:lt1>
      <a:dk2>
        <a:srgbClr val="FBC97A"/>
      </a:dk2>
      <a:lt2>
        <a:srgbClr val="207DA7"/>
      </a:lt2>
      <a:accent1>
        <a:srgbClr val="3CC1C8"/>
      </a:accent1>
      <a:accent2>
        <a:srgbClr val="F2F2F2"/>
      </a:accent2>
      <a:accent3>
        <a:srgbClr val="D8D8D8"/>
      </a:accent3>
      <a:accent4>
        <a:srgbClr val="BFBFBF"/>
      </a:accent4>
      <a:accent5>
        <a:srgbClr val="A5A5A5"/>
      </a:accent5>
      <a:accent6>
        <a:srgbClr val="7F7F7F"/>
      </a:accent6>
      <a:hlink>
        <a:srgbClr val="0C0C0C"/>
      </a:hlink>
      <a:folHlink>
        <a:srgbClr val="FFFFFF"/>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3527</TotalTime>
  <Words>2454</Words>
  <Application>Microsoft Office PowerPoint</Application>
  <PresentationFormat>宽屏</PresentationFormat>
  <Paragraphs>284</Paragraphs>
  <Slides>20</Slides>
  <Notes>19</Notes>
  <HiddenSlides>0</HiddenSlides>
  <MMClips>0</MMClips>
  <ScaleCrop>false</ScaleCrop>
  <HeadingPairs>
    <vt:vector size="8" baseType="variant">
      <vt:variant>
        <vt:lpstr>已用的字体</vt:lpstr>
      </vt:variant>
      <vt:variant>
        <vt:i4>12</vt:i4>
      </vt:variant>
      <vt:variant>
        <vt:lpstr>主题</vt:lpstr>
      </vt:variant>
      <vt:variant>
        <vt:i4>1</vt:i4>
      </vt:variant>
      <vt:variant>
        <vt:lpstr>嵌入 OLE 服务器</vt:lpstr>
      </vt:variant>
      <vt:variant>
        <vt:i4>3</vt:i4>
      </vt:variant>
      <vt:variant>
        <vt:lpstr>幻灯片标题</vt:lpstr>
      </vt:variant>
      <vt:variant>
        <vt:i4>20</vt:i4>
      </vt:variant>
    </vt:vector>
  </HeadingPairs>
  <TitlesOfParts>
    <vt:vector size="36" baseType="lpstr">
      <vt:lpstr>微软雅黑</vt:lpstr>
      <vt:lpstr>Adobe Devanagari</vt:lpstr>
      <vt:lpstr>Arial</vt:lpstr>
      <vt:lpstr>Arial Black</vt:lpstr>
      <vt:lpstr>Calibri</vt:lpstr>
      <vt:lpstr>Helvetica</vt:lpstr>
      <vt:lpstr>Open Sans</vt:lpstr>
      <vt:lpstr>Segoe UI</vt:lpstr>
      <vt:lpstr>Times</vt:lpstr>
      <vt:lpstr>Times New Roman</vt:lpstr>
      <vt:lpstr>Tw Cen MT</vt:lpstr>
      <vt:lpstr>Wingdings</vt:lpstr>
      <vt:lpstr>Larissa-Design</vt:lpstr>
      <vt:lpstr>Equation</vt:lpstr>
      <vt:lpstr>Visio</vt:lpstr>
      <vt:lpstr>Graph</vt:lpstr>
      <vt:lpstr>Research on the evolving yielding behaviour and micro-mechanism in biaxial deformation of DP1180 sheet based on crystal plasticity finite element model</vt:lpstr>
      <vt:lpstr>Contents</vt:lpstr>
      <vt:lpstr>PowerPoint 演示文稿</vt:lpstr>
      <vt:lpstr>PowerPoint 演示文稿</vt:lpstr>
      <vt:lpstr>PowerPoint 演示文稿</vt:lpstr>
      <vt:lpstr>PowerPoint 演示文稿</vt:lpstr>
      <vt:lpstr>Contents</vt:lpstr>
      <vt:lpstr>PowerPoint 演示文稿</vt:lpstr>
      <vt:lpstr>PowerPoint 演示文稿</vt:lpstr>
      <vt:lpstr>Contents</vt:lpstr>
      <vt:lpstr>CPFEM modeling</vt:lpstr>
      <vt:lpstr>CPFEM modeling</vt:lpstr>
      <vt:lpstr>Contents</vt:lpstr>
      <vt:lpstr>PowerPoint 演示文稿</vt:lpstr>
      <vt:lpstr>PowerPoint 演示文稿</vt:lpstr>
      <vt:lpstr>Contents</vt:lpstr>
      <vt:lpstr>PowerPoint 演示文稿</vt:lpstr>
      <vt:lpstr>Contents</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karpuhin</dc:creator>
  <cp:lastModifiedBy>Zhou Aspiration</cp:lastModifiedBy>
  <cp:revision>100</cp:revision>
  <dcterms:created xsi:type="dcterms:W3CDTF">2014-11-17T10:33:34Z</dcterms:created>
  <dcterms:modified xsi:type="dcterms:W3CDTF">2023-06-17T08:34:16Z</dcterms:modified>
</cp:coreProperties>
</file>