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56" r:id="rId2"/>
    <p:sldId id="258" r:id="rId3"/>
    <p:sldId id="260" r:id="rId4"/>
    <p:sldId id="271" r:id="rId5"/>
    <p:sldId id="261" r:id="rId6"/>
    <p:sldId id="262" r:id="rId7"/>
    <p:sldId id="263" r:id="rId8"/>
    <p:sldId id="266" r:id="rId9"/>
    <p:sldId id="267" r:id="rId10"/>
    <p:sldId id="268" r:id="rId11"/>
    <p:sldId id="269" r:id="rId12"/>
    <p:sldId id="270" r:id="rId13"/>
    <p:sldId id="264" r:id="rId14"/>
    <p:sldId id="265" r:id="rId15"/>
    <p:sldId id="259" r:id="rId16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35B9C5"/>
    <a:srgbClr val="000099"/>
    <a:srgbClr val="1C82AB"/>
    <a:srgbClr val="CCE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319" autoAdjust="0"/>
    <p:restoredTop sz="94646" autoAdjust="0"/>
  </p:normalViewPr>
  <p:slideViewPr>
    <p:cSldViewPr showGuides="1">
      <p:cViewPr varScale="1">
        <p:scale>
          <a:sx n="91" d="100"/>
          <a:sy n="91" d="100"/>
        </p:scale>
        <p:origin x="200" y="4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2" d="100"/>
          <a:sy n="52" d="100"/>
        </p:scale>
        <p:origin x="2608" y="6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>
            <a:extLst>
              <a:ext uri="{FF2B5EF4-FFF2-40B4-BE49-F238E27FC236}">
                <a16:creationId xmlns:a16="http://schemas.microsoft.com/office/drawing/2014/main" id="{7F80F3DF-F73D-46A8-9E9B-1FD9EB7F4C4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3007E570-1F9D-4480-9D68-99107BF563F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8CFBA4-E7E8-40EB-92D8-AE6290D8CC1E}" type="datetimeFigureOut">
              <a:rPr lang="sv-SE" smtClean="0"/>
              <a:t>2023-06-20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0BBCCF51-6999-4D00-B4C4-B37DBF10C0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06D2C9DD-4BC7-4962-9811-3883225F92C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492E0B-EBF5-43B4-B225-ED9A7BFC79A1}" type="slidenum">
              <a:rPr lang="sv-SE" smtClean="0"/>
              <a:t>‹Nr.›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3326397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E9B22E-AB1E-4D9C-80EF-A8DFC965CD14}" type="datetimeFigureOut">
              <a:rPr lang="de-DE" smtClean="0"/>
              <a:pPr/>
              <a:t>20.06.2023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Textmasterformate durch Klicken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169067-B154-4E22-943F-8345064B56F5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259059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169067-B154-4E22-943F-8345064B56F5}" type="slidenum">
              <a:rPr lang="de-DE" smtClean="0"/>
              <a:pPr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134007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169067-B154-4E22-943F-8345064B56F5}" type="slidenum">
              <a:rPr lang="de-DE" smtClean="0"/>
              <a:pPr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631518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169067-B154-4E22-943F-8345064B56F5}" type="slidenum">
              <a:rPr lang="de-DE" smtClean="0"/>
              <a:pPr/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663967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el 1"/>
          <p:cNvSpPr txBox="1">
            <a:spLocks/>
          </p:cNvSpPr>
          <p:nvPr userDrawn="1"/>
        </p:nvSpPr>
        <p:spPr>
          <a:xfrm>
            <a:off x="8731267" y="134416"/>
            <a:ext cx="3360373" cy="86409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sz="3000">
                <a:latin typeface="Helvetica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noProof="0" dirty="0">
                <a:latin typeface="+mj-lt"/>
              </a:rPr>
              <a:t>Your Logo</a:t>
            </a:r>
          </a:p>
        </p:txBody>
      </p:sp>
      <p:cxnSp>
        <p:nvCxnSpPr>
          <p:cNvPr id="19" name="Gerade Verbindung 18"/>
          <p:cNvCxnSpPr/>
          <p:nvPr userDrawn="1"/>
        </p:nvCxnSpPr>
        <p:spPr>
          <a:xfrm>
            <a:off x="8616280" y="116632"/>
            <a:ext cx="2675" cy="779381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Logo, company name&#10;&#10;Description automatically generated">
            <a:extLst>
              <a:ext uri="{FF2B5EF4-FFF2-40B4-BE49-F238E27FC236}">
                <a16:creationId xmlns:a16="http://schemas.microsoft.com/office/drawing/2014/main" id="{DC973DD6-D49C-9BCF-AC8A-193E334739F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406" y="44624"/>
            <a:ext cx="1862138" cy="1177528"/>
          </a:xfrm>
          <a:prstGeom prst="rect">
            <a:avLst/>
          </a:prstGeom>
        </p:spPr>
      </p:pic>
      <p:sp>
        <p:nvSpPr>
          <p:cNvPr id="4" name="Arrow: Pentagon 3">
            <a:extLst>
              <a:ext uri="{FF2B5EF4-FFF2-40B4-BE49-F238E27FC236}">
                <a16:creationId xmlns:a16="http://schemas.microsoft.com/office/drawing/2014/main" id="{4ABE2B53-B1D3-F07F-64DB-E30BDB86A6A5}"/>
              </a:ext>
            </a:extLst>
          </p:cNvPr>
          <p:cNvSpPr/>
          <p:nvPr userDrawn="1"/>
        </p:nvSpPr>
        <p:spPr>
          <a:xfrm>
            <a:off x="0" y="3212976"/>
            <a:ext cx="12192000" cy="2088232"/>
          </a:xfrm>
          <a:prstGeom prst="homePlat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35360" y="274638"/>
            <a:ext cx="11521280" cy="706090"/>
          </a:xfrm>
        </p:spPr>
        <p:txBody>
          <a:bodyPr>
            <a:noAutofit/>
          </a:bodyPr>
          <a:lstStyle>
            <a:lvl1pPr algn="l">
              <a:defRPr sz="30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>
          <a:xfrm>
            <a:off x="335360" y="1268765"/>
            <a:ext cx="11521280" cy="4608513"/>
          </a:xfrm>
        </p:spPr>
        <p:txBody>
          <a:bodyPr>
            <a:noAutofit/>
          </a:bodyPr>
          <a:lstStyle>
            <a:lvl1pPr>
              <a:defRPr sz="2800">
                <a:solidFill>
                  <a:schemeClr val="tx1"/>
                </a:solidFill>
                <a:latin typeface="Helvetica" pitchFamily="34" charset="0"/>
              </a:defRPr>
            </a:lvl1pPr>
            <a:lvl2pPr>
              <a:defRPr sz="2400">
                <a:solidFill>
                  <a:schemeClr val="tx1"/>
                </a:solidFill>
                <a:latin typeface="Helvetica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Helvetica" pitchFamily="34" charset="0"/>
              </a:defRPr>
            </a:lvl3pPr>
            <a:lvl4pPr>
              <a:defRPr sz="1800">
                <a:solidFill>
                  <a:schemeClr val="tx1"/>
                </a:solidFill>
                <a:latin typeface="Helvetica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Helvetica" pitchFamily="34" charset="0"/>
              </a:defRPr>
            </a:lvl5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15" name="Foliennummernplatzhalter 14"/>
          <p:cNvSpPr>
            <a:spLocks noGrp="1"/>
          </p:cNvSpPr>
          <p:nvPr>
            <p:ph type="sldNum" sz="quarter" idx="11"/>
          </p:nvPr>
        </p:nvSpPr>
        <p:spPr>
          <a:xfrm>
            <a:off x="11266785" y="6356355"/>
            <a:ext cx="685867" cy="365125"/>
          </a:xfrm>
        </p:spPr>
        <p:txBody>
          <a:bodyPr lIns="0" bIns="0" anchor="b" anchorCtr="0"/>
          <a:lstStyle>
            <a:lvl1pPr algn="l">
              <a:defRPr sz="1050">
                <a:latin typeface="Helvetica" pitchFamily="34" charset="0"/>
              </a:defRPr>
            </a:lvl1pPr>
          </a:lstStyle>
          <a:p>
            <a:fld id="{BFDAF33A-75E1-4C0B-A22B-EAC9B12C110F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6" name="Fußzeilenplatzhalter 15"/>
          <p:cNvSpPr>
            <a:spLocks noGrp="1"/>
          </p:cNvSpPr>
          <p:nvPr>
            <p:ph type="ftr" sz="quarter" idx="12"/>
          </p:nvPr>
        </p:nvSpPr>
        <p:spPr>
          <a:xfrm>
            <a:off x="6946304" y="6093301"/>
            <a:ext cx="3860800" cy="628179"/>
          </a:xfrm>
        </p:spPr>
        <p:txBody>
          <a:bodyPr rIns="0" bIns="0" anchor="b" anchorCtr="0"/>
          <a:lstStyle>
            <a:lvl1pPr algn="r">
              <a:defRPr sz="1050">
                <a:latin typeface="Helvetica" pitchFamily="34" charset="0"/>
              </a:defRPr>
            </a:lvl1pPr>
          </a:lstStyle>
          <a:p>
            <a:r>
              <a:rPr lang="de-DE" dirty="0"/>
              <a:t>Silke Klitschke</a:t>
            </a:r>
          </a:p>
          <a:p>
            <a:r>
              <a:rPr lang="de-DE" dirty="0"/>
              <a:t>Fraunhofer Institute for </a:t>
            </a:r>
            <a:r>
              <a:rPr lang="de-DE" dirty="0" err="1"/>
              <a:t>Mechanics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Materials IWM</a:t>
            </a:r>
          </a:p>
          <a:p>
            <a:r>
              <a:rPr lang="de-DE" dirty="0"/>
              <a:t>June, 21st, 2023</a:t>
            </a:r>
          </a:p>
        </p:txBody>
      </p:sp>
      <p:cxnSp>
        <p:nvCxnSpPr>
          <p:cNvPr id="18" name="Gerade Verbindung 17"/>
          <p:cNvCxnSpPr/>
          <p:nvPr userDrawn="1"/>
        </p:nvCxnSpPr>
        <p:spPr>
          <a:xfrm>
            <a:off x="11049757" y="6237312"/>
            <a:ext cx="0" cy="540000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76F02BC2-C891-7935-D8B3-D001C17ED56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36" y="5877272"/>
            <a:ext cx="1489710" cy="942023"/>
          </a:xfrm>
          <a:prstGeom prst="rect">
            <a:avLst/>
          </a:prstGeom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35360" y="130932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025200" y="1310395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1572B1-D759-4259-977A-170AAC5CF64F}" type="datetime1">
              <a:rPr lang="de-DE" smtClean="0"/>
              <a:pPr/>
              <a:t>20.06.2023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AF33A-75E1-4C0B-A22B-EAC9B12C110F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335360" y="274638"/>
            <a:ext cx="11521280" cy="706090"/>
          </a:xfrm>
        </p:spPr>
        <p:txBody>
          <a:bodyPr>
            <a:noAutofit/>
          </a:bodyPr>
          <a:lstStyle>
            <a:lvl1pPr algn="l">
              <a:defRPr sz="30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eck 10"/>
          <p:cNvSpPr/>
          <p:nvPr userDrawn="1"/>
        </p:nvSpPr>
        <p:spPr>
          <a:xfrm>
            <a:off x="1741" y="980733"/>
            <a:ext cx="12046923" cy="4855629"/>
          </a:xfrm>
          <a:prstGeom prst="rect">
            <a:avLst/>
          </a:prstGeom>
          <a:gradFill>
            <a:gsLst>
              <a:gs pos="42000">
                <a:schemeClr val="tx2">
                  <a:alpha val="24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335360" y="1268760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335360" y="1988840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025204" y="1268760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dirty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083568" y="1988840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9352CE-7F00-4646-BAA2-94A3C82779F9}" type="datetime1">
              <a:rPr lang="de-DE" smtClean="0"/>
              <a:pPr/>
              <a:t>20.06.2023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AF33A-75E1-4C0B-A22B-EAC9B12C110F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12" name="Titel 1"/>
          <p:cNvSpPr>
            <a:spLocks noGrp="1"/>
          </p:cNvSpPr>
          <p:nvPr>
            <p:ph type="title"/>
          </p:nvPr>
        </p:nvSpPr>
        <p:spPr>
          <a:xfrm>
            <a:off x="335360" y="274638"/>
            <a:ext cx="11521280" cy="706090"/>
          </a:xfrm>
        </p:spPr>
        <p:txBody>
          <a:bodyPr>
            <a:noAutofit/>
          </a:bodyPr>
          <a:lstStyle>
            <a:lvl1pPr algn="l">
              <a:defRPr sz="30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F4C63E-12EC-4B82-837E-8E9D01991A85}" type="datetime1">
              <a:rPr lang="de-DE" smtClean="0"/>
              <a:pPr/>
              <a:t>20.06.2023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AF33A-75E1-4C0B-A22B-EAC9B12C110F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7" name="Rechteck 6"/>
          <p:cNvSpPr/>
          <p:nvPr userDrawn="1"/>
        </p:nvSpPr>
        <p:spPr>
          <a:xfrm>
            <a:off x="1741" y="980733"/>
            <a:ext cx="12046923" cy="4855629"/>
          </a:xfrm>
          <a:prstGeom prst="rect">
            <a:avLst/>
          </a:prstGeom>
          <a:gradFill>
            <a:gsLst>
              <a:gs pos="42000">
                <a:schemeClr val="tx2">
                  <a:alpha val="24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335360" y="274638"/>
            <a:ext cx="11521280" cy="706090"/>
          </a:xfrm>
        </p:spPr>
        <p:txBody>
          <a:bodyPr>
            <a:noAutofit/>
          </a:bodyPr>
          <a:lstStyle>
            <a:lvl1pPr algn="l">
              <a:defRPr sz="30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C855D-CBCE-4294-BF0E-0AD7146F3DBD}" type="datetime1">
              <a:rPr lang="de-DE" smtClean="0"/>
              <a:pPr/>
              <a:t>20.06.2023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AF33A-75E1-4C0B-A22B-EAC9B12C110F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6" name="Rechteck 5"/>
          <p:cNvSpPr/>
          <p:nvPr userDrawn="1"/>
        </p:nvSpPr>
        <p:spPr>
          <a:xfrm>
            <a:off x="1741" y="980733"/>
            <a:ext cx="12046923" cy="4855629"/>
          </a:xfrm>
          <a:prstGeom prst="rect">
            <a:avLst/>
          </a:prstGeom>
          <a:gradFill>
            <a:gsLst>
              <a:gs pos="42000">
                <a:schemeClr val="tx2">
                  <a:alpha val="24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7" name="Titel 1"/>
          <p:cNvSpPr>
            <a:spLocks noGrp="1"/>
          </p:cNvSpPr>
          <p:nvPr>
            <p:ph type="title"/>
          </p:nvPr>
        </p:nvSpPr>
        <p:spPr>
          <a:xfrm>
            <a:off x="335360" y="274638"/>
            <a:ext cx="11521280" cy="706090"/>
          </a:xfrm>
        </p:spPr>
        <p:txBody>
          <a:bodyPr>
            <a:noAutofit/>
          </a:bodyPr>
          <a:lstStyle>
            <a:lvl1pPr algn="l">
              <a:defRPr sz="30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 userDrawn="1"/>
        </p:nvSpPr>
        <p:spPr>
          <a:xfrm>
            <a:off x="1741" y="980733"/>
            <a:ext cx="12046923" cy="4855629"/>
          </a:xfrm>
          <a:prstGeom prst="rect">
            <a:avLst/>
          </a:prstGeom>
          <a:gradFill>
            <a:gsLst>
              <a:gs pos="42000">
                <a:schemeClr val="tx2">
                  <a:alpha val="24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463821" y="1268765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dirty="0"/>
              <a:t>Textmasterformate durch Klicken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306687" y="1258220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dirty="0"/>
              <a:t>Textmasterformate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2DB20-FA1B-49FC-8AA0-E5C657214120}" type="datetime1">
              <a:rPr lang="de-DE" smtClean="0"/>
              <a:pPr/>
              <a:t>20.06.2023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AF33A-75E1-4C0B-A22B-EAC9B12C110F}" type="slidenum">
              <a:rPr lang="de-DE" smtClean="0"/>
              <a:pPr/>
              <a:t>‹Nr.›</a:t>
            </a:fld>
            <a:endParaRPr lang="de-DE"/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335360" y="274638"/>
            <a:ext cx="11521280" cy="706090"/>
          </a:xfrm>
        </p:spPr>
        <p:txBody>
          <a:bodyPr>
            <a:noAutofit/>
          </a:bodyPr>
          <a:lstStyle>
            <a:lvl1pPr algn="l">
              <a:defRPr sz="30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 userDrawn="1"/>
        </p:nvSpPr>
        <p:spPr>
          <a:xfrm>
            <a:off x="1741" y="980733"/>
            <a:ext cx="12046923" cy="4855629"/>
          </a:xfrm>
          <a:prstGeom prst="rect">
            <a:avLst/>
          </a:prstGeom>
          <a:gradFill>
            <a:gsLst>
              <a:gs pos="42000">
                <a:schemeClr val="tx2">
                  <a:alpha val="24000"/>
                </a:schemeClr>
              </a:gs>
              <a:gs pos="100000">
                <a:schemeClr val="bg1">
                  <a:alpha val="0"/>
                </a:schemeClr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10" name="Titel 1"/>
          <p:cNvSpPr>
            <a:spLocks noGrp="1"/>
          </p:cNvSpPr>
          <p:nvPr>
            <p:ph type="title"/>
          </p:nvPr>
        </p:nvSpPr>
        <p:spPr>
          <a:xfrm>
            <a:off x="335360" y="274638"/>
            <a:ext cx="11521280" cy="706090"/>
          </a:xfrm>
        </p:spPr>
        <p:txBody>
          <a:bodyPr>
            <a:noAutofit/>
          </a:bodyPr>
          <a:lstStyle>
            <a:lvl1pPr algn="l">
              <a:defRPr sz="3000">
                <a:solidFill>
                  <a:schemeClr val="tx1">
                    <a:lumMod val="75000"/>
                    <a:lumOff val="25000"/>
                  </a:schemeClr>
                </a:solidFill>
                <a:latin typeface="Helvetica" pitchFamily="34" charset="0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335360" y="2040687"/>
            <a:ext cx="11521280" cy="379567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 hasCustomPrompt="1"/>
          </p:nvPr>
        </p:nvSpPr>
        <p:spPr>
          <a:xfrm>
            <a:off x="335360" y="1124744"/>
            <a:ext cx="1152128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dirty="0" err="1"/>
              <a:t>Textasterformate</a:t>
            </a:r>
            <a:r>
              <a:rPr lang="de-DE" dirty="0"/>
              <a:t> durch Klicken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8EA5D-8C47-4D06-BF42-5FEA9266B9A8}" type="datetime1">
              <a:rPr lang="de-DE" smtClean="0"/>
              <a:pPr/>
              <a:t>20.06.2023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DAF33A-75E1-4C0B-A22B-EAC9B12C110F}" type="slidenum">
              <a:rPr lang="de-DE" smtClean="0"/>
              <a:pPr/>
              <a:t>‹Nr.›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09600" y="1600205"/>
            <a:ext cx="10972800" cy="452596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609600" y="6356355"/>
            <a:ext cx="2844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4CC9B6-0BA8-4D80-89AF-6393C24D015E}" type="datetime1">
              <a:rPr lang="de-DE" smtClean="0"/>
              <a:pPr/>
              <a:t>20.06.2023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165600" y="6356355"/>
            <a:ext cx="3860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 dirty="0"/>
              <a:t>Silke Klitschke</a:t>
            </a:r>
          </a:p>
          <a:p>
            <a:r>
              <a:rPr lang="de-DE" dirty="0"/>
              <a:t>Fraunhofer Institute for </a:t>
            </a:r>
            <a:r>
              <a:rPr lang="de-DE" dirty="0" err="1"/>
              <a:t>Mechanics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Materials IWM</a:t>
            </a:r>
          </a:p>
          <a:p>
            <a:r>
              <a:rPr lang="de-DE" dirty="0"/>
              <a:t>June, 21st, 2023</a:t>
            </a:r>
          </a:p>
          <a:p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737600" y="6356355"/>
            <a:ext cx="2844800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DAF33A-75E1-4C0B-A22B-EAC9B12C110F}" type="slidenum">
              <a:rPr lang="de-DE" smtClean="0"/>
              <a:pPr/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6" Type="http://schemas.openxmlformats.org/officeDocument/2006/relationships/image" Target="../media/image27.png"/><Relationship Id="rId5" Type="http://schemas.openxmlformats.org/officeDocument/2006/relationships/image" Target="../media/image20.png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3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 idx="4294967295"/>
          </p:nvPr>
        </p:nvSpPr>
        <p:spPr>
          <a:xfrm>
            <a:off x="691508" y="3811599"/>
            <a:ext cx="10513168" cy="519601"/>
          </a:xfrm>
        </p:spPr>
        <p:txBody>
          <a:bodyPr vert="horz" lIns="0" tIns="0" rIns="0" bIns="0" rtlCol="0" anchor="b" anchorCtr="0">
            <a:noAutofit/>
          </a:bodyPr>
          <a:lstStyle/>
          <a:p>
            <a:r>
              <a:rPr lang="en-US" sz="2800" b="1" dirty="0"/>
              <a:t>A uniform method for the characterization of shear fracture strain for high-strength steel sheets under quasi-static and crash loading</a:t>
            </a:r>
            <a:endParaRPr lang="de-DE" sz="2800" b="1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4294967295"/>
          </p:nvPr>
        </p:nvSpPr>
        <p:spPr>
          <a:xfrm>
            <a:off x="695400" y="4725144"/>
            <a:ext cx="10441160" cy="28803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e-DE" sz="1600" dirty="0"/>
              <a:t>Silke Klitschke*, Sebastian Westhäuser, Matthias Schneider, Andreas Heitzmann, Andrew Pearce, Harald Friebe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C8219AB-ABF4-3144-E96E-AAB4B26A4E3E}"/>
              </a:ext>
            </a:extLst>
          </p:cNvPr>
          <p:cNvSpPr txBox="1"/>
          <p:nvPr/>
        </p:nvSpPr>
        <p:spPr>
          <a:xfrm>
            <a:off x="609621" y="5281463"/>
            <a:ext cx="10218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* Presenter</a:t>
            </a:r>
            <a:endParaRPr lang="en-SE" sz="1400" dirty="0"/>
          </a:p>
        </p:txBody>
      </p:sp>
      <p:pic>
        <p:nvPicPr>
          <p:cNvPr id="5" name="iwm_rgb_modul">
            <a:extLst>
              <a:ext uri="{FF2B5EF4-FFF2-40B4-BE49-F238E27FC236}">
                <a16:creationId xmlns:a16="http://schemas.microsoft.com/office/drawing/2014/main" id="{608AA498-0534-6BDB-883B-CF975650B6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08368" y="116632"/>
            <a:ext cx="2520000" cy="917000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8DB47C7A-05B1-6F6F-B04E-9E9810C5EF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4153" y="990723"/>
            <a:ext cx="2376383" cy="904671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D7A15F43-121A-4C6D-6C9C-667C6EAF30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28788" y="1983237"/>
            <a:ext cx="2430957" cy="543809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A42C6356-8F56-993F-DA89-C5BA62C9766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934670" y="1042335"/>
            <a:ext cx="801446" cy="80144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1413"/>
    </mc:Choice>
    <mc:Fallback>
      <p:transition spd="slow" advTm="21413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j-lt"/>
              </a:rPr>
              <a:t>Agenda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FDAF33A-75E1-4C0B-A22B-EAC9B12C110F}" type="slidenum">
              <a:rPr lang="de-DE" smtClean="0"/>
              <a:pPr algn="ctr"/>
              <a:t>2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de-DE" dirty="0"/>
              <a:t>Silke Klitschke</a:t>
            </a:r>
          </a:p>
          <a:p>
            <a:r>
              <a:rPr lang="de-DE" dirty="0"/>
              <a:t>Fraunhofer Institute for </a:t>
            </a:r>
            <a:r>
              <a:rPr lang="de-DE" dirty="0" err="1"/>
              <a:t>Mechanics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Materials IWM</a:t>
            </a:r>
          </a:p>
          <a:p>
            <a:r>
              <a:rPr lang="de-DE" dirty="0"/>
              <a:t>June, 21st, 2023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D0D14BC-BC2F-C942-349B-5B14CCAC113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35360" y="1268765"/>
            <a:ext cx="11521280" cy="4608513"/>
          </a:xfrm>
        </p:spPr>
        <p:txBody>
          <a:bodyPr>
            <a:noAutofit/>
          </a:bodyPr>
          <a:lstStyle>
            <a:lvl1pPr>
              <a:defRPr sz="2800">
                <a:solidFill>
                  <a:schemeClr val="tx1"/>
                </a:solidFill>
                <a:latin typeface="Helvetica" pitchFamily="34" charset="0"/>
              </a:defRPr>
            </a:lvl1pPr>
            <a:lvl2pPr>
              <a:defRPr sz="2400">
                <a:solidFill>
                  <a:schemeClr val="tx1"/>
                </a:solidFill>
                <a:latin typeface="Helvetica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Helvetica" pitchFamily="34" charset="0"/>
              </a:defRPr>
            </a:lvl3pPr>
            <a:lvl4pPr>
              <a:defRPr sz="1800">
                <a:solidFill>
                  <a:schemeClr val="tx1"/>
                </a:solidFill>
                <a:latin typeface="Helvetica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Helvetica" pitchFamily="34" charset="0"/>
              </a:defRPr>
            </a:lvl5pPr>
          </a:lstStyle>
          <a:p>
            <a:pPr lvl="0"/>
            <a:r>
              <a:rPr lang="de-DE" dirty="0" err="1">
                <a:latin typeface="+mn-lt"/>
              </a:rPr>
              <a:t>Introduction</a:t>
            </a:r>
            <a:endParaRPr lang="de-DE" dirty="0">
              <a:latin typeface="+mn-lt"/>
            </a:endParaRPr>
          </a:p>
          <a:p>
            <a:pPr marL="0" lvl="0" indent="0">
              <a:buNone/>
            </a:pPr>
            <a:endParaRPr lang="de-DE" sz="600" dirty="0">
              <a:latin typeface="+mn-lt"/>
            </a:endParaRPr>
          </a:p>
          <a:p>
            <a:pPr lvl="0"/>
            <a:r>
              <a:rPr lang="de-DE" dirty="0">
                <a:latin typeface="+mn-lt"/>
              </a:rPr>
              <a:t>Experimental </a:t>
            </a:r>
            <a:r>
              <a:rPr lang="de-DE" dirty="0" err="1">
                <a:latin typeface="+mn-lt"/>
              </a:rPr>
              <a:t>investigations</a:t>
            </a:r>
            <a:endParaRPr lang="de-DE" dirty="0">
              <a:latin typeface="+mn-lt"/>
            </a:endParaRPr>
          </a:p>
          <a:p>
            <a:pPr lvl="1"/>
            <a:r>
              <a:rPr lang="de-DE" dirty="0">
                <a:latin typeface="+mn-lt"/>
              </a:rPr>
              <a:t>Materials and </a:t>
            </a:r>
            <a:r>
              <a:rPr lang="de-DE" dirty="0" err="1">
                <a:latin typeface="+mn-lt"/>
              </a:rPr>
              <a:t>specimen</a:t>
            </a:r>
            <a:r>
              <a:rPr lang="de-DE" dirty="0">
                <a:latin typeface="+mn-lt"/>
              </a:rPr>
              <a:t> geometries</a:t>
            </a:r>
          </a:p>
          <a:p>
            <a:pPr lvl="1"/>
            <a:r>
              <a:rPr lang="de-DE" dirty="0">
                <a:latin typeface="+mn-lt"/>
              </a:rPr>
              <a:t>Variation </a:t>
            </a:r>
            <a:r>
              <a:rPr lang="de-DE" dirty="0" err="1">
                <a:latin typeface="+mn-lt"/>
              </a:rPr>
              <a:t>of</a:t>
            </a:r>
            <a:r>
              <a:rPr lang="de-DE" dirty="0">
                <a:latin typeface="+mn-lt"/>
              </a:rPr>
              <a:t> </a:t>
            </a:r>
            <a:r>
              <a:rPr lang="de-DE" dirty="0" err="1">
                <a:latin typeface="+mn-lt"/>
              </a:rPr>
              <a:t>specimen</a:t>
            </a:r>
            <a:r>
              <a:rPr lang="de-DE" dirty="0">
                <a:latin typeface="+mn-lt"/>
              </a:rPr>
              <a:t> </a:t>
            </a:r>
            <a:r>
              <a:rPr lang="de-DE" dirty="0" err="1">
                <a:latin typeface="+mn-lt"/>
              </a:rPr>
              <a:t>clamping</a:t>
            </a:r>
            <a:endParaRPr lang="de-DE" dirty="0">
              <a:latin typeface="+mn-lt"/>
            </a:endParaRPr>
          </a:p>
          <a:p>
            <a:pPr marL="0" lvl="0" indent="0">
              <a:buNone/>
            </a:pPr>
            <a:endParaRPr lang="de-DE" sz="600" dirty="0">
              <a:latin typeface="+mn-lt"/>
            </a:endParaRPr>
          </a:p>
          <a:p>
            <a:pPr lvl="0"/>
            <a:r>
              <a:rPr lang="de-DE" dirty="0">
                <a:latin typeface="+mn-lt"/>
              </a:rPr>
              <a:t>Evaluation </a:t>
            </a:r>
            <a:r>
              <a:rPr lang="de-DE" dirty="0" err="1">
                <a:latin typeface="+mn-lt"/>
              </a:rPr>
              <a:t>method</a:t>
            </a:r>
            <a:r>
              <a:rPr lang="de-DE" dirty="0">
                <a:latin typeface="+mn-lt"/>
              </a:rPr>
              <a:t> for </a:t>
            </a:r>
            <a:r>
              <a:rPr lang="de-DE" dirty="0" err="1">
                <a:latin typeface="+mn-lt"/>
              </a:rPr>
              <a:t>shear</a:t>
            </a:r>
            <a:r>
              <a:rPr lang="de-DE" dirty="0">
                <a:latin typeface="+mn-lt"/>
              </a:rPr>
              <a:t> </a:t>
            </a:r>
            <a:r>
              <a:rPr lang="de-DE" dirty="0" err="1">
                <a:latin typeface="+mn-lt"/>
              </a:rPr>
              <a:t>strains</a:t>
            </a:r>
            <a:r>
              <a:rPr lang="de-DE" dirty="0">
                <a:latin typeface="+mn-lt"/>
              </a:rPr>
              <a:t> </a:t>
            </a:r>
            <a:r>
              <a:rPr lang="de-DE" dirty="0" err="1">
                <a:latin typeface="+mn-lt"/>
              </a:rPr>
              <a:t>by</a:t>
            </a:r>
            <a:r>
              <a:rPr lang="de-DE" dirty="0">
                <a:latin typeface="+mn-lt"/>
              </a:rPr>
              <a:t> digital </a:t>
            </a:r>
            <a:r>
              <a:rPr lang="de-DE" dirty="0" err="1">
                <a:latin typeface="+mn-lt"/>
              </a:rPr>
              <a:t>image</a:t>
            </a:r>
            <a:r>
              <a:rPr lang="de-DE" dirty="0">
                <a:latin typeface="+mn-lt"/>
              </a:rPr>
              <a:t> </a:t>
            </a:r>
            <a:r>
              <a:rPr lang="de-DE" dirty="0" err="1">
                <a:latin typeface="+mn-lt"/>
              </a:rPr>
              <a:t>correlation</a:t>
            </a:r>
            <a:r>
              <a:rPr lang="de-DE" dirty="0">
                <a:latin typeface="+mn-lt"/>
              </a:rPr>
              <a:t> (DIC)</a:t>
            </a:r>
          </a:p>
          <a:p>
            <a:pPr marL="0" lvl="0" indent="0">
              <a:buNone/>
            </a:pPr>
            <a:endParaRPr lang="de-DE" sz="600" dirty="0">
              <a:latin typeface="+mn-lt"/>
            </a:endParaRPr>
          </a:p>
          <a:p>
            <a:pPr lvl="0"/>
            <a:r>
              <a:rPr lang="de-DE" dirty="0" err="1">
                <a:latin typeface="+mn-lt"/>
              </a:rPr>
              <a:t>Influence</a:t>
            </a:r>
            <a:r>
              <a:rPr lang="de-DE" dirty="0">
                <a:latin typeface="+mn-lt"/>
              </a:rPr>
              <a:t> </a:t>
            </a:r>
            <a:r>
              <a:rPr lang="de-DE" dirty="0" err="1">
                <a:latin typeface="+mn-lt"/>
              </a:rPr>
              <a:t>parameters</a:t>
            </a:r>
            <a:r>
              <a:rPr lang="de-DE" dirty="0">
                <a:latin typeface="+mn-lt"/>
              </a:rPr>
              <a:t> on </a:t>
            </a:r>
            <a:r>
              <a:rPr lang="de-DE" dirty="0" err="1">
                <a:latin typeface="+mn-lt"/>
              </a:rPr>
              <a:t>the</a:t>
            </a:r>
            <a:r>
              <a:rPr lang="de-DE" dirty="0">
                <a:latin typeface="+mn-lt"/>
              </a:rPr>
              <a:t> </a:t>
            </a:r>
            <a:r>
              <a:rPr lang="de-DE" dirty="0" err="1">
                <a:latin typeface="+mn-lt"/>
              </a:rPr>
              <a:t>shear</a:t>
            </a:r>
            <a:r>
              <a:rPr lang="de-DE" dirty="0">
                <a:latin typeface="+mn-lt"/>
              </a:rPr>
              <a:t> </a:t>
            </a:r>
            <a:r>
              <a:rPr lang="de-DE" dirty="0" err="1">
                <a:latin typeface="+mn-lt"/>
              </a:rPr>
              <a:t>deformation</a:t>
            </a:r>
            <a:r>
              <a:rPr lang="de-DE" dirty="0">
                <a:latin typeface="+mn-lt"/>
              </a:rPr>
              <a:t> and </a:t>
            </a:r>
            <a:r>
              <a:rPr lang="de-DE" dirty="0" err="1">
                <a:latin typeface="+mn-lt"/>
              </a:rPr>
              <a:t>fracture</a:t>
            </a:r>
            <a:r>
              <a:rPr lang="de-DE" dirty="0">
                <a:latin typeface="+mn-lt"/>
              </a:rPr>
              <a:t> </a:t>
            </a:r>
            <a:r>
              <a:rPr lang="de-DE" dirty="0" err="1">
                <a:latin typeface="+mn-lt"/>
              </a:rPr>
              <a:t>behavior</a:t>
            </a:r>
            <a:endParaRPr lang="de-DE" dirty="0">
              <a:latin typeface="+mn-lt"/>
            </a:endParaRPr>
          </a:p>
          <a:p>
            <a:pPr marL="0" lvl="0" indent="0">
              <a:buNone/>
            </a:pPr>
            <a:endParaRPr lang="de-DE" sz="600" dirty="0">
              <a:latin typeface="+mn-lt"/>
            </a:endParaRPr>
          </a:p>
          <a:p>
            <a:pPr lvl="0"/>
            <a:r>
              <a:rPr lang="de-DE" dirty="0">
                <a:latin typeface="+mn-lt"/>
              </a:rPr>
              <a:t>Summary and </a:t>
            </a:r>
            <a:r>
              <a:rPr lang="de-DE" dirty="0" err="1">
                <a:latin typeface="+mn-lt"/>
              </a:rPr>
              <a:t>conclusions</a:t>
            </a:r>
            <a:endParaRPr lang="de-DE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223224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7284"/>
    </mc:Choice>
    <mc:Fallback>
      <p:transition spd="slow" advTm="27284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D0D14BC-BC2F-C942-349B-5B14CCAC113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79751" y="1352648"/>
            <a:ext cx="11521280" cy="4608513"/>
          </a:xfrm>
        </p:spPr>
        <p:txBody>
          <a:bodyPr>
            <a:noAutofit/>
          </a:bodyPr>
          <a:lstStyle>
            <a:lvl1pPr>
              <a:defRPr sz="2800">
                <a:solidFill>
                  <a:schemeClr val="tx1"/>
                </a:solidFill>
                <a:latin typeface="Helvetica" pitchFamily="34" charset="0"/>
              </a:defRPr>
            </a:lvl1pPr>
            <a:lvl2pPr>
              <a:defRPr sz="2400">
                <a:solidFill>
                  <a:schemeClr val="tx1"/>
                </a:solidFill>
                <a:latin typeface="Helvetica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Helvetica" pitchFamily="34" charset="0"/>
              </a:defRPr>
            </a:lvl3pPr>
            <a:lvl4pPr>
              <a:defRPr sz="1800">
                <a:solidFill>
                  <a:schemeClr val="tx1"/>
                </a:solidFill>
                <a:latin typeface="Helvetica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Helvetica" pitchFamily="34" charset="0"/>
              </a:defRPr>
            </a:lvl5pPr>
          </a:lstStyle>
          <a:p>
            <a:pPr lvl="0"/>
            <a:r>
              <a:rPr lang="de-DE" sz="2400" dirty="0" err="1">
                <a:latin typeface="+mn-lt"/>
              </a:rPr>
              <a:t>Strain</a:t>
            </a:r>
            <a:r>
              <a:rPr lang="de-DE" sz="2400" dirty="0">
                <a:latin typeface="+mn-lt"/>
              </a:rPr>
              <a:t> rate </a:t>
            </a:r>
            <a:r>
              <a:rPr lang="de-DE" sz="2400" dirty="0" err="1">
                <a:latin typeface="+mn-lt"/>
              </a:rPr>
              <a:t>effect</a:t>
            </a:r>
            <a:r>
              <a:rPr lang="de-DE" sz="2400" dirty="0">
                <a:latin typeface="+mn-lt"/>
              </a:rPr>
              <a:t> on 							                                    </a:t>
            </a:r>
            <a:r>
              <a:rPr lang="de-DE" sz="2400" dirty="0" err="1">
                <a:latin typeface="+mn-lt"/>
              </a:rPr>
              <a:t>failure</a:t>
            </a:r>
            <a:r>
              <a:rPr lang="de-DE" sz="2400" dirty="0">
                <a:latin typeface="+mn-lt"/>
              </a:rPr>
              <a:t> </a:t>
            </a:r>
            <a:r>
              <a:rPr lang="de-DE" sz="2400" dirty="0" err="1">
                <a:latin typeface="+mn-lt"/>
              </a:rPr>
              <a:t>strain</a:t>
            </a:r>
            <a:r>
              <a:rPr lang="de-DE" sz="2400" dirty="0">
                <a:latin typeface="+mn-lt"/>
              </a:rPr>
              <a:t> (AHSS):</a:t>
            </a:r>
          </a:p>
          <a:p>
            <a:pPr marL="0" lvl="0" indent="0">
              <a:buNone/>
            </a:pPr>
            <a:endParaRPr lang="de-DE" dirty="0">
              <a:latin typeface="+mn-lt"/>
            </a:endParaRPr>
          </a:p>
          <a:p>
            <a:pPr marL="0" lvl="0" indent="0">
              <a:buNone/>
            </a:pPr>
            <a:endParaRPr lang="de-DE" dirty="0">
              <a:latin typeface="+mn-lt"/>
            </a:endParaRPr>
          </a:p>
          <a:p>
            <a:pPr marL="0" lvl="0" indent="0">
              <a:buNone/>
            </a:pPr>
            <a:endParaRPr lang="de-DE" sz="600" dirty="0">
              <a:latin typeface="+mn-lt"/>
            </a:endParaRPr>
          </a:p>
          <a:p>
            <a:pPr marL="0" lvl="0" indent="0">
              <a:buNone/>
            </a:pPr>
            <a:endParaRPr lang="de-DE" dirty="0">
              <a:latin typeface="+mn-lt"/>
            </a:endParaRPr>
          </a:p>
          <a:p>
            <a:pPr lvl="0"/>
            <a:r>
              <a:rPr lang="de-DE" sz="2400" dirty="0">
                <a:latin typeface="+mn-lt"/>
              </a:rPr>
              <a:t>High rate </a:t>
            </a:r>
            <a:r>
              <a:rPr lang="de-DE" sz="2400" dirty="0" err="1">
                <a:latin typeface="+mn-lt"/>
              </a:rPr>
              <a:t>shear</a:t>
            </a:r>
            <a:r>
              <a:rPr lang="de-DE" sz="2400" dirty="0">
                <a:latin typeface="+mn-lt"/>
              </a:rPr>
              <a:t> </a:t>
            </a:r>
            <a:r>
              <a:rPr lang="de-DE" sz="2400" dirty="0" err="1">
                <a:latin typeface="+mn-lt"/>
              </a:rPr>
              <a:t>characterization</a:t>
            </a:r>
            <a:r>
              <a:rPr lang="de-DE" sz="2400" dirty="0">
                <a:latin typeface="+mn-lt"/>
              </a:rPr>
              <a:t>: </a:t>
            </a:r>
            <a:endParaRPr lang="de-DE" sz="2400" u="sng" dirty="0">
              <a:latin typeface="+mn-lt"/>
            </a:endParaRPr>
          </a:p>
          <a:p>
            <a:pPr lvl="1"/>
            <a:r>
              <a:rPr lang="de-DE" sz="2000" dirty="0" err="1">
                <a:latin typeface="+mn-lt"/>
              </a:rPr>
              <a:t>mainly</a:t>
            </a:r>
            <a:r>
              <a:rPr lang="de-DE" sz="2000" dirty="0">
                <a:latin typeface="+mn-lt"/>
              </a:rPr>
              <a:t> </a:t>
            </a:r>
            <a:r>
              <a:rPr lang="de-DE" sz="2000" dirty="0" err="1">
                <a:latin typeface="+mn-lt"/>
              </a:rPr>
              <a:t>shear</a:t>
            </a:r>
            <a:r>
              <a:rPr lang="de-DE" sz="2000" dirty="0">
                <a:latin typeface="+mn-lt"/>
              </a:rPr>
              <a:t> </a:t>
            </a:r>
            <a:r>
              <a:rPr lang="de-DE" sz="2000" dirty="0" err="1">
                <a:latin typeface="+mn-lt"/>
              </a:rPr>
              <a:t>tensile</a:t>
            </a:r>
            <a:r>
              <a:rPr lang="de-DE" sz="2000" dirty="0">
                <a:latin typeface="+mn-lt"/>
              </a:rPr>
              <a:t> </a:t>
            </a:r>
            <a:r>
              <a:rPr lang="de-DE" sz="2000" dirty="0" err="1">
                <a:latin typeface="+mn-lt"/>
              </a:rPr>
              <a:t>specimens</a:t>
            </a:r>
            <a:r>
              <a:rPr lang="de-DE" sz="2000" dirty="0">
                <a:latin typeface="+mn-lt"/>
              </a:rPr>
              <a:t> </a:t>
            </a:r>
          </a:p>
          <a:p>
            <a:pPr lvl="1"/>
            <a:r>
              <a:rPr lang="de-DE" sz="2000" dirty="0" err="1">
                <a:latin typeface="+mn-lt"/>
              </a:rPr>
              <a:t>tendency</a:t>
            </a:r>
            <a:r>
              <a:rPr lang="de-DE" sz="2000" dirty="0">
                <a:latin typeface="+mn-lt"/>
              </a:rPr>
              <a:t> </a:t>
            </a:r>
            <a:r>
              <a:rPr lang="de-DE" sz="2000" dirty="0" err="1">
                <a:latin typeface="+mn-lt"/>
              </a:rPr>
              <a:t>to</a:t>
            </a:r>
            <a:r>
              <a:rPr lang="de-DE" sz="2000" dirty="0">
                <a:latin typeface="+mn-lt"/>
              </a:rPr>
              <a:t> </a:t>
            </a:r>
            <a:r>
              <a:rPr lang="de-DE" sz="2000" dirty="0" err="1">
                <a:latin typeface="+mn-lt"/>
              </a:rPr>
              <a:t>previous</a:t>
            </a:r>
            <a:r>
              <a:rPr lang="de-DE" sz="2000" dirty="0">
                <a:latin typeface="+mn-lt"/>
              </a:rPr>
              <a:t> </a:t>
            </a:r>
            <a:r>
              <a:rPr lang="de-DE" sz="2000" dirty="0" err="1">
                <a:latin typeface="+mn-lt"/>
              </a:rPr>
              <a:t>notch</a:t>
            </a:r>
            <a:r>
              <a:rPr lang="de-DE" sz="2000" dirty="0">
                <a:latin typeface="+mn-lt"/>
              </a:rPr>
              <a:t> </a:t>
            </a:r>
            <a:r>
              <a:rPr lang="de-DE" sz="2000" dirty="0" err="1">
                <a:latin typeface="+mn-lt"/>
              </a:rPr>
              <a:t>failure</a:t>
            </a:r>
            <a:endParaRPr lang="de-DE" sz="2000" dirty="0">
              <a:latin typeface="+mn-lt"/>
            </a:endParaRPr>
          </a:p>
          <a:p>
            <a:pPr lvl="1"/>
            <a:r>
              <a:rPr lang="de-DE" sz="2000" dirty="0">
                <a:latin typeface="+mn-lt"/>
              </a:rPr>
              <a:t>negative </a:t>
            </a:r>
            <a:r>
              <a:rPr lang="de-DE" sz="2000" dirty="0" err="1">
                <a:latin typeface="+mn-lt"/>
              </a:rPr>
              <a:t>notch</a:t>
            </a:r>
            <a:r>
              <a:rPr lang="de-DE" sz="2000" dirty="0">
                <a:latin typeface="+mn-lt"/>
              </a:rPr>
              <a:t> </a:t>
            </a:r>
            <a:r>
              <a:rPr lang="de-DE" sz="2000" dirty="0" err="1">
                <a:latin typeface="+mn-lt"/>
              </a:rPr>
              <a:t>overlap</a:t>
            </a:r>
            <a:r>
              <a:rPr lang="de-DE" sz="2000" dirty="0">
                <a:latin typeface="+mn-lt"/>
              </a:rPr>
              <a:t> (</a:t>
            </a:r>
            <a:r>
              <a:rPr lang="de-DE" sz="2000" dirty="0" err="1">
                <a:latin typeface="+mn-lt"/>
              </a:rPr>
              <a:t>ductility</a:t>
            </a:r>
            <a:r>
              <a:rPr lang="de-DE" sz="2000" dirty="0">
                <a:latin typeface="+mn-lt"/>
              </a:rPr>
              <a:t>)</a:t>
            </a: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29341A16-EC6B-464B-87DB-208B13B41E5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91" t="3231" r="66190" b="49517"/>
          <a:stretch/>
        </p:blipFill>
        <p:spPr>
          <a:xfrm>
            <a:off x="5858954" y="4137150"/>
            <a:ext cx="1772995" cy="1417902"/>
          </a:xfrm>
          <a:prstGeom prst="rect">
            <a:avLst/>
          </a:prstGeom>
        </p:spPr>
      </p:pic>
      <p:pic>
        <p:nvPicPr>
          <p:cNvPr id="19" name="Grafik 18">
            <a:extLst>
              <a:ext uri="{FF2B5EF4-FFF2-40B4-BE49-F238E27FC236}">
                <a16:creationId xmlns:a16="http://schemas.microsoft.com/office/drawing/2014/main" id="{87888649-D1E5-D351-CDF9-FC0D38A2E4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96200" y="3802736"/>
            <a:ext cx="3564991" cy="2057329"/>
          </a:xfrm>
          <a:prstGeom prst="rect">
            <a:avLst/>
          </a:prstGeom>
        </p:spPr>
      </p:pic>
      <p:sp>
        <p:nvSpPr>
          <p:cNvPr id="15" name="Textfeld 14">
            <a:extLst>
              <a:ext uri="{FF2B5EF4-FFF2-40B4-BE49-F238E27FC236}">
                <a16:creationId xmlns:a16="http://schemas.microsoft.com/office/drawing/2014/main" id="{2B64D96F-D5BF-F4CB-BFD3-024F2FF89931}"/>
              </a:ext>
            </a:extLst>
          </p:cNvPr>
          <p:cNvSpPr txBox="1"/>
          <p:nvPr/>
        </p:nvSpPr>
        <p:spPr>
          <a:xfrm>
            <a:off x="5805359" y="5536900"/>
            <a:ext cx="18265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4000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kumimoji="0" lang="de-DE" sz="1200" b="0" i="1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Peiers</a:t>
            </a:r>
            <a:r>
              <a:rPr kumimoji="0" lang="de-DE" sz="1200" b="0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/</a:t>
            </a:r>
            <a:r>
              <a:rPr lang="de-DE" sz="1200" i="1" dirty="0"/>
              <a:t>V</a:t>
            </a:r>
            <a:r>
              <a:rPr kumimoji="0" lang="de-DE" sz="1200" b="0" i="1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erleysen</a:t>
            </a:r>
            <a:r>
              <a:rPr kumimoji="0" lang="de-DE" sz="1200" b="0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 2009                   Roth/Mohr 2018 </a:t>
            </a:r>
            <a:r>
              <a:rPr lang="de-DE" sz="1200" i="1" dirty="0" err="1"/>
              <a:t>Narayana</a:t>
            </a:r>
            <a:r>
              <a:rPr lang="de-DE" sz="1200" i="1" dirty="0"/>
              <a:t>/</a:t>
            </a:r>
            <a:r>
              <a:rPr lang="de-DE" sz="1200" i="1" dirty="0" err="1"/>
              <a:t>Abedini</a:t>
            </a:r>
            <a:r>
              <a:rPr lang="de-DE" sz="1200" i="1" dirty="0"/>
              <a:t> 2021</a:t>
            </a:r>
            <a:endParaRPr kumimoji="0" lang="de-DE" sz="1200" b="0" i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id="{2E3B70CB-3E50-A6FE-3C59-569D1892C403}"/>
              </a:ext>
            </a:extLst>
          </p:cNvPr>
          <p:cNvSpPr txBox="1"/>
          <p:nvPr/>
        </p:nvSpPr>
        <p:spPr>
          <a:xfrm>
            <a:off x="8025450" y="5768025"/>
            <a:ext cx="33827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4000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lang="de-DE" sz="1200" i="1" dirty="0"/>
              <a:t>„ASTM-like“ </a:t>
            </a:r>
            <a:r>
              <a:rPr lang="de-DE" sz="1200" i="1" dirty="0" err="1"/>
              <a:t>geometry</a:t>
            </a:r>
            <a:r>
              <a:rPr lang="de-DE" sz="1200" i="1" dirty="0"/>
              <a:t>  (ASTM Standard B 831-14)                          Huberth/Klitschke, Fraunhofer IWM, </a:t>
            </a:r>
            <a:r>
              <a:rPr kumimoji="0" lang="de-DE" sz="1200" b="0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2019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583416C2-9A25-7AF7-4B1C-21AA37B916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48018" y="1280801"/>
            <a:ext cx="3467146" cy="2445857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j-lt"/>
              </a:rPr>
              <a:t>Introduction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>
          <a:xfrm>
            <a:off x="11215164" y="6400799"/>
            <a:ext cx="685867" cy="365125"/>
          </a:xfrm>
        </p:spPr>
        <p:txBody>
          <a:bodyPr/>
          <a:lstStyle/>
          <a:p>
            <a:pPr algn="ctr"/>
            <a:fld id="{BFDAF33A-75E1-4C0B-A22B-EAC9B12C110F}" type="slidenum">
              <a:rPr lang="de-DE" smtClean="0"/>
              <a:pPr algn="ctr"/>
              <a:t>3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de-DE" dirty="0"/>
              <a:t>Silke Klitschke</a:t>
            </a:r>
          </a:p>
          <a:p>
            <a:r>
              <a:rPr lang="de-DE" dirty="0"/>
              <a:t>Fraunhofer Institute for </a:t>
            </a:r>
            <a:r>
              <a:rPr lang="de-DE" dirty="0" err="1"/>
              <a:t>Mechanics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Materials IWM</a:t>
            </a:r>
          </a:p>
          <a:p>
            <a:r>
              <a:rPr lang="de-DE" dirty="0"/>
              <a:t>June, 21st, 2023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CE65385C-8FFC-EDD3-8115-799B86749FF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91744" y="1263708"/>
            <a:ext cx="3880823" cy="2590462"/>
          </a:xfrm>
          <a:prstGeom prst="rect">
            <a:avLst/>
          </a:prstGeom>
        </p:spPr>
      </p:pic>
      <p:sp>
        <p:nvSpPr>
          <p:cNvPr id="9" name="Rechteck 8">
            <a:extLst>
              <a:ext uri="{FF2B5EF4-FFF2-40B4-BE49-F238E27FC236}">
                <a16:creationId xmlns:a16="http://schemas.microsoft.com/office/drawing/2014/main" id="{CB7518BA-0D8D-425F-6BDB-5FBDA501BD4F}"/>
              </a:ext>
            </a:extLst>
          </p:cNvPr>
          <p:cNvSpPr/>
          <p:nvPr/>
        </p:nvSpPr>
        <p:spPr>
          <a:xfrm>
            <a:off x="109751" y="3726658"/>
            <a:ext cx="5448143" cy="20406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496060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41596"/>
    </mc:Choice>
    <mc:Fallback>
      <p:transition spd="slow" advTm="14159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0" grpId="0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j-lt"/>
              </a:rPr>
              <a:t>Introduction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FDAF33A-75E1-4C0B-A22B-EAC9B12C110F}" type="slidenum">
              <a:rPr lang="de-DE" smtClean="0"/>
              <a:pPr algn="ctr"/>
              <a:t>4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de-DE" dirty="0"/>
              <a:t>Silke Klitschke</a:t>
            </a:r>
          </a:p>
          <a:p>
            <a:r>
              <a:rPr lang="de-DE" dirty="0"/>
              <a:t>Fraunhofer Institute for </a:t>
            </a:r>
            <a:r>
              <a:rPr lang="de-DE" dirty="0" err="1"/>
              <a:t>Mechanics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Materials IWM</a:t>
            </a:r>
          </a:p>
          <a:p>
            <a:r>
              <a:rPr lang="de-DE" dirty="0"/>
              <a:t>June, 21st, 2023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D0D14BC-BC2F-C942-349B-5B14CCAC113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35360" y="1268765"/>
            <a:ext cx="11521280" cy="2808307"/>
          </a:xfrm>
        </p:spPr>
        <p:txBody>
          <a:bodyPr>
            <a:noAutofit/>
          </a:bodyPr>
          <a:lstStyle>
            <a:lvl1pPr>
              <a:defRPr sz="2800">
                <a:solidFill>
                  <a:schemeClr val="tx1"/>
                </a:solidFill>
                <a:latin typeface="Helvetica" pitchFamily="34" charset="0"/>
              </a:defRPr>
            </a:lvl1pPr>
            <a:lvl2pPr>
              <a:defRPr sz="2400">
                <a:solidFill>
                  <a:schemeClr val="tx1"/>
                </a:solidFill>
                <a:latin typeface="Helvetica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Helvetica" pitchFamily="34" charset="0"/>
              </a:defRPr>
            </a:lvl3pPr>
            <a:lvl4pPr>
              <a:defRPr sz="1800">
                <a:solidFill>
                  <a:schemeClr val="tx1"/>
                </a:solidFill>
                <a:latin typeface="Helvetica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Helvetica" pitchFamily="34" charset="0"/>
              </a:defRPr>
            </a:lvl5pPr>
          </a:lstStyle>
          <a:p>
            <a:r>
              <a:rPr lang="de-DE" sz="2400" dirty="0" err="1">
                <a:latin typeface="+mn-lt"/>
              </a:rPr>
              <a:t>many</a:t>
            </a:r>
            <a:r>
              <a:rPr lang="de-DE" sz="2400" dirty="0">
                <a:latin typeface="+mn-lt"/>
              </a:rPr>
              <a:t> </a:t>
            </a:r>
            <a:r>
              <a:rPr lang="de-DE" sz="2400" dirty="0" err="1">
                <a:latin typeface="+mn-lt"/>
              </a:rPr>
              <a:t>laboratories</a:t>
            </a:r>
            <a:r>
              <a:rPr lang="de-DE" sz="2400" dirty="0">
                <a:latin typeface="+mn-lt"/>
              </a:rPr>
              <a:t> </a:t>
            </a:r>
            <a:r>
              <a:rPr lang="de-DE" sz="2400" dirty="0" err="1">
                <a:latin typeface="+mn-lt"/>
              </a:rPr>
              <a:t>use</a:t>
            </a:r>
            <a:r>
              <a:rPr lang="de-DE" sz="2400" dirty="0">
                <a:latin typeface="+mn-lt"/>
              </a:rPr>
              <a:t> </a:t>
            </a:r>
          </a:p>
          <a:p>
            <a:pPr lvl="1"/>
            <a:r>
              <a:rPr lang="de-DE" sz="2000" dirty="0">
                <a:latin typeface="+mn-lt"/>
              </a:rPr>
              <a:t>ASTM-like </a:t>
            </a:r>
            <a:r>
              <a:rPr lang="de-DE" sz="2000" dirty="0" err="1">
                <a:latin typeface="+mn-lt"/>
              </a:rPr>
              <a:t>specimens</a:t>
            </a:r>
            <a:r>
              <a:rPr lang="de-DE" sz="2000" dirty="0">
                <a:latin typeface="+mn-lt"/>
              </a:rPr>
              <a:t> </a:t>
            </a:r>
          </a:p>
          <a:p>
            <a:pPr lvl="1"/>
            <a:r>
              <a:rPr lang="de-DE" sz="2000" dirty="0">
                <a:latin typeface="+mn-lt"/>
              </a:rPr>
              <a:t>fix </a:t>
            </a:r>
            <a:r>
              <a:rPr lang="de-DE" sz="2000" dirty="0" err="1">
                <a:latin typeface="+mn-lt"/>
              </a:rPr>
              <a:t>clamping</a:t>
            </a:r>
            <a:r>
              <a:rPr lang="de-DE" sz="2000" dirty="0">
                <a:latin typeface="+mn-lt"/>
              </a:rPr>
              <a:t> </a:t>
            </a:r>
            <a:r>
              <a:rPr lang="de-DE" sz="2000" dirty="0" err="1">
                <a:latin typeface="+mn-lt"/>
              </a:rPr>
              <a:t>with</a:t>
            </a:r>
            <a:r>
              <a:rPr lang="de-DE" sz="2000" dirty="0">
                <a:latin typeface="+mn-lt"/>
              </a:rPr>
              <a:t> </a:t>
            </a:r>
            <a:r>
              <a:rPr lang="de-DE" sz="2000" dirty="0" err="1">
                <a:latin typeface="+mn-lt"/>
              </a:rPr>
              <a:t>hydraulic</a:t>
            </a:r>
            <a:r>
              <a:rPr lang="de-DE" sz="2000" dirty="0">
                <a:latin typeface="+mn-lt"/>
              </a:rPr>
              <a:t> </a:t>
            </a:r>
            <a:r>
              <a:rPr lang="de-DE" sz="2000" dirty="0" err="1">
                <a:latin typeface="+mn-lt"/>
              </a:rPr>
              <a:t>gripping</a:t>
            </a:r>
            <a:r>
              <a:rPr lang="de-DE" sz="2000" dirty="0">
                <a:latin typeface="+mn-lt"/>
              </a:rPr>
              <a:t> </a:t>
            </a:r>
          </a:p>
          <a:p>
            <a:pPr lvl="1"/>
            <a:r>
              <a:rPr lang="de-DE" sz="2000" dirty="0">
                <a:latin typeface="+mn-lt"/>
              </a:rPr>
              <a:t>different </a:t>
            </a:r>
            <a:r>
              <a:rPr lang="de-DE" sz="2000" dirty="0" err="1">
                <a:latin typeface="+mn-lt"/>
              </a:rPr>
              <a:t>free</a:t>
            </a:r>
            <a:r>
              <a:rPr lang="de-DE" sz="2000" dirty="0">
                <a:latin typeface="+mn-lt"/>
              </a:rPr>
              <a:t> </a:t>
            </a:r>
            <a:r>
              <a:rPr lang="de-DE" sz="2000" dirty="0" err="1">
                <a:latin typeface="+mn-lt"/>
              </a:rPr>
              <a:t>clamping</a:t>
            </a:r>
            <a:r>
              <a:rPr lang="de-DE" sz="2000" dirty="0">
                <a:latin typeface="+mn-lt"/>
              </a:rPr>
              <a:t> </a:t>
            </a:r>
            <a:r>
              <a:rPr lang="de-DE" sz="2000" dirty="0" err="1">
                <a:latin typeface="+mn-lt"/>
              </a:rPr>
              <a:t>lengths</a:t>
            </a:r>
            <a:endParaRPr lang="de-DE" sz="2000" dirty="0">
              <a:latin typeface="+mn-lt"/>
            </a:endParaRPr>
          </a:p>
          <a:p>
            <a:pPr marL="0" lvl="0" indent="0">
              <a:buNone/>
            </a:pPr>
            <a:endParaRPr lang="de-DE" sz="1200" dirty="0">
              <a:latin typeface="+mn-lt"/>
            </a:endParaRPr>
          </a:p>
          <a:p>
            <a:pPr lvl="0"/>
            <a:r>
              <a:rPr lang="de-DE" sz="2400" dirty="0" err="1">
                <a:latin typeface="+mn-lt"/>
              </a:rPr>
              <a:t>fracture</a:t>
            </a:r>
            <a:r>
              <a:rPr lang="de-DE" sz="2400" dirty="0">
                <a:latin typeface="+mn-lt"/>
              </a:rPr>
              <a:t> </a:t>
            </a:r>
            <a:r>
              <a:rPr lang="de-DE" sz="2400" dirty="0" err="1">
                <a:latin typeface="+mn-lt"/>
              </a:rPr>
              <a:t>behavior</a:t>
            </a:r>
            <a:r>
              <a:rPr lang="de-DE" sz="2400" dirty="0">
                <a:latin typeface="+mn-lt"/>
              </a:rPr>
              <a:t> </a:t>
            </a:r>
            <a:r>
              <a:rPr lang="de-DE" sz="2400" dirty="0" err="1">
                <a:latin typeface="+mn-lt"/>
              </a:rPr>
              <a:t>dependent</a:t>
            </a:r>
            <a:r>
              <a:rPr lang="de-DE" sz="2400" dirty="0">
                <a:latin typeface="+mn-lt"/>
              </a:rPr>
              <a:t> on </a:t>
            </a:r>
            <a:r>
              <a:rPr lang="de-DE" sz="2400" dirty="0" err="1">
                <a:latin typeface="+mn-lt"/>
              </a:rPr>
              <a:t>the</a:t>
            </a:r>
            <a:r>
              <a:rPr lang="de-DE" sz="2400" dirty="0">
                <a:latin typeface="+mn-lt"/>
              </a:rPr>
              <a:t> 					                    </a:t>
            </a:r>
            <a:r>
              <a:rPr lang="de-DE" sz="2400" dirty="0" err="1">
                <a:latin typeface="+mn-lt"/>
              </a:rPr>
              <a:t>clamping</a:t>
            </a:r>
            <a:r>
              <a:rPr lang="de-DE" sz="2400" dirty="0">
                <a:latin typeface="+mn-lt"/>
              </a:rPr>
              <a:t> </a:t>
            </a:r>
            <a:r>
              <a:rPr lang="de-DE" sz="2400" dirty="0" err="1">
                <a:latin typeface="+mn-lt"/>
              </a:rPr>
              <a:t>situation</a:t>
            </a:r>
            <a:r>
              <a:rPr lang="de-DE" sz="2400" dirty="0">
                <a:latin typeface="+mn-lt"/>
              </a:rPr>
              <a:t> </a:t>
            </a:r>
            <a:r>
              <a:rPr lang="de-DE" sz="2400" dirty="0" err="1">
                <a:latin typeface="+mn-lt"/>
              </a:rPr>
              <a:t>is</a:t>
            </a:r>
            <a:r>
              <a:rPr lang="de-DE" sz="2400" dirty="0">
                <a:latin typeface="+mn-lt"/>
              </a:rPr>
              <a:t> </a:t>
            </a:r>
            <a:r>
              <a:rPr lang="de-DE" sz="2400" dirty="0" err="1">
                <a:latin typeface="+mn-lt"/>
              </a:rPr>
              <a:t>observed</a:t>
            </a:r>
            <a:endParaRPr lang="de-DE" sz="2400" dirty="0">
              <a:latin typeface="+mn-lt"/>
            </a:endParaRPr>
          </a:p>
          <a:p>
            <a:pPr marL="0" lvl="0" indent="0">
              <a:buNone/>
            </a:pPr>
            <a:endParaRPr lang="de-DE" sz="1200" dirty="0">
              <a:latin typeface="+mn-lt"/>
            </a:endParaRPr>
          </a:p>
          <a:p>
            <a:pPr lvl="0"/>
            <a:r>
              <a:rPr lang="de-DE" sz="2400" dirty="0" err="1">
                <a:latin typeface="+mn-lt"/>
              </a:rPr>
              <a:t>evaluation</a:t>
            </a:r>
            <a:r>
              <a:rPr lang="de-DE" sz="2400" dirty="0">
                <a:latin typeface="+mn-lt"/>
              </a:rPr>
              <a:t> </a:t>
            </a:r>
            <a:r>
              <a:rPr lang="de-DE" sz="2400" dirty="0" err="1">
                <a:latin typeface="+mn-lt"/>
              </a:rPr>
              <a:t>of</a:t>
            </a:r>
            <a:r>
              <a:rPr lang="de-DE" sz="2400" dirty="0">
                <a:latin typeface="+mn-lt"/>
              </a:rPr>
              <a:t> </a:t>
            </a:r>
            <a:r>
              <a:rPr lang="de-DE" sz="2400" dirty="0" err="1">
                <a:latin typeface="+mn-lt"/>
              </a:rPr>
              <a:t>shear</a:t>
            </a:r>
            <a:r>
              <a:rPr lang="de-DE" sz="2400" dirty="0">
                <a:latin typeface="+mn-lt"/>
              </a:rPr>
              <a:t> </a:t>
            </a:r>
            <a:r>
              <a:rPr lang="de-DE" sz="2400" dirty="0" err="1">
                <a:latin typeface="+mn-lt"/>
              </a:rPr>
              <a:t>failure</a:t>
            </a:r>
            <a:r>
              <a:rPr lang="de-DE" sz="2400" dirty="0">
                <a:latin typeface="+mn-lt"/>
              </a:rPr>
              <a:t> </a:t>
            </a:r>
            <a:r>
              <a:rPr lang="de-DE" sz="2400" dirty="0" err="1">
                <a:latin typeface="+mn-lt"/>
              </a:rPr>
              <a:t>strains</a:t>
            </a:r>
            <a:r>
              <a:rPr lang="de-DE" sz="2400" dirty="0">
                <a:latin typeface="+mn-lt"/>
              </a:rPr>
              <a:t> </a:t>
            </a:r>
            <a:r>
              <a:rPr lang="de-DE" sz="2400" dirty="0" err="1">
                <a:latin typeface="+mn-lt"/>
              </a:rPr>
              <a:t>especially</a:t>
            </a:r>
            <a:r>
              <a:rPr lang="de-DE" sz="2400" dirty="0">
                <a:latin typeface="+mn-lt"/>
              </a:rPr>
              <a:t> 				                                                      </a:t>
            </a:r>
            <a:r>
              <a:rPr lang="de-DE" sz="2400" dirty="0" err="1">
                <a:latin typeface="+mn-lt"/>
              </a:rPr>
              <a:t>by</a:t>
            </a:r>
            <a:r>
              <a:rPr lang="de-DE" sz="2400" dirty="0">
                <a:latin typeface="+mn-lt"/>
              </a:rPr>
              <a:t> DIC </a:t>
            </a:r>
            <a:r>
              <a:rPr lang="de-DE" sz="2400" dirty="0" err="1">
                <a:latin typeface="+mn-lt"/>
              </a:rPr>
              <a:t>is</a:t>
            </a:r>
            <a:r>
              <a:rPr lang="de-DE" sz="2400" dirty="0">
                <a:latin typeface="+mn-lt"/>
              </a:rPr>
              <a:t> not </a:t>
            </a:r>
            <a:r>
              <a:rPr lang="de-DE" sz="2400" dirty="0" err="1">
                <a:latin typeface="+mn-lt"/>
              </a:rPr>
              <a:t>consistent</a:t>
            </a:r>
            <a:endParaRPr lang="de-DE" sz="2400" dirty="0">
              <a:latin typeface="+mn-lt"/>
            </a:endParaRPr>
          </a:p>
          <a:p>
            <a:pPr marL="0" indent="0">
              <a:buNone/>
            </a:pPr>
            <a:endParaRPr lang="de-DE" dirty="0">
              <a:latin typeface="+mn-lt"/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49D7C01D-3F9F-542F-35E9-D3755826AF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3341" y="1130719"/>
            <a:ext cx="5170128" cy="3584366"/>
          </a:xfrm>
          <a:prstGeom prst="rect">
            <a:avLst/>
          </a:prstGeom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CCE58F71-C3A6-562D-6E07-98BA5436FBAE}"/>
              </a:ext>
            </a:extLst>
          </p:cNvPr>
          <p:cNvSpPr txBox="1"/>
          <p:nvPr/>
        </p:nvSpPr>
        <p:spPr>
          <a:xfrm>
            <a:off x="8876704" y="4618593"/>
            <a:ext cx="338277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40000"/>
              </a:spcAft>
              <a:buClrTx/>
              <a:buSzTx/>
              <a:buFont typeface="Wingdings" pitchFamily="2" charset="2"/>
              <a:buNone/>
              <a:tabLst/>
              <a:defRPr/>
            </a:pPr>
            <a:r>
              <a:rPr lang="de-DE" sz="1200" i="1" dirty="0"/>
              <a:t>Huberth/Klitschke, Fraunhofer IWM, </a:t>
            </a:r>
            <a:r>
              <a:rPr kumimoji="0" lang="de-DE" sz="1200" b="0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2019</a:t>
            </a:r>
          </a:p>
        </p:txBody>
      </p:sp>
      <p:sp>
        <p:nvSpPr>
          <p:cNvPr id="11" name="Inhaltsplatzhalter 2">
            <a:extLst>
              <a:ext uri="{FF2B5EF4-FFF2-40B4-BE49-F238E27FC236}">
                <a16:creationId xmlns:a16="http://schemas.microsoft.com/office/drawing/2014/main" id="{B7E24071-CB0B-5CB3-5E8C-5EA220790BE3}"/>
              </a:ext>
            </a:extLst>
          </p:cNvPr>
          <p:cNvSpPr txBox="1">
            <a:spLocks/>
          </p:cNvSpPr>
          <p:nvPr/>
        </p:nvSpPr>
        <p:spPr>
          <a:xfrm>
            <a:off x="2924263" y="5168948"/>
            <a:ext cx="7873733" cy="90921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>
                <a:latin typeface="+mn-lt"/>
              </a:rPr>
              <a:t>Project </a:t>
            </a:r>
            <a:r>
              <a:rPr lang="en-US" dirty="0" err="1">
                <a:latin typeface="+mn-lt"/>
              </a:rPr>
              <a:t>WipaNORMetall</a:t>
            </a:r>
            <a:r>
              <a:rPr lang="en-US" dirty="0">
                <a:latin typeface="+mn-lt"/>
              </a:rPr>
              <a:t> </a:t>
            </a:r>
            <a:r>
              <a:rPr lang="en-US" sz="2000" dirty="0">
                <a:latin typeface="+mn-lt"/>
              </a:rPr>
              <a:t>"Determination of characteristic values for metallic sheet materials under quasi-static up to dynamic shear stress" </a:t>
            </a:r>
          </a:p>
        </p:txBody>
      </p:sp>
      <p:sp>
        <p:nvSpPr>
          <p:cNvPr id="12" name="Pfeil: nach rechts 11">
            <a:extLst>
              <a:ext uri="{FF2B5EF4-FFF2-40B4-BE49-F238E27FC236}">
                <a16:creationId xmlns:a16="http://schemas.microsoft.com/office/drawing/2014/main" id="{FFF52E44-4E5E-3C46-7CE1-7C4AF658B3AA}"/>
              </a:ext>
            </a:extLst>
          </p:cNvPr>
          <p:cNvSpPr/>
          <p:nvPr/>
        </p:nvSpPr>
        <p:spPr>
          <a:xfrm>
            <a:off x="2077645" y="5332794"/>
            <a:ext cx="568692" cy="360045"/>
          </a:xfrm>
          <a:prstGeom prst="rightArrow">
            <a:avLst/>
          </a:prstGeom>
          <a:solidFill>
            <a:srgbClr val="FFFF00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123A3F30-B19E-8648-4478-F9E66CCE1F96}"/>
              </a:ext>
            </a:extLst>
          </p:cNvPr>
          <p:cNvSpPr/>
          <p:nvPr/>
        </p:nvSpPr>
        <p:spPr>
          <a:xfrm>
            <a:off x="334772" y="3099502"/>
            <a:ext cx="5648578" cy="9570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B0AD4240-1573-10ED-3E27-13DD2C6D264F}"/>
              </a:ext>
            </a:extLst>
          </p:cNvPr>
          <p:cNvSpPr/>
          <p:nvPr/>
        </p:nvSpPr>
        <p:spPr>
          <a:xfrm>
            <a:off x="286173" y="4093138"/>
            <a:ext cx="6019974" cy="9570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F094EC7A-304E-6898-5445-E440282EDD24}"/>
              </a:ext>
            </a:extLst>
          </p:cNvPr>
          <p:cNvSpPr txBox="1">
            <a:spLocks/>
          </p:cNvSpPr>
          <p:nvPr/>
        </p:nvSpPr>
        <p:spPr>
          <a:xfrm>
            <a:off x="7581386" y="1729224"/>
            <a:ext cx="992866" cy="3598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lIns="0" tIns="0" rIns="0" bIns="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sz="1400" dirty="0" err="1">
                <a:latin typeface="+mn-lt"/>
              </a:rPr>
              <a:t>constant</a:t>
            </a:r>
            <a:r>
              <a:rPr lang="de-DE" sz="1400" dirty="0">
                <a:latin typeface="+mn-lt"/>
              </a:rPr>
              <a:t> </a:t>
            </a:r>
            <a:r>
              <a:rPr lang="de-DE" sz="1400" dirty="0" err="1">
                <a:latin typeface="+mn-lt"/>
              </a:rPr>
              <a:t>width</a:t>
            </a:r>
            <a:r>
              <a:rPr lang="de-DE" sz="1400" dirty="0">
                <a:latin typeface="+mn-lt"/>
              </a:rPr>
              <a:t> -&gt; lateral </a:t>
            </a:r>
            <a:r>
              <a:rPr lang="de-DE" sz="1400" dirty="0" err="1">
                <a:latin typeface="+mn-lt"/>
              </a:rPr>
              <a:t>forces</a:t>
            </a:r>
            <a:endParaRPr lang="de-DE" sz="1400" dirty="0">
              <a:latin typeface="+mn-lt"/>
            </a:endParaRPr>
          </a:p>
        </p:txBody>
      </p:sp>
      <p:sp>
        <p:nvSpPr>
          <p:cNvPr id="8" name="Inhaltsplatzhalter 2">
            <a:extLst>
              <a:ext uri="{FF2B5EF4-FFF2-40B4-BE49-F238E27FC236}">
                <a16:creationId xmlns:a16="http://schemas.microsoft.com/office/drawing/2014/main" id="{6F82A2D7-36FD-C0D0-21FC-18F64393AA5E}"/>
              </a:ext>
            </a:extLst>
          </p:cNvPr>
          <p:cNvSpPr txBox="1">
            <a:spLocks/>
          </p:cNvSpPr>
          <p:nvPr/>
        </p:nvSpPr>
        <p:spPr>
          <a:xfrm>
            <a:off x="10223077" y="1664404"/>
            <a:ext cx="864096" cy="7060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lIns="0" tIns="0" rIns="0" bIns="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sz="1400" dirty="0" err="1">
                <a:latin typeface="+mn-lt"/>
              </a:rPr>
              <a:t>width</a:t>
            </a:r>
            <a:r>
              <a:rPr lang="de-DE" sz="1400" dirty="0">
                <a:latin typeface="+mn-lt"/>
              </a:rPr>
              <a:t> </a:t>
            </a:r>
            <a:r>
              <a:rPr lang="de-DE" sz="1400" dirty="0" err="1">
                <a:latin typeface="+mn-lt"/>
              </a:rPr>
              <a:t>of</a:t>
            </a:r>
            <a:r>
              <a:rPr lang="de-DE" sz="1400" dirty="0">
                <a:latin typeface="+mn-lt"/>
              </a:rPr>
              <a:t> </a:t>
            </a:r>
            <a:r>
              <a:rPr lang="de-DE" sz="1400" dirty="0" err="1">
                <a:latin typeface="+mn-lt"/>
              </a:rPr>
              <a:t>shear</a:t>
            </a:r>
            <a:r>
              <a:rPr lang="de-DE" sz="1400" dirty="0">
                <a:latin typeface="+mn-lt"/>
              </a:rPr>
              <a:t> </a:t>
            </a:r>
            <a:r>
              <a:rPr lang="de-DE" sz="1400" dirty="0" err="1">
                <a:latin typeface="+mn-lt"/>
              </a:rPr>
              <a:t>zone</a:t>
            </a:r>
            <a:r>
              <a:rPr lang="de-DE" sz="1400" dirty="0">
                <a:latin typeface="+mn-lt"/>
              </a:rPr>
              <a:t> </a:t>
            </a:r>
            <a:r>
              <a:rPr lang="de-DE" sz="1400" dirty="0" err="1">
                <a:latin typeface="+mn-lt"/>
              </a:rPr>
              <a:t>decreases</a:t>
            </a:r>
            <a:endParaRPr lang="de-DE" sz="1400" dirty="0">
              <a:latin typeface="+mn-lt"/>
            </a:endParaRPr>
          </a:p>
        </p:txBody>
      </p:sp>
      <p:sp>
        <p:nvSpPr>
          <p:cNvPr id="9" name="Inhaltsplatzhalter 2">
            <a:extLst>
              <a:ext uri="{FF2B5EF4-FFF2-40B4-BE49-F238E27FC236}">
                <a16:creationId xmlns:a16="http://schemas.microsoft.com/office/drawing/2014/main" id="{F730A77A-5174-D724-9DDA-486D8402268F}"/>
              </a:ext>
            </a:extLst>
          </p:cNvPr>
          <p:cNvSpPr txBox="1">
            <a:spLocks/>
          </p:cNvSpPr>
          <p:nvPr/>
        </p:nvSpPr>
        <p:spPr>
          <a:xfrm>
            <a:off x="7546241" y="3935861"/>
            <a:ext cx="1330463" cy="61975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lIns="0" tIns="0" rIns="0" bIns="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sz="1400" dirty="0" err="1">
                <a:latin typeface="+mn-lt"/>
              </a:rPr>
              <a:t>tensile</a:t>
            </a:r>
            <a:r>
              <a:rPr lang="de-DE" sz="1400" dirty="0">
                <a:latin typeface="+mn-lt"/>
              </a:rPr>
              <a:t> </a:t>
            </a:r>
            <a:r>
              <a:rPr lang="de-DE" sz="1400" dirty="0" err="1">
                <a:latin typeface="+mn-lt"/>
              </a:rPr>
              <a:t>failure</a:t>
            </a:r>
            <a:r>
              <a:rPr lang="de-DE" sz="1400" dirty="0">
                <a:latin typeface="+mn-lt"/>
              </a:rPr>
              <a:t> </a:t>
            </a:r>
            <a:r>
              <a:rPr lang="de-DE" sz="1400" dirty="0" err="1">
                <a:latin typeface="+mn-lt"/>
              </a:rPr>
              <a:t>initiation</a:t>
            </a:r>
            <a:r>
              <a:rPr lang="de-DE" sz="1400" dirty="0">
                <a:latin typeface="+mn-lt"/>
              </a:rPr>
              <a:t> in  </a:t>
            </a:r>
            <a:r>
              <a:rPr lang="de-DE" sz="1400" dirty="0" err="1">
                <a:latin typeface="+mn-lt"/>
              </a:rPr>
              <a:t>the</a:t>
            </a:r>
            <a:r>
              <a:rPr lang="de-DE" sz="1400" dirty="0">
                <a:latin typeface="+mn-lt"/>
              </a:rPr>
              <a:t> </a:t>
            </a:r>
            <a:r>
              <a:rPr lang="de-DE" sz="1400" dirty="0" err="1">
                <a:latin typeface="+mn-lt"/>
              </a:rPr>
              <a:t>notch</a:t>
            </a:r>
            <a:r>
              <a:rPr lang="de-DE" sz="1400" dirty="0">
                <a:latin typeface="+mn-lt"/>
              </a:rPr>
              <a:t> </a:t>
            </a:r>
            <a:r>
              <a:rPr lang="de-DE" sz="1400" dirty="0" err="1">
                <a:latin typeface="+mn-lt"/>
              </a:rPr>
              <a:t>region</a:t>
            </a:r>
            <a:endParaRPr lang="de-DE" sz="1400" dirty="0">
              <a:latin typeface="+mn-lt"/>
            </a:endParaRPr>
          </a:p>
        </p:txBody>
      </p:sp>
      <p:sp>
        <p:nvSpPr>
          <p:cNvPr id="15" name="Inhaltsplatzhalter 2">
            <a:extLst>
              <a:ext uri="{FF2B5EF4-FFF2-40B4-BE49-F238E27FC236}">
                <a16:creationId xmlns:a16="http://schemas.microsoft.com/office/drawing/2014/main" id="{7CCF2261-543E-DF26-3908-ED70D3625E77}"/>
              </a:ext>
            </a:extLst>
          </p:cNvPr>
          <p:cNvSpPr txBox="1">
            <a:spLocks/>
          </p:cNvSpPr>
          <p:nvPr/>
        </p:nvSpPr>
        <p:spPr>
          <a:xfrm>
            <a:off x="9953593" y="4179342"/>
            <a:ext cx="1571281" cy="43347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lIns="0" tIns="0" rIns="0" bIns="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sz="1400" dirty="0" err="1">
                <a:latin typeface="+mn-lt"/>
              </a:rPr>
              <a:t>failure</a:t>
            </a:r>
            <a:r>
              <a:rPr lang="de-DE" sz="1400" dirty="0">
                <a:latin typeface="+mn-lt"/>
              </a:rPr>
              <a:t> </a:t>
            </a:r>
            <a:r>
              <a:rPr lang="de-DE" sz="1400" dirty="0" err="1">
                <a:latin typeface="+mn-lt"/>
              </a:rPr>
              <a:t>initiation</a:t>
            </a:r>
            <a:r>
              <a:rPr lang="de-DE" sz="1400" dirty="0">
                <a:latin typeface="+mn-lt"/>
              </a:rPr>
              <a:t> in  </a:t>
            </a:r>
            <a:r>
              <a:rPr lang="de-DE" sz="1400" dirty="0" err="1">
                <a:latin typeface="+mn-lt"/>
              </a:rPr>
              <a:t>the</a:t>
            </a:r>
            <a:r>
              <a:rPr lang="de-DE" sz="1400" dirty="0">
                <a:latin typeface="+mn-lt"/>
              </a:rPr>
              <a:t> </a:t>
            </a:r>
            <a:r>
              <a:rPr lang="de-DE" sz="1400" dirty="0" err="1">
                <a:latin typeface="+mn-lt"/>
              </a:rPr>
              <a:t>shear</a:t>
            </a:r>
            <a:r>
              <a:rPr lang="de-DE" sz="1400" dirty="0">
                <a:latin typeface="+mn-lt"/>
              </a:rPr>
              <a:t> </a:t>
            </a:r>
            <a:r>
              <a:rPr lang="de-DE" sz="1400" dirty="0" err="1">
                <a:latin typeface="+mn-lt"/>
              </a:rPr>
              <a:t>region</a:t>
            </a:r>
            <a:endParaRPr lang="de-DE" sz="1400" dirty="0">
              <a:latin typeface="+mn-lt"/>
            </a:endParaRPr>
          </a:p>
        </p:txBody>
      </p:sp>
      <p:sp>
        <p:nvSpPr>
          <p:cNvPr id="16" name="Inhaltsplatzhalter 2">
            <a:extLst>
              <a:ext uri="{FF2B5EF4-FFF2-40B4-BE49-F238E27FC236}">
                <a16:creationId xmlns:a16="http://schemas.microsoft.com/office/drawing/2014/main" id="{92B3F847-C056-C10F-DF45-6F66EE04783B}"/>
              </a:ext>
            </a:extLst>
          </p:cNvPr>
          <p:cNvSpPr txBox="1">
            <a:spLocks/>
          </p:cNvSpPr>
          <p:nvPr/>
        </p:nvSpPr>
        <p:spPr>
          <a:xfrm>
            <a:off x="6600225" y="3769907"/>
            <a:ext cx="759945" cy="37708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lIns="0" tIns="0" rIns="0" bIns="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sz="1400" dirty="0">
                <a:latin typeface="+mn-lt"/>
              </a:rPr>
              <a:t>fix </a:t>
            </a:r>
            <a:r>
              <a:rPr lang="de-DE" sz="1400" dirty="0" err="1">
                <a:latin typeface="+mn-lt"/>
              </a:rPr>
              <a:t>clamping</a:t>
            </a:r>
            <a:endParaRPr lang="de-DE" sz="1400" dirty="0">
              <a:latin typeface="+mn-lt"/>
            </a:endParaRPr>
          </a:p>
        </p:txBody>
      </p:sp>
      <p:sp>
        <p:nvSpPr>
          <p:cNvPr id="17" name="Inhaltsplatzhalter 2">
            <a:extLst>
              <a:ext uri="{FF2B5EF4-FFF2-40B4-BE49-F238E27FC236}">
                <a16:creationId xmlns:a16="http://schemas.microsoft.com/office/drawing/2014/main" id="{6C254619-1ACF-D89B-6B56-D51B1EF71775}"/>
              </a:ext>
            </a:extLst>
          </p:cNvPr>
          <p:cNvSpPr txBox="1">
            <a:spLocks/>
          </p:cNvSpPr>
          <p:nvPr/>
        </p:nvSpPr>
        <p:spPr>
          <a:xfrm>
            <a:off x="9111092" y="3703272"/>
            <a:ext cx="759945" cy="47752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vert="horz" lIns="0" tIns="0" rIns="0" bIns="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sz="1400" dirty="0">
                <a:latin typeface="+mn-lt"/>
              </a:rPr>
              <a:t>lateral </a:t>
            </a:r>
            <a:r>
              <a:rPr lang="de-DE" sz="1400" dirty="0" err="1">
                <a:latin typeface="+mn-lt"/>
              </a:rPr>
              <a:t>mobility</a:t>
            </a:r>
            <a:endParaRPr lang="de-DE" sz="1400" dirty="0">
              <a:latin typeface="+mn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013844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0552"/>
    </mc:Choice>
    <mc:Fallback>
      <p:transition spd="slow" advTm="10055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 animBg="1"/>
      <p:bldP spid="13" grpId="0" animBg="1"/>
      <p:bldP spid="14" grpId="0" animBg="1"/>
      <p:bldP spid="7" grpId="0" animBg="1"/>
      <p:bldP spid="8" grpId="0" animBg="1"/>
      <p:bldP spid="9" grpId="0" animBg="1"/>
      <p:bldP spid="15" grpId="0" animBg="1"/>
      <p:bldP spid="16" grpId="0" animBg="1"/>
      <p:bldP spid="1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j-lt"/>
              </a:rPr>
              <a:t>Experimental investigations – Material and specimen geometries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FDAF33A-75E1-4C0B-A22B-EAC9B12C110F}" type="slidenum">
              <a:rPr lang="de-DE" smtClean="0"/>
              <a:pPr algn="ctr"/>
              <a:t>5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de-DE" dirty="0"/>
              <a:t>Silke Klitschke</a:t>
            </a:r>
          </a:p>
          <a:p>
            <a:r>
              <a:rPr lang="de-DE" dirty="0"/>
              <a:t>Fraunhofer Institute for </a:t>
            </a:r>
            <a:r>
              <a:rPr lang="de-DE" dirty="0" err="1"/>
              <a:t>Mechanics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Materials IWM</a:t>
            </a:r>
          </a:p>
          <a:p>
            <a:r>
              <a:rPr lang="de-DE" dirty="0"/>
              <a:t>June, 21st, 2023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1CBBD6E3-177B-9308-3FF5-559B546D49F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50" t="20059" r="5315" b="13858"/>
          <a:stretch/>
        </p:blipFill>
        <p:spPr>
          <a:xfrm>
            <a:off x="413688" y="4566039"/>
            <a:ext cx="5662495" cy="1150506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0CE33683-01D3-5370-F68B-27AD2D1F826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948" t="2889" r="43501" b="17228"/>
          <a:stretch/>
        </p:blipFill>
        <p:spPr>
          <a:xfrm>
            <a:off x="6380249" y="1974205"/>
            <a:ext cx="5258556" cy="2197042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331E524B-8B62-7688-A1A8-80DB5A0EEC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7041" y="1720704"/>
            <a:ext cx="4145566" cy="2883176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69888157-B794-9D1C-B2C2-7C770AAD989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59018" r="1" b="53617"/>
          <a:stretch/>
        </p:blipFill>
        <p:spPr>
          <a:xfrm>
            <a:off x="6236234" y="5099756"/>
            <a:ext cx="3517495" cy="1018728"/>
          </a:xfrm>
          <a:prstGeom prst="rect">
            <a:avLst/>
          </a:prstGeom>
        </p:spPr>
      </p:pic>
      <p:sp>
        <p:nvSpPr>
          <p:cNvPr id="13" name="Inhaltsplatzhalter 2">
            <a:extLst>
              <a:ext uri="{FF2B5EF4-FFF2-40B4-BE49-F238E27FC236}">
                <a16:creationId xmlns:a16="http://schemas.microsoft.com/office/drawing/2014/main" id="{8491A31B-85DC-0637-F41F-218D0AAD0BD1}"/>
              </a:ext>
            </a:extLst>
          </p:cNvPr>
          <p:cNvSpPr txBox="1">
            <a:spLocks/>
          </p:cNvSpPr>
          <p:nvPr/>
        </p:nvSpPr>
        <p:spPr>
          <a:xfrm>
            <a:off x="6236234" y="1285603"/>
            <a:ext cx="4402055" cy="43510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sz="2400" u="sng" dirty="0" err="1">
                <a:latin typeface="+mn-lt"/>
              </a:rPr>
              <a:t>Notched</a:t>
            </a:r>
            <a:r>
              <a:rPr lang="de-DE" sz="2400" u="sng" dirty="0">
                <a:latin typeface="+mn-lt"/>
              </a:rPr>
              <a:t> </a:t>
            </a:r>
            <a:r>
              <a:rPr lang="de-DE" sz="2400" u="sng" dirty="0" err="1">
                <a:latin typeface="+mn-lt"/>
              </a:rPr>
              <a:t>shear</a:t>
            </a:r>
            <a:r>
              <a:rPr lang="de-DE" sz="2400" u="sng" dirty="0">
                <a:latin typeface="+mn-lt"/>
              </a:rPr>
              <a:t> </a:t>
            </a:r>
            <a:r>
              <a:rPr lang="de-DE" sz="2400" u="sng" dirty="0" err="1">
                <a:latin typeface="+mn-lt"/>
              </a:rPr>
              <a:t>tensile</a:t>
            </a:r>
            <a:r>
              <a:rPr lang="de-DE" sz="2400" u="sng" dirty="0">
                <a:latin typeface="+mn-lt"/>
              </a:rPr>
              <a:t> </a:t>
            </a:r>
            <a:r>
              <a:rPr lang="de-DE" sz="2400" u="sng" dirty="0" err="1">
                <a:latin typeface="+mn-lt"/>
              </a:rPr>
              <a:t>specimens</a:t>
            </a:r>
            <a:r>
              <a:rPr lang="de-DE" sz="2400" u="sng" dirty="0">
                <a:latin typeface="+mn-lt"/>
              </a:rPr>
              <a:t>:</a:t>
            </a:r>
          </a:p>
        </p:txBody>
      </p:sp>
      <p:sp>
        <p:nvSpPr>
          <p:cNvPr id="14" name="Inhaltsplatzhalter 2">
            <a:extLst>
              <a:ext uri="{FF2B5EF4-FFF2-40B4-BE49-F238E27FC236}">
                <a16:creationId xmlns:a16="http://schemas.microsoft.com/office/drawing/2014/main" id="{8B1E0524-D0BD-24E0-8A7A-256546FAD963}"/>
              </a:ext>
            </a:extLst>
          </p:cNvPr>
          <p:cNvSpPr txBox="1">
            <a:spLocks/>
          </p:cNvSpPr>
          <p:nvPr/>
        </p:nvSpPr>
        <p:spPr>
          <a:xfrm>
            <a:off x="1429365" y="1950859"/>
            <a:ext cx="1375744" cy="31621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sz="1400" b="1" dirty="0">
                <a:solidFill>
                  <a:srgbClr val="00B050"/>
                </a:solidFill>
                <a:latin typeface="+mn-lt"/>
              </a:rPr>
              <a:t>Dual </a:t>
            </a:r>
            <a:r>
              <a:rPr lang="de-DE" sz="1400" b="1" dirty="0" err="1">
                <a:solidFill>
                  <a:srgbClr val="00B050"/>
                </a:solidFill>
                <a:latin typeface="+mn-lt"/>
              </a:rPr>
              <a:t>phase</a:t>
            </a:r>
            <a:r>
              <a:rPr lang="de-DE" sz="1400" b="1" dirty="0">
                <a:solidFill>
                  <a:srgbClr val="00B050"/>
                </a:solidFill>
                <a:latin typeface="+mn-lt"/>
              </a:rPr>
              <a:t> </a:t>
            </a:r>
            <a:r>
              <a:rPr lang="de-DE" sz="1400" b="1" dirty="0" err="1">
                <a:solidFill>
                  <a:srgbClr val="00B050"/>
                </a:solidFill>
                <a:latin typeface="+mn-lt"/>
              </a:rPr>
              <a:t>steel</a:t>
            </a:r>
            <a:endParaRPr lang="de-DE" sz="1400" b="1" dirty="0">
              <a:solidFill>
                <a:srgbClr val="00B050"/>
              </a:solidFill>
              <a:latin typeface="+mn-lt"/>
            </a:endParaRPr>
          </a:p>
        </p:txBody>
      </p:sp>
      <p:sp>
        <p:nvSpPr>
          <p:cNvPr id="15" name="Inhaltsplatzhalter 2">
            <a:extLst>
              <a:ext uri="{FF2B5EF4-FFF2-40B4-BE49-F238E27FC236}">
                <a16:creationId xmlns:a16="http://schemas.microsoft.com/office/drawing/2014/main" id="{610CF8F1-BDD1-C6A3-08BE-FC0E0CAEBC65}"/>
              </a:ext>
            </a:extLst>
          </p:cNvPr>
          <p:cNvSpPr txBox="1">
            <a:spLocks/>
          </p:cNvSpPr>
          <p:nvPr/>
        </p:nvSpPr>
        <p:spPr>
          <a:xfrm>
            <a:off x="1429365" y="2639212"/>
            <a:ext cx="1375744" cy="31621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sz="1400" b="1" dirty="0" err="1">
                <a:solidFill>
                  <a:srgbClr val="0070C0"/>
                </a:solidFill>
                <a:latin typeface="+mn-lt"/>
              </a:rPr>
              <a:t>Bainitic</a:t>
            </a:r>
            <a:r>
              <a:rPr lang="de-DE" sz="1400" b="1" dirty="0">
                <a:solidFill>
                  <a:srgbClr val="0070C0"/>
                </a:solidFill>
                <a:latin typeface="+mn-lt"/>
              </a:rPr>
              <a:t> </a:t>
            </a:r>
            <a:r>
              <a:rPr lang="de-DE" sz="1400" b="1" dirty="0" err="1">
                <a:solidFill>
                  <a:srgbClr val="0070C0"/>
                </a:solidFill>
                <a:latin typeface="+mn-lt"/>
              </a:rPr>
              <a:t>steel</a:t>
            </a:r>
            <a:endParaRPr lang="de-DE" sz="1400" b="1" dirty="0">
              <a:solidFill>
                <a:srgbClr val="0070C0"/>
              </a:solidFill>
              <a:latin typeface="+mn-lt"/>
            </a:endParaRPr>
          </a:p>
        </p:txBody>
      </p:sp>
      <p:sp>
        <p:nvSpPr>
          <p:cNvPr id="16" name="Inhaltsplatzhalter 2">
            <a:extLst>
              <a:ext uri="{FF2B5EF4-FFF2-40B4-BE49-F238E27FC236}">
                <a16:creationId xmlns:a16="http://schemas.microsoft.com/office/drawing/2014/main" id="{B6B3D33D-8552-5958-F873-FEE02D1955E0}"/>
              </a:ext>
            </a:extLst>
          </p:cNvPr>
          <p:cNvSpPr txBox="1">
            <a:spLocks/>
          </p:cNvSpPr>
          <p:nvPr/>
        </p:nvSpPr>
        <p:spPr>
          <a:xfrm>
            <a:off x="1429365" y="3365263"/>
            <a:ext cx="1375744" cy="31621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sz="1400" b="1" dirty="0" err="1">
                <a:solidFill>
                  <a:srgbClr val="FF0000"/>
                </a:solidFill>
                <a:latin typeface="+mn-lt"/>
              </a:rPr>
              <a:t>Microalloyed</a:t>
            </a:r>
            <a:r>
              <a:rPr lang="de-DE" sz="1400" b="1" dirty="0">
                <a:solidFill>
                  <a:srgbClr val="FF0000"/>
                </a:solidFill>
                <a:latin typeface="+mn-lt"/>
              </a:rPr>
              <a:t> </a:t>
            </a:r>
            <a:r>
              <a:rPr lang="de-DE" sz="1400" b="1" dirty="0" err="1">
                <a:solidFill>
                  <a:srgbClr val="FF0000"/>
                </a:solidFill>
                <a:latin typeface="+mn-lt"/>
              </a:rPr>
              <a:t>steel</a:t>
            </a:r>
            <a:endParaRPr lang="de-DE" sz="1400" b="1" dirty="0">
              <a:solidFill>
                <a:srgbClr val="FF0000"/>
              </a:solidFill>
              <a:latin typeface="+mn-lt"/>
            </a:endParaRPr>
          </a:p>
        </p:txBody>
      </p:sp>
      <p:sp>
        <p:nvSpPr>
          <p:cNvPr id="17" name="Inhaltsplatzhalter 2">
            <a:extLst>
              <a:ext uri="{FF2B5EF4-FFF2-40B4-BE49-F238E27FC236}">
                <a16:creationId xmlns:a16="http://schemas.microsoft.com/office/drawing/2014/main" id="{C7F80930-B9AF-B1F2-3F68-0270A6CD3DDC}"/>
              </a:ext>
            </a:extLst>
          </p:cNvPr>
          <p:cNvSpPr txBox="1">
            <a:spLocks/>
          </p:cNvSpPr>
          <p:nvPr/>
        </p:nvSpPr>
        <p:spPr>
          <a:xfrm>
            <a:off x="6236234" y="4154350"/>
            <a:ext cx="5688632" cy="3274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lIns="0" tIns="0" rIns="0" bIns="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sz="2000" dirty="0">
                <a:latin typeface="+mn-lt"/>
              </a:rPr>
              <a:t>negative </a:t>
            </a:r>
            <a:r>
              <a:rPr lang="de-DE" sz="2000" dirty="0" err="1">
                <a:latin typeface="+mn-lt"/>
              </a:rPr>
              <a:t>notch</a:t>
            </a:r>
            <a:r>
              <a:rPr lang="de-DE" sz="2000" dirty="0">
                <a:latin typeface="+mn-lt"/>
              </a:rPr>
              <a:t> </a:t>
            </a:r>
            <a:r>
              <a:rPr lang="de-DE" sz="2000" dirty="0" err="1">
                <a:latin typeface="+mn-lt"/>
              </a:rPr>
              <a:t>overlap</a:t>
            </a:r>
            <a:r>
              <a:rPr lang="de-DE" sz="2000" dirty="0">
                <a:latin typeface="+mn-lt"/>
              </a:rPr>
              <a:t> </a:t>
            </a:r>
            <a:r>
              <a:rPr lang="de-DE" sz="2000" dirty="0" err="1">
                <a:latin typeface="+mn-lt"/>
              </a:rPr>
              <a:t>dependent</a:t>
            </a:r>
            <a:r>
              <a:rPr lang="de-DE" sz="2000" dirty="0">
                <a:latin typeface="+mn-lt"/>
              </a:rPr>
              <a:t> on </a:t>
            </a:r>
            <a:r>
              <a:rPr lang="de-DE" sz="2000" dirty="0" err="1">
                <a:latin typeface="+mn-lt"/>
              </a:rPr>
              <a:t>hardening</a:t>
            </a:r>
            <a:r>
              <a:rPr lang="de-DE" sz="2000" dirty="0">
                <a:latin typeface="+mn-lt"/>
              </a:rPr>
              <a:t> </a:t>
            </a:r>
            <a:r>
              <a:rPr lang="de-DE" sz="2000" dirty="0" err="1">
                <a:latin typeface="+mn-lt"/>
              </a:rPr>
              <a:t>value</a:t>
            </a:r>
            <a:endParaRPr lang="de-DE" sz="2000" dirty="0">
              <a:latin typeface="+mn-lt"/>
            </a:endParaRPr>
          </a:p>
        </p:txBody>
      </p:sp>
      <p:sp>
        <p:nvSpPr>
          <p:cNvPr id="18" name="Inhaltsplatzhalter 2">
            <a:extLst>
              <a:ext uri="{FF2B5EF4-FFF2-40B4-BE49-F238E27FC236}">
                <a16:creationId xmlns:a16="http://schemas.microsoft.com/office/drawing/2014/main" id="{68178B85-CA87-926E-6B19-B58D7E45EC8F}"/>
              </a:ext>
            </a:extLst>
          </p:cNvPr>
          <p:cNvSpPr txBox="1">
            <a:spLocks/>
          </p:cNvSpPr>
          <p:nvPr/>
        </p:nvSpPr>
        <p:spPr>
          <a:xfrm>
            <a:off x="372411" y="1285603"/>
            <a:ext cx="6487059" cy="70609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sz="2400" u="sng" dirty="0" err="1">
                <a:latin typeface="+mn-lt"/>
              </a:rPr>
              <a:t>Investigated</a:t>
            </a:r>
            <a:r>
              <a:rPr lang="de-DE" sz="2400" u="sng" dirty="0">
                <a:latin typeface="+mn-lt"/>
              </a:rPr>
              <a:t> </a:t>
            </a:r>
            <a:r>
              <a:rPr lang="de-DE" sz="2400" u="sng" dirty="0" err="1">
                <a:latin typeface="+mn-lt"/>
              </a:rPr>
              <a:t>materials</a:t>
            </a:r>
            <a:r>
              <a:rPr lang="de-DE" sz="2400" u="sng" dirty="0">
                <a:latin typeface="+mn-lt"/>
              </a:rPr>
              <a:t>:</a:t>
            </a:r>
          </a:p>
        </p:txBody>
      </p:sp>
      <p:sp>
        <p:nvSpPr>
          <p:cNvPr id="20" name="Rechteck 19">
            <a:extLst>
              <a:ext uri="{FF2B5EF4-FFF2-40B4-BE49-F238E27FC236}">
                <a16:creationId xmlns:a16="http://schemas.microsoft.com/office/drawing/2014/main" id="{CEB90AFE-9C43-A610-D806-7BAA46991857}"/>
              </a:ext>
            </a:extLst>
          </p:cNvPr>
          <p:cNvSpPr/>
          <p:nvPr/>
        </p:nvSpPr>
        <p:spPr>
          <a:xfrm>
            <a:off x="6175123" y="5141292"/>
            <a:ext cx="410252" cy="2732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" name="Rechteck 20">
            <a:extLst>
              <a:ext uri="{FF2B5EF4-FFF2-40B4-BE49-F238E27FC236}">
                <a16:creationId xmlns:a16="http://schemas.microsoft.com/office/drawing/2014/main" id="{61371101-0F4B-87BF-CD62-8756DD6B0E43}"/>
              </a:ext>
            </a:extLst>
          </p:cNvPr>
          <p:cNvSpPr/>
          <p:nvPr/>
        </p:nvSpPr>
        <p:spPr>
          <a:xfrm>
            <a:off x="6380249" y="1939206"/>
            <a:ext cx="410252" cy="2732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Inhaltsplatzhalter 2">
            <a:extLst>
              <a:ext uri="{FF2B5EF4-FFF2-40B4-BE49-F238E27FC236}">
                <a16:creationId xmlns:a16="http://schemas.microsoft.com/office/drawing/2014/main" id="{9A9389F2-C08B-196D-119F-A141707E9AF5}"/>
              </a:ext>
            </a:extLst>
          </p:cNvPr>
          <p:cNvSpPr txBox="1">
            <a:spLocks/>
          </p:cNvSpPr>
          <p:nvPr/>
        </p:nvSpPr>
        <p:spPr>
          <a:xfrm>
            <a:off x="6278250" y="4744632"/>
            <a:ext cx="3442759" cy="440875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sz="2400" u="sng" dirty="0">
                <a:latin typeface="+mn-lt"/>
              </a:rPr>
              <a:t>Free </a:t>
            </a:r>
            <a:r>
              <a:rPr lang="de-DE" sz="2400" u="sng" dirty="0" err="1">
                <a:latin typeface="+mn-lt"/>
              </a:rPr>
              <a:t>clamping</a:t>
            </a:r>
            <a:r>
              <a:rPr lang="de-DE" sz="2400" u="sng" dirty="0">
                <a:latin typeface="+mn-lt"/>
              </a:rPr>
              <a:t> </a:t>
            </a:r>
            <a:r>
              <a:rPr lang="de-DE" sz="2400" u="sng" dirty="0" err="1">
                <a:latin typeface="+mn-lt"/>
              </a:rPr>
              <a:t>length</a:t>
            </a:r>
            <a:r>
              <a:rPr lang="de-DE" sz="2400" u="sng" dirty="0">
                <a:latin typeface="+mn-lt"/>
              </a:rPr>
              <a:t>:</a:t>
            </a:r>
          </a:p>
        </p:txBody>
      </p:sp>
      <p:pic>
        <p:nvPicPr>
          <p:cNvPr id="22" name="Grafik 21">
            <a:extLst>
              <a:ext uri="{FF2B5EF4-FFF2-40B4-BE49-F238E27FC236}">
                <a16:creationId xmlns:a16="http://schemas.microsoft.com/office/drawing/2014/main" id="{3CD4B761-FC1B-BA0F-67A5-BE874038D29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66700" t="53063" r="8101" b="7872"/>
          <a:stretch/>
        </p:blipFill>
        <p:spPr>
          <a:xfrm>
            <a:off x="9721009" y="5209775"/>
            <a:ext cx="2135631" cy="847192"/>
          </a:xfrm>
          <a:prstGeom prst="rect">
            <a:avLst/>
          </a:prstGeom>
        </p:spPr>
      </p:pic>
      <p:sp>
        <p:nvSpPr>
          <p:cNvPr id="23" name="Inhaltsplatzhalter 2">
            <a:extLst>
              <a:ext uri="{FF2B5EF4-FFF2-40B4-BE49-F238E27FC236}">
                <a16:creationId xmlns:a16="http://schemas.microsoft.com/office/drawing/2014/main" id="{F1DF11B7-33C5-EA8A-E153-7A994404897A}"/>
              </a:ext>
            </a:extLst>
          </p:cNvPr>
          <p:cNvSpPr txBox="1">
            <a:spLocks/>
          </p:cNvSpPr>
          <p:nvPr/>
        </p:nvSpPr>
        <p:spPr>
          <a:xfrm>
            <a:off x="8882009" y="1768629"/>
            <a:ext cx="743825" cy="27324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sz="1400" b="1" dirty="0">
                <a:solidFill>
                  <a:srgbClr val="FF0000"/>
                </a:solidFill>
                <a:latin typeface="+mn-lt"/>
              </a:rPr>
              <a:t>n = 0,15</a:t>
            </a:r>
          </a:p>
        </p:txBody>
      </p:sp>
      <p:sp>
        <p:nvSpPr>
          <p:cNvPr id="24" name="Inhaltsplatzhalter 2">
            <a:extLst>
              <a:ext uri="{FF2B5EF4-FFF2-40B4-BE49-F238E27FC236}">
                <a16:creationId xmlns:a16="http://schemas.microsoft.com/office/drawing/2014/main" id="{22E3F7DC-8BA6-7A2A-0889-18E6D577A20E}"/>
              </a:ext>
            </a:extLst>
          </p:cNvPr>
          <p:cNvSpPr txBox="1">
            <a:spLocks/>
          </p:cNvSpPr>
          <p:nvPr/>
        </p:nvSpPr>
        <p:spPr>
          <a:xfrm>
            <a:off x="6937755" y="1764011"/>
            <a:ext cx="743825" cy="27324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sz="1400" b="1" dirty="0">
                <a:solidFill>
                  <a:srgbClr val="00B050"/>
                </a:solidFill>
                <a:latin typeface="+mn-lt"/>
              </a:rPr>
              <a:t>n = 0,13</a:t>
            </a:r>
          </a:p>
        </p:txBody>
      </p:sp>
      <p:sp>
        <p:nvSpPr>
          <p:cNvPr id="25" name="Inhaltsplatzhalter 2">
            <a:extLst>
              <a:ext uri="{FF2B5EF4-FFF2-40B4-BE49-F238E27FC236}">
                <a16:creationId xmlns:a16="http://schemas.microsoft.com/office/drawing/2014/main" id="{DC4CA1CF-EE37-4821-582D-DB72B5697444}"/>
              </a:ext>
            </a:extLst>
          </p:cNvPr>
          <p:cNvSpPr txBox="1">
            <a:spLocks/>
          </p:cNvSpPr>
          <p:nvPr/>
        </p:nvSpPr>
        <p:spPr>
          <a:xfrm>
            <a:off x="10416911" y="1769127"/>
            <a:ext cx="743825" cy="27324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sz="1400" b="1" dirty="0">
                <a:solidFill>
                  <a:srgbClr val="0070C0"/>
                </a:solidFill>
                <a:latin typeface="+mn-lt"/>
              </a:rPr>
              <a:t>n = 0,10</a:t>
            </a:r>
          </a:p>
        </p:txBody>
      </p:sp>
      <p:sp>
        <p:nvSpPr>
          <p:cNvPr id="26" name="Inhaltsplatzhalter 2">
            <a:extLst>
              <a:ext uri="{FF2B5EF4-FFF2-40B4-BE49-F238E27FC236}">
                <a16:creationId xmlns:a16="http://schemas.microsoft.com/office/drawing/2014/main" id="{AA5A800B-59A7-624A-BF80-5A43B6A29BDF}"/>
              </a:ext>
            </a:extLst>
          </p:cNvPr>
          <p:cNvSpPr txBox="1">
            <a:spLocks/>
          </p:cNvSpPr>
          <p:nvPr/>
        </p:nvSpPr>
        <p:spPr>
          <a:xfrm>
            <a:off x="4170740" y="3823766"/>
            <a:ext cx="410253" cy="20894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sz="1400" dirty="0">
                <a:latin typeface="+mn-lt"/>
              </a:rPr>
              <a:t>90°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762225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5494"/>
    </mc:Choice>
    <mc:Fallback>
      <p:transition spd="slow" advTm="3549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7" grpId="0" animBg="1"/>
      <p:bldP spid="20" grpId="0" animBg="1"/>
      <p:bldP spid="21" grpId="0" animBg="1"/>
      <p:bldP spid="19" grpId="0"/>
      <p:bldP spid="23" grpId="0"/>
      <p:bldP spid="24" grpId="0"/>
      <p:bldP spid="2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j-lt"/>
              </a:rPr>
              <a:t>Experimental investigations – Variations of specimen clamping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FDAF33A-75E1-4C0B-A22B-EAC9B12C110F}" type="slidenum">
              <a:rPr lang="de-DE" smtClean="0"/>
              <a:pPr algn="ctr"/>
              <a:t>6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de-DE" dirty="0"/>
              <a:t>Silke Klitschke</a:t>
            </a:r>
          </a:p>
          <a:p>
            <a:r>
              <a:rPr lang="de-DE" dirty="0"/>
              <a:t>Fraunhofer Institute for </a:t>
            </a:r>
            <a:r>
              <a:rPr lang="de-DE" dirty="0" err="1"/>
              <a:t>Mechanics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Materials IWM</a:t>
            </a:r>
          </a:p>
          <a:p>
            <a:r>
              <a:rPr lang="de-DE" dirty="0"/>
              <a:t>June, 21st, 2023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D0D14BC-BC2F-C942-349B-5B14CCAC113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69660" y="1035038"/>
            <a:ext cx="8639737" cy="432043"/>
          </a:xfrm>
        </p:spPr>
        <p:txBody>
          <a:bodyPr>
            <a:noAutofit/>
          </a:bodyPr>
          <a:lstStyle>
            <a:lvl1pPr>
              <a:defRPr sz="2800">
                <a:solidFill>
                  <a:schemeClr val="tx1"/>
                </a:solidFill>
                <a:latin typeface="Helvetica" pitchFamily="34" charset="0"/>
              </a:defRPr>
            </a:lvl1pPr>
            <a:lvl2pPr>
              <a:defRPr sz="2400">
                <a:solidFill>
                  <a:schemeClr val="tx1"/>
                </a:solidFill>
                <a:latin typeface="Helvetica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Helvetica" pitchFamily="34" charset="0"/>
              </a:defRPr>
            </a:lvl3pPr>
            <a:lvl4pPr>
              <a:defRPr sz="1800">
                <a:solidFill>
                  <a:schemeClr val="tx1"/>
                </a:solidFill>
                <a:latin typeface="Helvetica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Helvetica" pitchFamily="34" charset="0"/>
              </a:defRPr>
            </a:lvl5pPr>
          </a:lstStyle>
          <a:p>
            <a:pPr marL="0" lvl="0" indent="0">
              <a:buNone/>
            </a:pPr>
            <a:r>
              <a:rPr lang="de-DE" sz="2400" dirty="0">
                <a:latin typeface="+mn-lt"/>
              </a:rPr>
              <a:t>3 </a:t>
            </a:r>
            <a:r>
              <a:rPr lang="de-DE" sz="2400" dirty="0" err="1">
                <a:latin typeface="+mn-lt"/>
              </a:rPr>
              <a:t>test</a:t>
            </a:r>
            <a:r>
              <a:rPr lang="de-DE" sz="2400" dirty="0">
                <a:latin typeface="+mn-lt"/>
              </a:rPr>
              <a:t> </a:t>
            </a:r>
            <a:r>
              <a:rPr lang="de-DE" sz="2400" dirty="0" err="1">
                <a:latin typeface="+mn-lt"/>
              </a:rPr>
              <a:t>labs</a:t>
            </a:r>
            <a:r>
              <a:rPr lang="de-DE" sz="2400" dirty="0">
                <a:latin typeface="+mn-lt"/>
              </a:rPr>
              <a:t> </a:t>
            </a:r>
            <a:r>
              <a:rPr lang="de-DE" sz="2400" dirty="0" err="1">
                <a:latin typeface="+mn-lt"/>
              </a:rPr>
              <a:t>with</a:t>
            </a:r>
            <a:r>
              <a:rPr lang="de-DE" sz="2400" dirty="0">
                <a:latin typeface="+mn-lt"/>
              </a:rPr>
              <a:t> individual </a:t>
            </a:r>
            <a:r>
              <a:rPr lang="de-DE" sz="2400" dirty="0" err="1">
                <a:latin typeface="+mn-lt"/>
              </a:rPr>
              <a:t>clamping</a:t>
            </a:r>
            <a:r>
              <a:rPr lang="de-DE" sz="2400" dirty="0">
                <a:latin typeface="+mn-lt"/>
              </a:rPr>
              <a:t> </a:t>
            </a:r>
            <a:r>
              <a:rPr lang="de-DE" sz="2400" dirty="0" err="1">
                <a:latin typeface="+mn-lt"/>
              </a:rPr>
              <a:t>situations</a:t>
            </a:r>
            <a:r>
              <a:rPr lang="de-DE" sz="2400" dirty="0">
                <a:latin typeface="+mn-lt"/>
              </a:rPr>
              <a:t>: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7B4D4F20-DAEA-EF0C-72EB-A987BCDF41E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54" t="3016" r="2051" b="2530"/>
          <a:stretch/>
        </p:blipFill>
        <p:spPr>
          <a:xfrm>
            <a:off x="1271464" y="1419233"/>
            <a:ext cx="8064896" cy="4260706"/>
          </a:xfrm>
          <a:prstGeom prst="rect">
            <a:avLst/>
          </a:prstGeom>
        </p:spPr>
      </p:pic>
      <p:sp>
        <p:nvSpPr>
          <p:cNvPr id="6" name="Inhaltsplatzhalter 2">
            <a:extLst>
              <a:ext uri="{FF2B5EF4-FFF2-40B4-BE49-F238E27FC236}">
                <a16:creationId xmlns:a16="http://schemas.microsoft.com/office/drawing/2014/main" id="{60F55AE1-4F35-EA7C-1E76-9E05F071FC1D}"/>
              </a:ext>
            </a:extLst>
          </p:cNvPr>
          <p:cNvSpPr txBox="1">
            <a:spLocks/>
          </p:cNvSpPr>
          <p:nvPr/>
        </p:nvSpPr>
        <p:spPr>
          <a:xfrm>
            <a:off x="2063552" y="5692119"/>
            <a:ext cx="1384199" cy="32442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sz="1400" dirty="0">
                <a:latin typeface="+mn-lt"/>
              </a:rPr>
              <a:t>quasi-</a:t>
            </a:r>
            <a:r>
              <a:rPr lang="de-DE" sz="1400" dirty="0" err="1">
                <a:latin typeface="+mn-lt"/>
              </a:rPr>
              <a:t>static</a:t>
            </a:r>
            <a:endParaRPr lang="de-DE" sz="1400" dirty="0">
              <a:latin typeface="+mn-lt"/>
            </a:endParaRPr>
          </a:p>
          <a:p>
            <a:pPr marL="0" indent="0">
              <a:buNone/>
            </a:pPr>
            <a:r>
              <a:rPr lang="de-DE" sz="1400" dirty="0" err="1">
                <a:latin typeface="+mn-lt"/>
              </a:rPr>
              <a:t>L</a:t>
            </a:r>
            <a:r>
              <a:rPr lang="de-DE" sz="1400" baseline="-25000" dirty="0" err="1">
                <a:latin typeface="+mn-lt"/>
              </a:rPr>
              <a:t>f</a:t>
            </a:r>
            <a:r>
              <a:rPr lang="de-DE" sz="1400" dirty="0">
                <a:latin typeface="+mn-lt"/>
              </a:rPr>
              <a:t> = 165 mm</a:t>
            </a:r>
          </a:p>
          <a:p>
            <a:pPr marL="0" indent="0">
              <a:buNone/>
            </a:pPr>
            <a:r>
              <a:rPr lang="de-DE" sz="1400" dirty="0" err="1">
                <a:latin typeface="+mn-lt"/>
              </a:rPr>
              <a:t>L</a:t>
            </a:r>
            <a:r>
              <a:rPr lang="de-DE" sz="1400" baseline="-25000" dirty="0" err="1">
                <a:latin typeface="+mn-lt"/>
              </a:rPr>
              <a:t>f</a:t>
            </a:r>
            <a:r>
              <a:rPr lang="de-DE" sz="1400" dirty="0">
                <a:latin typeface="+mn-lt"/>
              </a:rPr>
              <a:t> = 62 mm</a:t>
            </a:r>
          </a:p>
        </p:txBody>
      </p:sp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31A9881B-A12E-C640-CE32-421A70DACE06}"/>
              </a:ext>
            </a:extLst>
          </p:cNvPr>
          <p:cNvSpPr txBox="1">
            <a:spLocks/>
          </p:cNvSpPr>
          <p:nvPr/>
        </p:nvSpPr>
        <p:spPr>
          <a:xfrm>
            <a:off x="3545984" y="5692119"/>
            <a:ext cx="1384199" cy="32442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sz="1400" dirty="0">
                <a:latin typeface="+mn-lt"/>
              </a:rPr>
              <a:t>quasi-</a:t>
            </a:r>
            <a:r>
              <a:rPr lang="de-DE" sz="1400" dirty="0" err="1">
                <a:latin typeface="+mn-lt"/>
              </a:rPr>
              <a:t>static</a:t>
            </a:r>
            <a:endParaRPr lang="de-DE" sz="1400" dirty="0">
              <a:latin typeface="+mn-lt"/>
            </a:endParaRPr>
          </a:p>
          <a:p>
            <a:pPr marL="0" indent="0">
              <a:buNone/>
            </a:pPr>
            <a:r>
              <a:rPr lang="de-DE" sz="1400" dirty="0" err="1">
                <a:latin typeface="+mn-lt"/>
              </a:rPr>
              <a:t>L</a:t>
            </a:r>
            <a:r>
              <a:rPr lang="de-DE" sz="1400" baseline="-25000" dirty="0" err="1">
                <a:latin typeface="+mn-lt"/>
              </a:rPr>
              <a:t>f</a:t>
            </a:r>
            <a:r>
              <a:rPr lang="de-DE" sz="1400" dirty="0">
                <a:latin typeface="+mn-lt"/>
              </a:rPr>
              <a:t> = 62 mm</a:t>
            </a:r>
          </a:p>
        </p:txBody>
      </p:sp>
      <p:sp>
        <p:nvSpPr>
          <p:cNvPr id="9" name="Inhaltsplatzhalter 2">
            <a:extLst>
              <a:ext uri="{FF2B5EF4-FFF2-40B4-BE49-F238E27FC236}">
                <a16:creationId xmlns:a16="http://schemas.microsoft.com/office/drawing/2014/main" id="{1D5B2CF5-FED4-F894-7D5B-4BAD27391061}"/>
              </a:ext>
            </a:extLst>
          </p:cNvPr>
          <p:cNvSpPr txBox="1">
            <a:spLocks/>
          </p:cNvSpPr>
          <p:nvPr/>
        </p:nvSpPr>
        <p:spPr>
          <a:xfrm>
            <a:off x="4953202" y="5701183"/>
            <a:ext cx="1384199" cy="32442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sz="1400" dirty="0">
                <a:latin typeface="+mn-lt"/>
              </a:rPr>
              <a:t>quasi-</a:t>
            </a:r>
            <a:r>
              <a:rPr lang="de-DE" sz="1400" dirty="0" err="1">
                <a:latin typeface="+mn-lt"/>
              </a:rPr>
              <a:t>static</a:t>
            </a:r>
            <a:endParaRPr lang="de-DE" sz="1400" dirty="0">
              <a:latin typeface="+mn-lt"/>
            </a:endParaRPr>
          </a:p>
          <a:p>
            <a:pPr marL="0" indent="0">
              <a:buNone/>
            </a:pPr>
            <a:r>
              <a:rPr lang="de-DE" sz="1400" dirty="0" err="1">
                <a:latin typeface="+mn-lt"/>
              </a:rPr>
              <a:t>L</a:t>
            </a:r>
            <a:r>
              <a:rPr lang="de-DE" sz="1400" baseline="-25000" dirty="0" err="1">
                <a:latin typeface="+mn-lt"/>
              </a:rPr>
              <a:t>f</a:t>
            </a:r>
            <a:r>
              <a:rPr lang="de-DE" sz="1400" dirty="0">
                <a:latin typeface="+mn-lt"/>
              </a:rPr>
              <a:t> = 62 mm</a:t>
            </a:r>
          </a:p>
        </p:txBody>
      </p:sp>
      <p:sp>
        <p:nvSpPr>
          <p:cNvPr id="11" name="Inhaltsplatzhalter 2">
            <a:extLst>
              <a:ext uri="{FF2B5EF4-FFF2-40B4-BE49-F238E27FC236}">
                <a16:creationId xmlns:a16="http://schemas.microsoft.com/office/drawing/2014/main" id="{3B26B1E8-D383-6B83-27F8-48DCD62F11DB}"/>
              </a:ext>
            </a:extLst>
          </p:cNvPr>
          <p:cNvSpPr txBox="1">
            <a:spLocks/>
          </p:cNvSpPr>
          <p:nvPr/>
        </p:nvSpPr>
        <p:spPr>
          <a:xfrm>
            <a:off x="7952161" y="5726193"/>
            <a:ext cx="1600223" cy="32442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sz="1400" dirty="0">
                <a:latin typeface="+mn-lt"/>
              </a:rPr>
              <a:t>quasi-</a:t>
            </a:r>
            <a:r>
              <a:rPr lang="de-DE" sz="1400" dirty="0" err="1">
                <a:latin typeface="+mn-lt"/>
              </a:rPr>
              <a:t>static</a:t>
            </a:r>
            <a:r>
              <a:rPr lang="de-DE" sz="1400" dirty="0">
                <a:latin typeface="+mn-lt"/>
              </a:rPr>
              <a:t>, </a:t>
            </a:r>
            <a:r>
              <a:rPr lang="de-DE" sz="1400" dirty="0" err="1">
                <a:latin typeface="+mn-lt"/>
              </a:rPr>
              <a:t>dynamic</a:t>
            </a:r>
            <a:endParaRPr lang="de-DE" sz="1400" dirty="0">
              <a:latin typeface="+mn-lt"/>
            </a:endParaRPr>
          </a:p>
          <a:p>
            <a:pPr marL="0" indent="0">
              <a:buNone/>
            </a:pPr>
            <a:r>
              <a:rPr lang="de-DE" sz="1400" dirty="0" err="1">
                <a:latin typeface="+mn-lt"/>
              </a:rPr>
              <a:t>L</a:t>
            </a:r>
            <a:r>
              <a:rPr lang="de-DE" sz="1400" baseline="-25000" dirty="0" err="1">
                <a:latin typeface="+mn-lt"/>
              </a:rPr>
              <a:t>f</a:t>
            </a:r>
            <a:r>
              <a:rPr lang="de-DE" sz="1400" dirty="0">
                <a:latin typeface="+mn-lt"/>
              </a:rPr>
              <a:t> = 62 mm</a:t>
            </a: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475F37B3-5408-7266-1776-F2DD861CC602}"/>
              </a:ext>
            </a:extLst>
          </p:cNvPr>
          <p:cNvSpPr/>
          <p:nvPr/>
        </p:nvSpPr>
        <p:spPr>
          <a:xfrm>
            <a:off x="3434005" y="1421881"/>
            <a:ext cx="1392827" cy="49039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034179B9-AC9B-BD8C-2944-BC25835D5007}"/>
              </a:ext>
            </a:extLst>
          </p:cNvPr>
          <p:cNvSpPr/>
          <p:nvPr/>
        </p:nvSpPr>
        <p:spPr>
          <a:xfrm>
            <a:off x="4800609" y="1409390"/>
            <a:ext cx="3054237" cy="49039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57C4B35B-BF7A-C16F-62CD-9AF00EBB6D2E}"/>
              </a:ext>
            </a:extLst>
          </p:cNvPr>
          <p:cNvSpPr/>
          <p:nvPr/>
        </p:nvSpPr>
        <p:spPr>
          <a:xfrm>
            <a:off x="7877865" y="1433317"/>
            <a:ext cx="1674519" cy="490396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603804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9120"/>
    </mc:Choice>
    <mc:Fallback>
      <p:transition spd="slow" advTm="6912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j-lt"/>
              </a:rPr>
              <a:t>Experimental investigations – Results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FDAF33A-75E1-4C0B-A22B-EAC9B12C110F}" type="slidenum">
              <a:rPr lang="de-DE" smtClean="0"/>
              <a:pPr algn="ctr"/>
              <a:t>7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de-DE" dirty="0"/>
              <a:t>Silke Klitschke</a:t>
            </a:r>
          </a:p>
          <a:p>
            <a:r>
              <a:rPr lang="de-DE" dirty="0"/>
              <a:t>Fraunhofer Institute for </a:t>
            </a:r>
            <a:r>
              <a:rPr lang="de-DE" dirty="0" err="1"/>
              <a:t>Mechanics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Materials IWM</a:t>
            </a:r>
          </a:p>
          <a:p>
            <a:r>
              <a:rPr lang="de-DE" dirty="0"/>
              <a:t>June, 21st, 2023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D0D14BC-BC2F-C942-349B-5B14CCAC113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35360" y="1268765"/>
            <a:ext cx="11112330" cy="4608513"/>
          </a:xfrm>
        </p:spPr>
        <p:txBody>
          <a:bodyPr>
            <a:noAutofit/>
          </a:bodyPr>
          <a:lstStyle>
            <a:lvl1pPr>
              <a:defRPr sz="2800">
                <a:solidFill>
                  <a:schemeClr val="tx1"/>
                </a:solidFill>
                <a:latin typeface="Helvetica" pitchFamily="34" charset="0"/>
              </a:defRPr>
            </a:lvl1pPr>
            <a:lvl2pPr>
              <a:defRPr sz="2400">
                <a:solidFill>
                  <a:schemeClr val="tx1"/>
                </a:solidFill>
                <a:latin typeface="Helvetica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Helvetica" pitchFamily="34" charset="0"/>
              </a:defRPr>
            </a:lvl3pPr>
            <a:lvl4pPr>
              <a:defRPr sz="1800">
                <a:solidFill>
                  <a:schemeClr val="tx1"/>
                </a:solidFill>
                <a:latin typeface="Helvetica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Helvetica" pitchFamily="34" charset="0"/>
              </a:defRPr>
            </a:lvl5pPr>
          </a:lstStyle>
          <a:p>
            <a:pPr lvl="0"/>
            <a:r>
              <a:rPr lang="de-DE" sz="2400" dirty="0">
                <a:latin typeface="+mn-lt"/>
              </a:rPr>
              <a:t>Shear </a:t>
            </a:r>
            <a:r>
              <a:rPr lang="de-DE" sz="2400" dirty="0" err="1">
                <a:latin typeface="+mn-lt"/>
              </a:rPr>
              <a:t>zone</a:t>
            </a:r>
            <a:r>
              <a:rPr lang="de-DE" sz="2400" dirty="0">
                <a:latin typeface="+mn-lt"/>
              </a:rPr>
              <a:t> </a:t>
            </a:r>
            <a:r>
              <a:rPr lang="de-DE" sz="2400" dirty="0" err="1">
                <a:latin typeface="+mn-lt"/>
              </a:rPr>
              <a:t>of</a:t>
            </a:r>
            <a:r>
              <a:rPr lang="de-DE" sz="2400" dirty="0">
                <a:latin typeface="+mn-lt"/>
              </a:rPr>
              <a:t> </a:t>
            </a:r>
            <a:r>
              <a:rPr lang="de-DE" sz="2400" dirty="0" err="1">
                <a:latin typeface="+mn-lt"/>
              </a:rPr>
              <a:t>tested</a:t>
            </a:r>
            <a:r>
              <a:rPr lang="de-DE" sz="2400" dirty="0">
                <a:latin typeface="+mn-lt"/>
              </a:rPr>
              <a:t> </a:t>
            </a:r>
            <a:r>
              <a:rPr lang="de-DE" sz="2400" dirty="0" err="1">
                <a:latin typeface="+mn-lt"/>
              </a:rPr>
              <a:t>specimens</a:t>
            </a:r>
            <a:r>
              <a:rPr lang="de-DE" sz="2400" dirty="0">
                <a:latin typeface="+mn-lt"/>
              </a:rPr>
              <a:t> 				                                                         </a:t>
            </a:r>
            <a:r>
              <a:rPr lang="de-DE" sz="2400" dirty="0" err="1">
                <a:latin typeface="+mn-lt"/>
              </a:rPr>
              <a:t>with</a:t>
            </a:r>
            <a:r>
              <a:rPr lang="de-DE" sz="2400" dirty="0">
                <a:latin typeface="+mn-lt"/>
              </a:rPr>
              <a:t> </a:t>
            </a:r>
            <a:r>
              <a:rPr lang="de-DE" sz="2400" dirty="0" err="1">
                <a:latin typeface="+mn-lt"/>
              </a:rPr>
              <a:t>partly</a:t>
            </a:r>
            <a:r>
              <a:rPr lang="de-DE" sz="2400" dirty="0">
                <a:latin typeface="+mn-lt"/>
              </a:rPr>
              <a:t> </a:t>
            </a:r>
            <a:r>
              <a:rPr lang="de-DE" sz="2400" dirty="0" err="1">
                <a:latin typeface="+mn-lt"/>
              </a:rPr>
              <a:t>earing</a:t>
            </a:r>
            <a:r>
              <a:rPr lang="de-DE" sz="2400" dirty="0">
                <a:latin typeface="+mn-lt"/>
              </a:rPr>
              <a:t>(</a:t>
            </a:r>
            <a:r>
              <a:rPr lang="de-DE" sz="2400" dirty="0" err="1">
                <a:latin typeface="+mn-lt"/>
              </a:rPr>
              <a:t>hint</a:t>
            </a:r>
            <a:r>
              <a:rPr lang="de-DE" sz="2400" dirty="0">
                <a:latin typeface="+mn-lt"/>
              </a:rPr>
              <a:t> </a:t>
            </a:r>
            <a:r>
              <a:rPr lang="de-DE" sz="2400" dirty="0" err="1">
                <a:latin typeface="+mn-lt"/>
              </a:rPr>
              <a:t>of</a:t>
            </a:r>
            <a:r>
              <a:rPr lang="de-DE" sz="2400" dirty="0">
                <a:latin typeface="+mn-lt"/>
              </a:rPr>
              <a:t> </a:t>
            </a:r>
            <a:r>
              <a:rPr lang="de-DE" sz="2400" dirty="0" err="1">
                <a:latin typeface="+mn-lt"/>
              </a:rPr>
              <a:t>notch</a:t>
            </a:r>
            <a:r>
              <a:rPr lang="de-DE" sz="2400" dirty="0">
                <a:latin typeface="+mn-lt"/>
              </a:rPr>
              <a:t> </a:t>
            </a:r>
            <a:r>
              <a:rPr lang="de-DE" sz="2400" dirty="0" err="1">
                <a:latin typeface="+mn-lt"/>
              </a:rPr>
              <a:t>failure</a:t>
            </a:r>
            <a:r>
              <a:rPr lang="de-DE" sz="2400" dirty="0">
                <a:latin typeface="+mn-lt"/>
              </a:rPr>
              <a:t>) 	</a:t>
            </a:r>
            <a:r>
              <a:rPr lang="de-DE" dirty="0">
                <a:latin typeface="+mn-lt"/>
              </a:rPr>
              <a:t>					                     </a:t>
            </a:r>
          </a:p>
          <a:p>
            <a:pPr marL="0" lvl="0" indent="0">
              <a:buNone/>
            </a:pPr>
            <a:endParaRPr lang="de-DE" sz="2000" dirty="0">
              <a:latin typeface="+mn-lt"/>
            </a:endParaRPr>
          </a:p>
          <a:p>
            <a:pPr lvl="0"/>
            <a:r>
              <a:rPr lang="de-DE" sz="2400" dirty="0" err="1">
                <a:latin typeface="+mn-lt"/>
              </a:rPr>
              <a:t>no</a:t>
            </a:r>
            <a:r>
              <a:rPr lang="de-DE" sz="2400" dirty="0">
                <a:latin typeface="+mn-lt"/>
              </a:rPr>
              <a:t> </a:t>
            </a:r>
            <a:r>
              <a:rPr lang="de-DE" sz="2400" dirty="0" err="1">
                <a:latin typeface="+mn-lt"/>
              </a:rPr>
              <a:t>significant</a:t>
            </a:r>
            <a:r>
              <a:rPr lang="de-DE" sz="2400" dirty="0">
                <a:latin typeface="+mn-lt"/>
              </a:rPr>
              <a:t> </a:t>
            </a:r>
            <a:r>
              <a:rPr lang="de-DE" sz="2400" dirty="0" err="1">
                <a:latin typeface="+mn-lt"/>
              </a:rPr>
              <a:t>influence</a:t>
            </a:r>
            <a:r>
              <a:rPr lang="de-DE" sz="2400" dirty="0">
                <a:latin typeface="+mn-lt"/>
              </a:rPr>
              <a:t> </a:t>
            </a:r>
            <a:r>
              <a:rPr lang="de-DE" sz="2400" dirty="0" err="1">
                <a:latin typeface="+mn-lt"/>
              </a:rPr>
              <a:t>of</a:t>
            </a:r>
            <a:r>
              <a:rPr lang="de-DE" sz="2400" dirty="0">
                <a:latin typeface="+mn-lt"/>
              </a:rPr>
              <a:t> </a:t>
            </a:r>
            <a:r>
              <a:rPr lang="de-DE" sz="2400" dirty="0" err="1">
                <a:latin typeface="+mn-lt"/>
              </a:rPr>
              <a:t>clamping</a:t>
            </a:r>
            <a:r>
              <a:rPr lang="de-DE" sz="2400" dirty="0">
                <a:latin typeface="+mn-lt"/>
              </a:rPr>
              <a:t> on 						          stress-</a:t>
            </a:r>
            <a:r>
              <a:rPr lang="de-DE" sz="2400" dirty="0" err="1">
                <a:latin typeface="+mn-lt"/>
              </a:rPr>
              <a:t>displacement</a:t>
            </a:r>
            <a:r>
              <a:rPr lang="de-DE" sz="2400" dirty="0">
                <a:latin typeface="+mn-lt"/>
              </a:rPr>
              <a:t> </a:t>
            </a:r>
            <a:r>
              <a:rPr lang="de-DE" sz="2400" dirty="0" err="1">
                <a:latin typeface="+mn-lt"/>
              </a:rPr>
              <a:t>curves</a:t>
            </a:r>
            <a:endParaRPr lang="de-DE" sz="2400" dirty="0">
              <a:latin typeface="+mn-lt"/>
            </a:endParaRPr>
          </a:p>
          <a:p>
            <a:pPr lvl="0"/>
            <a:r>
              <a:rPr lang="de-DE" sz="2400" dirty="0" err="1">
                <a:latin typeface="+mn-lt"/>
              </a:rPr>
              <a:t>Continous</a:t>
            </a:r>
            <a:r>
              <a:rPr lang="de-DE" sz="2400" dirty="0">
                <a:latin typeface="+mn-lt"/>
              </a:rPr>
              <a:t> negative </a:t>
            </a:r>
            <a:r>
              <a:rPr lang="de-DE" sz="2400" dirty="0" err="1">
                <a:latin typeface="+mn-lt"/>
              </a:rPr>
              <a:t>strain</a:t>
            </a:r>
            <a:r>
              <a:rPr lang="de-DE" sz="2400" dirty="0">
                <a:latin typeface="+mn-lt"/>
              </a:rPr>
              <a:t> rate </a:t>
            </a:r>
            <a:r>
              <a:rPr lang="de-DE" sz="2400" dirty="0" err="1">
                <a:latin typeface="+mn-lt"/>
              </a:rPr>
              <a:t>effect</a:t>
            </a:r>
            <a:r>
              <a:rPr lang="de-DE" sz="2400" dirty="0">
                <a:latin typeface="+mn-lt"/>
              </a:rPr>
              <a:t> on </a:t>
            </a:r>
            <a:r>
              <a:rPr lang="de-DE" sz="2400" dirty="0" err="1">
                <a:latin typeface="+mn-lt"/>
              </a:rPr>
              <a:t>displacement</a:t>
            </a:r>
            <a:r>
              <a:rPr lang="de-DE" sz="2400" dirty="0">
                <a:latin typeface="+mn-lt"/>
              </a:rPr>
              <a:t> </a:t>
            </a:r>
            <a:r>
              <a:rPr lang="de-DE" sz="2400" dirty="0" err="1">
                <a:latin typeface="+mn-lt"/>
              </a:rPr>
              <a:t>up</a:t>
            </a:r>
            <a:r>
              <a:rPr lang="de-DE" sz="2400" dirty="0">
                <a:latin typeface="+mn-lt"/>
              </a:rPr>
              <a:t> </a:t>
            </a:r>
            <a:r>
              <a:rPr lang="de-DE" sz="2400" dirty="0" err="1">
                <a:latin typeface="+mn-lt"/>
              </a:rPr>
              <a:t>to</a:t>
            </a:r>
            <a:r>
              <a:rPr lang="de-DE" sz="2400" dirty="0">
                <a:latin typeface="+mn-lt"/>
              </a:rPr>
              <a:t> </a:t>
            </a:r>
            <a:r>
              <a:rPr lang="de-DE" sz="2400" dirty="0" err="1">
                <a:latin typeface="+mn-lt"/>
              </a:rPr>
              <a:t>fracture</a:t>
            </a:r>
            <a:endParaRPr lang="de-DE" sz="2400" dirty="0">
              <a:latin typeface="+mn-lt"/>
            </a:endParaRP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216F37C2-6685-C8BC-80E6-47F546EF9B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44569" y="1128674"/>
            <a:ext cx="5975129" cy="1830950"/>
          </a:xfrm>
          <a:prstGeom prst="rect">
            <a:avLst/>
          </a:prstGeom>
        </p:spPr>
      </p:pic>
      <p:pic>
        <p:nvPicPr>
          <p:cNvPr id="13" name="Grafik 12">
            <a:extLst>
              <a:ext uri="{FF2B5EF4-FFF2-40B4-BE49-F238E27FC236}">
                <a16:creationId xmlns:a16="http://schemas.microsoft.com/office/drawing/2014/main" id="{C46107BD-8955-EB0E-FCE1-7A900B8AA1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2188" y="3743293"/>
            <a:ext cx="6587941" cy="2298449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1C25DC81-CA7B-4E90-0E47-217DE648D10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085" b="4247"/>
          <a:stretch/>
        </p:blipFill>
        <p:spPr>
          <a:xfrm>
            <a:off x="744309" y="3816348"/>
            <a:ext cx="3009517" cy="2132931"/>
          </a:xfrm>
          <a:prstGeom prst="rect">
            <a:avLst/>
          </a:prstGeom>
        </p:spPr>
      </p:pic>
      <p:sp>
        <p:nvSpPr>
          <p:cNvPr id="8" name="Inhaltsplatzhalter 2">
            <a:extLst>
              <a:ext uri="{FF2B5EF4-FFF2-40B4-BE49-F238E27FC236}">
                <a16:creationId xmlns:a16="http://schemas.microsoft.com/office/drawing/2014/main" id="{1AA2A44D-362D-E3BB-30BC-6183F8D1F52A}"/>
              </a:ext>
            </a:extLst>
          </p:cNvPr>
          <p:cNvSpPr txBox="1">
            <a:spLocks/>
          </p:cNvSpPr>
          <p:nvPr/>
        </p:nvSpPr>
        <p:spPr>
          <a:xfrm>
            <a:off x="7608168" y="931966"/>
            <a:ext cx="1431972" cy="324420"/>
          </a:xfrm>
          <a:prstGeom prst="rect">
            <a:avLst/>
          </a:prstGeom>
          <a:solidFill>
            <a:schemeClr val="bg1"/>
          </a:solidFill>
        </p:spPr>
        <p:txBody>
          <a:bodyPr vert="horz" lIns="0" tIns="0" rIns="0" bIns="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sz="2000" dirty="0">
                <a:latin typeface="+mn-lt"/>
              </a:rPr>
              <a:t>(CR300LA-GI)</a:t>
            </a:r>
            <a:endParaRPr lang="de-DE" sz="1400" dirty="0">
              <a:latin typeface="+mn-lt"/>
            </a:endParaRP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C6DB756D-9AC1-C925-90FE-394C20EC02CF}"/>
              </a:ext>
            </a:extLst>
          </p:cNvPr>
          <p:cNvSpPr/>
          <p:nvPr/>
        </p:nvSpPr>
        <p:spPr>
          <a:xfrm>
            <a:off x="5736971" y="1244006"/>
            <a:ext cx="1563363" cy="162733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BC384802-0A83-2169-7EF9-138A56707AD4}"/>
              </a:ext>
            </a:extLst>
          </p:cNvPr>
          <p:cNvSpPr/>
          <p:nvPr/>
        </p:nvSpPr>
        <p:spPr>
          <a:xfrm>
            <a:off x="308216" y="2525150"/>
            <a:ext cx="5236354" cy="6664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87BA5F19-DE10-B3E7-39E9-E3C6AE8DC5FC}"/>
              </a:ext>
            </a:extLst>
          </p:cNvPr>
          <p:cNvSpPr/>
          <p:nvPr/>
        </p:nvSpPr>
        <p:spPr>
          <a:xfrm>
            <a:off x="263352" y="3264679"/>
            <a:ext cx="10664922" cy="4786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498036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9613"/>
    </mc:Choice>
    <mc:Fallback>
      <p:transition spd="slow" advTm="7961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56368FE5-640D-12BC-BE9A-0BB3C5A3B0A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957" t="8094" r="42301" b="2321"/>
          <a:stretch/>
        </p:blipFill>
        <p:spPr>
          <a:xfrm>
            <a:off x="7043813" y="1252258"/>
            <a:ext cx="3665781" cy="2570484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j-lt"/>
              </a:rPr>
              <a:t>Evaluation method for shear strains with digital image correlation (DIC)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FDAF33A-75E1-4C0B-A22B-EAC9B12C110F}" type="slidenum">
              <a:rPr lang="de-DE" smtClean="0"/>
              <a:pPr algn="ctr"/>
              <a:t>8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de-DE" dirty="0"/>
              <a:t>Silke Klitschke</a:t>
            </a:r>
          </a:p>
          <a:p>
            <a:r>
              <a:rPr lang="de-DE" dirty="0"/>
              <a:t>Fraunhofer Institute for </a:t>
            </a:r>
            <a:r>
              <a:rPr lang="de-DE" dirty="0" err="1"/>
              <a:t>Mechanics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Materials IWM</a:t>
            </a:r>
          </a:p>
          <a:p>
            <a:r>
              <a:rPr lang="de-DE" dirty="0"/>
              <a:t>June, 21st, 2023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D0D14BC-BC2F-C942-349B-5B14CCAC113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35359" y="1268765"/>
            <a:ext cx="6351751" cy="3816419"/>
          </a:xfrm>
        </p:spPr>
        <p:txBody>
          <a:bodyPr>
            <a:noAutofit/>
          </a:bodyPr>
          <a:lstStyle>
            <a:lvl1pPr>
              <a:defRPr sz="2800">
                <a:solidFill>
                  <a:schemeClr val="tx1"/>
                </a:solidFill>
                <a:latin typeface="Helvetica" pitchFamily="34" charset="0"/>
              </a:defRPr>
            </a:lvl1pPr>
            <a:lvl2pPr>
              <a:defRPr sz="2400">
                <a:solidFill>
                  <a:schemeClr val="tx1"/>
                </a:solidFill>
                <a:latin typeface="Helvetica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Helvetica" pitchFamily="34" charset="0"/>
              </a:defRPr>
            </a:lvl3pPr>
            <a:lvl4pPr>
              <a:defRPr sz="1800">
                <a:solidFill>
                  <a:schemeClr val="tx1"/>
                </a:solidFill>
                <a:latin typeface="Helvetica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Helvetica" pitchFamily="34" charset="0"/>
              </a:defRPr>
            </a:lvl5pPr>
          </a:lstStyle>
          <a:p>
            <a:pPr lvl="0"/>
            <a:r>
              <a:rPr lang="de-DE" sz="2400" dirty="0">
                <a:latin typeface="+mn-lt"/>
              </a:rPr>
              <a:t>Determination </a:t>
            </a:r>
            <a:r>
              <a:rPr lang="de-DE" sz="2400" dirty="0" err="1">
                <a:latin typeface="+mn-lt"/>
              </a:rPr>
              <a:t>of</a:t>
            </a:r>
            <a:r>
              <a:rPr lang="de-DE" sz="2400" dirty="0">
                <a:latin typeface="+mn-lt"/>
              </a:rPr>
              <a:t> </a:t>
            </a:r>
            <a:r>
              <a:rPr lang="de-DE" sz="2400" dirty="0" err="1">
                <a:latin typeface="+mn-lt"/>
              </a:rPr>
              <a:t>characteristic</a:t>
            </a:r>
            <a:r>
              <a:rPr lang="de-DE" sz="2400" dirty="0">
                <a:latin typeface="+mn-lt"/>
              </a:rPr>
              <a:t> </a:t>
            </a:r>
            <a:r>
              <a:rPr lang="de-DE" sz="2400" dirty="0" err="1">
                <a:latin typeface="+mn-lt"/>
              </a:rPr>
              <a:t>gauge</a:t>
            </a:r>
            <a:r>
              <a:rPr lang="de-DE" sz="2400" dirty="0">
                <a:latin typeface="+mn-lt"/>
              </a:rPr>
              <a:t> </a:t>
            </a:r>
            <a:r>
              <a:rPr lang="de-DE" sz="2400" dirty="0" err="1">
                <a:latin typeface="+mn-lt"/>
              </a:rPr>
              <a:t>length</a:t>
            </a:r>
            <a:r>
              <a:rPr lang="de-DE" sz="2400" dirty="0">
                <a:latin typeface="+mn-lt"/>
              </a:rPr>
              <a:t> L</a:t>
            </a:r>
            <a:r>
              <a:rPr lang="de-DE" sz="2400" baseline="-25000" dirty="0">
                <a:latin typeface="+mn-lt"/>
              </a:rPr>
              <a:t>0 </a:t>
            </a:r>
            <a:r>
              <a:rPr lang="de-DE" sz="2400" dirty="0" err="1">
                <a:latin typeface="+mn-lt"/>
              </a:rPr>
              <a:t>of</a:t>
            </a:r>
            <a:r>
              <a:rPr lang="de-DE" sz="2400" dirty="0">
                <a:latin typeface="+mn-lt"/>
              </a:rPr>
              <a:t> </a:t>
            </a:r>
            <a:r>
              <a:rPr lang="de-DE" sz="2400" dirty="0" err="1">
                <a:latin typeface="+mn-lt"/>
              </a:rPr>
              <a:t>about</a:t>
            </a:r>
            <a:r>
              <a:rPr lang="de-DE" sz="2400" dirty="0">
                <a:latin typeface="+mn-lt"/>
              </a:rPr>
              <a:t> 0.2 mm </a:t>
            </a:r>
            <a:r>
              <a:rPr lang="de-DE" sz="2400" dirty="0" err="1">
                <a:latin typeface="+mn-lt"/>
              </a:rPr>
              <a:t>is</a:t>
            </a:r>
            <a:r>
              <a:rPr lang="de-DE" sz="2400" dirty="0">
                <a:latin typeface="+mn-lt"/>
              </a:rPr>
              <a:t> </a:t>
            </a:r>
            <a:r>
              <a:rPr lang="de-DE" sz="2400" dirty="0" err="1">
                <a:latin typeface="+mn-lt"/>
              </a:rPr>
              <a:t>used</a:t>
            </a:r>
            <a:endParaRPr lang="de-DE" sz="2400" dirty="0">
              <a:latin typeface="+mn-lt"/>
            </a:endParaRPr>
          </a:p>
          <a:p>
            <a:pPr marL="0" lvl="0" indent="0">
              <a:buNone/>
            </a:pPr>
            <a:endParaRPr lang="de-DE" sz="1000" dirty="0">
              <a:latin typeface="+mn-lt"/>
            </a:endParaRPr>
          </a:p>
          <a:p>
            <a:pPr lvl="0"/>
            <a:r>
              <a:rPr lang="de-DE" sz="2400" dirty="0">
                <a:latin typeface="+mn-lt"/>
              </a:rPr>
              <a:t>The </a:t>
            </a:r>
            <a:r>
              <a:rPr lang="de-DE" sz="2400" dirty="0" err="1">
                <a:latin typeface="+mn-lt"/>
              </a:rPr>
              <a:t>choice</a:t>
            </a:r>
            <a:r>
              <a:rPr lang="de-DE" sz="2400" dirty="0">
                <a:latin typeface="+mn-lt"/>
              </a:rPr>
              <a:t> </a:t>
            </a:r>
            <a:r>
              <a:rPr lang="de-DE" sz="2400" dirty="0" err="1">
                <a:latin typeface="+mn-lt"/>
              </a:rPr>
              <a:t>of</a:t>
            </a:r>
            <a:r>
              <a:rPr lang="de-DE" sz="2400" dirty="0">
                <a:latin typeface="+mn-lt"/>
              </a:rPr>
              <a:t> relevant </a:t>
            </a:r>
            <a:r>
              <a:rPr lang="de-DE" sz="2400" dirty="0" err="1">
                <a:latin typeface="+mn-lt"/>
              </a:rPr>
              <a:t>evaluation</a:t>
            </a:r>
            <a:r>
              <a:rPr lang="de-DE" sz="2400" dirty="0">
                <a:latin typeface="+mn-lt"/>
              </a:rPr>
              <a:t> </a:t>
            </a:r>
            <a:r>
              <a:rPr lang="de-DE" sz="2400" dirty="0" err="1">
                <a:latin typeface="+mn-lt"/>
              </a:rPr>
              <a:t>points</a:t>
            </a:r>
            <a:endParaRPr lang="de-DE" sz="2400" dirty="0">
              <a:latin typeface="+mn-lt"/>
            </a:endParaRPr>
          </a:p>
          <a:p>
            <a:pPr lvl="1"/>
            <a:r>
              <a:rPr lang="de-DE" sz="2000" dirty="0">
                <a:latin typeface="+mn-lt"/>
              </a:rPr>
              <a:t>at least 10 </a:t>
            </a:r>
            <a:r>
              <a:rPr lang="de-DE" sz="2000" dirty="0" err="1">
                <a:latin typeface="+mn-lt"/>
              </a:rPr>
              <a:t>points</a:t>
            </a:r>
            <a:r>
              <a:rPr lang="de-DE" sz="2000" dirty="0">
                <a:latin typeface="+mn-lt"/>
              </a:rPr>
              <a:t> in </a:t>
            </a:r>
            <a:r>
              <a:rPr lang="de-DE" sz="2000" dirty="0" err="1">
                <a:latin typeface="+mn-lt"/>
              </a:rPr>
              <a:t>the</a:t>
            </a:r>
            <a:r>
              <a:rPr lang="de-DE" sz="2000" dirty="0">
                <a:latin typeface="+mn-lt"/>
              </a:rPr>
              <a:t> </a:t>
            </a:r>
            <a:r>
              <a:rPr lang="de-DE" sz="2000" dirty="0" err="1">
                <a:latin typeface="+mn-lt"/>
              </a:rPr>
              <a:t>central</a:t>
            </a:r>
            <a:r>
              <a:rPr lang="de-DE" sz="2000" dirty="0">
                <a:latin typeface="+mn-lt"/>
              </a:rPr>
              <a:t> </a:t>
            </a:r>
            <a:r>
              <a:rPr lang="de-DE" sz="2000" dirty="0" err="1">
                <a:latin typeface="+mn-lt"/>
              </a:rPr>
              <a:t>part</a:t>
            </a:r>
            <a:r>
              <a:rPr lang="de-DE" sz="2000" dirty="0">
                <a:latin typeface="+mn-lt"/>
              </a:rPr>
              <a:t> </a:t>
            </a:r>
            <a:r>
              <a:rPr lang="de-DE" sz="2000" dirty="0" err="1">
                <a:latin typeface="+mn-lt"/>
              </a:rPr>
              <a:t>of</a:t>
            </a:r>
            <a:r>
              <a:rPr lang="de-DE" sz="2000" dirty="0">
                <a:latin typeface="+mn-lt"/>
              </a:rPr>
              <a:t> </a:t>
            </a:r>
            <a:r>
              <a:rPr lang="de-DE" sz="2000" dirty="0" err="1">
                <a:latin typeface="+mn-lt"/>
              </a:rPr>
              <a:t>the</a:t>
            </a:r>
            <a:r>
              <a:rPr lang="de-DE" sz="2000" dirty="0">
                <a:latin typeface="+mn-lt"/>
              </a:rPr>
              <a:t> </a:t>
            </a:r>
            <a:r>
              <a:rPr lang="de-DE" sz="2000" dirty="0" err="1">
                <a:latin typeface="+mn-lt"/>
              </a:rPr>
              <a:t>shear</a:t>
            </a:r>
            <a:r>
              <a:rPr lang="de-DE" sz="2000" dirty="0">
                <a:latin typeface="+mn-lt"/>
              </a:rPr>
              <a:t> </a:t>
            </a:r>
            <a:r>
              <a:rPr lang="de-DE" sz="2000" dirty="0" err="1">
                <a:latin typeface="+mn-lt"/>
              </a:rPr>
              <a:t>zone</a:t>
            </a:r>
            <a:endParaRPr lang="de-DE" sz="2000" dirty="0">
              <a:latin typeface="+mn-lt"/>
            </a:endParaRPr>
          </a:p>
          <a:p>
            <a:pPr lvl="1"/>
            <a:r>
              <a:rPr lang="de-DE" sz="2000" dirty="0" err="1">
                <a:latin typeface="+mn-lt"/>
              </a:rPr>
              <a:t>points</a:t>
            </a:r>
            <a:r>
              <a:rPr lang="de-DE" sz="2000" dirty="0">
                <a:latin typeface="+mn-lt"/>
              </a:rPr>
              <a:t> </a:t>
            </a:r>
            <a:r>
              <a:rPr lang="de-DE" sz="2000" dirty="0" err="1">
                <a:latin typeface="+mn-lt"/>
              </a:rPr>
              <a:t>should</a:t>
            </a:r>
            <a:r>
              <a:rPr lang="de-DE" sz="2000" dirty="0">
                <a:latin typeface="+mn-lt"/>
              </a:rPr>
              <a:t> </a:t>
            </a:r>
            <a:r>
              <a:rPr lang="de-DE" sz="2000" dirty="0" err="1">
                <a:latin typeface="+mn-lt"/>
              </a:rPr>
              <a:t>be</a:t>
            </a:r>
            <a:r>
              <a:rPr lang="de-DE" sz="2000" dirty="0">
                <a:latin typeface="+mn-lt"/>
              </a:rPr>
              <a:t> </a:t>
            </a:r>
            <a:r>
              <a:rPr lang="de-DE" sz="2000" dirty="0" err="1">
                <a:latin typeface="+mn-lt"/>
              </a:rPr>
              <a:t>positioned</a:t>
            </a:r>
            <a:r>
              <a:rPr lang="de-DE" sz="2000" dirty="0">
                <a:latin typeface="+mn-lt"/>
              </a:rPr>
              <a:t> </a:t>
            </a:r>
            <a:r>
              <a:rPr lang="de-DE" sz="2000" dirty="0" err="1">
                <a:latin typeface="+mn-lt"/>
              </a:rPr>
              <a:t>along</a:t>
            </a:r>
            <a:r>
              <a:rPr lang="de-DE" sz="2000" dirty="0">
                <a:latin typeface="+mn-lt"/>
              </a:rPr>
              <a:t> a </a:t>
            </a:r>
            <a:r>
              <a:rPr lang="de-DE" sz="2000" dirty="0" err="1">
                <a:latin typeface="+mn-lt"/>
              </a:rPr>
              <a:t>line</a:t>
            </a:r>
            <a:r>
              <a:rPr lang="de-DE" sz="2000" dirty="0">
                <a:latin typeface="+mn-lt"/>
              </a:rPr>
              <a:t>                       (</a:t>
            </a:r>
            <a:r>
              <a:rPr lang="de-DE" sz="2000" dirty="0" err="1">
                <a:latin typeface="+mn-lt"/>
              </a:rPr>
              <a:t>anchored</a:t>
            </a:r>
            <a:r>
              <a:rPr lang="de-DE" sz="2000" dirty="0">
                <a:latin typeface="+mn-lt"/>
              </a:rPr>
              <a:t> in </a:t>
            </a:r>
            <a:r>
              <a:rPr lang="de-DE" sz="2000" dirty="0" err="1">
                <a:latin typeface="+mn-lt"/>
              </a:rPr>
              <a:t>the</a:t>
            </a:r>
            <a:r>
              <a:rPr lang="de-DE" sz="2000" dirty="0">
                <a:latin typeface="+mn-lt"/>
              </a:rPr>
              <a:t> </a:t>
            </a:r>
            <a:r>
              <a:rPr lang="de-DE" sz="2000" dirty="0" err="1">
                <a:latin typeface="+mn-lt"/>
              </a:rPr>
              <a:t>specimen</a:t>
            </a:r>
            <a:r>
              <a:rPr lang="de-DE" sz="2000" dirty="0">
                <a:latin typeface="+mn-lt"/>
              </a:rPr>
              <a:t> </a:t>
            </a:r>
            <a:r>
              <a:rPr lang="de-DE" sz="2000" dirty="0" err="1">
                <a:latin typeface="+mn-lt"/>
              </a:rPr>
              <a:t>center</a:t>
            </a:r>
            <a:r>
              <a:rPr lang="de-DE" sz="2000" dirty="0">
                <a:latin typeface="+mn-lt"/>
              </a:rPr>
              <a:t> 	                             </a:t>
            </a:r>
            <a:r>
              <a:rPr lang="de-DE" sz="2000" dirty="0" err="1">
                <a:latin typeface="+mn-lt"/>
              </a:rPr>
              <a:t>following</a:t>
            </a:r>
            <a:r>
              <a:rPr lang="de-DE" sz="2000" dirty="0">
                <a:latin typeface="+mn-lt"/>
              </a:rPr>
              <a:t> maximal </a:t>
            </a:r>
            <a:r>
              <a:rPr lang="de-DE" sz="2000" dirty="0" err="1">
                <a:latin typeface="+mn-lt"/>
              </a:rPr>
              <a:t>shear</a:t>
            </a:r>
            <a:r>
              <a:rPr lang="de-DE" sz="2000" dirty="0">
                <a:latin typeface="+mn-lt"/>
              </a:rPr>
              <a:t> </a:t>
            </a:r>
            <a:r>
              <a:rPr lang="de-DE" sz="2000" dirty="0" err="1">
                <a:latin typeface="+mn-lt"/>
              </a:rPr>
              <a:t>strains</a:t>
            </a:r>
            <a:r>
              <a:rPr lang="de-DE" sz="2000" dirty="0">
                <a:latin typeface="+mn-lt"/>
              </a:rPr>
              <a:t>)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32D525FD-04C0-FCD7-165E-8D2248592A7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9663" t="8094" r="3066" b="2321"/>
          <a:stretch/>
        </p:blipFill>
        <p:spPr>
          <a:xfrm>
            <a:off x="4721986" y="3536790"/>
            <a:ext cx="2604784" cy="2584648"/>
          </a:xfrm>
          <a:prstGeom prst="rect">
            <a:avLst/>
          </a:prstGeom>
        </p:spPr>
      </p:pic>
      <p:sp>
        <p:nvSpPr>
          <p:cNvPr id="9" name="Inhaltsplatzhalter 2">
            <a:extLst>
              <a:ext uri="{FF2B5EF4-FFF2-40B4-BE49-F238E27FC236}">
                <a16:creationId xmlns:a16="http://schemas.microsoft.com/office/drawing/2014/main" id="{30A730AB-820B-231D-DE42-3BEDBB319938}"/>
              </a:ext>
            </a:extLst>
          </p:cNvPr>
          <p:cNvSpPr txBox="1">
            <a:spLocks/>
          </p:cNvSpPr>
          <p:nvPr/>
        </p:nvSpPr>
        <p:spPr>
          <a:xfrm>
            <a:off x="7860196" y="4285609"/>
            <a:ext cx="3492388" cy="125626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>
                <a:latin typeface="+mn-lt"/>
              </a:rPr>
              <a:t>Development of a user independent evaluation procedure of shear strains by DIC is in progress!</a:t>
            </a:r>
          </a:p>
        </p:txBody>
      </p:sp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B6A52E2C-FA99-6924-A7E7-A6E54C8606F3}"/>
              </a:ext>
            </a:extLst>
          </p:cNvPr>
          <p:cNvSpPr txBox="1">
            <a:spLocks/>
          </p:cNvSpPr>
          <p:nvPr/>
        </p:nvSpPr>
        <p:spPr>
          <a:xfrm>
            <a:off x="381394" y="4238204"/>
            <a:ext cx="3860800" cy="855474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2400" dirty="0">
                <a:latin typeface="+mn-lt"/>
              </a:rPr>
              <a:t>Average </a:t>
            </a:r>
            <a:r>
              <a:rPr lang="de-DE" sz="2400" dirty="0" err="1">
                <a:latin typeface="+mn-lt"/>
              </a:rPr>
              <a:t>values</a:t>
            </a:r>
            <a:r>
              <a:rPr lang="de-DE" sz="2400" dirty="0">
                <a:latin typeface="+mn-lt"/>
              </a:rPr>
              <a:t> for </a:t>
            </a:r>
            <a:r>
              <a:rPr lang="de-DE" sz="2400" dirty="0" err="1">
                <a:latin typeface="+mn-lt"/>
              </a:rPr>
              <a:t>major</a:t>
            </a:r>
            <a:r>
              <a:rPr lang="de-DE" sz="2400" dirty="0">
                <a:latin typeface="+mn-lt"/>
              </a:rPr>
              <a:t> and minor </a:t>
            </a:r>
            <a:r>
              <a:rPr lang="de-DE" sz="2400" dirty="0" err="1">
                <a:latin typeface="+mn-lt"/>
              </a:rPr>
              <a:t>strain</a:t>
            </a:r>
            <a:endParaRPr lang="de-DE" sz="2400" baseline="-25000" dirty="0">
              <a:latin typeface="+mn-lt"/>
            </a:endParaRP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ECBD5934-0EBA-CC83-D5E1-463305D6A73C}"/>
              </a:ext>
            </a:extLst>
          </p:cNvPr>
          <p:cNvSpPr/>
          <p:nvPr/>
        </p:nvSpPr>
        <p:spPr>
          <a:xfrm>
            <a:off x="249252" y="2150472"/>
            <a:ext cx="6772309" cy="199598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1713EE28-E979-545A-EF49-CD4A99997D5F}"/>
              </a:ext>
            </a:extLst>
          </p:cNvPr>
          <p:cNvSpPr/>
          <p:nvPr/>
        </p:nvSpPr>
        <p:spPr>
          <a:xfrm>
            <a:off x="70075" y="4196576"/>
            <a:ext cx="3891989" cy="9387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784760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9430"/>
    </mc:Choice>
    <mc:Fallback>
      <p:transition spd="slow" advTm="10943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animBg="1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j-lt"/>
              </a:rPr>
              <a:t>Influence parameters on the shear deformation behavior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FDAF33A-75E1-4C0B-A22B-EAC9B12C110F}" type="slidenum">
              <a:rPr lang="de-DE" smtClean="0"/>
              <a:pPr algn="ctr"/>
              <a:t>9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de-DE" dirty="0"/>
              <a:t>Silke Klitschke</a:t>
            </a:r>
          </a:p>
          <a:p>
            <a:r>
              <a:rPr lang="de-DE" dirty="0"/>
              <a:t>Fraunhofer Institute for </a:t>
            </a:r>
            <a:r>
              <a:rPr lang="de-DE" dirty="0" err="1"/>
              <a:t>Mechanics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Materials IWM</a:t>
            </a:r>
          </a:p>
          <a:p>
            <a:r>
              <a:rPr lang="de-DE" dirty="0"/>
              <a:t>June, 21st, 2023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D0D14BC-BC2F-C942-349B-5B14CCAC113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35360" y="1268765"/>
            <a:ext cx="11112330" cy="4608513"/>
          </a:xfrm>
        </p:spPr>
        <p:txBody>
          <a:bodyPr>
            <a:noAutofit/>
          </a:bodyPr>
          <a:lstStyle>
            <a:lvl1pPr>
              <a:defRPr sz="2800">
                <a:solidFill>
                  <a:schemeClr val="tx1"/>
                </a:solidFill>
                <a:latin typeface="Helvetica" pitchFamily="34" charset="0"/>
              </a:defRPr>
            </a:lvl1pPr>
            <a:lvl2pPr>
              <a:defRPr sz="2400">
                <a:solidFill>
                  <a:schemeClr val="tx1"/>
                </a:solidFill>
                <a:latin typeface="Helvetica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Helvetica" pitchFamily="34" charset="0"/>
              </a:defRPr>
            </a:lvl3pPr>
            <a:lvl4pPr>
              <a:defRPr sz="1800">
                <a:solidFill>
                  <a:schemeClr val="tx1"/>
                </a:solidFill>
                <a:latin typeface="Helvetica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Helvetica" pitchFamily="34" charset="0"/>
              </a:defRPr>
            </a:lvl5pPr>
          </a:lstStyle>
          <a:p>
            <a:pPr marL="0" indent="0">
              <a:buNone/>
            </a:pPr>
            <a:r>
              <a:rPr lang="de-DE" sz="2400" dirty="0">
                <a:latin typeface="+mn-lt"/>
              </a:rPr>
              <a:t>Last DIC-image </a:t>
            </a:r>
            <a:r>
              <a:rPr lang="de-DE" sz="2400" dirty="0" err="1">
                <a:latin typeface="+mn-lt"/>
              </a:rPr>
              <a:t>before</a:t>
            </a:r>
            <a:r>
              <a:rPr lang="de-DE" sz="2400" dirty="0">
                <a:latin typeface="+mn-lt"/>
              </a:rPr>
              <a:t> </a:t>
            </a:r>
            <a:r>
              <a:rPr lang="de-DE" sz="2400" dirty="0" err="1">
                <a:latin typeface="+mn-lt"/>
              </a:rPr>
              <a:t>fracture</a:t>
            </a:r>
            <a:r>
              <a:rPr lang="de-DE" sz="2400" dirty="0">
                <a:latin typeface="+mn-lt"/>
              </a:rPr>
              <a:t> (CR590Y980T-DP-GI):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B41599B7-FC5E-A548-3F83-32F37FEC8C9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526" t="1472" r="3758"/>
          <a:stretch/>
        </p:blipFill>
        <p:spPr>
          <a:xfrm>
            <a:off x="1703512" y="2060355"/>
            <a:ext cx="8496945" cy="3216373"/>
          </a:xfrm>
          <a:prstGeom prst="rect">
            <a:avLst/>
          </a:prstGeom>
        </p:spPr>
      </p:pic>
      <p:sp>
        <p:nvSpPr>
          <p:cNvPr id="9" name="Inhaltsplatzhalter 2">
            <a:extLst>
              <a:ext uri="{FF2B5EF4-FFF2-40B4-BE49-F238E27FC236}">
                <a16:creationId xmlns:a16="http://schemas.microsoft.com/office/drawing/2014/main" id="{30A730AB-820B-231D-DE42-3BEDBB319938}"/>
              </a:ext>
            </a:extLst>
          </p:cNvPr>
          <p:cNvSpPr txBox="1">
            <a:spLocks/>
          </p:cNvSpPr>
          <p:nvPr/>
        </p:nvSpPr>
        <p:spPr>
          <a:xfrm>
            <a:off x="1775520" y="1916832"/>
            <a:ext cx="2088232" cy="691145"/>
          </a:xfrm>
          <a:prstGeom prst="rect">
            <a:avLst/>
          </a:prstGeom>
          <a:solidFill>
            <a:schemeClr val="bg1"/>
          </a:solidFill>
        </p:spPr>
        <p:txBody>
          <a:bodyPr vert="horz" lIns="0" tIns="0" rIns="0" bIns="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+mn-lt"/>
              </a:rPr>
              <a:t>cl1 (fix clamping)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 err="1">
                <a:latin typeface="+mn-lt"/>
              </a:rPr>
              <a:t>L</a:t>
            </a:r>
            <a:r>
              <a:rPr lang="en-US" sz="2000" baseline="-25000" dirty="0" err="1">
                <a:latin typeface="+mn-lt"/>
              </a:rPr>
              <a:t>f</a:t>
            </a:r>
            <a:r>
              <a:rPr lang="en-US" sz="2000" dirty="0">
                <a:latin typeface="+mn-lt"/>
              </a:rPr>
              <a:t> = 62 mm</a:t>
            </a:r>
          </a:p>
        </p:txBody>
      </p:sp>
      <p:sp>
        <p:nvSpPr>
          <p:cNvPr id="6" name="Inhaltsplatzhalter 2">
            <a:extLst>
              <a:ext uri="{FF2B5EF4-FFF2-40B4-BE49-F238E27FC236}">
                <a16:creationId xmlns:a16="http://schemas.microsoft.com/office/drawing/2014/main" id="{BC008CFD-3FB7-CF48-F4D9-B3DA2EDE695C}"/>
              </a:ext>
            </a:extLst>
          </p:cNvPr>
          <p:cNvSpPr txBox="1">
            <a:spLocks/>
          </p:cNvSpPr>
          <p:nvPr/>
        </p:nvSpPr>
        <p:spPr>
          <a:xfrm>
            <a:off x="7104112" y="1930973"/>
            <a:ext cx="2088232" cy="691145"/>
          </a:xfrm>
          <a:prstGeom prst="rect">
            <a:avLst/>
          </a:prstGeom>
          <a:solidFill>
            <a:schemeClr val="bg1"/>
          </a:solidFill>
        </p:spPr>
        <p:txBody>
          <a:bodyPr vert="horz" lIns="0" tIns="0" rIns="0" bIns="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+mn-lt"/>
              </a:rPr>
              <a:t>cl1 (fix clamping)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 err="1">
                <a:latin typeface="+mn-lt"/>
              </a:rPr>
              <a:t>L</a:t>
            </a:r>
            <a:r>
              <a:rPr lang="en-US" sz="2000" baseline="-25000" dirty="0" err="1">
                <a:latin typeface="+mn-lt"/>
              </a:rPr>
              <a:t>f</a:t>
            </a:r>
            <a:r>
              <a:rPr lang="en-US" sz="2000" dirty="0">
                <a:latin typeface="+mn-lt"/>
              </a:rPr>
              <a:t> = 165 mm</a:t>
            </a:r>
          </a:p>
        </p:txBody>
      </p:sp>
      <p:sp>
        <p:nvSpPr>
          <p:cNvPr id="8" name="Inhaltsplatzhalter 2">
            <a:extLst>
              <a:ext uri="{FF2B5EF4-FFF2-40B4-BE49-F238E27FC236}">
                <a16:creationId xmlns:a16="http://schemas.microsoft.com/office/drawing/2014/main" id="{85962897-3013-5663-CB12-60E8B4097244}"/>
              </a:ext>
            </a:extLst>
          </p:cNvPr>
          <p:cNvSpPr txBox="1">
            <a:spLocks/>
          </p:cNvSpPr>
          <p:nvPr/>
        </p:nvSpPr>
        <p:spPr>
          <a:xfrm>
            <a:off x="4467130" y="1926355"/>
            <a:ext cx="2580216" cy="691145"/>
          </a:xfrm>
          <a:prstGeom prst="rect">
            <a:avLst/>
          </a:prstGeom>
          <a:solidFill>
            <a:schemeClr val="bg1"/>
          </a:solidFill>
        </p:spPr>
        <p:txBody>
          <a:bodyPr vert="horz" lIns="0" tIns="0" rIns="0" bIns="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+mn-lt"/>
              </a:rPr>
              <a:t>cl3 (rotational clamping)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 err="1">
                <a:latin typeface="+mn-lt"/>
              </a:rPr>
              <a:t>L</a:t>
            </a:r>
            <a:r>
              <a:rPr lang="en-US" sz="2000" baseline="-25000" dirty="0" err="1">
                <a:latin typeface="+mn-lt"/>
              </a:rPr>
              <a:t>f</a:t>
            </a:r>
            <a:r>
              <a:rPr lang="en-US" sz="2000" dirty="0">
                <a:latin typeface="+mn-lt"/>
              </a:rPr>
              <a:t> = 62 mm</a:t>
            </a:r>
          </a:p>
        </p:txBody>
      </p:sp>
      <p:sp>
        <p:nvSpPr>
          <p:cNvPr id="10" name="Inhaltsplatzhalter 2">
            <a:extLst>
              <a:ext uri="{FF2B5EF4-FFF2-40B4-BE49-F238E27FC236}">
                <a16:creationId xmlns:a16="http://schemas.microsoft.com/office/drawing/2014/main" id="{E4F03A04-06F8-42D0-AF30-46E324B92DFB}"/>
              </a:ext>
            </a:extLst>
          </p:cNvPr>
          <p:cNvSpPr txBox="1">
            <a:spLocks/>
          </p:cNvSpPr>
          <p:nvPr/>
        </p:nvSpPr>
        <p:spPr>
          <a:xfrm>
            <a:off x="9427743" y="1498759"/>
            <a:ext cx="1722156" cy="691145"/>
          </a:xfrm>
          <a:prstGeom prst="rect">
            <a:avLst/>
          </a:prstGeom>
          <a:solidFill>
            <a:schemeClr val="bg1"/>
          </a:solidFill>
        </p:spPr>
        <p:txBody>
          <a:bodyPr vert="horz" lIns="0" tIns="0" rIns="0" bIns="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+mn-lt"/>
              </a:rPr>
              <a:t>Equivalent von Mises strain [-]</a:t>
            </a: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42BAFA51-7B01-D720-1133-4A73B251A2E9}"/>
              </a:ext>
            </a:extLst>
          </p:cNvPr>
          <p:cNvSpPr/>
          <p:nvPr/>
        </p:nvSpPr>
        <p:spPr>
          <a:xfrm>
            <a:off x="1740101" y="1926355"/>
            <a:ext cx="2670263" cy="3216372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Inhaltsplatzhalter 2">
            <a:extLst>
              <a:ext uri="{FF2B5EF4-FFF2-40B4-BE49-F238E27FC236}">
                <a16:creationId xmlns:a16="http://schemas.microsoft.com/office/drawing/2014/main" id="{7FBC34B1-7768-5AAA-3FF4-899D355B2738}"/>
              </a:ext>
            </a:extLst>
          </p:cNvPr>
          <p:cNvSpPr txBox="1">
            <a:spLocks/>
          </p:cNvSpPr>
          <p:nvPr/>
        </p:nvSpPr>
        <p:spPr>
          <a:xfrm>
            <a:off x="2495600" y="5306187"/>
            <a:ext cx="7344817" cy="125626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>
                <a:latin typeface="+mn-lt"/>
              </a:rPr>
              <a:t>Fix clamping with short free clamping length leads to an uneven strain localization immediately before fracture!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017097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1641"/>
    </mc:Choice>
    <mc:Fallback>
      <p:transition spd="slow" advTm="4164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j-lt"/>
              </a:rPr>
              <a:t>Influence parameters on the shear deformation behavior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FDAF33A-75E1-4C0B-A22B-EAC9B12C110F}" type="slidenum">
              <a:rPr lang="de-DE" smtClean="0"/>
              <a:pPr algn="ctr"/>
              <a:t>10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de-DE" dirty="0"/>
              <a:t>Silke Klitschke</a:t>
            </a:r>
          </a:p>
          <a:p>
            <a:r>
              <a:rPr lang="de-DE" dirty="0"/>
              <a:t>Fraunhofer Institute for </a:t>
            </a:r>
            <a:r>
              <a:rPr lang="de-DE" dirty="0" err="1"/>
              <a:t>Mechanics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Materials IWM</a:t>
            </a:r>
          </a:p>
          <a:p>
            <a:r>
              <a:rPr lang="de-DE" dirty="0"/>
              <a:t>June, 21st, 2023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FBDB234E-4984-4556-65D7-63D5575AE3F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618" t="2414" r="2468" b="1344"/>
          <a:stretch/>
        </p:blipFill>
        <p:spPr>
          <a:xfrm>
            <a:off x="1557998" y="980728"/>
            <a:ext cx="7375399" cy="5184576"/>
          </a:xfrm>
          <a:prstGeom prst="rect">
            <a:avLst/>
          </a:prstGeom>
        </p:spPr>
      </p:pic>
      <p:sp>
        <p:nvSpPr>
          <p:cNvPr id="6" name="Rechteck 5">
            <a:extLst>
              <a:ext uri="{FF2B5EF4-FFF2-40B4-BE49-F238E27FC236}">
                <a16:creationId xmlns:a16="http://schemas.microsoft.com/office/drawing/2014/main" id="{3CCC496B-F41B-4EF1-0B2A-2B6E82F38822}"/>
              </a:ext>
            </a:extLst>
          </p:cNvPr>
          <p:cNvSpPr/>
          <p:nvPr/>
        </p:nvSpPr>
        <p:spPr>
          <a:xfrm>
            <a:off x="1557998" y="1064830"/>
            <a:ext cx="3647792" cy="253448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90CDC793-DDE3-9AD6-BCB6-4566571CA0C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57" t="14209" r="68580" b="14207"/>
          <a:stretch/>
        </p:blipFill>
        <p:spPr>
          <a:xfrm>
            <a:off x="4210698" y="1683827"/>
            <a:ext cx="858129" cy="761267"/>
          </a:xfrm>
          <a:prstGeom prst="rect">
            <a:avLst/>
          </a:prstGeom>
        </p:spPr>
      </p:pic>
      <p:sp>
        <p:nvSpPr>
          <p:cNvPr id="9" name="Inhaltsplatzhalter 2">
            <a:extLst>
              <a:ext uri="{FF2B5EF4-FFF2-40B4-BE49-F238E27FC236}">
                <a16:creationId xmlns:a16="http://schemas.microsoft.com/office/drawing/2014/main" id="{30A730AB-820B-231D-DE42-3BEDBB319938}"/>
              </a:ext>
            </a:extLst>
          </p:cNvPr>
          <p:cNvSpPr txBox="1">
            <a:spLocks/>
          </p:cNvSpPr>
          <p:nvPr/>
        </p:nvSpPr>
        <p:spPr>
          <a:xfrm>
            <a:off x="2277140" y="2231214"/>
            <a:ext cx="1057998" cy="42776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dirty="0">
                <a:solidFill>
                  <a:schemeClr val="bg1">
                    <a:lumMod val="50000"/>
                  </a:schemeClr>
                </a:solidFill>
                <a:latin typeface="+mn-lt"/>
              </a:rPr>
              <a:t>ideal shear strain path</a:t>
            </a:r>
          </a:p>
        </p:txBody>
      </p:sp>
      <p:cxnSp>
        <p:nvCxnSpPr>
          <p:cNvPr id="11" name="Gerade Verbindung mit Pfeil 10">
            <a:extLst>
              <a:ext uri="{FF2B5EF4-FFF2-40B4-BE49-F238E27FC236}">
                <a16:creationId xmlns:a16="http://schemas.microsoft.com/office/drawing/2014/main" id="{EBB936EA-4AAF-FD5C-4C36-42197A559B6D}"/>
              </a:ext>
            </a:extLst>
          </p:cNvPr>
          <p:cNvCxnSpPr>
            <a:cxnSpLocks/>
          </p:cNvCxnSpPr>
          <p:nvPr/>
        </p:nvCxnSpPr>
        <p:spPr>
          <a:xfrm flipV="1">
            <a:off x="2455552" y="1455909"/>
            <a:ext cx="134539" cy="767184"/>
          </a:xfrm>
          <a:prstGeom prst="straightConnector1">
            <a:avLst/>
          </a:prstGeom>
          <a:ln w="1905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Grafik 13">
            <a:extLst>
              <a:ext uri="{FF2B5EF4-FFF2-40B4-BE49-F238E27FC236}">
                <a16:creationId xmlns:a16="http://schemas.microsoft.com/office/drawing/2014/main" id="{192195A4-F6A4-1248-7660-D871FC1A650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2070" t="12627" r="37291" b="7497"/>
          <a:stretch/>
        </p:blipFill>
        <p:spPr>
          <a:xfrm>
            <a:off x="7858490" y="1683827"/>
            <a:ext cx="802160" cy="792088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:a16="http://schemas.microsoft.com/office/drawing/2014/main" id="{E2A512B1-D269-CA6A-661E-A7B66D37072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2708" t="12627" r="7038" b="7497"/>
          <a:stretch/>
        </p:blipFill>
        <p:spPr>
          <a:xfrm>
            <a:off x="4174912" y="4218308"/>
            <a:ext cx="792088" cy="792088"/>
          </a:xfrm>
          <a:prstGeom prst="rect">
            <a:avLst/>
          </a:prstGeom>
        </p:spPr>
      </p:pic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D0D14BC-BC2F-C942-349B-5B14CCAC113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846952" y="1173289"/>
            <a:ext cx="3105700" cy="565240"/>
          </a:xfrm>
        </p:spPr>
        <p:txBody>
          <a:bodyPr>
            <a:noAutofit/>
          </a:bodyPr>
          <a:lstStyle>
            <a:lvl1pPr>
              <a:defRPr sz="2800">
                <a:solidFill>
                  <a:schemeClr val="tx1"/>
                </a:solidFill>
                <a:latin typeface="Helvetica" pitchFamily="34" charset="0"/>
              </a:defRPr>
            </a:lvl1pPr>
            <a:lvl2pPr>
              <a:defRPr sz="2400">
                <a:solidFill>
                  <a:schemeClr val="tx1"/>
                </a:solidFill>
                <a:latin typeface="Helvetica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Helvetica" pitchFamily="34" charset="0"/>
              </a:defRPr>
            </a:lvl3pPr>
            <a:lvl4pPr>
              <a:defRPr sz="1800">
                <a:solidFill>
                  <a:schemeClr val="tx1"/>
                </a:solidFill>
                <a:latin typeface="Helvetica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Helvetica" pitchFamily="34" charset="0"/>
              </a:defRPr>
            </a:lvl5pPr>
          </a:lstStyle>
          <a:p>
            <a:pPr lvl="0"/>
            <a:r>
              <a:rPr lang="en-US" sz="2400" dirty="0">
                <a:latin typeface="+mn-lt"/>
              </a:rPr>
              <a:t>Fix clamping and</a:t>
            </a:r>
          </a:p>
          <a:p>
            <a:pPr lvl="1"/>
            <a:r>
              <a:rPr lang="en-US" dirty="0">
                <a:latin typeface="+mn-lt"/>
              </a:rPr>
              <a:t> </a:t>
            </a:r>
            <a:r>
              <a:rPr lang="en-US" sz="2000" dirty="0">
                <a:latin typeface="+mn-lt"/>
              </a:rPr>
              <a:t>short free clamping length -&gt; non-linear strain paths</a:t>
            </a:r>
          </a:p>
          <a:p>
            <a:pPr lvl="1"/>
            <a:r>
              <a:rPr lang="en-US" sz="2000" dirty="0">
                <a:latin typeface="+mn-lt"/>
              </a:rPr>
              <a:t>long free clamping length -&gt; linear strain paths</a:t>
            </a:r>
          </a:p>
          <a:p>
            <a:pPr lvl="0"/>
            <a:r>
              <a:rPr lang="en-US" sz="2400" dirty="0">
                <a:latin typeface="+mn-lt"/>
              </a:rPr>
              <a:t>Clamping variations with at least rotational mobility</a:t>
            </a:r>
          </a:p>
          <a:p>
            <a:pPr lvl="1"/>
            <a:r>
              <a:rPr lang="en-US" dirty="0">
                <a:latin typeface="+mn-lt"/>
              </a:rPr>
              <a:t> </a:t>
            </a:r>
            <a:r>
              <a:rPr lang="en-US" sz="2000" dirty="0">
                <a:latin typeface="+mn-lt"/>
              </a:rPr>
              <a:t>linear strain paths</a:t>
            </a: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51A3B87D-D8C2-FD3E-97E9-A22E7AF1C19D}"/>
              </a:ext>
            </a:extLst>
          </p:cNvPr>
          <p:cNvSpPr/>
          <p:nvPr/>
        </p:nvSpPr>
        <p:spPr>
          <a:xfrm>
            <a:off x="1529663" y="3607432"/>
            <a:ext cx="3716893" cy="25170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B74DC8FB-80F9-5A12-6457-0C9DAB9BEE48}"/>
              </a:ext>
            </a:extLst>
          </p:cNvPr>
          <p:cNvSpPr/>
          <p:nvPr/>
        </p:nvSpPr>
        <p:spPr>
          <a:xfrm>
            <a:off x="9094494" y="2611025"/>
            <a:ext cx="2832316" cy="10156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077E26BB-C979-CBA5-C770-7A4EE7480281}"/>
              </a:ext>
            </a:extLst>
          </p:cNvPr>
          <p:cNvSpPr/>
          <p:nvPr/>
        </p:nvSpPr>
        <p:spPr>
          <a:xfrm>
            <a:off x="5242792" y="1109610"/>
            <a:ext cx="3604160" cy="25170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7AD52ADE-C8CD-1D7A-138C-5539050BE4CD}"/>
              </a:ext>
            </a:extLst>
          </p:cNvPr>
          <p:cNvSpPr/>
          <p:nvPr/>
        </p:nvSpPr>
        <p:spPr>
          <a:xfrm>
            <a:off x="5228667" y="3607432"/>
            <a:ext cx="3604160" cy="25170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Rechteck 16">
            <a:extLst>
              <a:ext uri="{FF2B5EF4-FFF2-40B4-BE49-F238E27FC236}">
                <a16:creationId xmlns:a16="http://schemas.microsoft.com/office/drawing/2014/main" id="{29A2EB6A-9914-BF08-E5EF-E87A76A76486}"/>
              </a:ext>
            </a:extLst>
          </p:cNvPr>
          <p:cNvSpPr/>
          <p:nvPr/>
        </p:nvSpPr>
        <p:spPr>
          <a:xfrm>
            <a:off x="8791383" y="3626648"/>
            <a:ext cx="3121587" cy="19836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8" name="Inhaltsplatzhalter 2">
            <a:extLst>
              <a:ext uri="{FF2B5EF4-FFF2-40B4-BE49-F238E27FC236}">
                <a16:creationId xmlns:a16="http://schemas.microsoft.com/office/drawing/2014/main" id="{DF525FB6-3BE4-1667-4087-C9884F3D222E}"/>
              </a:ext>
            </a:extLst>
          </p:cNvPr>
          <p:cNvSpPr txBox="1">
            <a:spLocks/>
          </p:cNvSpPr>
          <p:nvPr/>
        </p:nvSpPr>
        <p:spPr>
          <a:xfrm>
            <a:off x="130250" y="1551056"/>
            <a:ext cx="1518912" cy="1107919"/>
          </a:xfrm>
          <a:prstGeom prst="rect">
            <a:avLst/>
          </a:prstGeom>
          <a:noFill/>
        </p:spPr>
        <p:txBody>
          <a:bodyPr vert="horz" lIns="0" tIns="0" rIns="0" bIns="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solidFill>
                  <a:srgbClr val="FF0000"/>
                </a:solidFill>
                <a:latin typeface="+mn-lt"/>
              </a:rPr>
              <a:t>critical combination: cl1 + short </a:t>
            </a:r>
            <a:r>
              <a:rPr lang="en-US" sz="2000" dirty="0" err="1">
                <a:solidFill>
                  <a:srgbClr val="FF0000"/>
                </a:solidFill>
                <a:latin typeface="+mn-lt"/>
              </a:rPr>
              <a:t>L</a:t>
            </a:r>
            <a:r>
              <a:rPr lang="en-US" sz="2000" baseline="-25000" dirty="0" err="1">
                <a:solidFill>
                  <a:srgbClr val="FF0000"/>
                </a:solidFill>
                <a:latin typeface="+mn-lt"/>
              </a:rPr>
              <a:t>f</a:t>
            </a:r>
            <a:endParaRPr lang="en-US" sz="2000" baseline="-25000" dirty="0">
              <a:solidFill>
                <a:srgbClr val="FF0000"/>
              </a:solidFill>
              <a:latin typeface="+mn-lt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431076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4532"/>
    </mc:Choice>
    <mc:Fallback>
      <p:transition spd="slow" advTm="9453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  <p:bldP spid="12" grpId="0" animBg="1"/>
      <p:bldP spid="13" grpId="0" animBg="1"/>
      <p:bldP spid="16" grpId="0" animBg="1"/>
      <p:bldP spid="17" grpId="0" animBg="1"/>
      <p:bldP spid="1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j-lt"/>
              </a:rPr>
              <a:t>Influence parameters on the shear deformation behavior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FDAF33A-75E1-4C0B-A22B-EAC9B12C110F}" type="slidenum">
              <a:rPr lang="de-DE" smtClean="0"/>
              <a:pPr algn="ctr"/>
              <a:t>11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de-DE" dirty="0"/>
              <a:t>Silke Klitschke</a:t>
            </a:r>
          </a:p>
          <a:p>
            <a:r>
              <a:rPr lang="de-DE" dirty="0"/>
              <a:t>Fraunhofer Institute for </a:t>
            </a:r>
            <a:r>
              <a:rPr lang="de-DE" dirty="0" err="1"/>
              <a:t>Mechanics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Materials IWM</a:t>
            </a:r>
          </a:p>
          <a:p>
            <a:r>
              <a:rPr lang="de-DE" dirty="0"/>
              <a:t>June, 21st, 2023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796BFDA4-09B3-2806-F79C-0EA2699999D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1117" t="8040" r="6120" b="46258"/>
          <a:stretch/>
        </p:blipFill>
        <p:spPr>
          <a:xfrm>
            <a:off x="1060081" y="1956286"/>
            <a:ext cx="5138983" cy="3775267"/>
          </a:xfrm>
          <a:prstGeom prst="rect">
            <a:avLst/>
          </a:prstGeom>
        </p:spPr>
      </p:pic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D0D14BC-BC2F-C942-349B-5B14CCAC113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35360" y="1268766"/>
            <a:ext cx="11617292" cy="623207"/>
          </a:xfrm>
        </p:spPr>
        <p:txBody>
          <a:bodyPr>
            <a:noAutofit/>
          </a:bodyPr>
          <a:lstStyle>
            <a:lvl1pPr>
              <a:defRPr sz="2800">
                <a:solidFill>
                  <a:schemeClr val="tx1"/>
                </a:solidFill>
                <a:latin typeface="Helvetica" pitchFamily="34" charset="0"/>
              </a:defRPr>
            </a:lvl1pPr>
            <a:lvl2pPr>
              <a:defRPr sz="2400">
                <a:solidFill>
                  <a:schemeClr val="tx1"/>
                </a:solidFill>
                <a:latin typeface="Helvetica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Helvetica" pitchFamily="34" charset="0"/>
              </a:defRPr>
            </a:lvl3pPr>
            <a:lvl4pPr>
              <a:defRPr sz="1800">
                <a:solidFill>
                  <a:schemeClr val="tx1"/>
                </a:solidFill>
                <a:latin typeface="Helvetica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Helvetica" pitchFamily="34" charset="0"/>
              </a:defRPr>
            </a:lvl5pPr>
          </a:lstStyle>
          <a:p>
            <a:pPr marL="0" lvl="0" indent="0">
              <a:buNone/>
            </a:pPr>
            <a:r>
              <a:rPr lang="de-DE" sz="2400" dirty="0">
                <a:latin typeface="+mn-lt"/>
              </a:rPr>
              <a:t>Relative horizontal </a:t>
            </a:r>
            <a:r>
              <a:rPr lang="de-DE" sz="2400" dirty="0" err="1">
                <a:latin typeface="+mn-lt"/>
              </a:rPr>
              <a:t>movement</a:t>
            </a:r>
            <a:r>
              <a:rPr lang="de-DE" sz="2400" dirty="0">
                <a:latin typeface="+mn-lt"/>
              </a:rPr>
              <a:t> </a:t>
            </a:r>
            <a:r>
              <a:rPr lang="de-DE" sz="2400" dirty="0" err="1">
                <a:latin typeface="+mn-lt"/>
              </a:rPr>
              <a:t>of</a:t>
            </a:r>
            <a:r>
              <a:rPr lang="de-DE" sz="2400" dirty="0">
                <a:latin typeface="+mn-lt"/>
              </a:rPr>
              <a:t> </a:t>
            </a:r>
            <a:r>
              <a:rPr lang="de-DE" sz="2400" dirty="0" err="1">
                <a:latin typeface="+mn-lt"/>
              </a:rPr>
              <a:t>the</a:t>
            </a:r>
            <a:r>
              <a:rPr lang="de-DE" sz="2400" dirty="0">
                <a:latin typeface="+mn-lt"/>
              </a:rPr>
              <a:t> </a:t>
            </a:r>
            <a:r>
              <a:rPr lang="de-DE" sz="2400" dirty="0" err="1">
                <a:latin typeface="+mn-lt"/>
              </a:rPr>
              <a:t>specimen</a:t>
            </a:r>
            <a:r>
              <a:rPr lang="de-DE" sz="2400" dirty="0">
                <a:latin typeface="+mn-lt"/>
              </a:rPr>
              <a:t> </a:t>
            </a:r>
            <a:r>
              <a:rPr lang="de-DE" sz="2400" dirty="0" err="1">
                <a:latin typeface="+mn-lt"/>
              </a:rPr>
              <a:t>parts</a:t>
            </a:r>
            <a:r>
              <a:rPr lang="de-DE" sz="2400" dirty="0">
                <a:latin typeface="+mn-lt"/>
              </a:rPr>
              <a:t>: 	</a:t>
            </a:r>
            <a:r>
              <a:rPr lang="de-DE" dirty="0">
                <a:latin typeface="+mn-lt"/>
              </a:rPr>
              <a:t>		</a:t>
            </a:r>
            <a:r>
              <a:rPr lang="de-DE" dirty="0">
                <a:latin typeface="+mn-lt"/>
                <a:sym typeface="Symbol" panose="05050102010706020507" pitchFamily="18" charset="2"/>
              </a:rPr>
              <a:t></a:t>
            </a:r>
            <a:r>
              <a:rPr lang="de-DE" dirty="0" err="1">
                <a:latin typeface="+mn-lt"/>
                <a:sym typeface="Symbol" panose="05050102010706020507" pitchFamily="18" charset="2"/>
              </a:rPr>
              <a:t>x</a:t>
            </a:r>
            <a:r>
              <a:rPr lang="de-DE" baseline="-25000" dirty="0" err="1">
                <a:latin typeface="+mn-lt"/>
                <a:sym typeface="Symbol" panose="05050102010706020507" pitchFamily="18" charset="2"/>
              </a:rPr>
              <a:t>ij</a:t>
            </a:r>
            <a:r>
              <a:rPr lang="de-DE" baseline="-25000" dirty="0">
                <a:latin typeface="+mn-lt"/>
                <a:sym typeface="Symbol" panose="05050102010706020507" pitchFamily="18" charset="2"/>
              </a:rPr>
              <a:t> </a:t>
            </a:r>
            <a:r>
              <a:rPr lang="de-DE" dirty="0">
                <a:latin typeface="+mn-lt"/>
                <a:sym typeface="Symbol" panose="05050102010706020507" pitchFamily="18" charset="2"/>
              </a:rPr>
              <a:t>= </a:t>
            </a:r>
            <a:r>
              <a:rPr lang="de-DE" dirty="0" err="1">
                <a:latin typeface="+mn-lt"/>
                <a:sym typeface="Symbol" panose="05050102010706020507" pitchFamily="18" charset="2"/>
              </a:rPr>
              <a:t>x</a:t>
            </a:r>
            <a:r>
              <a:rPr lang="de-DE" baseline="-25000" dirty="0" err="1">
                <a:latin typeface="+mn-lt"/>
                <a:sym typeface="Symbol" panose="05050102010706020507" pitchFamily="18" charset="2"/>
              </a:rPr>
              <a:t>j</a:t>
            </a:r>
            <a:r>
              <a:rPr lang="de-DE" baseline="-25000" dirty="0">
                <a:latin typeface="+mn-lt"/>
                <a:sym typeface="Symbol" panose="05050102010706020507" pitchFamily="18" charset="2"/>
              </a:rPr>
              <a:t> </a:t>
            </a:r>
            <a:r>
              <a:rPr lang="de-DE" dirty="0">
                <a:latin typeface="+mn-lt"/>
                <a:sym typeface="Symbol" panose="05050102010706020507" pitchFamily="18" charset="2"/>
              </a:rPr>
              <a:t>– x</a:t>
            </a:r>
            <a:r>
              <a:rPr lang="de-DE" baseline="-25000" dirty="0">
                <a:latin typeface="+mn-lt"/>
                <a:sym typeface="Symbol" panose="05050102010706020507" pitchFamily="18" charset="2"/>
              </a:rPr>
              <a:t>i</a:t>
            </a:r>
            <a:endParaRPr lang="de-DE" dirty="0">
              <a:latin typeface="+mn-lt"/>
            </a:endParaRP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9A80817C-6D39-A8D7-691B-B86107AA9071}"/>
              </a:ext>
            </a:extLst>
          </p:cNvPr>
          <p:cNvSpPr/>
          <p:nvPr/>
        </p:nvSpPr>
        <p:spPr>
          <a:xfrm>
            <a:off x="4778976" y="4149080"/>
            <a:ext cx="1215200" cy="875278"/>
          </a:xfrm>
          <a:prstGeom prst="rect">
            <a:avLst/>
          </a:prstGeom>
          <a:solidFill>
            <a:schemeClr val="accent1"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E75BF533-B1B1-6244-5FCF-440F5E5925D0}"/>
              </a:ext>
            </a:extLst>
          </p:cNvPr>
          <p:cNvSpPr/>
          <p:nvPr/>
        </p:nvSpPr>
        <p:spPr>
          <a:xfrm>
            <a:off x="1636145" y="2152509"/>
            <a:ext cx="3145913" cy="2902390"/>
          </a:xfrm>
          <a:prstGeom prst="rect">
            <a:avLst/>
          </a:prstGeom>
          <a:solidFill>
            <a:schemeClr val="bg1">
              <a:lumMod val="50000"/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Inhaltsplatzhalter 2">
            <a:extLst>
              <a:ext uri="{FF2B5EF4-FFF2-40B4-BE49-F238E27FC236}">
                <a16:creationId xmlns:a16="http://schemas.microsoft.com/office/drawing/2014/main" id="{107BC5A7-65E1-BFF3-D667-1BF344EEF0A2}"/>
              </a:ext>
            </a:extLst>
          </p:cNvPr>
          <p:cNvSpPr txBox="1">
            <a:spLocks/>
          </p:cNvSpPr>
          <p:nvPr/>
        </p:nvSpPr>
        <p:spPr>
          <a:xfrm>
            <a:off x="1711096" y="1774722"/>
            <a:ext cx="4152798" cy="341450"/>
          </a:xfrm>
          <a:prstGeom prst="rect">
            <a:avLst/>
          </a:prstGeom>
          <a:solidFill>
            <a:schemeClr val="bg1">
              <a:lumMod val="65000"/>
              <a:alpha val="36000"/>
            </a:schemeClr>
          </a:solidFill>
        </p:spPr>
        <p:txBody>
          <a:bodyPr vert="horz" lIns="0" tIns="0" rIns="0" bIns="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>
                <a:latin typeface="+mn-lt"/>
              </a:rPr>
              <a:t> specimen parts get closer to each other</a:t>
            </a:r>
          </a:p>
        </p:txBody>
      </p:sp>
      <p:sp>
        <p:nvSpPr>
          <p:cNvPr id="13" name="Inhaltsplatzhalter 2">
            <a:extLst>
              <a:ext uri="{FF2B5EF4-FFF2-40B4-BE49-F238E27FC236}">
                <a16:creationId xmlns:a16="http://schemas.microsoft.com/office/drawing/2014/main" id="{AE9D752A-70C7-85EF-9F5A-D9869D6B45F9}"/>
              </a:ext>
            </a:extLst>
          </p:cNvPr>
          <p:cNvSpPr txBox="1">
            <a:spLocks/>
          </p:cNvSpPr>
          <p:nvPr/>
        </p:nvSpPr>
        <p:spPr>
          <a:xfrm>
            <a:off x="3401089" y="4001313"/>
            <a:ext cx="1057998" cy="427761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1400" dirty="0">
                <a:solidFill>
                  <a:srgbClr val="FF0000"/>
                </a:solidFill>
                <a:latin typeface="+mn-lt"/>
              </a:rPr>
              <a:t>less horizontal movement</a:t>
            </a:r>
          </a:p>
        </p:txBody>
      </p:sp>
      <p:cxnSp>
        <p:nvCxnSpPr>
          <p:cNvPr id="14" name="Gerade Verbindung mit Pfeil 13">
            <a:extLst>
              <a:ext uri="{FF2B5EF4-FFF2-40B4-BE49-F238E27FC236}">
                <a16:creationId xmlns:a16="http://schemas.microsoft.com/office/drawing/2014/main" id="{0AD60ED7-7CA1-5950-E0EA-D4AD16B7EA66}"/>
              </a:ext>
            </a:extLst>
          </p:cNvPr>
          <p:cNvCxnSpPr>
            <a:cxnSpLocks/>
          </p:cNvCxnSpPr>
          <p:nvPr/>
        </p:nvCxnSpPr>
        <p:spPr>
          <a:xfrm flipV="1">
            <a:off x="3934370" y="3497740"/>
            <a:ext cx="316963" cy="492817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Grafik 14">
            <a:extLst>
              <a:ext uri="{FF2B5EF4-FFF2-40B4-BE49-F238E27FC236}">
                <a16:creationId xmlns:a16="http://schemas.microsoft.com/office/drawing/2014/main" id="{DF4D1B3F-3D18-8A1F-2125-C00FE269653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252" t="4182" r="52075" b="45969"/>
          <a:stretch/>
        </p:blipFill>
        <p:spPr>
          <a:xfrm>
            <a:off x="8035226" y="2016315"/>
            <a:ext cx="3475223" cy="4152975"/>
          </a:xfrm>
          <a:prstGeom prst="rect">
            <a:avLst/>
          </a:prstGeom>
        </p:spPr>
      </p:pic>
      <p:sp>
        <p:nvSpPr>
          <p:cNvPr id="16" name="Inhaltsplatzhalter 2">
            <a:extLst>
              <a:ext uri="{FF2B5EF4-FFF2-40B4-BE49-F238E27FC236}">
                <a16:creationId xmlns:a16="http://schemas.microsoft.com/office/drawing/2014/main" id="{F0C107C6-F2B1-4D98-67C1-FDEE42385A11}"/>
              </a:ext>
            </a:extLst>
          </p:cNvPr>
          <p:cNvSpPr txBox="1">
            <a:spLocks/>
          </p:cNvSpPr>
          <p:nvPr/>
        </p:nvSpPr>
        <p:spPr>
          <a:xfrm>
            <a:off x="9375973" y="1713278"/>
            <a:ext cx="1961321" cy="414676"/>
          </a:xfrm>
          <a:prstGeom prst="rect">
            <a:avLst/>
          </a:prstGeom>
          <a:noFill/>
        </p:spPr>
        <p:txBody>
          <a:bodyPr vert="horz" lIns="0" tIns="0" rIns="0" bIns="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US" sz="1600" dirty="0">
                <a:latin typeface="+mn-lt"/>
              </a:rPr>
              <a:t>(j = 3,5,7 and </a:t>
            </a:r>
            <a:r>
              <a:rPr lang="en-US" sz="1600" dirty="0" err="1">
                <a:latin typeface="+mn-lt"/>
              </a:rPr>
              <a:t>i</a:t>
            </a:r>
            <a:r>
              <a:rPr lang="en-US" sz="1600" dirty="0">
                <a:latin typeface="+mn-lt"/>
              </a:rPr>
              <a:t> = 4,6,8)</a:t>
            </a:r>
            <a:endParaRPr lang="en-US" sz="1600" baseline="-25000" dirty="0">
              <a:latin typeface="+mn-lt"/>
            </a:endParaRPr>
          </a:p>
        </p:txBody>
      </p:sp>
      <p:sp>
        <p:nvSpPr>
          <p:cNvPr id="9" name="Inhaltsplatzhalter 2">
            <a:extLst>
              <a:ext uri="{FF2B5EF4-FFF2-40B4-BE49-F238E27FC236}">
                <a16:creationId xmlns:a16="http://schemas.microsoft.com/office/drawing/2014/main" id="{30A730AB-820B-231D-DE42-3BEDBB319938}"/>
              </a:ext>
            </a:extLst>
          </p:cNvPr>
          <p:cNvSpPr txBox="1">
            <a:spLocks/>
          </p:cNvSpPr>
          <p:nvPr/>
        </p:nvSpPr>
        <p:spPr>
          <a:xfrm>
            <a:off x="6002055" y="4175865"/>
            <a:ext cx="1417006" cy="905819"/>
          </a:xfrm>
          <a:prstGeom prst="rect">
            <a:avLst/>
          </a:prstGeom>
          <a:solidFill>
            <a:srgbClr val="35B9C5">
              <a:alpha val="20000"/>
            </a:srgbClr>
          </a:solidFill>
        </p:spPr>
        <p:txBody>
          <a:bodyPr vert="horz" lIns="0" tIns="0" rIns="0" bIns="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+mn-lt"/>
              </a:rPr>
              <a:t> specimen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+mn-lt"/>
              </a:rPr>
              <a:t> parts move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+mn-lt"/>
              </a:rPr>
              <a:t> apart</a:t>
            </a:r>
          </a:p>
        </p:txBody>
      </p:sp>
      <p:sp>
        <p:nvSpPr>
          <p:cNvPr id="17" name="Inhaltsplatzhalter 2">
            <a:extLst>
              <a:ext uri="{FF2B5EF4-FFF2-40B4-BE49-F238E27FC236}">
                <a16:creationId xmlns:a16="http://schemas.microsoft.com/office/drawing/2014/main" id="{1E3DE0C1-8A8A-1DD3-E81F-872730BE96D1}"/>
              </a:ext>
            </a:extLst>
          </p:cNvPr>
          <p:cNvSpPr txBox="1">
            <a:spLocks/>
          </p:cNvSpPr>
          <p:nvPr/>
        </p:nvSpPr>
        <p:spPr>
          <a:xfrm>
            <a:off x="2031600" y="5779949"/>
            <a:ext cx="5459165" cy="62817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>
                <a:latin typeface="+mn-lt"/>
              </a:rPr>
              <a:t>A material dependent horizontal degree of freedom should be necessary for linear shear strain paths</a:t>
            </a:r>
          </a:p>
        </p:txBody>
      </p:sp>
      <p:sp>
        <p:nvSpPr>
          <p:cNvPr id="11" name="Rechteck 10">
            <a:extLst>
              <a:ext uri="{FF2B5EF4-FFF2-40B4-BE49-F238E27FC236}">
                <a16:creationId xmlns:a16="http://schemas.microsoft.com/office/drawing/2014/main" id="{AE95A70B-25A5-9E18-1687-B9130C8FAC91}"/>
              </a:ext>
            </a:extLst>
          </p:cNvPr>
          <p:cNvSpPr/>
          <p:nvPr/>
        </p:nvSpPr>
        <p:spPr>
          <a:xfrm>
            <a:off x="4771097" y="2152509"/>
            <a:ext cx="1199962" cy="1996571"/>
          </a:xfrm>
          <a:prstGeom prst="rect">
            <a:avLst/>
          </a:prstGeom>
          <a:solidFill>
            <a:schemeClr val="bg1">
              <a:lumMod val="50000"/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5812635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51849"/>
    </mc:Choice>
    <mc:Fallback>
      <p:transition spd="slow" advTm="15184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12" grpId="0" animBg="1"/>
      <p:bldP spid="13" grpId="0"/>
      <p:bldP spid="16" grpId="0"/>
      <p:bldP spid="9" grpId="0" animBg="1"/>
      <p:bldP spid="17" grpId="0"/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764B542B-8DD9-A16E-811A-C311F8F1B3A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93" t="2120" r="6272" b="4977"/>
          <a:stretch/>
        </p:blipFill>
        <p:spPr>
          <a:xfrm>
            <a:off x="1432880" y="1971449"/>
            <a:ext cx="6443117" cy="4369784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35360" y="292524"/>
            <a:ext cx="11521280" cy="706090"/>
          </a:xfrm>
        </p:spPr>
        <p:txBody>
          <a:bodyPr/>
          <a:lstStyle/>
          <a:p>
            <a:r>
              <a:rPr lang="en-US" dirty="0">
                <a:latin typeface="+mj-lt"/>
              </a:rPr>
              <a:t>Influence parameters on the shear fracture behavior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FDAF33A-75E1-4C0B-A22B-EAC9B12C110F}" type="slidenum">
              <a:rPr lang="de-DE" smtClean="0"/>
              <a:pPr algn="ctr"/>
              <a:t>12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de-DE" dirty="0"/>
              <a:t>Silke Klitschke</a:t>
            </a:r>
          </a:p>
          <a:p>
            <a:r>
              <a:rPr lang="de-DE" dirty="0"/>
              <a:t>Fraunhofer Institute for </a:t>
            </a:r>
            <a:r>
              <a:rPr lang="de-DE" dirty="0" err="1"/>
              <a:t>Mechanics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Materials IWM</a:t>
            </a:r>
          </a:p>
          <a:p>
            <a:r>
              <a:rPr lang="de-DE" dirty="0"/>
              <a:t>June, 21st, 2023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D0D14BC-BC2F-C942-349B-5B14CCAC113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35360" y="1268765"/>
            <a:ext cx="11112330" cy="4608513"/>
          </a:xfrm>
        </p:spPr>
        <p:txBody>
          <a:bodyPr>
            <a:noAutofit/>
          </a:bodyPr>
          <a:lstStyle>
            <a:lvl1pPr>
              <a:defRPr sz="2800">
                <a:solidFill>
                  <a:schemeClr val="tx1"/>
                </a:solidFill>
                <a:latin typeface="Helvetica" pitchFamily="34" charset="0"/>
              </a:defRPr>
            </a:lvl1pPr>
            <a:lvl2pPr>
              <a:defRPr sz="2400">
                <a:solidFill>
                  <a:schemeClr val="tx1"/>
                </a:solidFill>
                <a:latin typeface="Helvetica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Helvetica" pitchFamily="34" charset="0"/>
              </a:defRPr>
            </a:lvl3pPr>
            <a:lvl4pPr>
              <a:defRPr sz="1800">
                <a:solidFill>
                  <a:schemeClr val="tx1"/>
                </a:solidFill>
                <a:latin typeface="Helvetica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Helvetica" pitchFamily="34" charset="0"/>
              </a:defRPr>
            </a:lvl5pPr>
          </a:lstStyle>
          <a:p>
            <a:pPr marL="0" lvl="0" indent="0">
              <a:buNone/>
            </a:pPr>
            <a:r>
              <a:rPr lang="de-DE" sz="2400" u="sng" dirty="0">
                <a:latin typeface="+mn-lt"/>
              </a:rPr>
              <a:t>First </a:t>
            </a:r>
            <a:r>
              <a:rPr lang="de-DE" sz="2400" u="sng" dirty="0" err="1">
                <a:latin typeface="+mn-lt"/>
              </a:rPr>
              <a:t>results</a:t>
            </a:r>
            <a:r>
              <a:rPr lang="de-DE" sz="2400" u="sng" dirty="0">
                <a:latin typeface="+mn-lt"/>
              </a:rPr>
              <a:t> </a:t>
            </a:r>
            <a:r>
              <a:rPr lang="de-DE" sz="2400" dirty="0">
                <a:latin typeface="+mn-lt"/>
              </a:rPr>
              <a:t>for </a:t>
            </a:r>
            <a:r>
              <a:rPr lang="de-DE" sz="2400" dirty="0" err="1">
                <a:latin typeface="+mn-lt"/>
              </a:rPr>
              <a:t>shear</a:t>
            </a:r>
            <a:r>
              <a:rPr lang="de-DE" sz="2400" dirty="0">
                <a:latin typeface="+mn-lt"/>
              </a:rPr>
              <a:t> </a:t>
            </a:r>
            <a:r>
              <a:rPr lang="de-DE" sz="2400" dirty="0" err="1">
                <a:latin typeface="+mn-lt"/>
              </a:rPr>
              <a:t>fracture</a:t>
            </a:r>
            <a:r>
              <a:rPr lang="de-DE" sz="2400" dirty="0">
                <a:latin typeface="+mn-lt"/>
              </a:rPr>
              <a:t> </a:t>
            </a:r>
            <a:r>
              <a:rPr lang="de-DE" sz="2400" dirty="0" err="1">
                <a:latin typeface="+mn-lt"/>
              </a:rPr>
              <a:t>strains</a:t>
            </a:r>
            <a:r>
              <a:rPr lang="de-DE" sz="2400" dirty="0">
                <a:latin typeface="+mn-lt"/>
              </a:rPr>
              <a:t> </a:t>
            </a:r>
            <a:r>
              <a:rPr lang="de-DE" sz="2400" dirty="0" err="1">
                <a:latin typeface="+mn-lt"/>
              </a:rPr>
              <a:t>evaluated</a:t>
            </a:r>
            <a:r>
              <a:rPr lang="de-DE" sz="2400" dirty="0">
                <a:latin typeface="+mn-lt"/>
              </a:rPr>
              <a:t> </a:t>
            </a:r>
            <a:r>
              <a:rPr lang="de-DE" sz="2400" dirty="0" err="1">
                <a:latin typeface="+mn-lt"/>
              </a:rPr>
              <a:t>by</a:t>
            </a:r>
            <a:r>
              <a:rPr lang="de-DE" sz="2400" dirty="0">
                <a:latin typeface="+mn-lt"/>
              </a:rPr>
              <a:t> DIC </a:t>
            </a:r>
            <a:r>
              <a:rPr lang="de-DE" sz="2400" dirty="0" err="1">
                <a:latin typeface="+mn-lt"/>
              </a:rPr>
              <a:t>with</a:t>
            </a:r>
            <a:r>
              <a:rPr lang="de-DE" sz="2400" dirty="0">
                <a:latin typeface="+mn-lt"/>
              </a:rPr>
              <a:t> </a:t>
            </a:r>
            <a:r>
              <a:rPr lang="de-DE" sz="2400" dirty="0" err="1">
                <a:latin typeface="+mn-lt"/>
              </a:rPr>
              <a:t>the</a:t>
            </a:r>
            <a:r>
              <a:rPr lang="de-DE" sz="2400" dirty="0">
                <a:latin typeface="+mn-lt"/>
              </a:rPr>
              <a:t> </a:t>
            </a:r>
            <a:r>
              <a:rPr lang="de-DE" sz="2400" dirty="0" err="1">
                <a:latin typeface="+mn-lt"/>
              </a:rPr>
              <a:t>proposed</a:t>
            </a:r>
            <a:r>
              <a:rPr lang="de-DE" sz="2400" dirty="0">
                <a:latin typeface="+mn-lt"/>
              </a:rPr>
              <a:t> </a:t>
            </a:r>
            <a:r>
              <a:rPr lang="de-DE" sz="2400" dirty="0" err="1">
                <a:latin typeface="+mn-lt"/>
              </a:rPr>
              <a:t>method</a:t>
            </a:r>
            <a:r>
              <a:rPr lang="de-DE" sz="2400" dirty="0">
                <a:latin typeface="+mn-lt"/>
              </a:rPr>
              <a:t>:</a:t>
            </a:r>
          </a:p>
        </p:txBody>
      </p:sp>
      <p:sp>
        <p:nvSpPr>
          <p:cNvPr id="8" name="Inhaltsplatzhalter 2">
            <a:extLst>
              <a:ext uri="{FF2B5EF4-FFF2-40B4-BE49-F238E27FC236}">
                <a16:creationId xmlns:a16="http://schemas.microsoft.com/office/drawing/2014/main" id="{2C36B94C-1148-A025-EF07-A2EF45BF36B3}"/>
              </a:ext>
            </a:extLst>
          </p:cNvPr>
          <p:cNvSpPr txBox="1">
            <a:spLocks/>
          </p:cNvSpPr>
          <p:nvPr/>
        </p:nvSpPr>
        <p:spPr>
          <a:xfrm>
            <a:off x="2690551" y="2179754"/>
            <a:ext cx="2360326" cy="360040"/>
          </a:xfrm>
          <a:prstGeom prst="rect">
            <a:avLst/>
          </a:prstGeom>
          <a:solidFill>
            <a:schemeClr val="bg1"/>
          </a:solidFill>
        </p:spPr>
        <p:txBody>
          <a:bodyPr vert="horz" lIns="0" tIns="0" rIns="0" bIns="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sz="2000" dirty="0">
                <a:latin typeface="+mn-lt"/>
              </a:rPr>
              <a:t>CR590Y980T-DP-GI</a:t>
            </a:r>
            <a:endParaRPr lang="de-DE" sz="1400" dirty="0">
              <a:latin typeface="+mn-lt"/>
            </a:endParaRPr>
          </a:p>
        </p:txBody>
      </p:sp>
      <p:sp>
        <p:nvSpPr>
          <p:cNvPr id="10" name="Inhaltsplatzhalter 2">
            <a:extLst>
              <a:ext uri="{FF2B5EF4-FFF2-40B4-BE49-F238E27FC236}">
                <a16:creationId xmlns:a16="http://schemas.microsoft.com/office/drawing/2014/main" id="{5D933980-45A4-34B4-8FB9-ABFEFBB2A9B1}"/>
              </a:ext>
            </a:extLst>
          </p:cNvPr>
          <p:cNvSpPr txBox="1">
            <a:spLocks/>
          </p:cNvSpPr>
          <p:nvPr/>
        </p:nvSpPr>
        <p:spPr>
          <a:xfrm>
            <a:off x="7903465" y="2060744"/>
            <a:ext cx="3860800" cy="460851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latin typeface="+mn-lt"/>
              </a:rPr>
              <a:t>DP1000: no significant influence of clamping type and free clamping length on the shear fracture strain observed</a:t>
            </a:r>
          </a:p>
          <a:p>
            <a:pPr marL="0" indent="0">
              <a:buNone/>
            </a:pPr>
            <a:endParaRPr lang="en-US" sz="1200" dirty="0">
              <a:latin typeface="+mn-lt"/>
            </a:endParaRPr>
          </a:p>
          <a:p>
            <a:r>
              <a:rPr lang="en-US" sz="2400" dirty="0" err="1">
                <a:latin typeface="+mn-lt"/>
              </a:rPr>
              <a:t>microalloyed</a:t>
            </a:r>
            <a:r>
              <a:rPr lang="en-US" sz="2400" dirty="0">
                <a:latin typeface="+mn-lt"/>
              </a:rPr>
              <a:t> and bainitic steels fail at higher strains -&gt; evaluation in progress</a:t>
            </a:r>
            <a:endParaRPr lang="de-DE" sz="2400" dirty="0">
              <a:latin typeface="+mn-lt"/>
            </a:endParaRPr>
          </a:p>
        </p:txBody>
      </p:sp>
      <p:sp>
        <p:nvSpPr>
          <p:cNvPr id="11" name="Inhaltsplatzhalter 2">
            <a:extLst>
              <a:ext uri="{FF2B5EF4-FFF2-40B4-BE49-F238E27FC236}">
                <a16:creationId xmlns:a16="http://schemas.microsoft.com/office/drawing/2014/main" id="{3551B80B-B3BA-4E1D-9F46-CDBF5BDF3024}"/>
              </a:ext>
            </a:extLst>
          </p:cNvPr>
          <p:cNvSpPr txBox="1">
            <a:spLocks/>
          </p:cNvSpPr>
          <p:nvPr/>
        </p:nvSpPr>
        <p:spPr>
          <a:xfrm>
            <a:off x="3508467" y="3637415"/>
            <a:ext cx="1542410" cy="360040"/>
          </a:xfrm>
          <a:prstGeom prst="rect">
            <a:avLst/>
          </a:prstGeom>
          <a:solidFill>
            <a:schemeClr val="bg1"/>
          </a:solidFill>
        </p:spPr>
        <p:txBody>
          <a:bodyPr vert="horz" lIns="0" tIns="0" rIns="0" bIns="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>
                <a:latin typeface="+mn-lt"/>
              </a:rPr>
              <a:t>Fix clamping</a:t>
            </a:r>
          </a:p>
        </p:txBody>
      </p:sp>
      <p:sp>
        <p:nvSpPr>
          <p:cNvPr id="12" name="Inhaltsplatzhalter 2">
            <a:extLst>
              <a:ext uri="{FF2B5EF4-FFF2-40B4-BE49-F238E27FC236}">
                <a16:creationId xmlns:a16="http://schemas.microsoft.com/office/drawing/2014/main" id="{181EC180-16F0-853C-CFF9-95624961AF30}"/>
              </a:ext>
            </a:extLst>
          </p:cNvPr>
          <p:cNvSpPr txBox="1">
            <a:spLocks/>
          </p:cNvSpPr>
          <p:nvPr/>
        </p:nvSpPr>
        <p:spPr>
          <a:xfrm>
            <a:off x="5756506" y="3573021"/>
            <a:ext cx="1542411" cy="990797"/>
          </a:xfrm>
          <a:prstGeom prst="rect">
            <a:avLst/>
          </a:prstGeom>
          <a:solidFill>
            <a:schemeClr val="bg1"/>
          </a:solidFill>
        </p:spPr>
        <p:txBody>
          <a:bodyPr vert="horz" lIns="0" tIns="0" rIns="0" bIns="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>
                <a:latin typeface="+mn-lt"/>
              </a:rPr>
              <a:t>clamping with horizontal mobility</a:t>
            </a:r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265DF0BB-058F-2823-B1E3-241D3D9799DB}"/>
              </a:ext>
            </a:extLst>
          </p:cNvPr>
          <p:cNvSpPr/>
          <p:nvPr/>
        </p:nvSpPr>
        <p:spPr>
          <a:xfrm>
            <a:off x="7876478" y="2052093"/>
            <a:ext cx="4219796" cy="201130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E13AE4A2-86D2-9E98-485A-1A133E2C071E}"/>
              </a:ext>
            </a:extLst>
          </p:cNvPr>
          <p:cNvSpPr/>
          <p:nvPr/>
        </p:nvSpPr>
        <p:spPr>
          <a:xfrm>
            <a:off x="7859048" y="4140768"/>
            <a:ext cx="4093604" cy="165913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582375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0741"/>
    </mc:Choice>
    <mc:Fallback>
      <p:transition spd="slow" advTm="8074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j-lt"/>
              </a:rPr>
              <a:t>Summary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FDAF33A-75E1-4C0B-A22B-EAC9B12C110F}" type="slidenum">
              <a:rPr lang="de-DE" smtClean="0"/>
              <a:pPr algn="ctr"/>
              <a:t>13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de-DE" dirty="0"/>
              <a:t>Silke Klitschke</a:t>
            </a:r>
          </a:p>
          <a:p>
            <a:r>
              <a:rPr lang="de-DE" dirty="0"/>
              <a:t>Fraunhofer Institute for </a:t>
            </a:r>
            <a:r>
              <a:rPr lang="de-DE" dirty="0" err="1"/>
              <a:t>Mechanics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Materials IWM</a:t>
            </a:r>
          </a:p>
          <a:p>
            <a:r>
              <a:rPr lang="de-DE" dirty="0"/>
              <a:t>June, 21st, 2023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D0D14BC-BC2F-C942-349B-5B14CCAC113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35360" y="1268765"/>
            <a:ext cx="11856640" cy="4608513"/>
          </a:xfrm>
        </p:spPr>
        <p:txBody>
          <a:bodyPr>
            <a:noAutofit/>
          </a:bodyPr>
          <a:lstStyle>
            <a:lvl1pPr>
              <a:defRPr sz="2800">
                <a:solidFill>
                  <a:schemeClr val="tx1"/>
                </a:solidFill>
                <a:latin typeface="Helvetica" pitchFamily="34" charset="0"/>
              </a:defRPr>
            </a:lvl1pPr>
            <a:lvl2pPr>
              <a:defRPr sz="2400">
                <a:solidFill>
                  <a:schemeClr val="tx1"/>
                </a:solidFill>
                <a:latin typeface="Helvetica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Helvetica" pitchFamily="34" charset="0"/>
              </a:defRPr>
            </a:lvl3pPr>
            <a:lvl4pPr>
              <a:defRPr sz="1800">
                <a:solidFill>
                  <a:schemeClr val="tx1"/>
                </a:solidFill>
                <a:latin typeface="Helvetica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Helvetica" pitchFamily="34" charset="0"/>
              </a:defRPr>
            </a:lvl5pPr>
          </a:lstStyle>
          <a:p>
            <a:pPr lvl="0"/>
            <a:r>
              <a:rPr lang="en-US" dirty="0">
                <a:latin typeface="+mn-lt"/>
              </a:rPr>
              <a:t>The influence of the clamping type and free clamping length </a:t>
            </a:r>
            <a:r>
              <a:rPr lang="en-US" dirty="0" err="1">
                <a:latin typeface="+mn-lt"/>
              </a:rPr>
              <a:t>L</a:t>
            </a:r>
            <a:r>
              <a:rPr lang="en-US" baseline="-25000" dirty="0" err="1">
                <a:latin typeface="+mn-lt"/>
              </a:rPr>
              <a:t>f</a:t>
            </a:r>
            <a:r>
              <a:rPr lang="en-US" dirty="0">
                <a:latin typeface="+mn-lt"/>
              </a:rPr>
              <a:t> on the shear deformation and fracture behavior was </a:t>
            </a:r>
            <a:r>
              <a:rPr lang="en-US">
                <a:latin typeface="+mn-lt"/>
              </a:rPr>
              <a:t>investigated for </a:t>
            </a:r>
            <a:r>
              <a:rPr lang="en-US" dirty="0">
                <a:latin typeface="+mn-lt"/>
              </a:rPr>
              <a:t>AHSS</a:t>
            </a:r>
          </a:p>
          <a:p>
            <a:pPr marL="0" lvl="0" indent="0">
              <a:buNone/>
            </a:pPr>
            <a:r>
              <a:rPr lang="en-US" sz="800" dirty="0">
                <a:latin typeface="+mn-lt"/>
              </a:rPr>
              <a:t> </a:t>
            </a:r>
          </a:p>
          <a:p>
            <a:pPr lvl="0"/>
            <a:r>
              <a:rPr lang="en-US" dirty="0">
                <a:latin typeface="+mn-lt"/>
              </a:rPr>
              <a:t>Fixed clamping with </a:t>
            </a:r>
          </a:p>
          <a:p>
            <a:pPr lvl="1"/>
            <a:r>
              <a:rPr lang="en-US" dirty="0" err="1">
                <a:latin typeface="+mn-lt"/>
              </a:rPr>
              <a:t>L</a:t>
            </a:r>
            <a:r>
              <a:rPr lang="en-US" baseline="-25000" dirty="0" err="1">
                <a:latin typeface="+mn-lt"/>
              </a:rPr>
              <a:t>f</a:t>
            </a:r>
            <a:r>
              <a:rPr lang="en-US" dirty="0">
                <a:latin typeface="+mn-lt"/>
              </a:rPr>
              <a:t> </a:t>
            </a:r>
            <a:r>
              <a:rPr lang="en-US" dirty="0">
                <a:latin typeface="+mn-lt"/>
                <a:sym typeface="Symbol" panose="05050102010706020507" pitchFamily="18" charset="2"/>
              </a:rPr>
              <a:t> </a:t>
            </a:r>
            <a:r>
              <a:rPr lang="en-US" dirty="0">
                <a:latin typeface="+mn-lt"/>
              </a:rPr>
              <a:t>62 mm leads to non-linear strain paths</a:t>
            </a:r>
          </a:p>
          <a:p>
            <a:pPr lvl="1"/>
            <a:r>
              <a:rPr lang="en-US" dirty="0" err="1">
                <a:latin typeface="+mn-lt"/>
              </a:rPr>
              <a:t>L</a:t>
            </a:r>
            <a:r>
              <a:rPr lang="en-US" baseline="-25000" dirty="0" err="1">
                <a:latin typeface="+mn-lt"/>
              </a:rPr>
              <a:t>f</a:t>
            </a:r>
            <a:r>
              <a:rPr lang="en-US" dirty="0">
                <a:latin typeface="+mn-lt"/>
              </a:rPr>
              <a:t> </a:t>
            </a:r>
            <a:r>
              <a:rPr lang="en-US" dirty="0">
                <a:latin typeface="+mn-lt"/>
                <a:sym typeface="Symbol" panose="05050102010706020507" pitchFamily="18" charset="2"/>
              </a:rPr>
              <a:t> </a:t>
            </a:r>
            <a:r>
              <a:rPr lang="en-US" dirty="0">
                <a:latin typeface="+mn-lt"/>
              </a:rPr>
              <a:t>165 mm balances this disadvantage</a:t>
            </a:r>
          </a:p>
          <a:p>
            <a:pPr marL="0" indent="0">
              <a:buNone/>
            </a:pPr>
            <a:endParaRPr lang="en-US" sz="800" dirty="0">
              <a:latin typeface="+mn-lt"/>
            </a:endParaRPr>
          </a:p>
          <a:p>
            <a:r>
              <a:rPr lang="en-US" dirty="0">
                <a:latin typeface="+mn-lt"/>
              </a:rPr>
              <a:t>Short shear tensile specimens should be tested with a clamping providing horizontal mobility (yielding characterization -&gt; other recommendations)</a:t>
            </a:r>
          </a:p>
          <a:p>
            <a:pPr marL="0" lvl="0" indent="0">
              <a:buNone/>
            </a:pPr>
            <a:endParaRPr lang="en-US" sz="800" dirty="0">
              <a:latin typeface="+mn-lt"/>
            </a:endParaRPr>
          </a:p>
          <a:p>
            <a:pPr lvl="0"/>
            <a:r>
              <a:rPr lang="en-US" dirty="0">
                <a:latin typeface="+mn-lt"/>
              </a:rPr>
              <a:t>Evaluation of shear strains by DIC: 				                                 appropriate gauge length; average strain values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077C8CE1-C01C-298D-C48F-625E133174F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6445" r="68640" b="11971"/>
          <a:stretch/>
        </p:blipFill>
        <p:spPr>
          <a:xfrm>
            <a:off x="8832304" y="2345111"/>
            <a:ext cx="1429703" cy="1236124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2CF8FA22-4F81-AE6E-B5E5-2A3C6289743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50339" b="49060"/>
          <a:stretch/>
        </p:blipFill>
        <p:spPr>
          <a:xfrm>
            <a:off x="6528048" y="2237524"/>
            <a:ext cx="2151392" cy="1551516"/>
          </a:xfrm>
          <a:prstGeom prst="rect">
            <a:avLst/>
          </a:prstGeom>
        </p:spPr>
      </p:pic>
      <p:sp>
        <p:nvSpPr>
          <p:cNvPr id="8" name="Rechteck 7">
            <a:extLst>
              <a:ext uri="{FF2B5EF4-FFF2-40B4-BE49-F238E27FC236}">
                <a16:creationId xmlns:a16="http://schemas.microsoft.com/office/drawing/2014/main" id="{8EEA5916-1086-4A47-E9CB-5DEB65576258}"/>
              </a:ext>
            </a:extLst>
          </p:cNvPr>
          <p:cNvSpPr/>
          <p:nvPr/>
        </p:nvSpPr>
        <p:spPr>
          <a:xfrm>
            <a:off x="312708" y="2313241"/>
            <a:ext cx="10297144" cy="14688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37969FBC-7FA5-87EA-870B-9FBFCF72D821}"/>
              </a:ext>
            </a:extLst>
          </p:cNvPr>
          <p:cNvSpPr/>
          <p:nvPr/>
        </p:nvSpPr>
        <p:spPr>
          <a:xfrm>
            <a:off x="171763" y="3797258"/>
            <a:ext cx="11617292" cy="9566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4A289DB9-C07B-C83C-E5A0-D9A392AF0230}"/>
              </a:ext>
            </a:extLst>
          </p:cNvPr>
          <p:cNvSpPr/>
          <p:nvPr/>
        </p:nvSpPr>
        <p:spPr>
          <a:xfrm>
            <a:off x="181554" y="4920373"/>
            <a:ext cx="11617292" cy="9054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986C9BAF-6392-6B73-169B-10D3E1C6915C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4957" t="8094" r="42301" b="2321"/>
          <a:stretch/>
        </p:blipFill>
        <p:spPr>
          <a:xfrm>
            <a:off x="7785647" y="4769458"/>
            <a:ext cx="2093314" cy="1467854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FB10D50E-AD73-B603-CF7F-2922353029A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83597" y="4769458"/>
            <a:ext cx="1297813" cy="128683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235309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0857"/>
    </mc:Choice>
    <mc:Fallback>
      <p:transition spd="slow" advTm="6085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j-lt"/>
              </a:rPr>
              <a:t>Summary and outlook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FDAF33A-75E1-4C0B-A22B-EAC9B12C110F}" type="slidenum">
              <a:rPr lang="de-DE" smtClean="0"/>
              <a:pPr algn="ctr"/>
              <a:t>14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de-DE" dirty="0"/>
              <a:t>Silke Klitschke</a:t>
            </a:r>
          </a:p>
          <a:p>
            <a:r>
              <a:rPr lang="de-DE" dirty="0"/>
              <a:t>Fraunhofer Institute for </a:t>
            </a:r>
            <a:r>
              <a:rPr lang="de-DE" dirty="0" err="1"/>
              <a:t>Mechanics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Materials IWM</a:t>
            </a:r>
          </a:p>
          <a:p>
            <a:r>
              <a:rPr lang="de-DE" dirty="0"/>
              <a:t>June, 21st, 2023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D0D14BC-BC2F-C942-349B-5B14CCAC113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35360" y="1268765"/>
            <a:ext cx="11617292" cy="4608513"/>
          </a:xfrm>
        </p:spPr>
        <p:txBody>
          <a:bodyPr>
            <a:noAutofit/>
          </a:bodyPr>
          <a:lstStyle>
            <a:lvl1pPr>
              <a:defRPr sz="2800">
                <a:solidFill>
                  <a:schemeClr val="tx1"/>
                </a:solidFill>
                <a:latin typeface="Helvetica" pitchFamily="34" charset="0"/>
              </a:defRPr>
            </a:lvl1pPr>
            <a:lvl2pPr>
              <a:defRPr sz="2400">
                <a:solidFill>
                  <a:schemeClr val="tx1"/>
                </a:solidFill>
                <a:latin typeface="Helvetica" pitchFamily="34" charset="0"/>
              </a:defRPr>
            </a:lvl2pPr>
            <a:lvl3pPr>
              <a:defRPr sz="2000">
                <a:solidFill>
                  <a:schemeClr val="tx1"/>
                </a:solidFill>
                <a:latin typeface="Helvetica" pitchFamily="34" charset="0"/>
              </a:defRPr>
            </a:lvl3pPr>
            <a:lvl4pPr>
              <a:defRPr sz="1800">
                <a:solidFill>
                  <a:schemeClr val="tx1"/>
                </a:solidFill>
                <a:latin typeface="Helvetica" pitchFamily="34" charset="0"/>
              </a:defRPr>
            </a:lvl4pPr>
            <a:lvl5pPr>
              <a:defRPr sz="1600">
                <a:solidFill>
                  <a:schemeClr val="tx1"/>
                </a:solidFill>
                <a:latin typeface="Helvetica" pitchFamily="34" charset="0"/>
              </a:defRPr>
            </a:lvl5pPr>
          </a:lstStyle>
          <a:p>
            <a:r>
              <a:rPr lang="en-US" dirty="0">
                <a:latin typeface="+mn-lt"/>
              </a:rPr>
              <a:t>With increasing strain rate up to 100 s</a:t>
            </a:r>
            <a:r>
              <a:rPr lang="en-US" baseline="30000" dirty="0">
                <a:latin typeface="+mn-lt"/>
              </a:rPr>
              <a:t>-1 </a:t>
            </a:r>
            <a:r>
              <a:rPr lang="en-US" dirty="0">
                <a:latin typeface="+mn-lt"/>
              </a:rPr>
              <a:t>failure strain 		                               seems to decrease continuously.</a:t>
            </a:r>
          </a:p>
          <a:p>
            <a:pPr marL="0" indent="0">
              <a:buNone/>
            </a:pPr>
            <a:endParaRPr lang="en-US" sz="800" dirty="0">
              <a:latin typeface="+mn-lt"/>
            </a:endParaRPr>
          </a:p>
          <a:p>
            <a:pPr marL="0" indent="0">
              <a:buNone/>
            </a:pPr>
            <a:r>
              <a:rPr lang="en-US" u="sng" dirty="0">
                <a:latin typeface="+mn-lt"/>
              </a:rPr>
              <a:t>Outlook:</a:t>
            </a:r>
          </a:p>
          <a:p>
            <a:pPr lvl="0"/>
            <a:r>
              <a:rPr lang="en-US" dirty="0">
                <a:latin typeface="+mn-lt"/>
              </a:rPr>
              <a:t>Further evaluations of strain path and fracture strain for </a:t>
            </a:r>
            <a:r>
              <a:rPr lang="en-US" dirty="0" err="1">
                <a:latin typeface="+mn-lt"/>
              </a:rPr>
              <a:t>microalloyed</a:t>
            </a:r>
            <a:r>
              <a:rPr lang="en-US" dirty="0">
                <a:latin typeface="+mn-lt"/>
              </a:rPr>
              <a:t> and bainitic steel as well as for dynamic shear tests</a:t>
            </a:r>
          </a:p>
          <a:p>
            <a:pPr marL="0" lvl="0" indent="0">
              <a:buNone/>
            </a:pPr>
            <a:endParaRPr lang="en-US" sz="800" dirty="0">
              <a:latin typeface="+mn-lt"/>
            </a:endParaRPr>
          </a:p>
          <a:p>
            <a:pPr lvl="0"/>
            <a:r>
              <a:rPr lang="en-US" dirty="0">
                <a:latin typeface="+mn-lt"/>
              </a:rPr>
              <a:t>Comparison of the results for other shear tests (disk torsion, </a:t>
            </a:r>
            <a:r>
              <a:rPr lang="en-US" dirty="0" err="1">
                <a:latin typeface="+mn-lt"/>
              </a:rPr>
              <a:t>Verleysen</a:t>
            </a:r>
            <a:r>
              <a:rPr lang="en-US" dirty="0">
                <a:latin typeface="+mn-lt"/>
              </a:rPr>
              <a:t> etc.)</a:t>
            </a:r>
          </a:p>
          <a:p>
            <a:pPr marL="0" lvl="0" indent="0">
              <a:buNone/>
            </a:pPr>
            <a:endParaRPr lang="en-US" sz="600" dirty="0">
              <a:latin typeface="+mn-lt"/>
            </a:endParaRPr>
          </a:p>
          <a:p>
            <a:pPr lvl="0"/>
            <a:r>
              <a:rPr lang="en-US" dirty="0">
                <a:latin typeface="+mn-lt"/>
              </a:rPr>
              <a:t>Development of a user independent DIC-evaluation procedure of shear strains</a:t>
            </a:r>
          </a:p>
          <a:p>
            <a:pPr marL="0" lvl="0" indent="0">
              <a:buNone/>
            </a:pPr>
            <a:endParaRPr lang="en-US" sz="800" dirty="0">
              <a:latin typeface="+mn-lt"/>
            </a:endParaRPr>
          </a:p>
          <a:p>
            <a:r>
              <a:rPr lang="en-US" dirty="0">
                <a:latin typeface="+mn-lt"/>
              </a:rPr>
              <a:t>Development of a draft standard: “Characterization of metallic sheet mate-rials under dynamic shear stress for the determination of shear failure strains”</a:t>
            </a: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7BB6CBE9-CE87-385F-756E-34CBBE04B92F}"/>
              </a:ext>
            </a:extLst>
          </p:cNvPr>
          <p:cNvSpPr/>
          <p:nvPr/>
        </p:nvSpPr>
        <p:spPr>
          <a:xfrm>
            <a:off x="215686" y="2434459"/>
            <a:ext cx="11856640" cy="13531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13E7F5E5-DD69-4DBB-F88A-0C5F46B45C4D}"/>
              </a:ext>
            </a:extLst>
          </p:cNvPr>
          <p:cNvSpPr/>
          <p:nvPr/>
        </p:nvSpPr>
        <p:spPr>
          <a:xfrm>
            <a:off x="235055" y="3840630"/>
            <a:ext cx="11856640" cy="8081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8CA45021-7426-7B16-0F28-F03D4DF099FF}"/>
              </a:ext>
            </a:extLst>
          </p:cNvPr>
          <p:cNvSpPr/>
          <p:nvPr/>
        </p:nvSpPr>
        <p:spPr>
          <a:xfrm>
            <a:off x="235055" y="4584285"/>
            <a:ext cx="11856640" cy="6570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E10B1D45-609F-5D3A-D7EB-5B6A5CF4FB8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50279"/>
          <a:stretch/>
        </p:blipFill>
        <p:spPr>
          <a:xfrm>
            <a:off x="8588238" y="1014467"/>
            <a:ext cx="2517424" cy="1766461"/>
          </a:xfrm>
          <a:prstGeom prst="rect">
            <a:avLst/>
          </a:prstGeom>
        </p:spPr>
      </p:pic>
      <p:sp>
        <p:nvSpPr>
          <p:cNvPr id="8" name="Rechteck 7">
            <a:extLst>
              <a:ext uri="{FF2B5EF4-FFF2-40B4-BE49-F238E27FC236}">
                <a16:creationId xmlns:a16="http://schemas.microsoft.com/office/drawing/2014/main" id="{81FFD3A5-4A5D-397B-DD88-3F995CA34FB4}"/>
              </a:ext>
            </a:extLst>
          </p:cNvPr>
          <p:cNvSpPr/>
          <p:nvPr/>
        </p:nvSpPr>
        <p:spPr>
          <a:xfrm>
            <a:off x="248414" y="5273164"/>
            <a:ext cx="11856640" cy="80815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375945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42"/>
    </mc:Choice>
    <mc:Fallback>
      <p:transition spd="slow" advTm="4004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  <p:bldP spid="10" grpId="0" animBg="1"/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+mj-lt"/>
              </a:rPr>
              <a:t>Acknowledgement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BFDAF33A-75E1-4C0B-A22B-EAC9B12C110F}" type="slidenum">
              <a:rPr lang="de-DE" smtClean="0"/>
              <a:pPr algn="ctr"/>
              <a:t>15</a:t>
            </a:fld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de-DE" dirty="0"/>
              <a:t>Silke Klitschke</a:t>
            </a:r>
          </a:p>
          <a:p>
            <a:r>
              <a:rPr lang="de-DE" dirty="0"/>
              <a:t>Fraunhofer Institute for </a:t>
            </a:r>
            <a:r>
              <a:rPr lang="de-DE" dirty="0" err="1"/>
              <a:t>Mechanics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Materials IWM</a:t>
            </a:r>
          </a:p>
          <a:p>
            <a:r>
              <a:rPr lang="de-DE" dirty="0"/>
              <a:t>June, 21st, 2023</a:t>
            </a:r>
            <a:endParaRPr lang="en-US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41F8990-B465-12EA-DEA6-EDC3D2840CDC}"/>
              </a:ext>
            </a:extLst>
          </p:cNvPr>
          <p:cNvSpPr txBox="1">
            <a:spLocks/>
          </p:cNvSpPr>
          <p:nvPr/>
        </p:nvSpPr>
        <p:spPr bwMode="gray">
          <a:xfrm>
            <a:off x="335360" y="1233412"/>
            <a:ext cx="11089232" cy="2769989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6600" b="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ts val="7200"/>
              </a:lnSpc>
              <a:spcBef>
                <a:spcPts val="0"/>
              </a:spcBef>
              <a:spcAft>
                <a:spcPts val="1600"/>
              </a:spcAft>
              <a:buFont typeface="Arial" panose="020B0604020202020204" pitchFamily="34" charset="0"/>
              <a:buNone/>
              <a:defRPr sz="8580" b="0" kern="1200">
                <a:solidFill>
                  <a:schemeClr val="bg1"/>
                </a:solidFill>
                <a:latin typeface="Frutiger LT Com 75 Black" panose="020B0A03040504030204" pitchFamily="34" charset="0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ts val="208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00" b="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ts val="2080"/>
              </a:lnSpc>
              <a:spcBef>
                <a:spcPts val="2080"/>
              </a:spcBef>
              <a:spcAft>
                <a:spcPts val="0"/>
              </a:spcAft>
              <a:buClr>
                <a:schemeClr val="accent1"/>
              </a:buClr>
              <a:buFont typeface="Wingdings" panose="05000000000000000000" pitchFamily="2" charset="2"/>
              <a:buNone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360000" indent="-180000" algn="l" defTabSz="9144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bg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40000" indent="-180000" algn="l" defTabSz="914400" rtl="0" eaLnBrk="1" latinLnBrk="0" hangingPunct="1">
              <a:lnSpc>
                <a:spcPct val="110000"/>
              </a:lnSpc>
              <a:spcBef>
                <a:spcPts val="0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16000" indent="-216000" algn="l" defTabSz="914400" rtl="0" eaLnBrk="1" latinLnBrk="0" hangingPunct="1">
              <a:lnSpc>
                <a:spcPct val="110000"/>
              </a:lnSpc>
              <a:spcBef>
                <a:spcPts val="0"/>
              </a:spcBef>
              <a:buClr>
                <a:schemeClr val="accent1"/>
              </a:buClr>
              <a:buFont typeface="+mj-lt"/>
              <a:buAutoNum type="arabicPeriod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32000" indent="-216000" algn="l" defTabSz="914400" rtl="0" eaLnBrk="1" latinLnBrk="0" hangingPunct="1">
              <a:lnSpc>
                <a:spcPct val="110000"/>
              </a:lnSpc>
              <a:spcBef>
                <a:spcPts val="0"/>
              </a:spcBef>
              <a:buClr>
                <a:schemeClr val="bg2"/>
              </a:buClr>
              <a:buFont typeface="+mj-lt"/>
              <a:buAutoNum type="arabicPeriod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48000" indent="-216000" algn="l" defTabSz="914400" rtl="0" eaLnBrk="1" latinLnBrk="0" hangingPunct="1">
              <a:lnSpc>
                <a:spcPct val="110000"/>
              </a:lnSpc>
              <a:spcBef>
                <a:spcPts val="0"/>
              </a:spcBef>
              <a:buClr>
                <a:schemeClr val="bg2"/>
              </a:buClr>
              <a:buFont typeface="+mj-lt"/>
              <a:buAutoNum type="arabicPeriod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solidFill>
                  <a:schemeClr val="tx1"/>
                </a:solidFill>
              </a:rPr>
              <a:t>The research project </a:t>
            </a:r>
            <a:r>
              <a:rPr lang="en-US" sz="2000" b="1" dirty="0" err="1">
                <a:solidFill>
                  <a:schemeClr val="tx1"/>
                </a:solidFill>
              </a:rPr>
              <a:t>WipaNORMetall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de-DE" sz="2000" dirty="0">
                <a:solidFill>
                  <a:schemeClr val="tx1"/>
                </a:solidFill>
              </a:rPr>
              <a:t>"</a:t>
            </a:r>
            <a:r>
              <a:rPr lang="en-US" sz="2000" dirty="0">
                <a:solidFill>
                  <a:schemeClr val="tx1"/>
                </a:solidFill>
              </a:rPr>
              <a:t>Determination of characteristic values for metallic sheet materials under quasi-static up to dynamic shear stress</a:t>
            </a:r>
            <a:r>
              <a:rPr lang="de-DE" sz="2000" dirty="0">
                <a:solidFill>
                  <a:schemeClr val="tx1"/>
                </a:solidFill>
              </a:rPr>
              <a:t>"</a:t>
            </a:r>
            <a:r>
              <a:rPr lang="en-US" sz="2000" dirty="0">
                <a:solidFill>
                  <a:schemeClr val="tx1"/>
                </a:solidFill>
              </a:rPr>
              <a:t> is funded by the Federal Ministry of Economic Affairs and Climate Action as part of the funding guideline “</a:t>
            </a:r>
            <a:r>
              <a:rPr lang="en-US" sz="2000" dirty="0" err="1">
                <a:solidFill>
                  <a:schemeClr val="tx1"/>
                </a:solidFill>
              </a:rPr>
              <a:t>Wipano</a:t>
            </a:r>
            <a:r>
              <a:rPr lang="en-US" sz="2000" dirty="0">
                <a:solidFill>
                  <a:schemeClr val="tx1"/>
                </a:solidFill>
              </a:rPr>
              <a:t> - transfer of R&amp;D findings by standardization” (Funding Code: 03TN0023A).</a:t>
            </a:r>
          </a:p>
          <a:p>
            <a:endParaRPr lang="en-US" sz="2000" dirty="0">
              <a:solidFill>
                <a:schemeClr val="tx1"/>
              </a:solidFill>
            </a:endParaRPr>
          </a:p>
          <a:p>
            <a:r>
              <a:rPr lang="en-US" sz="2000" dirty="0">
                <a:solidFill>
                  <a:schemeClr val="tx1"/>
                </a:solidFill>
              </a:rPr>
              <a:t>Much thanks to all associated partners for supporting this project: </a:t>
            </a:r>
          </a:p>
          <a:p>
            <a:r>
              <a:rPr lang="en-US" sz="2000" dirty="0">
                <a:solidFill>
                  <a:schemeClr val="tx1"/>
                </a:solidFill>
              </a:rPr>
              <a:t>ThyssenKrupp AG, Tata Steel, Daimler AG, Volkswagen Osnabrück GmbH, </a:t>
            </a:r>
            <a:r>
              <a:rPr lang="en-US" sz="2000" dirty="0" err="1">
                <a:solidFill>
                  <a:schemeClr val="tx1"/>
                </a:solidFill>
              </a:rPr>
              <a:t>ZwickRoell</a:t>
            </a:r>
            <a:r>
              <a:rPr lang="en-US" sz="2000" dirty="0">
                <a:solidFill>
                  <a:schemeClr val="tx1"/>
                </a:solidFill>
              </a:rPr>
              <a:t> GmbH &amp; Co. KG, Kirchhoff Automotive, BILSTEIN GmbH, EDAG Engineering GmbH, GDA </a:t>
            </a:r>
            <a:r>
              <a:rPr lang="en-US" sz="2000" dirty="0" err="1">
                <a:solidFill>
                  <a:schemeClr val="tx1"/>
                </a:solidFill>
              </a:rPr>
              <a:t>e.V.</a:t>
            </a:r>
            <a:r>
              <a:rPr lang="en-US" sz="2000" dirty="0">
                <a:solidFill>
                  <a:schemeClr val="tx1"/>
                </a:solidFill>
              </a:rPr>
              <a:t>, MPA Stuttgart, </a:t>
            </a:r>
            <a:r>
              <a:rPr lang="en-US" sz="2000" dirty="0" err="1">
                <a:solidFill>
                  <a:schemeClr val="tx1"/>
                </a:solidFill>
              </a:rPr>
              <a:t>Novelis</a:t>
            </a:r>
            <a:r>
              <a:rPr lang="en-US" sz="2000" dirty="0">
                <a:solidFill>
                  <a:schemeClr val="tx1"/>
                </a:solidFill>
              </a:rPr>
              <a:t>,                        ZF TRW Automotive, GDA </a:t>
            </a:r>
            <a:r>
              <a:rPr lang="en-US" sz="2000" dirty="0" err="1">
                <a:solidFill>
                  <a:schemeClr val="tx1"/>
                </a:solidFill>
              </a:rPr>
              <a:t>e.V.</a:t>
            </a:r>
            <a:r>
              <a:rPr lang="en-US" sz="2000" dirty="0">
                <a:solidFill>
                  <a:schemeClr val="tx1"/>
                </a:solidFill>
              </a:rPr>
              <a:t>, KEY TO METALS AG, 4a engineering GmbH</a:t>
            </a:r>
          </a:p>
        </p:txBody>
      </p:sp>
      <p:pic>
        <p:nvPicPr>
          <p:cNvPr id="6" name="iwm_rgb_modul">
            <a:extLst>
              <a:ext uri="{FF2B5EF4-FFF2-40B4-BE49-F238E27FC236}">
                <a16:creationId xmlns:a16="http://schemas.microsoft.com/office/drawing/2014/main" id="{4A49FFDD-6539-31E7-0C49-6A3114BE65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8479" y="4385809"/>
            <a:ext cx="2545882" cy="926418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:a16="http://schemas.microsoft.com/office/drawing/2014/main" id="{C4D44173-856C-2F3C-3A11-080239A68E3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0117" y="4385809"/>
            <a:ext cx="2376383" cy="904671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:a16="http://schemas.microsoft.com/office/drawing/2014/main" id="{379A45D4-A157-5E87-E04C-6E1542D3BF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58267" y="5426178"/>
            <a:ext cx="2430957" cy="543809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950C0728-0837-E339-CE7C-57DF600E42F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89747" y="4512310"/>
            <a:ext cx="801446" cy="801446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27AD3638-35D3-A27C-3A72-178DC7997809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-579" t="23020" r="579" b="18847"/>
          <a:stretch/>
        </p:blipFill>
        <p:spPr>
          <a:xfrm>
            <a:off x="4643625" y="5358111"/>
            <a:ext cx="1492526" cy="734410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3A3A73BC-04BB-C766-AB8F-DBD9B9B67F2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66655" y="5272945"/>
            <a:ext cx="1191483" cy="801446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5AAFA0F4-3D9C-3E5D-E3F3-32043BFAD8A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34909" y="4150053"/>
            <a:ext cx="1944390" cy="2004809"/>
          </a:xfrm>
          <a:prstGeom prst="rect">
            <a:avLst/>
          </a:prstGeom>
        </p:spPr>
      </p:pic>
      <p:sp>
        <p:nvSpPr>
          <p:cNvPr id="13" name="Inhaltsplatzhalter 2">
            <a:extLst>
              <a:ext uri="{FF2B5EF4-FFF2-40B4-BE49-F238E27FC236}">
                <a16:creationId xmlns:a16="http://schemas.microsoft.com/office/drawing/2014/main" id="{25E6EF05-C30B-6BEB-0D90-172CC83BA8BD}"/>
              </a:ext>
            </a:extLst>
          </p:cNvPr>
          <p:cNvSpPr txBox="1">
            <a:spLocks/>
          </p:cNvSpPr>
          <p:nvPr/>
        </p:nvSpPr>
        <p:spPr>
          <a:xfrm>
            <a:off x="4367809" y="435856"/>
            <a:ext cx="4968552" cy="45215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8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4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8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Helvetic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u="sng" dirty="0">
                <a:solidFill>
                  <a:srgbClr val="FF0000"/>
                </a:solidFill>
                <a:latin typeface="+mn-lt"/>
              </a:rPr>
              <a:t>Much thanks for your attention!</a:t>
            </a:r>
          </a:p>
        </p:txBody>
      </p:sp>
    </p:spTree>
    <p:extLst>
      <p:ext uri="{BB962C8B-B14F-4D97-AF65-F5344CB8AC3E}">
        <p14:creationId xmlns:p14="http://schemas.microsoft.com/office/powerpoint/2010/main" val="14397112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5866"/>
    </mc:Choice>
    <mc:Fallback>
      <p:transition spd="slow" advTm="1586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9.1|44.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2.4|47.7|19.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5.1|11.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3.4|4.8|24.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6.4|12.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7.9|35.4|9.8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.6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7.7|11.2|7.2|34.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7.6|59.5|0.3|14.6|12.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1.3|9.5|11.1|2.9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5.2|12.5|2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6|9|9.6"/>
</p:tagLst>
</file>

<file path=ppt/theme/theme1.xml><?xml version="1.0" encoding="utf-8"?>
<a:theme xmlns:a="http://schemas.openxmlformats.org/drawingml/2006/main" name="Larissa-Design">
  <a:themeElements>
    <a:clrScheme name="Benutzerdefiniert 3">
      <a:dk1>
        <a:sysClr val="windowText" lastClr="000000"/>
      </a:dk1>
      <a:lt1>
        <a:sysClr val="window" lastClr="FFFFFF"/>
      </a:lt1>
      <a:dk2>
        <a:srgbClr val="FBC97A"/>
      </a:dk2>
      <a:lt2>
        <a:srgbClr val="207DA7"/>
      </a:lt2>
      <a:accent1>
        <a:srgbClr val="3CC1C8"/>
      </a:accent1>
      <a:accent2>
        <a:srgbClr val="F2F2F2"/>
      </a:accent2>
      <a:accent3>
        <a:srgbClr val="D8D8D8"/>
      </a:accent3>
      <a:accent4>
        <a:srgbClr val="BFBFBF"/>
      </a:accent4>
      <a:accent5>
        <a:srgbClr val="A5A5A5"/>
      </a:accent5>
      <a:accent6>
        <a:srgbClr val="7F7F7F"/>
      </a:accent6>
      <a:hlink>
        <a:srgbClr val="0C0C0C"/>
      </a:hlink>
      <a:folHlink>
        <a:srgbClr val="FFFFFF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1225</Words>
  <Application>Microsoft Office PowerPoint</Application>
  <PresentationFormat>Breitbild</PresentationFormat>
  <Paragraphs>202</Paragraphs>
  <Slides>15</Slides>
  <Notes>3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15</vt:i4>
      </vt:variant>
    </vt:vector>
  </HeadingPairs>
  <TitlesOfParts>
    <vt:vector size="20" baseType="lpstr">
      <vt:lpstr>Arial</vt:lpstr>
      <vt:lpstr>Calibri</vt:lpstr>
      <vt:lpstr>Helvetica</vt:lpstr>
      <vt:lpstr>Wingdings</vt:lpstr>
      <vt:lpstr>Larissa-Design</vt:lpstr>
      <vt:lpstr>A uniform method for the characterization of shear fracture strain for high-strength steel sheets under quasi-static and crash loading</vt:lpstr>
      <vt:lpstr>Agenda</vt:lpstr>
      <vt:lpstr>Introduction</vt:lpstr>
      <vt:lpstr>Introduction</vt:lpstr>
      <vt:lpstr>Experimental investigations – Material and specimen geometries</vt:lpstr>
      <vt:lpstr>Experimental investigations – Variations of specimen clamping</vt:lpstr>
      <vt:lpstr>Experimental investigations – Results</vt:lpstr>
      <vt:lpstr>Evaluation method for shear strains with digital image correlation (DIC)</vt:lpstr>
      <vt:lpstr>Influence parameters on the shear deformation behavior</vt:lpstr>
      <vt:lpstr>Influence parameters on the shear deformation behavior</vt:lpstr>
      <vt:lpstr>Influence parameters on the shear deformation behavior</vt:lpstr>
      <vt:lpstr>Influence parameters on the shear fracture behavior</vt:lpstr>
      <vt:lpstr>Summary</vt:lpstr>
      <vt:lpstr>Summary and outlook</vt:lpstr>
      <vt:lpstr>Acknowledgement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Folie 1</dc:title>
  <dc:creator>karpuhin</dc:creator>
  <cp:lastModifiedBy>Klitschke, Silke</cp:lastModifiedBy>
  <cp:revision>137</cp:revision>
  <dcterms:created xsi:type="dcterms:W3CDTF">2014-11-17T10:33:34Z</dcterms:created>
  <dcterms:modified xsi:type="dcterms:W3CDTF">2023-06-20T16:33:08Z</dcterms:modified>
</cp:coreProperties>
</file>