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notesSlides/notesSlide1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7.xml" ContentType="application/vnd.openxmlformats-officedocument.themeOverride+xml"/>
  <Override PartName="/ppt/notesSlides/notesSlide2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8.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9.xml" ContentType="application/vnd.openxmlformats-officedocument.themeOverride+xml"/>
  <Override PartName="/ppt/drawings/drawing4.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Lst>
  <p:notesMasterIdLst>
    <p:notesMasterId r:id="rId29"/>
  </p:notesMasterIdLst>
  <p:handoutMasterIdLst>
    <p:handoutMasterId r:id="rId30"/>
  </p:handoutMasterIdLst>
  <p:sldIdLst>
    <p:sldId id="256" r:id="rId3"/>
    <p:sldId id="258" r:id="rId4"/>
    <p:sldId id="285" r:id="rId5"/>
    <p:sldId id="260" r:id="rId6"/>
    <p:sldId id="261" r:id="rId7"/>
    <p:sldId id="262" r:id="rId8"/>
    <p:sldId id="264" r:id="rId9"/>
    <p:sldId id="273" r:id="rId10"/>
    <p:sldId id="281" r:id="rId11"/>
    <p:sldId id="282" r:id="rId12"/>
    <p:sldId id="283" r:id="rId13"/>
    <p:sldId id="263" r:id="rId14"/>
    <p:sldId id="278" r:id="rId15"/>
    <p:sldId id="280" r:id="rId16"/>
    <p:sldId id="265" r:id="rId17"/>
    <p:sldId id="274" r:id="rId18"/>
    <p:sldId id="266" r:id="rId19"/>
    <p:sldId id="267" r:id="rId20"/>
    <p:sldId id="268" r:id="rId21"/>
    <p:sldId id="269" r:id="rId22"/>
    <p:sldId id="270" r:id="rId23"/>
    <p:sldId id="275" r:id="rId24"/>
    <p:sldId id="276" r:id="rId25"/>
    <p:sldId id="257" r:id="rId26"/>
    <p:sldId id="277" r:id="rId27"/>
    <p:sldId id="284"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2F2F2"/>
    <a:srgbClr val="237FA8"/>
    <a:srgbClr val="FFFFFF"/>
    <a:srgbClr val="CCCCCC"/>
    <a:srgbClr val="7F7F7F"/>
    <a:srgbClr val="797979"/>
    <a:srgbClr val="727272"/>
    <a:srgbClr val="23277D"/>
    <a:srgbClr val="1C1E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7DF406-7103-4D78-848C-2FC9D8CECB28}" v="29" dt="2023-06-16T19:26:33.07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143" autoAdjust="0"/>
    <p:restoredTop sz="78431" autoAdjust="0"/>
  </p:normalViewPr>
  <p:slideViewPr>
    <p:cSldViewPr showGuides="1">
      <p:cViewPr varScale="1">
        <p:scale>
          <a:sx n="79" d="100"/>
          <a:sy n="79" d="100"/>
        </p:scale>
        <p:origin x="749"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52" d="100"/>
          <a:sy n="52" d="100"/>
        </p:scale>
        <p:origin x="2608"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3.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embeddings/oleObject5.bin"/></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embeddings/oleObject6.bin"/></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4.xml"/><Relationship Id="rId4"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7812520425568821E-2"/>
          <c:y val="3.3659351172045264E-2"/>
          <c:w val="0.88754919822399869"/>
          <c:h val="0.82267875034671711"/>
        </c:manualLayout>
      </c:layout>
      <c:scatterChart>
        <c:scatterStyle val="smoothMarker"/>
        <c:varyColors val="0"/>
        <c:ser>
          <c:idx val="0"/>
          <c:order val="0"/>
          <c:tx>
            <c:strRef>
              <c:f>'Delta_Strain_t-Dir_Kante_1-2'!$B$1</c:f>
              <c:strCache>
                <c:ptCount val="1"/>
                <c:pt idx="0">
                  <c:v>Delta Strain t-Dir</c:v>
                </c:pt>
              </c:strCache>
            </c:strRef>
          </c:tx>
          <c:spPr>
            <a:ln w="19050" cap="rnd">
              <a:solidFill>
                <a:schemeClr val="tx1"/>
              </a:solidFill>
              <a:round/>
            </a:ln>
            <a:effectLst/>
          </c:spPr>
          <c:marker>
            <c:symbol val="none"/>
          </c:marker>
          <c:xVal>
            <c:numRef>
              <c:f>'Delta_Strain_t-Dir_Kante_1-2'!$A$2:$A$880</c:f>
              <c:numCache>
                <c:formatCode>General</c:formatCode>
                <c:ptCount val="879"/>
                <c:pt idx="0">
                  <c:v>0</c:v>
                </c:pt>
                <c:pt idx="1">
                  <c:v>1.8477399999999999</c:v>
                </c:pt>
                <c:pt idx="2">
                  <c:v>3.6938900000000001</c:v>
                </c:pt>
                <c:pt idx="3">
                  <c:v>5.5341500000000003</c:v>
                </c:pt>
                <c:pt idx="4">
                  <c:v>7.35853</c:v>
                </c:pt>
                <c:pt idx="5">
                  <c:v>9.1485099999999999</c:v>
                </c:pt>
                <c:pt idx="6">
                  <c:v>10.8773</c:v>
                </c:pt>
                <c:pt idx="7">
                  <c:v>12.515599999999999</c:v>
                </c:pt>
                <c:pt idx="8">
                  <c:v>14.0436</c:v>
                </c:pt>
                <c:pt idx="9">
                  <c:v>15.456799999999999</c:v>
                </c:pt>
                <c:pt idx="10">
                  <c:v>16.7818</c:v>
                </c:pt>
                <c:pt idx="11">
                  <c:v>18.049900000000001</c:v>
                </c:pt>
                <c:pt idx="12">
                  <c:v>19.319700000000001</c:v>
                </c:pt>
                <c:pt idx="13">
                  <c:v>20.641999999999999</c:v>
                </c:pt>
                <c:pt idx="14">
                  <c:v>21.983899999999998</c:v>
                </c:pt>
                <c:pt idx="15">
                  <c:v>23.392800000000001</c:v>
                </c:pt>
                <c:pt idx="16">
                  <c:v>24.878799999999998</c:v>
                </c:pt>
                <c:pt idx="17">
                  <c:v>26.447600000000001</c:v>
                </c:pt>
                <c:pt idx="18">
                  <c:v>28.098600000000001</c:v>
                </c:pt>
                <c:pt idx="19">
                  <c:v>29.833400000000001</c:v>
                </c:pt>
                <c:pt idx="20">
                  <c:v>31.637499999999999</c:v>
                </c:pt>
                <c:pt idx="21">
                  <c:v>33.490900000000003</c:v>
                </c:pt>
                <c:pt idx="22">
                  <c:v>35.372700000000002</c:v>
                </c:pt>
                <c:pt idx="23">
                  <c:v>37.267200000000003</c:v>
                </c:pt>
                <c:pt idx="24">
                  <c:v>39.165599999999998</c:v>
                </c:pt>
                <c:pt idx="25">
                  <c:v>41.064599999999999</c:v>
                </c:pt>
                <c:pt idx="26">
                  <c:v>42.963500000000003</c:v>
                </c:pt>
                <c:pt idx="27">
                  <c:v>44.863</c:v>
                </c:pt>
                <c:pt idx="28">
                  <c:v>46.763300000000001</c:v>
                </c:pt>
                <c:pt idx="29">
                  <c:v>48.6648</c:v>
                </c:pt>
                <c:pt idx="30">
                  <c:v>50.567</c:v>
                </c:pt>
                <c:pt idx="31">
                  <c:v>52.469900000000003</c:v>
                </c:pt>
                <c:pt idx="32">
                  <c:v>54.373100000000001</c:v>
                </c:pt>
                <c:pt idx="33">
                  <c:v>56.276299999999999</c:v>
                </c:pt>
                <c:pt idx="34">
                  <c:v>58.179400000000001</c:v>
                </c:pt>
                <c:pt idx="35">
                  <c:v>60.082500000000003</c:v>
                </c:pt>
                <c:pt idx="36">
                  <c:v>61.985700000000001</c:v>
                </c:pt>
                <c:pt idx="37">
                  <c:v>63.889200000000002</c:v>
                </c:pt>
                <c:pt idx="38">
                  <c:v>65.793199999999999</c:v>
                </c:pt>
                <c:pt idx="39">
                  <c:v>67.697999999999993</c:v>
                </c:pt>
                <c:pt idx="40">
                  <c:v>69.603399999999993</c:v>
                </c:pt>
                <c:pt idx="41">
                  <c:v>71.509500000000003</c:v>
                </c:pt>
                <c:pt idx="42">
                  <c:v>73.416300000000007</c:v>
                </c:pt>
                <c:pt idx="43">
                  <c:v>75.323700000000002</c:v>
                </c:pt>
                <c:pt idx="44">
                  <c:v>77.231300000000005</c:v>
                </c:pt>
                <c:pt idx="45">
                  <c:v>79.138999999999996</c:v>
                </c:pt>
                <c:pt idx="46">
                  <c:v>81.046800000000005</c:v>
                </c:pt>
                <c:pt idx="47">
                  <c:v>82.954499999999996</c:v>
                </c:pt>
                <c:pt idx="48">
                  <c:v>84.862200000000001</c:v>
                </c:pt>
                <c:pt idx="49">
                  <c:v>86.770099999999999</c:v>
                </c:pt>
                <c:pt idx="50">
                  <c:v>88.677800000000005</c:v>
                </c:pt>
                <c:pt idx="51">
                  <c:v>90.586399999999998</c:v>
                </c:pt>
                <c:pt idx="52">
                  <c:v>92.495000000000005</c:v>
                </c:pt>
                <c:pt idx="53">
                  <c:v>94.403800000000004</c:v>
                </c:pt>
                <c:pt idx="54">
                  <c:v>96.312700000000007</c:v>
                </c:pt>
                <c:pt idx="55">
                  <c:v>98.221699999999998</c:v>
                </c:pt>
                <c:pt idx="56">
                  <c:v>100.131</c:v>
                </c:pt>
                <c:pt idx="57">
                  <c:v>102.04</c:v>
                </c:pt>
                <c:pt idx="58">
                  <c:v>103.949</c:v>
                </c:pt>
                <c:pt idx="59">
                  <c:v>105.858</c:v>
                </c:pt>
                <c:pt idx="60">
                  <c:v>107.768</c:v>
                </c:pt>
                <c:pt idx="61">
                  <c:v>109.67700000000001</c:v>
                </c:pt>
                <c:pt idx="62">
                  <c:v>111.587</c:v>
                </c:pt>
                <c:pt idx="63">
                  <c:v>113.497</c:v>
                </c:pt>
                <c:pt idx="64">
                  <c:v>115.407</c:v>
                </c:pt>
                <c:pt idx="65">
                  <c:v>117.318</c:v>
                </c:pt>
                <c:pt idx="66">
                  <c:v>119.229</c:v>
                </c:pt>
                <c:pt idx="67">
                  <c:v>121.14</c:v>
                </c:pt>
                <c:pt idx="68">
                  <c:v>123.051</c:v>
                </c:pt>
                <c:pt idx="69">
                  <c:v>124.96299999999999</c:v>
                </c:pt>
                <c:pt idx="70">
                  <c:v>126.875</c:v>
                </c:pt>
                <c:pt idx="71">
                  <c:v>128.78700000000001</c:v>
                </c:pt>
                <c:pt idx="72">
                  <c:v>130.69999999999999</c:v>
                </c:pt>
                <c:pt idx="73">
                  <c:v>132.61199999999999</c:v>
                </c:pt>
                <c:pt idx="74">
                  <c:v>134.52500000000001</c:v>
                </c:pt>
                <c:pt idx="75">
                  <c:v>136.43700000000001</c:v>
                </c:pt>
                <c:pt idx="76">
                  <c:v>138.35</c:v>
                </c:pt>
                <c:pt idx="77">
                  <c:v>140.26300000000001</c:v>
                </c:pt>
                <c:pt idx="78">
                  <c:v>142.17699999999999</c:v>
                </c:pt>
                <c:pt idx="79">
                  <c:v>144.09</c:v>
                </c:pt>
                <c:pt idx="80">
                  <c:v>146.00200000000001</c:v>
                </c:pt>
                <c:pt idx="81">
                  <c:v>147.91499999999999</c:v>
                </c:pt>
                <c:pt idx="82">
                  <c:v>149.827</c:v>
                </c:pt>
                <c:pt idx="83">
                  <c:v>151.739</c:v>
                </c:pt>
                <c:pt idx="84">
                  <c:v>152.97800000000001</c:v>
                </c:pt>
                <c:pt idx="85">
                  <c:v>152.97800000000001</c:v>
                </c:pt>
                <c:pt idx="86">
                  <c:v>153.65199999999999</c:v>
                </c:pt>
                <c:pt idx="87">
                  <c:v>155.565</c:v>
                </c:pt>
                <c:pt idx="88">
                  <c:v>157.47800000000001</c:v>
                </c:pt>
                <c:pt idx="89">
                  <c:v>159.39099999999999</c:v>
                </c:pt>
                <c:pt idx="90">
                  <c:v>161.30500000000001</c:v>
                </c:pt>
                <c:pt idx="91">
                  <c:v>163.21899999999999</c:v>
                </c:pt>
                <c:pt idx="92">
                  <c:v>165.13300000000001</c:v>
                </c:pt>
                <c:pt idx="93">
                  <c:v>167.047</c:v>
                </c:pt>
                <c:pt idx="94">
                  <c:v>168.96100000000001</c:v>
                </c:pt>
                <c:pt idx="95">
                  <c:v>170.874</c:v>
                </c:pt>
                <c:pt idx="96">
                  <c:v>172.78800000000001</c:v>
                </c:pt>
                <c:pt idx="97">
                  <c:v>174.70099999999999</c:v>
                </c:pt>
                <c:pt idx="98">
                  <c:v>176.61500000000001</c:v>
                </c:pt>
                <c:pt idx="99">
                  <c:v>178.529</c:v>
                </c:pt>
                <c:pt idx="100">
                  <c:v>180.44300000000001</c:v>
                </c:pt>
                <c:pt idx="101">
                  <c:v>182.35599999999999</c:v>
                </c:pt>
                <c:pt idx="102">
                  <c:v>184.26900000000001</c:v>
                </c:pt>
                <c:pt idx="103">
                  <c:v>186.18199999999999</c:v>
                </c:pt>
                <c:pt idx="104">
                  <c:v>188.096</c:v>
                </c:pt>
                <c:pt idx="105">
                  <c:v>190.00899999999999</c:v>
                </c:pt>
                <c:pt idx="106">
                  <c:v>191.923</c:v>
                </c:pt>
                <c:pt idx="107">
                  <c:v>193.83600000000001</c:v>
                </c:pt>
                <c:pt idx="108">
                  <c:v>195.75</c:v>
                </c:pt>
                <c:pt idx="109">
                  <c:v>197.66200000000001</c:v>
                </c:pt>
                <c:pt idx="110">
                  <c:v>199.57300000000001</c:v>
                </c:pt>
                <c:pt idx="111">
                  <c:v>201.48099999999999</c:v>
                </c:pt>
                <c:pt idx="112">
                  <c:v>203.38399999999999</c:v>
                </c:pt>
                <c:pt idx="113">
                  <c:v>205.27799999999999</c:v>
                </c:pt>
                <c:pt idx="114">
                  <c:v>207.16200000000001</c:v>
                </c:pt>
                <c:pt idx="115">
                  <c:v>209.036</c:v>
                </c:pt>
                <c:pt idx="116">
                  <c:v>210.898</c:v>
                </c:pt>
                <c:pt idx="117">
                  <c:v>212.75299999999999</c:v>
                </c:pt>
                <c:pt idx="118">
                  <c:v>214.602</c:v>
                </c:pt>
                <c:pt idx="119">
                  <c:v>216.447</c:v>
                </c:pt>
                <c:pt idx="120">
                  <c:v>218.292</c:v>
                </c:pt>
                <c:pt idx="121">
                  <c:v>220.136</c:v>
                </c:pt>
                <c:pt idx="122">
                  <c:v>221.98</c:v>
                </c:pt>
                <c:pt idx="123">
                  <c:v>223.82499999999999</c:v>
                </c:pt>
                <c:pt idx="124">
                  <c:v>225.66900000000001</c:v>
                </c:pt>
                <c:pt idx="125">
                  <c:v>227.51400000000001</c:v>
                </c:pt>
                <c:pt idx="126">
                  <c:v>229.35900000000001</c:v>
                </c:pt>
                <c:pt idx="127">
                  <c:v>231.20400000000001</c:v>
                </c:pt>
                <c:pt idx="128">
                  <c:v>233.04900000000001</c:v>
                </c:pt>
                <c:pt idx="129">
                  <c:v>234.89400000000001</c:v>
                </c:pt>
                <c:pt idx="130">
                  <c:v>236.738</c:v>
                </c:pt>
                <c:pt idx="131">
                  <c:v>238.58199999999999</c:v>
                </c:pt>
                <c:pt idx="132">
                  <c:v>240.42599999999999</c:v>
                </c:pt>
                <c:pt idx="133">
                  <c:v>242.27</c:v>
                </c:pt>
                <c:pt idx="134">
                  <c:v>244.11500000000001</c:v>
                </c:pt>
                <c:pt idx="135">
                  <c:v>245.96</c:v>
                </c:pt>
                <c:pt idx="136">
                  <c:v>247.80500000000001</c:v>
                </c:pt>
                <c:pt idx="137">
                  <c:v>249.65</c:v>
                </c:pt>
                <c:pt idx="138">
                  <c:v>251.49600000000001</c:v>
                </c:pt>
                <c:pt idx="139">
                  <c:v>253.34200000000001</c:v>
                </c:pt>
                <c:pt idx="140">
                  <c:v>255.18700000000001</c:v>
                </c:pt>
                <c:pt idx="141">
                  <c:v>257.03300000000002</c:v>
                </c:pt>
                <c:pt idx="142">
                  <c:v>258.87799999999999</c:v>
                </c:pt>
                <c:pt idx="143">
                  <c:v>260.72199999999998</c:v>
                </c:pt>
                <c:pt idx="144">
                  <c:v>262.56700000000001</c:v>
                </c:pt>
                <c:pt idx="145">
                  <c:v>264.411</c:v>
                </c:pt>
                <c:pt idx="146">
                  <c:v>266.255</c:v>
                </c:pt>
                <c:pt idx="147">
                  <c:v>268.10000000000002</c:v>
                </c:pt>
                <c:pt idx="148">
                  <c:v>269.94299999999998</c:v>
                </c:pt>
                <c:pt idx="149">
                  <c:v>271.78699999999998</c:v>
                </c:pt>
                <c:pt idx="150">
                  <c:v>273.63</c:v>
                </c:pt>
                <c:pt idx="151">
                  <c:v>275.47300000000001</c:v>
                </c:pt>
                <c:pt idx="152">
                  <c:v>277.31599999999997</c:v>
                </c:pt>
                <c:pt idx="153">
                  <c:v>279.15899999999999</c:v>
                </c:pt>
                <c:pt idx="154">
                  <c:v>281.00200000000001</c:v>
                </c:pt>
                <c:pt idx="155">
                  <c:v>282.84399999999999</c:v>
                </c:pt>
                <c:pt idx="156">
                  <c:v>284.68599999999998</c:v>
                </c:pt>
                <c:pt idx="157">
                  <c:v>286.52800000000002</c:v>
                </c:pt>
                <c:pt idx="158">
                  <c:v>288.37</c:v>
                </c:pt>
                <c:pt idx="159">
                  <c:v>290.21300000000002</c:v>
                </c:pt>
                <c:pt idx="160">
                  <c:v>292.05500000000001</c:v>
                </c:pt>
                <c:pt idx="161">
                  <c:v>293.89800000000002</c:v>
                </c:pt>
                <c:pt idx="162">
                  <c:v>295.74200000000002</c:v>
                </c:pt>
                <c:pt idx="163">
                  <c:v>297.58499999999998</c:v>
                </c:pt>
                <c:pt idx="164">
                  <c:v>299.42899999999997</c:v>
                </c:pt>
                <c:pt idx="165">
                  <c:v>301.27300000000002</c:v>
                </c:pt>
                <c:pt idx="166">
                  <c:v>303.11700000000002</c:v>
                </c:pt>
                <c:pt idx="167">
                  <c:v>304.96100000000001</c:v>
                </c:pt>
                <c:pt idx="168">
                  <c:v>305.95600000000002</c:v>
                </c:pt>
                <c:pt idx="169">
                  <c:v>305.95600000000002</c:v>
                </c:pt>
                <c:pt idx="170">
                  <c:v>306.80500000000001</c:v>
                </c:pt>
                <c:pt idx="171">
                  <c:v>308.64999999999998</c:v>
                </c:pt>
                <c:pt idx="172">
                  <c:v>310.495</c:v>
                </c:pt>
                <c:pt idx="173">
                  <c:v>312.339</c:v>
                </c:pt>
                <c:pt idx="174">
                  <c:v>314.18299999999999</c:v>
                </c:pt>
                <c:pt idx="175">
                  <c:v>316.02600000000001</c:v>
                </c:pt>
                <c:pt idx="176">
                  <c:v>317.86900000000003</c:v>
                </c:pt>
                <c:pt idx="177">
                  <c:v>319.71100000000001</c:v>
                </c:pt>
                <c:pt idx="178">
                  <c:v>321.553</c:v>
                </c:pt>
                <c:pt idx="179">
                  <c:v>323.39400000000001</c:v>
                </c:pt>
                <c:pt idx="180">
                  <c:v>325.23500000000001</c:v>
                </c:pt>
                <c:pt idx="181">
                  <c:v>327.07600000000002</c:v>
                </c:pt>
                <c:pt idx="182">
                  <c:v>328.916</c:v>
                </c:pt>
                <c:pt idx="183">
                  <c:v>330.75700000000001</c:v>
                </c:pt>
                <c:pt idx="184">
                  <c:v>332.59800000000001</c:v>
                </c:pt>
                <c:pt idx="185">
                  <c:v>334.43900000000002</c:v>
                </c:pt>
                <c:pt idx="186">
                  <c:v>336.28</c:v>
                </c:pt>
                <c:pt idx="187">
                  <c:v>338.12299999999999</c:v>
                </c:pt>
                <c:pt idx="188">
                  <c:v>339.96600000000001</c:v>
                </c:pt>
                <c:pt idx="189">
                  <c:v>341.81</c:v>
                </c:pt>
                <c:pt idx="190">
                  <c:v>343.654</c:v>
                </c:pt>
                <c:pt idx="191">
                  <c:v>345.49900000000002</c:v>
                </c:pt>
                <c:pt idx="192">
                  <c:v>347.34500000000003</c:v>
                </c:pt>
                <c:pt idx="193">
                  <c:v>349.19</c:v>
                </c:pt>
                <c:pt idx="194">
                  <c:v>351.03500000000003</c:v>
                </c:pt>
                <c:pt idx="195">
                  <c:v>352.87900000000002</c:v>
                </c:pt>
                <c:pt idx="196">
                  <c:v>354.72300000000001</c:v>
                </c:pt>
                <c:pt idx="197">
                  <c:v>356.56599999999997</c:v>
                </c:pt>
                <c:pt idx="198">
                  <c:v>358.40899999999999</c:v>
                </c:pt>
                <c:pt idx="199">
                  <c:v>360.25099999999998</c:v>
                </c:pt>
                <c:pt idx="200">
                  <c:v>362.09399999999999</c:v>
                </c:pt>
                <c:pt idx="201">
                  <c:v>363.93700000000001</c:v>
                </c:pt>
                <c:pt idx="202">
                  <c:v>365.78</c:v>
                </c:pt>
                <c:pt idx="203">
                  <c:v>367.62299999999999</c:v>
                </c:pt>
                <c:pt idx="204">
                  <c:v>369.46600000000001</c:v>
                </c:pt>
                <c:pt idx="205">
                  <c:v>371.30799999999999</c:v>
                </c:pt>
                <c:pt idx="206">
                  <c:v>373.15</c:v>
                </c:pt>
                <c:pt idx="207">
                  <c:v>374.99099999999999</c:v>
                </c:pt>
                <c:pt idx="208">
                  <c:v>376.83300000000003</c:v>
                </c:pt>
                <c:pt idx="209">
                  <c:v>378.67399999999998</c:v>
                </c:pt>
                <c:pt idx="210">
                  <c:v>380.51499999999999</c:v>
                </c:pt>
                <c:pt idx="211">
                  <c:v>382.35599999999999</c:v>
                </c:pt>
                <c:pt idx="212">
                  <c:v>384.19799999999998</c:v>
                </c:pt>
                <c:pt idx="213">
                  <c:v>386.04</c:v>
                </c:pt>
                <c:pt idx="214">
                  <c:v>387.88200000000001</c:v>
                </c:pt>
                <c:pt idx="215">
                  <c:v>389.72500000000002</c:v>
                </c:pt>
                <c:pt idx="216">
                  <c:v>391.56799999999998</c:v>
                </c:pt>
                <c:pt idx="217">
                  <c:v>393.411</c:v>
                </c:pt>
                <c:pt idx="218">
                  <c:v>395.25400000000002</c:v>
                </c:pt>
                <c:pt idx="219">
                  <c:v>397.09800000000001</c:v>
                </c:pt>
                <c:pt idx="220">
                  <c:v>398.94099999999997</c:v>
                </c:pt>
                <c:pt idx="221">
                  <c:v>400.78500000000003</c:v>
                </c:pt>
                <c:pt idx="222">
                  <c:v>402.62900000000002</c:v>
                </c:pt>
                <c:pt idx="223">
                  <c:v>404.47199999999998</c:v>
                </c:pt>
                <c:pt idx="224">
                  <c:v>406.315</c:v>
                </c:pt>
                <c:pt idx="225">
                  <c:v>408.15800000000002</c:v>
                </c:pt>
                <c:pt idx="226">
                  <c:v>410.00099999999998</c:v>
                </c:pt>
                <c:pt idx="227">
                  <c:v>411.84399999999999</c:v>
                </c:pt>
                <c:pt idx="228">
                  <c:v>413.68700000000001</c:v>
                </c:pt>
                <c:pt idx="229">
                  <c:v>415.625</c:v>
                </c:pt>
                <c:pt idx="230">
                  <c:v>417.56299999999999</c:v>
                </c:pt>
                <c:pt idx="231">
                  <c:v>419.50099999999998</c:v>
                </c:pt>
                <c:pt idx="232">
                  <c:v>421.43900000000002</c:v>
                </c:pt>
                <c:pt idx="233">
                  <c:v>423.37700000000001</c:v>
                </c:pt>
                <c:pt idx="234">
                  <c:v>425.31599999999997</c:v>
                </c:pt>
                <c:pt idx="235">
                  <c:v>427.25400000000002</c:v>
                </c:pt>
                <c:pt idx="236">
                  <c:v>429.19299999999998</c:v>
                </c:pt>
                <c:pt idx="237">
                  <c:v>431.13099999999997</c:v>
                </c:pt>
                <c:pt idx="238">
                  <c:v>433.07</c:v>
                </c:pt>
                <c:pt idx="239">
                  <c:v>435.00900000000001</c:v>
                </c:pt>
                <c:pt idx="240">
                  <c:v>436.94799999999998</c:v>
                </c:pt>
                <c:pt idx="241">
                  <c:v>438.887</c:v>
                </c:pt>
                <c:pt idx="242">
                  <c:v>440.82600000000002</c:v>
                </c:pt>
                <c:pt idx="243">
                  <c:v>442.76400000000001</c:v>
                </c:pt>
                <c:pt idx="244">
                  <c:v>444.70299999999997</c:v>
                </c:pt>
                <c:pt idx="245">
                  <c:v>446.642</c:v>
                </c:pt>
                <c:pt idx="246">
                  <c:v>448.58100000000002</c:v>
                </c:pt>
                <c:pt idx="247">
                  <c:v>450.52</c:v>
                </c:pt>
                <c:pt idx="248">
                  <c:v>452.459</c:v>
                </c:pt>
                <c:pt idx="249">
                  <c:v>454.39699999999999</c:v>
                </c:pt>
                <c:pt idx="250">
                  <c:v>456.33600000000001</c:v>
                </c:pt>
                <c:pt idx="251">
                  <c:v>458.274</c:v>
                </c:pt>
                <c:pt idx="252">
                  <c:v>458.93400000000003</c:v>
                </c:pt>
                <c:pt idx="253">
                  <c:v>458.93400000000003</c:v>
                </c:pt>
                <c:pt idx="254">
                  <c:v>460.21300000000002</c:v>
                </c:pt>
                <c:pt idx="255">
                  <c:v>462.15100000000001</c:v>
                </c:pt>
                <c:pt idx="256">
                  <c:v>464.09</c:v>
                </c:pt>
                <c:pt idx="257">
                  <c:v>466.02800000000002</c:v>
                </c:pt>
                <c:pt idx="258">
                  <c:v>467.96699999999998</c:v>
                </c:pt>
                <c:pt idx="259">
                  <c:v>469.90499999999997</c:v>
                </c:pt>
                <c:pt idx="260">
                  <c:v>471.84300000000002</c:v>
                </c:pt>
                <c:pt idx="261">
                  <c:v>473.78199999999998</c:v>
                </c:pt>
                <c:pt idx="262">
                  <c:v>475.721</c:v>
                </c:pt>
                <c:pt idx="263">
                  <c:v>477.66</c:v>
                </c:pt>
                <c:pt idx="264">
                  <c:v>479.6</c:v>
                </c:pt>
                <c:pt idx="265">
                  <c:v>481.54</c:v>
                </c:pt>
                <c:pt idx="266">
                  <c:v>483.48</c:v>
                </c:pt>
                <c:pt idx="267">
                  <c:v>485.41899999999998</c:v>
                </c:pt>
                <c:pt idx="268">
                  <c:v>487.35899999999998</c:v>
                </c:pt>
                <c:pt idx="269">
                  <c:v>489.29899999999998</c:v>
                </c:pt>
                <c:pt idx="270">
                  <c:v>491.238</c:v>
                </c:pt>
                <c:pt idx="271">
                  <c:v>493.17700000000002</c:v>
                </c:pt>
                <c:pt idx="272">
                  <c:v>495.11599999999999</c:v>
                </c:pt>
                <c:pt idx="273">
                  <c:v>497.05500000000001</c:v>
                </c:pt>
                <c:pt idx="274">
                  <c:v>498.99400000000003</c:v>
                </c:pt>
                <c:pt idx="275">
                  <c:v>500.93299999999999</c:v>
                </c:pt>
                <c:pt idx="276">
                  <c:v>502.87099999999998</c:v>
                </c:pt>
                <c:pt idx="277">
                  <c:v>504.81</c:v>
                </c:pt>
                <c:pt idx="278">
                  <c:v>506.74700000000001</c:v>
                </c:pt>
                <c:pt idx="279">
                  <c:v>508.67599999999999</c:v>
                </c:pt>
                <c:pt idx="280">
                  <c:v>510.58800000000002</c:v>
                </c:pt>
                <c:pt idx="281">
                  <c:v>512.46400000000006</c:v>
                </c:pt>
                <c:pt idx="282">
                  <c:v>514.28300000000002</c:v>
                </c:pt>
                <c:pt idx="283">
                  <c:v>516.03300000000002</c:v>
                </c:pt>
                <c:pt idx="284">
                  <c:v>517.71600000000001</c:v>
                </c:pt>
                <c:pt idx="285">
                  <c:v>519.35900000000004</c:v>
                </c:pt>
                <c:pt idx="286">
                  <c:v>521.00099999999998</c:v>
                </c:pt>
                <c:pt idx="287">
                  <c:v>522.68499999999995</c:v>
                </c:pt>
                <c:pt idx="288">
                  <c:v>524.43600000000004</c:v>
                </c:pt>
                <c:pt idx="289">
                  <c:v>526.25599999999997</c:v>
                </c:pt>
                <c:pt idx="290">
                  <c:v>528.13</c:v>
                </c:pt>
                <c:pt idx="291">
                  <c:v>530.03300000000002</c:v>
                </c:pt>
                <c:pt idx="292">
                  <c:v>531.93600000000004</c:v>
                </c:pt>
                <c:pt idx="293">
                  <c:v>533.80999999999995</c:v>
                </c:pt>
                <c:pt idx="294">
                  <c:v>535.63</c:v>
                </c:pt>
                <c:pt idx="295">
                  <c:v>537.38099999999997</c:v>
                </c:pt>
                <c:pt idx="296">
                  <c:v>539.06299999999999</c:v>
                </c:pt>
                <c:pt idx="297">
                  <c:v>540.69799999999998</c:v>
                </c:pt>
                <c:pt idx="298">
                  <c:v>542.31500000000005</c:v>
                </c:pt>
                <c:pt idx="299">
                  <c:v>543.93799999999999</c:v>
                </c:pt>
                <c:pt idx="300">
                  <c:v>545.572</c:v>
                </c:pt>
                <c:pt idx="301">
                  <c:v>547.20500000000004</c:v>
                </c:pt>
                <c:pt idx="302">
                  <c:v>548.82500000000005</c:v>
                </c:pt>
                <c:pt idx="303">
                  <c:v>550.43200000000002</c:v>
                </c:pt>
                <c:pt idx="304">
                  <c:v>552.03800000000001</c:v>
                </c:pt>
                <c:pt idx="305">
                  <c:v>553.65599999999995</c:v>
                </c:pt>
                <c:pt idx="306">
                  <c:v>555.28700000000003</c:v>
                </c:pt>
                <c:pt idx="307">
                  <c:v>556.91800000000001</c:v>
                </c:pt>
                <c:pt idx="308">
                  <c:v>558.53800000000001</c:v>
                </c:pt>
                <c:pt idx="309">
                  <c:v>560.15099999999995</c:v>
                </c:pt>
                <c:pt idx="310">
                  <c:v>561.77800000000002</c:v>
                </c:pt>
                <c:pt idx="311">
                  <c:v>563.44500000000005</c:v>
                </c:pt>
                <c:pt idx="312">
                  <c:v>565.16499999999996</c:v>
                </c:pt>
                <c:pt idx="313">
                  <c:v>566.93600000000004</c:v>
                </c:pt>
                <c:pt idx="314">
                  <c:v>568.73599999999999</c:v>
                </c:pt>
                <c:pt idx="315">
                  <c:v>570.54399999999998</c:v>
                </c:pt>
                <c:pt idx="316">
                  <c:v>572.34500000000003</c:v>
                </c:pt>
                <c:pt idx="317">
                  <c:v>574.13300000000004</c:v>
                </c:pt>
                <c:pt idx="318">
                  <c:v>575.91</c:v>
                </c:pt>
                <c:pt idx="319">
                  <c:v>577.67999999999995</c:v>
                </c:pt>
                <c:pt idx="320">
                  <c:v>579.44600000000003</c:v>
                </c:pt>
                <c:pt idx="321">
                  <c:v>581.21100000000001</c:v>
                </c:pt>
                <c:pt idx="322">
                  <c:v>582.97500000000002</c:v>
                </c:pt>
                <c:pt idx="323">
                  <c:v>584.73800000000006</c:v>
                </c:pt>
                <c:pt idx="324">
                  <c:v>586.50199999999995</c:v>
                </c:pt>
                <c:pt idx="325">
                  <c:v>588.26499999999999</c:v>
                </c:pt>
                <c:pt idx="326">
                  <c:v>590.029</c:v>
                </c:pt>
                <c:pt idx="327">
                  <c:v>591.79300000000001</c:v>
                </c:pt>
                <c:pt idx="328">
                  <c:v>593.55700000000002</c:v>
                </c:pt>
                <c:pt idx="329">
                  <c:v>595.322</c:v>
                </c:pt>
                <c:pt idx="330">
                  <c:v>597.08600000000001</c:v>
                </c:pt>
                <c:pt idx="331">
                  <c:v>598.85</c:v>
                </c:pt>
                <c:pt idx="332">
                  <c:v>600.61400000000003</c:v>
                </c:pt>
                <c:pt idx="333">
                  <c:v>602.37699999999995</c:v>
                </c:pt>
                <c:pt idx="334">
                  <c:v>604.14</c:v>
                </c:pt>
                <c:pt idx="335">
                  <c:v>605.904</c:v>
                </c:pt>
                <c:pt idx="336">
                  <c:v>607.66800000000001</c:v>
                </c:pt>
                <c:pt idx="337">
                  <c:v>609.43200000000002</c:v>
                </c:pt>
                <c:pt idx="338">
                  <c:v>611.19799999999998</c:v>
                </c:pt>
                <c:pt idx="339">
                  <c:v>611.91200000000003</c:v>
                </c:pt>
                <c:pt idx="340">
                  <c:v>611.91200000000003</c:v>
                </c:pt>
                <c:pt idx="341">
                  <c:v>612.96299999999997</c:v>
                </c:pt>
                <c:pt idx="342">
                  <c:v>614.72900000000004</c:v>
                </c:pt>
                <c:pt idx="343">
                  <c:v>616.495</c:v>
                </c:pt>
                <c:pt idx="344">
                  <c:v>618.26199999999994</c:v>
                </c:pt>
                <c:pt idx="345">
                  <c:v>620.03</c:v>
                </c:pt>
                <c:pt idx="346">
                  <c:v>621.798</c:v>
                </c:pt>
                <c:pt idx="347">
                  <c:v>623.56799999999998</c:v>
                </c:pt>
                <c:pt idx="348">
                  <c:v>625.33699999999999</c:v>
                </c:pt>
                <c:pt idx="349">
                  <c:v>627.10699999999997</c:v>
                </c:pt>
                <c:pt idx="350">
                  <c:v>628.87699999999995</c:v>
                </c:pt>
                <c:pt idx="351">
                  <c:v>630.64599999999996</c:v>
                </c:pt>
                <c:pt idx="352">
                  <c:v>632.41399999999999</c:v>
                </c:pt>
                <c:pt idx="353">
                  <c:v>634.17999999999995</c:v>
                </c:pt>
                <c:pt idx="354">
                  <c:v>635.94500000000005</c:v>
                </c:pt>
                <c:pt idx="355">
                  <c:v>637.70799999999997</c:v>
                </c:pt>
                <c:pt idx="356">
                  <c:v>639.46699999999998</c:v>
                </c:pt>
                <c:pt idx="357">
                  <c:v>641.22400000000005</c:v>
                </c:pt>
                <c:pt idx="358">
                  <c:v>642.97799999999995</c:v>
                </c:pt>
                <c:pt idx="359">
                  <c:v>644.73</c:v>
                </c:pt>
                <c:pt idx="360">
                  <c:v>646.48099999999999</c:v>
                </c:pt>
                <c:pt idx="361">
                  <c:v>648.23400000000004</c:v>
                </c:pt>
                <c:pt idx="362">
                  <c:v>649.98900000000003</c:v>
                </c:pt>
                <c:pt idx="363">
                  <c:v>651.74800000000005</c:v>
                </c:pt>
                <c:pt idx="364">
                  <c:v>653.51</c:v>
                </c:pt>
                <c:pt idx="365">
                  <c:v>655.27499999999998</c:v>
                </c:pt>
                <c:pt idx="366">
                  <c:v>657.04200000000003</c:v>
                </c:pt>
                <c:pt idx="367">
                  <c:v>658.81200000000001</c:v>
                </c:pt>
                <c:pt idx="368">
                  <c:v>660.58600000000001</c:v>
                </c:pt>
                <c:pt idx="369">
                  <c:v>662.36300000000006</c:v>
                </c:pt>
                <c:pt idx="370">
                  <c:v>664.14499999999998</c:v>
                </c:pt>
                <c:pt idx="371">
                  <c:v>665.92899999999997</c:v>
                </c:pt>
                <c:pt idx="372">
                  <c:v>667.71600000000001</c:v>
                </c:pt>
                <c:pt idx="373">
                  <c:v>669.50099999999998</c:v>
                </c:pt>
                <c:pt idx="374">
                  <c:v>671.28399999999999</c:v>
                </c:pt>
                <c:pt idx="375">
                  <c:v>673.06299999999999</c:v>
                </c:pt>
                <c:pt idx="376">
                  <c:v>674.83900000000006</c:v>
                </c:pt>
                <c:pt idx="377">
                  <c:v>676.61099999999999</c:v>
                </c:pt>
                <c:pt idx="378">
                  <c:v>678.38099999999997</c:v>
                </c:pt>
                <c:pt idx="379">
                  <c:v>680.15</c:v>
                </c:pt>
                <c:pt idx="380">
                  <c:v>681.91600000000005</c:v>
                </c:pt>
                <c:pt idx="381">
                  <c:v>683.68</c:v>
                </c:pt>
                <c:pt idx="382">
                  <c:v>685.44299999999998</c:v>
                </c:pt>
                <c:pt idx="383">
                  <c:v>687.20399999999995</c:v>
                </c:pt>
                <c:pt idx="384">
                  <c:v>688.96500000000003</c:v>
                </c:pt>
                <c:pt idx="385">
                  <c:v>690.726</c:v>
                </c:pt>
                <c:pt idx="386">
                  <c:v>692.48800000000006</c:v>
                </c:pt>
                <c:pt idx="387">
                  <c:v>694.24900000000002</c:v>
                </c:pt>
                <c:pt idx="388">
                  <c:v>696.01099999999997</c:v>
                </c:pt>
                <c:pt idx="389">
                  <c:v>697.77200000000005</c:v>
                </c:pt>
                <c:pt idx="390">
                  <c:v>699.53300000000002</c:v>
                </c:pt>
                <c:pt idx="391">
                  <c:v>701.29300000000001</c:v>
                </c:pt>
                <c:pt idx="392">
                  <c:v>703.05200000000002</c:v>
                </c:pt>
                <c:pt idx="393">
                  <c:v>704.81100000000004</c:v>
                </c:pt>
                <c:pt idx="394">
                  <c:v>706.56899999999996</c:v>
                </c:pt>
                <c:pt idx="395">
                  <c:v>708.32799999999997</c:v>
                </c:pt>
                <c:pt idx="396">
                  <c:v>710.08699999999999</c:v>
                </c:pt>
                <c:pt idx="397">
                  <c:v>711.84799999999996</c:v>
                </c:pt>
                <c:pt idx="398">
                  <c:v>713.61</c:v>
                </c:pt>
                <c:pt idx="399">
                  <c:v>715.37300000000005</c:v>
                </c:pt>
                <c:pt idx="400">
                  <c:v>717.13800000000003</c:v>
                </c:pt>
                <c:pt idx="401">
                  <c:v>718.90499999999997</c:v>
                </c:pt>
                <c:pt idx="402">
                  <c:v>720.673</c:v>
                </c:pt>
                <c:pt idx="403">
                  <c:v>722.44399999999996</c:v>
                </c:pt>
                <c:pt idx="404">
                  <c:v>724.21600000000001</c:v>
                </c:pt>
                <c:pt idx="405">
                  <c:v>725.98800000000006</c:v>
                </c:pt>
                <c:pt idx="406">
                  <c:v>727.76199999999994</c:v>
                </c:pt>
                <c:pt idx="407">
                  <c:v>729.53499999999997</c:v>
                </c:pt>
                <c:pt idx="408">
                  <c:v>731.30700000000002</c:v>
                </c:pt>
                <c:pt idx="409">
                  <c:v>733.07899999999995</c:v>
                </c:pt>
                <c:pt idx="410">
                  <c:v>734.85</c:v>
                </c:pt>
                <c:pt idx="411">
                  <c:v>736.62</c:v>
                </c:pt>
                <c:pt idx="412">
                  <c:v>738.38800000000003</c:v>
                </c:pt>
                <c:pt idx="413">
                  <c:v>740.15599999999995</c:v>
                </c:pt>
                <c:pt idx="414">
                  <c:v>741.92399999999998</c:v>
                </c:pt>
                <c:pt idx="415">
                  <c:v>743.69</c:v>
                </c:pt>
                <c:pt idx="416">
                  <c:v>745.45600000000002</c:v>
                </c:pt>
                <c:pt idx="417">
                  <c:v>747.221</c:v>
                </c:pt>
                <c:pt idx="418">
                  <c:v>748.98599999999999</c:v>
                </c:pt>
                <c:pt idx="419">
                  <c:v>750.75099999999998</c:v>
                </c:pt>
                <c:pt idx="420">
                  <c:v>752.51599999999996</c:v>
                </c:pt>
                <c:pt idx="421">
                  <c:v>754.28200000000004</c:v>
                </c:pt>
                <c:pt idx="422">
                  <c:v>756.048</c:v>
                </c:pt>
                <c:pt idx="423">
                  <c:v>757.81299999999999</c:v>
                </c:pt>
                <c:pt idx="424">
                  <c:v>759.57899999999995</c:v>
                </c:pt>
                <c:pt idx="425">
                  <c:v>761.34400000000005</c:v>
                </c:pt>
                <c:pt idx="426">
                  <c:v>763.10799999999995</c:v>
                </c:pt>
                <c:pt idx="427">
                  <c:v>764.87199999999996</c:v>
                </c:pt>
                <c:pt idx="428">
                  <c:v>764.89</c:v>
                </c:pt>
                <c:pt idx="429">
                  <c:v>764.89</c:v>
                </c:pt>
                <c:pt idx="430">
                  <c:v>766.63599999999997</c:v>
                </c:pt>
                <c:pt idx="431">
                  <c:v>768.399</c:v>
                </c:pt>
                <c:pt idx="432">
                  <c:v>770.16200000000003</c:v>
                </c:pt>
                <c:pt idx="433">
                  <c:v>771.92600000000004</c:v>
                </c:pt>
                <c:pt idx="434">
                  <c:v>773.69100000000003</c:v>
                </c:pt>
                <c:pt idx="435">
                  <c:v>775.45699999999999</c:v>
                </c:pt>
                <c:pt idx="436">
                  <c:v>777.22299999999996</c:v>
                </c:pt>
                <c:pt idx="437">
                  <c:v>778.99</c:v>
                </c:pt>
                <c:pt idx="438">
                  <c:v>780.75699999999995</c:v>
                </c:pt>
                <c:pt idx="439">
                  <c:v>782.52599999999995</c:v>
                </c:pt>
                <c:pt idx="440">
                  <c:v>784.29600000000005</c:v>
                </c:pt>
                <c:pt idx="441">
                  <c:v>786.06600000000003</c:v>
                </c:pt>
                <c:pt idx="442">
                  <c:v>787.83699999999999</c:v>
                </c:pt>
                <c:pt idx="443">
                  <c:v>789.60699999999997</c:v>
                </c:pt>
                <c:pt idx="444">
                  <c:v>791.37800000000004</c:v>
                </c:pt>
                <c:pt idx="445">
                  <c:v>793.14800000000002</c:v>
                </c:pt>
                <c:pt idx="446">
                  <c:v>794.91700000000003</c:v>
                </c:pt>
                <c:pt idx="447">
                  <c:v>796.68600000000004</c:v>
                </c:pt>
                <c:pt idx="448">
                  <c:v>798.45399999999995</c:v>
                </c:pt>
                <c:pt idx="449">
                  <c:v>800.22199999999998</c:v>
                </c:pt>
                <c:pt idx="450">
                  <c:v>801.99099999999999</c:v>
                </c:pt>
                <c:pt idx="451">
                  <c:v>803.76</c:v>
                </c:pt>
                <c:pt idx="452">
                  <c:v>805.529</c:v>
                </c:pt>
                <c:pt idx="453">
                  <c:v>807.298</c:v>
                </c:pt>
                <c:pt idx="454">
                  <c:v>809.06700000000001</c:v>
                </c:pt>
                <c:pt idx="455">
                  <c:v>810.83500000000004</c:v>
                </c:pt>
                <c:pt idx="456">
                  <c:v>812.601</c:v>
                </c:pt>
                <c:pt idx="457">
                  <c:v>814.36500000000001</c:v>
                </c:pt>
                <c:pt idx="458">
                  <c:v>816.12800000000004</c:v>
                </c:pt>
                <c:pt idx="459">
                  <c:v>817.88900000000001</c:v>
                </c:pt>
                <c:pt idx="460">
                  <c:v>819.65</c:v>
                </c:pt>
                <c:pt idx="461">
                  <c:v>821.40899999999999</c:v>
                </c:pt>
                <c:pt idx="462">
                  <c:v>823.16600000000005</c:v>
                </c:pt>
                <c:pt idx="463">
                  <c:v>824.923</c:v>
                </c:pt>
                <c:pt idx="464">
                  <c:v>826.67700000000002</c:v>
                </c:pt>
                <c:pt idx="465">
                  <c:v>828.43200000000002</c:v>
                </c:pt>
                <c:pt idx="466">
                  <c:v>830.18700000000001</c:v>
                </c:pt>
                <c:pt idx="467">
                  <c:v>831.94299999999998</c:v>
                </c:pt>
                <c:pt idx="468">
                  <c:v>833.70500000000004</c:v>
                </c:pt>
                <c:pt idx="469">
                  <c:v>835.47299999999996</c:v>
                </c:pt>
                <c:pt idx="470">
                  <c:v>837.24800000000005</c:v>
                </c:pt>
                <c:pt idx="471">
                  <c:v>839.02800000000002</c:v>
                </c:pt>
                <c:pt idx="472">
                  <c:v>840.79899999999998</c:v>
                </c:pt>
                <c:pt idx="473">
                  <c:v>842.54200000000003</c:v>
                </c:pt>
                <c:pt idx="474">
                  <c:v>844.23800000000006</c:v>
                </c:pt>
                <c:pt idx="475">
                  <c:v>845.87099999999998</c:v>
                </c:pt>
                <c:pt idx="476">
                  <c:v>847.44399999999996</c:v>
                </c:pt>
                <c:pt idx="477">
                  <c:v>848.96900000000005</c:v>
                </c:pt>
                <c:pt idx="478">
                  <c:v>850.46799999999996</c:v>
                </c:pt>
                <c:pt idx="479">
                  <c:v>851.96600000000001</c:v>
                </c:pt>
                <c:pt idx="480">
                  <c:v>853.48400000000004</c:v>
                </c:pt>
                <c:pt idx="481">
                  <c:v>855.03899999999999</c:v>
                </c:pt>
                <c:pt idx="482">
                  <c:v>856.63400000000001</c:v>
                </c:pt>
                <c:pt idx="483">
                  <c:v>858.25599999999997</c:v>
                </c:pt>
                <c:pt idx="484">
                  <c:v>859.88499999999999</c:v>
                </c:pt>
                <c:pt idx="485">
                  <c:v>861.50400000000002</c:v>
                </c:pt>
                <c:pt idx="486">
                  <c:v>863.11</c:v>
                </c:pt>
                <c:pt idx="487">
                  <c:v>864.71799999999996</c:v>
                </c:pt>
                <c:pt idx="488">
                  <c:v>866.33799999999997</c:v>
                </c:pt>
                <c:pt idx="489">
                  <c:v>867.971</c:v>
                </c:pt>
                <c:pt idx="490">
                  <c:v>869.60400000000004</c:v>
                </c:pt>
                <c:pt idx="491">
                  <c:v>871.226</c:v>
                </c:pt>
                <c:pt idx="492">
                  <c:v>872.84299999999996</c:v>
                </c:pt>
                <c:pt idx="493">
                  <c:v>874.476</c:v>
                </c:pt>
                <c:pt idx="494">
                  <c:v>876.15700000000004</c:v>
                </c:pt>
                <c:pt idx="495">
                  <c:v>877.904</c:v>
                </c:pt>
                <c:pt idx="496">
                  <c:v>879.721</c:v>
                </c:pt>
                <c:pt idx="497">
                  <c:v>881.59299999999996</c:v>
                </c:pt>
                <c:pt idx="498">
                  <c:v>883.5</c:v>
                </c:pt>
                <c:pt idx="499">
                  <c:v>885.42399999999998</c:v>
                </c:pt>
                <c:pt idx="500">
                  <c:v>887.35599999999999</c:v>
                </c:pt>
                <c:pt idx="501">
                  <c:v>889.28899999999999</c:v>
                </c:pt>
                <c:pt idx="502">
                  <c:v>891.22400000000005</c:v>
                </c:pt>
                <c:pt idx="503">
                  <c:v>893.15899999999999</c:v>
                </c:pt>
                <c:pt idx="504">
                  <c:v>895.09299999999996</c:v>
                </c:pt>
                <c:pt idx="505">
                  <c:v>897.02099999999996</c:v>
                </c:pt>
                <c:pt idx="506">
                  <c:v>898.93100000000004</c:v>
                </c:pt>
                <c:pt idx="507">
                  <c:v>900.80700000000002</c:v>
                </c:pt>
                <c:pt idx="508">
                  <c:v>902.62699999999995</c:v>
                </c:pt>
                <c:pt idx="509">
                  <c:v>904.37900000000002</c:v>
                </c:pt>
                <c:pt idx="510">
                  <c:v>906.06399999999996</c:v>
                </c:pt>
                <c:pt idx="511">
                  <c:v>907.70699999999999</c:v>
                </c:pt>
                <c:pt idx="512">
                  <c:v>909.35</c:v>
                </c:pt>
                <c:pt idx="513">
                  <c:v>911.03200000000004</c:v>
                </c:pt>
                <c:pt idx="514">
                  <c:v>912.77200000000005</c:v>
                </c:pt>
                <c:pt idx="515">
                  <c:v>914.56100000000004</c:v>
                </c:pt>
                <c:pt idx="516">
                  <c:v>916.36199999999997</c:v>
                </c:pt>
                <c:pt idx="517">
                  <c:v>917.86800000000005</c:v>
                </c:pt>
                <c:pt idx="518">
                  <c:v>917.86800000000005</c:v>
                </c:pt>
                <c:pt idx="519">
                  <c:v>918.12400000000002</c:v>
                </c:pt>
                <c:pt idx="520">
                  <c:v>919.79899999999998</c:v>
                </c:pt>
                <c:pt idx="521">
                  <c:v>921.35799999999995</c:v>
                </c:pt>
                <c:pt idx="522">
                  <c:v>922.80799999999999</c:v>
                </c:pt>
                <c:pt idx="523">
                  <c:v>924.19299999999998</c:v>
                </c:pt>
                <c:pt idx="524">
                  <c:v>925.57799999999997</c:v>
                </c:pt>
                <c:pt idx="525">
                  <c:v>927.029</c:v>
                </c:pt>
                <c:pt idx="526">
                  <c:v>928.59</c:v>
                </c:pt>
                <c:pt idx="527">
                  <c:v>930.274</c:v>
                </c:pt>
                <c:pt idx="528">
                  <c:v>932.06299999999999</c:v>
                </c:pt>
                <c:pt idx="529">
                  <c:v>933.92600000000004</c:v>
                </c:pt>
                <c:pt idx="530">
                  <c:v>935.83299999999997</c:v>
                </c:pt>
                <c:pt idx="531">
                  <c:v>937.76099999999997</c:v>
                </c:pt>
                <c:pt idx="532">
                  <c:v>939.69600000000003</c:v>
                </c:pt>
                <c:pt idx="533">
                  <c:v>941.63300000000004</c:v>
                </c:pt>
                <c:pt idx="534">
                  <c:v>943.57100000000003</c:v>
                </c:pt>
                <c:pt idx="535">
                  <c:v>945.50599999999997</c:v>
                </c:pt>
                <c:pt idx="536">
                  <c:v>947.43399999999997</c:v>
                </c:pt>
                <c:pt idx="537">
                  <c:v>949.34299999999996</c:v>
                </c:pt>
                <c:pt idx="538">
                  <c:v>951.21799999999996</c:v>
                </c:pt>
                <c:pt idx="539">
                  <c:v>953.03599999999994</c:v>
                </c:pt>
                <c:pt idx="540">
                  <c:v>954.78499999999997</c:v>
                </c:pt>
                <c:pt idx="541">
                  <c:v>956.46699999999998</c:v>
                </c:pt>
                <c:pt idx="542">
                  <c:v>958.10799999999995</c:v>
                </c:pt>
                <c:pt idx="543">
                  <c:v>959.74699999999996</c:v>
                </c:pt>
                <c:pt idx="544">
                  <c:v>961.428</c:v>
                </c:pt>
                <c:pt idx="545">
                  <c:v>963.17399999999998</c:v>
                </c:pt>
                <c:pt idx="546">
                  <c:v>964.99</c:v>
                </c:pt>
                <c:pt idx="547">
                  <c:v>966.86300000000006</c:v>
                </c:pt>
                <c:pt idx="548">
                  <c:v>968.77099999999996</c:v>
                </c:pt>
                <c:pt idx="549">
                  <c:v>970.69799999999998</c:v>
                </c:pt>
                <c:pt idx="550">
                  <c:v>972.63300000000004</c:v>
                </c:pt>
                <c:pt idx="551">
                  <c:v>974.56899999999996</c:v>
                </c:pt>
                <c:pt idx="552">
                  <c:v>976.50599999999997</c:v>
                </c:pt>
                <c:pt idx="553">
                  <c:v>978.44399999999996</c:v>
                </c:pt>
                <c:pt idx="554">
                  <c:v>980.38099999999997</c:v>
                </c:pt>
                <c:pt idx="555">
                  <c:v>982.31799999999998</c:v>
                </c:pt>
                <c:pt idx="556">
                  <c:v>984.255</c:v>
                </c:pt>
                <c:pt idx="557">
                  <c:v>986.19299999999998</c:v>
                </c:pt>
                <c:pt idx="558">
                  <c:v>988.13</c:v>
                </c:pt>
                <c:pt idx="559">
                  <c:v>990.06799999999998</c:v>
                </c:pt>
                <c:pt idx="560">
                  <c:v>992.005</c:v>
                </c:pt>
                <c:pt idx="561">
                  <c:v>993.94200000000001</c:v>
                </c:pt>
                <c:pt idx="562">
                  <c:v>995.87900000000002</c:v>
                </c:pt>
                <c:pt idx="563">
                  <c:v>997.81600000000003</c:v>
                </c:pt>
                <c:pt idx="564">
                  <c:v>999.75199999999995</c:v>
                </c:pt>
                <c:pt idx="565">
                  <c:v>1001.69</c:v>
                </c:pt>
                <c:pt idx="566">
                  <c:v>1003.62</c:v>
                </c:pt>
                <c:pt idx="567">
                  <c:v>1005.56</c:v>
                </c:pt>
                <c:pt idx="568">
                  <c:v>1007.5</c:v>
                </c:pt>
                <c:pt idx="569">
                  <c:v>1009.43</c:v>
                </c:pt>
                <c:pt idx="570">
                  <c:v>1011.37</c:v>
                </c:pt>
                <c:pt idx="571">
                  <c:v>1013.31</c:v>
                </c:pt>
                <c:pt idx="572">
                  <c:v>1015.24</c:v>
                </c:pt>
                <c:pt idx="573">
                  <c:v>1017.18</c:v>
                </c:pt>
                <c:pt idx="574">
                  <c:v>1019.11</c:v>
                </c:pt>
                <c:pt idx="575">
                  <c:v>1021.05</c:v>
                </c:pt>
                <c:pt idx="576">
                  <c:v>1022.99</c:v>
                </c:pt>
                <c:pt idx="577">
                  <c:v>1024.92</c:v>
                </c:pt>
                <c:pt idx="578">
                  <c:v>1026.8599999999999</c:v>
                </c:pt>
                <c:pt idx="579">
                  <c:v>1028.79</c:v>
                </c:pt>
                <c:pt idx="580">
                  <c:v>1030.73</c:v>
                </c:pt>
                <c:pt idx="581">
                  <c:v>1032.67</c:v>
                </c:pt>
                <c:pt idx="582">
                  <c:v>1034.5999999999999</c:v>
                </c:pt>
                <c:pt idx="583">
                  <c:v>1036.53</c:v>
                </c:pt>
                <c:pt idx="584">
                  <c:v>1038.46</c:v>
                </c:pt>
                <c:pt idx="585">
                  <c:v>1040.3800000000001</c:v>
                </c:pt>
                <c:pt idx="586">
                  <c:v>1042.31</c:v>
                </c:pt>
                <c:pt idx="587">
                  <c:v>1044.24</c:v>
                </c:pt>
                <c:pt idx="588">
                  <c:v>1046.17</c:v>
                </c:pt>
                <c:pt idx="589">
                  <c:v>1048.0899999999999</c:v>
                </c:pt>
                <c:pt idx="590">
                  <c:v>1050.02</c:v>
                </c:pt>
                <c:pt idx="591">
                  <c:v>1051.95</c:v>
                </c:pt>
                <c:pt idx="592">
                  <c:v>1053.8800000000001</c:v>
                </c:pt>
                <c:pt idx="593">
                  <c:v>1055.81</c:v>
                </c:pt>
                <c:pt idx="594">
                  <c:v>1057.73</c:v>
                </c:pt>
                <c:pt idx="595">
                  <c:v>1059.6600000000001</c:v>
                </c:pt>
                <c:pt idx="596">
                  <c:v>1061.5899999999999</c:v>
                </c:pt>
                <c:pt idx="597">
                  <c:v>1063.52</c:v>
                </c:pt>
                <c:pt idx="598">
                  <c:v>1065.45</c:v>
                </c:pt>
                <c:pt idx="599">
                  <c:v>1067.3699999999999</c:v>
                </c:pt>
                <c:pt idx="600">
                  <c:v>1069.3</c:v>
                </c:pt>
                <c:pt idx="601">
                  <c:v>1070.8499999999999</c:v>
                </c:pt>
                <c:pt idx="602">
                  <c:v>1070.8499999999999</c:v>
                </c:pt>
                <c:pt idx="603">
                  <c:v>1071.23</c:v>
                </c:pt>
                <c:pt idx="604">
                  <c:v>1073.1500000000001</c:v>
                </c:pt>
                <c:pt idx="605">
                  <c:v>1075.08</c:v>
                </c:pt>
                <c:pt idx="606">
                  <c:v>1077.01</c:v>
                </c:pt>
                <c:pt idx="607">
                  <c:v>1078.94</c:v>
                </c:pt>
                <c:pt idx="608">
                  <c:v>1080.8699999999999</c:v>
                </c:pt>
                <c:pt idx="609">
                  <c:v>1082.79</c:v>
                </c:pt>
                <c:pt idx="610">
                  <c:v>1084.72</c:v>
                </c:pt>
                <c:pt idx="611">
                  <c:v>1086.6500000000001</c:v>
                </c:pt>
                <c:pt idx="612">
                  <c:v>1088.58</c:v>
                </c:pt>
                <c:pt idx="613">
                  <c:v>1090.51</c:v>
                </c:pt>
                <c:pt idx="614">
                  <c:v>1092.43</c:v>
                </c:pt>
                <c:pt idx="615">
                  <c:v>1094.3599999999999</c:v>
                </c:pt>
                <c:pt idx="616">
                  <c:v>1096.29</c:v>
                </c:pt>
                <c:pt idx="617">
                  <c:v>1098.22</c:v>
                </c:pt>
                <c:pt idx="618">
                  <c:v>1100.1400000000001</c:v>
                </c:pt>
                <c:pt idx="619">
                  <c:v>1102.07</c:v>
                </c:pt>
                <c:pt idx="620">
                  <c:v>1103.99</c:v>
                </c:pt>
                <c:pt idx="621">
                  <c:v>1105.92</c:v>
                </c:pt>
                <c:pt idx="622">
                  <c:v>1107.8499999999999</c:v>
                </c:pt>
                <c:pt idx="623">
                  <c:v>1109.77</c:v>
                </c:pt>
                <c:pt idx="624">
                  <c:v>1111.7</c:v>
                </c:pt>
                <c:pt idx="625">
                  <c:v>1113.6199999999999</c:v>
                </c:pt>
                <c:pt idx="626">
                  <c:v>1115.55</c:v>
                </c:pt>
                <c:pt idx="627">
                  <c:v>1117.47</c:v>
                </c:pt>
                <c:pt idx="628">
                  <c:v>1119.3699999999999</c:v>
                </c:pt>
                <c:pt idx="629">
                  <c:v>1121.23</c:v>
                </c:pt>
                <c:pt idx="630">
                  <c:v>1123.04</c:v>
                </c:pt>
                <c:pt idx="631">
                  <c:v>1124.79</c:v>
                </c:pt>
                <c:pt idx="632">
                  <c:v>1126.46</c:v>
                </c:pt>
                <c:pt idx="633">
                  <c:v>1128.0899999999999</c:v>
                </c:pt>
                <c:pt idx="634">
                  <c:v>1129.69</c:v>
                </c:pt>
                <c:pt idx="635">
                  <c:v>1131.31</c:v>
                </c:pt>
                <c:pt idx="636">
                  <c:v>1132.93</c:v>
                </c:pt>
                <c:pt idx="637">
                  <c:v>1134.56</c:v>
                </c:pt>
                <c:pt idx="638">
                  <c:v>1136.17</c:v>
                </c:pt>
                <c:pt idx="639">
                  <c:v>1137.78</c:v>
                </c:pt>
                <c:pt idx="640">
                  <c:v>1139.4000000000001</c:v>
                </c:pt>
                <c:pt idx="641">
                  <c:v>1141.08</c:v>
                </c:pt>
                <c:pt idx="642">
                  <c:v>1142.82</c:v>
                </c:pt>
                <c:pt idx="643">
                  <c:v>1144.6199999999999</c:v>
                </c:pt>
                <c:pt idx="644">
                  <c:v>1146.48</c:v>
                </c:pt>
                <c:pt idx="645">
                  <c:v>1148.3800000000001</c:v>
                </c:pt>
                <c:pt idx="646">
                  <c:v>1150.29</c:v>
                </c:pt>
                <c:pt idx="647">
                  <c:v>1152.21</c:v>
                </c:pt>
                <c:pt idx="648">
                  <c:v>1154.1199999999999</c:v>
                </c:pt>
                <c:pt idx="649">
                  <c:v>1156.02</c:v>
                </c:pt>
                <c:pt idx="650">
                  <c:v>1157.8800000000001</c:v>
                </c:pt>
                <c:pt idx="651">
                  <c:v>1159.69</c:v>
                </c:pt>
                <c:pt idx="652">
                  <c:v>1161.43</c:v>
                </c:pt>
                <c:pt idx="653">
                  <c:v>1163.0999999999999</c:v>
                </c:pt>
                <c:pt idx="654">
                  <c:v>1164.73</c:v>
                </c:pt>
                <c:pt idx="655">
                  <c:v>1166.3599999999999</c:v>
                </c:pt>
                <c:pt idx="656">
                  <c:v>1168</c:v>
                </c:pt>
                <c:pt idx="657">
                  <c:v>1169.68</c:v>
                </c:pt>
                <c:pt idx="658">
                  <c:v>1171.3699999999999</c:v>
                </c:pt>
                <c:pt idx="659">
                  <c:v>1173.02</c:v>
                </c:pt>
                <c:pt idx="660">
                  <c:v>1174.5999999999999</c:v>
                </c:pt>
                <c:pt idx="661">
                  <c:v>1176.1099999999999</c:v>
                </c:pt>
                <c:pt idx="662">
                  <c:v>1177.56</c:v>
                </c:pt>
                <c:pt idx="663">
                  <c:v>1178.98</c:v>
                </c:pt>
                <c:pt idx="664">
                  <c:v>1180.43</c:v>
                </c:pt>
                <c:pt idx="665">
                  <c:v>1181.93</c:v>
                </c:pt>
                <c:pt idx="666">
                  <c:v>1183.52</c:v>
                </c:pt>
                <c:pt idx="667">
                  <c:v>1185.17</c:v>
                </c:pt>
                <c:pt idx="668">
                  <c:v>1186.8599999999999</c:v>
                </c:pt>
                <c:pt idx="669">
                  <c:v>1188.54</c:v>
                </c:pt>
                <c:pt idx="670">
                  <c:v>1190.18</c:v>
                </c:pt>
                <c:pt idx="671">
                  <c:v>1191.81</c:v>
                </c:pt>
                <c:pt idx="672">
                  <c:v>1193.44</c:v>
                </c:pt>
                <c:pt idx="673">
                  <c:v>1195.1199999999999</c:v>
                </c:pt>
                <c:pt idx="674">
                  <c:v>1196.8599999999999</c:v>
                </c:pt>
                <c:pt idx="675">
                  <c:v>1198.67</c:v>
                </c:pt>
                <c:pt idx="676">
                  <c:v>1200.54</c:v>
                </c:pt>
                <c:pt idx="677">
                  <c:v>1202.43</c:v>
                </c:pt>
                <c:pt idx="678">
                  <c:v>1204.32</c:v>
                </c:pt>
                <c:pt idx="679">
                  <c:v>1206.18</c:v>
                </c:pt>
                <c:pt idx="680">
                  <c:v>1207.99</c:v>
                </c:pt>
                <c:pt idx="681">
                  <c:v>1209.73</c:v>
                </c:pt>
                <c:pt idx="682">
                  <c:v>1211.4000000000001</c:v>
                </c:pt>
                <c:pt idx="683">
                  <c:v>1213.03</c:v>
                </c:pt>
                <c:pt idx="684">
                  <c:v>1214.6600000000001</c:v>
                </c:pt>
                <c:pt idx="685">
                  <c:v>1216.31</c:v>
                </c:pt>
                <c:pt idx="686">
                  <c:v>1217.98</c:v>
                </c:pt>
                <c:pt idx="687">
                  <c:v>1219.68</c:v>
                </c:pt>
                <c:pt idx="688">
                  <c:v>1221.3499999999999</c:v>
                </c:pt>
                <c:pt idx="689">
                  <c:v>1222.99</c:v>
                </c:pt>
                <c:pt idx="690">
                  <c:v>1223.82</c:v>
                </c:pt>
                <c:pt idx="691">
                  <c:v>1223.82</c:v>
                </c:pt>
                <c:pt idx="692">
                  <c:v>1224.5899999999999</c:v>
                </c:pt>
                <c:pt idx="693">
                  <c:v>1226.1600000000001</c:v>
                </c:pt>
                <c:pt idx="694">
                  <c:v>1227.72</c:v>
                </c:pt>
                <c:pt idx="695">
                  <c:v>1229.27</c:v>
                </c:pt>
                <c:pt idx="696">
                  <c:v>1230.83</c:v>
                </c:pt>
                <c:pt idx="697">
                  <c:v>1232.3900000000001</c:v>
                </c:pt>
                <c:pt idx="698">
                  <c:v>1233.97</c:v>
                </c:pt>
                <c:pt idx="699">
                  <c:v>1235.57</c:v>
                </c:pt>
                <c:pt idx="700">
                  <c:v>1237.2</c:v>
                </c:pt>
                <c:pt idx="701">
                  <c:v>1238.82</c:v>
                </c:pt>
                <c:pt idx="702">
                  <c:v>1240.44</c:v>
                </c:pt>
                <c:pt idx="703">
                  <c:v>1242.05</c:v>
                </c:pt>
                <c:pt idx="704">
                  <c:v>1243.67</c:v>
                </c:pt>
                <c:pt idx="705">
                  <c:v>1245.3499999999999</c:v>
                </c:pt>
                <c:pt idx="706">
                  <c:v>1247.0899999999999</c:v>
                </c:pt>
                <c:pt idx="707">
                  <c:v>1248.9000000000001</c:v>
                </c:pt>
                <c:pt idx="708">
                  <c:v>1250.77</c:v>
                </c:pt>
                <c:pt idx="709">
                  <c:v>1252.67</c:v>
                </c:pt>
                <c:pt idx="710">
                  <c:v>1254.5899999999999</c:v>
                </c:pt>
                <c:pt idx="711">
                  <c:v>1256.51</c:v>
                </c:pt>
                <c:pt idx="712">
                  <c:v>1258.4100000000001</c:v>
                </c:pt>
                <c:pt idx="713">
                  <c:v>1260.28</c:v>
                </c:pt>
                <c:pt idx="714">
                  <c:v>1262.08</c:v>
                </c:pt>
                <c:pt idx="715">
                  <c:v>1263.8</c:v>
                </c:pt>
                <c:pt idx="716">
                  <c:v>1265.4100000000001</c:v>
                </c:pt>
                <c:pt idx="717">
                  <c:v>1266.93</c:v>
                </c:pt>
                <c:pt idx="718">
                  <c:v>1268.3800000000001</c:v>
                </c:pt>
                <c:pt idx="719">
                  <c:v>1269.81</c:v>
                </c:pt>
                <c:pt idx="720">
                  <c:v>1271.25</c:v>
                </c:pt>
                <c:pt idx="721">
                  <c:v>1272.74</c:v>
                </c:pt>
                <c:pt idx="722">
                  <c:v>1274.29</c:v>
                </c:pt>
                <c:pt idx="723">
                  <c:v>1275.8900000000001</c:v>
                </c:pt>
                <c:pt idx="724">
                  <c:v>1277.5</c:v>
                </c:pt>
                <c:pt idx="725">
                  <c:v>1279.1099999999999</c:v>
                </c:pt>
                <c:pt idx="726">
                  <c:v>1280.71</c:v>
                </c:pt>
                <c:pt idx="727">
                  <c:v>1282.31</c:v>
                </c:pt>
                <c:pt idx="728">
                  <c:v>1283.93</c:v>
                </c:pt>
                <c:pt idx="729">
                  <c:v>1285.56</c:v>
                </c:pt>
                <c:pt idx="730">
                  <c:v>1287.18</c:v>
                </c:pt>
                <c:pt idx="731">
                  <c:v>1288.8</c:v>
                </c:pt>
                <c:pt idx="732">
                  <c:v>1290.4000000000001</c:v>
                </c:pt>
                <c:pt idx="733">
                  <c:v>1292</c:v>
                </c:pt>
                <c:pt idx="734">
                  <c:v>1293.6099999999999</c:v>
                </c:pt>
                <c:pt idx="735">
                  <c:v>1295.24</c:v>
                </c:pt>
                <c:pt idx="736">
                  <c:v>1296.8599999999999</c:v>
                </c:pt>
                <c:pt idx="737">
                  <c:v>1298.47</c:v>
                </c:pt>
                <c:pt idx="738">
                  <c:v>1300.05</c:v>
                </c:pt>
                <c:pt idx="739">
                  <c:v>1301.6099999999999</c:v>
                </c:pt>
                <c:pt idx="740">
                  <c:v>1303.17</c:v>
                </c:pt>
                <c:pt idx="741">
                  <c:v>1304.71</c:v>
                </c:pt>
                <c:pt idx="742">
                  <c:v>1306.25</c:v>
                </c:pt>
                <c:pt idx="743">
                  <c:v>1307.76</c:v>
                </c:pt>
                <c:pt idx="744">
                  <c:v>1309.25</c:v>
                </c:pt>
                <c:pt idx="745">
                  <c:v>1310.73</c:v>
                </c:pt>
                <c:pt idx="746">
                  <c:v>1312.21</c:v>
                </c:pt>
                <c:pt idx="747">
                  <c:v>1313.73</c:v>
                </c:pt>
                <c:pt idx="748">
                  <c:v>1315.3</c:v>
                </c:pt>
                <c:pt idx="749">
                  <c:v>1316.94</c:v>
                </c:pt>
                <c:pt idx="750">
                  <c:v>1318.65</c:v>
                </c:pt>
                <c:pt idx="751">
                  <c:v>1320.4</c:v>
                </c:pt>
                <c:pt idx="752">
                  <c:v>1322.15</c:v>
                </c:pt>
                <c:pt idx="753">
                  <c:v>1323.87</c:v>
                </c:pt>
                <c:pt idx="754">
                  <c:v>1325.53</c:v>
                </c:pt>
                <c:pt idx="755">
                  <c:v>1327.16</c:v>
                </c:pt>
                <c:pt idx="756">
                  <c:v>1328.77</c:v>
                </c:pt>
                <c:pt idx="757">
                  <c:v>1330.39</c:v>
                </c:pt>
                <c:pt idx="758">
                  <c:v>1332.01</c:v>
                </c:pt>
                <c:pt idx="759">
                  <c:v>1333.64</c:v>
                </c:pt>
                <c:pt idx="760">
                  <c:v>1335.25</c:v>
                </c:pt>
                <c:pt idx="761">
                  <c:v>1336.85</c:v>
                </c:pt>
                <c:pt idx="762">
                  <c:v>1338.45</c:v>
                </c:pt>
                <c:pt idx="763">
                  <c:v>1340.07</c:v>
                </c:pt>
                <c:pt idx="764">
                  <c:v>1341.69</c:v>
                </c:pt>
                <c:pt idx="765">
                  <c:v>1343.32</c:v>
                </c:pt>
                <c:pt idx="766">
                  <c:v>1344.94</c:v>
                </c:pt>
                <c:pt idx="767">
                  <c:v>1346.54</c:v>
                </c:pt>
                <c:pt idx="768">
                  <c:v>1348.14</c:v>
                </c:pt>
                <c:pt idx="769">
                  <c:v>1349.76</c:v>
                </c:pt>
                <c:pt idx="770">
                  <c:v>1351.39</c:v>
                </c:pt>
                <c:pt idx="771">
                  <c:v>1353.01</c:v>
                </c:pt>
                <c:pt idx="772">
                  <c:v>1354.63</c:v>
                </c:pt>
                <c:pt idx="773">
                  <c:v>1356.24</c:v>
                </c:pt>
                <c:pt idx="774">
                  <c:v>1357.87</c:v>
                </c:pt>
                <c:pt idx="775">
                  <c:v>1359.54</c:v>
                </c:pt>
                <c:pt idx="776">
                  <c:v>1361.26</c:v>
                </c:pt>
                <c:pt idx="777">
                  <c:v>1363.01</c:v>
                </c:pt>
                <c:pt idx="778">
                  <c:v>1364.75</c:v>
                </c:pt>
                <c:pt idx="779">
                  <c:v>1366.44</c:v>
                </c:pt>
                <c:pt idx="780">
                  <c:v>1368.05</c:v>
                </c:pt>
                <c:pt idx="781">
                  <c:v>1369.57</c:v>
                </c:pt>
                <c:pt idx="782">
                  <c:v>1371.01</c:v>
                </c:pt>
                <c:pt idx="783">
                  <c:v>1372.41</c:v>
                </c:pt>
                <c:pt idx="784">
                  <c:v>1373.8</c:v>
                </c:pt>
                <c:pt idx="785">
                  <c:v>1375.2</c:v>
                </c:pt>
                <c:pt idx="786">
                  <c:v>1376.63</c:v>
                </c:pt>
                <c:pt idx="787">
                  <c:v>1376.8</c:v>
                </c:pt>
                <c:pt idx="788">
                  <c:v>1376.8</c:v>
                </c:pt>
                <c:pt idx="789">
                  <c:v>1378.09</c:v>
                </c:pt>
                <c:pt idx="790">
                  <c:v>1379.6</c:v>
                </c:pt>
                <c:pt idx="791">
                  <c:v>1381.17</c:v>
                </c:pt>
                <c:pt idx="792">
                  <c:v>1382.81</c:v>
                </c:pt>
                <c:pt idx="793">
                  <c:v>1384.51</c:v>
                </c:pt>
                <c:pt idx="794">
                  <c:v>1386.26</c:v>
                </c:pt>
                <c:pt idx="795">
                  <c:v>1388.01</c:v>
                </c:pt>
                <c:pt idx="796">
                  <c:v>1389.73</c:v>
                </c:pt>
                <c:pt idx="797">
                  <c:v>1391.4</c:v>
                </c:pt>
                <c:pt idx="798">
                  <c:v>1393.03</c:v>
                </c:pt>
                <c:pt idx="799">
                  <c:v>1394.66</c:v>
                </c:pt>
                <c:pt idx="800">
                  <c:v>1396.32</c:v>
                </c:pt>
                <c:pt idx="801">
                  <c:v>1398</c:v>
                </c:pt>
                <c:pt idx="802">
                  <c:v>1399.7</c:v>
                </c:pt>
                <c:pt idx="803">
                  <c:v>1401.37</c:v>
                </c:pt>
                <c:pt idx="804">
                  <c:v>1403.02</c:v>
                </c:pt>
                <c:pt idx="805">
                  <c:v>1404.62</c:v>
                </c:pt>
                <c:pt idx="806">
                  <c:v>1406.19</c:v>
                </c:pt>
                <c:pt idx="807">
                  <c:v>1407.75</c:v>
                </c:pt>
                <c:pt idx="808">
                  <c:v>1409.3</c:v>
                </c:pt>
                <c:pt idx="809">
                  <c:v>1410.85</c:v>
                </c:pt>
                <c:pt idx="810">
                  <c:v>1412.4</c:v>
                </c:pt>
                <c:pt idx="811">
                  <c:v>1413.95</c:v>
                </c:pt>
                <c:pt idx="812">
                  <c:v>1415.5</c:v>
                </c:pt>
                <c:pt idx="813">
                  <c:v>1417.05</c:v>
                </c:pt>
                <c:pt idx="814">
                  <c:v>1418.61</c:v>
                </c:pt>
                <c:pt idx="815">
                  <c:v>1420.19</c:v>
                </c:pt>
                <c:pt idx="816">
                  <c:v>1421.8</c:v>
                </c:pt>
                <c:pt idx="817">
                  <c:v>1423.47</c:v>
                </c:pt>
                <c:pt idx="818">
                  <c:v>1425.21</c:v>
                </c:pt>
                <c:pt idx="819">
                  <c:v>1427.03</c:v>
                </c:pt>
                <c:pt idx="820">
                  <c:v>1428.89</c:v>
                </c:pt>
                <c:pt idx="821">
                  <c:v>1430.8</c:v>
                </c:pt>
                <c:pt idx="822">
                  <c:v>1432.72</c:v>
                </c:pt>
                <c:pt idx="823">
                  <c:v>1434.65</c:v>
                </c:pt>
                <c:pt idx="824">
                  <c:v>1436.58</c:v>
                </c:pt>
                <c:pt idx="825">
                  <c:v>1438.51</c:v>
                </c:pt>
                <c:pt idx="826">
                  <c:v>1440.44</c:v>
                </c:pt>
                <c:pt idx="827">
                  <c:v>1442.37</c:v>
                </c:pt>
                <c:pt idx="828">
                  <c:v>1444.3</c:v>
                </c:pt>
                <c:pt idx="829">
                  <c:v>1446.23</c:v>
                </c:pt>
                <c:pt idx="830">
                  <c:v>1448.16</c:v>
                </c:pt>
                <c:pt idx="831">
                  <c:v>1450.09</c:v>
                </c:pt>
                <c:pt idx="832">
                  <c:v>1452.02</c:v>
                </c:pt>
                <c:pt idx="833">
                  <c:v>1453.95</c:v>
                </c:pt>
                <c:pt idx="834">
                  <c:v>1455.88</c:v>
                </c:pt>
                <c:pt idx="835">
                  <c:v>1457.81</c:v>
                </c:pt>
                <c:pt idx="836">
                  <c:v>1459.74</c:v>
                </c:pt>
                <c:pt idx="837">
                  <c:v>1461.66</c:v>
                </c:pt>
                <c:pt idx="838">
                  <c:v>1463.59</c:v>
                </c:pt>
                <c:pt idx="839">
                  <c:v>1465.52</c:v>
                </c:pt>
                <c:pt idx="840">
                  <c:v>1467.45</c:v>
                </c:pt>
                <c:pt idx="841">
                  <c:v>1469.37</c:v>
                </c:pt>
                <c:pt idx="842">
                  <c:v>1471.3</c:v>
                </c:pt>
                <c:pt idx="843">
                  <c:v>1473.23</c:v>
                </c:pt>
                <c:pt idx="844">
                  <c:v>1475.16</c:v>
                </c:pt>
                <c:pt idx="845">
                  <c:v>1477.08</c:v>
                </c:pt>
                <c:pt idx="846">
                  <c:v>1479.01</c:v>
                </c:pt>
                <c:pt idx="847">
                  <c:v>1480.93</c:v>
                </c:pt>
                <c:pt idx="848">
                  <c:v>1482.86</c:v>
                </c:pt>
                <c:pt idx="849">
                  <c:v>1484.78</c:v>
                </c:pt>
                <c:pt idx="850">
                  <c:v>1486.71</c:v>
                </c:pt>
                <c:pt idx="851">
                  <c:v>1488.63</c:v>
                </c:pt>
                <c:pt idx="852">
                  <c:v>1490.56</c:v>
                </c:pt>
                <c:pt idx="853">
                  <c:v>1492.48</c:v>
                </c:pt>
                <c:pt idx="854">
                  <c:v>1494.39</c:v>
                </c:pt>
                <c:pt idx="855">
                  <c:v>1496.28</c:v>
                </c:pt>
                <c:pt idx="856">
                  <c:v>1498.14</c:v>
                </c:pt>
                <c:pt idx="857">
                  <c:v>1499.95</c:v>
                </c:pt>
                <c:pt idx="858">
                  <c:v>1501.68</c:v>
                </c:pt>
                <c:pt idx="859">
                  <c:v>1503.33</c:v>
                </c:pt>
                <c:pt idx="860">
                  <c:v>1504.9</c:v>
                </c:pt>
                <c:pt idx="861">
                  <c:v>1506.43</c:v>
                </c:pt>
                <c:pt idx="862">
                  <c:v>1507.92</c:v>
                </c:pt>
                <c:pt idx="863">
                  <c:v>1509.38</c:v>
                </c:pt>
                <c:pt idx="864">
                  <c:v>1510.81</c:v>
                </c:pt>
                <c:pt idx="865">
                  <c:v>1512.2</c:v>
                </c:pt>
                <c:pt idx="866">
                  <c:v>1513.53</c:v>
                </c:pt>
                <c:pt idx="867">
                  <c:v>1514.79</c:v>
                </c:pt>
                <c:pt idx="868">
                  <c:v>1516</c:v>
                </c:pt>
                <c:pt idx="869">
                  <c:v>1517.15</c:v>
                </c:pt>
                <c:pt idx="870">
                  <c:v>1518.27</c:v>
                </c:pt>
                <c:pt idx="871">
                  <c:v>1519.38</c:v>
                </c:pt>
                <c:pt idx="872">
                  <c:v>1520.54</c:v>
                </c:pt>
                <c:pt idx="873">
                  <c:v>1521.79</c:v>
                </c:pt>
                <c:pt idx="874">
                  <c:v>1523.15</c:v>
                </c:pt>
                <c:pt idx="875">
                  <c:v>1524.65</c:v>
                </c:pt>
                <c:pt idx="876">
                  <c:v>1526.28</c:v>
                </c:pt>
                <c:pt idx="877">
                  <c:v>1528.01</c:v>
                </c:pt>
                <c:pt idx="878">
                  <c:v>1529.78</c:v>
                </c:pt>
              </c:numCache>
            </c:numRef>
          </c:xVal>
          <c:yVal>
            <c:numRef>
              <c:f>'Delta_Strain_t-Dir_Kante_1-2'!$B$2:$B$880</c:f>
              <c:numCache>
                <c:formatCode>General</c:formatCode>
                <c:ptCount val="879"/>
                <c:pt idx="0">
                  <c:v>-1.7615199999999999E-3</c:v>
                </c:pt>
                <c:pt idx="1">
                  <c:v>-1.8060800000000001E-3</c:v>
                </c:pt>
                <c:pt idx="2">
                  <c:v>-1.8775199999999999E-3</c:v>
                </c:pt>
                <c:pt idx="3">
                  <c:v>-1.95335E-3</c:v>
                </c:pt>
                <c:pt idx="4">
                  <c:v>-2.0202900000000001E-3</c:v>
                </c:pt>
                <c:pt idx="5">
                  <c:v>-2.09333E-3</c:v>
                </c:pt>
                <c:pt idx="6">
                  <c:v>-2.1729900000000001E-3</c:v>
                </c:pt>
                <c:pt idx="7">
                  <c:v>-2.2350999999999998E-3</c:v>
                </c:pt>
                <c:pt idx="8">
                  <c:v>-2.3129499999999998E-3</c:v>
                </c:pt>
                <c:pt idx="9">
                  <c:v>-2.40529E-3</c:v>
                </c:pt>
                <c:pt idx="10">
                  <c:v>-2.4757400000000001E-3</c:v>
                </c:pt>
                <c:pt idx="11">
                  <c:v>-2.5463600000000001E-3</c:v>
                </c:pt>
                <c:pt idx="12">
                  <c:v>-2.5987499999999999E-3</c:v>
                </c:pt>
                <c:pt idx="13">
                  <c:v>-2.6416600000000001E-3</c:v>
                </c:pt>
                <c:pt idx="14">
                  <c:v>-2.6735399999999999E-3</c:v>
                </c:pt>
                <c:pt idx="15">
                  <c:v>-2.70696E-3</c:v>
                </c:pt>
                <c:pt idx="16">
                  <c:v>-2.7296500000000001E-3</c:v>
                </c:pt>
                <c:pt idx="17">
                  <c:v>-2.73062E-3</c:v>
                </c:pt>
                <c:pt idx="18">
                  <c:v>-2.7321699999999999E-3</c:v>
                </c:pt>
                <c:pt idx="19">
                  <c:v>-2.73149E-3</c:v>
                </c:pt>
                <c:pt idx="20">
                  <c:v>-2.7074999999999998E-3</c:v>
                </c:pt>
                <c:pt idx="21">
                  <c:v>-2.6840599999999998E-3</c:v>
                </c:pt>
                <c:pt idx="22">
                  <c:v>-2.6605399999999999E-3</c:v>
                </c:pt>
                <c:pt idx="23">
                  <c:v>-2.63438E-3</c:v>
                </c:pt>
                <c:pt idx="24">
                  <c:v>-2.60443E-3</c:v>
                </c:pt>
                <c:pt idx="25">
                  <c:v>-2.5742299999999998E-3</c:v>
                </c:pt>
                <c:pt idx="26">
                  <c:v>-2.5495100000000001E-3</c:v>
                </c:pt>
                <c:pt idx="27">
                  <c:v>-2.51206E-3</c:v>
                </c:pt>
                <c:pt idx="28">
                  <c:v>-2.4587900000000002E-3</c:v>
                </c:pt>
                <c:pt idx="29">
                  <c:v>-2.4063800000000001E-3</c:v>
                </c:pt>
                <c:pt idx="30">
                  <c:v>-2.3579500000000002E-3</c:v>
                </c:pt>
                <c:pt idx="31">
                  <c:v>-2.31153E-3</c:v>
                </c:pt>
                <c:pt idx="32">
                  <c:v>-2.2832099999999999E-3</c:v>
                </c:pt>
                <c:pt idx="33">
                  <c:v>-2.26027E-3</c:v>
                </c:pt>
                <c:pt idx="34">
                  <c:v>-2.2257800000000001E-3</c:v>
                </c:pt>
                <c:pt idx="35">
                  <c:v>-2.17497E-3</c:v>
                </c:pt>
                <c:pt idx="36">
                  <c:v>-2.12634E-3</c:v>
                </c:pt>
                <c:pt idx="37">
                  <c:v>-2.0902500000000001E-3</c:v>
                </c:pt>
                <c:pt idx="38">
                  <c:v>-2.0568299999999999E-3</c:v>
                </c:pt>
                <c:pt idx="39">
                  <c:v>-2.0280300000000001E-3</c:v>
                </c:pt>
                <c:pt idx="40">
                  <c:v>-2.0049600000000001E-3</c:v>
                </c:pt>
                <c:pt idx="41">
                  <c:v>-1.9818800000000001E-3</c:v>
                </c:pt>
                <c:pt idx="42">
                  <c:v>-1.96641E-3</c:v>
                </c:pt>
                <c:pt idx="43">
                  <c:v>-1.9558499999999999E-3</c:v>
                </c:pt>
                <c:pt idx="44">
                  <c:v>-1.9452600000000001E-3</c:v>
                </c:pt>
                <c:pt idx="45">
                  <c:v>-1.9383600000000001E-3</c:v>
                </c:pt>
                <c:pt idx="46">
                  <c:v>-1.93698E-3</c:v>
                </c:pt>
                <c:pt idx="47">
                  <c:v>-1.9266699999999999E-3</c:v>
                </c:pt>
                <c:pt idx="48">
                  <c:v>-1.91822E-3</c:v>
                </c:pt>
                <c:pt idx="49">
                  <c:v>-1.9097000000000001E-3</c:v>
                </c:pt>
                <c:pt idx="50">
                  <c:v>-1.89959E-3</c:v>
                </c:pt>
                <c:pt idx="51">
                  <c:v>-1.8955199999999999E-3</c:v>
                </c:pt>
                <c:pt idx="52">
                  <c:v>-1.8862799999999999E-3</c:v>
                </c:pt>
                <c:pt idx="53">
                  <c:v>-1.87704E-3</c:v>
                </c:pt>
                <c:pt idx="54">
                  <c:v>-1.86279E-3</c:v>
                </c:pt>
                <c:pt idx="55">
                  <c:v>-1.83942E-3</c:v>
                </c:pt>
                <c:pt idx="56">
                  <c:v>-1.8137299999999999E-3</c:v>
                </c:pt>
                <c:pt idx="57">
                  <c:v>-1.7648799999999999E-3</c:v>
                </c:pt>
                <c:pt idx="58">
                  <c:v>-1.7107699999999999E-3</c:v>
                </c:pt>
                <c:pt idx="59">
                  <c:v>-1.6636999999999999E-3</c:v>
                </c:pt>
                <c:pt idx="60">
                  <c:v>-1.6036399999999999E-3</c:v>
                </c:pt>
                <c:pt idx="61">
                  <c:v>-1.55405E-3</c:v>
                </c:pt>
                <c:pt idx="62">
                  <c:v>-1.5229099999999999E-3</c:v>
                </c:pt>
                <c:pt idx="63">
                  <c:v>-1.48901E-3</c:v>
                </c:pt>
                <c:pt idx="64">
                  <c:v>-1.46305E-3</c:v>
                </c:pt>
                <c:pt idx="65">
                  <c:v>-1.43884E-3</c:v>
                </c:pt>
                <c:pt idx="66">
                  <c:v>-1.41756E-3</c:v>
                </c:pt>
                <c:pt idx="67">
                  <c:v>-1.40204E-3</c:v>
                </c:pt>
                <c:pt idx="68">
                  <c:v>-1.3833199999999999E-3</c:v>
                </c:pt>
                <c:pt idx="69">
                  <c:v>-1.3614300000000001E-3</c:v>
                </c:pt>
                <c:pt idx="70">
                  <c:v>-1.3293700000000001E-3</c:v>
                </c:pt>
                <c:pt idx="71">
                  <c:v>-1.31123E-3</c:v>
                </c:pt>
                <c:pt idx="72">
                  <c:v>-1.2897900000000001E-3</c:v>
                </c:pt>
                <c:pt idx="73">
                  <c:v>-1.26516E-3</c:v>
                </c:pt>
                <c:pt idx="74">
                  <c:v>-1.25322E-3</c:v>
                </c:pt>
                <c:pt idx="75">
                  <c:v>-1.2383299999999999E-3</c:v>
                </c:pt>
                <c:pt idx="76">
                  <c:v>-1.2223500000000001E-3</c:v>
                </c:pt>
                <c:pt idx="77">
                  <c:v>-1.20805E-3</c:v>
                </c:pt>
                <c:pt idx="78">
                  <c:v>-1.19512E-3</c:v>
                </c:pt>
                <c:pt idx="79">
                  <c:v>-1.18169E-3</c:v>
                </c:pt>
                <c:pt idx="80">
                  <c:v>-1.1660500000000001E-3</c:v>
                </c:pt>
                <c:pt idx="81">
                  <c:v>-1.1575800000000001E-3</c:v>
                </c:pt>
                <c:pt idx="82">
                  <c:v>-1.15284E-3</c:v>
                </c:pt>
                <c:pt idx="83">
                  <c:v>-1.1476800000000001E-3</c:v>
                </c:pt>
                <c:pt idx="84">
                  <c:v>-1.14153E-3</c:v>
                </c:pt>
                <c:pt idx="85">
                  <c:v>-1.14153E-3</c:v>
                </c:pt>
                <c:pt idx="86">
                  <c:v>-1.1381900000000001E-3</c:v>
                </c:pt>
                <c:pt idx="87">
                  <c:v>-1.12893E-3</c:v>
                </c:pt>
                <c:pt idx="88">
                  <c:v>-1.1276999999999999E-3</c:v>
                </c:pt>
                <c:pt idx="89">
                  <c:v>-1.1278900000000001E-3</c:v>
                </c:pt>
                <c:pt idx="90">
                  <c:v>-1.12893E-3</c:v>
                </c:pt>
                <c:pt idx="91">
                  <c:v>-1.12893E-3</c:v>
                </c:pt>
                <c:pt idx="92">
                  <c:v>-1.1293399999999999E-3</c:v>
                </c:pt>
                <c:pt idx="93">
                  <c:v>-1.1302199999999999E-3</c:v>
                </c:pt>
                <c:pt idx="94">
                  <c:v>-1.1311100000000001E-3</c:v>
                </c:pt>
                <c:pt idx="95">
                  <c:v>-1.1293099999999999E-3</c:v>
                </c:pt>
                <c:pt idx="96">
                  <c:v>-1.11889E-3</c:v>
                </c:pt>
                <c:pt idx="97">
                  <c:v>-1.11041E-3</c:v>
                </c:pt>
                <c:pt idx="98">
                  <c:v>-1.0948100000000001E-3</c:v>
                </c:pt>
                <c:pt idx="99">
                  <c:v>-1.07851E-3</c:v>
                </c:pt>
                <c:pt idx="100">
                  <c:v>-1.0781E-3</c:v>
                </c:pt>
                <c:pt idx="101">
                  <c:v>-1.0765099999999999E-3</c:v>
                </c:pt>
                <c:pt idx="102">
                  <c:v>-1.07318E-3</c:v>
                </c:pt>
                <c:pt idx="103">
                  <c:v>-1.07073E-3</c:v>
                </c:pt>
                <c:pt idx="104">
                  <c:v>-1.0694700000000001E-3</c:v>
                </c:pt>
                <c:pt idx="105">
                  <c:v>-1.06949E-3</c:v>
                </c:pt>
                <c:pt idx="106">
                  <c:v>-1.0695100000000001E-3</c:v>
                </c:pt>
                <c:pt idx="107">
                  <c:v>-1.0709000000000001E-3</c:v>
                </c:pt>
                <c:pt idx="108">
                  <c:v>-1.0734200000000001E-3</c:v>
                </c:pt>
                <c:pt idx="109">
                  <c:v>-1.0745399999999999E-3</c:v>
                </c:pt>
                <c:pt idx="110">
                  <c:v>-1.0746900000000001E-3</c:v>
                </c:pt>
                <c:pt idx="111">
                  <c:v>-1.07467E-3</c:v>
                </c:pt>
                <c:pt idx="112">
                  <c:v>-1.07296E-3</c:v>
                </c:pt>
                <c:pt idx="113">
                  <c:v>-1.0565100000000001E-3</c:v>
                </c:pt>
                <c:pt idx="114">
                  <c:v>-1.0456700000000001E-3</c:v>
                </c:pt>
                <c:pt idx="115">
                  <c:v>-1.0484699999999999E-3</c:v>
                </c:pt>
                <c:pt idx="116">
                  <c:v>-1.05025E-3</c:v>
                </c:pt>
                <c:pt idx="117">
                  <c:v>-1.0533700000000001E-3</c:v>
                </c:pt>
                <c:pt idx="118">
                  <c:v>-1.0572999999999999E-3</c:v>
                </c:pt>
                <c:pt idx="119">
                  <c:v>-1.0589099999999999E-3</c:v>
                </c:pt>
                <c:pt idx="120">
                  <c:v>-1.0572100000000001E-3</c:v>
                </c:pt>
                <c:pt idx="121">
                  <c:v>-1.05551E-3</c:v>
                </c:pt>
                <c:pt idx="122">
                  <c:v>-1.0506999999999999E-3</c:v>
                </c:pt>
                <c:pt idx="123">
                  <c:v>-1.04323E-3</c:v>
                </c:pt>
                <c:pt idx="124">
                  <c:v>-1.0331100000000001E-3</c:v>
                </c:pt>
                <c:pt idx="125">
                  <c:v>-1.0245300000000001E-3</c:v>
                </c:pt>
                <c:pt idx="126">
                  <c:v>-1.0135000000000001E-3</c:v>
                </c:pt>
                <c:pt idx="127">
                  <c:v>-1.0062999999999999E-3</c:v>
                </c:pt>
                <c:pt idx="128">
                  <c:v>-9.9335900000000008E-4</c:v>
                </c:pt>
                <c:pt idx="129">
                  <c:v>-9.7783200000000009E-4</c:v>
                </c:pt>
                <c:pt idx="130">
                  <c:v>-9.7900500000000002E-4</c:v>
                </c:pt>
                <c:pt idx="131">
                  <c:v>-9.794090000000001E-4</c:v>
                </c:pt>
                <c:pt idx="132">
                  <c:v>-9.7763800000000007E-4</c:v>
                </c:pt>
                <c:pt idx="133">
                  <c:v>-9.7708699999999996E-4</c:v>
                </c:pt>
                <c:pt idx="134">
                  <c:v>-9.7626600000000005E-4</c:v>
                </c:pt>
                <c:pt idx="135">
                  <c:v>-9.7623700000000002E-4</c:v>
                </c:pt>
                <c:pt idx="136">
                  <c:v>-9.7633699999999997E-4</c:v>
                </c:pt>
                <c:pt idx="137">
                  <c:v>-9.7509500000000004E-4</c:v>
                </c:pt>
                <c:pt idx="138">
                  <c:v>-9.7278399999999998E-4</c:v>
                </c:pt>
                <c:pt idx="139">
                  <c:v>-9.6738300000000004E-4</c:v>
                </c:pt>
                <c:pt idx="140">
                  <c:v>-9.5406799999999997E-4</c:v>
                </c:pt>
                <c:pt idx="141">
                  <c:v>-9.3996499999999996E-4</c:v>
                </c:pt>
                <c:pt idx="142">
                  <c:v>-9.2993800000000005E-4</c:v>
                </c:pt>
                <c:pt idx="143">
                  <c:v>-9.1723100000000001E-4</c:v>
                </c:pt>
                <c:pt idx="144">
                  <c:v>-9.0659599999999996E-4</c:v>
                </c:pt>
                <c:pt idx="145">
                  <c:v>-9.0605999999999998E-4</c:v>
                </c:pt>
                <c:pt idx="146">
                  <c:v>-9.0375899999999996E-4</c:v>
                </c:pt>
                <c:pt idx="147">
                  <c:v>-8.8232700000000002E-4</c:v>
                </c:pt>
                <c:pt idx="148">
                  <c:v>-8.67851E-4</c:v>
                </c:pt>
                <c:pt idx="149">
                  <c:v>-8.5222E-4</c:v>
                </c:pt>
                <c:pt idx="150">
                  <c:v>-8.3091700000000003E-4</c:v>
                </c:pt>
                <c:pt idx="151">
                  <c:v>-8.1058400000000004E-4</c:v>
                </c:pt>
                <c:pt idx="152">
                  <c:v>-7.8965600000000002E-4</c:v>
                </c:pt>
                <c:pt idx="153">
                  <c:v>-7.6933600000000002E-4</c:v>
                </c:pt>
                <c:pt idx="154">
                  <c:v>-7.4970099999999997E-4</c:v>
                </c:pt>
                <c:pt idx="155">
                  <c:v>-7.3167200000000005E-4</c:v>
                </c:pt>
                <c:pt idx="156">
                  <c:v>-7.1931299999999996E-4</c:v>
                </c:pt>
                <c:pt idx="157">
                  <c:v>-7.0695600000000001E-4</c:v>
                </c:pt>
                <c:pt idx="158">
                  <c:v>-6.9647800000000005E-4</c:v>
                </c:pt>
                <c:pt idx="159">
                  <c:v>-6.8573899999999999E-4</c:v>
                </c:pt>
                <c:pt idx="160">
                  <c:v>-6.74998E-4</c:v>
                </c:pt>
                <c:pt idx="161">
                  <c:v>-6.5669000000000003E-4</c:v>
                </c:pt>
                <c:pt idx="162">
                  <c:v>-6.3022800000000004E-4</c:v>
                </c:pt>
                <c:pt idx="163">
                  <c:v>-6.0253599999999998E-4</c:v>
                </c:pt>
                <c:pt idx="164">
                  <c:v>-5.7498399999999996E-4</c:v>
                </c:pt>
                <c:pt idx="165">
                  <c:v>-5.4966499999999996E-4</c:v>
                </c:pt>
                <c:pt idx="166">
                  <c:v>-5.2567499999999997E-4</c:v>
                </c:pt>
                <c:pt idx="167">
                  <c:v>-5.01666E-4</c:v>
                </c:pt>
                <c:pt idx="168">
                  <c:v>-4.8778E-4</c:v>
                </c:pt>
                <c:pt idx="169">
                  <c:v>-4.8778E-4</c:v>
                </c:pt>
                <c:pt idx="170">
                  <c:v>-4.7593000000000001E-4</c:v>
                </c:pt>
                <c:pt idx="171">
                  <c:v>-4.5277099999999998E-4</c:v>
                </c:pt>
                <c:pt idx="172">
                  <c:v>-4.28637E-4</c:v>
                </c:pt>
                <c:pt idx="173">
                  <c:v>-3.9579099999999999E-4</c:v>
                </c:pt>
                <c:pt idx="174">
                  <c:v>-3.62436E-4</c:v>
                </c:pt>
                <c:pt idx="175">
                  <c:v>-3.2719500000000001E-4</c:v>
                </c:pt>
                <c:pt idx="176">
                  <c:v>-2.8785200000000001E-4</c:v>
                </c:pt>
                <c:pt idx="177">
                  <c:v>-2.4969499999999997E-4</c:v>
                </c:pt>
                <c:pt idx="178">
                  <c:v>-2.16286E-4</c:v>
                </c:pt>
                <c:pt idx="179">
                  <c:v>-1.85231E-4</c:v>
                </c:pt>
                <c:pt idx="180">
                  <c:v>-1.54213E-4</c:v>
                </c:pt>
                <c:pt idx="181">
                  <c:v>-1.33361E-4</c:v>
                </c:pt>
                <c:pt idx="182">
                  <c:v>-1.15049E-4</c:v>
                </c:pt>
                <c:pt idx="183" formatCode="0.00E+00">
                  <c:v>-9.6763799999999997E-5</c:v>
                </c:pt>
                <c:pt idx="184" formatCode="0.00E+00">
                  <c:v>-8.2414200000000001E-5</c:v>
                </c:pt>
                <c:pt idx="185" formatCode="0.00E+00">
                  <c:v>-7.4124999999999999E-5</c:v>
                </c:pt>
                <c:pt idx="186" formatCode="0.00E+00">
                  <c:v>-5.5764799999999998E-5</c:v>
                </c:pt>
                <c:pt idx="187" formatCode="0.00E+00">
                  <c:v>-3.7611799999999998E-5</c:v>
                </c:pt>
                <c:pt idx="188" formatCode="0.00E+00">
                  <c:v>-2.50164E-5</c:v>
                </c:pt>
                <c:pt idx="189" formatCode="0.00E+00">
                  <c:v>5.0683299999999998E-6</c:v>
                </c:pt>
                <c:pt idx="190" formatCode="0.00E+00">
                  <c:v>2.4060500000000001E-5</c:v>
                </c:pt>
                <c:pt idx="191" formatCode="0.00E+00">
                  <c:v>4.9526700000000001E-5</c:v>
                </c:pt>
                <c:pt idx="192" formatCode="0.00E+00">
                  <c:v>7.9514100000000005E-5</c:v>
                </c:pt>
                <c:pt idx="193">
                  <c:v>1.07707E-4</c:v>
                </c:pt>
                <c:pt idx="194">
                  <c:v>1.4329800000000001E-4</c:v>
                </c:pt>
                <c:pt idx="195">
                  <c:v>1.78877E-4</c:v>
                </c:pt>
                <c:pt idx="196">
                  <c:v>2.15813E-4</c:v>
                </c:pt>
                <c:pt idx="197">
                  <c:v>2.57216E-4</c:v>
                </c:pt>
                <c:pt idx="198">
                  <c:v>2.9861500000000001E-4</c:v>
                </c:pt>
                <c:pt idx="199">
                  <c:v>3.3718799999999998E-4</c:v>
                </c:pt>
                <c:pt idx="200">
                  <c:v>3.7500199999999999E-4</c:v>
                </c:pt>
                <c:pt idx="201">
                  <c:v>4.1281899999999998E-4</c:v>
                </c:pt>
                <c:pt idx="202">
                  <c:v>4.4718600000000002E-4</c:v>
                </c:pt>
                <c:pt idx="203">
                  <c:v>4.7780899999999999E-4</c:v>
                </c:pt>
                <c:pt idx="204">
                  <c:v>5.1098699999999996E-4</c:v>
                </c:pt>
                <c:pt idx="205">
                  <c:v>5.2959100000000005E-4</c:v>
                </c:pt>
                <c:pt idx="206">
                  <c:v>5.4642500000000001E-4</c:v>
                </c:pt>
                <c:pt idx="207">
                  <c:v>5.6215300000000002E-4</c:v>
                </c:pt>
                <c:pt idx="208">
                  <c:v>5.8286999999999998E-4</c:v>
                </c:pt>
                <c:pt idx="209">
                  <c:v>6.0026700000000003E-4</c:v>
                </c:pt>
                <c:pt idx="210">
                  <c:v>6.0201999999999999E-4</c:v>
                </c:pt>
                <c:pt idx="211">
                  <c:v>6.1702800000000004E-4</c:v>
                </c:pt>
                <c:pt idx="212">
                  <c:v>6.1062699999999998E-4</c:v>
                </c:pt>
                <c:pt idx="213">
                  <c:v>5.9040099999999995E-4</c:v>
                </c:pt>
                <c:pt idx="214">
                  <c:v>5.6115799999999997E-4</c:v>
                </c:pt>
                <c:pt idx="215">
                  <c:v>5.07808E-4</c:v>
                </c:pt>
                <c:pt idx="216">
                  <c:v>4.5444799999999998E-4</c:v>
                </c:pt>
                <c:pt idx="217">
                  <c:v>4.0463000000000001E-4</c:v>
                </c:pt>
                <c:pt idx="218">
                  <c:v>3.5029100000000002E-4</c:v>
                </c:pt>
                <c:pt idx="219">
                  <c:v>2.9556899999999997E-4</c:v>
                </c:pt>
                <c:pt idx="220">
                  <c:v>2.4313899999999999E-4</c:v>
                </c:pt>
                <c:pt idx="221">
                  <c:v>1.9059900000000001E-4</c:v>
                </c:pt>
                <c:pt idx="222">
                  <c:v>1.38923E-4</c:v>
                </c:pt>
                <c:pt idx="223" formatCode="0.00E+00">
                  <c:v>7.4489500000000006E-5</c:v>
                </c:pt>
                <c:pt idx="224" formatCode="0.00E+00">
                  <c:v>1.0061800000000001E-5</c:v>
                </c:pt>
                <c:pt idx="225" formatCode="0.00E+00">
                  <c:v>-4.44147E-5</c:v>
                </c:pt>
                <c:pt idx="226" formatCode="0.00E+00">
                  <c:v>-8.8869900000000001E-5</c:v>
                </c:pt>
                <c:pt idx="227">
                  <c:v>-1.3332200000000001E-4</c:v>
                </c:pt>
                <c:pt idx="228">
                  <c:v>-1.5387699999999999E-4</c:v>
                </c:pt>
                <c:pt idx="229">
                  <c:v>-1.4779800000000001E-4</c:v>
                </c:pt>
                <c:pt idx="230">
                  <c:v>-1.3406400000000001E-4</c:v>
                </c:pt>
                <c:pt idx="231" formatCode="0.00E+00">
                  <c:v>-9.1830999999999995E-5</c:v>
                </c:pt>
                <c:pt idx="232" formatCode="0.00E+00">
                  <c:v>-2.0653400000000001E-5</c:v>
                </c:pt>
                <c:pt idx="233" formatCode="0.00E+00">
                  <c:v>5.4568499999999998E-5</c:v>
                </c:pt>
                <c:pt idx="234">
                  <c:v>1.5316E-4</c:v>
                </c:pt>
                <c:pt idx="235">
                  <c:v>2.6294900000000001E-4</c:v>
                </c:pt>
                <c:pt idx="236">
                  <c:v>3.6448900000000001E-4</c:v>
                </c:pt>
                <c:pt idx="237">
                  <c:v>4.6051499999999999E-4</c:v>
                </c:pt>
                <c:pt idx="238">
                  <c:v>5.7903700000000002E-4</c:v>
                </c:pt>
                <c:pt idx="239">
                  <c:v>6.9901000000000002E-4</c:v>
                </c:pt>
                <c:pt idx="240">
                  <c:v>8.0957299999999995E-4</c:v>
                </c:pt>
                <c:pt idx="241">
                  <c:v>9.1358400000000005E-4</c:v>
                </c:pt>
                <c:pt idx="242">
                  <c:v>1.0068399999999999E-3</c:v>
                </c:pt>
                <c:pt idx="243">
                  <c:v>1.0686000000000001E-3</c:v>
                </c:pt>
                <c:pt idx="244">
                  <c:v>1.1303699999999999E-3</c:v>
                </c:pt>
                <c:pt idx="245">
                  <c:v>1.1705699999999999E-3</c:v>
                </c:pt>
                <c:pt idx="246">
                  <c:v>1.19619E-3</c:v>
                </c:pt>
                <c:pt idx="247">
                  <c:v>1.22182E-3</c:v>
                </c:pt>
                <c:pt idx="248">
                  <c:v>1.22719E-3</c:v>
                </c:pt>
                <c:pt idx="249">
                  <c:v>1.2295100000000001E-3</c:v>
                </c:pt>
                <c:pt idx="250">
                  <c:v>1.2274899999999999E-3</c:v>
                </c:pt>
                <c:pt idx="251">
                  <c:v>1.21761E-3</c:v>
                </c:pt>
                <c:pt idx="252">
                  <c:v>1.21423E-3</c:v>
                </c:pt>
                <c:pt idx="253">
                  <c:v>1.21423E-3</c:v>
                </c:pt>
                <c:pt idx="254">
                  <c:v>1.20768E-3</c:v>
                </c:pt>
                <c:pt idx="255">
                  <c:v>1.1954699999999999E-3</c:v>
                </c:pt>
                <c:pt idx="256">
                  <c:v>1.1817399999999999E-3</c:v>
                </c:pt>
                <c:pt idx="257">
                  <c:v>1.16902E-3</c:v>
                </c:pt>
                <c:pt idx="258">
                  <c:v>1.1517000000000001E-3</c:v>
                </c:pt>
                <c:pt idx="259">
                  <c:v>1.1341700000000001E-3</c:v>
                </c:pt>
                <c:pt idx="260">
                  <c:v>1.1199599999999999E-3</c:v>
                </c:pt>
                <c:pt idx="261">
                  <c:v>1.10465E-3</c:v>
                </c:pt>
                <c:pt idx="262">
                  <c:v>1.09059E-3</c:v>
                </c:pt>
                <c:pt idx="263">
                  <c:v>1.0954000000000001E-3</c:v>
                </c:pt>
                <c:pt idx="264">
                  <c:v>1.1056E-3</c:v>
                </c:pt>
                <c:pt idx="265">
                  <c:v>1.10976E-3</c:v>
                </c:pt>
                <c:pt idx="266">
                  <c:v>1.09975E-3</c:v>
                </c:pt>
                <c:pt idx="267">
                  <c:v>1.0897400000000001E-3</c:v>
                </c:pt>
                <c:pt idx="268">
                  <c:v>1.0836400000000001E-3</c:v>
                </c:pt>
                <c:pt idx="269">
                  <c:v>1.06544E-3</c:v>
                </c:pt>
                <c:pt idx="270">
                  <c:v>1.0545800000000001E-3</c:v>
                </c:pt>
                <c:pt idx="271">
                  <c:v>1.0560000000000001E-3</c:v>
                </c:pt>
                <c:pt idx="272">
                  <c:v>1.0567300000000001E-3</c:v>
                </c:pt>
                <c:pt idx="273">
                  <c:v>1.0564999999999999E-3</c:v>
                </c:pt>
                <c:pt idx="274">
                  <c:v>1.0478E-3</c:v>
                </c:pt>
                <c:pt idx="275">
                  <c:v>1.03889E-3</c:v>
                </c:pt>
                <c:pt idx="276">
                  <c:v>1.0350800000000001E-3</c:v>
                </c:pt>
                <c:pt idx="277">
                  <c:v>1.02272E-3</c:v>
                </c:pt>
                <c:pt idx="278">
                  <c:v>1.0208800000000001E-3</c:v>
                </c:pt>
                <c:pt idx="279">
                  <c:v>1.0193800000000001E-3</c:v>
                </c:pt>
                <c:pt idx="280">
                  <c:v>1.0128699999999999E-3</c:v>
                </c:pt>
                <c:pt idx="281">
                  <c:v>1.0175099999999999E-3</c:v>
                </c:pt>
                <c:pt idx="282">
                  <c:v>1.0145099999999999E-3</c:v>
                </c:pt>
                <c:pt idx="283">
                  <c:v>1.01344E-3</c:v>
                </c:pt>
                <c:pt idx="284">
                  <c:v>1.0153300000000001E-3</c:v>
                </c:pt>
                <c:pt idx="285">
                  <c:v>1.01228E-3</c:v>
                </c:pt>
                <c:pt idx="286">
                  <c:v>1.0082100000000001E-3</c:v>
                </c:pt>
                <c:pt idx="287">
                  <c:v>1.00457E-3</c:v>
                </c:pt>
                <c:pt idx="288">
                  <c:v>1.00186E-3</c:v>
                </c:pt>
                <c:pt idx="289">
                  <c:v>1.00085E-3</c:v>
                </c:pt>
                <c:pt idx="290">
                  <c:v>1.0003499999999999E-3</c:v>
                </c:pt>
                <c:pt idx="291">
                  <c:v>9.85559E-4</c:v>
                </c:pt>
                <c:pt idx="292">
                  <c:v>9.904619999999999E-4</c:v>
                </c:pt>
                <c:pt idx="293">
                  <c:v>9.9528599999999996E-4</c:v>
                </c:pt>
                <c:pt idx="294">
                  <c:v>9.9440300000000004E-4</c:v>
                </c:pt>
                <c:pt idx="295">
                  <c:v>9.9694600000000007E-4</c:v>
                </c:pt>
                <c:pt idx="296">
                  <c:v>9.9938299999999996E-4</c:v>
                </c:pt>
                <c:pt idx="297">
                  <c:v>1.0024000000000001E-3</c:v>
                </c:pt>
                <c:pt idx="298">
                  <c:v>1.0071500000000001E-3</c:v>
                </c:pt>
                <c:pt idx="299">
                  <c:v>1.0119199999999999E-3</c:v>
                </c:pt>
                <c:pt idx="300">
                  <c:v>1.0151100000000001E-3</c:v>
                </c:pt>
                <c:pt idx="301">
                  <c:v>1.0184700000000001E-3</c:v>
                </c:pt>
                <c:pt idx="302">
                  <c:v>1.0218099999999999E-3</c:v>
                </c:pt>
                <c:pt idx="303">
                  <c:v>1.02316E-3</c:v>
                </c:pt>
                <c:pt idx="304">
                  <c:v>1.0231800000000001E-3</c:v>
                </c:pt>
                <c:pt idx="305">
                  <c:v>1.02319E-3</c:v>
                </c:pt>
                <c:pt idx="306">
                  <c:v>1.0218499999999999E-3</c:v>
                </c:pt>
                <c:pt idx="307">
                  <c:v>1.0174100000000001E-3</c:v>
                </c:pt>
                <c:pt idx="308">
                  <c:v>1.0129900000000001E-3</c:v>
                </c:pt>
                <c:pt idx="309">
                  <c:v>1.0084099999999999E-3</c:v>
                </c:pt>
                <c:pt idx="310">
                  <c:v>1.0032299999999999E-3</c:v>
                </c:pt>
                <c:pt idx="311">
                  <c:v>9.9792799999999992E-4</c:v>
                </c:pt>
                <c:pt idx="312">
                  <c:v>9.9242600000000003E-4</c:v>
                </c:pt>
                <c:pt idx="313">
                  <c:v>9.8795700000000003E-4</c:v>
                </c:pt>
                <c:pt idx="314">
                  <c:v>9.834170000000001E-4</c:v>
                </c:pt>
                <c:pt idx="315">
                  <c:v>9.7896900000000011E-4</c:v>
                </c:pt>
                <c:pt idx="316">
                  <c:v>9.7489699999999996E-4</c:v>
                </c:pt>
                <c:pt idx="317">
                  <c:v>9.7084999999999999E-4</c:v>
                </c:pt>
                <c:pt idx="318">
                  <c:v>9.66953E-4</c:v>
                </c:pt>
                <c:pt idx="319">
                  <c:v>9.6318700000000001E-4</c:v>
                </c:pt>
                <c:pt idx="320">
                  <c:v>9.5942599999999999E-4</c:v>
                </c:pt>
                <c:pt idx="321">
                  <c:v>9.56039E-4</c:v>
                </c:pt>
                <c:pt idx="322">
                  <c:v>9.5376E-4</c:v>
                </c:pt>
                <c:pt idx="323">
                  <c:v>9.5148499999999996E-4</c:v>
                </c:pt>
                <c:pt idx="324">
                  <c:v>9.53044E-4</c:v>
                </c:pt>
                <c:pt idx="325">
                  <c:v>9.5722299999999999E-4</c:v>
                </c:pt>
                <c:pt idx="326">
                  <c:v>9.6139800000000003E-4</c:v>
                </c:pt>
                <c:pt idx="327">
                  <c:v>9.7021499999999997E-4</c:v>
                </c:pt>
                <c:pt idx="328">
                  <c:v>9.8042799999999999E-4</c:v>
                </c:pt>
                <c:pt idx="329">
                  <c:v>9.9063600000000003E-4</c:v>
                </c:pt>
                <c:pt idx="330">
                  <c:v>1.0009800000000001E-3</c:v>
                </c:pt>
                <c:pt idx="331">
                  <c:v>1.01165E-3</c:v>
                </c:pt>
                <c:pt idx="332">
                  <c:v>1.0218099999999999E-3</c:v>
                </c:pt>
                <c:pt idx="333">
                  <c:v>1.0319000000000001E-3</c:v>
                </c:pt>
                <c:pt idx="334">
                  <c:v>1.0424200000000001E-3</c:v>
                </c:pt>
                <c:pt idx="335">
                  <c:v>1.0525000000000001E-3</c:v>
                </c:pt>
                <c:pt idx="336">
                  <c:v>1.0619799999999999E-3</c:v>
                </c:pt>
                <c:pt idx="337">
                  <c:v>1.0714800000000001E-3</c:v>
                </c:pt>
                <c:pt idx="338">
                  <c:v>1.0801299999999999E-3</c:v>
                </c:pt>
                <c:pt idx="339">
                  <c:v>1.0822E-3</c:v>
                </c:pt>
                <c:pt idx="340">
                  <c:v>1.0822E-3</c:v>
                </c:pt>
                <c:pt idx="341">
                  <c:v>1.0852500000000001E-3</c:v>
                </c:pt>
                <c:pt idx="342">
                  <c:v>1.09037E-3</c:v>
                </c:pt>
                <c:pt idx="343">
                  <c:v>1.0934600000000001E-3</c:v>
                </c:pt>
                <c:pt idx="344">
                  <c:v>1.09476E-3</c:v>
                </c:pt>
                <c:pt idx="345">
                  <c:v>1.09606E-3</c:v>
                </c:pt>
                <c:pt idx="346">
                  <c:v>1.0951100000000001E-3</c:v>
                </c:pt>
                <c:pt idx="347">
                  <c:v>1.09526E-3</c:v>
                </c:pt>
                <c:pt idx="348">
                  <c:v>1.0953899999999999E-3</c:v>
                </c:pt>
                <c:pt idx="349">
                  <c:v>1.09505E-3</c:v>
                </c:pt>
                <c:pt idx="350">
                  <c:v>1.09468E-3</c:v>
                </c:pt>
                <c:pt idx="351">
                  <c:v>1.09432E-3</c:v>
                </c:pt>
                <c:pt idx="352">
                  <c:v>1.0905699999999999E-3</c:v>
                </c:pt>
                <c:pt idx="353">
                  <c:v>1.0846300000000001E-3</c:v>
                </c:pt>
                <c:pt idx="354">
                  <c:v>1.0786999999999999E-3</c:v>
                </c:pt>
                <c:pt idx="355">
                  <c:v>1.06909E-3</c:v>
                </c:pt>
                <c:pt idx="356">
                  <c:v>1.0577E-3</c:v>
                </c:pt>
                <c:pt idx="357">
                  <c:v>1.04758E-3</c:v>
                </c:pt>
                <c:pt idx="358">
                  <c:v>1.0385500000000001E-3</c:v>
                </c:pt>
                <c:pt idx="359">
                  <c:v>1.02896E-3</c:v>
                </c:pt>
                <c:pt idx="360">
                  <c:v>1.0221399999999999E-3</c:v>
                </c:pt>
                <c:pt idx="361">
                  <c:v>1.0211300000000001E-3</c:v>
                </c:pt>
                <c:pt idx="362">
                  <c:v>1.02012E-3</c:v>
                </c:pt>
                <c:pt idx="363">
                  <c:v>1.02198E-3</c:v>
                </c:pt>
                <c:pt idx="364">
                  <c:v>1.02421E-3</c:v>
                </c:pt>
                <c:pt idx="365">
                  <c:v>1.0264499999999999E-3</c:v>
                </c:pt>
                <c:pt idx="366">
                  <c:v>1.02929E-3</c:v>
                </c:pt>
                <c:pt idx="367">
                  <c:v>1.02877E-3</c:v>
                </c:pt>
                <c:pt idx="368">
                  <c:v>1.02823E-3</c:v>
                </c:pt>
                <c:pt idx="369">
                  <c:v>1.0299599999999999E-3</c:v>
                </c:pt>
                <c:pt idx="370">
                  <c:v>1.0298099999999999E-3</c:v>
                </c:pt>
                <c:pt idx="371">
                  <c:v>1.02966E-3</c:v>
                </c:pt>
                <c:pt idx="372">
                  <c:v>1.02801E-3</c:v>
                </c:pt>
                <c:pt idx="373">
                  <c:v>1.0248799999999999E-3</c:v>
                </c:pt>
                <c:pt idx="374">
                  <c:v>1.0217399999999999E-3</c:v>
                </c:pt>
                <c:pt idx="375">
                  <c:v>1.0178400000000001E-3</c:v>
                </c:pt>
                <c:pt idx="376">
                  <c:v>1.0138E-3</c:v>
                </c:pt>
                <c:pt idx="377">
                  <c:v>1.0089999999999999E-3</c:v>
                </c:pt>
                <c:pt idx="378">
                  <c:v>1.0006800000000001E-3</c:v>
                </c:pt>
                <c:pt idx="379">
                  <c:v>9.9237999999999995E-4</c:v>
                </c:pt>
                <c:pt idx="380">
                  <c:v>9.8479399999999999E-4</c:v>
                </c:pt>
                <c:pt idx="381">
                  <c:v>9.7889000000000006E-4</c:v>
                </c:pt>
                <c:pt idx="382">
                  <c:v>9.7300900000000005E-4</c:v>
                </c:pt>
                <c:pt idx="383">
                  <c:v>9.6931999999999997E-4</c:v>
                </c:pt>
                <c:pt idx="384">
                  <c:v>9.6719700000000004E-4</c:v>
                </c:pt>
                <c:pt idx="385">
                  <c:v>9.6507299999999999E-4</c:v>
                </c:pt>
                <c:pt idx="386">
                  <c:v>9.6302400000000004E-4</c:v>
                </c:pt>
                <c:pt idx="387">
                  <c:v>9.6010799999999999E-4</c:v>
                </c:pt>
                <c:pt idx="388">
                  <c:v>9.5719000000000002E-4</c:v>
                </c:pt>
                <c:pt idx="389">
                  <c:v>9.5264199999999996E-4</c:v>
                </c:pt>
                <c:pt idx="390">
                  <c:v>9.4721300000000003E-4</c:v>
                </c:pt>
                <c:pt idx="391">
                  <c:v>9.4176999999999998E-4</c:v>
                </c:pt>
                <c:pt idx="392">
                  <c:v>9.3039000000000001E-4</c:v>
                </c:pt>
                <c:pt idx="393">
                  <c:v>9.1760400000000003E-4</c:v>
                </c:pt>
                <c:pt idx="394">
                  <c:v>9.0485499999999998E-4</c:v>
                </c:pt>
                <c:pt idx="395">
                  <c:v>8.9158E-4</c:v>
                </c:pt>
                <c:pt idx="396">
                  <c:v>8.7759700000000003E-4</c:v>
                </c:pt>
                <c:pt idx="397">
                  <c:v>8.6441399999999998E-4</c:v>
                </c:pt>
                <c:pt idx="398">
                  <c:v>8.4967899999999999E-4</c:v>
                </c:pt>
                <c:pt idx="399">
                  <c:v>8.3460499999999998E-4</c:v>
                </c:pt>
                <c:pt idx="400">
                  <c:v>8.2078000000000001E-4</c:v>
                </c:pt>
                <c:pt idx="401">
                  <c:v>8.0759799999999997E-4</c:v>
                </c:pt>
                <c:pt idx="402">
                  <c:v>7.9441099999999997E-4</c:v>
                </c:pt>
                <c:pt idx="403">
                  <c:v>7.8291000000000005E-4</c:v>
                </c:pt>
                <c:pt idx="404">
                  <c:v>7.7165100000000004E-4</c:v>
                </c:pt>
                <c:pt idx="405">
                  <c:v>7.6040400000000001E-4</c:v>
                </c:pt>
                <c:pt idx="406">
                  <c:v>7.5140000000000005E-4</c:v>
                </c:pt>
                <c:pt idx="407">
                  <c:v>7.4363800000000002E-4</c:v>
                </c:pt>
                <c:pt idx="408">
                  <c:v>7.3587200000000005E-4</c:v>
                </c:pt>
                <c:pt idx="409">
                  <c:v>7.3100200000000002E-4</c:v>
                </c:pt>
                <c:pt idx="410">
                  <c:v>7.2794600000000004E-4</c:v>
                </c:pt>
                <c:pt idx="411">
                  <c:v>7.2487799999999998E-4</c:v>
                </c:pt>
                <c:pt idx="412">
                  <c:v>7.21884E-4</c:v>
                </c:pt>
                <c:pt idx="413">
                  <c:v>7.1968100000000001E-4</c:v>
                </c:pt>
                <c:pt idx="414">
                  <c:v>7.1747E-4</c:v>
                </c:pt>
                <c:pt idx="415">
                  <c:v>7.1621E-4</c:v>
                </c:pt>
                <c:pt idx="416">
                  <c:v>7.1632200000000003E-4</c:v>
                </c:pt>
                <c:pt idx="417">
                  <c:v>7.1599299999999995E-4</c:v>
                </c:pt>
                <c:pt idx="418">
                  <c:v>7.1723800000000003E-4</c:v>
                </c:pt>
                <c:pt idx="419">
                  <c:v>7.1894199999999998E-4</c:v>
                </c:pt>
                <c:pt idx="420">
                  <c:v>7.2019399999999996E-4</c:v>
                </c:pt>
                <c:pt idx="421">
                  <c:v>7.2229499999999997E-4</c:v>
                </c:pt>
                <c:pt idx="422">
                  <c:v>7.2439599999999998E-4</c:v>
                </c:pt>
                <c:pt idx="423">
                  <c:v>7.2510700000000001E-4</c:v>
                </c:pt>
                <c:pt idx="424">
                  <c:v>7.2485699999999998E-4</c:v>
                </c:pt>
                <c:pt idx="425">
                  <c:v>7.2461200000000002E-4</c:v>
                </c:pt>
                <c:pt idx="426">
                  <c:v>7.2184199999999999E-4</c:v>
                </c:pt>
                <c:pt idx="427">
                  <c:v>7.1828300000000001E-4</c:v>
                </c:pt>
                <c:pt idx="428">
                  <c:v>7.1824599999999997E-4</c:v>
                </c:pt>
                <c:pt idx="429">
                  <c:v>7.1824599999999997E-4</c:v>
                </c:pt>
                <c:pt idx="430">
                  <c:v>7.1472799999999998E-4</c:v>
                </c:pt>
                <c:pt idx="431">
                  <c:v>7.1089099999999995E-4</c:v>
                </c:pt>
                <c:pt idx="432">
                  <c:v>7.0724299999999998E-4</c:v>
                </c:pt>
                <c:pt idx="433">
                  <c:v>7.0359399999999999E-4</c:v>
                </c:pt>
                <c:pt idx="434">
                  <c:v>6.9934900000000004E-4</c:v>
                </c:pt>
                <c:pt idx="435">
                  <c:v>6.9502400000000003E-4</c:v>
                </c:pt>
                <c:pt idx="436">
                  <c:v>6.9065700000000001E-4</c:v>
                </c:pt>
                <c:pt idx="437">
                  <c:v>6.8498500000000004E-4</c:v>
                </c:pt>
                <c:pt idx="438">
                  <c:v>6.79322E-4</c:v>
                </c:pt>
                <c:pt idx="439">
                  <c:v>6.7333099999999999E-4</c:v>
                </c:pt>
                <c:pt idx="440">
                  <c:v>6.6700500000000003E-4</c:v>
                </c:pt>
                <c:pt idx="441">
                  <c:v>6.6069999999999996E-4</c:v>
                </c:pt>
                <c:pt idx="442">
                  <c:v>6.5524799999999998E-4</c:v>
                </c:pt>
                <c:pt idx="443">
                  <c:v>6.5227000000000004E-4</c:v>
                </c:pt>
                <c:pt idx="444">
                  <c:v>6.4929199999999999E-4</c:v>
                </c:pt>
                <c:pt idx="445">
                  <c:v>6.4765899999999997E-4</c:v>
                </c:pt>
                <c:pt idx="446">
                  <c:v>6.4795300000000005E-4</c:v>
                </c:pt>
                <c:pt idx="447">
                  <c:v>6.4824399999999997E-4</c:v>
                </c:pt>
                <c:pt idx="448">
                  <c:v>6.4919800000000003E-4</c:v>
                </c:pt>
                <c:pt idx="449">
                  <c:v>6.5051900000000001E-4</c:v>
                </c:pt>
                <c:pt idx="450">
                  <c:v>6.5183400000000001E-4</c:v>
                </c:pt>
                <c:pt idx="451">
                  <c:v>6.5656799999999995E-4</c:v>
                </c:pt>
                <c:pt idx="452">
                  <c:v>6.6259000000000001E-4</c:v>
                </c:pt>
                <c:pt idx="453">
                  <c:v>6.6860900000000002E-4</c:v>
                </c:pt>
                <c:pt idx="454">
                  <c:v>6.7771599999999997E-4</c:v>
                </c:pt>
                <c:pt idx="455">
                  <c:v>6.8815200000000003E-4</c:v>
                </c:pt>
                <c:pt idx="456">
                  <c:v>6.9825499999999995E-4</c:v>
                </c:pt>
                <c:pt idx="457">
                  <c:v>7.0819800000000005E-4</c:v>
                </c:pt>
                <c:pt idx="458">
                  <c:v>7.1885799999999995E-4</c:v>
                </c:pt>
                <c:pt idx="459">
                  <c:v>7.2753599999999998E-4</c:v>
                </c:pt>
                <c:pt idx="460">
                  <c:v>7.3610400000000001E-4</c:v>
                </c:pt>
                <c:pt idx="461">
                  <c:v>7.4466599999999995E-4</c:v>
                </c:pt>
                <c:pt idx="462">
                  <c:v>7.5243399999999996E-4</c:v>
                </c:pt>
                <c:pt idx="463">
                  <c:v>7.6233300000000002E-4</c:v>
                </c:pt>
                <c:pt idx="464">
                  <c:v>7.72227E-4</c:v>
                </c:pt>
                <c:pt idx="465">
                  <c:v>7.8381000000000002E-4</c:v>
                </c:pt>
                <c:pt idx="466">
                  <c:v>7.9829E-4</c:v>
                </c:pt>
                <c:pt idx="467">
                  <c:v>8.1279400000000004E-4</c:v>
                </c:pt>
                <c:pt idx="468">
                  <c:v>8.2606800000000001E-4</c:v>
                </c:pt>
                <c:pt idx="469">
                  <c:v>8.3758499999999996E-4</c:v>
                </c:pt>
                <c:pt idx="470">
                  <c:v>8.4915299999999995E-4</c:v>
                </c:pt>
                <c:pt idx="471">
                  <c:v>8.5697900000000001E-4</c:v>
                </c:pt>
                <c:pt idx="472">
                  <c:v>8.6220000000000003E-4</c:v>
                </c:pt>
                <c:pt idx="473">
                  <c:v>8.6733800000000005E-4</c:v>
                </c:pt>
                <c:pt idx="474">
                  <c:v>8.6730599999999998E-4</c:v>
                </c:pt>
                <c:pt idx="475">
                  <c:v>8.6571700000000001E-4</c:v>
                </c:pt>
                <c:pt idx="476">
                  <c:v>8.6418400000000005E-4</c:v>
                </c:pt>
                <c:pt idx="477">
                  <c:v>8.6210900000000001E-4</c:v>
                </c:pt>
                <c:pt idx="478">
                  <c:v>8.5981399999999998E-4</c:v>
                </c:pt>
                <c:pt idx="479">
                  <c:v>8.5751399999999998E-4</c:v>
                </c:pt>
                <c:pt idx="480">
                  <c:v>8.5592600000000002E-4</c:v>
                </c:pt>
                <c:pt idx="481">
                  <c:v>8.5594899999999995E-4</c:v>
                </c:pt>
                <c:pt idx="482">
                  <c:v>8.5596999999999995E-4</c:v>
                </c:pt>
                <c:pt idx="483">
                  <c:v>8.5597600000000005E-4</c:v>
                </c:pt>
                <c:pt idx="484">
                  <c:v>8.5559000000000004E-4</c:v>
                </c:pt>
                <c:pt idx="485">
                  <c:v>8.5520599999999996E-4</c:v>
                </c:pt>
                <c:pt idx="486">
                  <c:v>8.5482500000000003E-4</c:v>
                </c:pt>
                <c:pt idx="487">
                  <c:v>8.5590099999999995E-4</c:v>
                </c:pt>
                <c:pt idx="488">
                  <c:v>8.5705999999999998E-4</c:v>
                </c:pt>
                <c:pt idx="489">
                  <c:v>8.5822899999999996E-4</c:v>
                </c:pt>
                <c:pt idx="490">
                  <c:v>8.6084200000000001E-4</c:v>
                </c:pt>
                <c:pt idx="491">
                  <c:v>8.6373199999999998E-4</c:v>
                </c:pt>
                <c:pt idx="492">
                  <c:v>8.6660700000000003E-4</c:v>
                </c:pt>
                <c:pt idx="493">
                  <c:v>8.6957099999999997E-4</c:v>
                </c:pt>
                <c:pt idx="494">
                  <c:v>8.7273500000000003E-4</c:v>
                </c:pt>
                <c:pt idx="495">
                  <c:v>8.7600000000000004E-4</c:v>
                </c:pt>
                <c:pt idx="496">
                  <c:v>8.7733600000000004E-4</c:v>
                </c:pt>
                <c:pt idx="497">
                  <c:v>8.78249E-4</c:v>
                </c:pt>
                <c:pt idx="498">
                  <c:v>8.7897099999999998E-4</c:v>
                </c:pt>
                <c:pt idx="499">
                  <c:v>8.7872199999999997E-4</c:v>
                </c:pt>
                <c:pt idx="500">
                  <c:v>8.7848799999999997E-4</c:v>
                </c:pt>
                <c:pt idx="501">
                  <c:v>8.7994699999999996E-4</c:v>
                </c:pt>
                <c:pt idx="502">
                  <c:v>8.8332199999999997E-4</c:v>
                </c:pt>
                <c:pt idx="503">
                  <c:v>8.8670999999999997E-4</c:v>
                </c:pt>
                <c:pt idx="504">
                  <c:v>8.9147200000000003E-4</c:v>
                </c:pt>
                <c:pt idx="505">
                  <c:v>8.9626400000000002E-4</c:v>
                </c:pt>
                <c:pt idx="506">
                  <c:v>9.0096000000000002E-4</c:v>
                </c:pt>
                <c:pt idx="507">
                  <c:v>9.0352900000000003E-4</c:v>
                </c:pt>
                <c:pt idx="508">
                  <c:v>9.0602800000000002E-4</c:v>
                </c:pt>
                <c:pt idx="509">
                  <c:v>9.0865399999999995E-4</c:v>
                </c:pt>
                <c:pt idx="510">
                  <c:v>9.1092600000000005E-4</c:v>
                </c:pt>
                <c:pt idx="511">
                  <c:v>9.1314900000000004E-4</c:v>
                </c:pt>
                <c:pt idx="512">
                  <c:v>9.1598899999999997E-4</c:v>
                </c:pt>
                <c:pt idx="513">
                  <c:v>9.1948799999999999E-4</c:v>
                </c:pt>
                <c:pt idx="514">
                  <c:v>9.2310999999999999E-4</c:v>
                </c:pt>
                <c:pt idx="515">
                  <c:v>9.28399E-4</c:v>
                </c:pt>
                <c:pt idx="516">
                  <c:v>9.3551699999999997E-4</c:v>
                </c:pt>
                <c:pt idx="517">
                  <c:v>9.4149100000000003E-4</c:v>
                </c:pt>
                <c:pt idx="518">
                  <c:v>9.4149100000000003E-4</c:v>
                </c:pt>
                <c:pt idx="519">
                  <c:v>9.4250400000000004E-4</c:v>
                </c:pt>
                <c:pt idx="520">
                  <c:v>9.4802500000000002E-4</c:v>
                </c:pt>
                <c:pt idx="521">
                  <c:v>9.4728399999999995E-4</c:v>
                </c:pt>
                <c:pt idx="522">
                  <c:v>9.4459899999999996E-4</c:v>
                </c:pt>
                <c:pt idx="523">
                  <c:v>9.4238500000000001E-4</c:v>
                </c:pt>
                <c:pt idx="524">
                  <c:v>9.48878E-4</c:v>
                </c:pt>
                <c:pt idx="525">
                  <c:v>9.6024999999999995E-4</c:v>
                </c:pt>
                <c:pt idx="526">
                  <c:v>9.7285600000000002E-4</c:v>
                </c:pt>
                <c:pt idx="527">
                  <c:v>9.7171300000000003E-4</c:v>
                </c:pt>
                <c:pt idx="528">
                  <c:v>9.7170000000000004E-4</c:v>
                </c:pt>
                <c:pt idx="529">
                  <c:v>9.7328099999999999E-4</c:v>
                </c:pt>
                <c:pt idx="530">
                  <c:v>9.7586400000000001E-4</c:v>
                </c:pt>
                <c:pt idx="531">
                  <c:v>9.7751999999999995E-4</c:v>
                </c:pt>
                <c:pt idx="532">
                  <c:v>9.8172400000000001E-4</c:v>
                </c:pt>
                <c:pt idx="533">
                  <c:v>9.829769999999999E-4</c:v>
                </c:pt>
                <c:pt idx="534">
                  <c:v>9.8568000000000006E-4</c:v>
                </c:pt>
                <c:pt idx="535">
                  <c:v>9.9129100000000005E-4</c:v>
                </c:pt>
                <c:pt idx="536">
                  <c:v>9.94965E-4</c:v>
                </c:pt>
                <c:pt idx="537">
                  <c:v>1.0035300000000001E-3</c:v>
                </c:pt>
                <c:pt idx="538">
                  <c:v>1.01176E-3</c:v>
                </c:pt>
                <c:pt idx="539">
                  <c:v>1.0183799999999999E-3</c:v>
                </c:pt>
                <c:pt idx="540">
                  <c:v>1.01699E-3</c:v>
                </c:pt>
                <c:pt idx="541">
                  <c:v>1.0185699999999999E-3</c:v>
                </c:pt>
                <c:pt idx="542">
                  <c:v>1.0210600000000001E-3</c:v>
                </c:pt>
                <c:pt idx="543">
                  <c:v>1.0277999999999999E-3</c:v>
                </c:pt>
                <c:pt idx="544">
                  <c:v>1.0330300000000001E-3</c:v>
                </c:pt>
                <c:pt idx="545">
                  <c:v>1.0339500000000001E-3</c:v>
                </c:pt>
                <c:pt idx="546">
                  <c:v>1.0310300000000001E-3</c:v>
                </c:pt>
                <c:pt idx="547">
                  <c:v>1.03309E-3</c:v>
                </c:pt>
                <c:pt idx="548">
                  <c:v>1.0410899999999999E-3</c:v>
                </c:pt>
                <c:pt idx="549">
                  <c:v>1.06547E-3</c:v>
                </c:pt>
                <c:pt idx="550">
                  <c:v>1.07522E-3</c:v>
                </c:pt>
                <c:pt idx="551">
                  <c:v>1.08522E-3</c:v>
                </c:pt>
                <c:pt idx="552">
                  <c:v>1.09515E-3</c:v>
                </c:pt>
                <c:pt idx="553">
                  <c:v>1.1021099999999999E-3</c:v>
                </c:pt>
                <c:pt idx="554">
                  <c:v>1.1109799999999999E-3</c:v>
                </c:pt>
                <c:pt idx="555">
                  <c:v>1.1133899999999999E-3</c:v>
                </c:pt>
                <c:pt idx="556">
                  <c:v>1.1116100000000001E-3</c:v>
                </c:pt>
                <c:pt idx="557">
                  <c:v>1.1096000000000001E-3</c:v>
                </c:pt>
                <c:pt idx="558">
                  <c:v>1.0945099999999999E-3</c:v>
                </c:pt>
                <c:pt idx="559">
                  <c:v>1.0722500000000001E-3</c:v>
                </c:pt>
                <c:pt idx="560">
                  <c:v>1.0521300000000001E-3</c:v>
                </c:pt>
                <c:pt idx="561">
                  <c:v>1.0401900000000001E-3</c:v>
                </c:pt>
                <c:pt idx="562">
                  <c:v>1.0307700000000001E-3</c:v>
                </c:pt>
                <c:pt idx="563">
                  <c:v>1.01943E-3</c:v>
                </c:pt>
                <c:pt idx="564">
                  <c:v>1.0118900000000001E-3</c:v>
                </c:pt>
                <c:pt idx="565">
                  <c:v>1.00563E-3</c:v>
                </c:pt>
                <c:pt idx="566">
                  <c:v>1.00176E-3</c:v>
                </c:pt>
                <c:pt idx="567">
                  <c:v>9.9684699999999992E-4</c:v>
                </c:pt>
                <c:pt idx="568">
                  <c:v>9.9233299999999997E-4</c:v>
                </c:pt>
                <c:pt idx="569">
                  <c:v>9.8561099999999995E-4</c:v>
                </c:pt>
                <c:pt idx="570">
                  <c:v>9.76394E-4</c:v>
                </c:pt>
                <c:pt idx="571">
                  <c:v>9.67566E-4</c:v>
                </c:pt>
                <c:pt idx="572">
                  <c:v>9.5844699999999997E-4</c:v>
                </c:pt>
                <c:pt idx="573">
                  <c:v>9.4930600000000002E-4</c:v>
                </c:pt>
                <c:pt idx="574">
                  <c:v>9.4105100000000004E-4</c:v>
                </c:pt>
                <c:pt idx="575">
                  <c:v>9.3342100000000003E-4</c:v>
                </c:pt>
                <c:pt idx="576">
                  <c:v>9.2528900000000004E-4</c:v>
                </c:pt>
                <c:pt idx="577">
                  <c:v>9.2240400000000004E-4</c:v>
                </c:pt>
                <c:pt idx="578">
                  <c:v>9.2154300000000004E-4</c:v>
                </c:pt>
                <c:pt idx="579">
                  <c:v>9.1459699999999996E-4</c:v>
                </c:pt>
                <c:pt idx="580">
                  <c:v>8.9925200000000002E-4</c:v>
                </c:pt>
                <c:pt idx="581">
                  <c:v>8.83909E-4</c:v>
                </c:pt>
                <c:pt idx="582">
                  <c:v>8.65648E-4</c:v>
                </c:pt>
                <c:pt idx="583">
                  <c:v>8.4407999999999998E-4</c:v>
                </c:pt>
                <c:pt idx="584">
                  <c:v>8.2474399999999998E-4</c:v>
                </c:pt>
                <c:pt idx="585">
                  <c:v>8.1387199999999999E-4</c:v>
                </c:pt>
                <c:pt idx="586">
                  <c:v>8.0305000000000003E-4</c:v>
                </c:pt>
                <c:pt idx="587">
                  <c:v>7.9869700000000001E-4</c:v>
                </c:pt>
                <c:pt idx="588">
                  <c:v>8.0174100000000002E-4</c:v>
                </c:pt>
                <c:pt idx="589">
                  <c:v>8.0479599999999998E-4</c:v>
                </c:pt>
                <c:pt idx="590">
                  <c:v>8.1120200000000002E-4</c:v>
                </c:pt>
                <c:pt idx="591">
                  <c:v>8.2053400000000004E-4</c:v>
                </c:pt>
                <c:pt idx="592">
                  <c:v>8.2884400000000002E-4</c:v>
                </c:pt>
                <c:pt idx="593">
                  <c:v>8.3420599999999999E-4</c:v>
                </c:pt>
                <c:pt idx="594">
                  <c:v>8.3822200000000001E-4</c:v>
                </c:pt>
                <c:pt idx="595">
                  <c:v>8.4628100000000005E-4</c:v>
                </c:pt>
                <c:pt idx="596">
                  <c:v>8.5700299999999995E-4</c:v>
                </c:pt>
                <c:pt idx="597">
                  <c:v>8.6771299999999999E-4</c:v>
                </c:pt>
                <c:pt idx="598">
                  <c:v>8.8482999999999997E-4</c:v>
                </c:pt>
                <c:pt idx="599">
                  <c:v>9.0228900000000002E-4</c:v>
                </c:pt>
                <c:pt idx="600">
                  <c:v>9.1979300000000002E-4</c:v>
                </c:pt>
                <c:pt idx="601">
                  <c:v>9.2848699999999998E-4</c:v>
                </c:pt>
                <c:pt idx="602">
                  <c:v>9.2848699999999998E-4</c:v>
                </c:pt>
                <c:pt idx="603">
                  <c:v>9.3062799999999997E-4</c:v>
                </c:pt>
                <c:pt idx="604">
                  <c:v>9.4145100000000005E-4</c:v>
                </c:pt>
                <c:pt idx="605">
                  <c:v>9.6747300000000005E-4</c:v>
                </c:pt>
                <c:pt idx="606">
                  <c:v>9.7382199999999995E-4</c:v>
                </c:pt>
                <c:pt idx="607">
                  <c:v>9.7988299999999997E-4</c:v>
                </c:pt>
                <c:pt idx="608">
                  <c:v>9.7621399999999999E-4</c:v>
                </c:pt>
                <c:pt idx="609">
                  <c:v>9.6894600000000004E-4</c:v>
                </c:pt>
                <c:pt idx="610">
                  <c:v>9.5317100000000005E-4</c:v>
                </c:pt>
                <c:pt idx="611">
                  <c:v>9.2724699999999997E-4</c:v>
                </c:pt>
                <c:pt idx="612">
                  <c:v>9.0627399999999999E-4</c:v>
                </c:pt>
                <c:pt idx="613">
                  <c:v>8.8530200000000003E-4</c:v>
                </c:pt>
                <c:pt idx="614">
                  <c:v>8.2938900000000004E-4</c:v>
                </c:pt>
                <c:pt idx="615">
                  <c:v>7.4037400000000002E-4</c:v>
                </c:pt>
                <c:pt idx="616">
                  <c:v>6.4493899999999997E-4</c:v>
                </c:pt>
                <c:pt idx="617">
                  <c:v>5.5088900000000004E-4</c:v>
                </c:pt>
                <c:pt idx="618">
                  <c:v>4.1041E-4</c:v>
                </c:pt>
                <c:pt idx="619">
                  <c:v>2.91942E-4</c:v>
                </c:pt>
                <c:pt idx="620">
                  <c:v>1.6131199999999999E-4</c:v>
                </c:pt>
                <c:pt idx="621" formatCode="0.00E+00">
                  <c:v>1.79071E-5</c:v>
                </c:pt>
                <c:pt idx="622" formatCode="0.00E+00">
                  <c:v>-9.6377600000000004E-5</c:v>
                </c:pt>
                <c:pt idx="623">
                  <c:v>-2.21812E-4</c:v>
                </c:pt>
                <c:pt idx="624">
                  <c:v>-3.3785500000000002E-4</c:v>
                </c:pt>
                <c:pt idx="625">
                  <c:v>-4.1389900000000002E-4</c:v>
                </c:pt>
                <c:pt idx="626">
                  <c:v>-4.7577600000000002E-4</c:v>
                </c:pt>
                <c:pt idx="627">
                  <c:v>-5.1783500000000002E-4</c:v>
                </c:pt>
                <c:pt idx="628">
                  <c:v>-4.9364899999999998E-4</c:v>
                </c:pt>
                <c:pt idx="629">
                  <c:v>-4.6925200000000003E-4</c:v>
                </c:pt>
                <c:pt idx="630">
                  <c:v>-4.2380899999999998E-4</c:v>
                </c:pt>
                <c:pt idx="631">
                  <c:v>-3.55137E-4</c:v>
                </c:pt>
                <c:pt idx="632">
                  <c:v>-2.8913499999999999E-4</c:v>
                </c:pt>
                <c:pt idx="633">
                  <c:v>-2.24921E-4</c:v>
                </c:pt>
                <c:pt idx="634">
                  <c:v>-1.5426599999999999E-4</c:v>
                </c:pt>
                <c:pt idx="635" formatCode="0.00E+00">
                  <c:v>-8.3392299999999998E-5</c:v>
                </c:pt>
                <c:pt idx="636" formatCode="0.00E+00">
                  <c:v>-1.6300500000000001E-5</c:v>
                </c:pt>
                <c:pt idx="637" formatCode="0.00E+00">
                  <c:v>4.0153500000000001E-5</c:v>
                </c:pt>
                <c:pt idx="638" formatCode="0.00E+00">
                  <c:v>9.6232599999999997E-5</c:v>
                </c:pt>
                <c:pt idx="639">
                  <c:v>1.5889499999999999E-4</c:v>
                </c:pt>
                <c:pt idx="640">
                  <c:v>2.18784E-4</c:v>
                </c:pt>
                <c:pt idx="641">
                  <c:v>2.7522100000000003E-4</c:v>
                </c:pt>
                <c:pt idx="642">
                  <c:v>3.2873400000000001E-4</c:v>
                </c:pt>
                <c:pt idx="643">
                  <c:v>3.89556E-4</c:v>
                </c:pt>
                <c:pt idx="644">
                  <c:v>4.38577E-4</c:v>
                </c:pt>
                <c:pt idx="645">
                  <c:v>4.50452E-4</c:v>
                </c:pt>
                <c:pt idx="646">
                  <c:v>4.7635800000000002E-4</c:v>
                </c:pt>
                <c:pt idx="647">
                  <c:v>4.7675000000000001E-4</c:v>
                </c:pt>
                <c:pt idx="648">
                  <c:v>4.6466699999999999E-4</c:v>
                </c:pt>
                <c:pt idx="649">
                  <c:v>4.6385799999999999E-4</c:v>
                </c:pt>
                <c:pt idx="650">
                  <c:v>4.50424E-4</c:v>
                </c:pt>
                <c:pt idx="651">
                  <c:v>4.3740700000000001E-4</c:v>
                </c:pt>
                <c:pt idx="652">
                  <c:v>4.2056E-4</c:v>
                </c:pt>
                <c:pt idx="653">
                  <c:v>3.9877899999999998E-4</c:v>
                </c:pt>
                <c:pt idx="654">
                  <c:v>3.7753100000000001E-4</c:v>
                </c:pt>
                <c:pt idx="655">
                  <c:v>3.4864999999999999E-4</c:v>
                </c:pt>
                <c:pt idx="656">
                  <c:v>3.1783099999999997E-4</c:v>
                </c:pt>
                <c:pt idx="657">
                  <c:v>2.86987E-4</c:v>
                </c:pt>
                <c:pt idx="658">
                  <c:v>2.5465299999999998E-4</c:v>
                </c:pt>
                <c:pt idx="659">
                  <c:v>2.1937899999999999E-4</c:v>
                </c:pt>
                <c:pt idx="660">
                  <c:v>1.8552E-4</c:v>
                </c:pt>
                <c:pt idx="661">
                  <c:v>1.53308E-4</c:v>
                </c:pt>
                <c:pt idx="662">
                  <c:v>1.18515E-4</c:v>
                </c:pt>
                <c:pt idx="663" formatCode="0.00E+00">
                  <c:v>8.4280699999999994E-5</c:v>
                </c:pt>
                <c:pt idx="664" formatCode="0.00E+00">
                  <c:v>4.9472799999999998E-5</c:v>
                </c:pt>
                <c:pt idx="665" formatCode="0.00E+00">
                  <c:v>1.9233699999999998E-5</c:v>
                </c:pt>
                <c:pt idx="666" formatCode="0.00E+00">
                  <c:v>-1.5142399999999999E-5</c:v>
                </c:pt>
                <c:pt idx="667" formatCode="0.00E+00">
                  <c:v>-4.84537E-5</c:v>
                </c:pt>
                <c:pt idx="668" formatCode="0.00E+00">
                  <c:v>-7.6083399999999997E-5</c:v>
                </c:pt>
                <c:pt idx="669">
                  <c:v>-1.04293E-4</c:v>
                </c:pt>
                <c:pt idx="670">
                  <c:v>-1.2591800000000001E-4</c:v>
                </c:pt>
                <c:pt idx="671">
                  <c:v>-1.44871E-4</c:v>
                </c:pt>
                <c:pt idx="672">
                  <c:v>-1.70309E-4</c:v>
                </c:pt>
                <c:pt idx="673">
                  <c:v>-1.9071E-4</c:v>
                </c:pt>
                <c:pt idx="674">
                  <c:v>-2.0496699999999999E-4</c:v>
                </c:pt>
                <c:pt idx="675">
                  <c:v>-2.2432499999999999E-4</c:v>
                </c:pt>
                <c:pt idx="676">
                  <c:v>-2.4679699999999999E-4</c:v>
                </c:pt>
                <c:pt idx="677">
                  <c:v>-2.6832700000000001E-4</c:v>
                </c:pt>
                <c:pt idx="678">
                  <c:v>-2.8936700000000001E-4</c:v>
                </c:pt>
                <c:pt idx="679">
                  <c:v>-3.10351E-4</c:v>
                </c:pt>
                <c:pt idx="680">
                  <c:v>-3.3085100000000001E-4</c:v>
                </c:pt>
                <c:pt idx="681">
                  <c:v>-3.5008700000000001E-4</c:v>
                </c:pt>
                <c:pt idx="682">
                  <c:v>-3.7064200000000002E-4</c:v>
                </c:pt>
                <c:pt idx="683">
                  <c:v>-3.9075500000000001E-4</c:v>
                </c:pt>
                <c:pt idx="684">
                  <c:v>-4.1681599999999997E-4</c:v>
                </c:pt>
                <c:pt idx="685">
                  <c:v>-4.4809100000000002E-4</c:v>
                </c:pt>
                <c:pt idx="686">
                  <c:v>-4.7991899999999998E-4</c:v>
                </c:pt>
                <c:pt idx="687">
                  <c:v>-5.1349100000000003E-4</c:v>
                </c:pt>
                <c:pt idx="688">
                  <c:v>-5.4795400000000002E-4</c:v>
                </c:pt>
                <c:pt idx="689">
                  <c:v>-5.8164800000000004E-4</c:v>
                </c:pt>
                <c:pt idx="690">
                  <c:v>-5.9663399999999997E-4</c:v>
                </c:pt>
                <c:pt idx="691">
                  <c:v>-5.9663399999999997E-4</c:v>
                </c:pt>
                <c:pt idx="692">
                  <c:v>-6.1036599999999999E-4</c:v>
                </c:pt>
                <c:pt idx="693">
                  <c:v>-6.3508399999999995E-4</c:v>
                </c:pt>
                <c:pt idx="694">
                  <c:v>-6.59835E-4</c:v>
                </c:pt>
                <c:pt idx="695">
                  <c:v>-6.8077399999999998E-4</c:v>
                </c:pt>
                <c:pt idx="696">
                  <c:v>-6.9839200000000004E-4</c:v>
                </c:pt>
                <c:pt idx="697">
                  <c:v>-7.1378999999999995E-4</c:v>
                </c:pt>
                <c:pt idx="698">
                  <c:v>-7.2900500000000002E-4</c:v>
                </c:pt>
                <c:pt idx="699">
                  <c:v>-7.4444699999999997E-4</c:v>
                </c:pt>
                <c:pt idx="700">
                  <c:v>-7.5812299999999998E-4</c:v>
                </c:pt>
                <c:pt idx="701">
                  <c:v>-7.7072100000000004E-4</c:v>
                </c:pt>
                <c:pt idx="702">
                  <c:v>-7.8314699999999999E-4</c:v>
                </c:pt>
                <c:pt idx="703">
                  <c:v>-7.9553399999999998E-4</c:v>
                </c:pt>
                <c:pt idx="704">
                  <c:v>-8.1177899999999999E-4</c:v>
                </c:pt>
                <c:pt idx="705">
                  <c:v>-8.2894200000000005E-4</c:v>
                </c:pt>
                <c:pt idx="706">
                  <c:v>-8.4578799999999999E-4</c:v>
                </c:pt>
                <c:pt idx="707">
                  <c:v>-8.68037E-4</c:v>
                </c:pt>
                <c:pt idx="708">
                  <c:v>-8.9150199999999996E-4</c:v>
                </c:pt>
                <c:pt idx="709">
                  <c:v>-9.1593399999999998E-4</c:v>
                </c:pt>
                <c:pt idx="710">
                  <c:v>-9.3983700000000001E-4</c:v>
                </c:pt>
                <c:pt idx="711">
                  <c:v>-9.6374099999999995E-4</c:v>
                </c:pt>
                <c:pt idx="712">
                  <c:v>-9.8625399999999999E-4</c:v>
                </c:pt>
                <c:pt idx="713">
                  <c:v>-1.0045399999999999E-3</c:v>
                </c:pt>
                <c:pt idx="714">
                  <c:v>-1.0222499999999999E-3</c:v>
                </c:pt>
                <c:pt idx="715">
                  <c:v>-1.0378399999999999E-3</c:v>
                </c:pt>
                <c:pt idx="716">
                  <c:v>-1.05138E-3</c:v>
                </c:pt>
                <c:pt idx="717">
                  <c:v>-1.06493E-3</c:v>
                </c:pt>
                <c:pt idx="718">
                  <c:v>-1.07489E-3</c:v>
                </c:pt>
                <c:pt idx="719">
                  <c:v>-1.08187E-3</c:v>
                </c:pt>
                <c:pt idx="720">
                  <c:v>-1.08894E-3</c:v>
                </c:pt>
                <c:pt idx="721">
                  <c:v>-1.1039800000000001E-3</c:v>
                </c:pt>
                <c:pt idx="722">
                  <c:v>-1.11826E-3</c:v>
                </c:pt>
                <c:pt idx="723">
                  <c:v>-1.1321599999999999E-3</c:v>
                </c:pt>
                <c:pt idx="724">
                  <c:v>-1.1331900000000001E-3</c:v>
                </c:pt>
                <c:pt idx="725">
                  <c:v>-1.12959E-3</c:v>
                </c:pt>
                <c:pt idx="726">
                  <c:v>-1.1272999999999999E-3</c:v>
                </c:pt>
                <c:pt idx="727">
                  <c:v>-1.1272700000000001E-3</c:v>
                </c:pt>
                <c:pt idx="728">
                  <c:v>-1.12725E-3</c:v>
                </c:pt>
                <c:pt idx="729">
                  <c:v>-1.12645E-3</c:v>
                </c:pt>
                <c:pt idx="730">
                  <c:v>-1.12641E-3</c:v>
                </c:pt>
                <c:pt idx="731">
                  <c:v>-1.1263600000000001E-3</c:v>
                </c:pt>
                <c:pt idx="732">
                  <c:v>-1.1263E-3</c:v>
                </c:pt>
                <c:pt idx="733">
                  <c:v>-1.1272400000000001E-3</c:v>
                </c:pt>
                <c:pt idx="734">
                  <c:v>-1.1284699999999999E-3</c:v>
                </c:pt>
                <c:pt idx="735">
                  <c:v>-1.1297E-3</c:v>
                </c:pt>
                <c:pt idx="736">
                  <c:v>-1.1326299999999999E-3</c:v>
                </c:pt>
                <c:pt idx="737">
                  <c:v>-1.13579E-3</c:v>
                </c:pt>
                <c:pt idx="738">
                  <c:v>-1.1389E-3</c:v>
                </c:pt>
                <c:pt idx="739">
                  <c:v>-1.1491100000000001E-3</c:v>
                </c:pt>
                <c:pt idx="740">
                  <c:v>-1.1627E-3</c:v>
                </c:pt>
                <c:pt idx="741">
                  <c:v>-1.17622E-3</c:v>
                </c:pt>
                <c:pt idx="742">
                  <c:v>-1.1869999999999999E-3</c:v>
                </c:pt>
                <c:pt idx="743">
                  <c:v>-1.1975499999999999E-3</c:v>
                </c:pt>
                <c:pt idx="744">
                  <c:v>-1.2009900000000001E-3</c:v>
                </c:pt>
                <c:pt idx="745">
                  <c:v>-1.2026300000000001E-3</c:v>
                </c:pt>
                <c:pt idx="746">
                  <c:v>-1.20426E-3</c:v>
                </c:pt>
                <c:pt idx="747">
                  <c:v>-1.20549E-3</c:v>
                </c:pt>
                <c:pt idx="748">
                  <c:v>-1.2076700000000001E-3</c:v>
                </c:pt>
                <c:pt idx="749">
                  <c:v>-1.20769E-3</c:v>
                </c:pt>
                <c:pt idx="750">
                  <c:v>-1.20798E-3</c:v>
                </c:pt>
                <c:pt idx="751">
                  <c:v>-1.2065299999999999E-3</c:v>
                </c:pt>
                <c:pt idx="752">
                  <c:v>-1.20338E-3</c:v>
                </c:pt>
                <c:pt idx="753">
                  <c:v>-1.20561E-3</c:v>
                </c:pt>
                <c:pt idx="754">
                  <c:v>-1.22156E-3</c:v>
                </c:pt>
                <c:pt idx="755">
                  <c:v>-1.2244599999999999E-3</c:v>
                </c:pt>
                <c:pt idx="756">
                  <c:v>-1.2279299999999999E-3</c:v>
                </c:pt>
                <c:pt idx="757">
                  <c:v>-1.2315799999999999E-3</c:v>
                </c:pt>
                <c:pt idx="758">
                  <c:v>-1.23773E-3</c:v>
                </c:pt>
                <c:pt idx="759">
                  <c:v>-1.2406400000000001E-3</c:v>
                </c:pt>
                <c:pt idx="760">
                  <c:v>-1.24227E-3</c:v>
                </c:pt>
                <c:pt idx="761">
                  <c:v>-1.2438600000000001E-3</c:v>
                </c:pt>
                <c:pt idx="762">
                  <c:v>-1.2427199999999999E-3</c:v>
                </c:pt>
                <c:pt idx="763">
                  <c:v>-1.2405599999999999E-3</c:v>
                </c:pt>
                <c:pt idx="764">
                  <c:v>-1.2368100000000001E-3</c:v>
                </c:pt>
                <c:pt idx="765">
                  <c:v>-1.23533E-3</c:v>
                </c:pt>
                <c:pt idx="766">
                  <c:v>-1.2338200000000001E-3</c:v>
                </c:pt>
                <c:pt idx="767">
                  <c:v>-1.2323200000000001E-3</c:v>
                </c:pt>
                <c:pt idx="768">
                  <c:v>-1.232E-3</c:v>
                </c:pt>
                <c:pt idx="769">
                  <c:v>-1.23156E-3</c:v>
                </c:pt>
                <c:pt idx="770">
                  <c:v>-1.2311100000000001E-3</c:v>
                </c:pt>
                <c:pt idx="771">
                  <c:v>-1.23124E-3</c:v>
                </c:pt>
                <c:pt idx="772">
                  <c:v>-1.23076E-3</c:v>
                </c:pt>
                <c:pt idx="773">
                  <c:v>-1.2302599999999999E-3</c:v>
                </c:pt>
                <c:pt idx="774">
                  <c:v>-1.23978E-3</c:v>
                </c:pt>
                <c:pt idx="775">
                  <c:v>-1.2530799999999999E-3</c:v>
                </c:pt>
                <c:pt idx="776">
                  <c:v>-1.2663500000000001E-3</c:v>
                </c:pt>
                <c:pt idx="777">
                  <c:v>-1.2713399999999999E-3</c:v>
                </c:pt>
                <c:pt idx="778">
                  <c:v>-1.2763099999999999E-3</c:v>
                </c:pt>
                <c:pt idx="779">
                  <c:v>-1.27344E-3</c:v>
                </c:pt>
                <c:pt idx="780">
                  <c:v>-1.2699300000000001E-3</c:v>
                </c:pt>
                <c:pt idx="781">
                  <c:v>-1.26661E-3</c:v>
                </c:pt>
                <c:pt idx="782">
                  <c:v>-1.2652900000000001E-3</c:v>
                </c:pt>
                <c:pt idx="783">
                  <c:v>-1.2648900000000001E-3</c:v>
                </c:pt>
                <c:pt idx="784">
                  <c:v>-1.2645099999999999E-3</c:v>
                </c:pt>
                <c:pt idx="785">
                  <c:v>-1.2625500000000001E-3</c:v>
                </c:pt>
                <c:pt idx="786">
                  <c:v>-1.2574699999999999E-3</c:v>
                </c:pt>
                <c:pt idx="787">
                  <c:v>-1.2568E-3</c:v>
                </c:pt>
                <c:pt idx="788">
                  <c:v>-1.2568E-3</c:v>
                </c:pt>
                <c:pt idx="789">
                  <c:v>-1.2518900000000001E-3</c:v>
                </c:pt>
                <c:pt idx="790">
                  <c:v>-1.2460500000000001E-3</c:v>
                </c:pt>
                <c:pt idx="791">
                  <c:v>-1.2430900000000001E-3</c:v>
                </c:pt>
                <c:pt idx="792">
                  <c:v>-1.2431499999999999E-3</c:v>
                </c:pt>
                <c:pt idx="793">
                  <c:v>-1.2438799999999999E-3</c:v>
                </c:pt>
                <c:pt idx="794">
                  <c:v>-1.2547599999999999E-3</c:v>
                </c:pt>
                <c:pt idx="795">
                  <c:v>-1.26571E-3</c:v>
                </c:pt>
                <c:pt idx="796">
                  <c:v>-1.2746000000000001E-3</c:v>
                </c:pt>
                <c:pt idx="797">
                  <c:v>-1.2846800000000001E-3</c:v>
                </c:pt>
                <c:pt idx="798">
                  <c:v>-1.2931799999999999E-3</c:v>
                </c:pt>
                <c:pt idx="799">
                  <c:v>-1.3008500000000001E-3</c:v>
                </c:pt>
                <c:pt idx="800">
                  <c:v>-1.30865E-3</c:v>
                </c:pt>
                <c:pt idx="801">
                  <c:v>-1.3170499999999999E-3</c:v>
                </c:pt>
                <c:pt idx="802">
                  <c:v>-1.32603E-3</c:v>
                </c:pt>
                <c:pt idx="803">
                  <c:v>-1.33187E-3</c:v>
                </c:pt>
                <c:pt idx="804">
                  <c:v>-1.3378000000000001E-3</c:v>
                </c:pt>
                <c:pt idx="805">
                  <c:v>-1.3666800000000001E-3</c:v>
                </c:pt>
                <c:pt idx="806">
                  <c:v>-1.38284E-3</c:v>
                </c:pt>
                <c:pt idx="807">
                  <c:v>-1.3927500000000001E-3</c:v>
                </c:pt>
                <c:pt idx="808">
                  <c:v>-1.4084499999999999E-3</c:v>
                </c:pt>
                <c:pt idx="809">
                  <c:v>-1.42414E-3</c:v>
                </c:pt>
                <c:pt idx="810">
                  <c:v>-1.4382799999999999E-3</c:v>
                </c:pt>
                <c:pt idx="811">
                  <c:v>-1.45481E-3</c:v>
                </c:pt>
                <c:pt idx="812">
                  <c:v>-1.4713899999999999E-3</c:v>
                </c:pt>
                <c:pt idx="813">
                  <c:v>-1.48716E-3</c:v>
                </c:pt>
                <c:pt idx="814">
                  <c:v>-1.50358E-3</c:v>
                </c:pt>
                <c:pt idx="815">
                  <c:v>-1.52016E-3</c:v>
                </c:pt>
                <c:pt idx="816">
                  <c:v>-1.53952E-3</c:v>
                </c:pt>
                <c:pt idx="817">
                  <c:v>-1.5613700000000001E-3</c:v>
                </c:pt>
                <c:pt idx="818">
                  <c:v>-1.58416E-3</c:v>
                </c:pt>
                <c:pt idx="819">
                  <c:v>-1.6103199999999999E-3</c:v>
                </c:pt>
                <c:pt idx="820">
                  <c:v>-1.64248E-3</c:v>
                </c:pt>
                <c:pt idx="821">
                  <c:v>-1.6764099999999999E-3</c:v>
                </c:pt>
                <c:pt idx="822">
                  <c:v>-1.72795E-3</c:v>
                </c:pt>
                <c:pt idx="823">
                  <c:v>-1.7737300000000001E-3</c:v>
                </c:pt>
                <c:pt idx="824">
                  <c:v>-1.8348500000000001E-3</c:v>
                </c:pt>
                <c:pt idx="825">
                  <c:v>-1.89946E-3</c:v>
                </c:pt>
                <c:pt idx="826">
                  <c:v>-1.9107600000000001E-3</c:v>
                </c:pt>
                <c:pt idx="827">
                  <c:v>-1.9151000000000001E-3</c:v>
                </c:pt>
                <c:pt idx="828">
                  <c:v>-1.91888E-3</c:v>
                </c:pt>
                <c:pt idx="829">
                  <c:v>-1.92347E-3</c:v>
                </c:pt>
                <c:pt idx="830">
                  <c:v>-1.9318200000000001E-3</c:v>
                </c:pt>
                <c:pt idx="831">
                  <c:v>-1.9389400000000001E-3</c:v>
                </c:pt>
                <c:pt idx="832">
                  <c:v>-1.9478500000000001E-3</c:v>
                </c:pt>
                <c:pt idx="833">
                  <c:v>-1.95722E-3</c:v>
                </c:pt>
                <c:pt idx="834">
                  <c:v>-1.9578899999999999E-3</c:v>
                </c:pt>
                <c:pt idx="835">
                  <c:v>-1.9639800000000002E-3</c:v>
                </c:pt>
                <c:pt idx="836">
                  <c:v>-1.97416E-3</c:v>
                </c:pt>
                <c:pt idx="837">
                  <c:v>-1.9843399999999998E-3</c:v>
                </c:pt>
                <c:pt idx="838">
                  <c:v>-2.0010000000000002E-3</c:v>
                </c:pt>
                <c:pt idx="839">
                  <c:v>-2.0233E-3</c:v>
                </c:pt>
                <c:pt idx="840">
                  <c:v>-2.04565E-3</c:v>
                </c:pt>
                <c:pt idx="841">
                  <c:v>-2.0780500000000001E-3</c:v>
                </c:pt>
                <c:pt idx="842">
                  <c:v>-2.11254E-3</c:v>
                </c:pt>
                <c:pt idx="843">
                  <c:v>-2.1526200000000001E-3</c:v>
                </c:pt>
                <c:pt idx="844">
                  <c:v>-2.1975800000000002E-3</c:v>
                </c:pt>
                <c:pt idx="845">
                  <c:v>-2.2341800000000001E-3</c:v>
                </c:pt>
                <c:pt idx="846">
                  <c:v>-2.2456899999999998E-3</c:v>
                </c:pt>
                <c:pt idx="847">
                  <c:v>-2.2746300000000001E-3</c:v>
                </c:pt>
                <c:pt idx="848">
                  <c:v>-2.3188800000000002E-3</c:v>
                </c:pt>
                <c:pt idx="849">
                  <c:v>-2.3646299999999999E-3</c:v>
                </c:pt>
                <c:pt idx="850">
                  <c:v>-2.4143400000000001E-3</c:v>
                </c:pt>
                <c:pt idx="851">
                  <c:v>-2.46583E-3</c:v>
                </c:pt>
                <c:pt idx="852">
                  <c:v>-2.5173000000000001E-3</c:v>
                </c:pt>
                <c:pt idx="853">
                  <c:v>-2.53586E-3</c:v>
                </c:pt>
                <c:pt idx="854">
                  <c:v>-2.5685500000000002E-3</c:v>
                </c:pt>
                <c:pt idx="855">
                  <c:v>-2.6001499999999999E-3</c:v>
                </c:pt>
                <c:pt idx="856">
                  <c:v>-2.62963E-3</c:v>
                </c:pt>
                <c:pt idx="857">
                  <c:v>-2.6504699999999998E-3</c:v>
                </c:pt>
                <c:pt idx="858">
                  <c:v>-2.67453E-3</c:v>
                </c:pt>
                <c:pt idx="859">
                  <c:v>-2.6975800000000002E-3</c:v>
                </c:pt>
                <c:pt idx="860">
                  <c:v>-2.7192599999999998E-3</c:v>
                </c:pt>
                <c:pt idx="861">
                  <c:v>-2.72682E-3</c:v>
                </c:pt>
                <c:pt idx="862">
                  <c:v>-2.7343599999999999E-3</c:v>
                </c:pt>
                <c:pt idx="863">
                  <c:v>-2.7417700000000001E-3</c:v>
                </c:pt>
                <c:pt idx="864">
                  <c:v>-2.7486699999999999E-3</c:v>
                </c:pt>
                <c:pt idx="865">
                  <c:v>-2.71484E-3</c:v>
                </c:pt>
                <c:pt idx="866">
                  <c:v>-2.68769E-3</c:v>
                </c:pt>
                <c:pt idx="867">
                  <c:v>-2.6705700000000001E-3</c:v>
                </c:pt>
                <c:pt idx="868">
                  <c:v>-2.6350100000000001E-3</c:v>
                </c:pt>
                <c:pt idx="869">
                  <c:v>-2.57574E-3</c:v>
                </c:pt>
                <c:pt idx="870">
                  <c:v>-2.5213200000000001E-3</c:v>
                </c:pt>
                <c:pt idx="871">
                  <c:v>-2.4609499999999999E-3</c:v>
                </c:pt>
                <c:pt idx="872">
                  <c:v>-2.3786599999999999E-3</c:v>
                </c:pt>
                <c:pt idx="873">
                  <c:v>-2.3074200000000001E-3</c:v>
                </c:pt>
                <c:pt idx="874">
                  <c:v>-2.2502199999999998E-3</c:v>
                </c:pt>
                <c:pt idx="875">
                  <c:v>-2.1845699999999998E-3</c:v>
                </c:pt>
                <c:pt idx="876">
                  <c:v>-2.1048899999999999E-3</c:v>
                </c:pt>
                <c:pt idx="877">
                  <c:v>-2.0383200000000001E-3</c:v>
                </c:pt>
                <c:pt idx="878">
                  <c:v>-1.9751600000000001E-3</c:v>
                </c:pt>
              </c:numCache>
            </c:numRef>
          </c:yVal>
          <c:smooth val="1"/>
          <c:extLst>
            <c:ext xmlns:c16="http://schemas.microsoft.com/office/drawing/2014/chart" uri="{C3380CC4-5D6E-409C-BE32-E72D297353CC}">
              <c16:uniqueId val="{00000000-D9EC-49DC-887E-101011E9920D}"/>
            </c:ext>
          </c:extLst>
        </c:ser>
        <c:dLbls>
          <c:showLegendKey val="0"/>
          <c:showVal val="0"/>
          <c:showCatName val="0"/>
          <c:showSerName val="0"/>
          <c:showPercent val="0"/>
          <c:showBubbleSize val="0"/>
        </c:dLbls>
        <c:axId val="207798672"/>
        <c:axId val="207801472"/>
      </c:scatterChart>
      <c:valAx>
        <c:axId val="207798672"/>
        <c:scaling>
          <c:orientation val="minMax"/>
          <c:max val="160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de-DE" sz="1200" dirty="0">
                    <a:solidFill>
                      <a:schemeClr val="tx1"/>
                    </a:solidFill>
                    <a:latin typeface="Arial" panose="020B0604020202020204" pitchFamily="34" charset="0"/>
                    <a:cs typeface="Arial" panose="020B0604020202020204" pitchFamily="34" charset="0"/>
                  </a:rPr>
                  <a:t>section length</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title>
        <c:numFmt formatCode="[=1400]&quot;mm&quot;;0" sourceLinked="0"/>
        <c:majorTickMark val="none"/>
        <c:minorTickMark val="none"/>
        <c:tickLblPos val="low"/>
        <c:spPr>
          <a:noFill/>
          <a:ln w="44450"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207801472"/>
        <c:crosses val="autoZero"/>
        <c:crossBetween val="midCat"/>
      </c:valAx>
      <c:valAx>
        <c:axId val="207801472"/>
        <c:scaling>
          <c:orientation val="minMax"/>
        </c:scaling>
        <c:delete val="0"/>
        <c:axPos val="l"/>
        <c:majorGridlines>
          <c:spPr>
            <a:ln w="9525" cap="flat" cmpd="sng" algn="ctr">
              <a:solidFill>
                <a:srgbClr val="000000"/>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l-GR" sz="1200" baseline="0" dirty="0">
                    <a:solidFill>
                      <a:schemeClr val="tx1"/>
                    </a:solidFill>
                    <a:latin typeface="Arial" panose="020B0604020202020204" pitchFamily="34" charset="0"/>
                    <a:cs typeface="Arial" panose="020B0604020202020204" pitchFamily="34" charset="0"/>
                  </a:rPr>
                  <a:t>Δ</a:t>
                </a:r>
                <a:r>
                  <a:rPr lang="de-DE" sz="1200" baseline="0" dirty="0">
                    <a:solidFill>
                      <a:schemeClr val="tx1"/>
                    </a:solidFill>
                    <a:latin typeface="Arial" panose="020B0604020202020204" pitchFamily="34" charset="0"/>
                    <a:cs typeface="Arial" panose="020B0604020202020204" pitchFamily="34" charset="0"/>
                  </a:rPr>
                  <a:t> strain during springback</a:t>
                </a:r>
                <a:endParaRPr lang="de-DE" sz="1200"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title>
        <c:numFmt formatCode="0.00%"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20779867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Kantenlängen!$B$2</c:f>
              <c:strCache>
                <c:ptCount val="1"/>
                <c:pt idx="0">
                  <c:v>Target geometry</c:v>
                </c:pt>
              </c:strCache>
            </c:strRef>
          </c:tx>
          <c:spPr>
            <a:ln w="19050" cap="rnd">
              <a:solidFill>
                <a:schemeClr val="tx1"/>
              </a:solidFill>
              <a:prstDash val="solid"/>
              <a:round/>
            </a:ln>
            <a:effectLst/>
          </c:spPr>
          <c:marker>
            <c:symbol val="none"/>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Kantenlängen!$V$3:$V$28</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0681-4458-9463-9DA94F98FA3F}"/>
            </c:ext>
          </c:extLst>
        </c:ser>
        <c:ser>
          <c:idx val="1"/>
          <c:order val="1"/>
          <c:tx>
            <c:strRef>
              <c:f>Kantenlängen!$C$2</c:f>
              <c:strCache>
                <c:ptCount val="1"/>
                <c:pt idx="0">
                  <c:v>SBG_unscaled</c:v>
                </c:pt>
              </c:strCache>
            </c:strRef>
          </c:tx>
          <c:spPr>
            <a:ln w="19050" cap="rnd">
              <a:noFill/>
              <a:round/>
            </a:ln>
            <a:effectLst/>
          </c:spPr>
          <c:marker>
            <c:symbol val="circle"/>
            <c:size val="10"/>
            <c:spPr>
              <a:solidFill>
                <a:srgbClr val="F2F2F2">
                  <a:lumMod val="50000"/>
                </a:srgbClr>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Kantenlängen!$D$3:$D$28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1-0681-4458-9463-9DA94F98FA3F}"/>
            </c:ext>
          </c:extLst>
        </c:ser>
        <c:dLbls>
          <c:showLegendKey val="0"/>
          <c:showVal val="0"/>
          <c:showCatName val="0"/>
          <c:showSerName val="0"/>
          <c:showPercent val="0"/>
          <c:showBubbleSize val="0"/>
        </c:dLbls>
        <c:smooth val="0"/>
        <c:axId val="683397600"/>
        <c:axId val="683398160"/>
        <c:extLst>
          <c:ext xmlns:c15="http://schemas.microsoft.com/office/drawing/2012/chart" uri="{02D57815-91ED-43cb-92C2-25804820EDAC}">
            <c15:filteredLineSeries>
              <c15:ser>
                <c:idx val="3"/>
                <c:order val="2"/>
                <c:tx>
                  <c:strRef>
                    <c:extLst>
                      <c:ext uri="{02D57815-91ED-43cb-92C2-25804820EDAC}">
                        <c15:formulaRef>
                          <c15:sqref>Kantenlängen!$F$2</c15:sqref>
                        </c15:formulaRef>
                      </c:ext>
                    </c:extLst>
                    <c:strCache>
                      <c:ptCount val="1"/>
                      <c:pt idx="0">
                        <c:v>Tool-globalscal</c:v>
                      </c:pt>
                    </c:strCache>
                  </c:strRef>
                </c:tx>
                <c:spPr>
                  <a:ln w="19050" cap="rnd">
                    <a:solidFill>
                      <a:schemeClr val="bg1">
                        <a:lumMod val="50000"/>
                      </a:schemeClr>
                    </a:solidFill>
                    <a:prstDash val="solid"/>
                    <a:round/>
                  </a:ln>
                  <a:effectLst/>
                </c:spPr>
                <c:marker>
                  <c:symbol val="none"/>
                </c:marker>
                <c:cat>
                  <c:numRef>
                    <c:extLst>
                      <c:ex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c:ext uri="{02D57815-91ED-43cb-92C2-25804820EDAC}">
                        <c15:formulaRef>
                          <c15:sqref>Kantenlängen!$G$3:$G$28</c15:sqref>
                        </c15:formulaRef>
                      </c:ext>
                    </c:extLst>
                    <c:numCache>
                      <c:formatCode>0.000%</c:formatCode>
                      <c:ptCount val="26"/>
                      <c:pt idx="0">
                        <c:v>1.9182168899667194E-3</c:v>
                      </c:pt>
                      <c:pt idx="1">
                        <c:v>1.9182168899667194E-3</c:v>
                      </c:pt>
                      <c:pt idx="2">
                        <c:v>1.9193316209884749E-3</c:v>
                      </c:pt>
                      <c:pt idx="3">
                        <c:v>1.9193316209884749E-3</c:v>
                      </c:pt>
                      <c:pt idx="4">
                        <c:v>1.9195181055098377E-3</c:v>
                      </c:pt>
                      <c:pt idx="5">
                        <c:v>1.9141333938292721E-3</c:v>
                      </c:pt>
                      <c:pt idx="6">
                        <c:v>1.9195181055098377E-3</c:v>
                      </c:pt>
                      <c:pt idx="7">
                        <c:v>1.9208257610544301E-3</c:v>
                      </c:pt>
                      <c:pt idx="8">
                        <c:v>1.9141333938292721E-3</c:v>
                      </c:pt>
                      <c:pt idx="9">
                        <c:v>1.9177021451646519E-3</c:v>
                      </c:pt>
                      <c:pt idx="10">
                        <c:v>1.9152771518702843E-3</c:v>
                      </c:pt>
                      <c:pt idx="11">
                        <c:v>1.9154321026420831E-3</c:v>
                      </c:pt>
                      <c:pt idx="12">
                        <c:v>1.9210289318599006E-3</c:v>
                      </c:pt>
                      <c:pt idx="13">
                        <c:v>1.9210289318599006E-3</c:v>
                      </c:pt>
                      <c:pt idx="14">
                        <c:v>1.9208257610544301E-3</c:v>
                      </c:pt>
                      <c:pt idx="15">
                        <c:v>1.9177253478522614E-3</c:v>
                      </c:pt>
                      <c:pt idx="16">
                        <c:v>1.9207710147761197E-3</c:v>
                      </c:pt>
                      <c:pt idx="17">
                        <c:v>1.9207710147761197E-3</c:v>
                      </c:pt>
                      <c:pt idx="18">
                        <c:v>1.9177697740774067E-3</c:v>
                      </c:pt>
                      <c:pt idx="19">
                        <c:v>1.9177697740774067E-3</c:v>
                      </c:pt>
                      <c:pt idx="20">
                        <c:v>1.9243764139025212E-3</c:v>
                      </c:pt>
                      <c:pt idx="21">
                        <c:v>1.9243764139025212E-3</c:v>
                      </c:pt>
                      <c:pt idx="22">
                        <c:v>1.9239413827204768E-3</c:v>
                      </c:pt>
                      <c:pt idx="23">
                        <c:v>1.9158522734365297E-3</c:v>
                      </c:pt>
                      <c:pt idx="24">
                        <c:v>1.9158522734365297E-3</c:v>
                      </c:pt>
                      <c:pt idx="25">
                        <c:v>1.9106678957513505E-3</c:v>
                      </c:pt>
                    </c:numCache>
                  </c:numRef>
                </c:val>
                <c:smooth val="0"/>
                <c:extLst>
                  <c:ext xmlns:c16="http://schemas.microsoft.com/office/drawing/2014/chart" uri="{C3380CC4-5D6E-409C-BE32-E72D297353CC}">
                    <c16:uniqueId val="{00000005-0681-4458-9463-9DA94F98FA3F}"/>
                  </c:ext>
                </c:extLst>
              </c15:ser>
            </c15:filteredLineSeries>
            <c15:filteredLineSeries>
              <c15:ser>
                <c:idx val="8"/>
                <c:order val="3"/>
                <c:tx>
                  <c:strRef>
                    <c:extLst xmlns:c15="http://schemas.microsoft.com/office/drawing/2012/chart">
                      <c:ext xmlns:c15="http://schemas.microsoft.com/office/drawing/2012/chart" uri="{02D57815-91ED-43cb-92C2-25804820EDAC}">
                        <c15:formulaRef>
                          <c15:sqref>Kantenlängen!$X$2</c15:sqref>
                        </c15:formulaRef>
                      </c:ext>
                    </c:extLst>
                    <c:strCache>
                      <c:ptCount val="1"/>
                      <c:pt idx="0">
                        <c:v>Desired tool geometry</c:v>
                      </c:pt>
                    </c:strCache>
                  </c:strRef>
                </c:tx>
                <c:spPr>
                  <a:ln w="19050" cap="rnd">
                    <a:noFill/>
                    <a:prstDash val="dash"/>
                    <a:round/>
                  </a:ln>
                  <a:effectLst/>
                </c:spPr>
                <c:marker>
                  <c:symbol val="circle"/>
                  <c:size val="8"/>
                  <c:spPr>
                    <a:noFill/>
                    <a:ln w="34925">
                      <a:solidFill>
                        <a:srgbClr val="00B050"/>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Kantenlängen!$X$3:$X$28</c15:sqref>
                        </c15:formulaRef>
                      </c:ext>
                    </c:extLst>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xmlns:c15="http://schemas.microsoft.com/office/drawing/2012/chart">
                  <c:ext xmlns:c16="http://schemas.microsoft.com/office/drawing/2014/chart" uri="{C3380CC4-5D6E-409C-BE32-E72D297353CC}">
                    <c16:uniqueId val="{00000002-0681-4458-9463-9DA94F98FA3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Kantenlängen!$I$2</c15:sqref>
                        </c15:formulaRef>
                      </c:ext>
                    </c:extLst>
                    <c:strCache>
                      <c:ptCount val="1"/>
                      <c:pt idx="0">
                        <c:v>SBG-globalscal</c:v>
                      </c:pt>
                    </c:strCache>
                  </c:strRef>
                </c:tx>
                <c:spPr>
                  <a:ln w="19050" cap="rnd">
                    <a:solidFill>
                      <a:schemeClr val="bg1">
                        <a:lumMod val="50000"/>
                      </a:schemeClr>
                    </a:solidFill>
                    <a:round/>
                  </a:ln>
                  <a:effectLst/>
                </c:spPr>
                <c:marker>
                  <c:symbol val="circle"/>
                  <c:size val="5"/>
                  <c:spPr>
                    <a:solidFill>
                      <a:schemeClr val="bg1">
                        <a:lumMod val="50000"/>
                      </a:schemeClr>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Kantenlängen!$J$3:$J$28</c15:sqref>
                        </c15:formulaRef>
                      </c:ext>
                    </c:extLst>
                    <c:numCache>
                      <c:formatCode>0.000%</c:formatCode>
                      <c:ptCount val="26"/>
                      <c:pt idx="0">
                        <c:v>1.9262653524420668E-3</c:v>
                      </c:pt>
                      <c:pt idx="1">
                        <c:v>1.8323666235626592E-3</c:v>
                      </c:pt>
                      <c:pt idx="2">
                        <c:v>1.7443337378983176E-3</c:v>
                      </c:pt>
                      <c:pt idx="3">
                        <c:v>1.5072398317762053E-3</c:v>
                      </c:pt>
                      <c:pt idx="4">
                        <c:v>9.4915398034881168E-4</c:v>
                      </c:pt>
                      <c:pt idx="5">
                        <c:v>7.0893829401084897E-4</c:v>
                      </c:pt>
                      <c:pt idx="6">
                        <c:v>7.4765760463224866E-4</c:v>
                      </c:pt>
                      <c:pt idx="7">
                        <c:v>4.5918730314768334E-4</c:v>
                      </c:pt>
                      <c:pt idx="8">
                        <c:v>6.0968693284925348E-4</c:v>
                      </c:pt>
                      <c:pt idx="9">
                        <c:v>3.2062527979091163E-4</c:v>
                      </c:pt>
                      <c:pt idx="10">
                        <c:v>2.628811777076861E-4</c:v>
                      </c:pt>
                      <c:pt idx="11">
                        <c:v>2.8260473645530445E-4</c:v>
                      </c:pt>
                      <c:pt idx="12">
                        <c:v>4.2461245552686806E-4</c:v>
                      </c:pt>
                      <c:pt idx="13">
                        <c:v>4.2118816153076367E-4</c:v>
                      </c:pt>
                      <c:pt idx="14">
                        <c:v>3.8157818148891481E-4</c:v>
                      </c:pt>
                      <c:pt idx="15">
                        <c:v>1.8148820326679453E-4</c:v>
                      </c:pt>
                      <c:pt idx="16">
                        <c:v>1.0148887944995588E-4</c:v>
                      </c:pt>
                      <c:pt idx="17">
                        <c:v>2.6311931709279477E-5</c:v>
                      </c:pt>
                      <c:pt idx="18">
                        <c:v>-1.3364249296580276E-5</c:v>
                      </c:pt>
                      <c:pt idx="19">
                        <c:v>-1.0023186972482687E-5</c:v>
                      </c:pt>
                      <c:pt idx="20">
                        <c:v>4.4069688867998263E-5</c:v>
                      </c:pt>
                      <c:pt idx="21">
                        <c:v>-4.2600699239058029E-4</c:v>
                      </c:pt>
                      <c:pt idx="22">
                        <c:v>-2.6971140879260215E-4</c:v>
                      </c:pt>
                      <c:pt idx="23">
                        <c:v>-4.9300433094930985E-4</c:v>
                      </c:pt>
                      <c:pt idx="24">
                        <c:v>-5.8037218706699439E-4</c:v>
                      </c:pt>
                      <c:pt idx="25">
                        <c:v>-3.3520489399138561E-4</c:v>
                      </c:pt>
                    </c:numCache>
                  </c:numRef>
                </c:val>
                <c:smooth val="0"/>
                <c:extLst xmlns:c15="http://schemas.microsoft.com/office/drawing/2012/chart">
                  <c:ext xmlns:c16="http://schemas.microsoft.com/office/drawing/2014/chart" uri="{C3380CC4-5D6E-409C-BE32-E72D297353CC}">
                    <c16:uniqueId val="{00000006-0681-4458-9463-9DA94F98FA3F}"/>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Kantenlängen!$L$2</c15:sqref>
                        </c15:formulaRef>
                      </c:ext>
                    </c:extLst>
                    <c:strCache>
                      <c:ptCount val="1"/>
                      <c:pt idx="0">
                        <c:v>Tool_local-scaled</c:v>
                      </c:pt>
                    </c:strCache>
                  </c:strRef>
                </c:tx>
                <c:spPr>
                  <a:ln w="19050" cap="rnd">
                    <a:noFill/>
                    <a:prstDash val="solid"/>
                    <a:round/>
                  </a:ln>
                  <a:effectLst/>
                </c:spPr>
                <c:marker>
                  <c:symbol val="x"/>
                  <c:size val="10"/>
                  <c:spPr>
                    <a:noFill/>
                    <a:ln w="15875">
                      <a:solidFill>
                        <a:srgbClr val="002060"/>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Kantenlängen!$M$3:$M$28</c15:sqref>
                        </c15:formulaRef>
                      </c:ext>
                    </c:extLst>
                    <c:numCache>
                      <c:formatCode>0.000%</c:formatCode>
                      <c:ptCount val="26"/>
                      <c:pt idx="0">
                        <c:v>9.6581549704625083E-5</c:v>
                      </c:pt>
                      <c:pt idx="1">
                        <c:v>2.2669835972332432E-4</c:v>
                      </c:pt>
                      <c:pt idx="2">
                        <c:v>4.6289762623835629E-4</c:v>
                      </c:pt>
                      <c:pt idx="3">
                        <c:v>5.3628383527617974E-4</c:v>
                      </c:pt>
                      <c:pt idx="4">
                        <c:v>8.6961593730274444E-4</c:v>
                      </c:pt>
                      <c:pt idx="5">
                        <c:v>1.6022005444646032E-3</c:v>
                      </c:pt>
                      <c:pt idx="6">
                        <c:v>1.1135326026438868E-3</c:v>
                      </c:pt>
                      <c:pt idx="7">
                        <c:v>1.6815309692731963E-3</c:v>
                      </c:pt>
                      <c:pt idx="8">
                        <c:v>1.6163793103446873E-3</c:v>
                      </c:pt>
                      <c:pt idx="9">
                        <c:v>1.5365815295641863E-3</c:v>
                      </c:pt>
                      <c:pt idx="10">
                        <c:v>1.5647689149266436E-3</c:v>
                      </c:pt>
                      <c:pt idx="11">
                        <c:v>1.6391074714411941E-3</c:v>
                      </c:pt>
                      <c:pt idx="12">
                        <c:v>1.8696645219171673E-3</c:v>
                      </c:pt>
                      <c:pt idx="13">
                        <c:v>1.8867859918980784E-3</c:v>
                      </c:pt>
                      <c:pt idx="14">
                        <c:v>1.8561514930053337E-3</c:v>
                      </c:pt>
                      <c:pt idx="15">
                        <c:v>1.5003024803387202E-3</c:v>
                      </c:pt>
                      <c:pt idx="16">
                        <c:v>2.0260187416130241E-3</c:v>
                      </c:pt>
                      <c:pt idx="17">
                        <c:v>2.0448129785484068E-3</c:v>
                      </c:pt>
                      <c:pt idx="18">
                        <c:v>1.9511803973191423E-3</c:v>
                      </c:pt>
                      <c:pt idx="19">
                        <c:v>1.8509485275939356E-3</c:v>
                      </c:pt>
                      <c:pt idx="20">
                        <c:v>1.9684461027705195E-3</c:v>
                      </c:pt>
                      <c:pt idx="21">
                        <c:v>2.3356935100039078E-3</c:v>
                      </c:pt>
                      <c:pt idx="22">
                        <c:v>2.1217297491682996E-3</c:v>
                      </c:pt>
                      <c:pt idx="23">
                        <c:v>2.4587810935959705E-3</c:v>
                      </c:pt>
                      <c:pt idx="24">
                        <c:v>2.4400594101422822E-3</c:v>
                      </c:pt>
                      <c:pt idx="25">
                        <c:v>1.5922232464593792E-3</c:v>
                      </c:pt>
                    </c:numCache>
                  </c:numRef>
                </c:val>
                <c:smooth val="0"/>
                <c:extLst xmlns:c15="http://schemas.microsoft.com/office/drawing/2012/chart">
                  <c:ext xmlns:c16="http://schemas.microsoft.com/office/drawing/2014/chart" uri="{C3380CC4-5D6E-409C-BE32-E72D297353CC}">
                    <c16:uniqueId val="{00000003-0681-4458-9463-9DA94F98FA3F}"/>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Kantenlängen!$O$2</c15:sqref>
                        </c15:formulaRef>
                      </c:ext>
                    </c:extLst>
                    <c:strCache>
                      <c:ptCount val="1"/>
                      <c:pt idx="0">
                        <c:v>SBG_local-scaled</c:v>
                      </c:pt>
                    </c:strCache>
                  </c:strRef>
                </c:tx>
                <c:spPr>
                  <a:ln w="19050" cap="rnd">
                    <a:noFill/>
                    <a:round/>
                  </a:ln>
                  <a:effectLst/>
                </c:spPr>
                <c:marker>
                  <c:symbol val="square"/>
                  <c:size val="5"/>
                  <c:spPr>
                    <a:solidFill>
                      <a:srgbClr val="002060"/>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Kantenlängen!$P$3:$P$28</c15:sqref>
                        </c15:formulaRef>
                      </c:ext>
                    </c:extLst>
                    <c:numCache>
                      <c:formatCode>0.000%</c:formatCode>
                      <c:ptCount val="26"/>
                      <c:pt idx="0">
                        <c:v>1.1267847465531968E-4</c:v>
                      </c:pt>
                      <c:pt idx="1">
                        <c:v>1.2877539960616679E-4</c:v>
                      </c:pt>
                      <c:pt idx="2">
                        <c:v>2.9354483615113322E-4</c:v>
                      </c:pt>
                      <c:pt idx="3">
                        <c:v>1.0161167405233386E-4</c:v>
                      </c:pt>
                      <c:pt idx="4">
                        <c:v>-1.2195833267049582E-4</c:v>
                      </c:pt>
                      <c:pt idx="5">
                        <c:v>4.3954174228663363E-4</c:v>
                      </c:pt>
                      <c:pt idx="6">
                        <c:v>-6.3630434436793532E-5</c:v>
                      </c:pt>
                      <c:pt idx="7">
                        <c:v>2.7809935261043415E-4</c:v>
                      </c:pt>
                      <c:pt idx="8">
                        <c:v>5.104355716876581E-4</c:v>
                      </c:pt>
                      <c:pt idx="9">
                        <c:v>-1.2099067161910813E-4</c:v>
                      </c:pt>
                      <c:pt idx="10">
                        <c:v>-1.251815131947292E-5</c:v>
                      </c:pt>
                      <c:pt idx="11">
                        <c:v>1.8840315763603669E-5</c:v>
                      </c:pt>
                      <c:pt idx="12">
                        <c:v>3.9379380956134486E-4</c:v>
                      </c:pt>
                      <c:pt idx="13">
                        <c:v>4.5200680749648154E-4</c:v>
                      </c:pt>
                      <c:pt idx="14">
                        <c:v>3.3630619385460248E-4</c:v>
                      </c:pt>
                      <c:pt idx="15">
                        <c:v>-2.4198427102250733E-4</c:v>
                      </c:pt>
                      <c:pt idx="16">
                        <c:v>1.4659504809440445E-4</c:v>
                      </c:pt>
                      <c:pt idx="17">
                        <c:v>1.1652426899817664E-4</c:v>
                      </c:pt>
                      <c:pt idx="18">
                        <c:v>6.6821246483850972E-6</c:v>
                      </c:pt>
                      <c:pt idx="19">
                        <c:v>-1.0691399437359179E-4</c:v>
                      </c:pt>
                      <c:pt idx="20">
                        <c:v>5.87595851574006E-5</c:v>
                      </c:pt>
                      <c:pt idx="21">
                        <c:v>2.9379792578595922E-5</c:v>
                      </c:pt>
                      <c:pt idx="22">
                        <c:v>-7.1923042344779073E-5</c:v>
                      </c:pt>
                      <c:pt idx="23">
                        <c:v>6.2405611512707831E-5</c:v>
                      </c:pt>
                      <c:pt idx="24">
                        <c:v>0</c:v>
                      </c:pt>
                      <c:pt idx="25">
                        <c:v>-6.5364954328335674E-4</c:v>
                      </c:pt>
                    </c:numCache>
                  </c:numRef>
                </c:val>
                <c:smooth val="0"/>
                <c:extLst xmlns:c15="http://schemas.microsoft.com/office/drawing/2012/chart">
                  <c:ext xmlns:c16="http://schemas.microsoft.com/office/drawing/2014/chart" uri="{C3380CC4-5D6E-409C-BE32-E72D297353CC}">
                    <c16:uniqueId val="{00000004-0681-4458-9463-9DA94F98FA3F}"/>
                  </c:ext>
                </c:extLst>
              </c15:ser>
            </c15:filteredLineSeries>
            <c15:filteredLineSeries>
              <c15:ser>
                <c:idx val="2"/>
                <c:order val="7"/>
                <c:tx>
                  <c:strRef>
                    <c:extLst xmlns:c15="http://schemas.microsoft.com/office/drawing/2012/chart">
                      <c:ext xmlns:c15="http://schemas.microsoft.com/office/drawing/2012/chart" uri="{02D57815-91ED-43cb-92C2-25804820EDAC}">
                        <c15:formulaRef>
                          <c15:sqref>Kantenlängen!$R$2</c15:sqref>
                        </c15:formulaRef>
                      </c:ext>
                    </c:extLst>
                    <c:strCache>
                      <c:ptCount val="1"/>
                      <c:pt idx="0">
                        <c:v>Diff_AF</c:v>
                      </c:pt>
                    </c:strCache>
                  </c:strRef>
                </c:tx>
                <c:spPr>
                  <a:ln w="1905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Kantenlängen!$R$3:$R$28</c15:sqref>
                        </c15:formulaRef>
                      </c:ext>
                    </c:extLst>
                    <c:numCache>
                      <c:formatCode>0.000%</c:formatCode>
                      <c:ptCount val="26"/>
                      <c:pt idx="0">
                        <c:v>1.9276067628545993E-3</c:v>
                      </c:pt>
                      <c:pt idx="1">
                        <c:v>1.8430979068630713E-3</c:v>
                      </c:pt>
                      <c:pt idx="2">
                        <c:v>1.8007846679273386E-3</c:v>
                      </c:pt>
                      <c:pt idx="3">
                        <c:v>1.5241751107848475E-3</c:v>
                      </c:pt>
                      <c:pt idx="4">
                        <c:v>9.4915398034881168E-4</c:v>
                      </c:pt>
                      <c:pt idx="5">
                        <c:v>7.6565335753158792E-4</c:v>
                      </c:pt>
                      <c:pt idx="6">
                        <c:v>7.0523731500782001E-4</c:v>
                      </c:pt>
                      <c:pt idx="7">
                        <c:v>5.5619870522105228E-4</c:v>
                      </c:pt>
                      <c:pt idx="8">
                        <c:v>4.5372050816671781E-4</c:v>
                      </c:pt>
                      <c:pt idx="9">
                        <c:v>4.1136828350541452E-4</c:v>
                      </c:pt>
                      <c:pt idx="10">
                        <c:v>3.8806269090188149E-4</c:v>
                      </c:pt>
                      <c:pt idx="11">
                        <c:v>3.8308642052845227E-4</c:v>
                      </c:pt>
                      <c:pt idx="12">
                        <c:v>3.6982375158783583E-4</c:v>
                      </c:pt>
                      <c:pt idx="13">
                        <c:v>3.6982375158783583E-4</c:v>
                      </c:pt>
                      <c:pt idx="14">
                        <c:v>3.6217590107413085E-4</c:v>
                      </c:pt>
                      <c:pt idx="15">
                        <c:v>2.0568663036880453E-4</c:v>
                      </c:pt>
                      <c:pt idx="16">
                        <c:v>8.2694642515000315E-5</c:v>
                      </c:pt>
                      <c:pt idx="17">
                        <c:v>-1.8794236934955525E-5</c:v>
                      </c:pt>
                      <c:pt idx="18">
                        <c:v>-5.3456997186700954E-5</c:v>
                      </c:pt>
                      <c:pt idx="19">
                        <c:v>-6.0139121835085926E-5</c:v>
                      </c:pt>
                      <c:pt idx="20">
                        <c:v>-1.0282927402519037E-4</c:v>
                      </c:pt>
                      <c:pt idx="21">
                        <c:v>-4.1131709610117803E-4</c:v>
                      </c:pt>
                      <c:pt idx="22">
                        <c:v>-4.8548053582668396E-4</c:v>
                      </c:pt>
                      <c:pt idx="23">
                        <c:v>-4.9924489210059829E-4</c:v>
                      </c:pt>
                      <c:pt idx="24">
                        <c:v>-5.1796657555428665E-4</c:v>
                      </c:pt>
                      <c:pt idx="25">
                        <c:v>-6.7040978798277111E-4</c:v>
                      </c:pt>
                    </c:numCache>
                  </c:numRef>
                </c:val>
                <c:smooth val="0"/>
                <c:extLst xmlns:c15="http://schemas.microsoft.com/office/drawing/2012/chart">
                  <c:ext xmlns:c16="http://schemas.microsoft.com/office/drawing/2014/chart" uri="{C3380CC4-5D6E-409C-BE32-E72D297353CC}">
                    <c16:uniqueId val="{00000007-0681-4458-9463-9DA94F98FA3F}"/>
                  </c:ext>
                </c:extLst>
              </c15:ser>
            </c15:filteredLineSeries>
            <c15:filteredLineSeries>
              <c15:ser>
                <c:idx val="7"/>
                <c:order val="8"/>
                <c:tx>
                  <c:strRef>
                    <c:extLst xmlns:c15="http://schemas.microsoft.com/office/drawing/2012/chart">
                      <c:ext xmlns:c15="http://schemas.microsoft.com/office/drawing/2012/chart" uri="{02D57815-91ED-43cb-92C2-25804820EDAC}">
                        <c15:formulaRef>
                          <c15:sqref>Kantenlängen!$T$2</c15:sqref>
                        </c15:formulaRef>
                      </c:ext>
                    </c:extLst>
                    <c:strCache>
                      <c:ptCount val="1"/>
                      <c:pt idx="0">
                        <c:v>Diff_V3</c:v>
                      </c:pt>
                    </c:strCache>
                  </c:strRef>
                </c:tx>
                <c:spPr>
                  <a:ln w="19050" cap="rnd">
                    <a:noFill/>
                    <a:round/>
                  </a:ln>
                  <a:effectLst/>
                </c:spPr>
                <c:marker>
                  <c:symbol val="plus"/>
                  <c:size val="10"/>
                  <c:spPr>
                    <a:noFill/>
                    <a:ln w="9525">
                      <a:solidFill>
                        <a:schemeClr val="tx1"/>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Kantenlängen!$T$3:$T$28</c15:sqref>
                        </c15:formulaRef>
                      </c:ext>
                    </c:extLst>
                    <c:numCache>
                      <c:formatCode>0.000%</c:formatCode>
                      <c:ptCount val="26"/>
                      <c:pt idx="0">
                        <c:v>1.0597142259250485E-4</c:v>
                      </c:pt>
                      <c:pt idx="1">
                        <c:v>1.5157937661967619E-4</c:v>
                      </c:pt>
                      <c:pt idx="2">
                        <c:v>3.4435067317721991E-4</c:v>
                      </c:pt>
                      <c:pt idx="3">
                        <c:v>1.4112732507255222E-4</c:v>
                      </c:pt>
                      <c:pt idx="4">
                        <c:v>-1.0074818785828156E-4</c:v>
                      </c:pt>
                      <c:pt idx="5">
                        <c:v>4.5372050816691904E-4</c:v>
                      </c:pt>
                      <c:pt idx="6">
                        <c:v>-1.0074818785813086E-4</c:v>
                      </c:pt>
                      <c:pt idx="7">
                        <c:v>3.1690391343981847E-4</c:v>
                      </c:pt>
                      <c:pt idx="8">
                        <c:v>1.55966424682133E-4</c:v>
                      </c:pt>
                      <c:pt idx="9">
                        <c:v>3.0247667904948969E-5</c:v>
                      </c:pt>
                      <c:pt idx="10">
                        <c:v>3.7554453958240763E-5</c:v>
                      </c:pt>
                      <c:pt idx="11">
                        <c:v>1.067617893275633E-4</c:v>
                      </c:pt>
                      <c:pt idx="12">
                        <c:v>3.184593416451025E-4</c:v>
                      </c:pt>
                      <c:pt idx="13">
                        <c:v>3.3558081162601361E-4</c:v>
                      </c:pt>
                      <c:pt idx="14">
                        <c:v>2.9750163302503445E-4</c:v>
                      </c:pt>
                      <c:pt idx="15">
                        <c:v>-2.117362371447367E-4</c:v>
                      </c:pt>
                      <c:pt idx="16">
                        <c:v>1.8794236935190472E-4</c:v>
                      </c:pt>
                      <c:pt idx="17">
                        <c:v>1.0524772683733158E-4</c:v>
                      </c:pt>
                      <c:pt idx="18">
                        <c:v>-2.0046373944965397E-5</c:v>
                      </c:pt>
                      <c:pt idx="19">
                        <c:v>-1.2696036831855704E-4</c:v>
                      </c:pt>
                      <c:pt idx="20">
                        <c:v>-5.875958515719204E-5</c:v>
                      </c:pt>
                      <c:pt idx="21">
                        <c:v>2.0860049798621105E-16</c:v>
                      </c:pt>
                      <c:pt idx="22">
                        <c:v>-2.8769216937886118E-4</c:v>
                      </c:pt>
                      <c:pt idx="23">
                        <c:v>4.3683928058842539E-5</c:v>
                      </c:pt>
                      <c:pt idx="24">
                        <c:v>6.2405611514658108E-6</c:v>
                      </c:pt>
                      <c:pt idx="25">
                        <c:v>-9.8885443727474241E-4</c:v>
                      </c:pt>
                    </c:numCache>
                  </c:numRef>
                </c:val>
                <c:smooth val="0"/>
                <c:extLst xmlns:c15="http://schemas.microsoft.com/office/drawing/2012/chart">
                  <c:ext xmlns:c16="http://schemas.microsoft.com/office/drawing/2014/chart" uri="{C3380CC4-5D6E-409C-BE32-E72D297353CC}">
                    <c16:uniqueId val="{00000008-0681-4458-9463-9DA94F98FA3F}"/>
                  </c:ext>
                </c:extLst>
              </c15:ser>
            </c15:filteredLineSeries>
          </c:ext>
        </c:extLst>
      </c:lineChart>
      <c:catAx>
        <c:axId val="68339760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noProof="0" dirty="0">
                    <a:solidFill>
                      <a:schemeClr val="tx1"/>
                    </a:solidFill>
                    <a:latin typeface="Arial" panose="020B0604020202020204" pitchFamily="34" charset="0"/>
                    <a:cs typeface="Arial" panose="020B0604020202020204" pitchFamily="34" charset="0"/>
                  </a:rPr>
                  <a:t>curve</a:t>
                </a:r>
                <a:r>
                  <a:rPr lang="en-GB" sz="1200" baseline="0" noProof="0" dirty="0">
                    <a:solidFill>
                      <a:schemeClr val="tx1"/>
                    </a:solidFill>
                    <a:latin typeface="Arial" panose="020B0604020202020204" pitchFamily="34" charset="0"/>
                    <a:cs typeface="Arial" panose="020B0604020202020204" pitchFamily="34" charset="0"/>
                  </a:rPr>
                  <a:t> </a:t>
                </a:r>
                <a:r>
                  <a:rPr lang="en-GB" sz="1200" noProof="0" dirty="0">
                    <a:solidFill>
                      <a:schemeClr val="tx1"/>
                    </a:solidFill>
                    <a:latin typeface="Arial" panose="020B0604020202020204" pitchFamily="34" charset="0"/>
                    <a:cs typeface="Arial" panose="020B0604020202020204" pitchFamily="34" charset="0"/>
                  </a:rPr>
                  <a:t>numbers (sorted by length deviations)</a:t>
                </a:r>
              </a:p>
            </c:rich>
          </c:tx>
          <c:overlay val="0"/>
          <c:spPr>
            <a:noFill/>
            <a:ln>
              <a:noFill/>
            </a:ln>
            <a:effectLst/>
          </c:spPr>
          <c:txPr>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8160"/>
        <c:crosses val="max"/>
        <c:auto val="1"/>
        <c:lblAlgn val="ctr"/>
        <c:lblOffset val="100"/>
        <c:noMultiLvlLbl val="0"/>
      </c:catAx>
      <c:valAx>
        <c:axId val="683398160"/>
        <c:scaling>
          <c:orientation val="minMax"/>
          <c:max val="3.0000000000000009E-3"/>
          <c:min val="-3.0000000000000009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b="0" i="0" baseline="0" noProof="0" dirty="0">
                    <a:solidFill>
                      <a:schemeClr val="tx1"/>
                    </a:solidFill>
                    <a:effectLst/>
                    <a:latin typeface="Arial" panose="020B0604020202020204" pitchFamily="34" charset="0"/>
                    <a:cs typeface="Arial" panose="020B0604020202020204" pitchFamily="34" charset="0"/>
                  </a:rPr>
                  <a:t>relative deviation to target geometry</a:t>
                </a:r>
                <a:endParaRPr lang="en-GB" sz="1200" noProof="0" dirty="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Kantenlängen!$B$2</c:f>
              <c:strCache>
                <c:ptCount val="1"/>
                <c:pt idx="0">
                  <c:v>Target geometry</c:v>
                </c:pt>
              </c:strCache>
            </c:strRef>
          </c:tx>
          <c:spPr>
            <a:ln w="19050" cap="rnd">
              <a:solidFill>
                <a:schemeClr val="tx1"/>
              </a:solidFill>
              <a:prstDash val="solid"/>
              <a:round/>
            </a:ln>
            <a:effectLst/>
          </c:spPr>
          <c:marker>
            <c:symbol val="none"/>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Kantenlängen!$V$3:$V$28</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0681-4458-9463-9DA94F98FA3F}"/>
            </c:ext>
          </c:extLst>
        </c:ser>
        <c:ser>
          <c:idx val="1"/>
          <c:order val="1"/>
          <c:tx>
            <c:strRef>
              <c:f>Kantenlängen!$C$2</c:f>
              <c:strCache>
                <c:ptCount val="1"/>
                <c:pt idx="0">
                  <c:v>SBG_unscaled</c:v>
                </c:pt>
              </c:strCache>
            </c:strRef>
          </c:tx>
          <c:spPr>
            <a:ln w="19050" cap="rnd">
              <a:noFill/>
              <a:round/>
            </a:ln>
            <a:effectLst/>
          </c:spPr>
          <c:marker>
            <c:symbol val="circle"/>
            <c:size val="10"/>
            <c:spPr>
              <a:solidFill>
                <a:srgbClr val="F2F2F2">
                  <a:lumMod val="50000"/>
                </a:srgbClr>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Kantenlängen!$D$3:$D$28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1-0681-4458-9463-9DA94F98FA3F}"/>
            </c:ext>
          </c:extLst>
        </c:ser>
        <c:ser>
          <c:idx val="8"/>
          <c:order val="3"/>
          <c:tx>
            <c:strRef>
              <c:f>Kantenlängen!$X$2</c:f>
              <c:strCache>
                <c:ptCount val="1"/>
                <c:pt idx="0">
                  <c:v>Desired tool geometry</c:v>
                </c:pt>
              </c:strCache>
            </c:strRef>
          </c:tx>
          <c:spPr>
            <a:ln w="19050" cap="rnd">
              <a:noFill/>
              <a:prstDash val="dash"/>
              <a:round/>
            </a:ln>
            <a:effectLst/>
          </c:spPr>
          <c:marker>
            <c:symbol val="circle"/>
            <c:size val="8"/>
            <c:spPr>
              <a:noFill/>
              <a:ln w="34925">
                <a:solidFill>
                  <a:srgbClr val="00B05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Kantenlängen!$X$3:$X$28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2-0681-4458-9463-9DA94F98FA3F}"/>
            </c:ext>
          </c:extLst>
        </c:ser>
        <c:dLbls>
          <c:showLegendKey val="0"/>
          <c:showVal val="0"/>
          <c:showCatName val="0"/>
          <c:showSerName val="0"/>
          <c:showPercent val="0"/>
          <c:showBubbleSize val="0"/>
        </c:dLbls>
        <c:smooth val="0"/>
        <c:axId val="683397600"/>
        <c:axId val="683398160"/>
        <c:extLst>
          <c:ext xmlns:c15="http://schemas.microsoft.com/office/drawing/2012/chart" uri="{02D57815-91ED-43cb-92C2-25804820EDAC}">
            <c15:filteredLineSeries>
              <c15:ser>
                <c:idx val="3"/>
                <c:order val="2"/>
                <c:tx>
                  <c:strRef>
                    <c:extLst>
                      <c:ext uri="{02D57815-91ED-43cb-92C2-25804820EDAC}">
                        <c15:formulaRef>
                          <c15:sqref>Kantenlängen!$F$2</c15:sqref>
                        </c15:formulaRef>
                      </c:ext>
                    </c:extLst>
                    <c:strCache>
                      <c:ptCount val="1"/>
                      <c:pt idx="0">
                        <c:v>Tool-globalscal</c:v>
                      </c:pt>
                    </c:strCache>
                  </c:strRef>
                </c:tx>
                <c:spPr>
                  <a:ln w="19050" cap="rnd">
                    <a:solidFill>
                      <a:schemeClr val="bg1">
                        <a:lumMod val="50000"/>
                      </a:schemeClr>
                    </a:solidFill>
                    <a:prstDash val="solid"/>
                    <a:round/>
                  </a:ln>
                  <a:effectLst/>
                </c:spPr>
                <c:marker>
                  <c:symbol val="none"/>
                </c:marker>
                <c:cat>
                  <c:numRef>
                    <c:extLst>
                      <c:ex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c:ext uri="{02D57815-91ED-43cb-92C2-25804820EDAC}">
                        <c15:formulaRef>
                          <c15:sqref>Kantenlängen!$G$3:$G$28</c15:sqref>
                        </c15:formulaRef>
                      </c:ext>
                    </c:extLst>
                    <c:numCache>
                      <c:formatCode>0.000%</c:formatCode>
                      <c:ptCount val="26"/>
                      <c:pt idx="0">
                        <c:v>1.9182168899667194E-3</c:v>
                      </c:pt>
                      <c:pt idx="1">
                        <c:v>1.9182168899667194E-3</c:v>
                      </c:pt>
                      <c:pt idx="2">
                        <c:v>1.9193316209884749E-3</c:v>
                      </c:pt>
                      <c:pt idx="3">
                        <c:v>1.9193316209884749E-3</c:v>
                      </c:pt>
                      <c:pt idx="4">
                        <c:v>1.9195181055098377E-3</c:v>
                      </c:pt>
                      <c:pt idx="5">
                        <c:v>1.9141333938292721E-3</c:v>
                      </c:pt>
                      <c:pt idx="6">
                        <c:v>1.9195181055098377E-3</c:v>
                      </c:pt>
                      <c:pt idx="7">
                        <c:v>1.9208257610544301E-3</c:v>
                      </c:pt>
                      <c:pt idx="8">
                        <c:v>1.9141333938292721E-3</c:v>
                      </c:pt>
                      <c:pt idx="9">
                        <c:v>1.9177021451646519E-3</c:v>
                      </c:pt>
                      <c:pt idx="10">
                        <c:v>1.9152771518702843E-3</c:v>
                      </c:pt>
                      <c:pt idx="11">
                        <c:v>1.9154321026420831E-3</c:v>
                      </c:pt>
                      <c:pt idx="12">
                        <c:v>1.9210289318599006E-3</c:v>
                      </c:pt>
                      <c:pt idx="13">
                        <c:v>1.9210289318599006E-3</c:v>
                      </c:pt>
                      <c:pt idx="14">
                        <c:v>1.9208257610544301E-3</c:v>
                      </c:pt>
                      <c:pt idx="15">
                        <c:v>1.9177253478522614E-3</c:v>
                      </c:pt>
                      <c:pt idx="16">
                        <c:v>1.9207710147761197E-3</c:v>
                      </c:pt>
                      <c:pt idx="17">
                        <c:v>1.9207710147761197E-3</c:v>
                      </c:pt>
                      <c:pt idx="18">
                        <c:v>1.9177697740774067E-3</c:v>
                      </c:pt>
                      <c:pt idx="19">
                        <c:v>1.9177697740774067E-3</c:v>
                      </c:pt>
                      <c:pt idx="20">
                        <c:v>1.9243764139025212E-3</c:v>
                      </c:pt>
                      <c:pt idx="21">
                        <c:v>1.9243764139025212E-3</c:v>
                      </c:pt>
                      <c:pt idx="22">
                        <c:v>1.9239413827204768E-3</c:v>
                      </c:pt>
                      <c:pt idx="23">
                        <c:v>1.9158522734365297E-3</c:v>
                      </c:pt>
                      <c:pt idx="24">
                        <c:v>1.9158522734365297E-3</c:v>
                      </c:pt>
                      <c:pt idx="25">
                        <c:v>1.9106678957513505E-3</c:v>
                      </c:pt>
                    </c:numCache>
                  </c:numRef>
                </c:val>
                <c:smooth val="0"/>
                <c:extLst>
                  <c:ext xmlns:c16="http://schemas.microsoft.com/office/drawing/2014/chart" uri="{C3380CC4-5D6E-409C-BE32-E72D297353CC}">
                    <c16:uniqueId val="{00000005-0681-4458-9463-9DA94F98FA3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Kantenlängen!$I$2</c15:sqref>
                        </c15:formulaRef>
                      </c:ext>
                    </c:extLst>
                    <c:strCache>
                      <c:ptCount val="1"/>
                      <c:pt idx="0">
                        <c:v>SBG-globalscal</c:v>
                      </c:pt>
                    </c:strCache>
                  </c:strRef>
                </c:tx>
                <c:spPr>
                  <a:ln w="19050" cap="rnd">
                    <a:solidFill>
                      <a:schemeClr val="bg1">
                        <a:lumMod val="50000"/>
                      </a:schemeClr>
                    </a:solidFill>
                    <a:round/>
                  </a:ln>
                  <a:effectLst/>
                </c:spPr>
                <c:marker>
                  <c:symbol val="circle"/>
                  <c:size val="5"/>
                  <c:spPr>
                    <a:solidFill>
                      <a:schemeClr val="bg1">
                        <a:lumMod val="50000"/>
                      </a:schemeClr>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Kantenlängen!$J$3:$J$28</c15:sqref>
                        </c15:formulaRef>
                      </c:ext>
                    </c:extLst>
                    <c:numCache>
                      <c:formatCode>0.000%</c:formatCode>
                      <c:ptCount val="26"/>
                      <c:pt idx="0">
                        <c:v>1.9262653524420668E-3</c:v>
                      </c:pt>
                      <c:pt idx="1">
                        <c:v>1.8323666235626592E-3</c:v>
                      </c:pt>
                      <c:pt idx="2">
                        <c:v>1.7443337378983176E-3</c:v>
                      </c:pt>
                      <c:pt idx="3">
                        <c:v>1.5072398317762053E-3</c:v>
                      </c:pt>
                      <c:pt idx="4">
                        <c:v>9.4915398034881168E-4</c:v>
                      </c:pt>
                      <c:pt idx="5">
                        <c:v>7.0893829401084897E-4</c:v>
                      </c:pt>
                      <c:pt idx="6">
                        <c:v>7.4765760463224866E-4</c:v>
                      </c:pt>
                      <c:pt idx="7">
                        <c:v>4.5918730314768334E-4</c:v>
                      </c:pt>
                      <c:pt idx="8">
                        <c:v>6.0968693284925348E-4</c:v>
                      </c:pt>
                      <c:pt idx="9">
                        <c:v>3.2062527979091163E-4</c:v>
                      </c:pt>
                      <c:pt idx="10">
                        <c:v>2.628811777076861E-4</c:v>
                      </c:pt>
                      <c:pt idx="11">
                        <c:v>2.8260473645530445E-4</c:v>
                      </c:pt>
                      <c:pt idx="12">
                        <c:v>4.2461245552686806E-4</c:v>
                      </c:pt>
                      <c:pt idx="13">
                        <c:v>4.2118816153076367E-4</c:v>
                      </c:pt>
                      <c:pt idx="14">
                        <c:v>3.8157818148891481E-4</c:v>
                      </c:pt>
                      <c:pt idx="15">
                        <c:v>1.8148820326679453E-4</c:v>
                      </c:pt>
                      <c:pt idx="16">
                        <c:v>1.0148887944995588E-4</c:v>
                      </c:pt>
                      <c:pt idx="17">
                        <c:v>2.6311931709279477E-5</c:v>
                      </c:pt>
                      <c:pt idx="18">
                        <c:v>-1.3364249296580276E-5</c:v>
                      </c:pt>
                      <c:pt idx="19">
                        <c:v>-1.0023186972482687E-5</c:v>
                      </c:pt>
                      <c:pt idx="20">
                        <c:v>4.4069688867998263E-5</c:v>
                      </c:pt>
                      <c:pt idx="21">
                        <c:v>-4.2600699239058029E-4</c:v>
                      </c:pt>
                      <c:pt idx="22">
                        <c:v>-2.6971140879260215E-4</c:v>
                      </c:pt>
                      <c:pt idx="23">
                        <c:v>-4.9300433094930985E-4</c:v>
                      </c:pt>
                      <c:pt idx="24">
                        <c:v>-5.8037218706699439E-4</c:v>
                      </c:pt>
                      <c:pt idx="25">
                        <c:v>-3.3520489399138561E-4</c:v>
                      </c:pt>
                    </c:numCache>
                  </c:numRef>
                </c:val>
                <c:smooth val="0"/>
                <c:extLst xmlns:c15="http://schemas.microsoft.com/office/drawing/2012/chart">
                  <c:ext xmlns:c16="http://schemas.microsoft.com/office/drawing/2014/chart" uri="{C3380CC4-5D6E-409C-BE32-E72D297353CC}">
                    <c16:uniqueId val="{00000006-0681-4458-9463-9DA94F98FA3F}"/>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Kantenlängen!$L$2</c15:sqref>
                        </c15:formulaRef>
                      </c:ext>
                    </c:extLst>
                    <c:strCache>
                      <c:ptCount val="1"/>
                      <c:pt idx="0">
                        <c:v>Tool_local-scaled</c:v>
                      </c:pt>
                    </c:strCache>
                  </c:strRef>
                </c:tx>
                <c:spPr>
                  <a:ln w="19050" cap="rnd">
                    <a:noFill/>
                    <a:prstDash val="solid"/>
                    <a:round/>
                  </a:ln>
                  <a:effectLst/>
                </c:spPr>
                <c:marker>
                  <c:symbol val="x"/>
                  <c:size val="10"/>
                  <c:spPr>
                    <a:noFill/>
                    <a:ln w="15875">
                      <a:solidFill>
                        <a:srgbClr val="002060"/>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Kantenlängen!$M$3:$M$28</c15:sqref>
                        </c15:formulaRef>
                      </c:ext>
                    </c:extLst>
                    <c:numCache>
                      <c:formatCode>0.000%</c:formatCode>
                      <c:ptCount val="26"/>
                      <c:pt idx="0">
                        <c:v>9.6581549704625083E-5</c:v>
                      </c:pt>
                      <c:pt idx="1">
                        <c:v>2.2669835972332432E-4</c:v>
                      </c:pt>
                      <c:pt idx="2">
                        <c:v>4.6289762623835629E-4</c:v>
                      </c:pt>
                      <c:pt idx="3">
                        <c:v>5.3628383527617974E-4</c:v>
                      </c:pt>
                      <c:pt idx="4">
                        <c:v>8.6961593730274444E-4</c:v>
                      </c:pt>
                      <c:pt idx="5">
                        <c:v>1.6022005444646032E-3</c:v>
                      </c:pt>
                      <c:pt idx="6">
                        <c:v>1.1135326026438868E-3</c:v>
                      </c:pt>
                      <c:pt idx="7">
                        <c:v>1.6815309692731963E-3</c:v>
                      </c:pt>
                      <c:pt idx="8">
                        <c:v>1.6163793103446873E-3</c:v>
                      </c:pt>
                      <c:pt idx="9">
                        <c:v>1.5365815295641863E-3</c:v>
                      </c:pt>
                      <c:pt idx="10">
                        <c:v>1.5647689149266436E-3</c:v>
                      </c:pt>
                      <c:pt idx="11">
                        <c:v>1.6391074714411941E-3</c:v>
                      </c:pt>
                      <c:pt idx="12">
                        <c:v>1.8696645219171673E-3</c:v>
                      </c:pt>
                      <c:pt idx="13">
                        <c:v>1.8867859918980784E-3</c:v>
                      </c:pt>
                      <c:pt idx="14">
                        <c:v>1.8561514930053337E-3</c:v>
                      </c:pt>
                      <c:pt idx="15">
                        <c:v>1.5003024803387202E-3</c:v>
                      </c:pt>
                      <c:pt idx="16">
                        <c:v>2.0260187416130241E-3</c:v>
                      </c:pt>
                      <c:pt idx="17">
                        <c:v>2.0448129785484068E-3</c:v>
                      </c:pt>
                      <c:pt idx="18">
                        <c:v>1.9511803973191423E-3</c:v>
                      </c:pt>
                      <c:pt idx="19">
                        <c:v>1.8509485275939356E-3</c:v>
                      </c:pt>
                      <c:pt idx="20">
                        <c:v>1.9684461027705195E-3</c:v>
                      </c:pt>
                      <c:pt idx="21">
                        <c:v>2.3356935100039078E-3</c:v>
                      </c:pt>
                      <c:pt idx="22">
                        <c:v>2.1217297491682996E-3</c:v>
                      </c:pt>
                      <c:pt idx="23">
                        <c:v>2.4587810935959705E-3</c:v>
                      </c:pt>
                      <c:pt idx="24">
                        <c:v>2.4400594101422822E-3</c:v>
                      </c:pt>
                      <c:pt idx="25">
                        <c:v>1.5922232464593792E-3</c:v>
                      </c:pt>
                    </c:numCache>
                  </c:numRef>
                </c:val>
                <c:smooth val="0"/>
                <c:extLst xmlns:c15="http://schemas.microsoft.com/office/drawing/2012/chart">
                  <c:ext xmlns:c16="http://schemas.microsoft.com/office/drawing/2014/chart" uri="{C3380CC4-5D6E-409C-BE32-E72D297353CC}">
                    <c16:uniqueId val="{00000003-0681-4458-9463-9DA94F98FA3F}"/>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Kantenlängen!$O$2</c15:sqref>
                        </c15:formulaRef>
                      </c:ext>
                    </c:extLst>
                    <c:strCache>
                      <c:ptCount val="1"/>
                      <c:pt idx="0">
                        <c:v>SBG_local-scaled</c:v>
                      </c:pt>
                    </c:strCache>
                  </c:strRef>
                </c:tx>
                <c:spPr>
                  <a:ln w="19050" cap="rnd">
                    <a:noFill/>
                    <a:round/>
                  </a:ln>
                  <a:effectLst/>
                </c:spPr>
                <c:marker>
                  <c:symbol val="square"/>
                  <c:size val="5"/>
                  <c:spPr>
                    <a:solidFill>
                      <a:srgbClr val="002060"/>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Kantenlängen!$P$3:$P$28</c15:sqref>
                        </c15:formulaRef>
                      </c:ext>
                    </c:extLst>
                    <c:numCache>
                      <c:formatCode>0.000%</c:formatCode>
                      <c:ptCount val="26"/>
                      <c:pt idx="0">
                        <c:v>1.1267847465531968E-4</c:v>
                      </c:pt>
                      <c:pt idx="1">
                        <c:v>1.2877539960616679E-4</c:v>
                      </c:pt>
                      <c:pt idx="2">
                        <c:v>2.9354483615113322E-4</c:v>
                      </c:pt>
                      <c:pt idx="3">
                        <c:v>1.0161167405233386E-4</c:v>
                      </c:pt>
                      <c:pt idx="4">
                        <c:v>-1.2195833267049582E-4</c:v>
                      </c:pt>
                      <c:pt idx="5">
                        <c:v>4.3954174228663363E-4</c:v>
                      </c:pt>
                      <c:pt idx="6">
                        <c:v>-6.3630434436793532E-5</c:v>
                      </c:pt>
                      <c:pt idx="7">
                        <c:v>2.7809935261043415E-4</c:v>
                      </c:pt>
                      <c:pt idx="8">
                        <c:v>5.104355716876581E-4</c:v>
                      </c:pt>
                      <c:pt idx="9">
                        <c:v>-1.2099067161910813E-4</c:v>
                      </c:pt>
                      <c:pt idx="10">
                        <c:v>-1.251815131947292E-5</c:v>
                      </c:pt>
                      <c:pt idx="11">
                        <c:v>1.8840315763603669E-5</c:v>
                      </c:pt>
                      <c:pt idx="12">
                        <c:v>3.9379380956134486E-4</c:v>
                      </c:pt>
                      <c:pt idx="13">
                        <c:v>4.5200680749648154E-4</c:v>
                      </c:pt>
                      <c:pt idx="14">
                        <c:v>3.3630619385460248E-4</c:v>
                      </c:pt>
                      <c:pt idx="15">
                        <c:v>-2.4198427102250733E-4</c:v>
                      </c:pt>
                      <c:pt idx="16">
                        <c:v>1.4659504809440445E-4</c:v>
                      </c:pt>
                      <c:pt idx="17">
                        <c:v>1.1652426899817664E-4</c:v>
                      </c:pt>
                      <c:pt idx="18">
                        <c:v>6.6821246483850972E-6</c:v>
                      </c:pt>
                      <c:pt idx="19">
                        <c:v>-1.0691399437359179E-4</c:v>
                      </c:pt>
                      <c:pt idx="20">
                        <c:v>5.87595851574006E-5</c:v>
                      </c:pt>
                      <c:pt idx="21">
                        <c:v>2.9379792578595922E-5</c:v>
                      </c:pt>
                      <c:pt idx="22">
                        <c:v>-7.1923042344779073E-5</c:v>
                      </c:pt>
                      <c:pt idx="23">
                        <c:v>6.2405611512707831E-5</c:v>
                      </c:pt>
                      <c:pt idx="24">
                        <c:v>0</c:v>
                      </c:pt>
                      <c:pt idx="25">
                        <c:v>-6.5364954328335674E-4</c:v>
                      </c:pt>
                    </c:numCache>
                  </c:numRef>
                </c:val>
                <c:smooth val="0"/>
                <c:extLst xmlns:c15="http://schemas.microsoft.com/office/drawing/2012/chart">
                  <c:ext xmlns:c16="http://schemas.microsoft.com/office/drawing/2014/chart" uri="{C3380CC4-5D6E-409C-BE32-E72D297353CC}">
                    <c16:uniqueId val="{00000004-0681-4458-9463-9DA94F98FA3F}"/>
                  </c:ext>
                </c:extLst>
              </c15:ser>
            </c15:filteredLineSeries>
            <c15:filteredLineSeries>
              <c15:ser>
                <c:idx val="2"/>
                <c:order val="7"/>
                <c:tx>
                  <c:strRef>
                    <c:extLst xmlns:c15="http://schemas.microsoft.com/office/drawing/2012/chart">
                      <c:ext xmlns:c15="http://schemas.microsoft.com/office/drawing/2012/chart" uri="{02D57815-91ED-43cb-92C2-25804820EDAC}">
                        <c15:formulaRef>
                          <c15:sqref>Kantenlängen!$R$2</c15:sqref>
                        </c15:formulaRef>
                      </c:ext>
                    </c:extLst>
                    <c:strCache>
                      <c:ptCount val="1"/>
                      <c:pt idx="0">
                        <c:v>Diff_AF</c:v>
                      </c:pt>
                    </c:strCache>
                  </c:strRef>
                </c:tx>
                <c:spPr>
                  <a:ln w="1905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Kantenlängen!$R$3:$R$28</c15:sqref>
                        </c15:formulaRef>
                      </c:ext>
                    </c:extLst>
                    <c:numCache>
                      <c:formatCode>0.000%</c:formatCode>
                      <c:ptCount val="26"/>
                      <c:pt idx="0">
                        <c:v>1.9276067628545993E-3</c:v>
                      </c:pt>
                      <c:pt idx="1">
                        <c:v>1.8430979068630713E-3</c:v>
                      </c:pt>
                      <c:pt idx="2">
                        <c:v>1.8007846679273386E-3</c:v>
                      </c:pt>
                      <c:pt idx="3">
                        <c:v>1.5241751107848475E-3</c:v>
                      </c:pt>
                      <c:pt idx="4">
                        <c:v>9.4915398034881168E-4</c:v>
                      </c:pt>
                      <c:pt idx="5">
                        <c:v>7.6565335753158792E-4</c:v>
                      </c:pt>
                      <c:pt idx="6">
                        <c:v>7.0523731500782001E-4</c:v>
                      </c:pt>
                      <c:pt idx="7">
                        <c:v>5.5619870522105228E-4</c:v>
                      </c:pt>
                      <c:pt idx="8">
                        <c:v>4.5372050816671781E-4</c:v>
                      </c:pt>
                      <c:pt idx="9">
                        <c:v>4.1136828350541452E-4</c:v>
                      </c:pt>
                      <c:pt idx="10">
                        <c:v>3.8806269090188149E-4</c:v>
                      </c:pt>
                      <c:pt idx="11">
                        <c:v>3.8308642052845227E-4</c:v>
                      </c:pt>
                      <c:pt idx="12">
                        <c:v>3.6982375158783583E-4</c:v>
                      </c:pt>
                      <c:pt idx="13">
                        <c:v>3.6982375158783583E-4</c:v>
                      </c:pt>
                      <c:pt idx="14">
                        <c:v>3.6217590107413085E-4</c:v>
                      </c:pt>
                      <c:pt idx="15">
                        <c:v>2.0568663036880453E-4</c:v>
                      </c:pt>
                      <c:pt idx="16">
                        <c:v>8.2694642515000315E-5</c:v>
                      </c:pt>
                      <c:pt idx="17">
                        <c:v>-1.8794236934955525E-5</c:v>
                      </c:pt>
                      <c:pt idx="18">
                        <c:v>-5.3456997186700954E-5</c:v>
                      </c:pt>
                      <c:pt idx="19">
                        <c:v>-6.0139121835085926E-5</c:v>
                      </c:pt>
                      <c:pt idx="20">
                        <c:v>-1.0282927402519037E-4</c:v>
                      </c:pt>
                      <c:pt idx="21">
                        <c:v>-4.1131709610117803E-4</c:v>
                      </c:pt>
                      <c:pt idx="22">
                        <c:v>-4.8548053582668396E-4</c:v>
                      </c:pt>
                      <c:pt idx="23">
                        <c:v>-4.9924489210059829E-4</c:v>
                      </c:pt>
                      <c:pt idx="24">
                        <c:v>-5.1796657555428665E-4</c:v>
                      </c:pt>
                      <c:pt idx="25">
                        <c:v>-6.7040978798277111E-4</c:v>
                      </c:pt>
                    </c:numCache>
                  </c:numRef>
                </c:val>
                <c:smooth val="0"/>
                <c:extLst xmlns:c15="http://schemas.microsoft.com/office/drawing/2012/chart">
                  <c:ext xmlns:c16="http://schemas.microsoft.com/office/drawing/2014/chart" uri="{C3380CC4-5D6E-409C-BE32-E72D297353CC}">
                    <c16:uniqueId val="{00000007-0681-4458-9463-9DA94F98FA3F}"/>
                  </c:ext>
                </c:extLst>
              </c15:ser>
            </c15:filteredLineSeries>
            <c15:filteredLineSeries>
              <c15:ser>
                <c:idx val="7"/>
                <c:order val="8"/>
                <c:tx>
                  <c:strRef>
                    <c:extLst xmlns:c15="http://schemas.microsoft.com/office/drawing/2012/chart">
                      <c:ext xmlns:c15="http://schemas.microsoft.com/office/drawing/2012/chart" uri="{02D57815-91ED-43cb-92C2-25804820EDAC}">
                        <c15:formulaRef>
                          <c15:sqref>Kantenlängen!$T$2</c15:sqref>
                        </c15:formulaRef>
                      </c:ext>
                    </c:extLst>
                    <c:strCache>
                      <c:ptCount val="1"/>
                      <c:pt idx="0">
                        <c:v>Diff_V3</c:v>
                      </c:pt>
                    </c:strCache>
                  </c:strRef>
                </c:tx>
                <c:spPr>
                  <a:ln w="19050" cap="rnd">
                    <a:noFill/>
                    <a:round/>
                  </a:ln>
                  <a:effectLst/>
                </c:spPr>
                <c:marker>
                  <c:symbol val="plus"/>
                  <c:size val="10"/>
                  <c:spPr>
                    <a:noFill/>
                    <a:ln w="9525">
                      <a:solidFill>
                        <a:schemeClr val="tx1"/>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Kantenlängen!$T$3:$T$28</c15:sqref>
                        </c15:formulaRef>
                      </c:ext>
                    </c:extLst>
                    <c:numCache>
                      <c:formatCode>0.000%</c:formatCode>
                      <c:ptCount val="26"/>
                      <c:pt idx="0">
                        <c:v>1.0597142259250485E-4</c:v>
                      </c:pt>
                      <c:pt idx="1">
                        <c:v>1.5157937661967619E-4</c:v>
                      </c:pt>
                      <c:pt idx="2">
                        <c:v>3.4435067317721991E-4</c:v>
                      </c:pt>
                      <c:pt idx="3">
                        <c:v>1.4112732507255222E-4</c:v>
                      </c:pt>
                      <c:pt idx="4">
                        <c:v>-1.0074818785828156E-4</c:v>
                      </c:pt>
                      <c:pt idx="5">
                        <c:v>4.5372050816691904E-4</c:v>
                      </c:pt>
                      <c:pt idx="6">
                        <c:v>-1.0074818785813086E-4</c:v>
                      </c:pt>
                      <c:pt idx="7">
                        <c:v>3.1690391343981847E-4</c:v>
                      </c:pt>
                      <c:pt idx="8">
                        <c:v>1.55966424682133E-4</c:v>
                      </c:pt>
                      <c:pt idx="9">
                        <c:v>3.0247667904948969E-5</c:v>
                      </c:pt>
                      <c:pt idx="10">
                        <c:v>3.7554453958240763E-5</c:v>
                      </c:pt>
                      <c:pt idx="11">
                        <c:v>1.067617893275633E-4</c:v>
                      </c:pt>
                      <c:pt idx="12">
                        <c:v>3.184593416451025E-4</c:v>
                      </c:pt>
                      <c:pt idx="13">
                        <c:v>3.3558081162601361E-4</c:v>
                      </c:pt>
                      <c:pt idx="14">
                        <c:v>2.9750163302503445E-4</c:v>
                      </c:pt>
                      <c:pt idx="15">
                        <c:v>-2.117362371447367E-4</c:v>
                      </c:pt>
                      <c:pt idx="16">
                        <c:v>1.8794236935190472E-4</c:v>
                      </c:pt>
                      <c:pt idx="17">
                        <c:v>1.0524772683733158E-4</c:v>
                      </c:pt>
                      <c:pt idx="18">
                        <c:v>-2.0046373944965397E-5</c:v>
                      </c:pt>
                      <c:pt idx="19">
                        <c:v>-1.2696036831855704E-4</c:v>
                      </c:pt>
                      <c:pt idx="20">
                        <c:v>-5.875958515719204E-5</c:v>
                      </c:pt>
                      <c:pt idx="21">
                        <c:v>2.0860049798621105E-16</c:v>
                      </c:pt>
                      <c:pt idx="22">
                        <c:v>-2.8769216937886118E-4</c:v>
                      </c:pt>
                      <c:pt idx="23">
                        <c:v>4.3683928058842539E-5</c:v>
                      </c:pt>
                      <c:pt idx="24">
                        <c:v>6.2405611514658108E-6</c:v>
                      </c:pt>
                      <c:pt idx="25">
                        <c:v>-9.8885443727474241E-4</c:v>
                      </c:pt>
                    </c:numCache>
                  </c:numRef>
                </c:val>
                <c:smooth val="0"/>
                <c:extLst xmlns:c15="http://schemas.microsoft.com/office/drawing/2012/chart">
                  <c:ext xmlns:c16="http://schemas.microsoft.com/office/drawing/2014/chart" uri="{C3380CC4-5D6E-409C-BE32-E72D297353CC}">
                    <c16:uniqueId val="{00000008-0681-4458-9463-9DA94F98FA3F}"/>
                  </c:ext>
                </c:extLst>
              </c15:ser>
            </c15:filteredLineSeries>
          </c:ext>
        </c:extLst>
      </c:lineChart>
      <c:catAx>
        <c:axId val="68339760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noProof="0" dirty="0">
                    <a:solidFill>
                      <a:schemeClr val="tx1"/>
                    </a:solidFill>
                    <a:latin typeface="Arial" panose="020B0604020202020204" pitchFamily="34" charset="0"/>
                    <a:cs typeface="Arial" panose="020B0604020202020204" pitchFamily="34" charset="0"/>
                  </a:rPr>
                  <a:t>curve</a:t>
                </a:r>
                <a:r>
                  <a:rPr lang="en-GB" sz="1200" baseline="0" noProof="0" dirty="0">
                    <a:solidFill>
                      <a:schemeClr val="tx1"/>
                    </a:solidFill>
                    <a:latin typeface="Arial" panose="020B0604020202020204" pitchFamily="34" charset="0"/>
                    <a:cs typeface="Arial" panose="020B0604020202020204" pitchFamily="34" charset="0"/>
                  </a:rPr>
                  <a:t> </a:t>
                </a:r>
                <a:r>
                  <a:rPr lang="en-GB" sz="1200" noProof="0" dirty="0">
                    <a:solidFill>
                      <a:schemeClr val="tx1"/>
                    </a:solidFill>
                    <a:latin typeface="Arial" panose="020B0604020202020204" pitchFamily="34" charset="0"/>
                    <a:cs typeface="Arial" panose="020B0604020202020204" pitchFamily="34" charset="0"/>
                  </a:rPr>
                  <a:t>numbers (sorted by length deviations)</a:t>
                </a:r>
              </a:p>
            </c:rich>
          </c:tx>
          <c:overlay val="0"/>
          <c:spPr>
            <a:noFill/>
            <a:ln>
              <a:noFill/>
            </a:ln>
            <a:effectLst/>
          </c:spPr>
          <c:txPr>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8160"/>
        <c:crosses val="max"/>
        <c:auto val="1"/>
        <c:lblAlgn val="ctr"/>
        <c:lblOffset val="100"/>
        <c:noMultiLvlLbl val="0"/>
      </c:catAx>
      <c:valAx>
        <c:axId val="683398160"/>
        <c:scaling>
          <c:orientation val="minMax"/>
          <c:max val="3.0000000000000009E-3"/>
          <c:min val="-3.0000000000000009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b="0" i="0" baseline="0" noProof="0" dirty="0">
                    <a:solidFill>
                      <a:schemeClr val="tx1"/>
                    </a:solidFill>
                    <a:effectLst/>
                    <a:latin typeface="Arial" panose="020B0604020202020204" pitchFamily="34" charset="0"/>
                    <a:cs typeface="Arial" panose="020B0604020202020204" pitchFamily="34" charset="0"/>
                  </a:rPr>
                  <a:t>relative deviation to target geometry</a:t>
                </a:r>
                <a:endParaRPr lang="en-GB" sz="1200" noProof="0" dirty="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Kantenlängen!$B$2</c:f>
              <c:strCache>
                <c:ptCount val="1"/>
                <c:pt idx="0">
                  <c:v>Target geometry</c:v>
                </c:pt>
              </c:strCache>
            </c:strRef>
          </c:tx>
          <c:spPr>
            <a:ln w="19050" cap="rnd">
              <a:solidFill>
                <a:schemeClr val="tx1"/>
              </a:solidFill>
              <a:prstDash val="solid"/>
              <a:round/>
            </a:ln>
            <a:effectLst/>
          </c:spPr>
          <c:marker>
            <c:symbol val="none"/>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Kantenlängen!$V$3:$V$28</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0681-4458-9463-9DA94F98FA3F}"/>
            </c:ext>
          </c:extLst>
        </c:ser>
        <c:ser>
          <c:idx val="1"/>
          <c:order val="1"/>
          <c:tx>
            <c:strRef>
              <c:f>Kantenlängen!$C$2</c:f>
              <c:strCache>
                <c:ptCount val="1"/>
                <c:pt idx="0">
                  <c:v>SBG_unscaled</c:v>
                </c:pt>
              </c:strCache>
            </c:strRef>
          </c:tx>
          <c:spPr>
            <a:ln w="19050" cap="rnd">
              <a:noFill/>
              <a:round/>
            </a:ln>
            <a:effectLst/>
          </c:spPr>
          <c:marker>
            <c:symbol val="circle"/>
            <c:size val="10"/>
            <c:spPr>
              <a:solidFill>
                <a:srgbClr val="F2F2F2">
                  <a:lumMod val="50000"/>
                </a:srgbClr>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Kantenlängen!$D$3:$D$28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1-0681-4458-9463-9DA94F98FA3F}"/>
            </c:ext>
          </c:extLst>
        </c:ser>
        <c:ser>
          <c:idx val="8"/>
          <c:order val="3"/>
          <c:tx>
            <c:strRef>
              <c:f>Kantenlängen!$X$2</c:f>
              <c:strCache>
                <c:ptCount val="1"/>
                <c:pt idx="0">
                  <c:v>Desired tool geometry</c:v>
                </c:pt>
              </c:strCache>
            </c:strRef>
          </c:tx>
          <c:spPr>
            <a:ln w="19050" cap="rnd">
              <a:noFill/>
              <a:prstDash val="dash"/>
              <a:round/>
            </a:ln>
            <a:effectLst/>
          </c:spPr>
          <c:marker>
            <c:symbol val="circle"/>
            <c:size val="8"/>
            <c:spPr>
              <a:noFill/>
              <a:ln w="34925">
                <a:solidFill>
                  <a:srgbClr val="00B05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Kantenlängen!$X$3:$X$28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2-0681-4458-9463-9DA94F98FA3F}"/>
            </c:ext>
          </c:extLst>
        </c:ser>
        <c:ser>
          <c:idx val="5"/>
          <c:order val="5"/>
          <c:tx>
            <c:strRef>
              <c:f>Kantenlängen!$L$2</c:f>
              <c:strCache>
                <c:ptCount val="1"/>
                <c:pt idx="0">
                  <c:v>Tool_local-scaled</c:v>
                </c:pt>
              </c:strCache>
            </c:strRef>
          </c:tx>
          <c:spPr>
            <a:ln w="19050" cap="rnd">
              <a:noFill/>
              <a:prstDash val="solid"/>
              <a:round/>
            </a:ln>
            <a:effectLst/>
          </c:spPr>
          <c:marker>
            <c:symbol val="x"/>
            <c:size val="10"/>
            <c:spPr>
              <a:noFill/>
              <a:ln w="15875">
                <a:solidFill>
                  <a:srgbClr val="00206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Kantenlängen!$M$3:$M$28</c:f>
              <c:numCache>
                <c:formatCode>0.000%</c:formatCode>
                <c:ptCount val="26"/>
                <c:pt idx="0">
                  <c:v>9.6581549704625083E-5</c:v>
                </c:pt>
                <c:pt idx="1">
                  <c:v>2.2669835972332432E-4</c:v>
                </c:pt>
                <c:pt idx="2">
                  <c:v>4.6289762623835629E-4</c:v>
                </c:pt>
                <c:pt idx="3">
                  <c:v>5.3628383527617974E-4</c:v>
                </c:pt>
                <c:pt idx="4">
                  <c:v>8.6961593730274444E-4</c:v>
                </c:pt>
                <c:pt idx="5">
                  <c:v>1.6022005444646032E-3</c:v>
                </c:pt>
                <c:pt idx="6">
                  <c:v>1.1135326026438868E-3</c:v>
                </c:pt>
                <c:pt idx="7">
                  <c:v>1.6815309692731963E-3</c:v>
                </c:pt>
                <c:pt idx="8">
                  <c:v>1.6163793103446873E-3</c:v>
                </c:pt>
                <c:pt idx="9">
                  <c:v>1.5365815295641863E-3</c:v>
                </c:pt>
                <c:pt idx="10">
                  <c:v>1.5647689149266436E-3</c:v>
                </c:pt>
                <c:pt idx="11">
                  <c:v>1.6391074714411941E-3</c:v>
                </c:pt>
                <c:pt idx="12">
                  <c:v>1.8696645219171673E-3</c:v>
                </c:pt>
                <c:pt idx="13">
                  <c:v>1.8867859918980784E-3</c:v>
                </c:pt>
                <c:pt idx="14">
                  <c:v>1.8561514930053337E-3</c:v>
                </c:pt>
                <c:pt idx="15">
                  <c:v>1.5003024803387202E-3</c:v>
                </c:pt>
                <c:pt idx="16">
                  <c:v>2.0260187416130241E-3</c:v>
                </c:pt>
                <c:pt idx="17">
                  <c:v>2.0448129785484068E-3</c:v>
                </c:pt>
                <c:pt idx="18">
                  <c:v>1.9511803973191423E-3</c:v>
                </c:pt>
                <c:pt idx="19">
                  <c:v>1.8509485275939356E-3</c:v>
                </c:pt>
                <c:pt idx="20">
                  <c:v>1.9684461027705195E-3</c:v>
                </c:pt>
                <c:pt idx="21">
                  <c:v>2.3356935100039078E-3</c:v>
                </c:pt>
                <c:pt idx="22">
                  <c:v>2.1217297491682996E-3</c:v>
                </c:pt>
                <c:pt idx="23">
                  <c:v>2.4587810935959705E-3</c:v>
                </c:pt>
                <c:pt idx="24">
                  <c:v>2.4400594101422822E-3</c:v>
                </c:pt>
                <c:pt idx="25">
                  <c:v>1.5922232464593792E-3</c:v>
                </c:pt>
              </c:numCache>
            </c:numRef>
          </c:val>
          <c:smooth val="0"/>
          <c:extLst>
            <c:ext xmlns:c16="http://schemas.microsoft.com/office/drawing/2014/chart" uri="{C3380CC4-5D6E-409C-BE32-E72D297353CC}">
              <c16:uniqueId val="{00000003-0681-4458-9463-9DA94F98FA3F}"/>
            </c:ext>
          </c:extLst>
        </c:ser>
        <c:dLbls>
          <c:showLegendKey val="0"/>
          <c:showVal val="0"/>
          <c:showCatName val="0"/>
          <c:showSerName val="0"/>
          <c:showPercent val="0"/>
          <c:showBubbleSize val="0"/>
        </c:dLbls>
        <c:smooth val="0"/>
        <c:axId val="683397600"/>
        <c:axId val="683398160"/>
        <c:extLst>
          <c:ext xmlns:c15="http://schemas.microsoft.com/office/drawing/2012/chart" uri="{02D57815-91ED-43cb-92C2-25804820EDAC}">
            <c15:filteredLineSeries>
              <c15:ser>
                <c:idx val="3"/>
                <c:order val="2"/>
                <c:tx>
                  <c:strRef>
                    <c:extLst>
                      <c:ext uri="{02D57815-91ED-43cb-92C2-25804820EDAC}">
                        <c15:formulaRef>
                          <c15:sqref>Kantenlängen!$F$2</c15:sqref>
                        </c15:formulaRef>
                      </c:ext>
                    </c:extLst>
                    <c:strCache>
                      <c:ptCount val="1"/>
                      <c:pt idx="0">
                        <c:v>Tool-globalscal</c:v>
                      </c:pt>
                    </c:strCache>
                  </c:strRef>
                </c:tx>
                <c:spPr>
                  <a:ln w="19050" cap="rnd">
                    <a:solidFill>
                      <a:schemeClr val="bg1">
                        <a:lumMod val="50000"/>
                      </a:schemeClr>
                    </a:solidFill>
                    <a:prstDash val="solid"/>
                    <a:round/>
                  </a:ln>
                  <a:effectLst/>
                </c:spPr>
                <c:marker>
                  <c:symbol val="none"/>
                </c:marker>
                <c:cat>
                  <c:numRef>
                    <c:extLst>
                      <c:ex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c:ext uri="{02D57815-91ED-43cb-92C2-25804820EDAC}">
                        <c15:formulaRef>
                          <c15:sqref>Kantenlängen!$G$3:$G$28</c15:sqref>
                        </c15:formulaRef>
                      </c:ext>
                    </c:extLst>
                    <c:numCache>
                      <c:formatCode>0.000%</c:formatCode>
                      <c:ptCount val="26"/>
                      <c:pt idx="0">
                        <c:v>1.9182168899667194E-3</c:v>
                      </c:pt>
                      <c:pt idx="1">
                        <c:v>1.9182168899667194E-3</c:v>
                      </c:pt>
                      <c:pt idx="2">
                        <c:v>1.9193316209884749E-3</c:v>
                      </c:pt>
                      <c:pt idx="3">
                        <c:v>1.9193316209884749E-3</c:v>
                      </c:pt>
                      <c:pt idx="4">
                        <c:v>1.9195181055098377E-3</c:v>
                      </c:pt>
                      <c:pt idx="5">
                        <c:v>1.9141333938292721E-3</c:v>
                      </c:pt>
                      <c:pt idx="6">
                        <c:v>1.9195181055098377E-3</c:v>
                      </c:pt>
                      <c:pt idx="7">
                        <c:v>1.9208257610544301E-3</c:v>
                      </c:pt>
                      <c:pt idx="8">
                        <c:v>1.9141333938292721E-3</c:v>
                      </c:pt>
                      <c:pt idx="9">
                        <c:v>1.9177021451646519E-3</c:v>
                      </c:pt>
                      <c:pt idx="10">
                        <c:v>1.9152771518702843E-3</c:v>
                      </c:pt>
                      <c:pt idx="11">
                        <c:v>1.9154321026420831E-3</c:v>
                      </c:pt>
                      <c:pt idx="12">
                        <c:v>1.9210289318599006E-3</c:v>
                      </c:pt>
                      <c:pt idx="13">
                        <c:v>1.9210289318599006E-3</c:v>
                      </c:pt>
                      <c:pt idx="14">
                        <c:v>1.9208257610544301E-3</c:v>
                      </c:pt>
                      <c:pt idx="15">
                        <c:v>1.9177253478522614E-3</c:v>
                      </c:pt>
                      <c:pt idx="16">
                        <c:v>1.9207710147761197E-3</c:v>
                      </c:pt>
                      <c:pt idx="17">
                        <c:v>1.9207710147761197E-3</c:v>
                      </c:pt>
                      <c:pt idx="18">
                        <c:v>1.9177697740774067E-3</c:v>
                      </c:pt>
                      <c:pt idx="19">
                        <c:v>1.9177697740774067E-3</c:v>
                      </c:pt>
                      <c:pt idx="20">
                        <c:v>1.9243764139025212E-3</c:v>
                      </c:pt>
                      <c:pt idx="21">
                        <c:v>1.9243764139025212E-3</c:v>
                      </c:pt>
                      <c:pt idx="22">
                        <c:v>1.9239413827204768E-3</c:v>
                      </c:pt>
                      <c:pt idx="23">
                        <c:v>1.9158522734365297E-3</c:v>
                      </c:pt>
                      <c:pt idx="24">
                        <c:v>1.9158522734365297E-3</c:v>
                      </c:pt>
                      <c:pt idx="25">
                        <c:v>1.9106678957513505E-3</c:v>
                      </c:pt>
                    </c:numCache>
                  </c:numRef>
                </c:val>
                <c:smooth val="0"/>
                <c:extLst>
                  <c:ext xmlns:c16="http://schemas.microsoft.com/office/drawing/2014/chart" uri="{C3380CC4-5D6E-409C-BE32-E72D297353CC}">
                    <c16:uniqueId val="{00000005-0681-4458-9463-9DA94F98FA3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Kantenlängen!$I$2</c15:sqref>
                        </c15:formulaRef>
                      </c:ext>
                    </c:extLst>
                    <c:strCache>
                      <c:ptCount val="1"/>
                      <c:pt idx="0">
                        <c:v>SBG-globalscal</c:v>
                      </c:pt>
                    </c:strCache>
                  </c:strRef>
                </c:tx>
                <c:spPr>
                  <a:ln w="19050" cap="rnd">
                    <a:solidFill>
                      <a:schemeClr val="bg1">
                        <a:lumMod val="50000"/>
                      </a:schemeClr>
                    </a:solidFill>
                    <a:round/>
                  </a:ln>
                  <a:effectLst/>
                </c:spPr>
                <c:marker>
                  <c:symbol val="circle"/>
                  <c:size val="5"/>
                  <c:spPr>
                    <a:solidFill>
                      <a:schemeClr val="bg1">
                        <a:lumMod val="50000"/>
                      </a:schemeClr>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Kantenlängen!$J$3:$J$28</c15:sqref>
                        </c15:formulaRef>
                      </c:ext>
                    </c:extLst>
                    <c:numCache>
                      <c:formatCode>0.000%</c:formatCode>
                      <c:ptCount val="26"/>
                      <c:pt idx="0">
                        <c:v>1.9262653524420668E-3</c:v>
                      </c:pt>
                      <c:pt idx="1">
                        <c:v>1.8323666235626592E-3</c:v>
                      </c:pt>
                      <c:pt idx="2">
                        <c:v>1.7443337378983176E-3</c:v>
                      </c:pt>
                      <c:pt idx="3">
                        <c:v>1.5072398317762053E-3</c:v>
                      </c:pt>
                      <c:pt idx="4">
                        <c:v>9.4915398034881168E-4</c:v>
                      </c:pt>
                      <c:pt idx="5">
                        <c:v>7.0893829401084897E-4</c:v>
                      </c:pt>
                      <c:pt idx="6">
                        <c:v>7.4765760463224866E-4</c:v>
                      </c:pt>
                      <c:pt idx="7">
                        <c:v>4.5918730314768334E-4</c:v>
                      </c:pt>
                      <c:pt idx="8">
                        <c:v>6.0968693284925348E-4</c:v>
                      </c:pt>
                      <c:pt idx="9">
                        <c:v>3.2062527979091163E-4</c:v>
                      </c:pt>
                      <c:pt idx="10">
                        <c:v>2.628811777076861E-4</c:v>
                      </c:pt>
                      <c:pt idx="11">
                        <c:v>2.8260473645530445E-4</c:v>
                      </c:pt>
                      <c:pt idx="12">
                        <c:v>4.2461245552686806E-4</c:v>
                      </c:pt>
                      <c:pt idx="13">
                        <c:v>4.2118816153076367E-4</c:v>
                      </c:pt>
                      <c:pt idx="14">
                        <c:v>3.8157818148891481E-4</c:v>
                      </c:pt>
                      <c:pt idx="15">
                        <c:v>1.8148820326679453E-4</c:v>
                      </c:pt>
                      <c:pt idx="16">
                        <c:v>1.0148887944995588E-4</c:v>
                      </c:pt>
                      <c:pt idx="17">
                        <c:v>2.6311931709279477E-5</c:v>
                      </c:pt>
                      <c:pt idx="18">
                        <c:v>-1.3364249296580276E-5</c:v>
                      </c:pt>
                      <c:pt idx="19">
                        <c:v>-1.0023186972482687E-5</c:v>
                      </c:pt>
                      <c:pt idx="20">
                        <c:v>4.4069688867998263E-5</c:v>
                      </c:pt>
                      <c:pt idx="21">
                        <c:v>-4.2600699239058029E-4</c:v>
                      </c:pt>
                      <c:pt idx="22">
                        <c:v>-2.6971140879260215E-4</c:v>
                      </c:pt>
                      <c:pt idx="23">
                        <c:v>-4.9300433094930985E-4</c:v>
                      </c:pt>
                      <c:pt idx="24">
                        <c:v>-5.8037218706699439E-4</c:v>
                      </c:pt>
                      <c:pt idx="25">
                        <c:v>-3.3520489399138561E-4</c:v>
                      </c:pt>
                    </c:numCache>
                  </c:numRef>
                </c:val>
                <c:smooth val="0"/>
                <c:extLst xmlns:c15="http://schemas.microsoft.com/office/drawing/2012/chart">
                  <c:ext xmlns:c16="http://schemas.microsoft.com/office/drawing/2014/chart" uri="{C3380CC4-5D6E-409C-BE32-E72D297353CC}">
                    <c16:uniqueId val="{00000006-0681-4458-9463-9DA94F98FA3F}"/>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Kantenlängen!$O$2</c15:sqref>
                        </c15:formulaRef>
                      </c:ext>
                    </c:extLst>
                    <c:strCache>
                      <c:ptCount val="1"/>
                      <c:pt idx="0">
                        <c:v>SBG_local-scaled</c:v>
                      </c:pt>
                    </c:strCache>
                  </c:strRef>
                </c:tx>
                <c:spPr>
                  <a:ln w="19050" cap="rnd">
                    <a:noFill/>
                    <a:round/>
                  </a:ln>
                  <a:effectLst/>
                </c:spPr>
                <c:marker>
                  <c:symbol val="square"/>
                  <c:size val="5"/>
                  <c:spPr>
                    <a:solidFill>
                      <a:srgbClr val="002060"/>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Kantenlängen!$P$3:$P$28</c15:sqref>
                        </c15:formulaRef>
                      </c:ext>
                    </c:extLst>
                    <c:numCache>
                      <c:formatCode>0.000%</c:formatCode>
                      <c:ptCount val="26"/>
                      <c:pt idx="0">
                        <c:v>1.1267847465531968E-4</c:v>
                      </c:pt>
                      <c:pt idx="1">
                        <c:v>1.2877539960616679E-4</c:v>
                      </c:pt>
                      <c:pt idx="2">
                        <c:v>2.9354483615113322E-4</c:v>
                      </c:pt>
                      <c:pt idx="3">
                        <c:v>1.0161167405233386E-4</c:v>
                      </c:pt>
                      <c:pt idx="4">
                        <c:v>-1.2195833267049582E-4</c:v>
                      </c:pt>
                      <c:pt idx="5">
                        <c:v>4.3954174228663363E-4</c:v>
                      </c:pt>
                      <c:pt idx="6">
                        <c:v>-6.3630434436793532E-5</c:v>
                      </c:pt>
                      <c:pt idx="7">
                        <c:v>2.7809935261043415E-4</c:v>
                      </c:pt>
                      <c:pt idx="8">
                        <c:v>5.104355716876581E-4</c:v>
                      </c:pt>
                      <c:pt idx="9">
                        <c:v>-1.2099067161910813E-4</c:v>
                      </c:pt>
                      <c:pt idx="10">
                        <c:v>-1.251815131947292E-5</c:v>
                      </c:pt>
                      <c:pt idx="11">
                        <c:v>1.8840315763603669E-5</c:v>
                      </c:pt>
                      <c:pt idx="12">
                        <c:v>3.9379380956134486E-4</c:v>
                      </c:pt>
                      <c:pt idx="13">
                        <c:v>4.5200680749648154E-4</c:v>
                      </c:pt>
                      <c:pt idx="14">
                        <c:v>3.3630619385460248E-4</c:v>
                      </c:pt>
                      <c:pt idx="15">
                        <c:v>-2.4198427102250733E-4</c:v>
                      </c:pt>
                      <c:pt idx="16">
                        <c:v>1.4659504809440445E-4</c:v>
                      </c:pt>
                      <c:pt idx="17">
                        <c:v>1.1652426899817664E-4</c:v>
                      </c:pt>
                      <c:pt idx="18">
                        <c:v>6.6821246483850972E-6</c:v>
                      </c:pt>
                      <c:pt idx="19">
                        <c:v>-1.0691399437359179E-4</c:v>
                      </c:pt>
                      <c:pt idx="20">
                        <c:v>5.87595851574006E-5</c:v>
                      </c:pt>
                      <c:pt idx="21">
                        <c:v>2.9379792578595922E-5</c:v>
                      </c:pt>
                      <c:pt idx="22">
                        <c:v>-7.1923042344779073E-5</c:v>
                      </c:pt>
                      <c:pt idx="23">
                        <c:v>6.2405611512707831E-5</c:v>
                      </c:pt>
                      <c:pt idx="24">
                        <c:v>0</c:v>
                      </c:pt>
                      <c:pt idx="25">
                        <c:v>-6.5364954328335674E-4</c:v>
                      </c:pt>
                    </c:numCache>
                  </c:numRef>
                </c:val>
                <c:smooth val="0"/>
                <c:extLst xmlns:c15="http://schemas.microsoft.com/office/drawing/2012/chart">
                  <c:ext xmlns:c16="http://schemas.microsoft.com/office/drawing/2014/chart" uri="{C3380CC4-5D6E-409C-BE32-E72D297353CC}">
                    <c16:uniqueId val="{00000004-0681-4458-9463-9DA94F98FA3F}"/>
                  </c:ext>
                </c:extLst>
              </c15:ser>
            </c15:filteredLineSeries>
            <c15:filteredLineSeries>
              <c15:ser>
                <c:idx val="2"/>
                <c:order val="7"/>
                <c:tx>
                  <c:strRef>
                    <c:extLst xmlns:c15="http://schemas.microsoft.com/office/drawing/2012/chart">
                      <c:ext xmlns:c15="http://schemas.microsoft.com/office/drawing/2012/chart" uri="{02D57815-91ED-43cb-92C2-25804820EDAC}">
                        <c15:formulaRef>
                          <c15:sqref>Kantenlängen!$R$2</c15:sqref>
                        </c15:formulaRef>
                      </c:ext>
                    </c:extLst>
                    <c:strCache>
                      <c:ptCount val="1"/>
                      <c:pt idx="0">
                        <c:v>Diff_AF</c:v>
                      </c:pt>
                    </c:strCache>
                  </c:strRef>
                </c:tx>
                <c:spPr>
                  <a:ln w="1905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Kantenlängen!$R$3:$R$28</c15:sqref>
                        </c15:formulaRef>
                      </c:ext>
                    </c:extLst>
                    <c:numCache>
                      <c:formatCode>0.000%</c:formatCode>
                      <c:ptCount val="26"/>
                      <c:pt idx="0">
                        <c:v>1.9276067628545993E-3</c:v>
                      </c:pt>
                      <c:pt idx="1">
                        <c:v>1.8430979068630713E-3</c:v>
                      </c:pt>
                      <c:pt idx="2">
                        <c:v>1.8007846679273386E-3</c:v>
                      </c:pt>
                      <c:pt idx="3">
                        <c:v>1.5241751107848475E-3</c:v>
                      </c:pt>
                      <c:pt idx="4">
                        <c:v>9.4915398034881168E-4</c:v>
                      </c:pt>
                      <c:pt idx="5">
                        <c:v>7.6565335753158792E-4</c:v>
                      </c:pt>
                      <c:pt idx="6">
                        <c:v>7.0523731500782001E-4</c:v>
                      </c:pt>
                      <c:pt idx="7">
                        <c:v>5.5619870522105228E-4</c:v>
                      </c:pt>
                      <c:pt idx="8">
                        <c:v>4.5372050816671781E-4</c:v>
                      </c:pt>
                      <c:pt idx="9">
                        <c:v>4.1136828350541452E-4</c:v>
                      </c:pt>
                      <c:pt idx="10">
                        <c:v>3.8806269090188149E-4</c:v>
                      </c:pt>
                      <c:pt idx="11">
                        <c:v>3.8308642052845227E-4</c:v>
                      </c:pt>
                      <c:pt idx="12">
                        <c:v>3.6982375158783583E-4</c:v>
                      </c:pt>
                      <c:pt idx="13">
                        <c:v>3.6982375158783583E-4</c:v>
                      </c:pt>
                      <c:pt idx="14">
                        <c:v>3.6217590107413085E-4</c:v>
                      </c:pt>
                      <c:pt idx="15">
                        <c:v>2.0568663036880453E-4</c:v>
                      </c:pt>
                      <c:pt idx="16">
                        <c:v>8.2694642515000315E-5</c:v>
                      </c:pt>
                      <c:pt idx="17">
                        <c:v>-1.8794236934955525E-5</c:v>
                      </c:pt>
                      <c:pt idx="18">
                        <c:v>-5.3456997186700954E-5</c:v>
                      </c:pt>
                      <c:pt idx="19">
                        <c:v>-6.0139121835085926E-5</c:v>
                      </c:pt>
                      <c:pt idx="20">
                        <c:v>-1.0282927402519037E-4</c:v>
                      </c:pt>
                      <c:pt idx="21">
                        <c:v>-4.1131709610117803E-4</c:v>
                      </c:pt>
                      <c:pt idx="22">
                        <c:v>-4.8548053582668396E-4</c:v>
                      </c:pt>
                      <c:pt idx="23">
                        <c:v>-4.9924489210059829E-4</c:v>
                      </c:pt>
                      <c:pt idx="24">
                        <c:v>-5.1796657555428665E-4</c:v>
                      </c:pt>
                      <c:pt idx="25">
                        <c:v>-6.7040978798277111E-4</c:v>
                      </c:pt>
                    </c:numCache>
                  </c:numRef>
                </c:val>
                <c:smooth val="0"/>
                <c:extLst xmlns:c15="http://schemas.microsoft.com/office/drawing/2012/chart">
                  <c:ext xmlns:c16="http://schemas.microsoft.com/office/drawing/2014/chart" uri="{C3380CC4-5D6E-409C-BE32-E72D297353CC}">
                    <c16:uniqueId val="{00000007-0681-4458-9463-9DA94F98FA3F}"/>
                  </c:ext>
                </c:extLst>
              </c15:ser>
            </c15:filteredLineSeries>
            <c15:filteredLineSeries>
              <c15:ser>
                <c:idx val="7"/>
                <c:order val="8"/>
                <c:tx>
                  <c:strRef>
                    <c:extLst xmlns:c15="http://schemas.microsoft.com/office/drawing/2012/chart">
                      <c:ext xmlns:c15="http://schemas.microsoft.com/office/drawing/2012/chart" uri="{02D57815-91ED-43cb-92C2-25804820EDAC}">
                        <c15:formulaRef>
                          <c15:sqref>Kantenlängen!$T$2</c15:sqref>
                        </c15:formulaRef>
                      </c:ext>
                    </c:extLst>
                    <c:strCache>
                      <c:ptCount val="1"/>
                      <c:pt idx="0">
                        <c:v>Diff_V3</c:v>
                      </c:pt>
                    </c:strCache>
                  </c:strRef>
                </c:tx>
                <c:spPr>
                  <a:ln w="19050" cap="rnd">
                    <a:noFill/>
                    <a:round/>
                  </a:ln>
                  <a:effectLst/>
                </c:spPr>
                <c:marker>
                  <c:symbol val="plus"/>
                  <c:size val="10"/>
                  <c:spPr>
                    <a:noFill/>
                    <a:ln w="9525">
                      <a:solidFill>
                        <a:schemeClr val="tx1"/>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Kantenlängen!$T$3:$T$28</c15:sqref>
                        </c15:formulaRef>
                      </c:ext>
                    </c:extLst>
                    <c:numCache>
                      <c:formatCode>0.000%</c:formatCode>
                      <c:ptCount val="26"/>
                      <c:pt idx="0">
                        <c:v>1.0597142259250485E-4</c:v>
                      </c:pt>
                      <c:pt idx="1">
                        <c:v>1.5157937661967619E-4</c:v>
                      </c:pt>
                      <c:pt idx="2">
                        <c:v>3.4435067317721991E-4</c:v>
                      </c:pt>
                      <c:pt idx="3">
                        <c:v>1.4112732507255222E-4</c:v>
                      </c:pt>
                      <c:pt idx="4">
                        <c:v>-1.0074818785828156E-4</c:v>
                      </c:pt>
                      <c:pt idx="5">
                        <c:v>4.5372050816691904E-4</c:v>
                      </c:pt>
                      <c:pt idx="6">
                        <c:v>-1.0074818785813086E-4</c:v>
                      </c:pt>
                      <c:pt idx="7">
                        <c:v>3.1690391343981847E-4</c:v>
                      </c:pt>
                      <c:pt idx="8">
                        <c:v>1.55966424682133E-4</c:v>
                      </c:pt>
                      <c:pt idx="9">
                        <c:v>3.0247667904948969E-5</c:v>
                      </c:pt>
                      <c:pt idx="10">
                        <c:v>3.7554453958240763E-5</c:v>
                      </c:pt>
                      <c:pt idx="11">
                        <c:v>1.067617893275633E-4</c:v>
                      </c:pt>
                      <c:pt idx="12">
                        <c:v>3.184593416451025E-4</c:v>
                      </c:pt>
                      <c:pt idx="13">
                        <c:v>3.3558081162601361E-4</c:v>
                      </c:pt>
                      <c:pt idx="14">
                        <c:v>2.9750163302503445E-4</c:v>
                      </c:pt>
                      <c:pt idx="15">
                        <c:v>-2.117362371447367E-4</c:v>
                      </c:pt>
                      <c:pt idx="16">
                        <c:v>1.8794236935190472E-4</c:v>
                      </c:pt>
                      <c:pt idx="17">
                        <c:v>1.0524772683733158E-4</c:v>
                      </c:pt>
                      <c:pt idx="18">
                        <c:v>-2.0046373944965397E-5</c:v>
                      </c:pt>
                      <c:pt idx="19">
                        <c:v>-1.2696036831855704E-4</c:v>
                      </c:pt>
                      <c:pt idx="20">
                        <c:v>-5.875958515719204E-5</c:v>
                      </c:pt>
                      <c:pt idx="21">
                        <c:v>2.0860049798621105E-16</c:v>
                      </c:pt>
                      <c:pt idx="22">
                        <c:v>-2.8769216937886118E-4</c:v>
                      </c:pt>
                      <c:pt idx="23">
                        <c:v>4.3683928058842539E-5</c:v>
                      </c:pt>
                      <c:pt idx="24">
                        <c:v>6.2405611514658108E-6</c:v>
                      </c:pt>
                      <c:pt idx="25">
                        <c:v>-9.8885443727474241E-4</c:v>
                      </c:pt>
                    </c:numCache>
                  </c:numRef>
                </c:val>
                <c:smooth val="0"/>
                <c:extLst xmlns:c15="http://schemas.microsoft.com/office/drawing/2012/chart">
                  <c:ext xmlns:c16="http://schemas.microsoft.com/office/drawing/2014/chart" uri="{C3380CC4-5D6E-409C-BE32-E72D297353CC}">
                    <c16:uniqueId val="{00000008-0681-4458-9463-9DA94F98FA3F}"/>
                  </c:ext>
                </c:extLst>
              </c15:ser>
            </c15:filteredLineSeries>
          </c:ext>
        </c:extLst>
      </c:lineChart>
      <c:catAx>
        <c:axId val="68339760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noProof="0" dirty="0">
                    <a:solidFill>
                      <a:schemeClr val="tx1"/>
                    </a:solidFill>
                    <a:latin typeface="Arial" panose="020B0604020202020204" pitchFamily="34" charset="0"/>
                    <a:cs typeface="Arial" panose="020B0604020202020204" pitchFamily="34" charset="0"/>
                  </a:rPr>
                  <a:t>curve</a:t>
                </a:r>
                <a:r>
                  <a:rPr lang="en-GB" sz="1200" baseline="0" noProof="0" dirty="0">
                    <a:solidFill>
                      <a:schemeClr val="tx1"/>
                    </a:solidFill>
                    <a:latin typeface="Arial" panose="020B0604020202020204" pitchFamily="34" charset="0"/>
                    <a:cs typeface="Arial" panose="020B0604020202020204" pitchFamily="34" charset="0"/>
                  </a:rPr>
                  <a:t> </a:t>
                </a:r>
                <a:r>
                  <a:rPr lang="en-GB" sz="1200" noProof="0" dirty="0">
                    <a:solidFill>
                      <a:schemeClr val="tx1"/>
                    </a:solidFill>
                    <a:latin typeface="Arial" panose="020B0604020202020204" pitchFamily="34" charset="0"/>
                    <a:cs typeface="Arial" panose="020B0604020202020204" pitchFamily="34" charset="0"/>
                  </a:rPr>
                  <a:t>numbers (sorted by length deviations)</a:t>
                </a:r>
              </a:p>
            </c:rich>
          </c:tx>
          <c:overlay val="0"/>
          <c:spPr>
            <a:noFill/>
            <a:ln>
              <a:noFill/>
            </a:ln>
            <a:effectLst/>
          </c:spPr>
          <c:txPr>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8160"/>
        <c:crosses val="max"/>
        <c:auto val="1"/>
        <c:lblAlgn val="ctr"/>
        <c:lblOffset val="100"/>
        <c:noMultiLvlLbl val="0"/>
      </c:catAx>
      <c:valAx>
        <c:axId val="683398160"/>
        <c:scaling>
          <c:orientation val="minMax"/>
          <c:max val="3.0000000000000009E-3"/>
          <c:min val="-3.0000000000000009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b="0" i="0" baseline="0" noProof="0" dirty="0">
                    <a:solidFill>
                      <a:schemeClr val="tx1"/>
                    </a:solidFill>
                    <a:effectLst/>
                    <a:latin typeface="Arial" panose="020B0604020202020204" pitchFamily="34" charset="0"/>
                    <a:cs typeface="Arial" panose="020B0604020202020204" pitchFamily="34" charset="0"/>
                  </a:rPr>
                  <a:t>relative deviation to target geometry</a:t>
                </a:r>
                <a:endParaRPr lang="en-GB" sz="1200" noProof="0" dirty="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Kantenlängen!$B$2</c:f>
              <c:strCache>
                <c:ptCount val="1"/>
                <c:pt idx="0">
                  <c:v>Target geometry</c:v>
                </c:pt>
              </c:strCache>
            </c:strRef>
          </c:tx>
          <c:spPr>
            <a:ln w="19050" cap="rnd">
              <a:solidFill>
                <a:schemeClr val="tx1"/>
              </a:solidFill>
              <a:prstDash val="solid"/>
              <a:round/>
            </a:ln>
            <a:effectLst/>
          </c:spPr>
          <c:marker>
            <c:symbol val="none"/>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Kantenlängen!$V$3:$V$28</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0681-4458-9463-9DA94F98FA3F}"/>
            </c:ext>
          </c:extLst>
        </c:ser>
        <c:ser>
          <c:idx val="8"/>
          <c:order val="3"/>
          <c:tx>
            <c:strRef>
              <c:f>Kantenlängen!$X$2</c:f>
              <c:strCache>
                <c:ptCount val="1"/>
                <c:pt idx="0">
                  <c:v>Desired tool geometry</c:v>
                </c:pt>
              </c:strCache>
            </c:strRef>
          </c:tx>
          <c:spPr>
            <a:ln w="19050" cap="rnd">
              <a:noFill/>
              <a:prstDash val="dash"/>
              <a:round/>
            </a:ln>
            <a:effectLst/>
          </c:spPr>
          <c:marker>
            <c:symbol val="circle"/>
            <c:size val="8"/>
            <c:spPr>
              <a:noFill/>
              <a:ln w="34925">
                <a:solidFill>
                  <a:srgbClr val="00B05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Kantenlängen!$X$3:$X$28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2-0681-4458-9463-9DA94F98FA3F}"/>
            </c:ext>
          </c:extLst>
        </c:ser>
        <c:ser>
          <c:idx val="5"/>
          <c:order val="5"/>
          <c:tx>
            <c:strRef>
              <c:f>Kantenlängen!$L$2</c:f>
              <c:strCache>
                <c:ptCount val="1"/>
                <c:pt idx="0">
                  <c:v>Tool_local-scaled</c:v>
                </c:pt>
              </c:strCache>
            </c:strRef>
          </c:tx>
          <c:spPr>
            <a:ln w="19050" cap="rnd">
              <a:noFill/>
              <a:prstDash val="solid"/>
              <a:round/>
            </a:ln>
            <a:effectLst/>
          </c:spPr>
          <c:marker>
            <c:symbol val="x"/>
            <c:size val="10"/>
            <c:spPr>
              <a:noFill/>
              <a:ln w="15875">
                <a:solidFill>
                  <a:srgbClr val="00206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Kantenlängen!$M$3:$M$28</c:f>
              <c:numCache>
                <c:formatCode>0.000%</c:formatCode>
                <c:ptCount val="26"/>
                <c:pt idx="0">
                  <c:v>9.6581549704625083E-5</c:v>
                </c:pt>
                <c:pt idx="1">
                  <c:v>2.2669835972332432E-4</c:v>
                </c:pt>
                <c:pt idx="2">
                  <c:v>4.6289762623835629E-4</c:v>
                </c:pt>
                <c:pt idx="3">
                  <c:v>5.3628383527617974E-4</c:v>
                </c:pt>
                <c:pt idx="4">
                  <c:v>8.6961593730274444E-4</c:v>
                </c:pt>
                <c:pt idx="5">
                  <c:v>1.6022005444646032E-3</c:v>
                </c:pt>
                <c:pt idx="6">
                  <c:v>1.1135326026438868E-3</c:v>
                </c:pt>
                <c:pt idx="7">
                  <c:v>1.6815309692731963E-3</c:v>
                </c:pt>
                <c:pt idx="8">
                  <c:v>1.6163793103446873E-3</c:v>
                </c:pt>
                <c:pt idx="9">
                  <c:v>1.5365815295641863E-3</c:v>
                </c:pt>
                <c:pt idx="10">
                  <c:v>1.5647689149266436E-3</c:v>
                </c:pt>
                <c:pt idx="11">
                  <c:v>1.6391074714411941E-3</c:v>
                </c:pt>
                <c:pt idx="12">
                  <c:v>1.8696645219171673E-3</c:v>
                </c:pt>
                <c:pt idx="13">
                  <c:v>1.8867859918980784E-3</c:v>
                </c:pt>
                <c:pt idx="14">
                  <c:v>1.8561514930053337E-3</c:v>
                </c:pt>
                <c:pt idx="15">
                  <c:v>1.5003024803387202E-3</c:v>
                </c:pt>
                <c:pt idx="16">
                  <c:v>2.0260187416130241E-3</c:v>
                </c:pt>
                <c:pt idx="17">
                  <c:v>2.0448129785484068E-3</c:v>
                </c:pt>
                <c:pt idx="18">
                  <c:v>1.9511803973191423E-3</c:v>
                </c:pt>
                <c:pt idx="19">
                  <c:v>1.8509485275939356E-3</c:v>
                </c:pt>
                <c:pt idx="20">
                  <c:v>1.9684461027705195E-3</c:v>
                </c:pt>
                <c:pt idx="21">
                  <c:v>2.3356935100039078E-3</c:v>
                </c:pt>
                <c:pt idx="22">
                  <c:v>2.1217297491682996E-3</c:v>
                </c:pt>
                <c:pt idx="23">
                  <c:v>2.4587810935959705E-3</c:v>
                </c:pt>
                <c:pt idx="24">
                  <c:v>2.4400594101422822E-3</c:v>
                </c:pt>
                <c:pt idx="25">
                  <c:v>1.5922232464593792E-3</c:v>
                </c:pt>
              </c:numCache>
            </c:numRef>
          </c:val>
          <c:smooth val="0"/>
          <c:extLst>
            <c:ext xmlns:c16="http://schemas.microsoft.com/office/drawing/2014/chart" uri="{C3380CC4-5D6E-409C-BE32-E72D297353CC}">
              <c16:uniqueId val="{00000003-0681-4458-9463-9DA94F98FA3F}"/>
            </c:ext>
          </c:extLst>
        </c:ser>
        <c:ser>
          <c:idx val="6"/>
          <c:order val="6"/>
          <c:tx>
            <c:strRef>
              <c:f>Kantenlängen!$O$2</c:f>
              <c:strCache>
                <c:ptCount val="1"/>
                <c:pt idx="0">
                  <c:v>SBG_local-scaled</c:v>
                </c:pt>
              </c:strCache>
            </c:strRef>
          </c:tx>
          <c:spPr>
            <a:ln w="19050" cap="rnd">
              <a:noFill/>
              <a:round/>
            </a:ln>
            <a:effectLst/>
          </c:spPr>
          <c:marker>
            <c:symbol val="square"/>
            <c:size val="5"/>
            <c:spPr>
              <a:solidFill>
                <a:srgbClr val="002060"/>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Kantenlängen!$P$3:$P$28</c:f>
              <c:numCache>
                <c:formatCode>0.000%</c:formatCode>
                <c:ptCount val="26"/>
                <c:pt idx="0">
                  <c:v>1.1267847465531968E-4</c:v>
                </c:pt>
                <c:pt idx="1">
                  <c:v>1.2877539960616679E-4</c:v>
                </c:pt>
                <c:pt idx="2">
                  <c:v>2.9354483615113322E-4</c:v>
                </c:pt>
                <c:pt idx="3">
                  <c:v>1.0161167405233386E-4</c:v>
                </c:pt>
                <c:pt idx="4">
                  <c:v>-1.2195833267049582E-4</c:v>
                </c:pt>
                <c:pt idx="5">
                  <c:v>4.3954174228663363E-4</c:v>
                </c:pt>
                <c:pt idx="6">
                  <c:v>-6.3630434436793532E-5</c:v>
                </c:pt>
                <c:pt idx="7">
                  <c:v>2.7809935261043415E-4</c:v>
                </c:pt>
                <c:pt idx="8">
                  <c:v>5.104355716876581E-4</c:v>
                </c:pt>
                <c:pt idx="9">
                  <c:v>-1.2099067161910813E-4</c:v>
                </c:pt>
                <c:pt idx="10">
                  <c:v>-1.251815131947292E-5</c:v>
                </c:pt>
                <c:pt idx="11">
                  <c:v>1.8840315763603669E-5</c:v>
                </c:pt>
                <c:pt idx="12">
                  <c:v>3.9379380956134486E-4</c:v>
                </c:pt>
                <c:pt idx="13">
                  <c:v>4.5200680749648154E-4</c:v>
                </c:pt>
                <c:pt idx="14">
                  <c:v>3.3630619385460248E-4</c:v>
                </c:pt>
                <c:pt idx="15">
                  <c:v>-2.4198427102250733E-4</c:v>
                </c:pt>
                <c:pt idx="16">
                  <c:v>1.4659504809440445E-4</c:v>
                </c:pt>
                <c:pt idx="17">
                  <c:v>1.1652426899817664E-4</c:v>
                </c:pt>
                <c:pt idx="18">
                  <c:v>6.6821246483850972E-6</c:v>
                </c:pt>
                <c:pt idx="19">
                  <c:v>-1.0691399437359179E-4</c:v>
                </c:pt>
                <c:pt idx="20">
                  <c:v>5.87595851574006E-5</c:v>
                </c:pt>
                <c:pt idx="21">
                  <c:v>2.9379792578595922E-5</c:v>
                </c:pt>
                <c:pt idx="22">
                  <c:v>-7.1923042344779073E-5</c:v>
                </c:pt>
                <c:pt idx="23">
                  <c:v>6.2405611512707831E-5</c:v>
                </c:pt>
                <c:pt idx="24">
                  <c:v>0</c:v>
                </c:pt>
                <c:pt idx="25">
                  <c:v>-6.5364954328335674E-4</c:v>
                </c:pt>
              </c:numCache>
            </c:numRef>
          </c:val>
          <c:smooth val="0"/>
          <c:extLst>
            <c:ext xmlns:c16="http://schemas.microsoft.com/office/drawing/2014/chart" uri="{C3380CC4-5D6E-409C-BE32-E72D297353CC}">
              <c16:uniqueId val="{00000004-0681-4458-9463-9DA94F98FA3F}"/>
            </c:ext>
          </c:extLst>
        </c:ser>
        <c:dLbls>
          <c:showLegendKey val="0"/>
          <c:showVal val="0"/>
          <c:showCatName val="0"/>
          <c:showSerName val="0"/>
          <c:showPercent val="0"/>
          <c:showBubbleSize val="0"/>
        </c:dLbls>
        <c:smooth val="0"/>
        <c:axId val="683397600"/>
        <c:axId val="683398160"/>
        <c:extLst>
          <c:ext xmlns:c15="http://schemas.microsoft.com/office/drawing/2012/chart" uri="{02D57815-91ED-43cb-92C2-25804820EDAC}">
            <c15:filteredLineSeries>
              <c15:ser>
                <c:idx val="1"/>
                <c:order val="1"/>
                <c:tx>
                  <c:strRef>
                    <c:extLst>
                      <c:ext uri="{02D57815-91ED-43cb-92C2-25804820EDAC}">
                        <c15:formulaRef>
                          <c15:sqref>Kantenlängen!$C$2</c15:sqref>
                        </c15:formulaRef>
                      </c:ext>
                    </c:extLst>
                    <c:strCache>
                      <c:ptCount val="1"/>
                      <c:pt idx="0">
                        <c:v>SBG_unscaled</c:v>
                      </c:pt>
                    </c:strCache>
                  </c:strRef>
                </c:tx>
                <c:spPr>
                  <a:ln w="19050" cap="rnd">
                    <a:noFill/>
                    <a:round/>
                  </a:ln>
                  <a:effectLst/>
                </c:spPr>
                <c:marker>
                  <c:symbol val="circle"/>
                  <c:size val="10"/>
                  <c:spPr>
                    <a:solidFill>
                      <a:srgbClr val="F2F2F2">
                        <a:lumMod val="50000"/>
                      </a:srgbClr>
                    </a:solidFill>
                    <a:ln w="9525">
                      <a:noFill/>
                    </a:ln>
                    <a:effectLst/>
                  </c:spPr>
                </c:marker>
                <c:cat>
                  <c:numRef>
                    <c:extLst>
                      <c:ex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c:ext uri="{02D57815-91ED-43cb-92C2-25804820EDAC}">
                        <c15:formulaRef>
                          <c15:sqref>Kantenlängen!$D$3:$D$28</c15:sqref>
                        </c15:formulaRef>
                      </c:ext>
                    </c:extLst>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1-0681-4458-9463-9DA94F98FA3F}"/>
                  </c:ext>
                </c:extLst>
              </c15:ser>
            </c15:filteredLineSeries>
            <c15:filteredLineSeries>
              <c15:ser>
                <c:idx val="3"/>
                <c:order val="2"/>
                <c:tx>
                  <c:strRef>
                    <c:extLst xmlns:c15="http://schemas.microsoft.com/office/drawing/2012/chart">
                      <c:ext xmlns:c15="http://schemas.microsoft.com/office/drawing/2012/chart" uri="{02D57815-91ED-43cb-92C2-25804820EDAC}">
                        <c15:formulaRef>
                          <c15:sqref>Kantenlängen!$F$2</c15:sqref>
                        </c15:formulaRef>
                      </c:ext>
                    </c:extLst>
                    <c:strCache>
                      <c:ptCount val="1"/>
                      <c:pt idx="0">
                        <c:v>Tool-globalscal</c:v>
                      </c:pt>
                    </c:strCache>
                  </c:strRef>
                </c:tx>
                <c:spPr>
                  <a:ln w="19050" cap="rnd">
                    <a:solidFill>
                      <a:schemeClr val="bg1">
                        <a:lumMod val="50000"/>
                      </a:schemeClr>
                    </a:solidFill>
                    <a:prstDash val="solid"/>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Kantenlängen!$G$3:$G$28</c15:sqref>
                        </c15:formulaRef>
                      </c:ext>
                    </c:extLst>
                    <c:numCache>
                      <c:formatCode>0.000%</c:formatCode>
                      <c:ptCount val="26"/>
                      <c:pt idx="0">
                        <c:v>1.9182168899667194E-3</c:v>
                      </c:pt>
                      <c:pt idx="1">
                        <c:v>1.9182168899667194E-3</c:v>
                      </c:pt>
                      <c:pt idx="2">
                        <c:v>1.9193316209884749E-3</c:v>
                      </c:pt>
                      <c:pt idx="3">
                        <c:v>1.9193316209884749E-3</c:v>
                      </c:pt>
                      <c:pt idx="4">
                        <c:v>1.9195181055098377E-3</c:v>
                      </c:pt>
                      <c:pt idx="5">
                        <c:v>1.9141333938292721E-3</c:v>
                      </c:pt>
                      <c:pt idx="6">
                        <c:v>1.9195181055098377E-3</c:v>
                      </c:pt>
                      <c:pt idx="7">
                        <c:v>1.9208257610544301E-3</c:v>
                      </c:pt>
                      <c:pt idx="8">
                        <c:v>1.9141333938292721E-3</c:v>
                      </c:pt>
                      <c:pt idx="9">
                        <c:v>1.9177021451646519E-3</c:v>
                      </c:pt>
                      <c:pt idx="10">
                        <c:v>1.9152771518702843E-3</c:v>
                      </c:pt>
                      <c:pt idx="11">
                        <c:v>1.9154321026420831E-3</c:v>
                      </c:pt>
                      <c:pt idx="12">
                        <c:v>1.9210289318599006E-3</c:v>
                      </c:pt>
                      <c:pt idx="13">
                        <c:v>1.9210289318599006E-3</c:v>
                      </c:pt>
                      <c:pt idx="14">
                        <c:v>1.9208257610544301E-3</c:v>
                      </c:pt>
                      <c:pt idx="15">
                        <c:v>1.9177253478522614E-3</c:v>
                      </c:pt>
                      <c:pt idx="16">
                        <c:v>1.9207710147761197E-3</c:v>
                      </c:pt>
                      <c:pt idx="17">
                        <c:v>1.9207710147761197E-3</c:v>
                      </c:pt>
                      <c:pt idx="18">
                        <c:v>1.9177697740774067E-3</c:v>
                      </c:pt>
                      <c:pt idx="19">
                        <c:v>1.9177697740774067E-3</c:v>
                      </c:pt>
                      <c:pt idx="20">
                        <c:v>1.9243764139025212E-3</c:v>
                      </c:pt>
                      <c:pt idx="21">
                        <c:v>1.9243764139025212E-3</c:v>
                      </c:pt>
                      <c:pt idx="22">
                        <c:v>1.9239413827204768E-3</c:v>
                      </c:pt>
                      <c:pt idx="23">
                        <c:v>1.9158522734365297E-3</c:v>
                      </c:pt>
                      <c:pt idx="24">
                        <c:v>1.9158522734365297E-3</c:v>
                      </c:pt>
                      <c:pt idx="25">
                        <c:v>1.9106678957513505E-3</c:v>
                      </c:pt>
                    </c:numCache>
                  </c:numRef>
                </c:val>
                <c:smooth val="0"/>
                <c:extLst xmlns:c15="http://schemas.microsoft.com/office/drawing/2012/chart">
                  <c:ext xmlns:c16="http://schemas.microsoft.com/office/drawing/2014/chart" uri="{C3380CC4-5D6E-409C-BE32-E72D297353CC}">
                    <c16:uniqueId val="{00000005-0681-4458-9463-9DA94F98FA3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Kantenlängen!$I$2</c15:sqref>
                        </c15:formulaRef>
                      </c:ext>
                    </c:extLst>
                    <c:strCache>
                      <c:ptCount val="1"/>
                      <c:pt idx="0">
                        <c:v>SBG-globalscal</c:v>
                      </c:pt>
                    </c:strCache>
                  </c:strRef>
                </c:tx>
                <c:spPr>
                  <a:ln w="19050" cap="rnd">
                    <a:solidFill>
                      <a:schemeClr val="bg1">
                        <a:lumMod val="50000"/>
                      </a:schemeClr>
                    </a:solidFill>
                    <a:round/>
                  </a:ln>
                  <a:effectLst/>
                </c:spPr>
                <c:marker>
                  <c:symbol val="circle"/>
                  <c:size val="5"/>
                  <c:spPr>
                    <a:solidFill>
                      <a:schemeClr val="bg1">
                        <a:lumMod val="50000"/>
                      </a:schemeClr>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Kantenlängen!$J$3:$J$28</c15:sqref>
                        </c15:formulaRef>
                      </c:ext>
                    </c:extLst>
                    <c:numCache>
                      <c:formatCode>0.000%</c:formatCode>
                      <c:ptCount val="26"/>
                      <c:pt idx="0">
                        <c:v>1.9262653524420668E-3</c:v>
                      </c:pt>
                      <c:pt idx="1">
                        <c:v>1.8323666235626592E-3</c:v>
                      </c:pt>
                      <c:pt idx="2">
                        <c:v>1.7443337378983176E-3</c:v>
                      </c:pt>
                      <c:pt idx="3">
                        <c:v>1.5072398317762053E-3</c:v>
                      </c:pt>
                      <c:pt idx="4">
                        <c:v>9.4915398034881168E-4</c:v>
                      </c:pt>
                      <c:pt idx="5">
                        <c:v>7.0893829401084897E-4</c:v>
                      </c:pt>
                      <c:pt idx="6">
                        <c:v>7.4765760463224866E-4</c:v>
                      </c:pt>
                      <c:pt idx="7">
                        <c:v>4.5918730314768334E-4</c:v>
                      </c:pt>
                      <c:pt idx="8">
                        <c:v>6.0968693284925348E-4</c:v>
                      </c:pt>
                      <c:pt idx="9">
                        <c:v>3.2062527979091163E-4</c:v>
                      </c:pt>
                      <c:pt idx="10">
                        <c:v>2.628811777076861E-4</c:v>
                      </c:pt>
                      <c:pt idx="11">
                        <c:v>2.8260473645530445E-4</c:v>
                      </c:pt>
                      <c:pt idx="12">
                        <c:v>4.2461245552686806E-4</c:v>
                      </c:pt>
                      <c:pt idx="13">
                        <c:v>4.2118816153076367E-4</c:v>
                      </c:pt>
                      <c:pt idx="14">
                        <c:v>3.8157818148891481E-4</c:v>
                      </c:pt>
                      <c:pt idx="15">
                        <c:v>1.8148820326679453E-4</c:v>
                      </c:pt>
                      <c:pt idx="16">
                        <c:v>1.0148887944995588E-4</c:v>
                      </c:pt>
                      <c:pt idx="17">
                        <c:v>2.6311931709279477E-5</c:v>
                      </c:pt>
                      <c:pt idx="18">
                        <c:v>-1.3364249296580276E-5</c:v>
                      </c:pt>
                      <c:pt idx="19">
                        <c:v>-1.0023186972482687E-5</c:v>
                      </c:pt>
                      <c:pt idx="20">
                        <c:v>4.4069688867998263E-5</c:v>
                      </c:pt>
                      <c:pt idx="21">
                        <c:v>-4.2600699239058029E-4</c:v>
                      </c:pt>
                      <c:pt idx="22">
                        <c:v>-2.6971140879260215E-4</c:v>
                      </c:pt>
                      <c:pt idx="23">
                        <c:v>-4.9300433094930985E-4</c:v>
                      </c:pt>
                      <c:pt idx="24">
                        <c:v>-5.8037218706699439E-4</c:v>
                      </c:pt>
                      <c:pt idx="25">
                        <c:v>-3.3520489399138561E-4</c:v>
                      </c:pt>
                    </c:numCache>
                  </c:numRef>
                </c:val>
                <c:smooth val="0"/>
                <c:extLst xmlns:c15="http://schemas.microsoft.com/office/drawing/2012/chart">
                  <c:ext xmlns:c16="http://schemas.microsoft.com/office/drawing/2014/chart" uri="{C3380CC4-5D6E-409C-BE32-E72D297353CC}">
                    <c16:uniqueId val="{00000006-0681-4458-9463-9DA94F98FA3F}"/>
                  </c:ext>
                </c:extLst>
              </c15:ser>
            </c15:filteredLineSeries>
            <c15:filteredLineSeries>
              <c15:ser>
                <c:idx val="2"/>
                <c:order val="7"/>
                <c:tx>
                  <c:strRef>
                    <c:extLst xmlns:c15="http://schemas.microsoft.com/office/drawing/2012/chart">
                      <c:ext xmlns:c15="http://schemas.microsoft.com/office/drawing/2012/chart" uri="{02D57815-91ED-43cb-92C2-25804820EDAC}">
                        <c15:formulaRef>
                          <c15:sqref>Kantenlängen!$R$2</c15:sqref>
                        </c15:formulaRef>
                      </c:ext>
                    </c:extLst>
                    <c:strCache>
                      <c:ptCount val="1"/>
                      <c:pt idx="0">
                        <c:v>Diff_AF</c:v>
                      </c:pt>
                    </c:strCache>
                  </c:strRef>
                </c:tx>
                <c:spPr>
                  <a:ln w="1905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Kantenlängen!$R$3:$R$28</c15:sqref>
                        </c15:formulaRef>
                      </c:ext>
                    </c:extLst>
                    <c:numCache>
                      <c:formatCode>0.000%</c:formatCode>
                      <c:ptCount val="26"/>
                      <c:pt idx="0">
                        <c:v>1.9276067628545993E-3</c:v>
                      </c:pt>
                      <c:pt idx="1">
                        <c:v>1.8430979068630713E-3</c:v>
                      </c:pt>
                      <c:pt idx="2">
                        <c:v>1.8007846679273386E-3</c:v>
                      </c:pt>
                      <c:pt idx="3">
                        <c:v>1.5241751107848475E-3</c:v>
                      </c:pt>
                      <c:pt idx="4">
                        <c:v>9.4915398034881168E-4</c:v>
                      </c:pt>
                      <c:pt idx="5">
                        <c:v>7.6565335753158792E-4</c:v>
                      </c:pt>
                      <c:pt idx="6">
                        <c:v>7.0523731500782001E-4</c:v>
                      </c:pt>
                      <c:pt idx="7">
                        <c:v>5.5619870522105228E-4</c:v>
                      </c:pt>
                      <c:pt idx="8">
                        <c:v>4.5372050816671781E-4</c:v>
                      </c:pt>
                      <c:pt idx="9">
                        <c:v>4.1136828350541452E-4</c:v>
                      </c:pt>
                      <c:pt idx="10">
                        <c:v>3.8806269090188149E-4</c:v>
                      </c:pt>
                      <c:pt idx="11">
                        <c:v>3.8308642052845227E-4</c:v>
                      </c:pt>
                      <c:pt idx="12">
                        <c:v>3.6982375158783583E-4</c:v>
                      </c:pt>
                      <c:pt idx="13">
                        <c:v>3.6982375158783583E-4</c:v>
                      </c:pt>
                      <c:pt idx="14">
                        <c:v>3.6217590107413085E-4</c:v>
                      </c:pt>
                      <c:pt idx="15">
                        <c:v>2.0568663036880453E-4</c:v>
                      </c:pt>
                      <c:pt idx="16">
                        <c:v>8.2694642515000315E-5</c:v>
                      </c:pt>
                      <c:pt idx="17">
                        <c:v>-1.8794236934955525E-5</c:v>
                      </c:pt>
                      <c:pt idx="18">
                        <c:v>-5.3456997186700954E-5</c:v>
                      </c:pt>
                      <c:pt idx="19">
                        <c:v>-6.0139121835085926E-5</c:v>
                      </c:pt>
                      <c:pt idx="20">
                        <c:v>-1.0282927402519037E-4</c:v>
                      </c:pt>
                      <c:pt idx="21">
                        <c:v>-4.1131709610117803E-4</c:v>
                      </c:pt>
                      <c:pt idx="22">
                        <c:v>-4.8548053582668396E-4</c:v>
                      </c:pt>
                      <c:pt idx="23">
                        <c:v>-4.9924489210059829E-4</c:v>
                      </c:pt>
                      <c:pt idx="24">
                        <c:v>-5.1796657555428665E-4</c:v>
                      </c:pt>
                      <c:pt idx="25">
                        <c:v>-6.7040978798277111E-4</c:v>
                      </c:pt>
                    </c:numCache>
                  </c:numRef>
                </c:val>
                <c:smooth val="0"/>
                <c:extLst xmlns:c15="http://schemas.microsoft.com/office/drawing/2012/chart">
                  <c:ext xmlns:c16="http://schemas.microsoft.com/office/drawing/2014/chart" uri="{C3380CC4-5D6E-409C-BE32-E72D297353CC}">
                    <c16:uniqueId val="{00000007-0681-4458-9463-9DA94F98FA3F}"/>
                  </c:ext>
                </c:extLst>
              </c15:ser>
            </c15:filteredLineSeries>
            <c15:filteredLineSeries>
              <c15:ser>
                <c:idx val="7"/>
                <c:order val="8"/>
                <c:tx>
                  <c:strRef>
                    <c:extLst xmlns:c15="http://schemas.microsoft.com/office/drawing/2012/chart">
                      <c:ext xmlns:c15="http://schemas.microsoft.com/office/drawing/2012/chart" uri="{02D57815-91ED-43cb-92C2-25804820EDAC}">
                        <c15:formulaRef>
                          <c15:sqref>Kantenlängen!$T$2</c15:sqref>
                        </c15:formulaRef>
                      </c:ext>
                    </c:extLst>
                    <c:strCache>
                      <c:ptCount val="1"/>
                      <c:pt idx="0">
                        <c:v>Diff_V3</c:v>
                      </c:pt>
                    </c:strCache>
                  </c:strRef>
                </c:tx>
                <c:spPr>
                  <a:ln w="19050" cap="rnd">
                    <a:noFill/>
                    <a:round/>
                  </a:ln>
                  <a:effectLst/>
                </c:spPr>
                <c:marker>
                  <c:symbol val="plus"/>
                  <c:size val="10"/>
                  <c:spPr>
                    <a:noFill/>
                    <a:ln w="9525">
                      <a:solidFill>
                        <a:schemeClr val="tx1"/>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Kantenlängen!$T$3:$T$28</c15:sqref>
                        </c15:formulaRef>
                      </c:ext>
                    </c:extLst>
                    <c:numCache>
                      <c:formatCode>0.000%</c:formatCode>
                      <c:ptCount val="26"/>
                      <c:pt idx="0">
                        <c:v>1.0597142259250485E-4</c:v>
                      </c:pt>
                      <c:pt idx="1">
                        <c:v>1.5157937661967619E-4</c:v>
                      </c:pt>
                      <c:pt idx="2">
                        <c:v>3.4435067317721991E-4</c:v>
                      </c:pt>
                      <c:pt idx="3">
                        <c:v>1.4112732507255222E-4</c:v>
                      </c:pt>
                      <c:pt idx="4">
                        <c:v>-1.0074818785828156E-4</c:v>
                      </c:pt>
                      <c:pt idx="5">
                        <c:v>4.5372050816691904E-4</c:v>
                      </c:pt>
                      <c:pt idx="6">
                        <c:v>-1.0074818785813086E-4</c:v>
                      </c:pt>
                      <c:pt idx="7">
                        <c:v>3.1690391343981847E-4</c:v>
                      </c:pt>
                      <c:pt idx="8">
                        <c:v>1.55966424682133E-4</c:v>
                      </c:pt>
                      <c:pt idx="9">
                        <c:v>3.0247667904948969E-5</c:v>
                      </c:pt>
                      <c:pt idx="10">
                        <c:v>3.7554453958240763E-5</c:v>
                      </c:pt>
                      <c:pt idx="11">
                        <c:v>1.067617893275633E-4</c:v>
                      </c:pt>
                      <c:pt idx="12">
                        <c:v>3.184593416451025E-4</c:v>
                      </c:pt>
                      <c:pt idx="13">
                        <c:v>3.3558081162601361E-4</c:v>
                      </c:pt>
                      <c:pt idx="14">
                        <c:v>2.9750163302503445E-4</c:v>
                      </c:pt>
                      <c:pt idx="15">
                        <c:v>-2.117362371447367E-4</c:v>
                      </c:pt>
                      <c:pt idx="16">
                        <c:v>1.8794236935190472E-4</c:v>
                      </c:pt>
                      <c:pt idx="17">
                        <c:v>1.0524772683733158E-4</c:v>
                      </c:pt>
                      <c:pt idx="18">
                        <c:v>-2.0046373944965397E-5</c:v>
                      </c:pt>
                      <c:pt idx="19">
                        <c:v>-1.2696036831855704E-4</c:v>
                      </c:pt>
                      <c:pt idx="20">
                        <c:v>-5.875958515719204E-5</c:v>
                      </c:pt>
                      <c:pt idx="21">
                        <c:v>2.0860049798621105E-16</c:v>
                      </c:pt>
                      <c:pt idx="22">
                        <c:v>-2.8769216937886118E-4</c:v>
                      </c:pt>
                      <c:pt idx="23">
                        <c:v>4.3683928058842539E-5</c:v>
                      </c:pt>
                      <c:pt idx="24">
                        <c:v>6.2405611514658108E-6</c:v>
                      </c:pt>
                      <c:pt idx="25">
                        <c:v>-9.8885443727474241E-4</c:v>
                      </c:pt>
                    </c:numCache>
                  </c:numRef>
                </c:val>
                <c:smooth val="0"/>
                <c:extLst xmlns:c15="http://schemas.microsoft.com/office/drawing/2012/chart">
                  <c:ext xmlns:c16="http://schemas.microsoft.com/office/drawing/2014/chart" uri="{C3380CC4-5D6E-409C-BE32-E72D297353CC}">
                    <c16:uniqueId val="{00000008-0681-4458-9463-9DA94F98FA3F}"/>
                  </c:ext>
                </c:extLst>
              </c15:ser>
            </c15:filteredLineSeries>
          </c:ext>
        </c:extLst>
      </c:lineChart>
      <c:catAx>
        <c:axId val="68339760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noProof="0" dirty="0">
                    <a:solidFill>
                      <a:schemeClr val="tx1"/>
                    </a:solidFill>
                    <a:latin typeface="Arial" panose="020B0604020202020204" pitchFamily="34" charset="0"/>
                    <a:cs typeface="Arial" panose="020B0604020202020204" pitchFamily="34" charset="0"/>
                  </a:rPr>
                  <a:t>curve</a:t>
                </a:r>
                <a:r>
                  <a:rPr lang="en-GB" sz="1200" baseline="0" noProof="0" dirty="0">
                    <a:solidFill>
                      <a:schemeClr val="tx1"/>
                    </a:solidFill>
                    <a:latin typeface="Arial" panose="020B0604020202020204" pitchFamily="34" charset="0"/>
                    <a:cs typeface="Arial" panose="020B0604020202020204" pitchFamily="34" charset="0"/>
                  </a:rPr>
                  <a:t> </a:t>
                </a:r>
                <a:r>
                  <a:rPr lang="en-GB" sz="1200" noProof="0" dirty="0">
                    <a:solidFill>
                      <a:schemeClr val="tx1"/>
                    </a:solidFill>
                    <a:latin typeface="Arial" panose="020B0604020202020204" pitchFamily="34" charset="0"/>
                    <a:cs typeface="Arial" panose="020B0604020202020204" pitchFamily="34" charset="0"/>
                  </a:rPr>
                  <a:t>numbers (sorted by length deviations)</a:t>
                </a:r>
              </a:p>
            </c:rich>
          </c:tx>
          <c:overlay val="0"/>
          <c:spPr>
            <a:noFill/>
            <a:ln>
              <a:noFill/>
            </a:ln>
            <a:effectLst/>
          </c:spPr>
          <c:txPr>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8160"/>
        <c:crosses val="max"/>
        <c:auto val="1"/>
        <c:lblAlgn val="ctr"/>
        <c:lblOffset val="100"/>
        <c:noMultiLvlLbl val="0"/>
      </c:catAx>
      <c:valAx>
        <c:axId val="683398160"/>
        <c:scaling>
          <c:orientation val="minMax"/>
          <c:max val="3.0000000000000009E-3"/>
          <c:min val="-3.0000000000000009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b="0" i="0" baseline="0" noProof="0" dirty="0">
                    <a:solidFill>
                      <a:schemeClr val="tx1"/>
                    </a:solidFill>
                    <a:effectLst/>
                    <a:latin typeface="Arial" panose="020B0604020202020204" pitchFamily="34" charset="0"/>
                    <a:cs typeface="Arial" panose="020B0604020202020204" pitchFamily="34" charset="0"/>
                  </a:rPr>
                  <a:t>relative deviation to target geometry</a:t>
                </a:r>
                <a:endParaRPr lang="en-GB" sz="1200" noProof="0" dirty="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Standardabweichungen!$A$2</c:f>
              <c:strCache>
                <c:ptCount val="1"/>
                <c:pt idx="0">
                  <c:v>XX</c:v>
                </c:pt>
              </c:strCache>
            </c:strRef>
          </c:tx>
          <c:spPr>
            <a:ln w="19050" cap="rnd">
              <a:solidFill>
                <a:sysClr val="windowText" lastClr="000000"/>
              </a:solidFill>
              <a:round/>
            </a:ln>
            <a:effectLst/>
          </c:spPr>
          <c:marker>
            <c:symbol val="circle"/>
            <c:size val="3"/>
            <c:spPr>
              <a:solidFill>
                <a:sysClr val="windowText" lastClr="000000"/>
              </a:solidFill>
              <a:ln w="9525">
                <a:noFill/>
              </a:ln>
              <a:effectLst/>
            </c:spPr>
          </c:marker>
          <c:cat>
            <c:numRef>
              <c:f>Standardabweichungen!$B$1:$AF$1</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Standardabweichungen!$B$2:$AF$2</c:f>
              <c:numCache>
                <c:formatCode>0.0000%</c:formatCode>
                <c:ptCount val="31"/>
                <c:pt idx="0">
                  <c:v>1.3875035570295119E-3</c:v>
                </c:pt>
                <c:pt idx="1">
                  <c:v>1.1916158634628078E-3</c:v>
                </c:pt>
                <c:pt idx="2">
                  <c:v>1.0678148417403287E-3</c:v>
                </c:pt>
                <c:pt idx="3">
                  <c:v>9.8412350600590834E-4</c:v>
                </c:pt>
                <c:pt idx="4">
                  <c:v>9.2339019494597175E-4</c:v>
                </c:pt>
                <c:pt idx="5">
                  <c:v>8.7617019269199128E-4</c:v>
                </c:pt>
                <c:pt idx="6">
                  <c:v>8.3730796982620299E-4</c:v>
                </c:pt>
                <c:pt idx="7">
                  <c:v>8.0395458292088946E-4</c:v>
                </c:pt>
                <c:pt idx="8">
                  <c:v>7.744863965417697E-4</c:v>
                </c:pt>
                <c:pt idx="9">
                  <c:v>7.4793561684073423E-4</c:v>
                </c:pt>
                <c:pt idx="10">
                  <c:v>7.2369324936578494E-4</c:v>
                </c:pt>
                <c:pt idx="11">
                  <c:v>7.0135330539372674E-4</c:v>
                </c:pt>
                <c:pt idx="12">
                  <c:v>6.8062938174423451E-4</c:v>
                </c:pt>
                <c:pt idx="13">
                  <c:v>6.613091961507146E-4</c:v>
                </c:pt>
                <c:pt idx="14">
                  <c:v>6.4322836425568467E-4</c:v>
                </c:pt>
                <c:pt idx="15">
                  <c:v>6.2625501829219549E-4</c:v>
                </c:pt>
                <c:pt idx="16">
                  <c:v>6.1028077416153841E-4</c:v>
                </c:pt>
                <c:pt idx="17">
                  <c:v>5.9521406647747212E-4</c:v>
                </c:pt>
                <c:pt idx="18">
                  <c:v>5.809768524472111E-4</c:v>
                </c:pt>
                <c:pt idx="19">
                  <c:v>5.6750112191606339E-4</c:v>
                </c:pt>
                <c:pt idx="20">
                  <c:v>5.5472729338105803E-4</c:v>
                </c:pt>
                <c:pt idx="21">
                  <c:v>5.4260278360592168E-4</c:v>
                </c:pt>
                <c:pt idx="22">
                  <c:v>5.3108044172280728E-4</c:v>
                </c:pt>
                <c:pt idx="23">
                  <c:v>5.2011839723689341E-4</c:v>
                </c:pt>
                <c:pt idx="24">
                  <c:v>5.0967844010860923E-4</c:v>
                </c:pt>
                <c:pt idx="25">
                  <c:v>4.9972618997334124E-4</c:v>
                </c:pt>
                <c:pt idx="26">
                  <c:v>4.9023061219609994E-4</c:v>
                </c:pt>
                <c:pt idx="27">
                  <c:v>4.8116288280043842E-4</c:v>
                </c:pt>
                <c:pt idx="28">
                  <c:v>4.7249712647712505E-4</c:v>
                </c:pt>
                <c:pt idx="29">
                  <c:v>4.6420920713157604E-4</c:v>
                </c:pt>
                <c:pt idx="30">
                  <c:v>4.5627720322014432E-4</c:v>
                </c:pt>
              </c:numCache>
            </c:numRef>
          </c:val>
          <c:smooth val="0"/>
          <c:extLst>
            <c:ext xmlns:c16="http://schemas.microsoft.com/office/drawing/2014/chart" uri="{C3380CC4-5D6E-409C-BE32-E72D297353CC}">
              <c16:uniqueId val="{00000000-B984-4A10-915C-6CA9189E15E3}"/>
            </c:ext>
          </c:extLst>
        </c:ser>
        <c:ser>
          <c:idx val="1"/>
          <c:order val="1"/>
          <c:tx>
            <c:strRef>
              <c:f>Standardabweichungen!$A$3</c:f>
              <c:strCache>
                <c:ptCount val="1"/>
                <c:pt idx="0">
                  <c:v>YY</c:v>
                </c:pt>
              </c:strCache>
            </c:strRef>
          </c:tx>
          <c:spPr>
            <a:ln w="19050" cap="rnd">
              <a:solidFill>
                <a:srgbClr val="E7E6E6">
                  <a:lumMod val="50000"/>
                </a:srgbClr>
              </a:solidFill>
              <a:round/>
            </a:ln>
            <a:effectLst/>
          </c:spPr>
          <c:marker>
            <c:symbol val="circle"/>
            <c:size val="3"/>
            <c:spPr>
              <a:solidFill>
                <a:srgbClr val="E7E6E6">
                  <a:lumMod val="50000"/>
                </a:srgbClr>
              </a:solidFill>
              <a:ln w="9525">
                <a:noFill/>
              </a:ln>
              <a:effectLst/>
            </c:spPr>
          </c:marker>
          <c:cat>
            <c:numRef>
              <c:f>Standardabweichungen!$B$1:$AF$1</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Standardabweichungen!$B$3:$AF$3</c:f>
              <c:numCache>
                <c:formatCode>0.0000%</c:formatCode>
                <c:ptCount val="31"/>
                <c:pt idx="0">
                  <c:v>1.3445673394921484E-3</c:v>
                </c:pt>
                <c:pt idx="1">
                  <c:v>1.1285651148169125E-3</c:v>
                </c:pt>
                <c:pt idx="2">
                  <c:v>9.938356479817171E-4</c:v>
                </c:pt>
                <c:pt idx="3">
                  <c:v>9.0384866409358249E-4</c:v>
                </c:pt>
                <c:pt idx="4">
                  <c:v>8.3965179851099839E-4</c:v>
                </c:pt>
                <c:pt idx="5">
                  <c:v>7.9083415444036167E-4</c:v>
                </c:pt>
                <c:pt idx="6">
                  <c:v>7.516034396184534E-4</c:v>
                </c:pt>
                <c:pt idx="7">
                  <c:v>7.1868077203821599E-4</c:v>
                </c:pt>
                <c:pt idx="8">
                  <c:v>6.9015564172301958E-4</c:v>
                </c:pt>
                <c:pt idx="9">
                  <c:v>6.6487023607612449E-4</c:v>
                </c:pt>
                <c:pt idx="10">
                  <c:v>6.4208995128998828E-4</c:v>
                </c:pt>
                <c:pt idx="11">
                  <c:v>6.2132523271519167E-4</c:v>
                </c:pt>
                <c:pt idx="12">
                  <c:v>6.0223395543594876E-4</c:v>
                </c:pt>
                <c:pt idx="13">
                  <c:v>5.8456611690843119E-4</c:v>
                </c:pt>
                <c:pt idx="14">
                  <c:v>5.6813201970135378E-4</c:v>
                </c:pt>
                <c:pt idx="15">
                  <c:v>5.5278270967253345E-4</c:v>
                </c:pt>
                <c:pt idx="16">
                  <c:v>5.3839824441958152E-4</c:v>
                </c:pt>
                <c:pt idx="17">
                  <c:v>5.2487972903594339E-4</c:v>
                </c:pt>
                <c:pt idx="18">
                  <c:v>5.1214402880031562E-4</c:v>
                </c:pt>
                <c:pt idx="19">
                  <c:v>5.0012048952346045E-4</c:v>
                </c:pt>
                <c:pt idx="20">
                  <c:v>4.8874825018108072E-4</c:v>
                </c:pt>
                <c:pt idx="21">
                  <c:v>4.7797384268031227E-4</c:v>
                </c:pt>
                <c:pt idx="22">
                  <c:v>4.6775088129598396E-4</c:v>
                </c:pt>
                <c:pt idx="23">
                  <c:v>4.5803772546888115E-4</c:v>
                </c:pt>
                <c:pt idx="24">
                  <c:v>4.4879766842464134E-4</c:v>
                </c:pt>
                <c:pt idx="25">
                  <c:v>4.3999777243639048E-4</c:v>
                </c:pt>
                <c:pt idx="26">
                  <c:v>4.3160797116449689E-4</c:v>
                </c:pt>
                <c:pt idx="27">
                  <c:v>4.2360174643202194E-4</c:v>
                </c:pt>
                <c:pt idx="28">
                  <c:v>4.1595439707526471E-4</c:v>
                </c:pt>
                <c:pt idx="29">
                  <c:v>4.0864384006893676E-4</c:v>
                </c:pt>
                <c:pt idx="30">
                  <c:v>4.0164950670269019E-4</c:v>
                </c:pt>
              </c:numCache>
            </c:numRef>
          </c:val>
          <c:smooth val="0"/>
          <c:extLst>
            <c:ext xmlns:c16="http://schemas.microsoft.com/office/drawing/2014/chart" uri="{C3380CC4-5D6E-409C-BE32-E72D297353CC}">
              <c16:uniqueId val="{00000001-B984-4A10-915C-6CA9189E15E3}"/>
            </c:ext>
          </c:extLst>
        </c:ser>
        <c:ser>
          <c:idx val="2"/>
          <c:order val="2"/>
          <c:tx>
            <c:strRef>
              <c:f>Standardabweichungen!$A$4</c:f>
              <c:strCache>
                <c:ptCount val="1"/>
                <c:pt idx="0">
                  <c:v>XY</c:v>
                </c:pt>
              </c:strCache>
            </c:strRef>
          </c:tx>
          <c:spPr>
            <a:ln w="19050" cap="rnd">
              <a:solidFill>
                <a:sysClr val="window" lastClr="FFFFFF">
                  <a:lumMod val="75000"/>
                </a:sysClr>
              </a:solidFill>
              <a:round/>
            </a:ln>
            <a:effectLst/>
          </c:spPr>
          <c:marker>
            <c:symbol val="circle"/>
            <c:size val="3"/>
            <c:spPr>
              <a:solidFill>
                <a:sysClr val="window" lastClr="FFFFFF">
                  <a:lumMod val="75000"/>
                </a:sysClr>
              </a:solidFill>
              <a:ln w="9525">
                <a:noFill/>
              </a:ln>
              <a:effectLst/>
            </c:spPr>
          </c:marker>
          <c:cat>
            <c:numRef>
              <c:f>Standardabweichungen!$B$1:$AF$1</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Standardabweichungen!$B$4:$AF$4</c:f>
              <c:numCache>
                <c:formatCode>0.0000%</c:formatCode>
                <c:ptCount val="31"/>
                <c:pt idx="0">
                  <c:v>1.6659245820629426E-3</c:v>
                </c:pt>
                <c:pt idx="1">
                  <c:v>1.3992247210044353E-3</c:v>
                </c:pt>
                <c:pt idx="2">
                  <c:v>1.2280329305231214E-3</c:v>
                </c:pt>
                <c:pt idx="3">
                  <c:v>1.111353759602466E-3</c:v>
                </c:pt>
                <c:pt idx="4">
                  <c:v>1.0277882317328889E-3</c:v>
                </c:pt>
                <c:pt idx="5">
                  <c:v>9.6458827796921118E-4</c:v>
                </c:pt>
                <c:pt idx="6">
                  <c:v>9.1428402007952129E-4</c:v>
                </c:pt>
                <c:pt idx="7">
                  <c:v>8.7251942882831746E-4</c:v>
                </c:pt>
                <c:pt idx="8">
                  <c:v>8.3671064697798405E-4</c:v>
                </c:pt>
                <c:pt idx="9">
                  <c:v>8.052737304350317E-4</c:v>
                </c:pt>
                <c:pt idx="10">
                  <c:v>7.7719543415821573E-4</c:v>
                </c:pt>
                <c:pt idx="11">
                  <c:v>7.5179681409680732E-4</c:v>
                </c:pt>
                <c:pt idx="12">
                  <c:v>7.2860181579588045E-4</c:v>
                </c:pt>
                <c:pt idx="13">
                  <c:v>7.0726203890638056E-4</c:v>
                </c:pt>
                <c:pt idx="14">
                  <c:v>6.8751318096432767E-4</c:v>
                </c:pt>
                <c:pt idx="15">
                  <c:v>6.6914897017909824E-4</c:v>
                </c:pt>
                <c:pt idx="16">
                  <c:v>6.5200335884310146E-4</c:v>
                </c:pt>
                <c:pt idx="17">
                  <c:v>6.3594107024076557E-4</c:v>
                </c:pt>
                <c:pt idx="18">
                  <c:v>6.2084910290179042E-4</c:v>
                </c:pt>
                <c:pt idx="19">
                  <c:v>6.0663227064264411E-4</c:v>
                </c:pt>
                <c:pt idx="20">
                  <c:v>5.9320915980232722E-4</c:v>
                </c:pt>
                <c:pt idx="21">
                  <c:v>5.8050987820151086E-4</c:v>
                </c:pt>
                <c:pt idx="22">
                  <c:v>5.6847333813057443E-4</c:v>
                </c:pt>
                <c:pt idx="23">
                  <c:v>5.5704610009438E-4</c:v>
                </c:pt>
                <c:pt idx="24">
                  <c:v>5.4618122915675821E-4</c:v>
                </c:pt>
                <c:pt idx="25">
                  <c:v>5.3583686947895274E-4</c:v>
                </c:pt>
                <c:pt idx="26">
                  <c:v>5.2597589865295146E-4</c:v>
                </c:pt>
                <c:pt idx="27">
                  <c:v>5.1656484073993162E-4</c:v>
                </c:pt>
                <c:pt idx="28">
                  <c:v>5.0757370985964696E-4</c:v>
                </c:pt>
                <c:pt idx="29">
                  <c:v>4.9897543180185341E-4</c:v>
                </c:pt>
                <c:pt idx="30">
                  <c:v>4.9074539156540478E-4</c:v>
                </c:pt>
              </c:numCache>
            </c:numRef>
          </c:val>
          <c:smooth val="0"/>
          <c:extLst>
            <c:ext xmlns:c16="http://schemas.microsoft.com/office/drawing/2014/chart" uri="{C3380CC4-5D6E-409C-BE32-E72D297353CC}">
              <c16:uniqueId val="{00000002-B984-4A10-915C-6CA9189E15E3}"/>
            </c:ext>
          </c:extLst>
        </c:ser>
        <c:dLbls>
          <c:showLegendKey val="0"/>
          <c:showVal val="0"/>
          <c:showCatName val="0"/>
          <c:showSerName val="0"/>
          <c:showPercent val="0"/>
          <c:showBubbleSize val="0"/>
        </c:dLbls>
        <c:marker val="1"/>
        <c:smooth val="0"/>
        <c:axId val="295657168"/>
        <c:axId val="295642608"/>
      </c:lineChart>
      <c:catAx>
        <c:axId val="29565716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de-DE" sz="1200" dirty="0">
                    <a:solidFill>
                      <a:schemeClr val="tx1"/>
                    </a:solidFill>
                    <a:latin typeface="Arial" panose="020B0604020202020204" pitchFamily="34" charset="0"/>
                    <a:cs typeface="Arial" panose="020B0604020202020204" pitchFamily="34" charset="0"/>
                  </a:rPr>
                  <a:t>Iteration</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title>
        <c:numFmt formatCode="General" sourceLinked="1"/>
        <c:majorTickMark val="out"/>
        <c:minorTickMark val="out"/>
        <c:tickLblPos val="nextTo"/>
        <c:spPr>
          <a:noFill/>
          <a:ln w="6350"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295642608"/>
        <c:crosses val="autoZero"/>
        <c:auto val="1"/>
        <c:lblAlgn val="ctr"/>
        <c:lblOffset val="100"/>
        <c:tickLblSkip val="2"/>
        <c:tickMarkSkip val="2"/>
        <c:noMultiLvlLbl val="0"/>
      </c:catAx>
      <c:valAx>
        <c:axId val="295642608"/>
        <c:scaling>
          <c:orientation val="minMax"/>
          <c:max val="1.8000000000000004E-3"/>
          <c:min val="0"/>
        </c:scaling>
        <c:delete val="0"/>
        <c:axPos val="l"/>
        <c:majorGridlines>
          <c:spPr>
            <a:ln w="6350" cap="flat" cmpd="sng" algn="ctr">
              <a:solidFill>
                <a:sysClr val="windowText" lastClr="000000"/>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200" noProof="0" dirty="0">
                    <a:solidFill>
                      <a:schemeClr val="tx1"/>
                    </a:solidFill>
                    <a:latin typeface="Arial" panose="020B0604020202020204" pitchFamily="34" charset="0"/>
                    <a:cs typeface="Arial" panose="020B0604020202020204" pitchFamily="34" charset="0"/>
                  </a:rPr>
                  <a:t>Absolute</a:t>
                </a:r>
                <a:r>
                  <a:rPr lang="en-GB" sz="1200" baseline="0" noProof="0" dirty="0">
                    <a:solidFill>
                      <a:schemeClr val="tx1"/>
                    </a:solidFill>
                    <a:latin typeface="Arial" panose="020B0604020202020204" pitchFamily="34" charset="0"/>
                    <a:cs typeface="Arial" panose="020B0604020202020204" pitchFamily="34" charset="0"/>
                  </a:rPr>
                  <a:t> average strain deviation</a:t>
                </a:r>
                <a:endParaRPr lang="en-GB" sz="1200" noProof="0"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0.00%" sourceLinked="0"/>
        <c:majorTickMark val="out"/>
        <c:minorTickMark val="none"/>
        <c:tickLblPos val="nextTo"/>
        <c:spPr>
          <a:noFill/>
          <a:ln w="6350">
            <a:solidFill>
              <a:sysClr val="windowText" lastClr="000000"/>
            </a:solidFill>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295657168"/>
        <c:crosses val="autoZero"/>
        <c:crossBetween val="midCat"/>
        <c:majorUnit val="2.0000000000000006E-4"/>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rgbClr val="FF0000"/>
              </a:solidFill>
              <a:latin typeface="Arial" panose="020B0604020202020204" pitchFamily="34" charset="0"/>
              <a:ea typeface="+mn-ea"/>
              <a:cs typeface="Arial" panose="020B0604020202020204" pitchFamily="34" charset="0"/>
            </a:defRPr>
          </a:pPr>
          <a:endParaRPr lang="de-DE"/>
        </a:p>
      </c:txPr>
    </c:legend>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6350">
              <a:solidFill>
                <a:schemeClr val="tx1"/>
              </a:solidFill>
            </a:ln>
          </c:spPr>
          <c:dPt>
            <c:idx val="0"/>
            <c:bubble3D val="0"/>
            <c:spPr>
              <a:solidFill>
                <a:srgbClr val="FFFFFF"/>
              </a:solidFill>
              <a:ln w="6350">
                <a:solidFill>
                  <a:schemeClr val="tx1"/>
                </a:solidFill>
              </a:ln>
              <a:effectLst/>
            </c:spPr>
            <c:extLst>
              <c:ext xmlns:c16="http://schemas.microsoft.com/office/drawing/2014/chart" uri="{C3380CC4-5D6E-409C-BE32-E72D297353CC}">
                <c16:uniqueId val="{00000001-49D4-46BF-92A0-05D7B6B65533}"/>
              </c:ext>
            </c:extLst>
          </c:dPt>
          <c:dPt>
            <c:idx val="1"/>
            <c:bubble3D val="0"/>
            <c:spPr>
              <a:solidFill>
                <a:srgbClr val="AAAAAA"/>
              </a:solidFill>
              <a:ln w="6350">
                <a:solidFill>
                  <a:schemeClr val="tx1"/>
                </a:solidFill>
              </a:ln>
              <a:effectLst/>
            </c:spPr>
            <c:extLst>
              <c:ext xmlns:c16="http://schemas.microsoft.com/office/drawing/2014/chart" uri="{C3380CC4-5D6E-409C-BE32-E72D297353CC}">
                <c16:uniqueId val="{00000003-49D4-46BF-92A0-05D7B6B65533}"/>
              </c:ext>
            </c:extLst>
          </c:dPt>
          <c:dPt>
            <c:idx val="2"/>
            <c:bubble3D val="0"/>
            <c:spPr>
              <a:solidFill>
                <a:srgbClr val="555555"/>
              </a:solidFill>
              <a:ln w="6350">
                <a:solidFill>
                  <a:schemeClr val="tx1"/>
                </a:solidFill>
              </a:ln>
              <a:effectLst/>
            </c:spPr>
            <c:extLst>
              <c:ext xmlns:c16="http://schemas.microsoft.com/office/drawing/2014/chart" uri="{C3380CC4-5D6E-409C-BE32-E72D297353CC}">
                <c16:uniqueId val="{00000005-49D4-46BF-92A0-05D7B6B65533}"/>
              </c:ext>
            </c:extLst>
          </c:dPt>
          <c:dPt>
            <c:idx val="3"/>
            <c:bubble3D val="0"/>
            <c:spPr>
              <a:solidFill>
                <a:srgbClr val="000000"/>
              </a:solidFill>
              <a:ln w="6350">
                <a:solidFill>
                  <a:schemeClr val="tx1"/>
                </a:solidFill>
              </a:ln>
              <a:effectLst/>
            </c:spPr>
            <c:extLst>
              <c:ext xmlns:c16="http://schemas.microsoft.com/office/drawing/2014/chart" uri="{C3380CC4-5D6E-409C-BE32-E72D297353CC}">
                <c16:uniqueId val="{00000007-49D4-46BF-92A0-05D7B6B65533}"/>
              </c:ext>
            </c:extLst>
          </c:dPt>
          <c:val>
            <c:numRef>
              <c:f>'[Auswertegrößen.xlsx]Tabelle1 (2)'!$B$6:$B$9</c:f>
              <c:numCache>
                <c:formatCode>0.00%</c:formatCode>
                <c:ptCount val="4"/>
                <c:pt idx="0">
                  <c:v>0.76348490539234148</c:v>
                </c:pt>
                <c:pt idx="1">
                  <c:v>4.0186690504728791E-2</c:v>
                </c:pt>
                <c:pt idx="2">
                  <c:v>8.04716622905704E-2</c:v>
                </c:pt>
                <c:pt idx="3">
                  <c:v>0.11585674181235568</c:v>
                </c:pt>
              </c:numCache>
            </c:numRef>
          </c:val>
          <c:extLst>
            <c:ext xmlns:c16="http://schemas.microsoft.com/office/drawing/2014/chart" uri="{C3380CC4-5D6E-409C-BE32-E72D297353CC}">
              <c16:uniqueId val="{00000008-49D4-46BF-92A0-05D7B6B6553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6350">
              <a:solidFill>
                <a:schemeClr val="tx1"/>
              </a:solidFill>
            </a:ln>
          </c:spPr>
          <c:dPt>
            <c:idx val="0"/>
            <c:bubble3D val="0"/>
            <c:spPr>
              <a:solidFill>
                <a:schemeClr val="bg1"/>
              </a:solidFill>
              <a:ln w="6350">
                <a:solidFill>
                  <a:schemeClr val="tx1"/>
                </a:solidFill>
              </a:ln>
              <a:effectLst/>
            </c:spPr>
            <c:extLst>
              <c:ext xmlns:c16="http://schemas.microsoft.com/office/drawing/2014/chart" uri="{C3380CC4-5D6E-409C-BE32-E72D297353CC}">
                <c16:uniqueId val="{00000001-16B3-4E59-8E5B-679F9A2374EB}"/>
              </c:ext>
            </c:extLst>
          </c:dPt>
          <c:dPt>
            <c:idx val="1"/>
            <c:bubble3D val="0"/>
            <c:spPr>
              <a:solidFill>
                <a:srgbClr val="AAAAAA"/>
              </a:solidFill>
              <a:ln w="6350">
                <a:solidFill>
                  <a:schemeClr val="tx1"/>
                </a:solidFill>
              </a:ln>
              <a:effectLst/>
            </c:spPr>
            <c:extLst>
              <c:ext xmlns:c16="http://schemas.microsoft.com/office/drawing/2014/chart" uri="{C3380CC4-5D6E-409C-BE32-E72D297353CC}">
                <c16:uniqueId val="{00000003-16B3-4E59-8E5B-679F9A2374EB}"/>
              </c:ext>
            </c:extLst>
          </c:dPt>
          <c:dPt>
            <c:idx val="2"/>
            <c:bubble3D val="0"/>
            <c:spPr>
              <a:solidFill>
                <a:srgbClr val="555555"/>
              </a:solidFill>
              <a:ln w="6350">
                <a:solidFill>
                  <a:schemeClr val="tx1"/>
                </a:solidFill>
              </a:ln>
              <a:effectLst/>
            </c:spPr>
            <c:extLst>
              <c:ext xmlns:c16="http://schemas.microsoft.com/office/drawing/2014/chart" uri="{C3380CC4-5D6E-409C-BE32-E72D297353CC}">
                <c16:uniqueId val="{00000005-16B3-4E59-8E5B-679F9A2374EB}"/>
              </c:ext>
            </c:extLst>
          </c:dPt>
          <c:dPt>
            <c:idx val="3"/>
            <c:bubble3D val="0"/>
            <c:spPr>
              <a:solidFill>
                <a:srgbClr val="000000"/>
              </a:solidFill>
              <a:ln w="6350">
                <a:solidFill>
                  <a:schemeClr val="tx1"/>
                </a:solidFill>
              </a:ln>
              <a:effectLst/>
            </c:spPr>
            <c:extLst>
              <c:ext xmlns:c16="http://schemas.microsoft.com/office/drawing/2014/chart" uri="{C3380CC4-5D6E-409C-BE32-E72D297353CC}">
                <c16:uniqueId val="{00000007-16B3-4E59-8E5B-679F9A2374EB}"/>
              </c:ext>
            </c:extLst>
          </c:dPt>
          <c:val>
            <c:numRef>
              <c:f>'[Auswertegrößen.xlsx]Tabelle1 (2)'!$C$6:$C$9</c:f>
              <c:numCache>
                <c:formatCode>0.00%</c:formatCode>
                <c:ptCount val="4"/>
                <c:pt idx="0">
                  <c:v>0.74224955431369588</c:v>
                </c:pt>
                <c:pt idx="1">
                  <c:v>3.457114125350081E-2</c:v>
                </c:pt>
                <c:pt idx="2">
                  <c:v>8.1386390842786038E-2</c:v>
                </c:pt>
                <c:pt idx="3">
                  <c:v>0.14179291359001484</c:v>
                </c:pt>
              </c:numCache>
            </c:numRef>
          </c:val>
          <c:extLst>
            <c:ext xmlns:c16="http://schemas.microsoft.com/office/drawing/2014/chart" uri="{C3380CC4-5D6E-409C-BE32-E72D297353CC}">
              <c16:uniqueId val="{00000008-16B3-4E59-8E5B-679F9A2374E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6350">
              <a:solidFill>
                <a:schemeClr val="tx1"/>
              </a:solidFill>
            </a:ln>
          </c:spPr>
          <c:dPt>
            <c:idx val="0"/>
            <c:bubble3D val="0"/>
            <c:spPr>
              <a:solidFill>
                <a:srgbClr val="FFFFFF"/>
              </a:solidFill>
              <a:ln w="6350">
                <a:solidFill>
                  <a:schemeClr val="tx1"/>
                </a:solidFill>
              </a:ln>
              <a:effectLst/>
            </c:spPr>
            <c:extLst>
              <c:ext xmlns:c16="http://schemas.microsoft.com/office/drawing/2014/chart" uri="{C3380CC4-5D6E-409C-BE32-E72D297353CC}">
                <c16:uniqueId val="{00000001-931B-4D2B-BA48-4FB62E067502}"/>
              </c:ext>
            </c:extLst>
          </c:dPt>
          <c:dPt>
            <c:idx val="1"/>
            <c:bubble3D val="0"/>
            <c:spPr>
              <a:solidFill>
                <a:srgbClr val="AAAAAA"/>
              </a:solidFill>
              <a:ln w="6350">
                <a:solidFill>
                  <a:schemeClr val="tx1"/>
                </a:solidFill>
              </a:ln>
              <a:effectLst/>
            </c:spPr>
            <c:extLst>
              <c:ext xmlns:c16="http://schemas.microsoft.com/office/drawing/2014/chart" uri="{C3380CC4-5D6E-409C-BE32-E72D297353CC}">
                <c16:uniqueId val="{00000003-931B-4D2B-BA48-4FB62E067502}"/>
              </c:ext>
            </c:extLst>
          </c:dPt>
          <c:dPt>
            <c:idx val="2"/>
            <c:bubble3D val="0"/>
            <c:spPr>
              <a:solidFill>
                <a:srgbClr val="555555"/>
              </a:solidFill>
              <a:ln w="6350">
                <a:solidFill>
                  <a:schemeClr val="tx1"/>
                </a:solidFill>
              </a:ln>
              <a:effectLst/>
            </c:spPr>
            <c:extLst>
              <c:ext xmlns:c16="http://schemas.microsoft.com/office/drawing/2014/chart" uri="{C3380CC4-5D6E-409C-BE32-E72D297353CC}">
                <c16:uniqueId val="{00000005-931B-4D2B-BA48-4FB62E067502}"/>
              </c:ext>
            </c:extLst>
          </c:dPt>
          <c:dPt>
            <c:idx val="3"/>
            <c:bubble3D val="0"/>
            <c:spPr>
              <a:solidFill>
                <a:srgbClr val="000000"/>
              </a:solidFill>
              <a:ln w="6350">
                <a:solidFill>
                  <a:schemeClr val="tx1"/>
                </a:solidFill>
              </a:ln>
              <a:effectLst/>
            </c:spPr>
            <c:extLst>
              <c:ext xmlns:c16="http://schemas.microsoft.com/office/drawing/2014/chart" uri="{C3380CC4-5D6E-409C-BE32-E72D297353CC}">
                <c16:uniqueId val="{00000007-931B-4D2B-BA48-4FB62E067502}"/>
              </c:ext>
            </c:extLst>
          </c:dPt>
          <c:val>
            <c:numRef>
              <c:f>'[Auswertegrößen.xlsx]Tabelle1 (2)'!$D$6:$D$9</c:f>
              <c:numCache>
                <c:formatCode>0.000%</c:formatCode>
                <c:ptCount val="4"/>
                <c:pt idx="0">
                  <c:v>0.89140638158417629</c:v>
                </c:pt>
                <c:pt idx="1">
                  <c:v>2.9467112995784937E-2</c:v>
                </c:pt>
                <c:pt idx="2">
                  <c:v>4.335380399588426E-2</c:v>
                </c:pt>
                <c:pt idx="3" formatCode="0.00%">
                  <c:v>3.5772701424159656E-2</c:v>
                </c:pt>
              </c:numCache>
            </c:numRef>
          </c:val>
          <c:extLst>
            <c:ext xmlns:c16="http://schemas.microsoft.com/office/drawing/2014/chart" uri="{C3380CC4-5D6E-409C-BE32-E72D297353CC}">
              <c16:uniqueId val="{00000008-931B-4D2B-BA48-4FB62E06750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6350">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6350">
              <a:solidFill>
                <a:schemeClr val="tx1"/>
              </a:solidFill>
            </a:ln>
          </c:spPr>
          <c:dPt>
            <c:idx val="0"/>
            <c:bubble3D val="0"/>
            <c:spPr>
              <a:solidFill>
                <a:schemeClr val="bg1"/>
              </a:solidFill>
              <a:ln w="6350">
                <a:solidFill>
                  <a:schemeClr val="tx1"/>
                </a:solidFill>
              </a:ln>
              <a:effectLst/>
            </c:spPr>
            <c:extLst>
              <c:ext xmlns:c16="http://schemas.microsoft.com/office/drawing/2014/chart" uri="{C3380CC4-5D6E-409C-BE32-E72D297353CC}">
                <c16:uniqueId val="{00000001-0B7B-495A-B6D4-475712A6374F}"/>
              </c:ext>
            </c:extLst>
          </c:dPt>
          <c:dPt>
            <c:idx val="1"/>
            <c:bubble3D val="0"/>
            <c:spPr>
              <a:solidFill>
                <a:srgbClr val="AAAAAA"/>
              </a:solidFill>
              <a:ln w="6350">
                <a:solidFill>
                  <a:schemeClr val="tx1"/>
                </a:solidFill>
              </a:ln>
              <a:effectLst/>
            </c:spPr>
            <c:extLst>
              <c:ext xmlns:c16="http://schemas.microsoft.com/office/drawing/2014/chart" uri="{C3380CC4-5D6E-409C-BE32-E72D297353CC}">
                <c16:uniqueId val="{00000003-0B7B-495A-B6D4-475712A6374F}"/>
              </c:ext>
            </c:extLst>
          </c:dPt>
          <c:dPt>
            <c:idx val="2"/>
            <c:bubble3D val="0"/>
            <c:spPr>
              <a:solidFill>
                <a:srgbClr val="555555"/>
              </a:solidFill>
              <a:ln w="6350">
                <a:solidFill>
                  <a:schemeClr val="tx1"/>
                </a:solidFill>
              </a:ln>
              <a:effectLst/>
            </c:spPr>
            <c:extLst>
              <c:ext xmlns:c16="http://schemas.microsoft.com/office/drawing/2014/chart" uri="{C3380CC4-5D6E-409C-BE32-E72D297353CC}">
                <c16:uniqueId val="{00000005-0B7B-495A-B6D4-475712A6374F}"/>
              </c:ext>
            </c:extLst>
          </c:dPt>
          <c:dPt>
            <c:idx val="3"/>
            <c:bubble3D val="0"/>
            <c:spPr>
              <a:solidFill>
                <a:srgbClr val="000000"/>
              </a:solidFill>
              <a:ln w="6350">
                <a:solidFill>
                  <a:schemeClr val="tx1"/>
                </a:solidFill>
              </a:ln>
              <a:effectLst/>
            </c:spPr>
            <c:extLst>
              <c:ext xmlns:c16="http://schemas.microsoft.com/office/drawing/2014/chart" uri="{C3380CC4-5D6E-409C-BE32-E72D297353CC}">
                <c16:uniqueId val="{00000007-0B7B-495A-B6D4-475712A6374F}"/>
              </c:ext>
            </c:extLst>
          </c:dPt>
          <c:dLbls>
            <c:delete val="1"/>
          </c:dLbls>
          <c:val>
            <c:numRef>
              <c:f>'[Auswertegrößen.xlsx]Tabelle1 (2)'!$H$6:$H$9</c:f>
              <c:numCache>
                <c:formatCode>0.000%</c:formatCode>
                <c:ptCount val="4"/>
                <c:pt idx="0">
                  <c:v>0.97929459261729535</c:v>
                </c:pt>
                <c:pt idx="1">
                  <c:v>7.9103218538789412E-3</c:v>
                </c:pt>
                <c:pt idx="2">
                  <c:v>9.6888128377344181E-3</c:v>
                </c:pt>
                <c:pt idx="3" formatCode="0.00%">
                  <c:v>3.1062726910908462E-3</c:v>
                </c:pt>
              </c:numCache>
            </c:numRef>
          </c:val>
          <c:extLst>
            <c:ext xmlns:c16="http://schemas.microsoft.com/office/drawing/2014/chart" uri="{C3380CC4-5D6E-409C-BE32-E72D297353CC}">
              <c16:uniqueId val="{00000008-0B7B-495A-B6D4-475712A6374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25400" cap="rnd">
              <a:noFill/>
              <a:round/>
            </a:ln>
            <a:effectLst/>
          </c:spPr>
          <c:marker>
            <c:symbol val="circle"/>
            <c:size val="7"/>
            <c:spPr>
              <a:solidFill>
                <a:sysClr val="windowText" lastClr="000000"/>
              </a:solidFill>
              <a:ln w="9525">
                <a:noFill/>
              </a:ln>
              <a:effectLst/>
            </c:spPr>
          </c:marker>
          <c:trendline>
            <c:spPr>
              <a:ln w="19050" cap="rnd">
                <a:solidFill>
                  <a:sysClr val="windowText" lastClr="000000"/>
                </a:solidFill>
                <a:prstDash val="sysDot"/>
              </a:ln>
              <a:effectLst/>
            </c:spPr>
            <c:trendlineType val="linear"/>
            <c:dispRSqr val="0"/>
            <c:dispEq val="0"/>
          </c:trendline>
          <c:xVal>
            <c:numRef>
              <c:f>'[Auswertegrößen.xlsx]Dist_NH-Kraft_PSR_neu'!$B$4:$H$4</c:f>
              <c:numCache>
                <c:formatCode>0.0000</c:formatCode>
                <c:ptCount val="7"/>
                <c:pt idx="0">
                  <c:v>5.7752373912101612E-2</c:v>
                </c:pt>
                <c:pt idx="1">
                  <c:v>7.3792088230162978E-2</c:v>
                </c:pt>
                <c:pt idx="2">
                  <c:v>1.7358644214558846E-2</c:v>
                </c:pt>
                <c:pt idx="3">
                  <c:v>6.4783225972523863E-3</c:v>
                </c:pt>
                <c:pt idx="4">
                  <c:v>3.3946442760260432E-3</c:v>
                </c:pt>
                <c:pt idx="5">
                  <c:v>1.4930352538970154E-3</c:v>
                </c:pt>
                <c:pt idx="6">
                  <c:v>1.1595205501365496E-3</c:v>
                </c:pt>
              </c:numCache>
            </c:numRef>
          </c:xVal>
          <c:yVal>
            <c:numRef>
              <c:f>'[Auswertegrößen.xlsx]Dist_NH-Kraft_PSR_neu'!$B$23:$H$23</c:f>
              <c:numCache>
                <c:formatCode>0.0000</c:formatCode>
                <c:ptCount val="7"/>
                <c:pt idx="0" formatCode="General">
                  <c:v>7.3331390918232431E-2</c:v>
                </c:pt>
                <c:pt idx="1">
                  <c:v>0.10556012588723195</c:v>
                </c:pt>
                <c:pt idx="2">
                  <c:v>5.5259391566375937E-2</c:v>
                </c:pt>
                <c:pt idx="3">
                  <c:v>4.5563242822499302E-2</c:v>
                </c:pt>
                <c:pt idx="4">
                  <c:v>4.4454651328105034E-2</c:v>
                </c:pt>
                <c:pt idx="5">
                  <c:v>4.2342645937445071E-2</c:v>
                </c:pt>
                <c:pt idx="6">
                  <c:v>4.5481338817640334E-2</c:v>
                </c:pt>
              </c:numCache>
            </c:numRef>
          </c:yVal>
          <c:smooth val="0"/>
          <c:extLst>
            <c:ext xmlns:c16="http://schemas.microsoft.com/office/drawing/2014/chart" uri="{C3380CC4-5D6E-409C-BE32-E72D297353CC}">
              <c16:uniqueId val="{00000000-45CF-4083-A78B-F9C22D9A7D04}"/>
            </c:ext>
          </c:extLst>
        </c:ser>
        <c:dLbls>
          <c:showLegendKey val="0"/>
          <c:showVal val="0"/>
          <c:showCatName val="0"/>
          <c:showSerName val="0"/>
          <c:showPercent val="0"/>
          <c:showBubbleSize val="0"/>
        </c:dLbls>
        <c:axId val="822175999"/>
        <c:axId val="822187647"/>
      </c:scatterChart>
      <c:valAx>
        <c:axId val="822175999"/>
        <c:scaling>
          <c:logBase val="10"/>
          <c:orientation val="maxMin"/>
          <c:max val="0.1"/>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de-DE" sz="1200">
                    <a:solidFill>
                      <a:schemeClr val="tx1"/>
                    </a:solidFill>
                    <a:latin typeface="Arial" panose="020B0604020202020204" pitchFamily="34" charset="0"/>
                    <a:cs typeface="Arial" panose="020B0604020202020204" pitchFamily="34" charset="0"/>
                  </a:rPr>
                  <a:t>Average</a:t>
                </a:r>
                <a:r>
                  <a:rPr lang="de-DE" sz="1200" baseline="0">
                    <a:solidFill>
                      <a:schemeClr val="tx1"/>
                    </a:solidFill>
                    <a:latin typeface="Arial" panose="020B0604020202020204" pitchFamily="34" charset="0"/>
                    <a:cs typeface="Arial" panose="020B0604020202020204" pitchFamily="34" charset="0"/>
                  </a:rPr>
                  <a:t> Plastic Strain Rate</a:t>
                </a:r>
                <a:endParaRPr lang="de-DE" sz="120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title>
        <c:numFmt formatCode="0.000" sourceLinked="0"/>
        <c:majorTickMark val="out"/>
        <c:minorTickMark val="out"/>
        <c:tickLblPos val="nextTo"/>
        <c:spPr>
          <a:noFill/>
          <a:ln w="63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2187647"/>
        <c:crosses val="autoZero"/>
        <c:crossBetween val="midCat"/>
      </c:valAx>
      <c:valAx>
        <c:axId val="822187647"/>
        <c:scaling>
          <c:orientation val="minMax"/>
          <c:max val="0.11000000000000001"/>
          <c:min val="3.0000000000000006E-2"/>
        </c:scaling>
        <c:delete val="0"/>
        <c:axPos val="r"/>
        <c:majorGridlines>
          <c:spPr>
            <a:ln w="6350" cap="flat" cmpd="sng" algn="ctr">
              <a:solidFill>
                <a:schemeClr val="tx1"/>
              </a:solidFill>
              <a:round/>
            </a:ln>
            <a:effectLst/>
          </c:spPr>
        </c:majorGridlines>
        <c:numFmt formatCode="[=0.1]&quot;mm&quot;;0.00" sourceLinked="0"/>
        <c:majorTickMark val="in"/>
        <c:minorTickMark val="none"/>
        <c:tickLblPos val="high"/>
        <c:spPr>
          <a:noFill/>
          <a:ln w="6350" cap="flat" cmpd="sng" algn="ctr">
            <a:solidFill>
              <a:sysClr val="windowText" lastClr="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2175999"/>
        <c:crossesAt val="0.1"/>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25400" cap="rnd">
              <a:noFill/>
              <a:round/>
            </a:ln>
            <a:effectLst/>
          </c:spPr>
          <c:marker>
            <c:symbol val="circle"/>
            <c:size val="7"/>
            <c:spPr>
              <a:solidFill>
                <a:sysClr val="windowText" lastClr="000000"/>
              </a:solidFill>
              <a:ln w="9525">
                <a:noFill/>
              </a:ln>
              <a:effectLst/>
            </c:spPr>
          </c:marker>
          <c:trendline>
            <c:spPr>
              <a:ln w="19050" cap="rnd">
                <a:solidFill>
                  <a:sysClr val="windowText" lastClr="000000">
                    <a:lumMod val="85000"/>
                    <a:lumOff val="15000"/>
                  </a:sysClr>
                </a:solidFill>
                <a:prstDash val="sysDot"/>
              </a:ln>
              <a:effectLst/>
            </c:spPr>
            <c:trendlineType val="linear"/>
            <c:dispRSqr val="0"/>
            <c:dispEq val="0"/>
          </c:trendline>
          <c:xVal>
            <c:numRef>
              <c:f>'[Auswertegrößen.xlsx]Dist_NH-Kraft_PSR_neu'!$B$4:$H$4</c:f>
              <c:numCache>
                <c:formatCode>0.0000</c:formatCode>
                <c:ptCount val="7"/>
                <c:pt idx="0">
                  <c:v>5.7752373912101612E-2</c:v>
                </c:pt>
                <c:pt idx="1">
                  <c:v>7.3792088230162978E-2</c:v>
                </c:pt>
                <c:pt idx="2">
                  <c:v>1.7358644214558846E-2</c:v>
                </c:pt>
                <c:pt idx="3">
                  <c:v>6.4783225972523863E-3</c:v>
                </c:pt>
                <c:pt idx="4">
                  <c:v>3.3946442760260432E-3</c:v>
                </c:pt>
                <c:pt idx="5">
                  <c:v>1.4930352538970154E-3</c:v>
                </c:pt>
                <c:pt idx="6">
                  <c:v>1.1595205501365496E-3</c:v>
                </c:pt>
              </c:numCache>
            </c:numRef>
          </c:xVal>
          <c:yVal>
            <c:numRef>
              <c:f>'[Auswertegrößen.xlsx]Dist_NH-Kraft_PSR_neu'!$B$15:$H$15</c:f>
              <c:numCache>
                <c:formatCode>General</c:formatCode>
                <c:ptCount val="7"/>
                <c:pt idx="0">
                  <c:v>980.3</c:v>
                </c:pt>
                <c:pt idx="1">
                  <c:v>846.2</c:v>
                </c:pt>
                <c:pt idx="2">
                  <c:v>879.7</c:v>
                </c:pt>
                <c:pt idx="3">
                  <c:v>802.6</c:v>
                </c:pt>
                <c:pt idx="4">
                  <c:v>763.1</c:v>
                </c:pt>
                <c:pt idx="5">
                  <c:v>737.9</c:v>
                </c:pt>
                <c:pt idx="6">
                  <c:v>736.9</c:v>
                </c:pt>
              </c:numCache>
            </c:numRef>
          </c:yVal>
          <c:smooth val="0"/>
          <c:extLst>
            <c:ext xmlns:c16="http://schemas.microsoft.com/office/drawing/2014/chart" uri="{C3380CC4-5D6E-409C-BE32-E72D297353CC}">
              <c16:uniqueId val="{00000000-1EF9-45E9-9A4B-82B65EE4E0B6}"/>
            </c:ext>
          </c:extLst>
        </c:ser>
        <c:dLbls>
          <c:showLegendKey val="0"/>
          <c:showVal val="0"/>
          <c:showCatName val="0"/>
          <c:showSerName val="0"/>
          <c:showPercent val="0"/>
          <c:showBubbleSize val="0"/>
        </c:dLbls>
        <c:axId val="822175999"/>
        <c:axId val="822187647"/>
      </c:scatterChart>
      <c:valAx>
        <c:axId val="822175999"/>
        <c:scaling>
          <c:logBase val="10"/>
          <c:orientation val="maxMin"/>
          <c:max val="0.1"/>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r>
                  <a:rPr lang="de-DE" sz="1200">
                    <a:solidFill>
                      <a:schemeClr val="tx1"/>
                    </a:solidFill>
                    <a:latin typeface="Arial" panose="020B0604020202020204" pitchFamily="34" charset="0"/>
                    <a:cs typeface="Arial" panose="020B0604020202020204" pitchFamily="34" charset="0"/>
                  </a:rPr>
                  <a:t>Average</a:t>
                </a:r>
                <a:r>
                  <a:rPr lang="de-DE" sz="1200" baseline="0">
                    <a:solidFill>
                      <a:schemeClr val="tx1"/>
                    </a:solidFill>
                    <a:latin typeface="Arial" panose="020B0604020202020204" pitchFamily="34" charset="0"/>
                    <a:cs typeface="Arial" panose="020B0604020202020204" pitchFamily="34" charset="0"/>
                  </a:rPr>
                  <a:t> Plastic Strain Rate</a:t>
                </a:r>
                <a:endParaRPr lang="de-DE" sz="120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title>
        <c:numFmt formatCode="0.000" sourceLinked="0"/>
        <c:majorTickMark val="out"/>
        <c:minorTickMark val="out"/>
        <c:tickLblPos val="nextTo"/>
        <c:spPr>
          <a:noFill/>
          <a:ln w="63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2187647"/>
        <c:crosses val="autoZero"/>
        <c:crossBetween val="midCat"/>
      </c:valAx>
      <c:valAx>
        <c:axId val="822187647"/>
        <c:scaling>
          <c:orientation val="minMax"/>
          <c:max val="1000"/>
          <c:min val="700"/>
        </c:scaling>
        <c:delete val="0"/>
        <c:axPos val="r"/>
        <c:majorGridlines>
          <c:spPr>
            <a:ln w="6350" cap="flat" cmpd="sng" algn="ctr">
              <a:solidFill>
                <a:schemeClr val="tx1"/>
              </a:solidFill>
              <a:round/>
            </a:ln>
            <a:effectLst/>
          </c:spPr>
        </c:majorGridlines>
        <c:numFmt formatCode="[=950]&quot;kN&quot;;0" sourceLinked="0"/>
        <c:majorTickMark val="out"/>
        <c:minorTickMark val="none"/>
        <c:tickLblPos val="high"/>
        <c:spPr>
          <a:noFill/>
          <a:ln w="63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822175999"/>
        <c:crossesAt val="0.1"/>
        <c:crossBetween val="midCat"/>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Kantenlängen!$B$2</c:f>
              <c:strCache>
                <c:ptCount val="1"/>
                <c:pt idx="0">
                  <c:v>Target geometry</c:v>
                </c:pt>
              </c:strCache>
            </c:strRef>
          </c:tx>
          <c:spPr>
            <a:ln w="19050" cap="rnd">
              <a:solidFill>
                <a:schemeClr val="tx1"/>
              </a:solidFill>
              <a:prstDash val="solid"/>
              <a:round/>
            </a:ln>
            <a:effectLst/>
          </c:spPr>
          <c:marker>
            <c:symbol val="none"/>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Kantenlängen!$V$3:$V$28</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0681-4458-9463-9DA94F98FA3F}"/>
            </c:ext>
          </c:extLst>
        </c:ser>
        <c:ser>
          <c:idx val="1"/>
          <c:order val="1"/>
          <c:tx>
            <c:strRef>
              <c:f>Kantenlängen!$C$2</c:f>
              <c:strCache>
                <c:ptCount val="1"/>
                <c:pt idx="0">
                  <c:v>SBG_unscaled</c:v>
                </c:pt>
              </c:strCache>
            </c:strRef>
          </c:tx>
          <c:spPr>
            <a:ln w="19050" cap="rnd">
              <a:noFill/>
              <a:round/>
            </a:ln>
            <a:effectLst/>
          </c:spPr>
          <c:marker>
            <c:symbol val="circle"/>
            <c:size val="10"/>
            <c:spPr>
              <a:solidFill>
                <a:srgbClr val="F2F2F2">
                  <a:lumMod val="50000"/>
                </a:srgbClr>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Kantenlängen!$D$3:$D$28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1-0681-4458-9463-9DA94F98FA3F}"/>
            </c:ext>
          </c:extLst>
        </c:ser>
        <c:ser>
          <c:idx val="8"/>
          <c:order val="3"/>
          <c:tx>
            <c:strRef>
              <c:f>Kantenlängen!$X$2</c:f>
              <c:strCache>
                <c:ptCount val="1"/>
                <c:pt idx="0">
                  <c:v>Desired tool geometry</c:v>
                </c:pt>
              </c:strCache>
            </c:strRef>
          </c:tx>
          <c:spPr>
            <a:ln w="19050" cap="rnd">
              <a:noFill/>
              <a:prstDash val="dash"/>
              <a:round/>
            </a:ln>
            <a:effectLst/>
          </c:spPr>
          <c:marker>
            <c:symbol val="circle"/>
            <c:size val="8"/>
            <c:spPr>
              <a:noFill/>
              <a:ln w="34925">
                <a:solidFill>
                  <a:srgbClr val="00B05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Kantenlängen!$X$3:$X$28</c:f>
              <c:numCache>
                <c:formatCode>0.000%</c:formatCode>
                <c:ptCount val="26"/>
                <c:pt idx="0">
                  <c:v>-9.3898728878797641E-6</c:v>
                </c:pt>
                <c:pt idx="1">
                  <c:v>7.5118983103648126E-5</c:v>
                </c:pt>
                <c:pt idx="2">
                  <c:v>1.1854695306113639E-4</c:v>
                </c:pt>
                <c:pt idx="3">
                  <c:v>3.9515651020362752E-4</c:v>
                </c:pt>
                <c:pt idx="4">
                  <c:v>9.70364125161026E-4</c:v>
                </c:pt>
                <c:pt idx="5">
                  <c:v>1.1484800362976842E-3</c:v>
                </c:pt>
                <c:pt idx="6">
                  <c:v>1.2142807905020177E-3</c:v>
                </c:pt>
                <c:pt idx="7">
                  <c:v>1.3646270558333778E-3</c:v>
                </c:pt>
                <c:pt idx="8">
                  <c:v>1.4604128856625543E-3</c:v>
                </c:pt>
                <c:pt idx="9">
                  <c:v>1.5063338616592373E-3</c:v>
                </c:pt>
                <c:pt idx="10">
                  <c:v>1.5272144609684028E-3</c:v>
                </c:pt>
                <c:pt idx="11">
                  <c:v>1.5323456821136308E-3</c:v>
                </c:pt>
                <c:pt idx="12">
                  <c:v>1.5512051802720648E-3</c:v>
                </c:pt>
                <c:pt idx="13">
                  <c:v>1.5512051802720648E-3</c:v>
                </c:pt>
                <c:pt idx="14">
                  <c:v>1.5586498599802993E-3</c:v>
                </c:pt>
                <c:pt idx="15">
                  <c:v>1.7120387174834569E-3</c:v>
                </c:pt>
                <c:pt idx="16">
                  <c:v>1.8380763722611194E-3</c:v>
                </c:pt>
                <c:pt idx="17">
                  <c:v>1.9395652517110752E-3</c:v>
                </c:pt>
                <c:pt idx="18">
                  <c:v>1.9712267712641077E-3</c:v>
                </c:pt>
                <c:pt idx="19">
                  <c:v>1.9779088959124926E-3</c:v>
                </c:pt>
                <c:pt idx="20">
                  <c:v>2.0272056879277116E-3</c:v>
                </c:pt>
                <c:pt idx="21">
                  <c:v>2.3356935100036992E-3</c:v>
                </c:pt>
                <c:pt idx="22">
                  <c:v>2.4094219185471608E-3</c:v>
                </c:pt>
                <c:pt idx="23">
                  <c:v>2.415097165537128E-3</c:v>
                </c:pt>
                <c:pt idx="24">
                  <c:v>2.4338188489908164E-3</c:v>
                </c:pt>
                <c:pt idx="25">
                  <c:v>2.5810776837341216E-3</c:v>
                </c:pt>
              </c:numCache>
            </c:numRef>
          </c:val>
          <c:smooth val="0"/>
          <c:extLst>
            <c:ext xmlns:c16="http://schemas.microsoft.com/office/drawing/2014/chart" uri="{C3380CC4-5D6E-409C-BE32-E72D297353CC}">
              <c16:uniqueId val="{00000002-0681-4458-9463-9DA94F98FA3F}"/>
            </c:ext>
          </c:extLst>
        </c:ser>
        <c:ser>
          <c:idx val="5"/>
          <c:order val="5"/>
          <c:tx>
            <c:strRef>
              <c:f>Kantenlängen!$L$2</c:f>
              <c:strCache>
                <c:ptCount val="1"/>
                <c:pt idx="0">
                  <c:v>Tool_local-scaled</c:v>
                </c:pt>
              </c:strCache>
            </c:strRef>
          </c:tx>
          <c:spPr>
            <a:ln w="19050" cap="rnd">
              <a:noFill/>
              <a:prstDash val="solid"/>
              <a:round/>
            </a:ln>
            <a:effectLst/>
          </c:spPr>
          <c:marker>
            <c:symbol val="x"/>
            <c:size val="10"/>
            <c:spPr>
              <a:noFill/>
              <a:ln w="15875">
                <a:solidFill>
                  <a:srgbClr val="002060"/>
                </a:solid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Kantenlängen!$M$3:$M$28</c:f>
              <c:numCache>
                <c:formatCode>0.000%</c:formatCode>
                <c:ptCount val="26"/>
                <c:pt idx="0">
                  <c:v>9.6581549704625083E-5</c:v>
                </c:pt>
                <c:pt idx="1">
                  <c:v>2.2669835972332432E-4</c:v>
                </c:pt>
                <c:pt idx="2">
                  <c:v>4.6289762623835629E-4</c:v>
                </c:pt>
                <c:pt idx="3">
                  <c:v>5.3628383527617974E-4</c:v>
                </c:pt>
                <c:pt idx="4">
                  <c:v>8.6961593730274444E-4</c:v>
                </c:pt>
                <c:pt idx="5">
                  <c:v>1.6022005444646032E-3</c:v>
                </c:pt>
                <c:pt idx="6">
                  <c:v>1.1135326026438868E-3</c:v>
                </c:pt>
                <c:pt idx="7">
                  <c:v>1.6815309692731963E-3</c:v>
                </c:pt>
                <c:pt idx="8">
                  <c:v>1.6163793103446873E-3</c:v>
                </c:pt>
                <c:pt idx="9">
                  <c:v>1.5365815295641863E-3</c:v>
                </c:pt>
                <c:pt idx="10">
                  <c:v>1.5647689149266436E-3</c:v>
                </c:pt>
                <c:pt idx="11">
                  <c:v>1.6391074714411941E-3</c:v>
                </c:pt>
                <c:pt idx="12">
                  <c:v>1.8696645219171673E-3</c:v>
                </c:pt>
                <c:pt idx="13">
                  <c:v>1.8867859918980784E-3</c:v>
                </c:pt>
                <c:pt idx="14">
                  <c:v>1.8561514930053337E-3</c:v>
                </c:pt>
                <c:pt idx="15">
                  <c:v>1.5003024803387202E-3</c:v>
                </c:pt>
                <c:pt idx="16">
                  <c:v>2.0260187416130241E-3</c:v>
                </c:pt>
                <c:pt idx="17">
                  <c:v>2.0448129785484068E-3</c:v>
                </c:pt>
                <c:pt idx="18">
                  <c:v>1.9511803973191423E-3</c:v>
                </c:pt>
                <c:pt idx="19">
                  <c:v>1.8509485275939356E-3</c:v>
                </c:pt>
                <c:pt idx="20">
                  <c:v>1.9684461027705195E-3</c:v>
                </c:pt>
                <c:pt idx="21">
                  <c:v>2.3356935100039078E-3</c:v>
                </c:pt>
                <c:pt idx="22">
                  <c:v>2.1217297491682996E-3</c:v>
                </c:pt>
                <c:pt idx="23">
                  <c:v>2.4587810935959705E-3</c:v>
                </c:pt>
                <c:pt idx="24">
                  <c:v>2.4400594101422822E-3</c:v>
                </c:pt>
                <c:pt idx="25">
                  <c:v>1.5922232464593792E-3</c:v>
                </c:pt>
              </c:numCache>
            </c:numRef>
          </c:val>
          <c:smooth val="0"/>
          <c:extLst>
            <c:ext xmlns:c16="http://schemas.microsoft.com/office/drawing/2014/chart" uri="{C3380CC4-5D6E-409C-BE32-E72D297353CC}">
              <c16:uniqueId val="{00000003-0681-4458-9463-9DA94F98FA3F}"/>
            </c:ext>
          </c:extLst>
        </c:ser>
        <c:ser>
          <c:idx val="6"/>
          <c:order val="6"/>
          <c:tx>
            <c:strRef>
              <c:f>Kantenlängen!$O$2</c:f>
              <c:strCache>
                <c:ptCount val="1"/>
                <c:pt idx="0">
                  <c:v>SBG_local-scaled</c:v>
                </c:pt>
              </c:strCache>
            </c:strRef>
          </c:tx>
          <c:spPr>
            <a:ln w="19050" cap="rnd">
              <a:noFill/>
              <a:round/>
            </a:ln>
            <a:effectLst/>
          </c:spPr>
          <c:marker>
            <c:symbol val="square"/>
            <c:size val="5"/>
            <c:spPr>
              <a:solidFill>
                <a:srgbClr val="002060"/>
              </a:solidFill>
              <a:ln w="9525">
                <a:noFill/>
              </a:ln>
              <a:effectLst/>
            </c:spPr>
          </c:marker>
          <c:cat>
            <c:numRef>
              <c:f>Kantenlängen!$A$3:$A$28</c:f>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f>Kantenlängen!$P$3:$P$28</c:f>
              <c:numCache>
                <c:formatCode>0.000%</c:formatCode>
                <c:ptCount val="26"/>
                <c:pt idx="0">
                  <c:v>1.1267847465531968E-4</c:v>
                </c:pt>
                <c:pt idx="1">
                  <c:v>1.2877539960616679E-4</c:v>
                </c:pt>
                <c:pt idx="2">
                  <c:v>2.9354483615113322E-4</c:v>
                </c:pt>
                <c:pt idx="3">
                  <c:v>1.0161167405233386E-4</c:v>
                </c:pt>
                <c:pt idx="4">
                  <c:v>-1.2195833267049582E-4</c:v>
                </c:pt>
                <c:pt idx="5">
                  <c:v>4.3954174228663363E-4</c:v>
                </c:pt>
                <c:pt idx="6">
                  <c:v>-6.3630434436793532E-5</c:v>
                </c:pt>
                <c:pt idx="7">
                  <c:v>2.7809935261043415E-4</c:v>
                </c:pt>
                <c:pt idx="8">
                  <c:v>5.104355716876581E-4</c:v>
                </c:pt>
                <c:pt idx="9">
                  <c:v>-1.2099067161910813E-4</c:v>
                </c:pt>
                <c:pt idx="10">
                  <c:v>-1.251815131947292E-5</c:v>
                </c:pt>
                <c:pt idx="11">
                  <c:v>1.8840315763603669E-5</c:v>
                </c:pt>
                <c:pt idx="12">
                  <c:v>3.9379380956134486E-4</c:v>
                </c:pt>
                <c:pt idx="13">
                  <c:v>4.5200680749648154E-4</c:v>
                </c:pt>
                <c:pt idx="14">
                  <c:v>3.3630619385460248E-4</c:v>
                </c:pt>
                <c:pt idx="15">
                  <c:v>-2.4198427102250733E-4</c:v>
                </c:pt>
                <c:pt idx="16">
                  <c:v>1.4659504809440445E-4</c:v>
                </c:pt>
                <c:pt idx="17">
                  <c:v>1.1652426899817664E-4</c:v>
                </c:pt>
                <c:pt idx="18">
                  <c:v>6.6821246483850972E-6</c:v>
                </c:pt>
                <c:pt idx="19">
                  <c:v>-1.0691399437359179E-4</c:v>
                </c:pt>
                <c:pt idx="20">
                  <c:v>5.87595851574006E-5</c:v>
                </c:pt>
                <c:pt idx="21">
                  <c:v>2.9379792578595922E-5</c:v>
                </c:pt>
                <c:pt idx="22">
                  <c:v>-7.1923042344779073E-5</c:v>
                </c:pt>
                <c:pt idx="23">
                  <c:v>6.2405611512707831E-5</c:v>
                </c:pt>
                <c:pt idx="24">
                  <c:v>0</c:v>
                </c:pt>
                <c:pt idx="25">
                  <c:v>-6.5364954328335674E-4</c:v>
                </c:pt>
              </c:numCache>
            </c:numRef>
          </c:val>
          <c:smooth val="0"/>
          <c:extLst>
            <c:ext xmlns:c16="http://schemas.microsoft.com/office/drawing/2014/chart" uri="{C3380CC4-5D6E-409C-BE32-E72D297353CC}">
              <c16:uniqueId val="{00000004-0681-4458-9463-9DA94F98FA3F}"/>
            </c:ext>
          </c:extLst>
        </c:ser>
        <c:dLbls>
          <c:showLegendKey val="0"/>
          <c:showVal val="0"/>
          <c:showCatName val="0"/>
          <c:showSerName val="0"/>
          <c:showPercent val="0"/>
          <c:showBubbleSize val="0"/>
        </c:dLbls>
        <c:smooth val="0"/>
        <c:axId val="683397600"/>
        <c:axId val="683398160"/>
        <c:extLst>
          <c:ext xmlns:c15="http://schemas.microsoft.com/office/drawing/2012/chart" uri="{02D57815-91ED-43cb-92C2-25804820EDAC}">
            <c15:filteredLineSeries>
              <c15:ser>
                <c:idx val="3"/>
                <c:order val="2"/>
                <c:tx>
                  <c:strRef>
                    <c:extLst>
                      <c:ext uri="{02D57815-91ED-43cb-92C2-25804820EDAC}">
                        <c15:formulaRef>
                          <c15:sqref>Kantenlängen!$F$2</c15:sqref>
                        </c15:formulaRef>
                      </c:ext>
                    </c:extLst>
                    <c:strCache>
                      <c:ptCount val="1"/>
                      <c:pt idx="0">
                        <c:v>Tool-globalscal</c:v>
                      </c:pt>
                    </c:strCache>
                  </c:strRef>
                </c:tx>
                <c:spPr>
                  <a:ln w="19050" cap="rnd">
                    <a:solidFill>
                      <a:schemeClr val="bg1">
                        <a:lumMod val="50000"/>
                      </a:schemeClr>
                    </a:solidFill>
                    <a:prstDash val="solid"/>
                    <a:round/>
                  </a:ln>
                  <a:effectLst/>
                </c:spPr>
                <c:marker>
                  <c:symbol val="none"/>
                </c:marker>
                <c:cat>
                  <c:numRef>
                    <c:extLst>
                      <c:ex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c:ext uri="{02D57815-91ED-43cb-92C2-25804820EDAC}">
                        <c15:formulaRef>
                          <c15:sqref>Kantenlängen!$G$3:$G$28</c15:sqref>
                        </c15:formulaRef>
                      </c:ext>
                    </c:extLst>
                    <c:numCache>
                      <c:formatCode>0.000%</c:formatCode>
                      <c:ptCount val="26"/>
                      <c:pt idx="0">
                        <c:v>1.9182168899667194E-3</c:v>
                      </c:pt>
                      <c:pt idx="1">
                        <c:v>1.9182168899667194E-3</c:v>
                      </c:pt>
                      <c:pt idx="2">
                        <c:v>1.9193316209884749E-3</c:v>
                      </c:pt>
                      <c:pt idx="3">
                        <c:v>1.9193316209884749E-3</c:v>
                      </c:pt>
                      <c:pt idx="4">
                        <c:v>1.9195181055098377E-3</c:v>
                      </c:pt>
                      <c:pt idx="5">
                        <c:v>1.9141333938292721E-3</c:v>
                      </c:pt>
                      <c:pt idx="6">
                        <c:v>1.9195181055098377E-3</c:v>
                      </c:pt>
                      <c:pt idx="7">
                        <c:v>1.9208257610544301E-3</c:v>
                      </c:pt>
                      <c:pt idx="8">
                        <c:v>1.9141333938292721E-3</c:v>
                      </c:pt>
                      <c:pt idx="9">
                        <c:v>1.9177021451646519E-3</c:v>
                      </c:pt>
                      <c:pt idx="10">
                        <c:v>1.9152771518702843E-3</c:v>
                      </c:pt>
                      <c:pt idx="11">
                        <c:v>1.9154321026420831E-3</c:v>
                      </c:pt>
                      <c:pt idx="12">
                        <c:v>1.9210289318599006E-3</c:v>
                      </c:pt>
                      <c:pt idx="13">
                        <c:v>1.9210289318599006E-3</c:v>
                      </c:pt>
                      <c:pt idx="14">
                        <c:v>1.9208257610544301E-3</c:v>
                      </c:pt>
                      <c:pt idx="15">
                        <c:v>1.9177253478522614E-3</c:v>
                      </c:pt>
                      <c:pt idx="16">
                        <c:v>1.9207710147761197E-3</c:v>
                      </c:pt>
                      <c:pt idx="17">
                        <c:v>1.9207710147761197E-3</c:v>
                      </c:pt>
                      <c:pt idx="18">
                        <c:v>1.9177697740774067E-3</c:v>
                      </c:pt>
                      <c:pt idx="19">
                        <c:v>1.9177697740774067E-3</c:v>
                      </c:pt>
                      <c:pt idx="20">
                        <c:v>1.9243764139025212E-3</c:v>
                      </c:pt>
                      <c:pt idx="21">
                        <c:v>1.9243764139025212E-3</c:v>
                      </c:pt>
                      <c:pt idx="22">
                        <c:v>1.9239413827204768E-3</c:v>
                      </c:pt>
                      <c:pt idx="23">
                        <c:v>1.9158522734365297E-3</c:v>
                      </c:pt>
                      <c:pt idx="24">
                        <c:v>1.9158522734365297E-3</c:v>
                      </c:pt>
                      <c:pt idx="25">
                        <c:v>1.9106678957513505E-3</c:v>
                      </c:pt>
                    </c:numCache>
                  </c:numRef>
                </c:val>
                <c:smooth val="0"/>
                <c:extLst>
                  <c:ext xmlns:c16="http://schemas.microsoft.com/office/drawing/2014/chart" uri="{C3380CC4-5D6E-409C-BE32-E72D297353CC}">
                    <c16:uniqueId val="{00000005-0681-4458-9463-9DA94F98FA3F}"/>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Kantenlängen!$I$2</c15:sqref>
                        </c15:formulaRef>
                      </c:ext>
                    </c:extLst>
                    <c:strCache>
                      <c:ptCount val="1"/>
                      <c:pt idx="0">
                        <c:v>SBG-globalscal</c:v>
                      </c:pt>
                    </c:strCache>
                  </c:strRef>
                </c:tx>
                <c:spPr>
                  <a:ln w="19050" cap="rnd">
                    <a:solidFill>
                      <a:schemeClr val="bg1">
                        <a:lumMod val="50000"/>
                      </a:schemeClr>
                    </a:solidFill>
                    <a:round/>
                  </a:ln>
                  <a:effectLst/>
                </c:spPr>
                <c:marker>
                  <c:symbol val="circle"/>
                  <c:size val="5"/>
                  <c:spPr>
                    <a:solidFill>
                      <a:schemeClr val="bg1">
                        <a:lumMod val="50000"/>
                      </a:schemeClr>
                    </a:solidFill>
                    <a:ln w="9525">
                      <a:no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Kantenlängen!$J$3:$J$28</c15:sqref>
                        </c15:formulaRef>
                      </c:ext>
                    </c:extLst>
                    <c:numCache>
                      <c:formatCode>0.000%</c:formatCode>
                      <c:ptCount val="26"/>
                      <c:pt idx="0">
                        <c:v>1.9262653524420668E-3</c:v>
                      </c:pt>
                      <c:pt idx="1">
                        <c:v>1.8323666235626592E-3</c:v>
                      </c:pt>
                      <c:pt idx="2">
                        <c:v>1.7443337378983176E-3</c:v>
                      </c:pt>
                      <c:pt idx="3">
                        <c:v>1.5072398317762053E-3</c:v>
                      </c:pt>
                      <c:pt idx="4">
                        <c:v>9.4915398034881168E-4</c:v>
                      </c:pt>
                      <c:pt idx="5">
                        <c:v>7.0893829401084897E-4</c:v>
                      </c:pt>
                      <c:pt idx="6">
                        <c:v>7.4765760463224866E-4</c:v>
                      </c:pt>
                      <c:pt idx="7">
                        <c:v>4.5918730314768334E-4</c:v>
                      </c:pt>
                      <c:pt idx="8">
                        <c:v>6.0968693284925348E-4</c:v>
                      </c:pt>
                      <c:pt idx="9">
                        <c:v>3.2062527979091163E-4</c:v>
                      </c:pt>
                      <c:pt idx="10">
                        <c:v>2.628811777076861E-4</c:v>
                      </c:pt>
                      <c:pt idx="11">
                        <c:v>2.8260473645530445E-4</c:v>
                      </c:pt>
                      <c:pt idx="12">
                        <c:v>4.2461245552686806E-4</c:v>
                      </c:pt>
                      <c:pt idx="13">
                        <c:v>4.2118816153076367E-4</c:v>
                      </c:pt>
                      <c:pt idx="14">
                        <c:v>3.8157818148891481E-4</c:v>
                      </c:pt>
                      <c:pt idx="15">
                        <c:v>1.8148820326679453E-4</c:v>
                      </c:pt>
                      <c:pt idx="16">
                        <c:v>1.0148887944995588E-4</c:v>
                      </c:pt>
                      <c:pt idx="17">
                        <c:v>2.6311931709279477E-5</c:v>
                      </c:pt>
                      <c:pt idx="18">
                        <c:v>-1.3364249296580276E-5</c:v>
                      </c:pt>
                      <c:pt idx="19">
                        <c:v>-1.0023186972482687E-5</c:v>
                      </c:pt>
                      <c:pt idx="20">
                        <c:v>4.4069688867998263E-5</c:v>
                      </c:pt>
                      <c:pt idx="21">
                        <c:v>-4.2600699239058029E-4</c:v>
                      </c:pt>
                      <c:pt idx="22">
                        <c:v>-2.6971140879260215E-4</c:v>
                      </c:pt>
                      <c:pt idx="23">
                        <c:v>-4.9300433094930985E-4</c:v>
                      </c:pt>
                      <c:pt idx="24">
                        <c:v>-5.8037218706699439E-4</c:v>
                      </c:pt>
                      <c:pt idx="25">
                        <c:v>-3.3520489399138561E-4</c:v>
                      </c:pt>
                    </c:numCache>
                  </c:numRef>
                </c:val>
                <c:smooth val="0"/>
                <c:extLst xmlns:c15="http://schemas.microsoft.com/office/drawing/2012/chart">
                  <c:ext xmlns:c16="http://schemas.microsoft.com/office/drawing/2014/chart" uri="{C3380CC4-5D6E-409C-BE32-E72D297353CC}">
                    <c16:uniqueId val="{00000006-0681-4458-9463-9DA94F98FA3F}"/>
                  </c:ext>
                </c:extLst>
              </c15:ser>
            </c15:filteredLineSeries>
            <c15:filteredLineSeries>
              <c15:ser>
                <c:idx val="2"/>
                <c:order val="7"/>
                <c:tx>
                  <c:strRef>
                    <c:extLst xmlns:c15="http://schemas.microsoft.com/office/drawing/2012/chart">
                      <c:ext xmlns:c15="http://schemas.microsoft.com/office/drawing/2012/chart" uri="{02D57815-91ED-43cb-92C2-25804820EDAC}">
                        <c15:formulaRef>
                          <c15:sqref>Kantenlängen!$R$2</c15:sqref>
                        </c15:formulaRef>
                      </c:ext>
                    </c:extLst>
                    <c:strCache>
                      <c:ptCount val="1"/>
                      <c:pt idx="0">
                        <c:v>Diff_AF</c:v>
                      </c:pt>
                    </c:strCache>
                  </c:strRef>
                </c:tx>
                <c:spPr>
                  <a:ln w="19050"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Kantenlängen!$R$3:$R$28</c15:sqref>
                        </c15:formulaRef>
                      </c:ext>
                    </c:extLst>
                    <c:numCache>
                      <c:formatCode>0.000%</c:formatCode>
                      <c:ptCount val="26"/>
                      <c:pt idx="0">
                        <c:v>1.9276067628545993E-3</c:v>
                      </c:pt>
                      <c:pt idx="1">
                        <c:v>1.8430979068630713E-3</c:v>
                      </c:pt>
                      <c:pt idx="2">
                        <c:v>1.8007846679273386E-3</c:v>
                      </c:pt>
                      <c:pt idx="3">
                        <c:v>1.5241751107848475E-3</c:v>
                      </c:pt>
                      <c:pt idx="4">
                        <c:v>9.4915398034881168E-4</c:v>
                      </c:pt>
                      <c:pt idx="5">
                        <c:v>7.6565335753158792E-4</c:v>
                      </c:pt>
                      <c:pt idx="6">
                        <c:v>7.0523731500782001E-4</c:v>
                      </c:pt>
                      <c:pt idx="7">
                        <c:v>5.5619870522105228E-4</c:v>
                      </c:pt>
                      <c:pt idx="8">
                        <c:v>4.5372050816671781E-4</c:v>
                      </c:pt>
                      <c:pt idx="9">
                        <c:v>4.1136828350541452E-4</c:v>
                      </c:pt>
                      <c:pt idx="10">
                        <c:v>3.8806269090188149E-4</c:v>
                      </c:pt>
                      <c:pt idx="11">
                        <c:v>3.8308642052845227E-4</c:v>
                      </c:pt>
                      <c:pt idx="12">
                        <c:v>3.6982375158783583E-4</c:v>
                      </c:pt>
                      <c:pt idx="13">
                        <c:v>3.6982375158783583E-4</c:v>
                      </c:pt>
                      <c:pt idx="14">
                        <c:v>3.6217590107413085E-4</c:v>
                      </c:pt>
                      <c:pt idx="15">
                        <c:v>2.0568663036880453E-4</c:v>
                      </c:pt>
                      <c:pt idx="16">
                        <c:v>8.2694642515000315E-5</c:v>
                      </c:pt>
                      <c:pt idx="17">
                        <c:v>-1.8794236934955525E-5</c:v>
                      </c:pt>
                      <c:pt idx="18">
                        <c:v>-5.3456997186700954E-5</c:v>
                      </c:pt>
                      <c:pt idx="19">
                        <c:v>-6.0139121835085926E-5</c:v>
                      </c:pt>
                      <c:pt idx="20">
                        <c:v>-1.0282927402519037E-4</c:v>
                      </c:pt>
                      <c:pt idx="21">
                        <c:v>-4.1131709610117803E-4</c:v>
                      </c:pt>
                      <c:pt idx="22">
                        <c:v>-4.8548053582668396E-4</c:v>
                      </c:pt>
                      <c:pt idx="23">
                        <c:v>-4.9924489210059829E-4</c:v>
                      </c:pt>
                      <c:pt idx="24">
                        <c:v>-5.1796657555428665E-4</c:v>
                      </c:pt>
                      <c:pt idx="25">
                        <c:v>-6.7040978798277111E-4</c:v>
                      </c:pt>
                    </c:numCache>
                  </c:numRef>
                </c:val>
                <c:smooth val="0"/>
                <c:extLst xmlns:c15="http://schemas.microsoft.com/office/drawing/2012/chart">
                  <c:ext xmlns:c16="http://schemas.microsoft.com/office/drawing/2014/chart" uri="{C3380CC4-5D6E-409C-BE32-E72D297353CC}">
                    <c16:uniqueId val="{00000007-0681-4458-9463-9DA94F98FA3F}"/>
                  </c:ext>
                </c:extLst>
              </c15:ser>
            </c15:filteredLineSeries>
            <c15:filteredLineSeries>
              <c15:ser>
                <c:idx val="7"/>
                <c:order val="8"/>
                <c:tx>
                  <c:strRef>
                    <c:extLst xmlns:c15="http://schemas.microsoft.com/office/drawing/2012/chart">
                      <c:ext xmlns:c15="http://schemas.microsoft.com/office/drawing/2012/chart" uri="{02D57815-91ED-43cb-92C2-25804820EDAC}">
                        <c15:formulaRef>
                          <c15:sqref>Kantenlängen!$T$2</c15:sqref>
                        </c15:formulaRef>
                      </c:ext>
                    </c:extLst>
                    <c:strCache>
                      <c:ptCount val="1"/>
                      <c:pt idx="0">
                        <c:v>Diff_V3</c:v>
                      </c:pt>
                    </c:strCache>
                  </c:strRef>
                </c:tx>
                <c:spPr>
                  <a:ln w="19050" cap="rnd">
                    <a:noFill/>
                    <a:round/>
                  </a:ln>
                  <a:effectLst/>
                </c:spPr>
                <c:marker>
                  <c:symbol val="plus"/>
                  <c:size val="10"/>
                  <c:spPr>
                    <a:noFill/>
                    <a:ln w="9525">
                      <a:solidFill>
                        <a:schemeClr val="tx1"/>
                      </a:solidFill>
                    </a:ln>
                    <a:effectLst/>
                  </c:spPr>
                </c:marker>
                <c:cat>
                  <c:numRef>
                    <c:extLst xmlns:c15="http://schemas.microsoft.com/office/drawing/2012/chart">
                      <c:ext xmlns:c15="http://schemas.microsoft.com/office/drawing/2012/chart" uri="{02D57815-91ED-43cb-92C2-25804820EDAC}">
                        <c15:formulaRef>
                          <c15:sqref>Kantenlängen!$A$3:$A$28</c15:sqref>
                        </c15:formulaRef>
                      </c:ext>
                    </c:extLst>
                    <c:numCache>
                      <c:formatCode>General</c:formatCode>
                      <c:ptCount val="26"/>
                      <c:pt idx="0">
                        <c:v>1</c:v>
                      </c:pt>
                      <c:pt idx="1">
                        <c:v>2</c:v>
                      </c:pt>
                      <c:pt idx="2">
                        <c:v>20</c:v>
                      </c:pt>
                      <c:pt idx="3">
                        <c:v>19</c:v>
                      </c:pt>
                      <c:pt idx="4">
                        <c:v>21</c:v>
                      </c:pt>
                      <c:pt idx="5">
                        <c:v>15</c:v>
                      </c:pt>
                      <c:pt idx="6">
                        <c:v>18</c:v>
                      </c:pt>
                      <c:pt idx="7">
                        <c:v>4</c:v>
                      </c:pt>
                      <c:pt idx="8">
                        <c:v>12</c:v>
                      </c:pt>
                      <c:pt idx="9">
                        <c:v>22</c:v>
                      </c:pt>
                      <c:pt idx="10">
                        <c:v>25</c:v>
                      </c:pt>
                      <c:pt idx="11">
                        <c:v>23</c:v>
                      </c:pt>
                      <c:pt idx="12">
                        <c:v>3</c:v>
                      </c:pt>
                      <c:pt idx="13">
                        <c:v>10</c:v>
                      </c:pt>
                      <c:pt idx="14">
                        <c:v>9</c:v>
                      </c:pt>
                      <c:pt idx="15">
                        <c:v>17</c:v>
                      </c:pt>
                      <c:pt idx="16">
                        <c:v>7</c:v>
                      </c:pt>
                      <c:pt idx="17">
                        <c:v>6</c:v>
                      </c:pt>
                      <c:pt idx="18">
                        <c:v>14</c:v>
                      </c:pt>
                      <c:pt idx="19">
                        <c:v>11</c:v>
                      </c:pt>
                      <c:pt idx="20">
                        <c:v>5</c:v>
                      </c:pt>
                      <c:pt idx="21">
                        <c:v>8</c:v>
                      </c:pt>
                      <c:pt idx="22">
                        <c:v>24</c:v>
                      </c:pt>
                      <c:pt idx="23">
                        <c:v>13</c:v>
                      </c:pt>
                      <c:pt idx="24">
                        <c:v>16</c:v>
                      </c:pt>
                      <c:pt idx="25">
                        <c:v>26</c:v>
                      </c:pt>
                    </c:numCache>
                  </c:numRef>
                </c:cat>
                <c:val>
                  <c:numRef>
                    <c:extLst xmlns:c15="http://schemas.microsoft.com/office/drawing/2012/chart">
                      <c:ext xmlns:c15="http://schemas.microsoft.com/office/drawing/2012/chart" uri="{02D57815-91ED-43cb-92C2-25804820EDAC}">
                        <c15:formulaRef>
                          <c15:sqref>Kantenlängen!$T$3:$T$28</c15:sqref>
                        </c15:formulaRef>
                      </c:ext>
                    </c:extLst>
                    <c:numCache>
                      <c:formatCode>0.000%</c:formatCode>
                      <c:ptCount val="26"/>
                      <c:pt idx="0">
                        <c:v>1.0597142259250485E-4</c:v>
                      </c:pt>
                      <c:pt idx="1">
                        <c:v>1.5157937661967619E-4</c:v>
                      </c:pt>
                      <c:pt idx="2">
                        <c:v>3.4435067317721991E-4</c:v>
                      </c:pt>
                      <c:pt idx="3">
                        <c:v>1.4112732507255222E-4</c:v>
                      </c:pt>
                      <c:pt idx="4">
                        <c:v>-1.0074818785828156E-4</c:v>
                      </c:pt>
                      <c:pt idx="5">
                        <c:v>4.5372050816691904E-4</c:v>
                      </c:pt>
                      <c:pt idx="6">
                        <c:v>-1.0074818785813086E-4</c:v>
                      </c:pt>
                      <c:pt idx="7">
                        <c:v>3.1690391343981847E-4</c:v>
                      </c:pt>
                      <c:pt idx="8">
                        <c:v>1.55966424682133E-4</c:v>
                      </c:pt>
                      <c:pt idx="9">
                        <c:v>3.0247667904948969E-5</c:v>
                      </c:pt>
                      <c:pt idx="10">
                        <c:v>3.7554453958240763E-5</c:v>
                      </c:pt>
                      <c:pt idx="11">
                        <c:v>1.067617893275633E-4</c:v>
                      </c:pt>
                      <c:pt idx="12">
                        <c:v>3.184593416451025E-4</c:v>
                      </c:pt>
                      <c:pt idx="13">
                        <c:v>3.3558081162601361E-4</c:v>
                      </c:pt>
                      <c:pt idx="14">
                        <c:v>2.9750163302503445E-4</c:v>
                      </c:pt>
                      <c:pt idx="15">
                        <c:v>-2.117362371447367E-4</c:v>
                      </c:pt>
                      <c:pt idx="16">
                        <c:v>1.8794236935190472E-4</c:v>
                      </c:pt>
                      <c:pt idx="17">
                        <c:v>1.0524772683733158E-4</c:v>
                      </c:pt>
                      <c:pt idx="18">
                        <c:v>-2.0046373944965397E-5</c:v>
                      </c:pt>
                      <c:pt idx="19">
                        <c:v>-1.2696036831855704E-4</c:v>
                      </c:pt>
                      <c:pt idx="20">
                        <c:v>-5.875958515719204E-5</c:v>
                      </c:pt>
                      <c:pt idx="21">
                        <c:v>2.0860049798621105E-16</c:v>
                      </c:pt>
                      <c:pt idx="22">
                        <c:v>-2.8769216937886118E-4</c:v>
                      </c:pt>
                      <c:pt idx="23">
                        <c:v>4.3683928058842539E-5</c:v>
                      </c:pt>
                      <c:pt idx="24">
                        <c:v>6.2405611514658108E-6</c:v>
                      </c:pt>
                      <c:pt idx="25">
                        <c:v>-9.8885443727474241E-4</c:v>
                      </c:pt>
                    </c:numCache>
                  </c:numRef>
                </c:val>
                <c:smooth val="0"/>
                <c:extLst xmlns:c15="http://schemas.microsoft.com/office/drawing/2012/chart">
                  <c:ext xmlns:c16="http://schemas.microsoft.com/office/drawing/2014/chart" uri="{C3380CC4-5D6E-409C-BE32-E72D297353CC}">
                    <c16:uniqueId val="{00000008-0681-4458-9463-9DA94F98FA3F}"/>
                  </c:ext>
                </c:extLst>
              </c15:ser>
            </c15:filteredLineSeries>
          </c:ext>
        </c:extLst>
      </c:lineChart>
      <c:catAx>
        <c:axId val="68339760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noProof="0" dirty="0">
                    <a:solidFill>
                      <a:schemeClr val="tx1"/>
                    </a:solidFill>
                    <a:latin typeface="Arial" panose="020B0604020202020204" pitchFamily="34" charset="0"/>
                    <a:cs typeface="Arial" panose="020B0604020202020204" pitchFamily="34" charset="0"/>
                  </a:rPr>
                  <a:t>curve</a:t>
                </a:r>
                <a:r>
                  <a:rPr lang="en-GB" sz="1200" baseline="0" noProof="0" dirty="0">
                    <a:solidFill>
                      <a:schemeClr val="tx1"/>
                    </a:solidFill>
                    <a:latin typeface="Arial" panose="020B0604020202020204" pitchFamily="34" charset="0"/>
                    <a:cs typeface="Arial" panose="020B0604020202020204" pitchFamily="34" charset="0"/>
                  </a:rPr>
                  <a:t> </a:t>
                </a:r>
                <a:r>
                  <a:rPr lang="en-GB" sz="1200" noProof="0" dirty="0">
                    <a:solidFill>
                      <a:schemeClr val="tx1"/>
                    </a:solidFill>
                    <a:latin typeface="Arial" panose="020B0604020202020204" pitchFamily="34" charset="0"/>
                    <a:cs typeface="Arial" panose="020B0604020202020204" pitchFamily="34" charset="0"/>
                  </a:rPr>
                  <a:t>numbers (sorted by length deviations)</a:t>
                </a:r>
              </a:p>
            </c:rich>
          </c:tx>
          <c:overlay val="0"/>
          <c:spPr>
            <a:noFill/>
            <a:ln>
              <a:noFill/>
            </a:ln>
            <a:effectLst/>
          </c:spPr>
          <c:txPr>
            <a:bodyPr rot="0" spcFirstLastPara="1" vertOverflow="ellipsis" vert="horz" wrap="square" anchor="ctr" anchorCtr="1"/>
            <a:lstStyle/>
            <a:p>
              <a:pPr>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8160"/>
        <c:crosses val="max"/>
        <c:auto val="1"/>
        <c:lblAlgn val="ctr"/>
        <c:lblOffset val="100"/>
        <c:noMultiLvlLbl val="0"/>
      </c:catAx>
      <c:valAx>
        <c:axId val="683398160"/>
        <c:scaling>
          <c:orientation val="minMax"/>
          <c:max val="3.0000000000000009E-3"/>
          <c:min val="-3.0000000000000009E-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r>
                  <a:rPr lang="en-GB" sz="1200" b="0" i="0" baseline="0" noProof="0" dirty="0">
                    <a:solidFill>
                      <a:schemeClr val="tx1"/>
                    </a:solidFill>
                    <a:effectLst/>
                    <a:latin typeface="Arial" panose="020B0604020202020204" pitchFamily="34" charset="0"/>
                    <a:cs typeface="Arial" panose="020B0604020202020204" pitchFamily="34" charset="0"/>
                  </a:rPr>
                  <a:t>relative deviation to target geometry</a:t>
                </a:r>
                <a:endParaRPr lang="en-GB" sz="1200" noProof="0" dirty="0">
                  <a:solidFill>
                    <a:schemeClr val="tx1"/>
                  </a:solidFill>
                  <a:effectLst/>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lang="en-GB" sz="1200" b="0" i="0" u="none" strike="noStrike" kern="1200" baseline="0" noProof="0">
                  <a:solidFill>
                    <a:schemeClr val="tx1"/>
                  </a:solidFill>
                  <a:latin typeface="Arial" panose="020B0604020202020204" pitchFamily="34" charset="0"/>
                  <a:ea typeface="+mn-ea"/>
                  <a:cs typeface="Arial" panose="020B0604020202020204" pitchFamily="34" charset="0"/>
                </a:defRPr>
              </a:pPr>
              <a:endParaRPr lang="de-DE"/>
            </a:p>
          </c:txPr>
        </c:title>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de-DE"/>
          </a:p>
        </c:txPr>
        <c:crossAx val="683397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e-DE"/>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0.25772</cdr:x>
      <cdr:y>0.78322</cdr:y>
    </cdr:from>
    <cdr:to>
      <cdr:x>0.65038</cdr:x>
      <cdr:y>0.84797</cdr:y>
    </cdr:to>
    <cdr:sp macro="" textlink="">
      <cdr:nvSpPr>
        <cdr:cNvPr id="2" name="Textfeld 1"/>
        <cdr:cNvSpPr txBox="1"/>
      </cdr:nvSpPr>
      <cdr:spPr>
        <a:xfrm xmlns:a="http://schemas.openxmlformats.org/drawingml/2006/main">
          <a:off x="2420877" y="3665893"/>
          <a:ext cx="3688482" cy="3030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1200" noProof="0" dirty="0">
              <a:solidFill>
                <a:srgbClr val="797979"/>
              </a:solidFill>
              <a:latin typeface="Arial" panose="020B0604020202020204" pitchFamily="34" charset="0"/>
              <a:cs typeface="Arial" panose="020B0604020202020204" pitchFamily="34" charset="0"/>
            </a:rPr>
            <a:t>simulated part after springback (unscaled tool)</a:t>
          </a:r>
        </a:p>
      </cdr:txBody>
    </cdr:sp>
  </cdr:relSizeAnchor>
</c:userShapes>
</file>

<file path=ppt/drawings/drawing2.xml><?xml version="1.0" encoding="utf-8"?>
<c:userShapes xmlns:c="http://schemas.openxmlformats.org/drawingml/2006/chart">
  <cdr:relSizeAnchor xmlns:cdr="http://schemas.openxmlformats.org/drawingml/2006/chartDrawing">
    <cdr:from>
      <cdr:x>0.25772</cdr:x>
      <cdr:y>0.78322</cdr:y>
    </cdr:from>
    <cdr:to>
      <cdr:x>0.65038</cdr:x>
      <cdr:y>0.84797</cdr:y>
    </cdr:to>
    <cdr:sp macro="" textlink="">
      <cdr:nvSpPr>
        <cdr:cNvPr id="2" name="Textfeld 1"/>
        <cdr:cNvSpPr txBox="1"/>
      </cdr:nvSpPr>
      <cdr:spPr>
        <a:xfrm xmlns:a="http://schemas.openxmlformats.org/drawingml/2006/main">
          <a:off x="2420877" y="3665893"/>
          <a:ext cx="3688482" cy="3030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1200" noProof="0" dirty="0">
              <a:solidFill>
                <a:srgbClr val="797979"/>
              </a:solidFill>
              <a:latin typeface="Arial" panose="020B0604020202020204" pitchFamily="34" charset="0"/>
              <a:cs typeface="Arial" panose="020B0604020202020204" pitchFamily="34" charset="0"/>
            </a:rPr>
            <a:t>simulated part after springback (unscaled tool)</a:t>
          </a:r>
        </a:p>
      </cdr:txBody>
    </cdr:sp>
  </cdr:relSizeAnchor>
</c:userShapes>
</file>

<file path=ppt/drawings/drawing3.xml><?xml version="1.0" encoding="utf-8"?>
<c:userShapes xmlns:c="http://schemas.openxmlformats.org/drawingml/2006/chart">
  <cdr:relSizeAnchor xmlns:cdr="http://schemas.openxmlformats.org/drawingml/2006/chartDrawing">
    <cdr:from>
      <cdr:x>0.25772</cdr:x>
      <cdr:y>0.78322</cdr:y>
    </cdr:from>
    <cdr:to>
      <cdr:x>0.65038</cdr:x>
      <cdr:y>0.84797</cdr:y>
    </cdr:to>
    <cdr:sp macro="" textlink="">
      <cdr:nvSpPr>
        <cdr:cNvPr id="2" name="Textfeld 1"/>
        <cdr:cNvSpPr txBox="1"/>
      </cdr:nvSpPr>
      <cdr:spPr>
        <a:xfrm xmlns:a="http://schemas.openxmlformats.org/drawingml/2006/main">
          <a:off x="2420877" y="3665893"/>
          <a:ext cx="3688482" cy="3030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1200" noProof="0" dirty="0">
              <a:solidFill>
                <a:srgbClr val="797979"/>
              </a:solidFill>
              <a:latin typeface="Arial" panose="020B0604020202020204" pitchFamily="34" charset="0"/>
              <a:cs typeface="Arial" panose="020B0604020202020204" pitchFamily="34" charset="0"/>
            </a:rPr>
            <a:t>simulated part after springback (unscaled tool)</a:t>
          </a:r>
        </a:p>
      </cdr:txBody>
    </cdr:sp>
  </cdr:relSizeAnchor>
</c:userShapes>
</file>

<file path=ppt/drawings/drawing4.xml><?xml version="1.0" encoding="utf-8"?>
<c:userShapes xmlns:c="http://schemas.openxmlformats.org/drawingml/2006/chart">
  <cdr:relSizeAnchor xmlns:cdr="http://schemas.openxmlformats.org/drawingml/2006/chartDrawing">
    <cdr:from>
      <cdr:x>0.25772</cdr:x>
      <cdr:y>0.78322</cdr:y>
    </cdr:from>
    <cdr:to>
      <cdr:x>0.65038</cdr:x>
      <cdr:y>0.84797</cdr:y>
    </cdr:to>
    <cdr:sp macro="" textlink="">
      <cdr:nvSpPr>
        <cdr:cNvPr id="2" name="Textfeld 1"/>
        <cdr:cNvSpPr txBox="1"/>
      </cdr:nvSpPr>
      <cdr:spPr>
        <a:xfrm xmlns:a="http://schemas.openxmlformats.org/drawingml/2006/main">
          <a:off x="2420877" y="3665893"/>
          <a:ext cx="3688482" cy="3030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r>
            <a:rPr lang="en-GB" sz="1200" noProof="0" dirty="0">
              <a:solidFill>
                <a:srgbClr val="797979"/>
              </a:solidFill>
              <a:latin typeface="Arial" panose="020B0604020202020204" pitchFamily="34" charset="0"/>
              <a:cs typeface="Arial" panose="020B0604020202020204" pitchFamily="34" charset="0"/>
            </a:rPr>
            <a:t>simulated part after springback (unscaled tool)</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7F80F3DF-F73D-46A8-9E9B-1FD9EB7F4C4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3007E570-1F9D-4480-9D68-99107BF563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8CFBA4-E7E8-40EB-92D8-AE6290D8CC1E}" type="datetimeFigureOut">
              <a:rPr lang="sv-SE" smtClean="0"/>
              <a:t>2023-06-19</a:t>
            </a:fld>
            <a:endParaRPr lang="sv-SE"/>
          </a:p>
        </p:txBody>
      </p:sp>
      <p:sp>
        <p:nvSpPr>
          <p:cNvPr id="4" name="Platshållare för sidfot 3">
            <a:extLst>
              <a:ext uri="{FF2B5EF4-FFF2-40B4-BE49-F238E27FC236}">
                <a16:creationId xmlns:a16="http://schemas.microsoft.com/office/drawing/2014/main" id="{0BBCCF51-6999-4D00-B4C4-B37DBF10C0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6D2C9DD-4BC7-4962-9811-3883225F92C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492E0B-EBF5-43B4-B225-ED9A7BFC79A1}" type="slidenum">
              <a:rPr lang="sv-SE" smtClean="0"/>
              <a:t>‹Nr.›</a:t>
            </a:fld>
            <a:endParaRPr lang="sv-SE"/>
          </a:p>
        </p:txBody>
      </p:sp>
    </p:spTree>
    <p:extLst>
      <p:ext uri="{BB962C8B-B14F-4D97-AF65-F5344CB8AC3E}">
        <p14:creationId xmlns:p14="http://schemas.microsoft.com/office/powerpoint/2010/main" val="303326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E9B22E-AB1E-4D9C-80EF-A8DFC965CD14}" type="datetimeFigureOut">
              <a:rPr lang="de-DE" smtClean="0"/>
              <a:pPr/>
              <a:t>19.06.2023</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169067-B154-4E22-943F-8345064B56F5}" type="slidenum">
              <a:rPr lang="de-DE" smtClean="0"/>
              <a:pPr/>
              <a:t>‹Nr.›</a:t>
            </a:fld>
            <a:endParaRPr lang="de-DE"/>
          </a:p>
        </p:txBody>
      </p:sp>
    </p:spTree>
    <p:extLst>
      <p:ext uri="{BB962C8B-B14F-4D97-AF65-F5344CB8AC3E}">
        <p14:creationId xmlns:p14="http://schemas.microsoft.com/office/powerpoint/2010/main" val="3925905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GB" noProof="0" dirty="0"/>
              <a:t>Hello everybody, </a:t>
            </a:r>
          </a:p>
          <a:p>
            <a:r>
              <a:rPr lang="en-US" sz="1200" kern="1200" dirty="0">
                <a:solidFill>
                  <a:schemeClr val="tx1"/>
                </a:solidFill>
                <a:effectLst/>
                <a:latin typeface="Arial" charset="0"/>
                <a:ea typeface="+mn-ea"/>
                <a:cs typeface="Arial" charset="0"/>
              </a:rPr>
              <a:t>I am pleased to welcome you to my </a:t>
            </a:r>
            <a:r>
              <a:rPr lang="en-US" sz="1200" kern="1200">
                <a:solidFill>
                  <a:schemeClr val="tx1"/>
                </a:solidFill>
                <a:effectLst/>
                <a:latin typeface="Arial" charset="0"/>
                <a:ea typeface="+mn-ea"/>
                <a:cs typeface="Arial" charset="0"/>
              </a:rPr>
              <a:t>presentation today.</a:t>
            </a:r>
            <a:endParaRPr lang="en-GB" noProof="0" dirty="0"/>
          </a:p>
          <a:p>
            <a:r>
              <a:rPr lang="en-GB" noProof="0" dirty="0"/>
              <a:t>My name is Philipp Zimmermann. </a:t>
            </a:r>
          </a:p>
          <a:p>
            <a:r>
              <a:rPr lang="en-GB" noProof="0" dirty="0"/>
              <a:t>I‘m a scientific assistant at the university of applied sciences in Heilbronn,</a:t>
            </a:r>
            <a:r>
              <a:rPr lang="en-GB" baseline="0" noProof="0" dirty="0"/>
              <a:t> Germany.</a:t>
            </a:r>
          </a:p>
          <a:p>
            <a:r>
              <a:rPr lang="en-US" sz="1200" kern="1200" dirty="0">
                <a:solidFill>
                  <a:schemeClr val="tx1"/>
                </a:solidFill>
                <a:effectLst/>
                <a:latin typeface="Arial" charset="0"/>
                <a:ea typeface="+mn-ea"/>
                <a:cs typeface="Arial" charset="0"/>
              </a:rPr>
              <a:t>There I work at the Center for Forming Technology and car body engineering under the leadership of Professor Birkert. </a:t>
            </a:r>
          </a:p>
          <a:p>
            <a:r>
              <a:rPr lang="en-US" sz="1200" kern="1200" dirty="0">
                <a:solidFill>
                  <a:schemeClr val="tx1"/>
                </a:solidFill>
                <a:effectLst/>
                <a:latin typeface="Arial" charset="0"/>
                <a:ea typeface="+mn-ea"/>
                <a:cs typeface="Arial" charset="0"/>
              </a:rPr>
              <a:t>One of our central research topics is the springback compensation of complex body parts.</a:t>
            </a:r>
            <a:endParaRPr lang="en-US" sz="1200" kern="1200" baseline="0" noProof="0" dirty="0">
              <a:solidFill>
                <a:schemeClr val="tx1"/>
              </a:solidFill>
              <a:effectLst/>
              <a:latin typeface="Arial" charset="0"/>
              <a:ea typeface="+mn-ea"/>
              <a:cs typeface="Arial" charset="0"/>
            </a:endParaRPr>
          </a:p>
          <a:p>
            <a:r>
              <a:rPr lang="en-GB" baseline="0" noProof="0" dirty="0"/>
              <a:t>Today I will present you the content of our Paper, „Optimization of the physical scaling approach through the adaption of inverted membrane stresses“.</a:t>
            </a:r>
          </a:p>
          <a:p>
            <a:endParaRPr lang="en-GB" noProof="0" dirty="0"/>
          </a:p>
          <a:p>
            <a:endParaRPr lang="en-GB" noProof="0" dirty="0"/>
          </a:p>
        </p:txBody>
      </p:sp>
      <p:sp>
        <p:nvSpPr>
          <p:cNvPr id="4" name="Foliennummernplatzhalter 3"/>
          <p:cNvSpPr>
            <a:spLocks noGrp="1"/>
          </p:cNvSpPr>
          <p:nvPr>
            <p:ph type="sldNum" sz="quarter" idx="10"/>
          </p:nvPr>
        </p:nvSpPr>
        <p:spPr/>
        <p:txBody>
          <a:bodyPr/>
          <a:lstStyle/>
          <a:p>
            <a:fld id="{4F169067-B154-4E22-943F-8345064B56F5}" type="slidenum">
              <a:rPr lang="de-DE" smtClean="0"/>
              <a:pPr/>
              <a:t>1</a:t>
            </a:fld>
            <a:endParaRPr lang="de-DE"/>
          </a:p>
        </p:txBody>
      </p:sp>
    </p:spTree>
    <p:extLst>
      <p:ext uri="{BB962C8B-B14F-4D97-AF65-F5344CB8AC3E}">
        <p14:creationId xmlns:p14="http://schemas.microsoft.com/office/powerpoint/2010/main" val="231340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Let's have a short look to my agenda.</a:t>
            </a:r>
          </a:p>
          <a:p>
            <a:r>
              <a:rPr lang="en-GB" noProof="0" dirty="0"/>
              <a:t>I</a:t>
            </a:r>
            <a:r>
              <a:rPr lang="en-GB" baseline="0" noProof="0" dirty="0"/>
              <a:t> will start by giving you a short introduction into the topics „springback“ and „springback compensation“.</a:t>
            </a:r>
          </a:p>
          <a:p>
            <a:r>
              <a:rPr lang="en-GB" baseline="0" noProof="0" dirty="0"/>
              <a:t>Then we will have a look on state-of-the-art scaling approaches and after that I will show the optimization of the stress-based scaling approach.</a:t>
            </a:r>
          </a:p>
          <a:p>
            <a:r>
              <a:rPr lang="en-GB" baseline="0" noProof="0" dirty="0"/>
              <a:t>Finally, I will show some results of a study where we have tested the optimized scaling approach.</a:t>
            </a:r>
          </a:p>
          <a:p>
            <a:r>
              <a:rPr lang="en-GB" baseline="0" noProof="0" dirty="0"/>
              <a:t>At the end will summarize the content.</a:t>
            </a:r>
          </a:p>
        </p:txBody>
      </p:sp>
      <p:sp>
        <p:nvSpPr>
          <p:cNvPr id="4" name="Foliennummernplatzhalter 3"/>
          <p:cNvSpPr>
            <a:spLocks noGrp="1"/>
          </p:cNvSpPr>
          <p:nvPr>
            <p:ph type="sldNum" sz="quarter" idx="10"/>
          </p:nvPr>
        </p:nvSpPr>
        <p:spPr/>
        <p:txBody>
          <a:bodyPr/>
          <a:lstStyle/>
          <a:p>
            <a:fld id="{4F169067-B154-4E22-943F-8345064B56F5}" type="slidenum">
              <a:rPr lang="de-DE" smtClean="0"/>
              <a:pPr/>
              <a:t>2</a:t>
            </a:fld>
            <a:endParaRPr lang="de-DE"/>
          </a:p>
        </p:txBody>
      </p:sp>
    </p:spTree>
    <p:extLst>
      <p:ext uri="{BB962C8B-B14F-4D97-AF65-F5344CB8AC3E}">
        <p14:creationId xmlns:p14="http://schemas.microsoft.com/office/powerpoint/2010/main" val="1314807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Arial" charset="0"/>
                <a:ea typeface="+mn-ea"/>
                <a:cs typeface="Arial" charset="0"/>
              </a:rPr>
              <a:t>Springback is the change of geometry which occurs in stamped parts during the opening of the tools, due to the release of elastic energy. </a:t>
            </a:r>
            <a:endParaRPr lang="en-GB" noProof="0" dirty="0"/>
          </a:p>
          <a:p>
            <a:r>
              <a:rPr lang="en-GB" baseline="0" noProof="0" dirty="0"/>
              <a:t>The consequences are dimensional deviations between the present part and the target part.</a:t>
            </a:r>
          </a:p>
          <a:p>
            <a:r>
              <a:rPr lang="en-GB" baseline="0" noProof="0" dirty="0"/>
              <a:t>The springback itself can be split up into two different categories. </a:t>
            </a:r>
          </a:p>
          <a:p>
            <a:r>
              <a:rPr lang="en-GB" baseline="0" noProof="0" dirty="0"/>
              <a:t>On the one hand there are bending-ups &amp; distortions of the part which can be characterized and quantified by the normal distance between the part and the target geometry.</a:t>
            </a:r>
          </a:p>
          <a:p>
            <a:r>
              <a:rPr lang="en-GB" baseline="0" noProof="0" dirty="0"/>
              <a:t>To compensate this type of deviations the forming tools can be modified in the opposite direction of the springback.</a:t>
            </a:r>
          </a:p>
          <a:p>
            <a:r>
              <a:rPr lang="en-GB" baseline="0" noProof="0" dirty="0"/>
              <a:t>On the other hand, the part contracts, which means that the surface area changes during springback. </a:t>
            </a:r>
          </a:p>
          <a:p>
            <a:r>
              <a:rPr lang="en-GB" baseline="0" noProof="0" dirty="0"/>
              <a:t>This effect occurs especially after the drawing operation and because the responsible stresses are mainly tensile stresses, the part shrinks.</a:t>
            </a:r>
          </a:p>
          <a:p>
            <a:r>
              <a:rPr lang="en-GB" baseline="0" noProof="0" dirty="0"/>
              <a:t>To compensate this kind of deviations, the tool surfaces area are increased.</a:t>
            </a:r>
          </a:p>
          <a:p>
            <a:r>
              <a:rPr lang="en-GB" baseline="0" noProof="0" dirty="0"/>
              <a:t>This doing is the so-called scaling of the tools.</a:t>
            </a:r>
          </a:p>
          <a:p>
            <a:r>
              <a:rPr lang="en-GB" baseline="0" noProof="0"/>
              <a:t>Root causes: </a:t>
            </a:r>
            <a:r>
              <a:rPr lang="en-GB" baseline="0" noProof="0" dirty="0"/>
              <a:t>Membrane Stresses – Bending Stresses</a:t>
            </a:r>
          </a:p>
          <a:p>
            <a:r>
              <a:rPr lang="en-GB" baseline="0" noProof="0" dirty="0"/>
              <a:t>Geometrical effect: Shrinkage - </a:t>
            </a:r>
            <a:endParaRPr lang="en-GB" noProof="0" dirty="0"/>
          </a:p>
        </p:txBody>
      </p:sp>
      <p:sp>
        <p:nvSpPr>
          <p:cNvPr id="4" name="Foliennummernplatzhalter 3"/>
          <p:cNvSpPr>
            <a:spLocks noGrp="1"/>
          </p:cNvSpPr>
          <p:nvPr>
            <p:ph type="sldNum" sz="quarter" idx="10"/>
          </p:nvPr>
        </p:nvSpPr>
        <p:spPr/>
        <p:txBody>
          <a:bodyPr/>
          <a:lstStyle/>
          <a:p>
            <a:fld id="{4F169067-B154-4E22-943F-8345064B56F5}" type="slidenum">
              <a:rPr lang="de-DE" smtClean="0"/>
              <a:pPr/>
              <a:t>3</a:t>
            </a:fld>
            <a:endParaRPr lang="de-DE"/>
          </a:p>
        </p:txBody>
      </p:sp>
    </p:spTree>
    <p:extLst>
      <p:ext uri="{BB962C8B-B14F-4D97-AF65-F5344CB8AC3E}">
        <p14:creationId xmlns:p14="http://schemas.microsoft.com/office/powerpoint/2010/main" val="2757830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Now we came to the state-of-the-art scaling approaches.</a:t>
            </a:r>
          </a:p>
        </p:txBody>
      </p:sp>
      <p:sp>
        <p:nvSpPr>
          <p:cNvPr id="4" name="Foliennummernplatzhalter 3"/>
          <p:cNvSpPr>
            <a:spLocks noGrp="1"/>
          </p:cNvSpPr>
          <p:nvPr>
            <p:ph type="sldNum" sz="quarter" idx="5"/>
          </p:nvPr>
        </p:nvSpPr>
        <p:spPr/>
        <p:txBody>
          <a:bodyPr/>
          <a:lstStyle/>
          <a:p>
            <a:fld id="{4F169067-B154-4E22-943F-8345064B56F5}" type="slidenum">
              <a:rPr lang="de-DE" smtClean="0"/>
              <a:pPr/>
              <a:t>4</a:t>
            </a:fld>
            <a:endParaRPr lang="de-DE"/>
          </a:p>
        </p:txBody>
      </p:sp>
    </p:spTree>
    <p:extLst>
      <p:ext uri="{BB962C8B-B14F-4D97-AF65-F5344CB8AC3E}">
        <p14:creationId xmlns:p14="http://schemas.microsoft.com/office/powerpoint/2010/main" val="2112650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As mentioned before, the responsible stresses for the part contraction are mainly tensile stresses which causes a shrinking of the part. </a:t>
            </a:r>
          </a:p>
          <a:p>
            <a:r>
              <a:rPr lang="en-GB" noProof="0" dirty="0"/>
              <a:t>In the assumption, that the part shrinking is more or less constant, the tool surfaces can be increased by one constant factor.</a:t>
            </a:r>
          </a:p>
          <a:p>
            <a:r>
              <a:rPr lang="en-GB" noProof="0" dirty="0"/>
              <a:t>Also, the tools can be increased by different factors for the different space axes. Both approaches are named „Global Scaling“.</a:t>
            </a:r>
          </a:p>
          <a:p>
            <a:r>
              <a:rPr lang="en-GB" noProof="0" dirty="0"/>
              <a:t>Tool makers often have their own scaling factors defined due to their experience with different part geometries and materials.</a:t>
            </a:r>
          </a:p>
          <a:p>
            <a:r>
              <a:rPr lang="en-GB" noProof="0" dirty="0"/>
              <a:t>To define a scaling factor also mechanical parameters of the part material can be used. In the shown formula these are the biaxial yield stress and the Youngs Modulus.</a:t>
            </a:r>
          </a:p>
          <a:p>
            <a:r>
              <a:rPr lang="en-GB" noProof="0" dirty="0"/>
              <a:t>In the shown example for an aluminium sheet metal this results in an increase of the tool length of two millimetres per meter.</a:t>
            </a:r>
          </a:p>
          <a:p>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5</a:t>
            </a:fld>
            <a:endParaRPr lang="de-DE"/>
          </a:p>
        </p:txBody>
      </p:sp>
    </p:spTree>
    <p:extLst>
      <p:ext uri="{BB962C8B-B14F-4D97-AF65-F5344CB8AC3E}">
        <p14:creationId xmlns:p14="http://schemas.microsoft.com/office/powerpoint/2010/main" val="2438109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why the global scaling approach often cannot compensate the part contraction sufficiently.</a:t>
            </a:r>
          </a:p>
          <a:p>
            <a:r>
              <a:rPr lang="en-GB" noProof="0" dirty="0"/>
              <a:t>In contrast to the assumption, that the part contraction is more or less constant, the contraction behaviour can vary significantly across the part. </a:t>
            </a:r>
          </a:p>
          <a:p>
            <a:r>
              <a:rPr lang="en-GB" noProof="0" dirty="0"/>
              <a:t>In this example the contraction values was evaluated along a part section.</a:t>
            </a:r>
          </a:p>
          <a:p>
            <a:r>
              <a:rPr lang="en-GB" noProof="0" dirty="0"/>
              <a:t>As you can see, in this section there is not only a varying shrinking but also an increase of the section length. </a:t>
            </a:r>
          </a:p>
          <a:p>
            <a:r>
              <a:rPr lang="en-GB" noProof="0" dirty="0"/>
              <a:t>This means, a scaling approach is needed which can generate local different scaling values.</a:t>
            </a:r>
          </a:p>
          <a:p>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6</a:t>
            </a:fld>
            <a:endParaRPr lang="de-DE"/>
          </a:p>
        </p:txBody>
      </p:sp>
    </p:spTree>
    <p:extLst>
      <p:ext uri="{BB962C8B-B14F-4D97-AF65-F5344CB8AC3E}">
        <p14:creationId xmlns:p14="http://schemas.microsoft.com/office/powerpoint/2010/main" val="2124126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In 2020 we have presented a stress-based local scaling approach. </a:t>
            </a:r>
          </a:p>
          <a:p>
            <a:r>
              <a:rPr lang="en-GB" noProof="0" dirty="0"/>
              <a:t>To visualize the procedure of this approach it is useful to do this at a stress-strain-diagram.</a:t>
            </a:r>
          </a:p>
          <a:p>
            <a:r>
              <a:rPr lang="en-GB" noProof="0" dirty="0"/>
              <a:t>In a first step an unscaled forming simulation with springback calculation is done.</a:t>
            </a:r>
          </a:p>
          <a:p>
            <a:r>
              <a:rPr lang="en-GB" noProof="0" dirty="0"/>
              <a:t>After springback the part shows locally different contraction values. </a:t>
            </a:r>
          </a:p>
          <a:p>
            <a:r>
              <a:rPr lang="en-GB" noProof="0" dirty="0"/>
              <a:t>In a next step the membrane stresses before springback are inverted.</a:t>
            </a:r>
          </a:p>
          <a:p>
            <a:r>
              <a:rPr lang="en-GB" noProof="0" dirty="0"/>
              <a:t>With these stresses an “inverted” membrane springback is calculated. </a:t>
            </a:r>
          </a:p>
          <a:p>
            <a:r>
              <a:rPr lang="en-GB" noProof="0" dirty="0"/>
              <a:t>With the resulting displacement vector field, the tools are scaled.</a:t>
            </a:r>
          </a:p>
          <a:p>
            <a:r>
              <a:rPr lang="en-GB" noProof="0" dirty="0"/>
              <a:t>After forming the part with this so scaled tools, the part after springback should have the same local lengths as the target geometry.</a:t>
            </a:r>
          </a:p>
        </p:txBody>
      </p:sp>
      <p:sp>
        <p:nvSpPr>
          <p:cNvPr id="4" name="Foliennummernplatzhalter 3"/>
          <p:cNvSpPr>
            <a:spLocks noGrp="1"/>
          </p:cNvSpPr>
          <p:nvPr>
            <p:ph type="sldNum" sz="quarter" idx="5"/>
          </p:nvPr>
        </p:nvSpPr>
        <p:spPr/>
        <p:txBody>
          <a:bodyPr/>
          <a:lstStyle/>
          <a:p>
            <a:fld id="{4F169067-B154-4E22-943F-8345064B56F5}" type="slidenum">
              <a:rPr lang="de-DE" smtClean="0"/>
              <a:pPr/>
              <a:t>7</a:t>
            </a:fld>
            <a:endParaRPr lang="de-DE"/>
          </a:p>
        </p:txBody>
      </p:sp>
    </p:spTree>
    <p:extLst>
      <p:ext uri="{BB962C8B-B14F-4D97-AF65-F5344CB8AC3E}">
        <p14:creationId xmlns:p14="http://schemas.microsoft.com/office/powerpoint/2010/main" val="131182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deficit of the stress-based local scaling approach.</a:t>
            </a:r>
          </a:p>
          <a:p>
            <a:r>
              <a:rPr lang="en-GB" noProof="0" dirty="0"/>
              <a:t>The red dots shows the local contraction values during springback after forming with unscaled tools.</a:t>
            </a:r>
          </a:p>
          <a:p>
            <a:r>
              <a:rPr lang="en-GB" noProof="0" dirty="0"/>
              <a:t>The desired local scaling values have the same amount with inverse signs and are represented by the green circles.</a:t>
            </a:r>
          </a:p>
          <a:p>
            <a:r>
              <a:rPr lang="en-GB" noProof="0" dirty="0"/>
              <a:t>By simply inverting the membrane stresses as mentioned before, the locally scaled lengths (blue crosses) differs from the desired ones.</a:t>
            </a:r>
          </a:p>
          <a:p>
            <a:r>
              <a:rPr lang="en-GB" noProof="0" dirty="0"/>
              <a:t>This difference can also be seen in the part after springback which was formed with these locally scaled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E25"/>
                </a:solidFill>
                <a:effectLst/>
                <a:latin typeface="-apple-system"/>
              </a:rPr>
              <a:t>From these results, it can be concluded that an adjustment of the membrane stresses is needed to bring the scaling values closer to the desired values.</a:t>
            </a:r>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8</a:t>
            </a:fld>
            <a:endParaRPr lang="de-DE"/>
          </a:p>
        </p:txBody>
      </p:sp>
    </p:spTree>
    <p:extLst>
      <p:ext uri="{BB962C8B-B14F-4D97-AF65-F5344CB8AC3E}">
        <p14:creationId xmlns:p14="http://schemas.microsoft.com/office/powerpoint/2010/main" val="1495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deficit of the stress-based local scaling approach.</a:t>
            </a:r>
          </a:p>
          <a:p>
            <a:r>
              <a:rPr lang="en-GB" noProof="0" dirty="0"/>
              <a:t>The red dots shows the local contraction values during springback after forming with unscaled tools.</a:t>
            </a:r>
          </a:p>
          <a:p>
            <a:r>
              <a:rPr lang="en-GB" noProof="0" dirty="0"/>
              <a:t>The desired local scaling values have the same amount with inverse signs and are represented by the green circles.</a:t>
            </a:r>
          </a:p>
          <a:p>
            <a:r>
              <a:rPr lang="en-GB" noProof="0" dirty="0"/>
              <a:t>By simply inverting the membrane stresses as mentioned before, the locally scaled lengths (blue crosses) differs from the desired ones.</a:t>
            </a:r>
          </a:p>
          <a:p>
            <a:r>
              <a:rPr lang="en-GB" noProof="0" dirty="0"/>
              <a:t>This difference can also be seen in the part after springback which was formed with these locally scaled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E25"/>
                </a:solidFill>
                <a:effectLst/>
                <a:latin typeface="-apple-system"/>
              </a:rPr>
              <a:t>From these results, it can be concluded that an adjustment of the membrane stresses is needed to bring the scaling values closer to the desired values.</a:t>
            </a:r>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9</a:t>
            </a:fld>
            <a:endParaRPr lang="de-DE"/>
          </a:p>
        </p:txBody>
      </p:sp>
    </p:spTree>
    <p:extLst>
      <p:ext uri="{BB962C8B-B14F-4D97-AF65-F5344CB8AC3E}">
        <p14:creationId xmlns:p14="http://schemas.microsoft.com/office/powerpoint/2010/main" val="3261930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deficit of the stress-based local scaling approach.</a:t>
            </a:r>
          </a:p>
          <a:p>
            <a:r>
              <a:rPr lang="en-GB" noProof="0" dirty="0"/>
              <a:t>The red dots shows the local contraction values during springback after forming with unscaled tools.</a:t>
            </a:r>
          </a:p>
          <a:p>
            <a:r>
              <a:rPr lang="en-GB" noProof="0" dirty="0"/>
              <a:t>The desired local scaling values have the same amount with inverse signs and are represented by the green circles.</a:t>
            </a:r>
          </a:p>
          <a:p>
            <a:r>
              <a:rPr lang="en-GB" noProof="0" dirty="0"/>
              <a:t>By simply inverting the membrane stresses as mentioned before, the locally scaled lengths (blue crosses) differs from the desired ones.</a:t>
            </a:r>
          </a:p>
          <a:p>
            <a:r>
              <a:rPr lang="en-GB" noProof="0" dirty="0"/>
              <a:t>This difference can also be seen in the part after springback which was formed with these locally scaled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E25"/>
                </a:solidFill>
                <a:effectLst/>
                <a:latin typeface="-apple-system"/>
              </a:rPr>
              <a:t>From these results, it can be concluded that an adjustment of the membrane stresses is needed to bring the scaling values closer to the desired values.</a:t>
            </a:r>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10</a:t>
            </a:fld>
            <a:endParaRPr lang="de-DE"/>
          </a:p>
        </p:txBody>
      </p:sp>
    </p:spTree>
    <p:extLst>
      <p:ext uri="{BB962C8B-B14F-4D97-AF65-F5344CB8AC3E}">
        <p14:creationId xmlns:p14="http://schemas.microsoft.com/office/powerpoint/2010/main" val="4238973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deficit of the stress-based local scaling approach.</a:t>
            </a:r>
          </a:p>
          <a:p>
            <a:r>
              <a:rPr lang="en-GB" noProof="0" dirty="0"/>
              <a:t>The red dots shows the local contraction values during springback after forming with unscaled tools.</a:t>
            </a:r>
          </a:p>
          <a:p>
            <a:r>
              <a:rPr lang="en-GB" noProof="0" dirty="0"/>
              <a:t>The desired local scaling values have the same amount with inverse signs and are represented by the green circles.</a:t>
            </a:r>
          </a:p>
          <a:p>
            <a:r>
              <a:rPr lang="en-GB" noProof="0" dirty="0"/>
              <a:t>By simply inverting the membrane stresses as mentioned before, the locally scaled lengths (blue crosses) differs from the desired ones.</a:t>
            </a:r>
          </a:p>
          <a:p>
            <a:r>
              <a:rPr lang="en-GB" noProof="0" dirty="0"/>
              <a:t>This difference can also be seen in the part after springback which was formed with these locally scaled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E25"/>
                </a:solidFill>
                <a:effectLst/>
                <a:latin typeface="-apple-system"/>
              </a:rPr>
              <a:t>From these results, it can be concluded that an adjustment of the membrane stresses is needed to bring the scaling values closer to the desired values.</a:t>
            </a:r>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11</a:t>
            </a:fld>
            <a:endParaRPr lang="de-DE"/>
          </a:p>
        </p:txBody>
      </p:sp>
    </p:spTree>
    <p:extLst>
      <p:ext uri="{BB962C8B-B14F-4D97-AF65-F5344CB8AC3E}">
        <p14:creationId xmlns:p14="http://schemas.microsoft.com/office/powerpoint/2010/main" val="365581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Now we will have look on the optimization of the stress-based scaling approach.</a:t>
            </a:r>
          </a:p>
        </p:txBody>
      </p:sp>
      <p:sp>
        <p:nvSpPr>
          <p:cNvPr id="4" name="Foliennummernplatzhalter 3"/>
          <p:cNvSpPr>
            <a:spLocks noGrp="1"/>
          </p:cNvSpPr>
          <p:nvPr>
            <p:ph type="sldNum" sz="quarter" idx="5"/>
          </p:nvPr>
        </p:nvSpPr>
        <p:spPr/>
        <p:txBody>
          <a:bodyPr/>
          <a:lstStyle/>
          <a:p>
            <a:fld id="{4F169067-B154-4E22-943F-8345064B56F5}" type="slidenum">
              <a:rPr lang="de-DE" smtClean="0"/>
              <a:pPr/>
              <a:t>12</a:t>
            </a:fld>
            <a:endParaRPr lang="de-DE"/>
          </a:p>
        </p:txBody>
      </p:sp>
    </p:spTree>
    <p:extLst>
      <p:ext uri="{BB962C8B-B14F-4D97-AF65-F5344CB8AC3E}">
        <p14:creationId xmlns:p14="http://schemas.microsoft.com/office/powerpoint/2010/main" val="4136921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As before, I will show the procedure of the optimized scaling approach at stress-strain diagrams.</a:t>
            </a:r>
          </a:p>
          <a:p>
            <a:r>
              <a:rPr lang="en-GB" noProof="0" dirty="0"/>
              <a:t>In a first step the part is being formed with unscaled tools and the springback is being calculated. </a:t>
            </a:r>
          </a:p>
          <a:p>
            <a:r>
              <a:rPr lang="en-GB" noProof="0" dirty="0"/>
              <a:t>The resulting local contraction values are used to define the desired local scaling values which have the same amount with inverted signs.</a:t>
            </a:r>
          </a:p>
          <a:p>
            <a:r>
              <a:rPr lang="en-GB" noProof="0" dirty="0"/>
              <a:t>By only inverting the membrane stresses, the achieved local scaling values differs from the desired ones. </a:t>
            </a:r>
          </a:p>
          <a:p>
            <a:r>
              <a:rPr lang="en-GB" noProof="0" dirty="0"/>
              <a:t>This difference is represented by the strain difference and can also be measured between the part after springback and the target geometry if the tools was scaled in this way.</a:t>
            </a:r>
          </a:p>
          <a:p>
            <a:r>
              <a:rPr lang="en-GB" noProof="0" dirty="0"/>
              <a:t>That means, that the membrane stresses must be adjusted to bring the achieved scaling values closer to the desired ones.</a:t>
            </a:r>
          </a:p>
        </p:txBody>
      </p:sp>
      <p:sp>
        <p:nvSpPr>
          <p:cNvPr id="4" name="Foliennummernplatzhalter 3"/>
          <p:cNvSpPr>
            <a:spLocks noGrp="1"/>
          </p:cNvSpPr>
          <p:nvPr>
            <p:ph type="sldNum" sz="quarter" idx="5"/>
          </p:nvPr>
        </p:nvSpPr>
        <p:spPr/>
        <p:txBody>
          <a:bodyPr/>
          <a:lstStyle/>
          <a:p>
            <a:fld id="{4F169067-B154-4E22-943F-8345064B56F5}" type="slidenum">
              <a:rPr lang="de-DE" smtClean="0"/>
              <a:pPr/>
              <a:t>13</a:t>
            </a:fld>
            <a:endParaRPr lang="de-DE"/>
          </a:p>
        </p:txBody>
      </p:sp>
    </p:spTree>
    <p:extLst>
      <p:ext uri="{BB962C8B-B14F-4D97-AF65-F5344CB8AC3E}">
        <p14:creationId xmlns:p14="http://schemas.microsoft.com/office/powerpoint/2010/main" val="2668937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To calculate the correction stresses, the existing strain differences are multiplied with the Youngs Modulus of the part material.</a:t>
            </a:r>
          </a:p>
          <a:p>
            <a:r>
              <a:rPr lang="en-GB" noProof="0" dirty="0"/>
              <a:t>If there is still an unacceptable high strain difference after the first stress adjustment, the process is repeated until this differences falls under a given threshold.</a:t>
            </a:r>
          </a:p>
          <a:p>
            <a:r>
              <a:rPr lang="en-GB" noProof="0" dirty="0"/>
              <a:t>After the stress optimization the tools are scaled with the resulting scaling vector field.</a:t>
            </a:r>
          </a:p>
          <a:p>
            <a:r>
              <a:rPr lang="en-GB" noProof="0" dirty="0"/>
              <a:t>The formed part after springback should have the same lengths as the target geometry.</a:t>
            </a:r>
          </a:p>
          <a:p>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14</a:t>
            </a:fld>
            <a:endParaRPr lang="de-DE"/>
          </a:p>
        </p:txBody>
      </p:sp>
    </p:spTree>
    <p:extLst>
      <p:ext uri="{BB962C8B-B14F-4D97-AF65-F5344CB8AC3E}">
        <p14:creationId xmlns:p14="http://schemas.microsoft.com/office/powerpoint/2010/main" val="3042156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Now let's have a look on results on an investigation, where we have tested the optimized approach.</a:t>
            </a:r>
          </a:p>
        </p:txBody>
      </p:sp>
      <p:sp>
        <p:nvSpPr>
          <p:cNvPr id="4" name="Foliennummernplatzhalter 3"/>
          <p:cNvSpPr>
            <a:spLocks noGrp="1"/>
          </p:cNvSpPr>
          <p:nvPr>
            <p:ph type="sldNum" sz="quarter" idx="5"/>
          </p:nvPr>
        </p:nvSpPr>
        <p:spPr/>
        <p:txBody>
          <a:bodyPr/>
          <a:lstStyle/>
          <a:p>
            <a:fld id="{4F169067-B154-4E22-943F-8345064B56F5}" type="slidenum">
              <a:rPr lang="de-DE" smtClean="0"/>
              <a:pPr/>
              <a:t>15</a:t>
            </a:fld>
            <a:endParaRPr lang="de-DE"/>
          </a:p>
        </p:txBody>
      </p:sp>
    </p:spTree>
    <p:extLst>
      <p:ext uri="{BB962C8B-B14F-4D97-AF65-F5344CB8AC3E}">
        <p14:creationId xmlns:p14="http://schemas.microsoft.com/office/powerpoint/2010/main" val="3707627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We have tested the optimized scaling approach on the simulated manufacturing process of a structural component.</a:t>
            </a:r>
          </a:p>
          <a:p>
            <a:r>
              <a:rPr lang="en-GB" noProof="0" dirty="0"/>
              <a:t>To simulate the manufacturing process, the simulation software AutoForm was used.</a:t>
            </a:r>
          </a:p>
          <a:p>
            <a:r>
              <a:rPr lang="en-GB" noProof="0" dirty="0"/>
              <a:t>The process consist of a drawing operation, a laser cutting and a flanging operation.</a:t>
            </a:r>
          </a:p>
          <a:p>
            <a:r>
              <a:rPr lang="en-GB" noProof="0" dirty="0"/>
              <a:t>For comparison, the manufacturing process was also simulated without and with global scaling.</a:t>
            </a:r>
          </a:p>
        </p:txBody>
      </p:sp>
      <p:sp>
        <p:nvSpPr>
          <p:cNvPr id="4" name="Foliennummernplatzhalter 3"/>
          <p:cNvSpPr>
            <a:spLocks noGrp="1"/>
          </p:cNvSpPr>
          <p:nvPr>
            <p:ph type="sldNum" sz="quarter" idx="5"/>
          </p:nvPr>
        </p:nvSpPr>
        <p:spPr/>
        <p:txBody>
          <a:bodyPr/>
          <a:lstStyle/>
          <a:p>
            <a:fld id="{4F169067-B154-4E22-943F-8345064B56F5}" type="slidenum">
              <a:rPr lang="de-DE" smtClean="0"/>
              <a:pPr/>
              <a:t>16</a:t>
            </a:fld>
            <a:endParaRPr lang="de-DE"/>
          </a:p>
        </p:txBody>
      </p:sp>
    </p:spTree>
    <p:extLst>
      <p:ext uri="{BB962C8B-B14F-4D97-AF65-F5344CB8AC3E}">
        <p14:creationId xmlns:p14="http://schemas.microsoft.com/office/powerpoint/2010/main" val="2921996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As already mentioned, the desired scaling values cannot be achieved by adjusting the stresses once.</a:t>
            </a:r>
          </a:p>
          <a:p>
            <a:r>
              <a:rPr lang="en-GB" noProof="0" dirty="0"/>
              <a:t>In the diagram you can see the averaged strain differences referring to the local element coordinate system over thirty iteration loops.</a:t>
            </a:r>
          </a:p>
          <a:p>
            <a:r>
              <a:rPr lang="en-GB" noProof="0" dirty="0"/>
              <a:t>At the beginning the average strain differences decreases significantly. </a:t>
            </a:r>
          </a:p>
          <a:p>
            <a:r>
              <a:rPr lang="en-GB" noProof="0" dirty="0"/>
              <a:t>But the decrease reduces from iteration to iteration. </a:t>
            </a:r>
          </a:p>
          <a:p>
            <a:r>
              <a:rPr lang="en-GB" noProof="0" dirty="0"/>
              <a:t>This behaviour suggests that it is not possible to eliminate the strain differences completely.</a:t>
            </a:r>
          </a:p>
          <a:p>
            <a:r>
              <a:rPr lang="en-GB" noProof="0" dirty="0"/>
              <a:t>Because of this, a useful compromise must be made between the effort for the iteration loops and the increase in the result quality.</a:t>
            </a:r>
          </a:p>
        </p:txBody>
      </p:sp>
      <p:sp>
        <p:nvSpPr>
          <p:cNvPr id="4" name="Foliennummernplatzhalter 3"/>
          <p:cNvSpPr>
            <a:spLocks noGrp="1"/>
          </p:cNvSpPr>
          <p:nvPr>
            <p:ph type="sldNum" sz="quarter" idx="5"/>
          </p:nvPr>
        </p:nvSpPr>
        <p:spPr/>
        <p:txBody>
          <a:bodyPr/>
          <a:lstStyle/>
          <a:p>
            <a:fld id="{4F169067-B154-4E22-943F-8345064B56F5}" type="slidenum">
              <a:rPr lang="de-DE" smtClean="0"/>
              <a:pPr/>
              <a:t>17</a:t>
            </a:fld>
            <a:endParaRPr lang="de-DE"/>
          </a:p>
        </p:txBody>
      </p:sp>
    </p:spTree>
    <p:extLst>
      <p:ext uri="{BB962C8B-B14F-4D97-AF65-F5344CB8AC3E}">
        <p14:creationId xmlns:p14="http://schemas.microsoft.com/office/powerpoint/2010/main" val="3138635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At this slide you can see the plastic deformations of the part during closing the blankholders in the flanging operation. </a:t>
            </a:r>
          </a:p>
          <a:p>
            <a:r>
              <a:rPr lang="en-GB" noProof="0" dirty="0"/>
              <a:t>The evaluation of the plastic deformations has been done by using the AutoForm evaluation variable plastic strain rate. </a:t>
            </a:r>
          </a:p>
          <a:p>
            <a:r>
              <a:rPr lang="en-GB" noProof="0" dirty="0"/>
              <a:t>The setup local scaling without stress optimization already leads to less plastic deformation in contrast to the setups without and with global scaling.</a:t>
            </a:r>
          </a:p>
          <a:p>
            <a:r>
              <a:rPr lang="en-GB" noProof="0" dirty="0"/>
              <a:t>After optimize the stresses in thirty iterations the plastic deformations can further be reduced.</a:t>
            </a:r>
          </a:p>
        </p:txBody>
      </p:sp>
      <p:sp>
        <p:nvSpPr>
          <p:cNvPr id="4" name="Foliennummernplatzhalter 3"/>
          <p:cNvSpPr>
            <a:spLocks noGrp="1"/>
          </p:cNvSpPr>
          <p:nvPr>
            <p:ph type="sldNum" sz="quarter" idx="5"/>
          </p:nvPr>
        </p:nvSpPr>
        <p:spPr/>
        <p:txBody>
          <a:bodyPr/>
          <a:lstStyle/>
          <a:p>
            <a:fld id="{4F169067-B154-4E22-943F-8345064B56F5}" type="slidenum">
              <a:rPr lang="de-DE" smtClean="0"/>
              <a:pPr/>
              <a:t>18</a:t>
            </a:fld>
            <a:endParaRPr lang="de-DE"/>
          </a:p>
        </p:txBody>
      </p:sp>
    </p:spTree>
    <p:extLst>
      <p:ext uri="{BB962C8B-B14F-4D97-AF65-F5344CB8AC3E}">
        <p14:creationId xmlns:p14="http://schemas.microsoft.com/office/powerpoint/2010/main" val="148704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Here you can see the correlation between the average plastic strain rate and the average dimensional deviation.</a:t>
            </a:r>
          </a:p>
          <a:p>
            <a:r>
              <a:rPr lang="en-GB" noProof="0" dirty="0"/>
              <a:t>For this investigation, the part after drawing and laser cutting was compared to the part after the flanging operation.</a:t>
            </a:r>
          </a:p>
          <a:p>
            <a:r>
              <a:rPr lang="en-GB" noProof="0" dirty="0"/>
              <a:t>In the flanging operation only the blankholder closing was simulated without forming the flanges.</a:t>
            </a:r>
          </a:p>
          <a:p>
            <a:r>
              <a:rPr lang="en-GB" noProof="0" dirty="0"/>
              <a:t>Therefore, we get the isolated influence of the plastic deformations during blankholder closing on the dimensional deviation of the part.</a:t>
            </a:r>
          </a:p>
          <a:p>
            <a:r>
              <a:rPr lang="en-GB" noProof="0" dirty="0"/>
              <a:t>As you can see, lower average plastic strain rate results in less dimensional deviation between the incoming and leaving part.</a:t>
            </a:r>
          </a:p>
          <a:p>
            <a:r>
              <a:rPr lang="en-GB" noProof="0" dirty="0"/>
              <a:t>This reduced influence on the dimensional deviation should have a positive effect on the springback compensation.</a:t>
            </a:r>
          </a:p>
        </p:txBody>
      </p:sp>
      <p:sp>
        <p:nvSpPr>
          <p:cNvPr id="4" name="Foliennummernplatzhalter 3"/>
          <p:cNvSpPr>
            <a:spLocks noGrp="1"/>
          </p:cNvSpPr>
          <p:nvPr>
            <p:ph type="sldNum" sz="quarter" idx="5"/>
          </p:nvPr>
        </p:nvSpPr>
        <p:spPr/>
        <p:txBody>
          <a:bodyPr/>
          <a:lstStyle/>
          <a:p>
            <a:fld id="{4F169067-B154-4E22-943F-8345064B56F5}" type="slidenum">
              <a:rPr lang="de-DE" smtClean="0"/>
              <a:pPr/>
              <a:t>19</a:t>
            </a:fld>
            <a:endParaRPr lang="de-DE"/>
          </a:p>
        </p:txBody>
      </p:sp>
    </p:spTree>
    <p:extLst>
      <p:ext uri="{BB962C8B-B14F-4D97-AF65-F5344CB8AC3E}">
        <p14:creationId xmlns:p14="http://schemas.microsoft.com/office/powerpoint/2010/main" val="1614036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influence of the average plastic strain rate on the blankholder force in the flanging operation.</a:t>
            </a:r>
          </a:p>
          <a:p>
            <a:r>
              <a:rPr lang="en-GB" noProof="0" dirty="0"/>
              <a:t>A reduced average plastic strain rate usually results in a lower blankholder force. </a:t>
            </a:r>
          </a:p>
          <a:p>
            <a:r>
              <a:rPr lang="en-GB" noProof="0" dirty="0"/>
              <a:t>But as you can see this is not a continuous correlation. </a:t>
            </a:r>
          </a:p>
          <a:p>
            <a:r>
              <a:rPr lang="en-GB" noProof="0" dirty="0"/>
              <a:t>Other influencing factors could be the elastic deformation or the local distribution of the deformations.</a:t>
            </a:r>
          </a:p>
        </p:txBody>
      </p:sp>
      <p:sp>
        <p:nvSpPr>
          <p:cNvPr id="4" name="Foliennummernplatzhalter 3"/>
          <p:cNvSpPr>
            <a:spLocks noGrp="1"/>
          </p:cNvSpPr>
          <p:nvPr>
            <p:ph type="sldNum" sz="quarter" idx="5"/>
          </p:nvPr>
        </p:nvSpPr>
        <p:spPr/>
        <p:txBody>
          <a:bodyPr/>
          <a:lstStyle/>
          <a:p>
            <a:fld id="{4F169067-B154-4E22-943F-8345064B56F5}" type="slidenum">
              <a:rPr lang="de-DE" smtClean="0"/>
              <a:pPr/>
              <a:t>20</a:t>
            </a:fld>
            <a:endParaRPr lang="de-DE"/>
          </a:p>
        </p:txBody>
      </p:sp>
    </p:spTree>
    <p:extLst>
      <p:ext uri="{BB962C8B-B14F-4D97-AF65-F5344CB8AC3E}">
        <p14:creationId xmlns:p14="http://schemas.microsoft.com/office/powerpoint/2010/main" val="2822351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Arial" charset="0"/>
                <a:ea typeface="+mn-ea"/>
                <a:cs typeface="Arial" charset="0"/>
              </a:rPr>
              <a:t>Springback is the change of geometry which occurs in stamped parts during the opening of the tools, due to the release of elastic energy. </a:t>
            </a:r>
            <a:endParaRPr lang="en-GB" noProof="0" dirty="0"/>
          </a:p>
          <a:p>
            <a:r>
              <a:rPr lang="en-GB" baseline="0" noProof="0" dirty="0"/>
              <a:t>The consequences are dimensional deviations between the present part and the target part.</a:t>
            </a:r>
          </a:p>
          <a:p>
            <a:r>
              <a:rPr lang="en-GB" baseline="0" noProof="0" dirty="0"/>
              <a:t>The springback itself can be split up into two different categories. </a:t>
            </a:r>
          </a:p>
          <a:p>
            <a:r>
              <a:rPr lang="en-GB" baseline="0" noProof="0" dirty="0"/>
              <a:t>On the one hand there are bending-ups &amp; distortions of the part which can be characterized and quantified by the normal distance between the part and the target geometry.</a:t>
            </a:r>
          </a:p>
          <a:p>
            <a:r>
              <a:rPr lang="en-GB" baseline="0" noProof="0" dirty="0"/>
              <a:t>To compensate this type of deviations the forming tools can be modified in the opposite direction of the springback.</a:t>
            </a:r>
          </a:p>
          <a:p>
            <a:r>
              <a:rPr lang="en-GB" baseline="0" noProof="0" dirty="0"/>
              <a:t>On the other hand, the part contracts, which means that the surface area changes during springback. </a:t>
            </a:r>
          </a:p>
          <a:p>
            <a:r>
              <a:rPr lang="en-GB" baseline="0" noProof="0" dirty="0"/>
              <a:t>This effect occurs especially after the drawing operation and because the responsible stresses are mainly tensile stresses, the part shrinks.</a:t>
            </a:r>
          </a:p>
          <a:p>
            <a:r>
              <a:rPr lang="en-GB" baseline="0" noProof="0" dirty="0"/>
              <a:t>To compensate this kind of deviations, the tool surfaces area are increased.</a:t>
            </a:r>
          </a:p>
          <a:p>
            <a:r>
              <a:rPr lang="en-GB" baseline="0" noProof="0" dirty="0"/>
              <a:t>This doing is the so-called scaling of the tools.</a:t>
            </a:r>
          </a:p>
          <a:p>
            <a:r>
              <a:rPr lang="en-GB" baseline="0" noProof="0"/>
              <a:t>Root causes: </a:t>
            </a:r>
            <a:r>
              <a:rPr lang="en-GB" baseline="0" noProof="0" dirty="0"/>
              <a:t>Membrane Stresses – Bending Stresses</a:t>
            </a:r>
          </a:p>
          <a:p>
            <a:r>
              <a:rPr lang="en-GB" baseline="0" noProof="0" dirty="0"/>
              <a:t>Geometrical effect: Shrinkage - </a:t>
            </a:r>
            <a:endParaRPr lang="en-GB" noProof="0" dirty="0"/>
          </a:p>
        </p:txBody>
      </p:sp>
      <p:sp>
        <p:nvSpPr>
          <p:cNvPr id="4" name="Foliennummernplatzhalter 3"/>
          <p:cNvSpPr>
            <a:spLocks noGrp="1"/>
          </p:cNvSpPr>
          <p:nvPr>
            <p:ph type="sldNum" sz="quarter" idx="10"/>
          </p:nvPr>
        </p:nvSpPr>
        <p:spPr/>
        <p:txBody>
          <a:bodyPr/>
          <a:lstStyle/>
          <a:p>
            <a:fld id="{4F169067-B154-4E22-943F-8345064B56F5}" type="slidenum">
              <a:rPr lang="de-DE" smtClean="0"/>
              <a:pPr/>
              <a:t>24</a:t>
            </a:fld>
            <a:endParaRPr lang="de-DE"/>
          </a:p>
        </p:txBody>
      </p:sp>
    </p:spTree>
    <p:extLst>
      <p:ext uri="{BB962C8B-B14F-4D97-AF65-F5344CB8AC3E}">
        <p14:creationId xmlns:p14="http://schemas.microsoft.com/office/powerpoint/2010/main" val="880137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If</a:t>
            </a:r>
            <a:r>
              <a:rPr lang="en-GB" baseline="0" noProof="0" dirty="0"/>
              <a:t> the scaling of the tools does not compensate the part contraction sufficiently, there are two main problems.</a:t>
            </a:r>
          </a:p>
          <a:p>
            <a:r>
              <a:rPr lang="en-GB" baseline="0" noProof="0" dirty="0"/>
              <a:t>At first, an inadequate scaling results in a bad fit between the incoming part and the receiving forming tool.</a:t>
            </a:r>
          </a:p>
          <a:p>
            <a:r>
              <a:rPr lang="en-GB" baseline="0" noProof="0" dirty="0"/>
              <a:t>This can result in plastic deformations of the part during the closing of the blankholders. </a:t>
            </a:r>
          </a:p>
          <a:p>
            <a:r>
              <a:rPr lang="en-GB" baseline="0" noProof="0" dirty="0"/>
              <a:t>With mostly used finite shell elements in the forming simulation, this plastic deformations cannot be represented sufficiently. </a:t>
            </a:r>
          </a:p>
          <a:p>
            <a:r>
              <a:rPr lang="en-GB" baseline="0" noProof="0" dirty="0"/>
              <a:t>As a consequence of that, the simulated springback differs from the real springback.</a:t>
            </a:r>
          </a:p>
          <a:p>
            <a:r>
              <a:rPr lang="en-GB" baseline="0" noProof="0" dirty="0"/>
              <a:t>Finally, the virtual springback compensation effect is not as desired.</a:t>
            </a:r>
          </a:p>
          <a:p>
            <a:r>
              <a:rPr lang="en-GB" baseline="0" noProof="0" dirty="0"/>
              <a:t>Another problem is the absolute part dimension. </a:t>
            </a:r>
          </a:p>
          <a:p>
            <a:r>
              <a:rPr lang="en-GB" baseline="0" noProof="0" dirty="0"/>
              <a:t>For example, styling boarders between different parts does not fit to each other or the lengths of the doors does not fit to the sidewall.</a:t>
            </a:r>
            <a:endParaRPr lang="en-GB" noProof="0" dirty="0"/>
          </a:p>
        </p:txBody>
      </p:sp>
      <p:sp>
        <p:nvSpPr>
          <p:cNvPr id="4" name="Foliennummernplatzhalter 3"/>
          <p:cNvSpPr>
            <a:spLocks noGrp="1"/>
          </p:cNvSpPr>
          <p:nvPr>
            <p:ph type="sldNum" sz="quarter" idx="10"/>
          </p:nvPr>
        </p:nvSpPr>
        <p:spPr/>
        <p:txBody>
          <a:bodyPr/>
          <a:lstStyle/>
          <a:p>
            <a:fld id="{4F169067-B154-4E22-943F-8345064B56F5}" type="slidenum">
              <a:rPr lang="de-DE" smtClean="0"/>
              <a:pPr/>
              <a:t>25</a:t>
            </a:fld>
            <a:endParaRPr lang="de-DE"/>
          </a:p>
        </p:txBody>
      </p:sp>
    </p:spTree>
    <p:extLst>
      <p:ext uri="{BB962C8B-B14F-4D97-AF65-F5344CB8AC3E}">
        <p14:creationId xmlns:p14="http://schemas.microsoft.com/office/powerpoint/2010/main" val="1794978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a:t>On this slide you can see the deficit of the stress-based local scaling approach.</a:t>
            </a:r>
          </a:p>
          <a:p>
            <a:r>
              <a:rPr lang="en-GB" noProof="0" dirty="0"/>
              <a:t>The red dots shows the local contraction values during springback after forming with unscaled tools.</a:t>
            </a:r>
          </a:p>
          <a:p>
            <a:r>
              <a:rPr lang="en-GB" noProof="0" dirty="0"/>
              <a:t>The desired local scaling values have the same amount with inverse signs and are represented by the green circles.</a:t>
            </a:r>
          </a:p>
          <a:p>
            <a:r>
              <a:rPr lang="en-GB" noProof="0" dirty="0"/>
              <a:t>By simply inverting the membrane stresses as mentioned before, the locally scaled lengths (blue crosses) differs from the desired ones.</a:t>
            </a:r>
          </a:p>
          <a:p>
            <a:r>
              <a:rPr lang="en-GB" noProof="0" dirty="0"/>
              <a:t>This difference can also be seen in the part after springback which was formed with these locally scaled tools.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B1E25"/>
                </a:solidFill>
                <a:effectLst/>
                <a:latin typeface="-apple-system"/>
              </a:rPr>
              <a:t>From these results, it can be concluded that an adjustment of the membrane stresses is needed to bring the scaling values closer to the desired values.</a:t>
            </a:r>
            <a:endParaRPr lang="en-GB" noProof="0" dirty="0"/>
          </a:p>
        </p:txBody>
      </p:sp>
      <p:sp>
        <p:nvSpPr>
          <p:cNvPr id="4" name="Foliennummernplatzhalter 3"/>
          <p:cNvSpPr>
            <a:spLocks noGrp="1"/>
          </p:cNvSpPr>
          <p:nvPr>
            <p:ph type="sldNum" sz="quarter" idx="5"/>
          </p:nvPr>
        </p:nvSpPr>
        <p:spPr/>
        <p:txBody>
          <a:bodyPr/>
          <a:lstStyle/>
          <a:p>
            <a:fld id="{4F169067-B154-4E22-943F-8345064B56F5}" type="slidenum">
              <a:rPr lang="de-DE" smtClean="0"/>
              <a:pPr/>
              <a:t>26</a:t>
            </a:fld>
            <a:endParaRPr lang="de-DE"/>
          </a:p>
        </p:txBody>
      </p:sp>
    </p:spTree>
    <p:extLst>
      <p:ext uri="{BB962C8B-B14F-4D97-AF65-F5344CB8AC3E}">
        <p14:creationId xmlns:p14="http://schemas.microsoft.com/office/powerpoint/2010/main" val="1888906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in 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360000" y="1556792"/>
            <a:ext cx="11521280" cy="4417465"/>
          </a:xfrm>
          <a:prstGeom prst="rect">
            <a:avLst/>
          </a:prstGeom>
        </p:spPr>
        <p:txBody>
          <a:bodyPr>
            <a:noAutofit/>
          </a:bodyPr>
          <a:lstStyle>
            <a:lvl1pPr>
              <a:defRPr sz="1100">
                <a:solidFill>
                  <a:schemeClr val="tx1"/>
                </a:solidFill>
                <a:latin typeface="Arial" panose="020B0604020202020204" pitchFamily="34" charset="0"/>
                <a:cs typeface="Arial" panose="020B0604020202020204" pitchFamily="34" charset="0"/>
              </a:defRPr>
            </a:lvl1pPr>
            <a:lvl2pPr>
              <a:defRPr sz="1100">
                <a:solidFill>
                  <a:schemeClr val="tx1"/>
                </a:solidFill>
                <a:latin typeface="Arial" panose="020B0604020202020204" pitchFamily="34" charset="0"/>
                <a:cs typeface="Arial" panose="020B0604020202020204" pitchFamily="34" charset="0"/>
              </a:defRPr>
            </a:lvl2pPr>
            <a:lvl3pPr>
              <a:defRPr sz="1100">
                <a:solidFill>
                  <a:schemeClr val="tx1"/>
                </a:solidFill>
                <a:latin typeface="Arial" panose="020B0604020202020204" pitchFamily="34" charset="0"/>
                <a:cs typeface="Arial" panose="020B0604020202020204" pitchFamily="34" charset="0"/>
              </a:defRPr>
            </a:lvl3pPr>
            <a:lvl4pPr>
              <a:defRPr sz="1800">
                <a:solidFill>
                  <a:schemeClr val="tx1"/>
                </a:solidFill>
                <a:latin typeface="Helvetica" pitchFamily="34" charset="0"/>
              </a:defRPr>
            </a:lvl4pPr>
            <a:lvl5pPr>
              <a:defRPr sz="1600">
                <a:solidFill>
                  <a:schemeClr val="tx1"/>
                </a:solidFill>
                <a:latin typeface="Helvetica" pitchFamily="34" charset="0"/>
              </a:defRPr>
            </a:lvl5pPr>
          </a:lstStyle>
          <a:p>
            <a:pPr lvl="0"/>
            <a:r>
              <a:rPr lang="en-GB" noProof="0" dirty="0" err="1"/>
              <a:t>Textmasterformate</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p:txBody>
      </p:sp>
      <p:sp>
        <p:nvSpPr>
          <p:cNvPr id="24" name="Datumsplatzhalter 23"/>
          <p:cNvSpPr>
            <a:spLocks noGrp="1"/>
          </p:cNvSpPr>
          <p:nvPr>
            <p:ph type="dt" sz="half" idx="10"/>
          </p:nvPr>
        </p:nvSpPr>
        <p:spPr/>
        <p:txBody>
          <a:bodyPr/>
          <a:lstStyle/>
          <a:p>
            <a:r>
              <a:rPr lang="en-GB" noProof="0" dirty="0"/>
              <a:t>20.06.2023</a:t>
            </a:r>
          </a:p>
        </p:txBody>
      </p:sp>
      <p:sp>
        <p:nvSpPr>
          <p:cNvPr id="25" name="Fußzeilenplatzhalter 24"/>
          <p:cNvSpPr>
            <a:spLocks noGrp="1"/>
          </p:cNvSpPr>
          <p:nvPr>
            <p:ph type="ftr" sz="quarter" idx="11"/>
          </p:nvPr>
        </p:nvSpPr>
        <p:spPr/>
        <p:txBody>
          <a:bodyPr/>
          <a:lstStyle/>
          <a:p>
            <a:r>
              <a:rPr lang="en-GB" noProof="0" dirty="0"/>
              <a:t>Philipp Zimmermann | University of applied sciences Heilbronn</a:t>
            </a:r>
          </a:p>
        </p:txBody>
      </p:sp>
      <p:sp>
        <p:nvSpPr>
          <p:cNvPr id="26" name="Foliennummernplatzhalter 25"/>
          <p:cNvSpPr>
            <a:spLocks noGrp="1"/>
          </p:cNvSpPr>
          <p:nvPr>
            <p:ph type="sldNum" sz="quarter" idx="12"/>
          </p:nvPr>
        </p:nvSpPr>
        <p:spPr/>
        <p:txBody>
          <a:bodyPr/>
          <a:lstStyle/>
          <a:p>
            <a:fld id="{B8965039-E56F-470D-BC09-68DB4072DE7B}" type="slidenum">
              <a:rPr lang="en-GB" noProof="0" smtClean="0"/>
              <a:pPr/>
              <a:t>‹Nr.›</a:t>
            </a:fld>
            <a:endParaRPr lang="en-GB" noProof="0" dirty="0"/>
          </a:p>
        </p:txBody>
      </p:sp>
      <p:sp>
        <p:nvSpPr>
          <p:cNvPr id="7" name="Textplatzhalter 6"/>
          <p:cNvSpPr>
            <a:spLocks noGrp="1"/>
          </p:cNvSpPr>
          <p:nvPr>
            <p:ph type="body" sz="quarter" idx="13" hasCustomPrompt="1"/>
          </p:nvPr>
        </p:nvSpPr>
        <p:spPr>
          <a:xfrm>
            <a:off x="360000" y="765175"/>
            <a:ext cx="11522075" cy="652816"/>
          </a:xfrm>
          <a:prstGeom prst="roundRect">
            <a:avLst/>
          </a:prstGeom>
          <a:noFill/>
          <a:ln>
            <a:noFill/>
          </a:ln>
        </p:spPr>
        <p:txBody>
          <a:bodyPr anchor="ctr">
            <a:normAutofit/>
          </a:bodyPr>
          <a:lstStyle>
            <a:lvl1pPr marL="0" indent="0">
              <a:spcBef>
                <a:spcPts val="0"/>
              </a:spcBef>
              <a:spcAft>
                <a:spcPts val="0"/>
              </a:spcAft>
              <a:buNone/>
              <a:defRPr sz="1600" b="1" baseline="0">
                <a:solidFill>
                  <a:srgbClr val="595959"/>
                </a:solidFill>
              </a:defRPr>
            </a:lvl1pPr>
          </a:lstStyle>
          <a:p>
            <a:pPr lvl="0"/>
            <a:r>
              <a:rPr lang="en-GB" noProof="0" dirty="0"/>
              <a:t>Key message</a:t>
            </a:r>
          </a:p>
        </p:txBody>
      </p:sp>
      <p:sp>
        <p:nvSpPr>
          <p:cNvPr id="9" name="Titel 8"/>
          <p:cNvSpPr>
            <a:spLocks noGrp="1"/>
          </p:cNvSpPr>
          <p:nvPr>
            <p:ph type="title"/>
          </p:nvPr>
        </p:nvSpPr>
        <p:spPr/>
        <p:txBody>
          <a:bodyPr/>
          <a:lstStyle/>
          <a:p>
            <a:r>
              <a:rPr lang="de-DE"/>
              <a:t>Titelmasterformat durch Klicken bearbeiten</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4" name="Datumsplatzhalter 23"/>
          <p:cNvSpPr>
            <a:spLocks noGrp="1"/>
          </p:cNvSpPr>
          <p:nvPr>
            <p:ph type="dt" sz="half" idx="10"/>
          </p:nvPr>
        </p:nvSpPr>
        <p:spPr/>
        <p:txBody>
          <a:bodyPr/>
          <a:lstStyle/>
          <a:p>
            <a:r>
              <a:rPr lang="en-GB" noProof="0" dirty="0"/>
              <a:t>20.06.2023</a:t>
            </a:r>
          </a:p>
        </p:txBody>
      </p:sp>
      <p:sp>
        <p:nvSpPr>
          <p:cNvPr id="25" name="Fußzeilenplatzhalter 24"/>
          <p:cNvSpPr>
            <a:spLocks noGrp="1"/>
          </p:cNvSpPr>
          <p:nvPr>
            <p:ph type="ftr" sz="quarter" idx="11"/>
          </p:nvPr>
        </p:nvSpPr>
        <p:spPr/>
        <p:txBody>
          <a:bodyPr/>
          <a:lstStyle/>
          <a:p>
            <a:r>
              <a:rPr lang="en-GB" noProof="0" dirty="0"/>
              <a:t>Philipp Zimmermann | University of applied sciences Heilbronn</a:t>
            </a:r>
          </a:p>
        </p:txBody>
      </p:sp>
      <p:sp>
        <p:nvSpPr>
          <p:cNvPr id="26" name="Foliennummernplatzhalter 25"/>
          <p:cNvSpPr>
            <a:spLocks noGrp="1"/>
          </p:cNvSpPr>
          <p:nvPr>
            <p:ph type="sldNum" sz="quarter" idx="12"/>
          </p:nvPr>
        </p:nvSpPr>
        <p:spPr/>
        <p:txBody>
          <a:bodyPr/>
          <a:lstStyle/>
          <a:p>
            <a:fld id="{B8965039-E56F-470D-BC09-68DB4072DE7B}" type="slidenum">
              <a:rPr lang="en-GB" noProof="0" smtClean="0"/>
              <a:pPr/>
              <a:t>‹Nr.›</a:t>
            </a:fld>
            <a:endParaRPr lang="en-GB" noProof="0" dirty="0"/>
          </a:p>
        </p:txBody>
      </p:sp>
      <p:sp>
        <p:nvSpPr>
          <p:cNvPr id="7" name="Textplatzhalter 6"/>
          <p:cNvSpPr>
            <a:spLocks noGrp="1"/>
          </p:cNvSpPr>
          <p:nvPr>
            <p:ph type="body" sz="quarter" idx="13" hasCustomPrompt="1"/>
          </p:nvPr>
        </p:nvSpPr>
        <p:spPr>
          <a:xfrm>
            <a:off x="360000" y="765175"/>
            <a:ext cx="11522075" cy="652816"/>
          </a:xfrm>
          <a:prstGeom prst="roundRect">
            <a:avLst/>
          </a:prstGeom>
          <a:noFill/>
          <a:ln>
            <a:noFill/>
          </a:ln>
        </p:spPr>
        <p:txBody>
          <a:bodyPr anchor="ctr">
            <a:normAutofit/>
          </a:bodyPr>
          <a:lstStyle>
            <a:lvl1pPr marL="0" indent="0">
              <a:spcBef>
                <a:spcPts val="0"/>
              </a:spcBef>
              <a:spcAft>
                <a:spcPts val="0"/>
              </a:spcAft>
              <a:buNone/>
              <a:defRPr sz="1600" b="1" baseline="0">
                <a:solidFill>
                  <a:srgbClr val="595959"/>
                </a:solidFill>
              </a:defRPr>
            </a:lvl1pPr>
          </a:lstStyle>
          <a:p>
            <a:pPr lvl="0"/>
            <a:r>
              <a:rPr lang="en-GB" noProof="0" dirty="0"/>
              <a:t>Key message</a:t>
            </a:r>
          </a:p>
        </p:txBody>
      </p:sp>
      <p:sp>
        <p:nvSpPr>
          <p:cNvPr id="9" name="Titel 8"/>
          <p:cNvSpPr>
            <a:spLocks noGrp="1"/>
          </p:cNvSpPr>
          <p:nvPr>
            <p:ph type="title"/>
          </p:nvPr>
        </p:nvSpPr>
        <p:spPr/>
        <p:txBody>
          <a:body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10" name="Abgerundetes Rechteck 9"/>
          <p:cNvSpPr/>
          <p:nvPr/>
        </p:nvSpPr>
        <p:spPr bwMode="auto">
          <a:xfrm>
            <a:off x="363206" y="1484784"/>
            <a:ext cx="5685831" cy="4500000"/>
          </a:xfrm>
          <a:prstGeom prst="roundRect">
            <a:avLst>
              <a:gd name="adj" fmla="val 3412"/>
            </a:avLst>
          </a:prstGeom>
          <a:solidFill>
            <a:srgbClr val="F2F2F2"/>
          </a:solidFill>
          <a:ln w="6350" cap="flat" cmpd="sng" algn="ctr">
            <a:solidFill>
              <a:schemeClr val="tx1"/>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
        <p:nvSpPr>
          <p:cNvPr id="13" name="Abgerundetes Rechteck 12"/>
          <p:cNvSpPr/>
          <p:nvPr/>
        </p:nvSpPr>
        <p:spPr bwMode="auto">
          <a:xfrm>
            <a:off x="6196234" y="1484784"/>
            <a:ext cx="5685841" cy="4500000"/>
          </a:xfrm>
          <a:prstGeom prst="roundRect">
            <a:avLst>
              <a:gd name="adj" fmla="val 3412"/>
            </a:avLst>
          </a:prstGeom>
          <a:solidFill>
            <a:srgbClr val="F2F2F2"/>
          </a:solidFill>
          <a:ln w="6350" cap="flat" cmpd="sng" algn="ctr">
            <a:solidFill>
              <a:schemeClr val="tx1"/>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
        <p:nvSpPr>
          <p:cNvPr id="4" name="Textplatzhalter 3"/>
          <p:cNvSpPr>
            <a:spLocks noGrp="1"/>
          </p:cNvSpPr>
          <p:nvPr>
            <p:ph type="body" sz="quarter" idx="14" hasCustomPrompt="1"/>
          </p:nvPr>
        </p:nvSpPr>
        <p:spPr>
          <a:xfrm>
            <a:off x="360000" y="1484784"/>
            <a:ext cx="5689037" cy="402472"/>
          </a:xfrm>
          <a:prstGeom prst="round2SameRect">
            <a:avLst/>
          </a:prstGeom>
          <a:solidFill>
            <a:srgbClr val="CCCCCC"/>
          </a:solidFill>
          <a:ln w="6350">
            <a:solidFill>
              <a:schemeClr val="tx1"/>
            </a:solidFill>
          </a:ln>
        </p:spPr>
        <p:txBody>
          <a:bodyPr anchor="ctr"/>
          <a:lstStyle>
            <a:lvl1pPr marL="0" indent="0" algn="ctr">
              <a:buNone/>
              <a:defRPr sz="1200"/>
            </a:lvl1pPr>
          </a:lstStyle>
          <a:p>
            <a:pPr lvl="0"/>
            <a:r>
              <a:rPr lang="en-GB" noProof="0" dirty="0"/>
              <a:t>Headline</a:t>
            </a:r>
          </a:p>
        </p:txBody>
      </p:sp>
      <p:sp>
        <p:nvSpPr>
          <p:cNvPr id="16" name="Textplatzhalter 3"/>
          <p:cNvSpPr>
            <a:spLocks noGrp="1"/>
          </p:cNvSpPr>
          <p:nvPr>
            <p:ph type="body" sz="quarter" idx="15" hasCustomPrompt="1"/>
          </p:nvPr>
        </p:nvSpPr>
        <p:spPr>
          <a:xfrm>
            <a:off x="6194635" y="1484784"/>
            <a:ext cx="5689037" cy="402472"/>
          </a:xfrm>
          <a:prstGeom prst="round2SameRect">
            <a:avLst/>
          </a:prstGeom>
          <a:solidFill>
            <a:srgbClr val="CCCCCC"/>
          </a:solidFill>
          <a:ln w="6350">
            <a:solidFill>
              <a:schemeClr val="tx1"/>
            </a:solidFill>
          </a:ln>
        </p:spPr>
        <p:txBody>
          <a:bodyPr anchor="ctr"/>
          <a:lstStyle>
            <a:lvl1pPr marL="0" indent="0" algn="ctr">
              <a:buNone/>
              <a:defRPr sz="1200"/>
            </a:lvl1pPr>
          </a:lstStyle>
          <a:p>
            <a:pPr lvl="0"/>
            <a:r>
              <a:rPr lang="en-GB" noProof="0" dirty="0"/>
              <a:t>Headline</a:t>
            </a:r>
          </a:p>
        </p:txBody>
      </p:sp>
    </p:spTree>
    <p:extLst>
      <p:ext uri="{BB962C8B-B14F-4D97-AF65-F5344CB8AC3E}">
        <p14:creationId xmlns:p14="http://schemas.microsoft.com/office/powerpoint/2010/main" val="25913282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B8965039-E56F-470D-BC09-68DB4072DE7B}" type="slidenum">
              <a:rPr lang="en-GB" noProof="0" smtClean="0"/>
              <a:pPr/>
              <a:t>‹Nr.›</a:t>
            </a:fld>
            <a:endParaRPr lang="en-GB" noProof="0" dirty="0"/>
          </a:p>
        </p:txBody>
      </p:sp>
      <p:sp>
        <p:nvSpPr>
          <p:cNvPr id="4" name="Fußzeilenplatzhalter 3"/>
          <p:cNvSpPr>
            <a:spLocks noGrp="1"/>
          </p:cNvSpPr>
          <p:nvPr>
            <p:ph type="ftr" sz="quarter" idx="11"/>
          </p:nvPr>
        </p:nvSpPr>
        <p:spPr/>
        <p:txBody>
          <a:bodyPr/>
          <a:lstStyle/>
          <a:p>
            <a:r>
              <a:rPr lang="en-GB" noProof="0" dirty="0"/>
              <a:t>Philipp Zimmermann | University of applied sciences Heilbronn</a:t>
            </a:r>
          </a:p>
        </p:txBody>
      </p:sp>
      <p:sp>
        <p:nvSpPr>
          <p:cNvPr id="5" name="Datumsplatzhalter 4"/>
          <p:cNvSpPr>
            <a:spLocks noGrp="1"/>
          </p:cNvSpPr>
          <p:nvPr>
            <p:ph type="dt" sz="half" idx="12"/>
          </p:nvPr>
        </p:nvSpPr>
        <p:spPr/>
        <p:txBody>
          <a:bodyPr/>
          <a:lstStyle/>
          <a:p>
            <a:r>
              <a:rPr lang="en-GB" noProof="0" dirty="0"/>
              <a:t>20.06.2023</a:t>
            </a:r>
          </a:p>
        </p:txBody>
      </p:sp>
      <p:sp>
        <p:nvSpPr>
          <p:cNvPr id="7" name="Textplatzhalter 6"/>
          <p:cNvSpPr>
            <a:spLocks noGrp="1"/>
          </p:cNvSpPr>
          <p:nvPr>
            <p:ph type="body" sz="quarter" idx="13" hasCustomPrompt="1"/>
          </p:nvPr>
        </p:nvSpPr>
        <p:spPr>
          <a:xfrm>
            <a:off x="360363" y="836613"/>
            <a:ext cx="11496675" cy="5113337"/>
          </a:xfrm>
          <a:prstGeom prst="rect">
            <a:avLst/>
          </a:prstGeom>
        </p:spPr>
        <p:txBody>
          <a:bodyPr anchor="t"/>
          <a:lstStyle>
            <a:lvl1pPr marL="457200" indent="-457200">
              <a:lnSpc>
                <a:spcPts val="5000"/>
              </a:lnSpc>
              <a:spcBef>
                <a:spcPts val="600"/>
              </a:spcBef>
              <a:buFont typeface="Arial" panose="020B0604020202020204" pitchFamily="34" charset="0"/>
              <a:buChar char="•"/>
              <a:defRPr sz="2400" b="0" baseline="0">
                <a:solidFill>
                  <a:srgbClr val="595959"/>
                </a:solidFill>
              </a:defRPr>
            </a:lvl1pPr>
          </a:lstStyle>
          <a:p>
            <a:pPr lvl="0"/>
            <a:r>
              <a:rPr lang="en-GB" noProof="0" dirty="0"/>
              <a:t>Introduction</a:t>
            </a:r>
          </a:p>
          <a:p>
            <a:pPr lvl="0"/>
            <a:r>
              <a:rPr lang="en-GB" noProof="0" dirty="0"/>
              <a:t>State of the art scaling approaches</a:t>
            </a:r>
          </a:p>
          <a:p>
            <a:pPr lvl="0"/>
            <a:r>
              <a:rPr lang="en-GB" noProof="0" dirty="0"/>
              <a:t>Optimization of the stress based scaling approach </a:t>
            </a:r>
          </a:p>
          <a:p>
            <a:pPr lvl="0"/>
            <a:r>
              <a:rPr lang="en-GB" noProof="0" dirty="0"/>
              <a:t>Comparison of the results</a:t>
            </a:r>
          </a:p>
          <a:p>
            <a:pPr lvl="0"/>
            <a:r>
              <a:rPr lang="en-GB" noProof="0" dirty="0"/>
              <a:t>Conclusion </a:t>
            </a:r>
          </a:p>
          <a:p>
            <a:pPr lvl="0"/>
            <a:endParaRPr lang="en-GB" noProof="0" dirty="0"/>
          </a:p>
          <a:p>
            <a:pPr lvl="0"/>
            <a:endParaRPr lang="en-GB" noProof="0" dirty="0"/>
          </a:p>
        </p:txBody>
      </p:sp>
      <p:sp>
        <p:nvSpPr>
          <p:cNvPr id="8" name="Titel 7"/>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312716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cxnSp>
        <p:nvCxnSpPr>
          <p:cNvPr id="19" name="Gerade Verbindung 18"/>
          <p:cNvCxnSpPr/>
          <p:nvPr userDrawn="1"/>
        </p:nvCxnSpPr>
        <p:spPr>
          <a:xfrm>
            <a:off x="6744072" y="116632"/>
            <a:ext cx="2675" cy="77938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DC973DD6-D49C-9BCF-AC8A-193E33473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406" y="19224"/>
            <a:ext cx="1862138" cy="1177528"/>
          </a:xfrm>
          <a:prstGeom prst="rect">
            <a:avLst/>
          </a:prstGeom>
        </p:spPr>
      </p:pic>
      <p:sp>
        <p:nvSpPr>
          <p:cNvPr id="4" name="Arrow: Pentagon 3">
            <a:extLst>
              <a:ext uri="{FF2B5EF4-FFF2-40B4-BE49-F238E27FC236}">
                <a16:creationId xmlns:a16="http://schemas.microsoft.com/office/drawing/2014/main" id="{4ABE2B53-B1D3-F07F-64DB-E30BDB86A6A5}"/>
              </a:ext>
            </a:extLst>
          </p:cNvPr>
          <p:cNvSpPr/>
          <p:nvPr userDrawn="1"/>
        </p:nvSpPr>
        <p:spPr>
          <a:xfrm>
            <a:off x="0" y="3212976"/>
            <a:ext cx="12192000" cy="208823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6" name="Bild 2"/>
          <p:cNvPicPr>
            <a:picLocks noChangeAspect="1"/>
          </p:cNvPicPr>
          <p:nvPr userDrawn="1"/>
        </p:nvPicPr>
        <p:blipFill rotWithShape="1">
          <a:blip r:embed="rId3" cstate="email">
            <a:extLst>
              <a:ext uri="{28A0092B-C50C-407E-A947-70E740481C1C}">
                <a14:useLocalDpi xmlns:a14="http://schemas.microsoft.com/office/drawing/2010/main"/>
              </a:ext>
            </a:extLst>
          </a:blip>
          <a:srcRect l="69045" t="-1" r="364" b="135"/>
          <a:stretch/>
        </p:blipFill>
        <p:spPr>
          <a:xfrm>
            <a:off x="9048328" y="116632"/>
            <a:ext cx="3030680" cy="684000"/>
          </a:xfrm>
          <a:prstGeom prst="rect">
            <a:avLst/>
          </a:prstGeom>
        </p:spPr>
      </p:pic>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88088" y="157485"/>
            <a:ext cx="1789200" cy="602294"/>
          </a:xfrm>
          <a:prstGeom prst="rect">
            <a:avLst/>
          </a:prstGeom>
        </p:spPr>
      </p:pic>
      <p:sp>
        <p:nvSpPr>
          <p:cNvPr id="9" name="Datumsplatzhalter 8"/>
          <p:cNvSpPr>
            <a:spLocks noGrp="1"/>
          </p:cNvSpPr>
          <p:nvPr>
            <p:ph type="dt" sz="half" idx="10"/>
          </p:nvPr>
        </p:nvSpPr>
        <p:spPr/>
        <p:txBody>
          <a:bodyPr/>
          <a:lstStyle/>
          <a:p>
            <a:r>
              <a:rPr lang="de-DE"/>
              <a:t>20.06.2023</a:t>
            </a:r>
          </a:p>
        </p:txBody>
      </p:sp>
      <p:sp>
        <p:nvSpPr>
          <p:cNvPr id="10" name="Fußzeilenplatzhalter 9"/>
          <p:cNvSpPr>
            <a:spLocks noGrp="1"/>
          </p:cNvSpPr>
          <p:nvPr>
            <p:ph type="ftr" sz="quarter" idx="11"/>
          </p:nvPr>
        </p:nvSpPr>
        <p:spPr/>
        <p:txBody>
          <a:bodyPr/>
          <a:lstStyle/>
          <a:p>
            <a:r>
              <a:rPr lang="en-US" noProof="0"/>
              <a:t>Philipp Zimmermann</a:t>
            </a:r>
          </a:p>
          <a:p>
            <a:r>
              <a:rPr lang="en-US" noProof="0"/>
              <a:t>University of applied sciences Heilbronn</a:t>
            </a:r>
            <a:endParaRPr lang="en-US" noProof="0" dirty="0"/>
          </a:p>
        </p:txBody>
      </p:sp>
      <p:sp>
        <p:nvSpPr>
          <p:cNvPr id="11" name="Foliennummernplatzhalter 10"/>
          <p:cNvSpPr>
            <a:spLocks noGrp="1"/>
          </p:cNvSpPr>
          <p:nvPr>
            <p:ph type="sldNum" sz="quarter" idx="12"/>
          </p:nvPr>
        </p:nvSpPr>
        <p:spPr/>
        <p:txBody>
          <a:bodyPr/>
          <a:lstStyle/>
          <a:p>
            <a:fld id="{B8965039-E56F-470D-BC09-68DB4072DE7B}" type="slidenum">
              <a:rPr lang="en-US" noProof="0" smtClean="0"/>
              <a:pPr/>
              <a:t>‹Nr.›</a:t>
            </a:fld>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60000" y="72000"/>
            <a:ext cx="8566144" cy="524798"/>
          </a:xfrm>
          <a:prstGeom prst="rect">
            <a:avLst/>
          </a:prstGeom>
        </p:spPr>
        <p:txBody>
          <a:bodyPr vert="horz" lIns="0" tIns="0" rIns="0" bIns="0" rtlCol="0" anchor="ctr">
            <a:normAutofit/>
          </a:bodyPr>
          <a:lstStyle/>
          <a:p>
            <a:endParaRPr lang="en-US" noProof="0" dirty="0"/>
          </a:p>
        </p:txBody>
      </p:sp>
      <p:cxnSp>
        <p:nvCxnSpPr>
          <p:cNvPr id="9" name="Gerade Verbindung 17"/>
          <p:cNvCxnSpPr/>
          <p:nvPr userDrawn="1"/>
        </p:nvCxnSpPr>
        <p:spPr>
          <a:xfrm>
            <a:off x="11208568" y="6350511"/>
            <a:ext cx="0" cy="288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Foliennummernplatzhalter 3"/>
          <p:cNvSpPr>
            <a:spLocks noGrp="1"/>
          </p:cNvSpPr>
          <p:nvPr>
            <p:ph type="sldNum" sz="quarter" idx="4"/>
          </p:nvPr>
        </p:nvSpPr>
        <p:spPr>
          <a:xfrm>
            <a:off x="11352584" y="6350511"/>
            <a:ext cx="649288" cy="288000"/>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B8965039-E56F-470D-BC09-68DB4072DE7B}" type="slidenum">
              <a:rPr lang="en-US" smtClean="0"/>
              <a:pPr/>
              <a:t>‹Nr.›</a:t>
            </a:fld>
            <a:endParaRPr lang="en-US" dirty="0"/>
          </a:p>
        </p:txBody>
      </p:sp>
      <p:sp>
        <p:nvSpPr>
          <p:cNvPr id="5" name="Fußzeilenplatzhalter 4"/>
          <p:cNvSpPr>
            <a:spLocks noGrp="1"/>
          </p:cNvSpPr>
          <p:nvPr>
            <p:ph type="ftr" sz="quarter" idx="3"/>
          </p:nvPr>
        </p:nvSpPr>
        <p:spPr>
          <a:xfrm>
            <a:off x="6672064" y="6350511"/>
            <a:ext cx="4392488" cy="288000"/>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r>
              <a:rPr lang="en-US"/>
              <a:t>Philipp Zimmermann | University of applied sciences Heilbronn</a:t>
            </a:r>
            <a:endParaRPr lang="en-US" dirty="0"/>
          </a:p>
        </p:txBody>
      </p:sp>
      <p:pic>
        <p:nvPicPr>
          <p:cNvPr id="10" name="Picture 4" descr="Logo, company name&#10;&#10;Description automatically generated">
            <a:extLst>
              <a:ext uri="{FF2B5EF4-FFF2-40B4-BE49-F238E27FC236}">
                <a16:creationId xmlns:a16="http://schemas.microsoft.com/office/drawing/2014/main" id="{76F02BC2-C891-7935-D8B3-D001C17ED56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736" y="5977167"/>
            <a:ext cx="1331736" cy="842128"/>
          </a:xfrm>
          <a:prstGeom prst="rect">
            <a:avLst/>
          </a:prstGeom>
        </p:spPr>
      </p:pic>
      <p:pic>
        <p:nvPicPr>
          <p:cNvPr id="11" name="Grafik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76320" y="72000"/>
            <a:ext cx="1069431" cy="360000"/>
          </a:xfrm>
          <a:prstGeom prst="rect">
            <a:avLst/>
          </a:prstGeom>
          <a:ln>
            <a:noFill/>
          </a:ln>
        </p:spPr>
      </p:pic>
      <p:pic>
        <p:nvPicPr>
          <p:cNvPr id="12" name="Bild 2"/>
          <p:cNvPicPr>
            <a:picLocks noChangeAspect="1"/>
          </p:cNvPicPr>
          <p:nvPr userDrawn="1"/>
        </p:nvPicPr>
        <p:blipFill rotWithShape="1">
          <a:blip r:embed="rId7" cstate="email">
            <a:extLst>
              <a:ext uri="{28A0092B-C50C-407E-A947-70E740481C1C}">
                <a14:useLocalDpi xmlns:a14="http://schemas.microsoft.com/office/drawing/2010/main"/>
              </a:ext>
            </a:extLst>
          </a:blip>
          <a:srcRect l="69045" t="16504" r="364" b="5292"/>
          <a:stretch/>
        </p:blipFill>
        <p:spPr>
          <a:xfrm>
            <a:off x="10095927" y="72000"/>
            <a:ext cx="2036928" cy="360000"/>
          </a:xfrm>
          <a:prstGeom prst="rect">
            <a:avLst/>
          </a:prstGeom>
          <a:ln>
            <a:noFill/>
          </a:ln>
        </p:spPr>
      </p:pic>
      <p:sp>
        <p:nvSpPr>
          <p:cNvPr id="13" name="Datumsplatzhalter 12"/>
          <p:cNvSpPr>
            <a:spLocks noGrp="1"/>
          </p:cNvSpPr>
          <p:nvPr>
            <p:ph type="dt" sz="half" idx="2"/>
          </p:nvPr>
        </p:nvSpPr>
        <p:spPr>
          <a:xfrm>
            <a:off x="3352800" y="6350511"/>
            <a:ext cx="2743200" cy="288000"/>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de-DE"/>
              <a:t>20.06.2023</a:t>
            </a:r>
            <a:endParaRPr lang="de-DE" dirty="0"/>
          </a:p>
        </p:txBody>
      </p:sp>
      <p:cxnSp>
        <p:nvCxnSpPr>
          <p:cNvPr id="7" name="Gerader Verbinder 6"/>
          <p:cNvCxnSpPr/>
          <p:nvPr userDrawn="1"/>
        </p:nvCxnSpPr>
        <p:spPr>
          <a:xfrm>
            <a:off x="246000" y="692696"/>
            <a:ext cx="1170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0" r:id="rId1"/>
    <p:sldLayoutId id="2147483653" r:id="rId2"/>
    <p:sldLayoutId id="2147483652" r:id="rId3"/>
  </p:sldLayoutIdLst>
  <p:hf hdr="0"/>
  <p:txStyles>
    <p:titleStyle>
      <a:lvl1pPr algn="l" defTabSz="914400" rtl="0" eaLnBrk="1" latinLnBrk="0" hangingPunct="1">
        <a:spcBef>
          <a:spcPct val="0"/>
        </a:spcBef>
        <a:buNone/>
        <a:defRPr sz="1600" b="1" kern="1200">
          <a:solidFill>
            <a:srgbClr val="59595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r>
              <a:rPr lang="de-DE"/>
              <a:t>20.06.2023</a:t>
            </a:r>
            <a:endParaRPr lang="de-DE"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a:t>Philipp Zimmermann University of applied sciences Heilbronn</a:t>
            </a:r>
            <a:endParaRPr lang="de-DE"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485B5648-E371-417D-9F8C-5FFA578B25BD}" type="slidenum">
              <a:rPr lang="de-DE" smtClean="0"/>
              <a:pPr/>
              <a:t>‹Nr.›</a:t>
            </a:fld>
            <a:endParaRPr lang="de-DE" dirty="0"/>
          </a:p>
        </p:txBody>
      </p:sp>
    </p:spTree>
    <p:extLst>
      <p:ext uri="{BB962C8B-B14F-4D97-AF65-F5344CB8AC3E}">
        <p14:creationId xmlns:p14="http://schemas.microsoft.com/office/powerpoint/2010/main" val="3003884825"/>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11.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0.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3" Type="http://schemas.openxmlformats.org/officeDocument/2006/relationships/image" Target="../media/image36.png"/><Relationship Id="rId18" Type="http://schemas.openxmlformats.org/officeDocument/2006/relationships/image" Target="../media/image41.png"/><Relationship Id="rId17" Type="http://schemas.openxmlformats.org/officeDocument/2006/relationships/image" Target="../media/image28.png"/><Relationship Id="rId2" Type="http://schemas.openxmlformats.org/officeDocument/2006/relationships/notesSlide" Target="../notesSlides/notesSlide7.xml"/><Relationship Id="rId16" Type="http://schemas.openxmlformats.org/officeDocument/2006/relationships/image" Target="../media/image27.png"/><Relationship Id="rId1" Type="http://schemas.openxmlformats.org/officeDocument/2006/relationships/slideLayout" Target="../slideLayouts/slideLayout1.xml"/><Relationship Id="rId15" Type="http://schemas.openxmlformats.org/officeDocument/2006/relationships/image" Target="../media/image26.png"/><Relationship Id="rId1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40.png"/><Relationship Id="rId5" Type="http://schemas.openxmlformats.org/officeDocument/2006/relationships/image" Target="../media/image32.png"/><Relationship Id="rId10" Type="http://schemas.openxmlformats.org/officeDocument/2006/relationships/image" Target="../media/image39.png"/><Relationship Id="rId4" Type="http://schemas.openxmlformats.org/officeDocument/2006/relationships/image" Target="../media/image31.png"/><Relationship Id="rId9"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6.png"/><Relationship Id="rId3" Type="http://schemas.openxmlformats.org/officeDocument/2006/relationships/image" Target="../media/image43.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5.png"/><Relationship Id="rId2" Type="http://schemas.openxmlformats.org/officeDocument/2006/relationships/notesSlide" Target="../notesSlides/notesSlide14.xml"/><Relationship Id="rId16" Type="http://schemas.openxmlformats.org/officeDocument/2006/relationships/image" Target="../media/image54.png"/><Relationship Id="rId1" Type="http://schemas.openxmlformats.org/officeDocument/2006/relationships/slideLayout" Target="../slideLayouts/slideLayout1.xml"/><Relationship Id="rId6" Type="http://schemas.openxmlformats.org/officeDocument/2006/relationships/image" Target="../media/image450.png"/><Relationship Id="rId11" Type="http://schemas.openxmlformats.org/officeDocument/2006/relationships/image" Target="../media/image50.png"/><Relationship Id="rId5" Type="http://schemas.openxmlformats.org/officeDocument/2006/relationships/image" Target="../media/image45.png"/><Relationship Id="rId15" Type="http://schemas.openxmlformats.org/officeDocument/2006/relationships/image" Target="../media/image53.pn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png"/><Relationship Id="rId14" Type="http://schemas.openxmlformats.org/officeDocument/2006/relationships/image" Target="../media/image3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pn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64.png"/><Relationship Id="rId18" Type="http://schemas.openxmlformats.org/officeDocument/2006/relationships/image" Target="../media/image62.png"/><Relationship Id="rId3" Type="http://schemas.openxmlformats.org/officeDocument/2006/relationships/chart" Target="../charts/chart6.xml"/><Relationship Id="rId7" Type="http://schemas.openxmlformats.org/officeDocument/2006/relationships/image" Target="../media/image35.png"/><Relationship Id="rId12" Type="http://schemas.openxmlformats.org/officeDocument/2006/relationships/image" Target="../media/image63.png"/><Relationship Id="rId17" Type="http://schemas.openxmlformats.org/officeDocument/2006/relationships/image" Target="../media/image61.png"/><Relationship Id="rId2" Type="http://schemas.openxmlformats.org/officeDocument/2006/relationships/notesSlide" Target="../notesSlides/notesSlide17.xml"/><Relationship Id="rId16" Type="http://schemas.openxmlformats.org/officeDocument/2006/relationships/image" Target="../media/image60.png"/><Relationship Id="rId20" Type="http://schemas.openxmlformats.org/officeDocument/2006/relationships/image" Target="../media/image67.png"/><Relationship Id="rId1" Type="http://schemas.openxmlformats.org/officeDocument/2006/relationships/slideLayout" Target="../slideLayouts/slideLayout1.xml"/><Relationship Id="rId11" Type="http://schemas.openxmlformats.org/officeDocument/2006/relationships/image" Target="../media/image42.png"/><Relationship Id="rId15" Type="http://schemas.openxmlformats.org/officeDocument/2006/relationships/image" Target="../media/image59.png"/><Relationship Id="rId10" Type="http://schemas.openxmlformats.org/officeDocument/2006/relationships/image" Target="../media/image40.png"/><Relationship Id="rId19" Type="http://schemas.openxmlformats.org/officeDocument/2006/relationships/image" Target="../media/image66.png"/><Relationship Id="rId4" Type="http://schemas.openxmlformats.org/officeDocument/2006/relationships/image" Target="../media/image32.png"/><Relationship Id="rId14"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57.png"/><Relationship Id="rId7"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chart" Target="../charts/chart10.xml"/><Relationship Id="rId4" Type="http://schemas.openxmlformats.org/officeDocument/2006/relationships/image" Target="../media/image58.png"/><Relationship Id="rId9"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13.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695400" y="3485463"/>
            <a:ext cx="10513168" cy="971394"/>
          </a:xfrm>
        </p:spPr>
        <p:txBody>
          <a:bodyPr vert="horz" lIns="0" tIns="0" rIns="0" bIns="0" rtlCol="0" anchor="b" anchorCtr="0">
            <a:noAutofit/>
          </a:bodyPr>
          <a:lstStyle/>
          <a:p>
            <a:r>
              <a:rPr lang="en-US" sz="2800" b="1" dirty="0"/>
              <a:t>Optimization of the physical scaling approach through the adaption of the inverted membrane stresses</a:t>
            </a:r>
            <a:endParaRPr lang="de-DE" sz="2800" b="1" dirty="0"/>
          </a:p>
        </p:txBody>
      </p:sp>
      <p:sp>
        <p:nvSpPr>
          <p:cNvPr id="3" name="Untertitel 2"/>
          <p:cNvSpPr>
            <a:spLocks noGrp="1"/>
          </p:cNvSpPr>
          <p:nvPr>
            <p:ph type="subTitle" idx="4294967295"/>
          </p:nvPr>
        </p:nvSpPr>
        <p:spPr>
          <a:xfrm>
            <a:off x="695400" y="4725144"/>
            <a:ext cx="10441160" cy="288032"/>
          </a:xfrm>
        </p:spPr>
        <p:txBody>
          <a:bodyPr>
            <a:normAutofit lnSpcReduction="10000"/>
          </a:bodyPr>
          <a:lstStyle/>
          <a:p>
            <a:pPr marL="0" indent="0">
              <a:buNone/>
            </a:pPr>
            <a:r>
              <a:rPr lang="de-DE" sz="1600" dirty="0"/>
              <a:t>Philipp Zimmermann*, Arndt Birkert, Moritz Nowack and Tobias Kraft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72000"/>
            <a:ext cx="8566144" cy="524798"/>
          </a:xfrm>
        </p:spPr>
        <p:txBody>
          <a:bodyPr/>
          <a:lstStyle/>
          <a:p>
            <a:r>
              <a:rPr lang="de-DE" dirty="0"/>
              <a:t>AGENDA</a:t>
            </a:r>
          </a:p>
        </p:txBody>
      </p:sp>
      <p:sp>
        <p:nvSpPr>
          <p:cNvPr id="3" name="Foliennummernplatzhalter 2"/>
          <p:cNvSpPr>
            <a:spLocks noGrp="1"/>
          </p:cNvSpPr>
          <p:nvPr>
            <p:ph type="sldNum" sz="quarter" idx="10"/>
          </p:nvPr>
        </p:nvSpPr>
        <p:spPr/>
        <p:txBody>
          <a:bodyPr/>
          <a:lstStyle/>
          <a:p>
            <a:fld id="{B8965039-E56F-470D-BC09-68DB4072DE7B}" type="slidenum">
              <a:rPr lang="en-GB" noProof="0" smtClean="0"/>
              <a:pPr/>
              <a:t>2</a:t>
            </a:fld>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Datumsplatzhalter 4"/>
          <p:cNvSpPr>
            <a:spLocks noGrp="1"/>
          </p:cNvSpPr>
          <p:nvPr>
            <p:ph type="dt" sz="half" idx="12"/>
          </p:nvPr>
        </p:nvSpPr>
        <p:spPr/>
        <p:txBody>
          <a:bodyPr/>
          <a:lstStyle/>
          <a:p>
            <a:r>
              <a:rPr lang="en-GB" noProof="0"/>
              <a:t>20.06.2023</a:t>
            </a:r>
            <a:endParaRPr lang="en-GB" noProof="0" dirty="0"/>
          </a:p>
        </p:txBody>
      </p:sp>
      <p:sp>
        <p:nvSpPr>
          <p:cNvPr id="6" name="Textplatzhalter 5"/>
          <p:cNvSpPr>
            <a:spLocks noGrp="1"/>
          </p:cNvSpPr>
          <p:nvPr>
            <p:ph type="body" sz="quarter" idx="13"/>
          </p:nvPr>
        </p:nvSpPr>
        <p:spPr/>
        <p:txBody>
          <a:bodyPr/>
          <a:lstStyle/>
          <a:p>
            <a:pPr lvl="0"/>
            <a:r>
              <a:rPr lang="en-GB" dirty="0"/>
              <a:t>Introduction</a:t>
            </a:r>
          </a:p>
          <a:p>
            <a:pPr lvl="0"/>
            <a:r>
              <a:rPr lang="en-US" dirty="0">
                <a:solidFill>
                  <a:srgbClr val="B4B4B4"/>
                </a:solidFill>
              </a:rPr>
              <a:t>State of the art scaling approaches and belonging issues</a:t>
            </a:r>
          </a:p>
          <a:p>
            <a:pPr lvl="0"/>
            <a:r>
              <a:rPr lang="en-GB" dirty="0">
                <a:solidFill>
                  <a:srgbClr val="B4B4B4"/>
                </a:solidFill>
              </a:rPr>
              <a:t>Optimization of the stress-based scaling approach </a:t>
            </a:r>
          </a:p>
          <a:p>
            <a:pPr lvl="0"/>
            <a:r>
              <a:rPr lang="en-GB" dirty="0">
                <a:solidFill>
                  <a:srgbClr val="B4B4B4"/>
                </a:solidFill>
              </a:rPr>
              <a:t>Results</a:t>
            </a:r>
          </a:p>
          <a:p>
            <a:pPr lvl="0"/>
            <a:r>
              <a:rPr lang="en-GB" dirty="0">
                <a:solidFill>
                  <a:srgbClr val="B4B4B4"/>
                </a:solidFill>
              </a:rPr>
              <a:t>Summary </a:t>
            </a:r>
          </a:p>
        </p:txBody>
      </p:sp>
    </p:spTree>
    <p:extLst>
      <p:ext uri="{BB962C8B-B14F-4D97-AF65-F5344CB8AC3E}">
        <p14:creationId xmlns:p14="http://schemas.microsoft.com/office/powerpoint/2010/main" val="3455671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3</a:t>
            </a:fld>
            <a:endParaRPr lang="en-GB" dirty="0"/>
          </a:p>
        </p:txBody>
      </p:sp>
      <p:sp>
        <p:nvSpPr>
          <p:cNvPr id="93" name="Textplatzhalter 92"/>
          <p:cNvSpPr>
            <a:spLocks noGrp="1"/>
          </p:cNvSpPr>
          <p:nvPr>
            <p:ph type="body" sz="quarter" idx="13"/>
          </p:nvPr>
        </p:nvSpPr>
        <p:spPr/>
        <p:txBody>
          <a:bodyPr/>
          <a:lstStyle/>
          <a:p>
            <a:r>
              <a:rPr lang="en-GB" dirty="0"/>
              <a:t>The dimensional deviations caused by the elastic springback can be divided in two categories. On the one hand bending ups, distortions etc. – on the other hand contraction of the part.</a:t>
            </a:r>
          </a:p>
        </p:txBody>
      </p:sp>
      <p:sp>
        <p:nvSpPr>
          <p:cNvPr id="17" name="Titel 16"/>
          <p:cNvSpPr>
            <a:spLocks noGrp="1"/>
          </p:cNvSpPr>
          <p:nvPr>
            <p:ph type="title"/>
          </p:nvPr>
        </p:nvSpPr>
        <p:spPr/>
        <p:txBody>
          <a:bodyPr>
            <a:normAutofit/>
          </a:bodyPr>
          <a:lstStyle/>
          <a:p>
            <a:r>
              <a:rPr lang="en-GB" sz="1600" dirty="0"/>
              <a:t>INTRODUCTION: GEOMETRICAL DEVIATIONS CAUSED BY SPRINGBACK EFFECTS</a:t>
            </a:r>
          </a:p>
        </p:txBody>
      </p:sp>
      <p:sp>
        <p:nvSpPr>
          <p:cNvPr id="7" name="Textfeld 6">
            <a:extLst>
              <a:ext uri="{FF2B5EF4-FFF2-40B4-BE49-F238E27FC236}">
                <a16:creationId xmlns:a16="http://schemas.microsoft.com/office/drawing/2014/main" id="{487369AB-0138-F0A8-C751-54E5FC0F7139}"/>
              </a:ext>
            </a:extLst>
          </p:cNvPr>
          <p:cNvSpPr txBox="1"/>
          <p:nvPr/>
        </p:nvSpPr>
        <p:spPr>
          <a:xfrm>
            <a:off x="839416" y="1420396"/>
            <a:ext cx="2268553" cy="276999"/>
          </a:xfrm>
          <a:prstGeom prst="rect">
            <a:avLst/>
          </a:prstGeom>
          <a:noFill/>
        </p:spPr>
        <p:txBody>
          <a:bodyPr wrap="square" rtlCol="0">
            <a:spAutoFit/>
          </a:bodyPr>
          <a:lstStyle/>
          <a:p>
            <a:pPr algn="ctr"/>
            <a:r>
              <a:rPr lang="en-GB" sz="1200" b="1" dirty="0"/>
              <a:t>root causes for springback</a:t>
            </a:r>
          </a:p>
        </p:txBody>
      </p:sp>
      <p:grpSp>
        <p:nvGrpSpPr>
          <p:cNvPr id="104" name="Gruppieren 103">
            <a:extLst>
              <a:ext uri="{FF2B5EF4-FFF2-40B4-BE49-F238E27FC236}">
                <a16:creationId xmlns:a16="http://schemas.microsoft.com/office/drawing/2014/main" id="{28B5951C-2025-89C6-632F-1759FB7F60F7}"/>
              </a:ext>
            </a:extLst>
          </p:cNvPr>
          <p:cNvGrpSpPr/>
          <p:nvPr/>
        </p:nvGrpSpPr>
        <p:grpSpPr>
          <a:xfrm>
            <a:off x="34502" y="1681937"/>
            <a:ext cx="3744416" cy="2861248"/>
            <a:chOff x="569150" y="2026678"/>
            <a:chExt cx="3744416" cy="2861248"/>
          </a:xfrm>
        </p:grpSpPr>
        <p:grpSp>
          <p:nvGrpSpPr>
            <p:cNvPr id="40" name="Gruppieren 39">
              <a:extLst>
                <a:ext uri="{FF2B5EF4-FFF2-40B4-BE49-F238E27FC236}">
                  <a16:creationId xmlns:a16="http://schemas.microsoft.com/office/drawing/2014/main" id="{12D7AFB6-1DA3-0E27-E3B9-D4597099AAF1}"/>
                </a:ext>
              </a:extLst>
            </p:cNvPr>
            <p:cNvGrpSpPr/>
            <p:nvPr/>
          </p:nvGrpSpPr>
          <p:grpSpPr>
            <a:xfrm>
              <a:off x="569150" y="2026678"/>
              <a:ext cx="3744416" cy="2032858"/>
              <a:chOff x="765132" y="2194658"/>
              <a:chExt cx="3744416" cy="2032858"/>
            </a:xfrm>
          </p:grpSpPr>
          <p:sp>
            <p:nvSpPr>
              <p:cNvPr id="8" name="Rechteck: abgerundete Ecken 7">
                <a:extLst>
                  <a:ext uri="{FF2B5EF4-FFF2-40B4-BE49-F238E27FC236}">
                    <a16:creationId xmlns:a16="http://schemas.microsoft.com/office/drawing/2014/main" id="{50600455-B63D-8492-8B21-344D3D8F38B8}"/>
                  </a:ext>
                </a:extLst>
              </p:cNvPr>
              <p:cNvSpPr/>
              <p:nvPr/>
            </p:nvSpPr>
            <p:spPr>
              <a:xfrm>
                <a:off x="765132" y="2194658"/>
                <a:ext cx="3744416" cy="2032858"/>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platzhalter 93">
                <a:extLst>
                  <a:ext uri="{FF2B5EF4-FFF2-40B4-BE49-F238E27FC236}">
                    <a16:creationId xmlns:a16="http://schemas.microsoft.com/office/drawing/2014/main" id="{3D2EE34E-D954-3F9A-CE3A-E9C524331018}"/>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bending stresses</a:t>
                </a:r>
              </a:p>
            </p:txBody>
          </p:sp>
        </p:grpSp>
        <p:grpSp>
          <p:nvGrpSpPr>
            <p:cNvPr id="10" name="Gruppieren 9">
              <a:extLst>
                <a:ext uri="{FF2B5EF4-FFF2-40B4-BE49-F238E27FC236}">
                  <a16:creationId xmlns:a16="http://schemas.microsoft.com/office/drawing/2014/main" id="{29BE4A35-3F66-9732-0FF2-5A9FFC7E739C}"/>
                </a:ext>
              </a:extLst>
            </p:cNvPr>
            <p:cNvGrpSpPr/>
            <p:nvPr/>
          </p:nvGrpSpPr>
          <p:grpSpPr>
            <a:xfrm>
              <a:off x="1361358" y="2727926"/>
              <a:ext cx="2160000" cy="2160000"/>
              <a:chOff x="3751863" y="2804564"/>
              <a:chExt cx="2160000" cy="2160000"/>
            </a:xfrm>
          </p:grpSpPr>
          <p:sp>
            <p:nvSpPr>
              <p:cNvPr id="21" name="Halbbogen 20">
                <a:extLst>
                  <a:ext uri="{FF2B5EF4-FFF2-40B4-BE49-F238E27FC236}">
                    <a16:creationId xmlns:a16="http://schemas.microsoft.com/office/drawing/2014/main" id="{25B22882-B37C-2FB4-7CA8-9765602B520F}"/>
                  </a:ext>
                </a:extLst>
              </p:cNvPr>
              <p:cNvSpPr/>
              <p:nvPr/>
            </p:nvSpPr>
            <p:spPr bwMode="auto">
              <a:xfrm rot="8842109">
                <a:off x="3751863" y="2804564"/>
                <a:ext cx="2160000" cy="2160000"/>
              </a:xfrm>
              <a:prstGeom prst="blockArc">
                <a:avLst>
                  <a:gd name="adj1" fmla="val 4434841"/>
                  <a:gd name="adj2" fmla="val 10683274"/>
                  <a:gd name="adj3" fmla="val 26301"/>
                </a:avLst>
              </a:prstGeom>
              <a:solidFill>
                <a:srgbClr val="CCCCCC"/>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22" name="Flussdiagramm: Zusammenstellen 7">
                <a:extLst>
                  <a:ext uri="{FF2B5EF4-FFF2-40B4-BE49-F238E27FC236}">
                    <a16:creationId xmlns:a16="http://schemas.microsoft.com/office/drawing/2014/main" id="{BA287961-BD14-8D01-593E-4D8D96FC7B94}"/>
                  </a:ext>
                </a:extLst>
              </p:cNvPr>
              <p:cNvSpPr/>
              <p:nvPr/>
            </p:nvSpPr>
            <p:spPr bwMode="auto">
              <a:xfrm>
                <a:off x="4552831" y="2811160"/>
                <a:ext cx="594000" cy="576000"/>
              </a:xfrm>
              <a:custGeom>
                <a:avLst/>
                <a:gdLst>
                  <a:gd name="connsiteX0" fmla="*/ 0 w 10000"/>
                  <a:gd name="connsiteY0" fmla="*/ 0 h 10000"/>
                  <a:gd name="connsiteX1" fmla="*/ 10000 w 10000"/>
                  <a:gd name="connsiteY1" fmla="*/ 0 h 10000"/>
                  <a:gd name="connsiteX2" fmla="*/ 5000 w 10000"/>
                  <a:gd name="connsiteY2" fmla="*/ 5000 h 10000"/>
                  <a:gd name="connsiteX3" fmla="*/ 10000 w 10000"/>
                  <a:gd name="connsiteY3" fmla="*/ 10000 h 10000"/>
                  <a:gd name="connsiteX4" fmla="*/ 0 w 10000"/>
                  <a:gd name="connsiteY4" fmla="*/ 10000 h 10000"/>
                  <a:gd name="connsiteX5" fmla="*/ 5000 w 10000"/>
                  <a:gd name="connsiteY5" fmla="*/ 5000 h 10000"/>
                  <a:gd name="connsiteX6" fmla="*/ 0 w 10000"/>
                  <a:gd name="connsiteY6" fmla="*/ 0 h 10000"/>
                  <a:gd name="connsiteX0" fmla="*/ 4964 w 10000"/>
                  <a:gd name="connsiteY0" fmla="*/ 0 h 10048"/>
                  <a:gd name="connsiteX1" fmla="*/ 10000 w 10000"/>
                  <a:gd name="connsiteY1" fmla="*/ 48 h 10048"/>
                  <a:gd name="connsiteX2" fmla="*/ 5000 w 10000"/>
                  <a:gd name="connsiteY2" fmla="*/ 5048 h 10048"/>
                  <a:gd name="connsiteX3" fmla="*/ 10000 w 10000"/>
                  <a:gd name="connsiteY3" fmla="*/ 10048 h 10048"/>
                  <a:gd name="connsiteX4" fmla="*/ 0 w 10000"/>
                  <a:gd name="connsiteY4" fmla="*/ 10048 h 10048"/>
                  <a:gd name="connsiteX5" fmla="*/ 5000 w 10000"/>
                  <a:gd name="connsiteY5" fmla="*/ 5048 h 10048"/>
                  <a:gd name="connsiteX6" fmla="*/ 4964 w 10000"/>
                  <a:gd name="connsiteY6" fmla="*/ 0 h 10048"/>
                  <a:gd name="connsiteX0" fmla="*/ 4964 w 10000"/>
                  <a:gd name="connsiteY0" fmla="*/ 0 h 10048"/>
                  <a:gd name="connsiteX1" fmla="*/ 10000 w 10000"/>
                  <a:gd name="connsiteY1" fmla="*/ 48 h 10048"/>
                  <a:gd name="connsiteX2" fmla="*/ 5000 w 10000"/>
                  <a:gd name="connsiteY2" fmla="*/ 5048 h 10048"/>
                  <a:gd name="connsiteX3" fmla="*/ 4964 w 10000"/>
                  <a:gd name="connsiteY3" fmla="*/ 10048 h 10048"/>
                  <a:gd name="connsiteX4" fmla="*/ 0 w 10000"/>
                  <a:gd name="connsiteY4" fmla="*/ 10048 h 10048"/>
                  <a:gd name="connsiteX5" fmla="*/ 5000 w 10000"/>
                  <a:gd name="connsiteY5" fmla="*/ 5048 h 10048"/>
                  <a:gd name="connsiteX6" fmla="*/ 4964 w 10000"/>
                  <a:gd name="connsiteY6" fmla="*/ 0 h 10048"/>
                  <a:gd name="connsiteX0" fmla="*/ 4964 w 10000"/>
                  <a:gd name="connsiteY0" fmla="*/ 284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4964 w 10000"/>
                  <a:gd name="connsiteY6" fmla="*/ 284 h 10000"/>
                  <a:gd name="connsiteX0" fmla="*/ 4836 w 10000"/>
                  <a:gd name="connsiteY0" fmla="*/ 51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4836 w 10000"/>
                  <a:gd name="connsiteY6" fmla="*/ 51 h 10000"/>
                  <a:gd name="connsiteX0" fmla="*/ 5028 w 10000"/>
                  <a:gd name="connsiteY0" fmla="*/ 18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5028 w 10000"/>
                  <a:gd name="connsiteY6" fmla="*/ 1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5028" y="18"/>
                    </a:moveTo>
                    <a:lnTo>
                      <a:pt x="10000" y="0"/>
                    </a:lnTo>
                    <a:lnTo>
                      <a:pt x="5000" y="5000"/>
                    </a:lnTo>
                    <a:cubicBezTo>
                      <a:pt x="4988" y="6667"/>
                      <a:pt x="4976" y="8333"/>
                      <a:pt x="4964" y="10000"/>
                    </a:cubicBezTo>
                    <a:lnTo>
                      <a:pt x="0" y="10000"/>
                    </a:lnTo>
                    <a:lnTo>
                      <a:pt x="5000" y="5000"/>
                    </a:lnTo>
                    <a:cubicBezTo>
                      <a:pt x="4988" y="3317"/>
                      <a:pt x="5040" y="1701"/>
                      <a:pt x="5028" y="18"/>
                    </a:cubicBezTo>
                    <a:close/>
                  </a:path>
                </a:pathLst>
              </a:custGeom>
              <a:pattFill prst="dkHorz">
                <a:fgClr>
                  <a:srgbClr val="FFC000"/>
                </a:fgClr>
                <a:bgClr>
                  <a:srgbClr val="FFFFFF"/>
                </a:bgClr>
              </a:pattFill>
              <a:ln w="12700" cap="flat" cmpd="sng" algn="ctr">
                <a:solidFill>
                  <a:srgbClr val="00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grpSp>
      </p:grpSp>
      <p:grpSp>
        <p:nvGrpSpPr>
          <p:cNvPr id="12" name="Gruppieren 11">
            <a:extLst>
              <a:ext uri="{FF2B5EF4-FFF2-40B4-BE49-F238E27FC236}">
                <a16:creationId xmlns:a16="http://schemas.microsoft.com/office/drawing/2014/main" id="{F29DC7CC-00FC-A136-8CA8-81813C43B78D}"/>
              </a:ext>
            </a:extLst>
          </p:cNvPr>
          <p:cNvGrpSpPr/>
          <p:nvPr/>
        </p:nvGrpSpPr>
        <p:grpSpPr>
          <a:xfrm>
            <a:off x="26220" y="3794687"/>
            <a:ext cx="3744416" cy="2041656"/>
            <a:chOff x="47328" y="1698461"/>
            <a:chExt cx="3744416" cy="2041656"/>
          </a:xfrm>
        </p:grpSpPr>
        <p:grpSp>
          <p:nvGrpSpPr>
            <p:cNvPr id="41" name="Gruppieren 40">
              <a:extLst>
                <a:ext uri="{FF2B5EF4-FFF2-40B4-BE49-F238E27FC236}">
                  <a16:creationId xmlns:a16="http://schemas.microsoft.com/office/drawing/2014/main" id="{81CF74A3-7E3A-1824-9954-2277A4D9536F}"/>
                </a:ext>
              </a:extLst>
            </p:cNvPr>
            <p:cNvGrpSpPr/>
            <p:nvPr/>
          </p:nvGrpSpPr>
          <p:grpSpPr>
            <a:xfrm>
              <a:off x="47328" y="1698461"/>
              <a:ext cx="3744416" cy="2041656"/>
              <a:chOff x="765132" y="2194658"/>
              <a:chExt cx="3744416" cy="2041656"/>
            </a:xfrm>
          </p:grpSpPr>
          <p:sp>
            <p:nvSpPr>
              <p:cNvPr id="42" name="Rechteck: abgerundete Ecken 41">
                <a:extLst>
                  <a:ext uri="{FF2B5EF4-FFF2-40B4-BE49-F238E27FC236}">
                    <a16:creationId xmlns:a16="http://schemas.microsoft.com/office/drawing/2014/main" id="{40BD0BA8-C195-A1CA-6150-CFB58B47C2BB}"/>
                  </a:ext>
                </a:extLst>
              </p:cNvPr>
              <p:cNvSpPr/>
              <p:nvPr/>
            </p:nvSpPr>
            <p:spPr>
              <a:xfrm>
                <a:off x="765132" y="2194658"/>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Textplatzhalter 93">
                <a:extLst>
                  <a:ext uri="{FF2B5EF4-FFF2-40B4-BE49-F238E27FC236}">
                    <a16:creationId xmlns:a16="http://schemas.microsoft.com/office/drawing/2014/main" id="{A3E96506-5F4D-44B7-34DF-B59D564BBE41}"/>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membrane stresses</a:t>
                </a:r>
              </a:p>
            </p:txBody>
          </p:sp>
        </p:grpSp>
        <p:grpSp>
          <p:nvGrpSpPr>
            <p:cNvPr id="105" name="Gruppieren 104">
              <a:extLst>
                <a:ext uri="{FF2B5EF4-FFF2-40B4-BE49-F238E27FC236}">
                  <a16:creationId xmlns:a16="http://schemas.microsoft.com/office/drawing/2014/main" id="{4FBAAB9A-8147-9C94-D1E2-94494984F58B}"/>
                </a:ext>
              </a:extLst>
            </p:cNvPr>
            <p:cNvGrpSpPr/>
            <p:nvPr/>
          </p:nvGrpSpPr>
          <p:grpSpPr>
            <a:xfrm>
              <a:off x="440127" y="2566519"/>
              <a:ext cx="2994691" cy="549757"/>
              <a:chOff x="949455" y="4930077"/>
              <a:chExt cx="2994691" cy="549757"/>
            </a:xfrm>
          </p:grpSpPr>
          <p:sp>
            <p:nvSpPr>
              <p:cNvPr id="47" name="Rechteck 46">
                <a:extLst>
                  <a:ext uri="{FF2B5EF4-FFF2-40B4-BE49-F238E27FC236}">
                    <a16:creationId xmlns:a16="http://schemas.microsoft.com/office/drawing/2014/main" id="{D0745F20-12B8-1B8F-AFE3-A5FFCC2DC351}"/>
                  </a:ext>
                </a:extLst>
              </p:cNvPr>
              <p:cNvSpPr/>
              <p:nvPr/>
            </p:nvSpPr>
            <p:spPr>
              <a:xfrm>
                <a:off x="1537565" y="4930078"/>
                <a:ext cx="1807585" cy="549756"/>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Rechteck 47">
                <a:extLst>
                  <a:ext uri="{FF2B5EF4-FFF2-40B4-BE49-F238E27FC236}">
                    <a16:creationId xmlns:a16="http://schemas.microsoft.com/office/drawing/2014/main" id="{A85EFCF0-B6C7-7695-971E-E4E3562A66B0}"/>
                  </a:ext>
                </a:extLst>
              </p:cNvPr>
              <p:cNvSpPr/>
              <p:nvPr/>
            </p:nvSpPr>
            <p:spPr>
              <a:xfrm>
                <a:off x="2203095" y="4930077"/>
                <a:ext cx="465638" cy="537895"/>
              </a:xfrm>
              <a:prstGeom prst="rect">
                <a:avLst/>
              </a:prstGeom>
              <a:pattFill prst="dkHorz">
                <a:fgClr>
                  <a:srgbClr val="FFC000"/>
                </a:fgClr>
                <a:bgClr>
                  <a:schemeClr val="bg1"/>
                </a:bgClr>
              </a:patt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0" name="Gerade Verbindung mit Pfeil 49">
                <a:extLst>
                  <a:ext uri="{FF2B5EF4-FFF2-40B4-BE49-F238E27FC236}">
                    <a16:creationId xmlns:a16="http://schemas.microsoft.com/office/drawing/2014/main" id="{4C6A01AA-96EF-1B71-DA9F-5A714EAAEA24}"/>
                  </a:ext>
                </a:extLst>
              </p:cNvPr>
              <p:cNvCxnSpPr/>
              <p:nvPr/>
            </p:nvCxnSpPr>
            <p:spPr>
              <a:xfrm>
                <a:off x="3345150" y="5013176"/>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Gerade Verbindung mit Pfeil 50">
                <a:extLst>
                  <a:ext uri="{FF2B5EF4-FFF2-40B4-BE49-F238E27FC236}">
                    <a16:creationId xmlns:a16="http://schemas.microsoft.com/office/drawing/2014/main" id="{AE4319B4-26DF-BCC9-0556-9F524C0A584F}"/>
                  </a:ext>
                </a:extLst>
              </p:cNvPr>
              <p:cNvCxnSpPr/>
              <p:nvPr/>
            </p:nvCxnSpPr>
            <p:spPr>
              <a:xfrm>
                <a:off x="3356036" y="5209119"/>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Gerade Verbindung mit Pfeil 52">
                <a:extLst>
                  <a:ext uri="{FF2B5EF4-FFF2-40B4-BE49-F238E27FC236}">
                    <a16:creationId xmlns:a16="http://schemas.microsoft.com/office/drawing/2014/main" id="{0605E602-7C69-D4F8-9FEC-CA834B1D69C4}"/>
                  </a:ext>
                </a:extLst>
              </p:cNvPr>
              <p:cNvCxnSpPr/>
              <p:nvPr/>
            </p:nvCxnSpPr>
            <p:spPr>
              <a:xfrm>
                <a:off x="3345150" y="5383290"/>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Gerade Verbindung mit Pfeil 53">
                <a:extLst>
                  <a:ext uri="{FF2B5EF4-FFF2-40B4-BE49-F238E27FC236}">
                    <a16:creationId xmlns:a16="http://schemas.microsoft.com/office/drawing/2014/main" id="{6EE78276-3083-73ED-8CF5-C3B0F4D92042}"/>
                  </a:ext>
                </a:extLst>
              </p:cNvPr>
              <p:cNvCxnSpPr>
                <a:cxnSpLocks/>
              </p:cNvCxnSpPr>
              <p:nvPr/>
            </p:nvCxnSpPr>
            <p:spPr>
              <a:xfrm flipH="1">
                <a:off x="949455" y="4997152"/>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Gerade Verbindung mit Pfeil 54">
                <a:extLst>
                  <a:ext uri="{FF2B5EF4-FFF2-40B4-BE49-F238E27FC236}">
                    <a16:creationId xmlns:a16="http://schemas.microsoft.com/office/drawing/2014/main" id="{937C47E6-54A8-FC56-B782-95CBBD85F836}"/>
                  </a:ext>
                </a:extLst>
              </p:cNvPr>
              <p:cNvCxnSpPr>
                <a:cxnSpLocks/>
              </p:cNvCxnSpPr>
              <p:nvPr/>
            </p:nvCxnSpPr>
            <p:spPr>
              <a:xfrm flipH="1">
                <a:off x="960341" y="5193095"/>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Gerade Verbindung mit Pfeil 55">
                <a:extLst>
                  <a:ext uri="{FF2B5EF4-FFF2-40B4-BE49-F238E27FC236}">
                    <a16:creationId xmlns:a16="http://schemas.microsoft.com/office/drawing/2014/main" id="{E8EDF2E9-5EA6-D06C-A48F-53281E356908}"/>
                  </a:ext>
                </a:extLst>
              </p:cNvPr>
              <p:cNvCxnSpPr>
                <a:cxnSpLocks/>
              </p:cNvCxnSpPr>
              <p:nvPr/>
            </p:nvCxnSpPr>
            <p:spPr>
              <a:xfrm flipH="1">
                <a:off x="949455" y="5367266"/>
                <a:ext cx="58811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57" name="Textfeld 56">
            <a:extLst>
              <a:ext uri="{FF2B5EF4-FFF2-40B4-BE49-F238E27FC236}">
                <a16:creationId xmlns:a16="http://schemas.microsoft.com/office/drawing/2014/main" id="{595BB623-C2AC-08DA-C75C-33A13A4F40D2}"/>
              </a:ext>
            </a:extLst>
          </p:cNvPr>
          <p:cNvSpPr txBox="1"/>
          <p:nvPr/>
        </p:nvSpPr>
        <p:spPr>
          <a:xfrm>
            <a:off x="4367808" y="1420396"/>
            <a:ext cx="3384376" cy="276999"/>
          </a:xfrm>
          <a:prstGeom prst="rect">
            <a:avLst/>
          </a:prstGeom>
          <a:noFill/>
        </p:spPr>
        <p:txBody>
          <a:bodyPr wrap="square" rtlCol="0">
            <a:spAutoFit/>
          </a:bodyPr>
          <a:lstStyle/>
          <a:p>
            <a:pPr algn="ctr"/>
            <a:r>
              <a:rPr lang="en-GB" sz="1200" b="1" dirty="0"/>
              <a:t>geometrical effect / dimensional deviations</a:t>
            </a:r>
          </a:p>
        </p:txBody>
      </p:sp>
      <p:grpSp>
        <p:nvGrpSpPr>
          <p:cNvPr id="106" name="Gruppieren 105">
            <a:extLst>
              <a:ext uri="{FF2B5EF4-FFF2-40B4-BE49-F238E27FC236}">
                <a16:creationId xmlns:a16="http://schemas.microsoft.com/office/drawing/2014/main" id="{04FBBFF1-58B0-B1DE-AF25-F63DCABE2AD7}"/>
              </a:ext>
            </a:extLst>
          </p:cNvPr>
          <p:cNvGrpSpPr/>
          <p:nvPr/>
        </p:nvGrpSpPr>
        <p:grpSpPr>
          <a:xfrm>
            <a:off x="4205718" y="3834324"/>
            <a:ext cx="3744416" cy="2155128"/>
            <a:chOff x="4932115" y="1888994"/>
            <a:chExt cx="3744416" cy="2155128"/>
          </a:xfrm>
        </p:grpSpPr>
        <p:grpSp>
          <p:nvGrpSpPr>
            <p:cNvPr id="58" name="Gruppieren 57">
              <a:extLst>
                <a:ext uri="{FF2B5EF4-FFF2-40B4-BE49-F238E27FC236}">
                  <a16:creationId xmlns:a16="http://schemas.microsoft.com/office/drawing/2014/main" id="{353EBD9C-12CB-D5AA-6563-9408E5096DCE}"/>
                </a:ext>
              </a:extLst>
            </p:cNvPr>
            <p:cNvGrpSpPr/>
            <p:nvPr/>
          </p:nvGrpSpPr>
          <p:grpSpPr>
            <a:xfrm>
              <a:off x="4932115" y="1888994"/>
              <a:ext cx="3744416" cy="2041656"/>
              <a:chOff x="765132" y="2194658"/>
              <a:chExt cx="3744416" cy="2041656"/>
            </a:xfrm>
          </p:grpSpPr>
          <p:sp>
            <p:nvSpPr>
              <p:cNvPr id="59" name="Rechteck: abgerundete Ecken 58">
                <a:extLst>
                  <a:ext uri="{FF2B5EF4-FFF2-40B4-BE49-F238E27FC236}">
                    <a16:creationId xmlns:a16="http://schemas.microsoft.com/office/drawing/2014/main" id="{A60F36FE-7766-C743-55D7-343572511BCA}"/>
                  </a:ext>
                </a:extLst>
              </p:cNvPr>
              <p:cNvSpPr/>
              <p:nvPr/>
            </p:nvSpPr>
            <p:spPr>
              <a:xfrm>
                <a:off x="765132" y="2194658"/>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Textplatzhalter 93">
                <a:extLst>
                  <a:ext uri="{FF2B5EF4-FFF2-40B4-BE49-F238E27FC236}">
                    <a16:creationId xmlns:a16="http://schemas.microsoft.com/office/drawing/2014/main" id="{49BB1E3F-2423-4D7E-5AEA-7986C47E5EBC}"/>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in-plane deviation</a:t>
                </a:r>
              </a:p>
            </p:txBody>
          </p:sp>
        </p:grpSp>
        <p:grpSp>
          <p:nvGrpSpPr>
            <p:cNvPr id="91" name="Gruppieren 90">
              <a:extLst>
                <a:ext uri="{FF2B5EF4-FFF2-40B4-BE49-F238E27FC236}">
                  <a16:creationId xmlns:a16="http://schemas.microsoft.com/office/drawing/2014/main" id="{85D2DED0-3354-B8EF-725B-CA4E48B9A83E}"/>
                </a:ext>
              </a:extLst>
            </p:cNvPr>
            <p:cNvGrpSpPr/>
            <p:nvPr/>
          </p:nvGrpSpPr>
          <p:grpSpPr>
            <a:xfrm>
              <a:off x="5475878" y="2331390"/>
              <a:ext cx="2493433" cy="1712732"/>
              <a:chOff x="6068123" y="1953910"/>
              <a:chExt cx="4326393" cy="3074941"/>
            </a:xfrm>
          </p:grpSpPr>
          <p:pic>
            <p:nvPicPr>
              <p:cNvPr id="96" name="Grafik 95">
                <a:extLst>
                  <a:ext uri="{FF2B5EF4-FFF2-40B4-BE49-F238E27FC236}">
                    <a16:creationId xmlns:a16="http://schemas.microsoft.com/office/drawing/2014/main" id="{4A363AD6-4EC3-B387-9370-F35D64370C6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689541" y="3809651"/>
                <a:ext cx="1704975" cy="1219200"/>
              </a:xfrm>
              <a:prstGeom prst="rect">
                <a:avLst/>
              </a:prstGeom>
            </p:spPr>
          </p:pic>
          <p:pic>
            <p:nvPicPr>
              <p:cNvPr id="97" name="Grafik 96">
                <a:extLst>
                  <a:ext uri="{FF2B5EF4-FFF2-40B4-BE49-F238E27FC236}">
                    <a16:creationId xmlns:a16="http://schemas.microsoft.com/office/drawing/2014/main" id="{A49545AF-31E3-88B9-091C-5CDC3F00DA11}"/>
                  </a:ext>
                </a:extLst>
              </p:cNvPr>
              <p:cNvPicPr>
                <a:picLocks noChangeAspect="1"/>
              </p:cNvPicPr>
              <p:nvPr/>
            </p:nvPicPr>
            <p:blipFill rotWithShape="1">
              <a:blip r:embed="rId4">
                <a:clrChange>
                  <a:clrFrom>
                    <a:srgbClr val="7F7F7F"/>
                  </a:clrFrom>
                  <a:clrTo>
                    <a:srgbClr val="7F7F7F">
                      <a:alpha val="0"/>
                    </a:srgbClr>
                  </a:clrTo>
                </a:clrChange>
              </a:blip>
              <a:srcRect t="51408"/>
              <a:stretch/>
            </p:blipFill>
            <p:spPr>
              <a:xfrm>
                <a:off x="6117654" y="1953910"/>
                <a:ext cx="3000375" cy="1429736"/>
              </a:xfrm>
              <a:prstGeom prst="rect">
                <a:avLst/>
              </a:prstGeom>
            </p:spPr>
          </p:pic>
          <p:cxnSp>
            <p:nvCxnSpPr>
              <p:cNvPr id="98" name="Gerader Verbinder 97">
                <a:extLst>
                  <a:ext uri="{FF2B5EF4-FFF2-40B4-BE49-F238E27FC236}">
                    <a16:creationId xmlns:a16="http://schemas.microsoft.com/office/drawing/2014/main" id="{5495EBE4-9370-B6F0-4AB0-32D67EF8817D}"/>
                  </a:ext>
                </a:extLst>
              </p:cNvPr>
              <p:cNvCxnSpPr/>
              <p:nvPr/>
            </p:nvCxnSpPr>
            <p:spPr bwMode="auto">
              <a:xfrm flipV="1">
                <a:off x="6178613" y="2592085"/>
                <a:ext cx="2758441" cy="6259"/>
              </a:xfrm>
              <a:prstGeom prst="line">
                <a:avLst/>
              </a:prstGeom>
              <a:noFill/>
              <a:ln w="12700">
                <a:solidFill>
                  <a:srgbClr val="000000"/>
                </a:solidFill>
                <a:prstDash val="dashDot"/>
                <a:round/>
                <a:headEnd/>
                <a:tailEnd/>
              </a:ln>
            </p:spPr>
          </p:cxnSp>
          <p:sp>
            <p:nvSpPr>
              <p:cNvPr id="99" name="Ellipse 98">
                <a:extLst>
                  <a:ext uri="{FF2B5EF4-FFF2-40B4-BE49-F238E27FC236}">
                    <a16:creationId xmlns:a16="http://schemas.microsoft.com/office/drawing/2014/main" id="{BBFE2C49-34AD-42FF-2DC9-46BC3B48D21D}"/>
                  </a:ext>
                </a:extLst>
              </p:cNvPr>
              <p:cNvSpPr/>
              <p:nvPr/>
            </p:nvSpPr>
            <p:spPr bwMode="auto">
              <a:xfrm>
                <a:off x="6263796" y="2449210"/>
                <a:ext cx="263434" cy="296364"/>
              </a:xfrm>
              <a:prstGeom prst="ellipse">
                <a:avLst/>
              </a:prstGeom>
              <a:noFill/>
              <a:ln w="12700" cap="flat" cmpd="sng" algn="ctr">
                <a:solidFill>
                  <a:srgbClr val="00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100" name="Textfeld 99">
                <a:extLst>
                  <a:ext uri="{FF2B5EF4-FFF2-40B4-BE49-F238E27FC236}">
                    <a16:creationId xmlns:a16="http://schemas.microsoft.com/office/drawing/2014/main" id="{5CEAB942-5965-B3CA-C98F-DC8191E1E947}"/>
                  </a:ext>
                </a:extLst>
              </p:cNvPr>
              <p:cNvSpPr txBox="1"/>
              <p:nvPr/>
            </p:nvSpPr>
            <p:spPr>
              <a:xfrm>
                <a:off x="6068123" y="2588004"/>
                <a:ext cx="243839" cy="464154"/>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101" name="Textfeld 100">
                <a:extLst>
                  <a:ext uri="{FF2B5EF4-FFF2-40B4-BE49-F238E27FC236}">
                    <a16:creationId xmlns:a16="http://schemas.microsoft.com/office/drawing/2014/main" id="{34D30FEE-2C1F-139F-7CEE-6CDF31B2DD2C}"/>
                  </a:ext>
                </a:extLst>
              </p:cNvPr>
              <p:cNvSpPr txBox="1"/>
              <p:nvPr/>
            </p:nvSpPr>
            <p:spPr>
              <a:xfrm>
                <a:off x="8754173" y="2607052"/>
                <a:ext cx="243839" cy="464154"/>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102" name="Textfeld 101">
                <a:extLst>
                  <a:ext uri="{FF2B5EF4-FFF2-40B4-BE49-F238E27FC236}">
                    <a16:creationId xmlns:a16="http://schemas.microsoft.com/office/drawing/2014/main" id="{6AF7A1E0-453F-14D2-9847-7B945F4A8F52}"/>
                  </a:ext>
                </a:extLst>
              </p:cNvPr>
              <p:cNvSpPr txBox="1"/>
              <p:nvPr/>
            </p:nvSpPr>
            <p:spPr>
              <a:xfrm>
                <a:off x="9118028" y="3480959"/>
                <a:ext cx="1092926" cy="464154"/>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 - A</a:t>
                </a:r>
              </a:p>
            </p:txBody>
          </p:sp>
          <p:cxnSp>
            <p:nvCxnSpPr>
              <p:cNvPr id="103" name="Gewinkelte Verbindung 55">
                <a:extLst>
                  <a:ext uri="{FF2B5EF4-FFF2-40B4-BE49-F238E27FC236}">
                    <a16:creationId xmlns:a16="http://schemas.microsoft.com/office/drawing/2014/main" id="{A5F58B0D-6FD3-3DFF-5D7E-D2561AD101CA}"/>
                  </a:ext>
                </a:extLst>
              </p:cNvPr>
              <p:cNvCxnSpPr>
                <a:stCxn id="99" idx="4"/>
              </p:cNvCxnSpPr>
              <p:nvPr/>
            </p:nvCxnSpPr>
            <p:spPr bwMode="auto">
              <a:xfrm rot="16200000" flipH="1">
                <a:off x="6771478" y="2369608"/>
                <a:ext cx="1313361" cy="2065291"/>
              </a:xfrm>
              <a:prstGeom prst="bentConnector2">
                <a:avLst/>
              </a:prstGeom>
              <a:noFill/>
              <a:ln w="12700">
                <a:solidFill>
                  <a:srgbClr val="000000"/>
                </a:solidFill>
                <a:round/>
                <a:headEnd/>
                <a:tailEnd type="triangle"/>
              </a:ln>
            </p:spPr>
          </p:cxnSp>
        </p:grpSp>
      </p:grpSp>
      <p:grpSp>
        <p:nvGrpSpPr>
          <p:cNvPr id="108" name="Gruppieren 107">
            <a:extLst>
              <a:ext uri="{FF2B5EF4-FFF2-40B4-BE49-F238E27FC236}">
                <a16:creationId xmlns:a16="http://schemas.microsoft.com/office/drawing/2014/main" id="{3A6C0729-64D1-E79D-1686-FAF8796BFAFB}"/>
              </a:ext>
            </a:extLst>
          </p:cNvPr>
          <p:cNvGrpSpPr/>
          <p:nvPr/>
        </p:nvGrpSpPr>
        <p:grpSpPr>
          <a:xfrm>
            <a:off x="4223936" y="1696683"/>
            <a:ext cx="3747186" cy="2006891"/>
            <a:chOff x="762362" y="2194658"/>
            <a:chExt cx="3747186" cy="2116924"/>
          </a:xfrm>
        </p:grpSpPr>
        <p:sp>
          <p:nvSpPr>
            <p:cNvPr id="118" name="Rechteck: abgerundete Ecken 117">
              <a:extLst>
                <a:ext uri="{FF2B5EF4-FFF2-40B4-BE49-F238E27FC236}">
                  <a16:creationId xmlns:a16="http://schemas.microsoft.com/office/drawing/2014/main" id="{646E03F9-61D1-978F-5617-755CF70BFB48}"/>
                </a:ext>
              </a:extLst>
            </p:cNvPr>
            <p:cNvSpPr/>
            <p:nvPr/>
          </p:nvSpPr>
          <p:spPr>
            <a:xfrm>
              <a:off x="762362" y="2226623"/>
              <a:ext cx="3744416" cy="2084959"/>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9" name="Textplatzhalter 93">
              <a:extLst>
                <a:ext uri="{FF2B5EF4-FFF2-40B4-BE49-F238E27FC236}">
                  <a16:creationId xmlns:a16="http://schemas.microsoft.com/office/drawing/2014/main" id="{22618459-C4D8-B93B-AE4E-6AC081AE58E1}"/>
                </a:ext>
              </a:extLst>
            </p:cNvPr>
            <p:cNvSpPr txBox="1">
              <a:spLocks/>
            </p:cNvSpPr>
            <p:nvPr/>
          </p:nvSpPr>
          <p:spPr>
            <a:xfrm>
              <a:off x="762362" y="2194658"/>
              <a:ext cx="374718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deviation in normal sheet direction</a:t>
              </a:r>
            </a:p>
          </p:txBody>
        </p:sp>
      </p:grpSp>
      <p:sp>
        <p:nvSpPr>
          <p:cNvPr id="120" name="Textfeld 119">
            <a:extLst>
              <a:ext uri="{FF2B5EF4-FFF2-40B4-BE49-F238E27FC236}">
                <a16:creationId xmlns:a16="http://schemas.microsoft.com/office/drawing/2014/main" id="{45398A18-F222-FBD7-3276-554CD44FEAE2}"/>
              </a:ext>
            </a:extLst>
          </p:cNvPr>
          <p:cNvSpPr txBox="1"/>
          <p:nvPr/>
        </p:nvSpPr>
        <p:spPr>
          <a:xfrm>
            <a:off x="8904312" y="1420396"/>
            <a:ext cx="2832992" cy="276999"/>
          </a:xfrm>
          <a:prstGeom prst="rect">
            <a:avLst/>
          </a:prstGeom>
          <a:noFill/>
        </p:spPr>
        <p:txBody>
          <a:bodyPr wrap="square" rtlCol="0">
            <a:spAutoFit/>
          </a:bodyPr>
          <a:lstStyle/>
          <a:p>
            <a:pPr algn="ctr"/>
            <a:r>
              <a:rPr lang="en-GB" sz="1200" b="1" dirty="0"/>
              <a:t>compensate dimensional deviations</a:t>
            </a:r>
          </a:p>
        </p:txBody>
      </p:sp>
      <p:grpSp>
        <p:nvGrpSpPr>
          <p:cNvPr id="128" name="Gruppieren 127">
            <a:extLst>
              <a:ext uri="{FF2B5EF4-FFF2-40B4-BE49-F238E27FC236}">
                <a16:creationId xmlns:a16="http://schemas.microsoft.com/office/drawing/2014/main" id="{F58892C3-FB92-F732-7CFE-89E027CD94F9}"/>
              </a:ext>
            </a:extLst>
          </p:cNvPr>
          <p:cNvGrpSpPr/>
          <p:nvPr/>
        </p:nvGrpSpPr>
        <p:grpSpPr>
          <a:xfrm>
            <a:off x="4694152" y="2419936"/>
            <a:ext cx="2905056" cy="1122533"/>
            <a:chOff x="5029200" y="4828629"/>
            <a:chExt cx="2905056" cy="1122533"/>
          </a:xfrm>
        </p:grpSpPr>
        <p:sp>
          <p:nvSpPr>
            <p:cNvPr id="121" name="Freihandform: Form 120">
              <a:extLst>
                <a:ext uri="{FF2B5EF4-FFF2-40B4-BE49-F238E27FC236}">
                  <a16:creationId xmlns:a16="http://schemas.microsoft.com/office/drawing/2014/main" id="{9A55B741-F9C2-C49B-1B99-B6D22B161329}"/>
                </a:ext>
              </a:extLst>
            </p:cNvPr>
            <p:cNvSpPr/>
            <p:nvPr/>
          </p:nvSpPr>
          <p:spPr>
            <a:xfrm>
              <a:off x="5029200" y="4887686"/>
              <a:ext cx="2100943" cy="783771"/>
            </a:xfrm>
            <a:custGeom>
              <a:avLst/>
              <a:gdLst>
                <a:gd name="connsiteX0" fmla="*/ 0 w 2100943"/>
                <a:gd name="connsiteY0" fmla="*/ 0 h 783771"/>
                <a:gd name="connsiteX1" fmla="*/ 685800 w 2100943"/>
                <a:gd name="connsiteY1" fmla="*/ 0 h 783771"/>
                <a:gd name="connsiteX2" fmla="*/ 1230086 w 2100943"/>
                <a:gd name="connsiteY2" fmla="*/ 783771 h 783771"/>
                <a:gd name="connsiteX3" fmla="*/ 2100943 w 2100943"/>
                <a:gd name="connsiteY3" fmla="*/ 772885 h 783771"/>
              </a:gdLst>
              <a:ahLst/>
              <a:cxnLst>
                <a:cxn ang="0">
                  <a:pos x="connsiteX0" y="connsiteY0"/>
                </a:cxn>
                <a:cxn ang="0">
                  <a:pos x="connsiteX1" y="connsiteY1"/>
                </a:cxn>
                <a:cxn ang="0">
                  <a:pos x="connsiteX2" y="connsiteY2"/>
                </a:cxn>
                <a:cxn ang="0">
                  <a:pos x="connsiteX3" y="connsiteY3"/>
                </a:cxn>
              </a:cxnLst>
              <a:rect l="l" t="t" r="r" b="b"/>
              <a:pathLst>
                <a:path w="2100943" h="783771">
                  <a:moveTo>
                    <a:pt x="0" y="0"/>
                  </a:moveTo>
                  <a:lnTo>
                    <a:pt x="685800" y="0"/>
                  </a:lnTo>
                  <a:lnTo>
                    <a:pt x="1230086" y="783771"/>
                  </a:lnTo>
                  <a:lnTo>
                    <a:pt x="2100943" y="772885"/>
                  </a:lnTo>
                </a:path>
              </a:pathLst>
            </a:cu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3" name="Freihandform: Form 122">
              <a:extLst>
                <a:ext uri="{FF2B5EF4-FFF2-40B4-BE49-F238E27FC236}">
                  <a16:creationId xmlns:a16="http://schemas.microsoft.com/office/drawing/2014/main" id="{F2AFC830-98FE-94F7-92FE-7A9322E95CB4}"/>
                </a:ext>
              </a:extLst>
            </p:cNvPr>
            <p:cNvSpPr/>
            <p:nvPr/>
          </p:nvSpPr>
          <p:spPr>
            <a:xfrm>
              <a:off x="5085905" y="4889193"/>
              <a:ext cx="2133600" cy="587829"/>
            </a:xfrm>
            <a:custGeom>
              <a:avLst/>
              <a:gdLst>
                <a:gd name="connsiteX0" fmla="*/ 0 w 2133600"/>
                <a:gd name="connsiteY0" fmla="*/ 0 h 587829"/>
                <a:gd name="connsiteX1" fmla="*/ 653143 w 2133600"/>
                <a:gd name="connsiteY1" fmla="*/ 0 h 587829"/>
                <a:gd name="connsiteX2" fmla="*/ 1458686 w 2133600"/>
                <a:gd name="connsiteY2" fmla="*/ 587829 h 587829"/>
                <a:gd name="connsiteX3" fmla="*/ 2133600 w 2133600"/>
                <a:gd name="connsiteY3" fmla="*/ 402772 h 587829"/>
              </a:gdLst>
              <a:ahLst/>
              <a:cxnLst>
                <a:cxn ang="0">
                  <a:pos x="connsiteX0" y="connsiteY0"/>
                </a:cxn>
                <a:cxn ang="0">
                  <a:pos x="connsiteX1" y="connsiteY1"/>
                </a:cxn>
                <a:cxn ang="0">
                  <a:pos x="connsiteX2" y="connsiteY2"/>
                </a:cxn>
                <a:cxn ang="0">
                  <a:pos x="connsiteX3" y="connsiteY3"/>
                </a:cxn>
              </a:cxnLst>
              <a:rect l="l" t="t" r="r" b="b"/>
              <a:pathLst>
                <a:path w="2133600" h="587829">
                  <a:moveTo>
                    <a:pt x="0" y="0"/>
                  </a:moveTo>
                  <a:lnTo>
                    <a:pt x="653143" y="0"/>
                  </a:lnTo>
                  <a:lnTo>
                    <a:pt x="1458686" y="587829"/>
                  </a:lnTo>
                  <a:lnTo>
                    <a:pt x="2133600" y="402772"/>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5" name="Gerade Verbindung mit Pfeil 124">
              <a:extLst>
                <a:ext uri="{FF2B5EF4-FFF2-40B4-BE49-F238E27FC236}">
                  <a16:creationId xmlns:a16="http://schemas.microsoft.com/office/drawing/2014/main" id="{3A4E8F03-4437-32C7-C163-75242E64F9E0}"/>
                </a:ext>
              </a:extLst>
            </p:cNvPr>
            <p:cNvCxnSpPr>
              <a:stCxn id="121" idx="3"/>
            </p:cNvCxnSpPr>
            <p:nvPr/>
          </p:nvCxnSpPr>
          <p:spPr>
            <a:xfrm flipV="1">
              <a:off x="7130143" y="5279571"/>
              <a:ext cx="89362" cy="381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6" name="Textfeld 125">
              <a:extLst>
                <a:ext uri="{FF2B5EF4-FFF2-40B4-BE49-F238E27FC236}">
                  <a16:creationId xmlns:a16="http://schemas.microsoft.com/office/drawing/2014/main" id="{BAF1F4CE-0E1B-6068-5268-607DABC908B7}"/>
                </a:ext>
              </a:extLst>
            </p:cNvPr>
            <p:cNvSpPr txBox="1"/>
            <p:nvPr/>
          </p:nvSpPr>
          <p:spPr>
            <a:xfrm>
              <a:off x="6326030" y="4828629"/>
              <a:ext cx="1608226" cy="276999"/>
            </a:xfrm>
            <a:prstGeom prst="rect">
              <a:avLst/>
            </a:prstGeom>
            <a:noFill/>
          </p:spPr>
          <p:txBody>
            <a:bodyPr wrap="square" rtlCol="0">
              <a:spAutoFit/>
            </a:bodyPr>
            <a:lstStyle/>
            <a:p>
              <a:r>
                <a:rPr lang="en-GB" sz="1200" dirty="0">
                  <a:solidFill>
                    <a:srgbClr val="FF0000"/>
                  </a:solidFill>
                </a:rPr>
                <a:t>part after springback</a:t>
              </a:r>
            </a:p>
          </p:txBody>
        </p:sp>
        <p:sp>
          <p:nvSpPr>
            <p:cNvPr id="127" name="Textfeld 126">
              <a:extLst>
                <a:ext uri="{FF2B5EF4-FFF2-40B4-BE49-F238E27FC236}">
                  <a16:creationId xmlns:a16="http://schemas.microsoft.com/office/drawing/2014/main" id="{F677EE73-947A-4F4F-D77A-93DB6B38EB4E}"/>
                </a:ext>
              </a:extLst>
            </p:cNvPr>
            <p:cNvSpPr txBox="1"/>
            <p:nvPr/>
          </p:nvSpPr>
          <p:spPr>
            <a:xfrm>
              <a:off x="6119236" y="5674163"/>
              <a:ext cx="1608226" cy="276999"/>
            </a:xfrm>
            <a:prstGeom prst="rect">
              <a:avLst/>
            </a:prstGeom>
            <a:noFill/>
          </p:spPr>
          <p:txBody>
            <a:bodyPr wrap="square" rtlCol="0">
              <a:spAutoFit/>
            </a:bodyPr>
            <a:lstStyle/>
            <a:p>
              <a:r>
                <a:rPr lang="en-GB" sz="1200" dirty="0">
                  <a:solidFill>
                    <a:srgbClr val="237FA8"/>
                  </a:solidFill>
                </a:rPr>
                <a:t>target part</a:t>
              </a:r>
            </a:p>
          </p:txBody>
        </p:sp>
      </p:grpSp>
      <p:grpSp>
        <p:nvGrpSpPr>
          <p:cNvPr id="191" name="Gruppieren 190">
            <a:extLst>
              <a:ext uri="{FF2B5EF4-FFF2-40B4-BE49-F238E27FC236}">
                <a16:creationId xmlns:a16="http://schemas.microsoft.com/office/drawing/2014/main" id="{8AA5E090-B005-1D34-D96E-7BA4342E7313}"/>
              </a:ext>
            </a:extLst>
          </p:cNvPr>
          <p:cNvGrpSpPr/>
          <p:nvPr/>
        </p:nvGrpSpPr>
        <p:grpSpPr>
          <a:xfrm>
            <a:off x="8366180" y="3848107"/>
            <a:ext cx="3744416" cy="2011687"/>
            <a:chOff x="8365848" y="3856917"/>
            <a:chExt cx="3744416" cy="2011687"/>
          </a:xfrm>
        </p:grpSpPr>
        <p:sp>
          <p:nvSpPr>
            <p:cNvPr id="130" name="Rechteck: abgerundete Ecken 129">
              <a:extLst>
                <a:ext uri="{FF2B5EF4-FFF2-40B4-BE49-F238E27FC236}">
                  <a16:creationId xmlns:a16="http://schemas.microsoft.com/office/drawing/2014/main" id="{404F1143-8712-5D06-23A9-B43645548091}"/>
                </a:ext>
              </a:extLst>
            </p:cNvPr>
            <p:cNvSpPr/>
            <p:nvPr/>
          </p:nvSpPr>
          <p:spPr>
            <a:xfrm>
              <a:off x="8365848" y="3856917"/>
              <a:ext cx="3744416" cy="2011687"/>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1" name="Textplatzhalter 93">
              <a:extLst>
                <a:ext uri="{FF2B5EF4-FFF2-40B4-BE49-F238E27FC236}">
                  <a16:creationId xmlns:a16="http://schemas.microsoft.com/office/drawing/2014/main" id="{148BEDB8-09DA-D8F0-6994-AD63FD16E658}"/>
                </a:ext>
              </a:extLst>
            </p:cNvPr>
            <p:cNvSpPr txBox="1">
              <a:spLocks/>
            </p:cNvSpPr>
            <p:nvPr/>
          </p:nvSpPr>
          <p:spPr>
            <a:xfrm>
              <a:off x="8365848" y="3856917"/>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scaling</a:t>
              </a:r>
            </a:p>
          </p:txBody>
        </p:sp>
      </p:grpSp>
      <p:grpSp>
        <p:nvGrpSpPr>
          <p:cNvPr id="192" name="Gruppieren 191">
            <a:extLst>
              <a:ext uri="{FF2B5EF4-FFF2-40B4-BE49-F238E27FC236}">
                <a16:creationId xmlns:a16="http://schemas.microsoft.com/office/drawing/2014/main" id="{6398CDCA-27ED-399E-2113-27C24B3C0364}"/>
              </a:ext>
            </a:extLst>
          </p:cNvPr>
          <p:cNvGrpSpPr/>
          <p:nvPr/>
        </p:nvGrpSpPr>
        <p:grpSpPr>
          <a:xfrm>
            <a:off x="8365127" y="1698461"/>
            <a:ext cx="3746522" cy="2041656"/>
            <a:chOff x="8365127" y="1698461"/>
            <a:chExt cx="3746522" cy="2041656"/>
          </a:xfrm>
        </p:grpSpPr>
        <p:sp>
          <p:nvSpPr>
            <p:cNvPr id="132" name="Rechteck: abgerundete Ecken 131">
              <a:extLst>
                <a:ext uri="{FF2B5EF4-FFF2-40B4-BE49-F238E27FC236}">
                  <a16:creationId xmlns:a16="http://schemas.microsoft.com/office/drawing/2014/main" id="{83DF96A9-BF4F-195E-5532-EF0994B517B7}"/>
                </a:ext>
              </a:extLst>
            </p:cNvPr>
            <p:cNvSpPr/>
            <p:nvPr/>
          </p:nvSpPr>
          <p:spPr>
            <a:xfrm>
              <a:off x="8367233" y="1698461"/>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3" name="Textplatzhalter 93">
              <a:extLst>
                <a:ext uri="{FF2B5EF4-FFF2-40B4-BE49-F238E27FC236}">
                  <a16:creationId xmlns:a16="http://schemas.microsoft.com/office/drawing/2014/main" id="{FBAAA32B-1422-244A-9E69-C8F34D43E94B}"/>
                </a:ext>
              </a:extLst>
            </p:cNvPr>
            <p:cNvSpPr txBox="1">
              <a:spLocks/>
            </p:cNvSpPr>
            <p:nvPr/>
          </p:nvSpPr>
          <p:spPr>
            <a:xfrm>
              <a:off x="8365127" y="1698461"/>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overbending</a:t>
              </a:r>
            </a:p>
          </p:txBody>
        </p:sp>
      </p:grpSp>
      <p:grpSp>
        <p:nvGrpSpPr>
          <p:cNvPr id="18" name="Gruppieren 17">
            <a:extLst>
              <a:ext uri="{FF2B5EF4-FFF2-40B4-BE49-F238E27FC236}">
                <a16:creationId xmlns:a16="http://schemas.microsoft.com/office/drawing/2014/main" id="{C5D19AFF-F135-71E3-1A6C-48E7DFEF90C7}"/>
              </a:ext>
            </a:extLst>
          </p:cNvPr>
          <p:cNvGrpSpPr/>
          <p:nvPr/>
        </p:nvGrpSpPr>
        <p:grpSpPr>
          <a:xfrm>
            <a:off x="8520943" y="4386698"/>
            <a:ext cx="3434890" cy="1481166"/>
            <a:chOff x="8425330" y="2386785"/>
            <a:chExt cx="3434890" cy="1481166"/>
          </a:xfrm>
        </p:grpSpPr>
        <p:pic>
          <p:nvPicPr>
            <p:cNvPr id="135" name="Inhaltsplatzhalter 4">
              <a:extLst>
                <a:ext uri="{FF2B5EF4-FFF2-40B4-BE49-F238E27FC236}">
                  <a16:creationId xmlns:a16="http://schemas.microsoft.com/office/drawing/2014/main" id="{D85A2B94-6272-2A75-60C8-4C2E8F743D44}"/>
                </a:ext>
              </a:extLst>
            </p:cNvPr>
            <p:cNvPicPr>
              <a:picLocks noChangeAspect="1"/>
            </p:cNvPicPr>
            <p:nvPr/>
          </p:nvPicPr>
          <p:blipFill rotWithShape="1">
            <a:blip r:embed="rId5">
              <a:clrChange>
                <a:clrFrom>
                  <a:srgbClr val="FFFFFF"/>
                </a:clrFrom>
                <a:clrTo>
                  <a:srgbClr val="FFFFFF">
                    <a:alpha val="0"/>
                  </a:srgbClr>
                </a:clrTo>
              </a:clrChange>
              <a:grayscl/>
            </a:blip>
            <a:srcRect l="8847" r="49008"/>
            <a:stretch/>
          </p:blipFill>
          <p:spPr>
            <a:xfrm>
              <a:off x="8618663" y="2386785"/>
              <a:ext cx="3241557" cy="1481166"/>
            </a:xfrm>
            <a:prstGeom prst="rect">
              <a:avLst/>
            </a:prstGeom>
            <a:noFill/>
          </p:spPr>
        </p:pic>
        <p:grpSp>
          <p:nvGrpSpPr>
            <p:cNvPr id="16" name="Gruppieren 15">
              <a:extLst>
                <a:ext uri="{FF2B5EF4-FFF2-40B4-BE49-F238E27FC236}">
                  <a16:creationId xmlns:a16="http://schemas.microsoft.com/office/drawing/2014/main" id="{E1150A91-096E-47CC-531C-41B14AB00873}"/>
                </a:ext>
              </a:extLst>
            </p:cNvPr>
            <p:cNvGrpSpPr/>
            <p:nvPr/>
          </p:nvGrpSpPr>
          <p:grpSpPr>
            <a:xfrm>
              <a:off x="8425330" y="2626986"/>
              <a:ext cx="2344424" cy="882968"/>
              <a:chOff x="8432017" y="2654611"/>
              <a:chExt cx="2344424" cy="882968"/>
            </a:xfrm>
          </p:grpSpPr>
          <p:sp>
            <p:nvSpPr>
              <p:cNvPr id="149" name="Textfeld 148">
                <a:extLst>
                  <a:ext uri="{FF2B5EF4-FFF2-40B4-BE49-F238E27FC236}">
                    <a16:creationId xmlns:a16="http://schemas.microsoft.com/office/drawing/2014/main" id="{8A66D5D0-529C-8C1C-B967-76C79CEE3235}"/>
                  </a:ext>
                </a:extLst>
              </p:cNvPr>
              <p:cNvSpPr txBox="1"/>
              <p:nvPr/>
            </p:nvSpPr>
            <p:spPr>
              <a:xfrm>
                <a:off x="9936049" y="3075914"/>
                <a:ext cx="840392" cy="461665"/>
              </a:xfrm>
              <a:prstGeom prst="rect">
                <a:avLst/>
              </a:prstGeom>
              <a:noFill/>
            </p:spPr>
            <p:txBody>
              <a:bodyPr wrap="square" rtlCol="0">
                <a:spAutoFit/>
              </a:bodyP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rPr>
                  <a:t>zero geometry</a:t>
                </a:r>
              </a:p>
            </p:txBody>
          </p:sp>
          <p:cxnSp>
            <p:nvCxnSpPr>
              <p:cNvPr id="151" name="Gerade Verbindung mit Pfeil 150">
                <a:extLst>
                  <a:ext uri="{FF2B5EF4-FFF2-40B4-BE49-F238E27FC236}">
                    <a16:creationId xmlns:a16="http://schemas.microsoft.com/office/drawing/2014/main" id="{AFF923C0-42C3-5D02-D01A-78A34FB7A381}"/>
                  </a:ext>
                </a:extLst>
              </p:cNvPr>
              <p:cNvCxnSpPr>
                <a:cxnSpLocks/>
              </p:cNvCxnSpPr>
              <p:nvPr/>
            </p:nvCxnSpPr>
            <p:spPr bwMode="auto">
              <a:xfrm>
                <a:off x="9058032" y="3098072"/>
                <a:ext cx="414109" cy="121564"/>
              </a:xfrm>
              <a:prstGeom prst="straightConnector1">
                <a:avLst/>
              </a:prstGeom>
              <a:noFill/>
              <a:ln w="9525" cap="flat" cmpd="sng" algn="ctr">
                <a:solidFill>
                  <a:sysClr val="windowText" lastClr="000000"/>
                </a:solidFill>
                <a:prstDash val="solid"/>
                <a:round/>
                <a:headEnd type="none" w="med" len="lg"/>
                <a:tailEnd type="triangle" w="sm" len="med"/>
              </a:ln>
              <a:effectLst/>
            </p:spPr>
          </p:cxnSp>
          <p:cxnSp>
            <p:nvCxnSpPr>
              <p:cNvPr id="152" name="Gerade Verbindung mit Pfeil 151">
                <a:extLst>
                  <a:ext uri="{FF2B5EF4-FFF2-40B4-BE49-F238E27FC236}">
                    <a16:creationId xmlns:a16="http://schemas.microsoft.com/office/drawing/2014/main" id="{87B02993-3C58-3A83-6C0F-8334011CA310}"/>
                  </a:ext>
                </a:extLst>
              </p:cNvPr>
              <p:cNvCxnSpPr>
                <a:stCxn id="149" idx="1"/>
              </p:cNvCxnSpPr>
              <p:nvPr/>
            </p:nvCxnSpPr>
            <p:spPr bwMode="auto">
              <a:xfrm flipH="1" flipV="1">
                <a:off x="9705489" y="3239526"/>
                <a:ext cx="230560" cy="67221"/>
              </a:xfrm>
              <a:prstGeom prst="straightConnector1">
                <a:avLst/>
              </a:prstGeom>
              <a:noFill/>
              <a:ln w="9525" cap="flat" cmpd="sng" algn="ctr">
                <a:solidFill>
                  <a:sysClr val="windowText" lastClr="000000"/>
                </a:solidFill>
                <a:prstDash val="solid"/>
                <a:round/>
                <a:headEnd type="none" w="med" len="lg"/>
                <a:tailEnd type="triangle" w="sm" len="med"/>
              </a:ln>
              <a:effectLst/>
            </p:spPr>
          </p:cxnSp>
          <p:sp>
            <p:nvSpPr>
              <p:cNvPr id="159" name="Textfeld 158">
                <a:extLst>
                  <a:ext uri="{FF2B5EF4-FFF2-40B4-BE49-F238E27FC236}">
                    <a16:creationId xmlns:a16="http://schemas.microsoft.com/office/drawing/2014/main" id="{C51D1DA4-2075-4380-2DD9-99DC408B1866}"/>
                  </a:ext>
                </a:extLst>
              </p:cNvPr>
              <p:cNvSpPr txBox="1"/>
              <p:nvPr/>
            </p:nvSpPr>
            <p:spPr>
              <a:xfrm>
                <a:off x="8432017" y="2654611"/>
                <a:ext cx="840392" cy="461665"/>
              </a:xfrm>
              <a:prstGeom prst="rect">
                <a:avLst/>
              </a:prstGeom>
              <a:noFill/>
            </p:spPr>
            <p:txBody>
              <a:bodyPr wrap="square" rtlCol="0">
                <a:spAutoFit/>
              </a:bodyP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rPr>
                  <a:t>scaled geometry</a:t>
                </a:r>
              </a:p>
            </p:txBody>
          </p:sp>
        </p:grpSp>
      </p:grpSp>
      <p:sp>
        <p:nvSpPr>
          <p:cNvPr id="163" name="Rechteck 162">
            <a:extLst>
              <a:ext uri="{FF2B5EF4-FFF2-40B4-BE49-F238E27FC236}">
                <a16:creationId xmlns:a16="http://schemas.microsoft.com/office/drawing/2014/main" id="{217ACB42-C788-5292-67BF-7B39D7432BAD}"/>
              </a:ext>
            </a:extLst>
          </p:cNvPr>
          <p:cNvSpPr/>
          <p:nvPr/>
        </p:nvSpPr>
        <p:spPr>
          <a:xfrm>
            <a:off x="10586551" y="4370511"/>
            <a:ext cx="864096" cy="584467"/>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2" name="Gruppieren 171">
            <a:extLst>
              <a:ext uri="{FF2B5EF4-FFF2-40B4-BE49-F238E27FC236}">
                <a16:creationId xmlns:a16="http://schemas.microsoft.com/office/drawing/2014/main" id="{2EF64D62-2EAF-5EE5-CD2D-960D06E12B15}"/>
              </a:ext>
            </a:extLst>
          </p:cNvPr>
          <p:cNvGrpSpPr/>
          <p:nvPr/>
        </p:nvGrpSpPr>
        <p:grpSpPr>
          <a:xfrm>
            <a:off x="8872975" y="2248750"/>
            <a:ext cx="3166546" cy="1434062"/>
            <a:chOff x="8955164" y="4596926"/>
            <a:chExt cx="3166546" cy="1434062"/>
          </a:xfrm>
        </p:grpSpPr>
        <p:grpSp>
          <p:nvGrpSpPr>
            <p:cNvPr id="164" name="Gruppieren 163">
              <a:extLst>
                <a:ext uri="{FF2B5EF4-FFF2-40B4-BE49-F238E27FC236}">
                  <a16:creationId xmlns:a16="http://schemas.microsoft.com/office/drawing/2014/main" id="{B91FB278-3AAB-DFB7-B376-B3FC7912C2B6}"/>
                </a:ext>
              </a:extLst>
            </p:cNvPr>
            <p:cNvGrpSpPr/>
            <p:nvPr/>
          </p:nvGrpSpPr>
          <p:grpSpPr>
            <a:xfrm>
              <a:off x="8955164" y="4596926"/>
              <a:ext cx="2905056" cy="1041743"/>
              <a:chOff x="5029200" y="4887686"/>
              <a:chExt cx="2905056" cy="1041743"/>
            </a:xfrm>
          </p:grpSpPr>
          <p:sp>
            <p:nvSpPr>
              <p:cNvPr id="165" name="Freihandform: Form 164">
                <a:extLst>
                  <a:ext uri="{FF2B5EF4-FFF2-40B4-BE49-F238E27FC236}">
                    <a16:creationId xmlns:a16="http://schemas.microsoft.com/office/drawing/2014/main" id="{251ED282-3BDC-C110-DEFE-D9F18C72E3C3}"/>
                  </a:ext>
                </a:extLst>
              </p:cNvPr>
              <p:cNvSpPr/>
              <p:nvPr/>
            </p:nvSpPr>
            <p:spPr>
              <a:xfrm>
                <a:off x="5029200" y="4887686"/>
                <a:ext cx="2100943" cy="783771"/>
              </a:xfrm>
              <a:custGeom>
                <a:avLst/>
                <a:gdLst>
                  <a:gd name="connsiteX0" fmla="*/ 0 w 2100943"/>
                  <a:gd name="connsiteY0" fmla="*/ 0 h 783771"/>
                  <a:gd name="connsiteX1" fmla="*/ 685800 w 2100943"/>
                  <a:gd name="connsiteY1" fmla="*/ 0 h 783771"/>
                  <a:gd name="connsiteX2" fmla="*/ 1230086 w 2100943"/>
                  <a:gd name="connsiteY2" fmla="*/ 783771 h 783771"/>
                  <a:gd name="connsiteX3" fmla="*/ 2100943 w 2100943"/>
                  <a:gd name="connsiteY3" fmla="*/ 772885 h 783771"/>
                </a:gdLst>
                <a:ahLst/>
                <a:cxnLst>
                  <a:cxn ang="0">
                    <a:pos x="connsiteX0" y="connsiteY0"/>
                  </a:cxn>
                  <a:cxn ang="0">
                    <a:pos x="connsiteX1" y="connsiteY1"/>
                  </a:cxn>
                  <a:cxn ang="0">
                    <a:pos x="connsiteX2" y="connsiteY2"/>
                  </a:cxn>
                  <a:cxn ang="0">
                    <a:pos x="connsiteX3" y="connsiteY3"/>
                  </a:cxn>
                </a:cxnLst>
                <a:rect l="l" t="t" r="r" b="b"/>
                <a:pathLst>
                  <a:path w="2100943" h="783771">
                    <a:moveTo>
                      <a:pt x="0" y="0"/>
                    </a:moveTo>
                    <a:lnTo>
                      <a:pt x="685800" y="0"/>
                    </a:lnTo>
                    <a:lnTo>
                      <a:pt x="1230086" y="783771"/>
                    </a:lnTo>
                    <a:lnTo>
                      <a:pt x="2100943" y="772885"/>
                    </a:lnTo>
                  </a:path>
                </a:pathLst>
              </a:cu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6" name="Freihandform: Form 165">
                <a:extLst>
                  <a:ext uri="{FF2B5EF4-FFF2-40B4-BE49-F238E27FC236}">
                    <a16:creationId xmlns:a16="http://schemas.microsoft.com/office/drawing/2014/main" id="{6D201F0F-D64A-4904-846D-878271051499}"/>
                  </a:ext>
                </a:extLst>
              </p:cNvPr>
              <p:cNvSpPr/>
              <p:nvPr/>
            </p:nvSpPr>
            <p:spPr>
              <a:xfrm>
                <a:off x="5085905" y="4889193"/>
                <a:ext cx="2133600" cy="587829"/>
              </a:xfrm>
              <a:custGeom>
                <a:avLst/>
                <a:gdLst>
                  <a:gd name="connsiteX0" fmla="*/ 0 w 2133600"/>
                  <a:gd name="connsiteY0" fmla="*/ 0 h 587829"/>
                  <a:gd name="connsiteX1" fmla="*/ 653143 w 2133600"/>
                  <a:gd name="connsiteY1" fmla="*/ 0 h 587829"/>
                  <a:gd name="connsiteX2" fmla="*/ 1458686 w 2133600"/>
                  <a:gd name="connsiteY2" fmla="*/ 587829 h 587829"/>
                  <a:gd name="connsiteX3" fmla="*/ 2133600 w 2133600"/>
                  <a:gd name="connsiteY3" fmla="*/ 402772 h 587829"/>
                </a:gdLst>
                <a:ahLst/>
                <a:cxnLst>
                  <a:cxn ang="0">
                    <a:pos x="connsiteX0" y="connsiteY0"/>
                  </a:cxn>
                  <a:cxn ang="0">
                    <a:pos x="connsiteX1" y="connsiteY1"/>
                  </a:cxn>
                  <a:cxn ang="0">
                    <a:pos x="connsiteX2" y="connsiteY2"/>
                  </a:cxn>
                  <a:cxn ang="0">
                    <a:pos x="connsiteX3" y="connsiteY3"/>
                  </a:cxn>
                </a:cxnLst>
                <a:rect l="l" t="t" r="r" b="b"/>
                <a:pathLst>
                  <a:path w="2133600" h="587829">
                    <a:moveTo>
                      <a:pt x="0" y="0"/>
                    </a:moveTo>
                    <a:lnTo>
                      <a:pt x="653143" y="0"/>
                    </a:lnTo>
                    <a:lnTo>
                      <a:pt x="1458686" y="587829"/>
                    </a:lnTo>
                    <a:lnTo>
                      <a:pt x="2133600" y="402772"/>
                    </a:lnTo>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7" name="Gerade Verbindung mit Pfeil 166">
                <a:extLst>
                  <a:ext uri="{FF2B5EF4-FFF2-40B4-BE49-F238E27FC236}">
                    <a16:creationId xmlns:a16="http://schemas.microsoft.com/office/drawing/2014/main" id="{AF6CCC5D-D25B-E2DC-E950-E92EBEACFE3E}"/>
                  </a:ext>
                </a:extLst>
              </p:cNvPr>
              <p:cNvCxnSpPr>
                <a:stCxn id="165" idx="3"/>
              </p:cNvCxnSpPr>
              <p:nvPr/>
            </p:nvCxnSpPr>
            <p:spPr>
              <a:xfrm flipV="1">
                <a:off x="7130143" y="5279571"/>
                <a:ext cx="89362" cy="381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8" name="Textfeld 167">
                <a:extLst>
                  <a:ext uri="{FF2B5EF4-FFF2-40B4-BE49-F238E27FC236}">
                    <a16:creationId xmlns:a16="http://schemas.microsoft.com/office/drawing/2014/main" id="{14D30BDE-CE5B-739A-EEAB-1D796C967279}"/>
                  </a:ext>
                </a:extLst>
              </p:cNvPr>
              <p:cNvSpPr txBox="1"/>
              <p:nvPr/>
            </p:nvSpPr>
            <p:spPr>
              <a:xfrm>
                <a:off x="6326030" y="4980889"/>
                <a:ext cx="1608226" cy="276999"/>
              </a:xfrm>
              <a:prstGeom prst="rect">
                <a:avLst/>
              </a:prstGeom>
              <a:noFill/>
            </p:spPr>
            <p:txBody>
              <a:bodyPr wrap="square" rtlCol="0">
                <a:spAutoFit/>
              </a:bodyPr>
              <a:lstStyle/>
              <a:p>
                <a:r>
                  <a:rPr lang="en-GB" sz="1200" dirty="0">
                    <a:solidFill>
                      <a:srgbClr val="FF0000"/>
                    </a:solidFill>
                  </a:rPr>
                  <a:t>part after springback</a:t>
                </a:r>
              </a:p>
            </p:txBody>
          </p:sp>
          <p:sp>
            <p:nvSpPr>
              <p:cNvPr id="169" name="Textfeld 168">
                <a:extLst>
                  <a:ext uri="{FF2B5EF4-FFF2-40B4-BE49-F238E27FC236}">
                    <a16:creationId xmlns:a16="http://schemas.microsoft.com/office/drawing/2014/main" id="{8FF6A8A8-322F-713A-C6D7-EEF70D37CE94}"/>
                  </a:ext>
                </a:extLst>
              </p:cNvPr>
              <p:cNvSpPr txBox="1"/>
              <p:nvPr/>
            </p:nvSpPr>
            <p:spPr>
              <a:xfrm>
                <a:off x="6242723" y="5652430"/>
                <a:ext cx="1608226" cy="276999"/>
              </a:xfrm>
              <a:prstGeom prst="rect">
                <a:avLst/>
              </a:prstGeom>
              <a:noFill/>
            </p:spPr>
            <p:txBody>
              <a:bodyPr wrap="square" rtlCol="0">
                <a:spAutoFit/>
              </a:bodyPr>
              <a:lstStyle/>
              <a:p>
                <a:r>
                  <a:rPr lang="en-GB" sz="1200" dirty="0">
                    <a:solidFill>
                      <a:srgbClr val="237FA8"/>
                    </a:solidFill>
                  </a:rPr>
                  <a:t>target part</a:t>
                </a:r>
              </a:p>
            </p:txBody>
          </p:sp>
        </p:grpSp>
        <p:sp>
          <p:nvSpPr>
            <p:cNvPr id="170" name="Freihandform: Form 169">
              <a:extLst>
                <a:ext uri="{FF2B5EF4-FFF2-40B4-BE49-F238E27FC236}">
                  <a16:creationId xmlns:a16="http://schemas.microsoft.com/office/drawing/2014/main" id="{DFF69772-9167-F645-FA1C-1CBCFF074206}"/>
                </a:ext>
              </a:extLst>
            </p:cNvPr>
            <p:cNvSpPr/>
            <p:nvPr/>
          </p:nvSpPr>
          <p:spPr>
            <a:xfrm>
              <a:off x="8991600" y="4615543"/>
              <a:ext cx="1981200" cy="1175657"/>
            </a:xfrm>
            <a:custGeom>
              <a:avLst/>
              <a:gdLst>
                <a:gd name="connsiteX0" fmla="*/ 0 w 1981200"/>
                <a:gd name="connsiteY0" fmla="*/ 0 h 1175657"/>
                <a:gd name="connsiteX1" fmla="*/ 609600 w 1981200"/>
                <a:gd name="connsiteY1" fmla="*/ 10886 h 1175657"/>
                <a:gd name="connsiteX2" fmla="*/ 968829 w 1981200"/>
                <a:gd name="connsiteY2" fmla="*/ 1001486 h 1175657"/>
                <a:gd name="connsiteX3" fmla="*/ 1981200 w 1981200"/>
                <a:gd name="connsiteY3" fmla="*/ 1175657 h 1175657"/>
                <a:gd name="connsiteX4" fmla="*/ 1981200 w 1981200"/>
                <a:gd name="connsiteY4" fmla="*/ 1175657 h 11756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1200" h="1175657">
                  <a:moveTo>
                    <a:pt x="0" y="0"/>
                  </a:moveTo>
                  <a:lnTo>
                    <a:pt x="609600" y="10886"/>
                  </a:lnTo>
                  <a:lnTo>
                    <a:pt x="968829" y="1001486"/>
                  </a:lnTo>
                  <a:lnTo>
                    <a:pt x="1981200" y="1175657"/>
                  </a:lnTo>
                  <a:lnTo>
                    <a:pt x="1981200" y="1175657"/>
                  </a:lnTo>
                </a:path>
              </a:pathLst>
            </a:cu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1" name="Textfeld 170">
              <a:extLst>
                <a:ext uri="{FF2B5EF4-FFF2-40B4-BE49-F238E27FC236}">
                  <a16:creationId xmlns:a16="http://schemas.microsoft.com/office/drawing/2014/main" id="{A72FF600-0850-C725-A7E1-A0E294540426}"/>
                </a:ext>
              </a:extLst>
            </p:cNvPr>
            <p:cNvSpPr txBox="1"/>
            <p:nvPr/>
          </p:nvSpPr>
          <p:spPr>
            <a:xfrm>
              <a:off x="10513484" y="5753989"/>
              <a:ext cx="1608226" cy="276999"/>
            </a:xfrm>
            <a:prstGeom prst="rect">
              <a:avLst/>
            </a:prstGeom>
            <a:noFill/>
            <a:ln>
              <a:noFill/>
            </a:ln>
          </p:spPr>
          <p:txBody>
            <a:bodyPr wrap="square" rtlCol="0">
              <a:spAutoFit/>
            </a:bodyPr>
            <a:lstStyle/>
            <a:p>
              <a:r>
                <a:rPr lang="en-GB" sz="1200" dirty="0">
                  <a:solidFill>
                    <a:srgbClr val="00B050"/>
                  </a:solidFill>
                </a:rPr>
                <a:t>compensated tool</a:t>
              </a:r>
            </a:p>
          </p:txBody>
        </p:sp>
      </p:grpSp>
      <p:cxnSp>
        <p:nvCxnSpPr>
          <p:cNvPr id="174" name="Verbinder: gewinkelt 173">
            <a:extLst>
              <a:ext uri="{FF2B5EF4-FFF2-40B4-BE49-F238E27FC236}">
                <a16:creationId xmlns:a16="http://schemas.microsoft.com/office/drawing/2014/main" id="{597F7304-769B-8D4B-9949-08C6914A6E9D}"/>
              </a:ext>
            </a:extLst>
          </p:cNvPr>
          <p:cNvCxnSpPr>
            <a:cxnSpLocks/>
            <a:stCxn id="42" idx="3"/>
            <a:endCxn id="118" idx="1"/>
          </p:cNvCxnSpPr>
          <p:nvPr/>
        </p:nvCxnSpPr>
        <p:spPr>
          <a:xfrm flipV="1">
            <a:off x="3770636" y="2715281"/>
            <a:ext cx="453300" cy="2100234"/>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Gerade Verbindung mit Pfeil 175">
            <a:extLst>
              <a:ext uri="{FF2B5EF4-FFF2-40B4-BE49-F238E27FC236}">
                <a16:creationId xmlns:a16="http://schemas.microsoft.com/office/drawing/2014/main" id="{F3BB55C0-DE7E-160C-CE77-EB56FBFBC611}"/>
              </a:ext>
            </a:extLst>
          </p:cNvPr>
          <p:cNvCxnSpPr/>
          <p:nvPr/>
        </p:nvCxnSpPr>
        <p:spPr>
          <a:xfrm>
            <a:off x="3791744" y="2480783"/>
            <a:ext cx="438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Gerade Verbindung mit Pfeil 178">
            <a:extLst>
              <a:ext uri="{FF2B5EF4-FFF2-40B4-BE49-F238E27FC236}">
                <a16:creationId xmlns:a16="http://schemas.microsoft.com/office/drawing/2014/main" id="{B203AF8C-4DEB-180D-1B94-8EA26178D1D9}"/>
              </a:ext>
            </a:extLst>
          </p:cNvPr>
          <p:cNvCxnSpPr>
            <a:cxnSpLocks/>
          </p:cNvCxnSpPr>
          <p:nvPr/>
        </p:nvCxnSpPr>
        <p:spPr>
          <a:xfrm>
            <a:off x="3778918" y="5200640"/>
            <a:ext cx="4385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Gerade Verbindung mit Pfeil 179">
            <a:extLst>
              <a:ext uri="{FF2B5EF4-FFF2-40B4-BE49-F238E27FC236}">
                <a16:creationId xmlns:a16="http://schemas.microsoft.com/office/drawing/2014/main" id="{53DB2848-5F46-444E-12B6-6DF96FF096FB}"/>
              </a:ext>
            </a:extLst>
          </p:cNvPr>
          <p:cNvCxnSpPr>
            <a:cxnSpLocks/>
            <a:stCxn id="118" idx="3"/>
            <a:endCxn id="132" idx="1"/>
          </p:cNvCxnSpPr>
          <p:nvPr/>
        </p:nvCxnSpPr>
        <p:spPr>
          <a:xfrm>
            <a:off x="7968352" y="2715281"/>
            <a:ext cx="398881" cy="40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Gerade Verbindung mit Pfeil 186">
            <a:extLst>
              <a:ext uri="{FF2B5EF4-FFF2-40B4-BE49-F238E27FC236}">
                <a16:creationId xmlns:a16="http://schemas.microsoft.com/office/drawing/2014/main" id="{C005BF68-9EF4-DF2B-FEE6-BFF8E157463F}"/>
              </a:ext>
            </a:extLst>
          </p:cNvPr>
          <p:cNvCxnSpPr>
            <a:cxnSpLocks/>
            <a:stCxn id="59" idx="3"/>
            <a:endCxn id="130" idx="1"/>
          </p:cNvCxnSpPr>
          <p:nvPr/>
        </p:nvCxnSpPr>
        <p:spPr>
          <a:xfrm flipV="1">
            <a:off x="7950134" y="4853951"/>
            <a:ext cx="416046" cy="12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ABB0A36E-FD0D-1565-C446-7F44F7E1D794}"/>
              </a:ext>
            </a:extLst>
          </p:cNvPr>
          <p:cNvCxnSpPr>
            <a:cxnSpLocks/>
          </p:cNvCxnSpPr>
          <p:nvPr/>
        </p:nvCxnSpPr>
        <p:spPr>
          <a:xfrm flipH="1">
            <a:off x="10856067" y="3035030"/>
            <a:ext cx="107005" cy="3988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377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72000"/>
            <a:ext cx="8566144" cy="524798"/>
          </a:xfrm>
        </p:spPr>
        <p:txBody>
          <a:bodyPr/>
          <a:lstStyle/>
          <a:p>
            <a:r>
              <a:rPr lang="de-DE" dirty="0"/>
              <a:t>AGENDA</a:t>
            </a:r>
          </a:p>
        </p:txBody>
      </p:sp>
      <p:sp>
        <p:nvSpPr>
          <p:cNvPr id="3" name="Foliennummernplatzhalter 2"/>
          <p:cNvSpPr>
            <a:spLocks noGrp="1"/>
          </p:cNvSpPr>
          <p:nvPr>
            <p:ph type="sldNum" sz="quarter" idx="10"/>
          </p:nvPr>
        </p:nvSpPr>
        <p:spPr/>
        <p:txBody>
          <a:bodyPr/>
          <a:lstStyle/>
          <a:p>
            <a:fld id="{B8965039-E56F-470D-BC09-68DB4072DE7B}" type="slidenum">
              <a:rPr lang="en-GB" noProof="0" smtClean="0"/>
              <a:pPr/>
              <a:t>4</a:t>
            </a:fld>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Datumsplatzhalter 4"/>
          <p:cNvSpPr>
            <a:spLocks noGrp="1"/>
          </p:cNvSpPr>
          <p:nvPr>
            <p:ph type="dt" sz="half" idx="12"/>
          </p:nvPr>
        </p:nvSpPr>
        <p:spPr/>
        <p:txBody>
          <a:bodyPr/>
          <a:lstStyle/>
          <a:p>
            <a:r>
              <a:rPr lang="en-GB" noProof="0"/>
              <a:t>20.06.2023</a:t>
            </a:r>
            <a:endParaRPr lang="en-GB" noProof="0" dirty="0"/>
          </a:p>
        </p:txBody>
      </p:sp>
      <p:sp>
        <p:nvSpPr>
          <p:cNvPr id="6" name="Textplatzhalter 5"/>
          <p:cNvSpPr>
            <a:spLocks noGrp="1"/>
          </p:cNvSpPr>
          <p:nvPr>
            <p:ph type="body" sz="quarter" idx="13"/>
          </p:nvPr>
        </p:nvSpPr>
        <p:spPr/>
        <p:txBody>
          <a:bodyPr/>
          <a:lstStyle/>
          <a:p>
            <a:r>
              <a:rPr lang="en-GB" dirty="0">
                <a:solidFill>
                  <a:srgbClr val="B4B4B4"/>
                </a:solidFill>
              </a:rPr>
              <a:t>Introduction</a:t>
            </a:r>
          </a:p>
          <a:p>
            <a:r>
              <a:rPr lang="en-GB" dirty="0"/>
              <a:t>State of the art scaling approaches and belonging issues</a:t>
            </a:r>
          </a:p>
          <a:p>
            <a:pPr lvl="0"/>
            <a:r>
              <a:rPr lang="en-GB" dirty="0">
                <a:solidFill>
                  <a:srgbClr val="B4B4B4"/>
                </a:solidFill>
              </a:rPr>
              <a:t>Optimized stress-based scaling approach </a:t>
            </a:r>
          </a:p>
          <a:p>
            <a:pPr lvl="0"/>
            <a:r>
              <a:rPr lang="en-GB" dirty="0">
                <a:solidFill>
                  <a:srgbClr val="B4B4B4"/>
                </a:solidFill>
              </a:rPr>
              <a:t>Results</a:t>
            </a:r>
          </a:p>
          <a:p>
            <a:pPr lvl="0"/>
            <a:r>
              <a:rPr lang="en-GB" dirty="0">
                <a:solidFill>
                  <a:srgbClr val="B4B4B4"/>
                </a:solidFill>
              </a:rPr>
              <a:t>Summary </a:t>
            </a:r>
          </a:p>
        </p:txBody>
      </p:sp>
    </p:spTree>
    <p:extLst>
      <p:ext uri="{BB962C8B-B14F-4D97-AF65-F5344CB8AC3E}">
        <p14:creationId xmlns:p14="http://schemas.microsoft.com/office/powerpoint/2010/main" val="3456935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A9EF45DF-5E5B-3199-3710-873935169995}"/>
              </a:ext>
            </a:extLst>
          </p:cNvPr>
          <p:cNvGrpSpPr/>
          <p:nvPr/>
        </p:nvGrpSpPr>
        <p:grpSpPr>
          <a:xfrm>
            <a:off x="360000" y="3971154"/>
            <a:ext cx="11673592" cy="2025427"/>
            <a:chOff x="765132" y="2194658"/>
            <a:chExt cx="3744416" cy="2041656"/>
          </a:xfrm>
        </p:grpSpPr>
        <p:sp>
          <p:nvSpPr>
            <p:cNvPr id="15" name="Rechteck: abgerundete Ecken 14">
              <a:extLst>
                <a:ext uri="{FF2B5EF4-FFF2-40B4-BE49-F238E27FC236}">
                  <a16:creationId xmlns:a16="http://schemas.microsoft.com/office/drawing/2014/main" id="{47FD4C29-2BCC-5249-A71D-5A03DDCCCCFD}"/>
                </a:ext>
              </a:extLst>
            </p:cNvPr>
            <p:cNvSpPr/>
            <p:nvPr/>
          </p:nvSpPr>
          <p:spPr>
            <a:xfrm>
              <a:off x="765132" y="2194658"/>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platzhalter 93">
              <a:extLst>
                <a:ext uri="{FF2B5EF4-FFF2-40B4-BE49-F238E27FC236}">
                  <a16:creationId xmlns:a16="http://schemas.microsoft.com/office/drawing/2014/main" id="{A9B39F20-80B3-DF76-53E0-5BED33985ECD}"/>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calculation of the scaling factor</a:t>
              </a:r>
            </a:p>
          </p:txBody>
        </p:sp>
      </p:grpSp>
      <p:grpSp>
        <p:nvGrpSpPr>
          <p:cNvPr id="11" name="Gruppieren 10">
            <a:extLst>
              <a:ext uri="{FF2B5EF4-FFF2-40B4-BE49-F238E27FC236}">
                <a16:creationId xmlns:a16="http://schemas.microsoft.com/office/drawing/2014/main" id="{6FAF29F9-CFC2-05D4-E976-BB948712372F}"/>
              </a:ext>
            </a:extLst>
          </p:cNvPr>
          <p:cNvGrpSpPr/>
          <p:nvPr/>
        </p:nvGrpSpPr>
        <p:grpSpPr>
          <a:xfrm>
            <a:off x="6272467" y="1424007"/>
            <a:ext cx="5761125" cy="2476648"/>
            <a:chOff x="765132" y="2194658"/>
            <a:chExt cx="3744416" cy="2041656"/>
          </a:xfrm>
        </p:grpSpPr>
        <p:sp>
          <p:nvSpPr>
            <p:cNvPr id="12" name="Rechteck: abgerundete Ecken 11">
              <a:extLst>
                <a:ext uri="{FF2B5EF4-FFF2-40B4-BE49-F238E27FC236}">
                  <a16:creationId xmlns:a16="http://schemas.microsoft.com/office/drawing/2014/main" id="{3D79F708-D347-1C32-B775-5C15B960C91A}"/>
                </a:ext>
              </a:extLst>
            </p:cNvPr>
            <p:cNvSpPr/>
            <p:nvPr/>
          </p:nvSpPr>
          <p:spPr>
            <a:xfrm>
              <a:off x="765132" y="2194658"/>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platzhalter 93">
              <a:extLst>
                <a:ext uri="{FF2B5EF4-FFF2-40B4-BE49-F238E27FC236}">
                  <a16:creationId xmlns:a16="http://schemas.microsoft.com/office/drawing/2014/main" id="{D7926BBD-6D29-75DD-871E-1A1D4F8AC440}"/>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one scaling factor for each axes</a:t>
              </a:r>
            </a:p>
          </p:txBody>
        </p:sp>
      </p:grpSp>
      <p:grpSp>
        <p:nvGrpSpPr>
          <p:cNvPr id="8" name="Gruppieren 7">
            <a:extLst>
              <a:ext uri="{FF2B5EF4-FFF2-40B4-BE49-F238E27FC236}">
                <a16:creationId xmlns:a16="http://schemas.microsoft.com/office/drawing/2014/main" id="{0039A014-8A57-3D69-0665-4A7314EAA32E}"/>
              </a:ext>
            </a:extLst>
          </p:cNvPr>
          <p:cNvGrpSpPr/>
          <p:nvPr/>
        </p:nvGrpSpPr>
        <p:grpSpPr>
          <a:xfrm>
            <a:off x="390808" y="1416126"/>
            <a:ext cx="5761125" cy="2476648"/>
            <a:chOff x="765132" y="2194658"/>
            <a:chExt cx="3744416" cy="2041656"/>
          </a:xfrm>
        </p:grpSpPr>
        <p:sp>
          <p:nvSpPr>
            <p:cNvPr id="9" name="Rechteck: abgerundete Ecken 8">
              <a:extLst>
                <a:ext uri="{FF2B5EF4-FFF2-40B4-BE49-F238E27FC236}">
                  <a16:creationId xmlns:a16="http://schemas.microsoft.com/office/drawing/2014/main" id="{90B6EA63-1404-AAF4-A4E0-AFBEB2A145C0}"/>
                </a:ext>
              </a:extLst>
            </p:cNvPr>
            <p:cNvSpPr/>
            <p:nvPr/>
          </p:nvSpPr>
          <p:spPr>
            <a:xfrm>
              <a:off x="765132" y="2194658"/>
              <a:ext cx="3744416" cy="2041656"/>
            </a:xfrm>
            <a:prstGeom prst="roundRect">
              <a:avLst>
                <a:gd name="adj" fmla="val 7614"/>
              </a:avLst>
            </a:prstGeom>
            <a:solidFill>
              <a:schemeClr val="bg1">
                <a:lumMod val="9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platzhalter 93">
              <a:extLst>
                <a:ext uri="{FF2B5EF4-FFF2-40B4-BE49-F238E27FC236}">
                  <a16:creationId xmlns:a16="http://schemas.microsoft.com/office/drawing/2014/main" id="{6671EF0B-A4EA-4365-A49A-2202DFEF8095}"/>
                </a:ext>
              </a:extLst>
            </p:cNvPr>
            <p:cNvSpPr txBox="1">
              <a:spLocks/>
            </p:cNvSpPr>
            <p:nvPr/>
          </p:nvSpPr>
          <p:spPr>
            <a:xfrm>
              <a:off x="765132" y="2194658"/>
              <a:ext cx="3744416" cy="402472"/>
            </a:xfrm>
            <a:prstGeom prst="round2SameRect">
              <a:avLst/>
            </a:prstGeom>
            <a:solidFill>
              <a:schemeClr val="bg1">
                <a:lumMod val="65000"/>
              </a:schemeClr>
            </a:solidFill>
            <a:ln>
              <a:solidFill>
                <a:schemeClr val="tx1"/>
              </a:solidFill>
            </a:ln>
          </p:spPr>
          <p:txBody>
            <a:bodyPr anchor="ct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200" dirty="0"/>
                <a:t>one scaling factor</a:t>
              </a:r>
            </a:p>
          </p:txBody>
        </p:sp>
      </p:gr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5</a:t>
            </a:fld>
            <a:endParaRPr lang="en-GB" dirty="0"/>
          </a:p>
        </p:txBody>
      </p:sp>
      <p:sp>
        <p:nvSpPr>
          <p:cNvPr id="6" name="Textplatzhalter 5"/>
          <p:cNvSpPr>
            <a:spLocks noGrp="1"/>
          </p:cNvSpPr>
          <p:nvPr>
            <p:ph type="body" sz="quarter" idx="13"/>
          </p:nvPr>
        </p:nvSpPr>
        <p:spPr/>
        <p:txBody>
          <a:bodyPr>
            <a:normAutofit/>
          </a:bodyPr>
          <a:lstStyle/>
          <a:p>
            <a:r>
              <a:rPr lang="en-GB" dirty="0"/>
              <a:t>By global scaling a homogeneous shrinking of the part is being assumed during springback. To compensate this, the tool dimensions are increased by a constant factor or different factors for different axes.</a:t>
            </a:r>
          </a:p>
        </p:txBody>
      </p:sp>
      <p:sp>
        <p:nvSpPr>
          <p:cNvPr id="7" name="Titel 6"/>
          <p:cNvSpPr>
            <a:spLocks noGrp="1"/>
          </p:cNvSpPr>
          <p:nvPr>
            <p:ph type="title"/>
          </p:nvPr>
        </p:nvSpPr>
        <p:spPr/>
        <p:txBody>
          <a:bodyPr/>
          <a:lstStyle/>
          <a:p>
            <a:r>
              <a:rPr lang="en-GB" dirty="0"/>
              <a:t>STATE OF THE ART SCALING APPROACHES: GLOBAL SCALING</a:t>
            </a:r>
          </a:p>
        </p:txBody>
      </p:sp>
      <p:grpSp>
        <p:nvGrpSpPr>
          <p:cNvPr id="2" name="Gruppieren 1"/>
          <p:cNvGrpSpPr/>
          <p:nvPr/>
        </p:nvGrpSpPr>
        <p:grpSpPr>
          <a:xfrm>
            <a:off x="1778609" y="4464334"/>
            <a:ext cx="3015802" cy="1543554"/>
            <a:chOff x="177946" y="2187923"/>
            <a:chExt cx="3619389" cy="1868699"/>
          </a:xfrm>
        </p:grpSpPr>
        <p:sp>
          <p:nvSpPr>
            <p:cNvPr id="61" name="Textfeld 60"/>
            <p:cNvSpPr txBox="1"/>
            <p:nvPr/>
          </p:nvSpPr>
          <p:spPr>
            <a:xfrm>
              <a:off x="177946" y="3743631"/>
              <a:ext cx="2431831" cy="312991"/>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assumed part contraction</a:t>
              </a:r>
            </a:p>
          </p:txBody>
        </p:sp>
        <p:grpSp>
          <p:nvGrpSpPr>
            <p:cNvPr id="104" name="Gruppieren 103"/>
            <p:cNvGrpSpPr/>
            <p:nvPr/>
          </p:nvGrpSpPr>
          <p:grpSpPr>
            <a:xfrm>
              <a:off x="409830" y="2187923"/>
              <a:ext cx="3387505" cy="1670442"/>
              <a:chOff x="217344" y="2611595"/>
              <a:chExt cx="5055139" cy="2919824"/>
            </a:xfrm>
          </p:grpSpPr>
          <p:sp>
            <p:nvSpPr>
              <p:cNvPr id="50" name="Bogen 49"/>
              <p:cNvSpPr/>
              <p:nvPr/>
            </p:nvSpPr>
            <p:spPr bwMode="auto">
              <a:xfrm rot="16459199">
                <a:off x="2464156" y="1732112"/>
                <a:ext cx="1677800" cy="3938854"/>
              </a:xfrm>
              <a:prstGeom prst="arc">
                <a:avLst>
                  <a:gd name="adj1" fmla="val 16469710"/>
                  <a:gd name="adj2" fmla="val 0"/>
                </a:avLst>
              </a:prstGeom>
              <a:noFill/>
              <a:ln w="12700">
                <a:solidFill>
                  <a:srgbClr val="4C4C4C"/>
                </a:solidFill>
                <a:round/>
                <a:headEnd/>
                <a:tailEnd/>
              </a:ln>
            </p:spPr>
            <p:txBody>
              <a:bodyPr rtlCol="0" anchor="ct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cxnSp>
            <p:nvCxnSpPr>
              <p:cNvPr id="52" name="Gerade Verbindung mit Pfeil 51"/>
              <p:cNvCxnSpPr>
                <a:cxnSpLocks/>
              </p:cNvCxnSpPr>
              <p:nvPr/>
            </p:nvCxnSpPr>
            <p:spPr bwMode="auto">
              <a:xfrm flipV="1">
                <a:off x="839777" y="2611595"/>
                <a:ext cx="0" cy="2688476"/>
              </a:xfrm>
              <a:prstGeom prst="straightConnector1">
                <a:avLst/>
              </a:prstGeom>
              <a:noFill/>
              <a:ln w="12700">
                <a:solidFill>
                  <a:srgbClr val="4C4C4C"/>
                </a:solidFill>
                <a:round/>
                <a:headEnd/>
                <a:tailEnd type="triangle"/>
              </a:ln>
            </p:spPr>
          </p:cxnSp>
          <p:cxnSp>
            <p:nvCxnSpPr>
              <p:cNvPr id="53" name="Gerade Verbindung mit Pfeil 52"/>
              <p:cNvCxnSpPr/>
              <p:nvPr/>
            </p:nvCxnSpPr>
            <p:spPr bwMode="auto">
              <a:xfrm flipV="1">
                <a:off x="723730" y="5137382"/>
                <a:ext cx="3631034" cy="0"/>
              </a:xfrm>
              <a:prstGeom prst="straightConnector1">
                <a:avLst/>
              </a:prstGeom>
              <a:noFill/>
              <a:ln w="12700">
                <a:solidFill>
                  <a:srgbClr val="4C4C4C"/>
                </a:solidFill>
                <a:round/>
                <a:headEnd/>
                <a:tailEnd type="triangle"/>
              </a:ln>
            </p:spPr>
          </p:cxnSp>
          <p:cxnSp>
            <p:nvCxnSpPr>
              <p:cNvPr id="54" name="Gerader Verbinder 53"/>
              <p:cNvCxnSpPr>
                <a:cxnSpLocks/>
              </p:cNvCxnSpPr>
              <p:nvPr/>
            </p:nvCxnSpPr>
            <p:spPr bwMode="auto">
              <a:xfrm flipV="1">
                <a:off x="839778" y="3333059"/>
                <a:ext cx="547000" cy="1795935"/>
              </a:xfrm>
              <a:prstGeom prst="line">
                <a:avLst/>
              </a:prstGeom>
              <a:noFill/>
              <a:ln w="12700">
                <a:solidFill>
                  <a:srgbClr val="4C4C4C"/>
                </a:solidFill>
                <a:round/>
                <a:headEnd/>
                <a:tailEnd/>
              </a:ln>
            </p:spPr>
          </p:cxnSp>
          <p:cxnSp>
            <p:nvCxnSpPr>
              <p:cNvPr id="56" name="Gerader Verbinder 55"/>
              <p:cNvCxnSpPr>
                <a:cxnSpLocks/>
              </p:cNvCxnSpPr>
              <p:nvPr/>
            </p:nvCxnSpPr>
            <p:spPr bwMode="auto">
              <a:xfrm>
                <a:off x="839778" y="3324798"/>
                <a:ext cx="559012" cy="0"/>
              </a:xfrm>
              <a:prstGeom prst="line">
                <a:avLst/>
              </a:prstGeom>
              <a:noFill/>
              <a:ln w="12700">
                <a:solidFill>
                  <a:srgbClr val="4C4C4C"/>
                </a:solidFill>
                <a:prstDash val="dash"/>
                <a:round/>
                <a:headEnd/>
                <a:tailEnd/>
              </a:ln>
            </p:spPr>
          </p:cxnSp>
          <mc:AlternateContent xmlns:mc="http://schemas.openxmlformats.org/markup-compatibility/2006" xmlns:a14="http://schemas.microsoft.com/office/drawing/2010/main">
            <mc:Choice Requires="a14">
              <p:sp>
                <p:nvSpPr>
                  <p:cNvPr id="57" name="Textfeld 56"/>
                  <p:cNvSpPr txBox="1"/>
                  <p:nvPr/>
                </p:nvSpPr>
                <p:spPr>
                  <a:xfrm>
                    <a:off x="217344" y="3089232"/>
                    <a:ext cx="560527" cy="355064"/>
                  </a:xfrm>
                  <a:prstGeom prst="rect">
                    <a:avLst/>
                  </a:prstGeom>
                  <a:noFill/>
                </p:spPr>
                <p:txBody>
                  <a:bodyPr wrap="non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ea typeface="Cambria Math" panose="02040503050406030204" pitchFamily="18" charset="0"/>
                                </a:rPr>
                                <m:t>𝜎</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𝑏𝑖𝑎𝑥</m:t>
                              </m:r>
                            </m:sub>
                          </m:sSub>
                        </m:oMath>
                      </m:oMathPara>
                    </a14:m>
                    <a:endParaRPr kumimoji="0" lang="en-GB" sz="1200" b="0" i="0" u="none" strike="noStrike" kern="0" cap="none" spc="0" normalizeH="0" baseline="0" dirty="0">
                      <a:ln>
                        <a:noFill/>
                      </a:ln>
                      <a:solidFill>
                        <a:srgbClr val="000000"/>
                      </a:solidFill>
                      <a:effectLst/>
                      <a:uLnTx/>
                      <a:uFillTx/>
                      <a:cs typeface="Arial" charset="0"/>
                    </a:endParaRPr>
                  </a:p>
                </p:txBody>
              </p:sp>
            </mc:Choice>
            <mc:Fallback xmlns="">
              <p:sp>
                <p:nvSpPr>
                  <p:cNvPr id="57" name="Textfeld 56"/>
                  <p:cNvSpPr txBox="1">
                    <a:spLocks noRot="1" noChangeAspect="1" noMove="1" noResize="1" noEditPoints="1" noAdjustHandles="1" noChangeArrowheads="1" noChangeShapeType="1" noTextEdit="1"/>
                  </p:cNvSpPr>
                  <p:nvPr/>
                </p:nvSpPr>
                <p:spPr>
                  <a:xfrm>
                    <a:off x="217344" y="3089232"/>
                    <a:ext cx="560527" cy="355064"/>
                  </a:xfrm>
                  <a:prstGeom prst="rect">
                    <a:avLst/>
                  </a:prstGeom>
                  <a:blipFill>
                    <a:blip r:embed="rId3"/>
                    <a:stretch>
                      <a:fillRect l="-21154" r="-5769" b="-17857"/>
                    </a:stretch>
                  </a:blipFill>
                </p:spPr>
                <p:txBody>
                  <a:bodyPr/>
                  <a:lstStyle/>
                  <a:p>
                    <a:r>
                      <a:rPr lang="de-DE">
                        <a:noFill/>
                      </a:rPr>
                      <a:t> </a:t>
                    </a:r>
                  </a:p>
                </p:txBody>
              </p:sp>
            </mc:Fallback>
          </mc:AlternateContent>
          <p:cxnSp>
            <p:nvCxnSpPr>
              <p:cNvPr id="58" name="Gerader Verbinder 57"/>
              <p:cNvCxnSpPr>
                <a:cxnSpLocks/>
              </p:cNvCxnSpPr>
              <p:nvPr/>
            </p:nvCxnSpPr>
            <p:spPr bwMode="auto">
              <a:xfrm flipV="1">
                <a:off x="1369720" y="3324798"/>
                <a:ext cx="0" cy="2074141"/>
              </a:xfrm>
              <a:prstGeom prst="line">
                <a:avLst/>
              </a:prstGeom>
              <a:noFill/>
              <a:ln w="12700">
                <a:solidFill>
                  <a:srgbClr val="4C4C4C"/>
                </a:solidFill>
                <a:prstDash val="dash"/>
                <a:round/>
                <a:headEnd/>
                <a:tailEnd/>
              </a:ln>
            </p:spPr>
          </p:cxnSp>
          <mc:AlternateContent xmlns:mc="http://schemas.openxmlformats.org/markup-compatibility/2006" xmlns:a14="http://schemas.microsoft.com/office/drawing/2010/main">
            <mc:Choice Requires="a14">
              <p:sp>
                <p:nvSpPr>
                  <p:cNvPr id="59" name="Textfeld 58"/>
                  <p:cNvSpPr txBox="1"/>
                  <p:nvPr/>
                </p:nvSpPr>
                <p:spPr>
                  <a:xfrm>
                    <a:off x="619547" y="2738729"/>
                    <a:ext cx="204193" cy="355063"/>
                  </a:xfrm>
                  <a:prstGeom prst="rect">
                    <a:avLst/>
                  </a:prstGeom>
                  <a:noFill/>
                </p:spPr>
                <p:txBody>
                  <a:bodyPr wrap="non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r>
                            <a:rPr kumimoji="0" lang="en-GB" sz="1200" b="0" i="1" u="none" strike="noStrike" kern="0" cap="none" spc="0" normalizeH="0" baseline="0" smtClean="0">
                              <a:ln>
                                <a:noFill/>
                              </a:ln>
                              <a:solidFill>
                                <a:srgbClr val="000000"/>
                              </a:solidFill>
                              <a:effectLst/>
                              <a:uLnTx/>
                              <a:uFillTx/>
                              <a:latin typeface="Cambria Math" panose="02040503050406030204" pitchFamily="18" charset="0"/>
                              <a:ea typeface="Cambria Math" panose="02040503050406030204" pitchFamily="18" charset="0"/>
                            </a:rPr>
                            <m:t>𝜎</m:t>
                          </m:r>
                        </m:oMath>
                      </m:oMathPara>
                    </a14:m>
                    <a:endParaRPr kumimoji="0" lang="en-GB" sz="1400" b="0" i="0" u="none" strike="noStrike" kern="0" cap="none" spc="0" normalizeH="0" baseline="0" dirty="0">
                      <a:ln>
                        <a:noFill/>
                      </a:ln>
                      <a:solidFill>
                        <a:srgbClr val="000000"/>
                      </a:solidFill>
                      <a:effectLst/>
                      <a:uLnTx/>
                      <a:uFillTx/>
                      <a:cs typeface="Arial" charset="0"/>
                    </a:endParaRPr>
                  </a:p>
                </p:txBody>
              </p:sp>
            </mc:Choice>
            <mc:Fallback xmlns="">
              <p:sp>
                <p:nvSpPr>
                  <p:cNvPr id="59" name="Textfeld 58"/>
                  <p:cNvSpPr txBox="1">
                    <a:spLocks noRot="1" noChangeAspect="1" noMove="1" noResize="1" noEditPoints="1" noAdjustHandles="1" noChangeArrowheads="1" noChangeShapeType="1" noTextEdit="1"/>
                  </p:cNvSpPr>
                  <p:nvPr/>
                </p:nvSpPr>
                <p:spPr>
                  <a:xfrm>
                    <a:off x="619547" y="2738729"/>
                    <a:ext cx="204193" cy="355063"/>
                  </a:xfrm>
                  <a:prstGeom prst="rect">
                    <a:avLst/>
                  </a:prstGeom>
                  <a:blipFill>
                    <a:blip r:embed="rId4"/>
                    <a:stretch>
                      <a:fillRect l="-42105" r="-526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0" name="Textfeld 59"/>
                  <p:cNvSpPr txBox="1"/>
                  <p:nvPr/>
                </p:nvSpPr>
                <p:spPr>
                  <a:xfrm>
                    <a:off x="4093224" y="5176356"/>
                    <a:ext cx="177115" cy="355063"/>
                  </a:xfrm>
                  <a:prstGeom prst="rect">
                    <a:avLst/>
                  </a:prstGeom>
                  <a:noFill/>
                </p:spPr>
                <p:txBody>
                  <a:bodyPr wrap="non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r>
                            <a:rPr kumimoji="0" lang="en-GB" sz="1200" b="0" i="1" u="none" strike="noStrike" kern="0" cap="none" spc="0" normalizeH="0" baseline="0" smtClean="0">
                              <a:ln>
                                <a:noFill/>
                              </a:ln>
                              <a:solidFill>
                                <a:srgbClr val="000000"/>
                              </a:solidFill>
                              <a:effectLst/>
                              <a:uLnTx/>
                              <a:uFillTx/>
                              <a:latin typeface="Cambria Math" panose="02040503050406030204" pitchFamily="18" charset="0"/>
                              <a:ea typeface="Cambria Math" panose="02040503050406030204" pitchFamily="18" charset="0"/>
                            </a:rPr>
                            <m:t>𝜀</m:t>
                          </m:r>
                        </m:oMath>
                      </m:oMathPara>
                    </a14:m>
                    <a:endParaRPr kumimoji="0" lang="en-GB" sz="1400" b="0" i="0" u="none" strike="noStrike" kern="0" cap="none" spc="0" normalizeH="0" baseline="0" dirty="0">
                      <a:ln>
                        <a:noFill/>
                      </a:ln>
                      <a:solidFill>
                        <a:srgbClr val="000000"/>
                      </a:solidFill>
                      <a:effectLst/>
                      <a:uLnTx/>
                      <a:uFillTx/>
                      <a:cs typeface="Arial" charset="0"/>
                    </a:endParaRPr>
                  </a:p>
                </p:txBody>
              </p:sp>
            </mc:Choice>
            <mc:Fallback xmlns="">
              <p:sp>
                <p:nvSpPr>
                  <p:cNvPr id="60" name="Textfeld 59"/>
                  <p:cNvSpPr txBox="1">
                    <a:spLocks noRot="1" noChangeAspect="1" noMove="1" noResize="1" noEditPoints="1" noAdjustHandles="1" noChangeArrowheads="1" noChangeShapeType="1" noTextEdit="1"/>
                  </p:cNvSpPr>
                  <p:nvPr/>
                </p:nvSpPr>
                <p:spPr>
                  <a:xfrm>
                    <a:off x="4093224" y="5176356"/>
                    <a:ext cx="177115" cy="355063"/>
                  </a:xfrm>
                  <a:prstGeom prst="rect">
                    <a:avLst/>
                  </a:prstGeom>
                  <a:blipFill>
                    <a:blip r:embed="rId5"/>
                    <a:stretch>
                      <a:fillRect l="-30000"/>
                    </a:stretch>
                  </a:blipFill>
                </p:spPr>
                <p:txBody>
                  <a:bodyPr/>
                  <a:lstStyle/>
                  <a:p>
                    <a:r>
                      <a:rPr lang="de-DE">
                        <a:noFill/>
                      </a:rPr>
                      <a:t> </a:t>
                    </a:r>
                  </a:p>
                </p:txBody>
              </p:sp>
            </mc:Fallback>
          </mc:AlternateContent>
          <p:cxnSp>
            <p:nvCxnSpPr>
              <p:cNvPr id="62" name="Gerade Verbindung mit Pfeil 61"/>
              <p:cNvCxnSpPr>
                <a:cxnSpLocks/>
              </p:cNvCxnSpPr>
              <p:nvPr/>
            </p:nvCxnSpPr>
            <p:spPr bwMode="auto">
              <a:xfrm>
                <a:off x="827766" y="5304919"/>
                <a:ext cx="559012" cy="0"/>
              </a:xfrm>
              <a:prstGeom prst="straightConnector1">
                <a:avLst/>
              </a:prstGeom>
              <a:noFill/>
              <a:ln w="12700">
                <a:solidFill>
                  <a:srgbClr val="4C4C4C"/>
                </a:solidFill>
                <a:round/>
                <a:headEnd type="triangle"/>
                <a:tailEnd type="triangle"/>
              </a:ln>
            </p:spPr>
          </p:cxnSp>
          <p:sp>
            <p:nvSpPr>
              <p:cNvPr id="55" name="Ellipse 54"/>
              <p:cNvSpPr/>
              <p:nvPr/>
            </p:nvSpPr>
            <p:spPr bwMode="auto">
              <a:xfrm>
                <a:off x="1246814" y="3206631"/>
                <a:ext cx="261575" cy="244468"/>
              </a:xfrm>
              <a:prstGeom prst="ellipse">
                <a:avLst/>
              </a:prstGeom>
              <a:solidFill>
                <a:srgbClr val="CCCCCC"/>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grpSp>
        <mc:AlternateContent xmlns:mc="http://schemas.openxmlformats.org/markup-compatibility/2006" xmlns:a14="http://schemas.microsoft.com/office/drawing/2010/main">
          <mc:Choice Requires="a14">
            <p:sp>
              <p:nvSpPr>
                <p:cNvPr id="63" name="Textfeld 62"/>
                <p:cNvSpPr txBox="1"/>
                <p:nvPr/>
              </p:nvSpPr>
              <p:spPr>
                <a:xfrm>
                  <a:off x="1624019" y="2713316"/>
                  <a:ext cx="2055303" cy="437492"/>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d>
                          <m:d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d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m:t>
                            </m:r>
                          </m:e>
                        </m:d>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 </m:t>
                        </m:r>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𝐹</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𝑠𝑐𝑎𝑙𝑒</m:t>
                            </m:r>
                          </m:sub>
                        </m:s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m:t>
                        </m:r>
                        <m:f>
                          <m:f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fPr>
                          <m:num>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ea typeface="Cambria Math" panose="02040503050406030204" pitchFamily="18" charset="0"/>
                                  </a:rPr>
                                  <m:t>𝜎</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𝑏𝑖𝑎𝑥</m:t>
                                </m:r>
                              </m:sub>
                            </m:sSub>
                          </m:num>
                          <m:den>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𝐸</m:t>
                            </m:r>
                          </m:den>
                        </m:f>
                      </m:oMath>
                    </m:oMathPara>
                  </a14:m>
                  <a:endParaRPr kumimoji="0" lang="en-GB" sz="1200" b="0" i="0" u="none" strike="noStrike" kern="0" cap="none" spc="0" normalizeH="0" baseline="0" dirty="0">
                    <a:ln>
                      <a:noFill/>
                    </a:ln>
                    <a:solidFill>
                      <a:srgbClr val="000000"/>
                    </a:solidFill>
                    <a:effectLst/>
                    <a:uLnTx/>
                    <a:uFillTx/>
                    <a:cs typeface="Arial" charset="0"/>
                  </a:endParaRPr>
                </a:p>
              </p:txBody>
            </p:sp>
          </mc:Choice>
          <mc:Fallback xmlns="">
            <p:sp>
              <p:nvSpPr>
                <p:cNvPr id="63" name="Textfeld 62"/>
                <p:cNvSpPr txBox="1">
                  <a:spLocks noRot="1" noChangeAspect="1" noMove="1" noResize="1" noEditPoints="1" noAdjustHandles="1" noChangeArrowheads="1" noChangeShapeType="1" noTextEdit="1"/>
                </p:cNvSpPr>
                <p:nvPr/>
              </p:nvSpPr>
              <p:spPr>
                <a:xfrm>
                  <a:off x="1624019" y="2713316"/>
                  <a:ext cx="2055303" cy="437492"/>
                </a:xfrm>
                <a:prstGeom prst="rect">
                  <a:avLst/>
                </a:prstGeom>
                <a:blipFill>
                  <a:blip r:embed="rId6"/>
                  <a:stretch>
                    <a:fillRect/>
                  </a:stretch>
                </a:blipFill>
              </p:spPr>
              <p:txBody>
                <a:bodyPr/>
                <a:lstStyle/>
                <a:p>
                  <a:r>
                    <a:rPr lang="de-DE">
                      <a:noFill/>
                    </a:rPr>
                    <a:t> </a:t>
                  </a:r>
                </a:p>
              </p:txBody>
            </p:sp>
          </mc:Fallback>
        </mc:AlternateContent>
      </p:grpSp>
      <p:grpSp>
        <p:nvGrpSpPr>
          <p:cNvPr id="64" name="Gruppieren 63"/>
          <p:cNvGrpSpPr/>
          <p:nvPr/>
        </p:nvGrpSpPr>
        <p:grpSpPr>
          <a:xfrm>
            <a:off x="816632" y="2046007"/>
            <a:ext cx="4960931" cy="2116333"/>
            <a:chOff x="277818" y="586184"/>
            <a:chExt cx="4960931" cy="2116333"/>
          </a:xfrm>
          <a:noFill/>
        </p:grpSpPr>
        <p:pic>
          <p:nvPicPr>
            <p:cNvPr id="65" name="Inhaltsplatzhalter 4"/>
            <p:cNvPicPr>
              <a:picLocks noChangeAspect="1"/>
            </p:cNvPicPr>
            <p:nvPr/>
          </p:nvPicPr>
          <p:blipFill rotWithShape="1">
            <a:blip r:embed="rId7">
              <a:clrChange>
                <a:clrFrom>
                  <a:srgbClr val="FFFFFF"/>
                </a:clrFrom>
                <a:clrTo>
                  <a:srgbClr val="FFFFFF">
                    <a:alpha val="0"/>
                  </a:srgbClr>
                </a:clrTo>
              </a:clrChange>
              <a:grayscl/>
            </a:blip>
            <a:srcRect r="49008"/>
            <a:stretch/>
          </p:blipFill>
          <p:spPr>
            <a:xfrm>
              <a:off x="277818" y="755398"/>
              <a:ext cx="4960931" cy="1873502"/>
            </a:xfrm>
            <a:prstGeom prst="rect">
              <a:avLst/>
            </a:prstGeom>
            <a:grpFill/>
          </p:spPr>
        </p:pic>
        <p:sp>
          <p:nvSpPr>
            <p:cNvPr id="66" name="Ellipse 65"/>
            <p:cNvSpPr/>
            <p:nvPr/>
          </p:nvSpPr>
          <p:spPr>
            <a:xfrm>
              <a:off x="4013576" y="1278640"/>
              <a:ext cx="189553" cy="174550"/>
            </a:xfrm>
            <a:prstGeom prst="ellipse">
              <a:avLst/>
            </a:prstGeom>
            <a:solidFill>
              <a:srgbClr val="F2F2F2"/>
            </a:solidFill>
            <a:ln w="12700" cap="flat" cmpd="sng" algn="ctr">
              <a:noFill/>
              <a:prstDash val="solid"/>
              <a:miter lim="800000"/>
            </a:ln>
            <a:effectLst/>
          </p:spPr>
          <p:txBody>
            <a:bodyPr rtlCol="0" anchor="ctr"/>
            <a:lstStyle/>
            <a:p>
              <a:pPr marL="0" marR="0" lvl="0" indent="0" defTabSz="483747" eaLnBrk="1" fontAlgn="auto" latinLnBrk="0" hangingPunct="1">
                <a:lnSpc>
                  <a:spcPct val="100000"/>
                </a:lnSpc>
                <a:spcBef>
                  <a:spcPts val="0"/>
                </a:spcBef>
                <a:spcAft>
                  <a:spcPts val="0"/>
                </a:spcAft>
                <a:buClrTx/>
                <a:buSzTx/>
                <a:buFontTx/>
                <a:buNone/>
                <a:tabLst/>
                <a:defRPr/>
              </a:pPr>
              <a:endParaRPr kumimoji="0" lang="en-GB" sz="952" b="0" i="0" u="none" strike="noStrike" kern="0" cap="none" spc="0" normalizeH="0" baseline="0" dirty="0">
                <a:ln>
                  <a:noFill/>
                </a:ln>
                <a:solidFill>
                  <a:prstClr val="white"/>
                </a:solidFill>
                <a:effectLst/>
                <a:uLnTx/>
                <a:uFillTx/>
                <a:latin typeface="Calibri" panose="020F0502020204030204"/>
                <a:ea typeface="+mn-ea"/>
                <a:cs typeface="+mn-cs"/>
              </a:endParaRPr>
            </a:p>
          </p:txBody>
        </p:sp>
        <p:sp>
          <p:nvSpPr>
            <p:cNvPr id="67" name="Ellipse 66"/>
            <p:cNvSpPr/>
            <p:nvPr/>
          </p:nvSpPr>
          <p:spPr>
            <a:xfrm>
              <a:off x="3538277" y="908752"/>
              <a:ext cx="189553" cy="174550"/>
            </a:xfrm>
            <a:prstGeom prst="ellipse">
              <a:avLst/>
            </a:prstGeom>
            <a:solidFill>
              <a:srgbClr val="F2F2F2"/>
            </a:solidFill>
            <a:ln w="12700" cap="flat" cmpd="sng" algn="ctr">
              <a:noFill/>
              <a:prstDash val="solid"/>
              <a:miter lim="800000"/>
            </a:ln>
            <a:effectLst/>
          </p:spPr>
          <p:txBody>
            <a:bodyPr rtlCol="0" anchor="ctr"/>
            <a:lstStyle/>
            <a:p>
              <a:pPr marL="0" marR="0" lvl="0" indent="0" defTabSz="483747" eaLnBrk="1" fontAlgn="auto" latinLnBrk="0" hangingPunct="1">
                <a:lnSpc>
                  <a:spcPct val="100000"/>
                </a:lnSpc>
                <a:spcBef>
                  <a:spcPts val="0"/>
                </a:spcBef>
                <a:spcAft>
                  <a:spcPts val="0"/>
                </a:spcAft>
                <a:buClrTx/>
                <a:buSzTx/>
                <a:buFontTx/>
                <a:buNone/>
                <a:tabLst/>
                <a:defRPr/>
              </a:pPr>
              <a:endParaRPr kumimoji="0" lang="en-GB" sz="952" b="0" i="0" u="none" strike="noStrike" kern="0" cap="none" spc="0" normalizeH="0" baseline="0" dirty="0">
                <a:ln>
                  <a:noFill/>
                </a:ln>
                <a:solidFill>
                  <a:prstClr val="white"/>
                </a:solidFill>
                <a:effectLst/>
                <a:uLnTx/>
                <a:uFillTx/>
                <a:latin typeface="Calibri" panose="020F0502020204030204"/>
                <a:ea typeface="+mn-ea"/>
                <a:cs typeface="+mn-cs"/>
              </a:endParaRPr>
            </a:p>
          </p:txBody>
        </p:sp>
        <p:cxnSp>
          <p:nvCxnSpPr>
            <p:cNvPr id="68" name="Gerade Verbindung mit Pfeil 67"/>
            <p:cNvCxnSpPr/>
            <p:nvPr/>
          </p:nvCxnSpPr>
          <p:spPr bwMode="auto">
            <a:xfrm flipV="1">
              <a:off x="3633053" y="586184"/>
              <a:ext cx="0" cy="853030"/>
            </a:xfrm>
            <a:prstGeom prst="straightConnector1">
              <a:avLst/>
            </a:prstGeom>
            <a:grpFill/>
            <a:ln w="19050" cap="flat" cmpd="sng" algn="ctr">
              <a:solidFill>
                <a:sysClr val="windowText" lastClr="000000"/>
              </a:solidFill>
              <a:prstDash val="solid"/>
              <a:round/>
              <a:headEnd type="none" w="med" len="lg"/>
              <a:tailEnd type="triangle"/>
            </a:ln>
            <a:effectLst/>
          </p:spPr>
        </p:cxnSp>
        <p:cxnSp>
          <p:nvCxnSpPr>
            <p:cNvPr id="69" name="Gerade Verbindung mit Pfeil 68"/>
            <p:cNvCxnSpPr/>
            <p:nvPr/>
          </p:nvCxnSpPr>
          <p:spPr bwMode="auto">
            <a:xfrm>
              <a:off x="3624002" y="1458054"/>
              <a:ext cx="834045" cy="0"/>
            </a:xfrm>
            <a:prstGeom prst="straightConnector1">
              <a:avLst/>
            </a:prstGeom>
            <a:grpFill/>
            <a:ln w="19050" cap="flat" cmpd="sng" algn="ctr">
              <a:solidFill>
                <a:sysClr val="windowText" lastClr="000000"/>
              </a:solidFill>
              <a:prstDash val="solid"/>
              <a:round/>
              <a:headEnd type="none" w="med" len="lg"/>
              <a:tailEnd type="triangle"/>
            </a:ln>
            <a:effectLst/>
          </p:spPr>
        </p:cxnSp>
        <p:cxnSp>
          <p:nvCxnSpPr>
            <p:cNvPr id="70" name="Gerader Verbinder 69"/>
            <p:cNvCxnSpPr/>
            <p:nvPr/>
          </p:nvCxnSpPr>
          <p:spPr bwMode="auto">
            <a:xfrm flipH="1">
              <a:off x="799372" y="926004"/>
              <a:ext cx="0" cy="1322196"/>
            </a:xfrm>
            <a:prstGeom prst="line">
              <a:avLst/>
            </a:prstGeom>
            <a:grpFill/>
            <a:ln w="9525" cap="flat" cmpd="sng" algn="ctr">
              <a:solidFill>
                <a:sysClr val="windowText" lastClr="000000"/>
              </a:solidFill>
              <a:prstDash val="dash"/>
              <a:round/>
              <a:headEnd type="none" w="med" len="lg"/>
              <a:tailEnd type="none" w="med" len="lg"/>
            </a:ln>
            <a:effectLst/>
          </p:spPr>
        </p:cxnSp>
        <p:cxnSp>
          <p:nvCxnSpPr>
            <p:cNvPr id="71" name="Gerader Verbinder 70"/>
            <p:cNvCxnSpPr/>
            <p:nvPr/>
          </p:nvCxnSpPr>
          <p:spPr bwMode="auto">
            <a:xfrm>
              <a:off x="1274671" y="1200145"/>
              <a:ext cx="0" cy="895681"/>
            </a:xfrm>
            <a:prstGeom prst="line">
              <a:avLst/>
            </a:prstGeom>
            <a:grpFill/>
            <a:ln w="9525" cap="flat" cmpd="sng" algn="ctr">
              <a:solidFill>
                <a:sysClr val="windowText" lastClr="000000"/>
              </a:solidFill>
              <a:prstDash val="dash"/>
              <a:round/>
              <a:headEnd type="none" w="med" len="lg"/>
              <a:tailEnd type="none" w="med" len="lg"/>
            </a:ln>
            <a:effectLst/>
          </p:spPr>
        </p:cxnSp>
        <p:cxnSp>
          <p:nvCxnSpPr>
            <p:cNvPr id="72" name="Gerade Verbindung mit Pfeil 71"/>
            <p:cNvCxnSpPr/>
            <p:nvPr/>
          </p:nvCxnSpPr>
          <p:spPr bwMode="auto">
            <a:xfrm>
              <a:off x="1274671" y="1278640"/>
              <a:ext cx="2349332" cy="0"/>
            </a:xfrm>
            <a:prstGeom prst="straightConnector1">
              <a:avLst/>
            </a:prstGeom>
            <a:grpFill/>
            <a:ln w="9525" cap="flat" cmpd="sng" algn="ctr">
              <a:solidFill>
                <a:sysClr val="windowText" lastClr="000000"/>
              </a:solidFill>
              <a:prstDash val="solid"/>
              <a:round/>
              <a:headEnd type="triangle" w="sm" len="lg"/>
              <a:tailEnd type="triangle" w="sm" len="lg"/>
            </a:ln>
            <a:effectLst/>
          </p:spPr>
        </p:cxnSp>
        <p:cxnSp>
          <p:nvCxnSpPr>
            <p:cNvPr id="73" name="Gerade Verbindung mit Pfeil 72"/>
            <p:cNvCxnSpPr/>
            <p:nvPr/>
          </p:nvCxnSpPr>
          <p:spPr bwMode="auto">
            <a:xfrm>
              <a:off x="799372" y="1062512"/>
              <a:ext cx="2824631" cy="0"/>
            </a:xfrm>
            <a:prstGeom prst="straightConnector1">
              <a:avLst/>
            </a:prstGeom>
            <a:grpFill/>
            <a:ln w="9525" cap="flat" cmpd="sng" algn="ctr">
              <a:solidFill>
                <a:sysClr val="windowText" lastClr="000000"/>
              </a:solidFill>
              <a:prstDash val="solid"/>
              <a:round/>
              <a:headEnd type="triangle" w="sm" len="lg"/>
              <a:tailEnd type="triangle" w="sm" len="lg"/>
            </a:ln>
            <a:effectLst/>
          </p:spPr>
        </p:cxnSp>
        <p:cxnSp>
          <p:nvCxnSpPr>
            <p:cNvPr id="74" name="Gerader Verbinder 73"/>
            <p:cNvCxnSpPr/>
            <p:nvPr/>
          </p:nvCxnSpPr>
          <p:spPr bwMode="auto">
            <a:xfrm flipH="1">
              <a:off x="2066836" y="2248200"/>
              <a:ext cx="2085113" cy="0"/>
            </a:xfrm>
            <a:prstGeom prst="line">
              <a:avLst/>
            </a:prstGeom>
            <a:grpFill/>
            <a:ln w="9525" cap="flat" cmpd="sng" algn="ctr">
              <a:solidFill>
                <a:sysClr val="windowText" lastClr="000000"/>
              </a:solidFill>
              <a:prstDash val="dash"/>
              <a:round/>
              <a:headEnd type="none" w="med" len="lg"/>
              <a:tailEnd type="none" w="med" len="lg"/>
            </a:ln>
            <a:effectLst/>
          </p:spPr>
        </p:cxnSp>
        <p:cxnSp>
          <p:nvCxnSpPr>
            <p:cNvPr id="75" name="Gerader Verbinder 74"/>
            <p:cNvCxnSpPr/>
            <p:nvPr/>
          </p:nvCxnSpPr>
          <p:spPr bwMode="auto">
            <a:xfrm flipH="1">
              <a:off x="2363025" y="2126157"/>
              <a:ext cx="1459579" cy="0"/>
            </a:xfrm>
            <a:prstGeom prst="line">
              <a:avLst/>
            </a:prstGeom>
            <a:grpFill/>
            <a:ln w="9525" cap="flat" cmpd="sng" algn="ctr">
              <a:solidFill>
                <a:sysClr val="windowText" lastClr="000000"/>
              </a:solidFill>
              <a:prstDash val="dash"/>
              <a:round/>
              <a:headEnd type="none" w="med" len="lg"/>
              <a:tailEnd type="none" w="med" len="lg"/>
            </a:ln>
            <a:effectLst/>
          </p:spPr>
        </p:cxnSp>
        <p:cxnSp>
          <p:nvCxnSpPr>
            <p:cNvPr id="76" name="Gerade Verbindung mit Pfeil 75"/>
            <p:cNvCxnSpPr/>
            <p:nvPr/>
          </p:nvCxnSpPr>
          <p:spPr bwMode="auto">
            <a:xfrm flipV="1">
              <a:off x="3730238" y="1438410"/>
              <a:ext cx="9054" cy="657416"/>
            </a:xfrm>
            <a:prstGeom prst="straightConnector1">
              <a:avLst/>
            </a:prstGeom>
            <a:grpFill/>
            <a:ln w="9525" cap="flat" cmpd="sng" algn="ctr">
              <a:solidFill>
                <a:sysClr val="windowText" lastClr="000000"/>
              </a:solidFill>
              <a:prstDash val="solid"/>
              <a:round/>
              <a:headEnd type="triangle" w="sm" len="lg"/>
              <a:tailEnd type="triangle" w="sm" len="lg"/>
            </a:ln>
            <a:effectLst/>
          </p:spPr>
        </p:cxnSp>
        <p:cxnSp>
          <p:nvCxnSpPr>
            <p:cNvPr id="77" name="Gerade Verbindung mit Pfeil 76"/>
            <p:cNvCxnSpPr/>
            <p:nvPr/>
          </p:nvCxnSpPr>
          <p:spPr bwMode="auto">
            <a:xfrm flipV="1">
              <a:off x="3990445" y="1453190"/>
              <a:ext cx="0" cy="773158"/>
            </a:xfrm>
            <a:prstGeom prst="straightConnector1">
              <a:avLst/>
            </a:prstGeom>
            <a:grpFill/>
            <a:ln w="9525" cap="flat" cmpd="sng" algn="ctr">
              <a:solidFill>
                <a:sysClr val="windowText" lastClr="000000"/>
              </a:solidFill>
              <a:prstDash val="solid"/>
              <a:round/>
              <a:headEnd type="triangle" w="sm" len="lg"/>
              <a:tailEnd type="triangle" w="sm" len="lg"/>
            </a:ln>
            <a:effectLst/>
          </p:spPr>
        </p:cxnSp>
        <p:sp>
          <p:nvSpPr>
            <p:cNvPr id="78" name="Ellipse 77"/>
            <p:cNvSpPr/>
            <p:nvPr/>
          </p:nvSpPr>
          <p:spPr>
            <a:xfrm>
              <a:off x="3589550" y="1413784"/>
              <a:ext cx="72000" cy="72000"/>
            </a:xfrm>
            <a:prstGeom prst="ellipse">
              <a:avLst/>
            </a:prstGeom>
            <a:solidFill>
              <a:schemeClr val="tx1"/>
            </a:solidFill>
            <a:ln w="19050" cap="flat" cmpd="sng" algn="ctr">
              <a:solidFill>
                <a:sysClr val="windowText" lastClr="000000"/>
              </a:solidFill>
              <a:prstDash val="solid"/>
              <a:miter lim="800000"/>
            </a:ln>
            <a:effectLst/>
          </p:spPr>
          <p:txBody>
            <a:bodyPr rtlCol="0" anchor="ctr"/>
            <a:lstStyle/>
            <a:p>
              <a:pPr marL="0" marR="0" lvl="0" indent="0" defTabSz="483747" eaLnBrk="1" fontAlgn="auto" latinLnBrk="0" hangingPunct="1">
                <a:lnSpc>
                  <a:spcPct val="100000"/>
                </a:lnSpc>
                <a:spcBef>
                  <a:spcPts val="0"/>
                </a:spcBef>
                <a:spcAft>
                  <a:spcPts val="0"/>
                </a:spcAft>
                <a:buClrTx/>
                <a:buSzTx/>
                <a:buFontTx/>
                <a:buNone/>
                <a:tabLst/>
                <a:defRPr/>
              </a:pPr>
              <a:endParaRPr kumimoji="0" lang="en-GB" sz="952" b="0" i="0" u="none" strike="noStrike" kern="0" cap="none" spc="0" normalizeH="0" baseline="0" dirty="0">
                <a:ln>
                  <a:noFill/>
                </a:ln>
                <a:solidFill>
                  <a:prstClr val="white"/>
                </a:solidFill>
                <a:effectLst/>
                <a:uLnTx/>
                <a:uFillTx/>
                <a:latin typeface="Calibri" panose="020F0502020204030204"/>
                <a:ea typeface="+mn-ea"/>
                <a:cs typeface="+mn-cs"/>
              </a:endParaRPr>
            </a:p>
          </p:txBody>
        </p:sp>
        <p:sp>
          <p:nvSpPr>
            <p:cNvPr id="79" name="Textfeld 78"/>
            <p:cNvSpPr txBox="1"/>
            <p:nvPr/>
          </p:nvSpPr>
          <p:spPr>
            <a:xfrm>
              <a:off x="2764213" y="1617563"/>
              <a:ext cx="840392" cy="461665"/>
            </a:xfrm>
            <a:prstGeom prst="rect">
              <a:avLst/>
            </a:prstGeom>
            <a:grpFill/>
          </p:spPr>
          <p:txBody>
            <a:bodyPr wrap="square" rtlCol="0">
              <a:spAutoFit/>
            </a:bodyP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rPr>
                <a:t>zero geometry</a:t>
              </a:r>
            </a:p>
          </p:txBody>
        </p:sp>
        <p:sp>
          <p:nvSpPr>
            <p:cNvPr id="80" name="Textfeld 79"/>
            <p:cNvSpPr txBox="1"/>
            <p:nvPr/>
          </p:nvSpPr>
          <p:spPr>
            <a:xfrm>
              <a:off x="1230647" y="1579464"/>
              <a:ext cx="845803" cy="461665"/>
            </a:xfrm>
            <a:prstGeom prst="rect">
              <a:avLst/>
            </a:prstGeom>
            <a:grpFill/>
          </p:spPr>
          <p:txBody>
            <a:bodyPr wrap="square" rtlCol="0">
              <a:spAutoFit/>
            </a:bodyP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rPr>
                <a:t>scaled geometry</a:t>
              </a:r>
            </a:p>
          </p:txBody>
        </p:sp>
        <p:cxnSp>
          <p:nvCxnSpPr>
            <p:cNvPr id="81" name="Gerade Verbindung mit Pfeil 80"/>
            <p:cNvCxnSpPr/>
            <p:nvPr/>
          </p:nvCxnSpPr>
          <p:spPr bwMode="auto">
            <a:xfrm flipV="1">
              <a:off x="1876425" y="1771652"/>
              <a:ext cx="371475" cy="19048"/>
            </a:xfrm>
            <a:prstGeom prst="straightConnector1">
              <a:avLst/>
            </a:prstGeom>
            <a:grpFill/>
            <a:ln w="9525" cap="flat" cmpd="sng" algn="ctr">
              <a:solidFill>
                <a:sysClr val="windowText" lastClr="000000"/>
              </a:solidFill>
              <a:prstDash val="solid"/>
              <a:round/>
              <a:headEnd type="none" w="med" len="lg"/>
              <a:tailEnd type="triangle" w="sm" len="med"/>
            </a:ln>
            <a:effectLst/>
          </p:spPr>
        </p:cxnSp>
        <p:cxnSp>
          <p:nvCxnSpPr>
            <p:cNvPr id="82" name="Gerade Verbindung mit Pfeil 81"/>
            <p:cNvCxnSpPr>
              <a:stCxn id="79" idx="1"/>
            </p:cNvCxnSpPr>
            <p:nvPr/>
          </p:nvCxnSpPr>
          <p:spPr bwMode="auto">
            <a:xfrm flipH="1" flipV="1">
              <a:off x="2533653" y="1781175"/>
              <a:ext cx="230560" cy="67221"/>
            </a:xfrm>
            <a:prstGeom prst="straightConnector1">
              <a:avLst/>
            </a:prstGeom>
            <a:grpFill/>
            <a:ln w="9525" cap="flat" cmpd="sng" algn="ctr">
              <a:solidFill>
                <a:sysClr val="windowText" lastClr="000000"/>
              </a:solidFill>
              <a:prstDash val="solid"/>
              <a:round/>
              <a:headEnd type="none" w="med" len="lg"/>
              <a:tailEnd type="triangle" w="sm" len="med"/>
            </a:ln>
            <a:effectLst/>
          </p:spPr>
        </p:cxnSp>
        <p:sp>
          <p:nvSpPr>
            <p:cNvPr id="83" name="Textfeld 82"/>
            <p:cNvSpPr txBox="1"/>
            <p:nvPr/>
          </p:nvSpPr>
          <p:spPr>
            <a:xfrm>
              <a:off x="3971507" y="810557"/>
              <a:ext cx="840392" cy="461665"/>
            </a:xfrm>
            <a:prstGeom prst="rect">
              <a:avLst/>
            </a:prstGeom>
            <a:grpFill/>
          </p:spPr>
          <p:txBody>
            <a:bodyPr wrap="square" rtlCol="0">
              <a:spAutoFit/>
            </a:bodyP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rPr>
                <a:t>scaling centre</a:t>
              </a:r>
              <a:endParaRPr kumimoji="0" lang="en-GB" sz="1050" b="0" i="0" u="none" strike="noStrike" kern="0" cap="none" spc="0" normalizeH="0" baseline="0" dirty="0">
                <a:ln>
                  <a:noFill/>
                </a:ln>
                <a:solidFill>
                  <a:srgbClr val="000000"/>
                </a:solidFill>
                <a:effectLst/>
                <a:uLnTx/>
                <a:uFillTx/>
                <a:latin typeface="Arial" panose="020B0604020202020204" pitchFamily="34" charset="0"/>
                <a:cs typeface="Arial" panose="020B0604020202020204" pitchFamily="34" charset="0"/>
              </a:endParaRPr>
            </a:p>
          </p:txBody>
        </p:sp>
        <p:cxnSp>
          <p:nvCxnSpPr>
            <p:cNvPr id="84" name="Gerade Verbindung mit Pfeil 83"/>
            <p:cNvCxnSpPr>
              <a:stCxn id="83" idx="1"/>
              <a:endCxn id="78" idx="7"/>
            </p:cNvCxnSpPr>
            <p:nvPr/>
          </p:nvCxnSpPr>
          <p:spPr bwMode="auto">
            <a:xfrm flipH="1">
              <a:off x="3651006" y="1041390"/>
              <a:ext cx="320501" cy="382938"/>
            </a:xfrm>
            <a:prstGeom prst="straightConnector1">
              <a:avLst/>
            </a:prstGeom>
            <a:grpFill/>
            <a:ln w="9525" cap="flat" cmpd="sng" algn="ctr">
              <a:solidFill>
                <a:sysClr val="windowText" lastClr="000000"/>
              </a:solidFill>
              <a:prstDash val="solid"/>
              <a:round/>
              <a:headEnd type="none" w="med" len="lg"/>
              <a:tailEnd type="triangle"/>
            </a:ln>
            <a:effectLst/>
          </p:spPr>
        </p:cxnSp>
        <p:sp>
          <p:nvSpPr>
            <p:cNvPr id="85" name="Rechteck 84"/>
            <p:cNvSpPr/>
            <p:nvPr/>
          </p:nvSpPr>
          <p:spPr>
            <a:xfrm>
              <a:off x="1900575" y="1004554"/>
              <a:ext cx="1104504" cy="361116"/>
            </a:xfrm>
            <a:prstGeom prst="rect">
              <a:avLst/>
            </a:prstGeom>
            <a:grpFill/>
            <a:ln w="12700" cap="flat" cmpd="sng" algn="ctr">
              <a:noFill/>
              <a:prstDash val="solid"/>
              <a:miter lim="800000"/>
            </a:ln>
            <a:effectLst/>
          </p:spPr>
          <p:txBody>
            <a:bodyPr rtlCol="0" anchor="ctr"/>
            <a:lstStyle/>
            <a:p>
              <a:pPr marL="0" marR="0" lvl="0" indent="0"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l</a:t>
              </a:r>
              <a:r>
                <a:rPr kumimoji="0" lang="en-GB" sz="1200" b="0" i="0" u="none" strike="noStrike" kern="0" cap="none" spc="0" normalizeH="0" baseline="-25000" dirty="0">
                  <a:ln>
                    <a:noFill/>
                  </a:ln>
                  <a:solidFill>
                    <a:prstClr val="black"/>
                  </a:solidFill>
                  <a:effectLst/>
                  <a:uLnTx/>
                  <a:uFillTx/>
                  <a:latin typeface="Arial" panose="020B0604020202020204" pitchFamily="34" charset="0"/>
                  <a:cs typeface="Arial" panose="020B0604020202020204" pitchFamily="34" charset="0"/>
                </a:rPr>
                <a:t>1</a:t>
              </a:r>
            </a:p>
          </p:txBody>
        </p:sp>
        <p:sp>
          <p:nvSpPr>
            <p:cNvPr id="86" name="Rechteck 85"/>
            <p:cNvSpPr/>
            <p:nvPr/>
          </p:nvSpPr>
          <p:spPr>
            <a:xfrm>
              <a:off x="1915331" y="721932"/>
              <a:ext cx="1104504" cy="361116"/>
            </a:xfrm>
            <a:prstGeom prst="rect">
              <a:avLst/>
            </a:prstGeom>
            <a:grpFill/>
            <a:ln w="12700" cap="flat" cmpd="sng" algn="ctr">
              <a:noFill/>
              <a:prstDash val="solid"/>
              <a:miter lim="800000"/>
            </a:ln>
            <a:effectLst/>
          </p:spPr>
          <p:txBody>
            <a:bodyPr rtlCol="0" anchor="ct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l</a:t>
              </a:r>
              <a:r>
                <a:rPr kumimoji="0" lang="en-GB" sz="1200" b="0" i="0" u="none" strike="noStrike" kern="0" cap="none" spc="0" normalizeH="0" baseline="-25000" dirty="0">
                  <a:ln>
                    <a:noFill/>
                  </a:ln>
                  <a:solidFill>
                    <a:prstClr val="black"/>
                  </a:solidFill>
                  <a:effectLst/>
                  <a:uLnTx/>
                  <a:uFillTx/>
                  <a:latin typeface="Arial" panose="020B0604020202020204" pitchFamily="34" charset="0"/>
                  <a:cs typeface="Arial" panose="020B0604020202020204" pitchFamily="34" charset="0"/>
                </a:rPr>
                <a:t>1-scaled</a:t>
              </a:r>
              <a:r>
                <a:rPr kumimoji="0" lang="en-GB" sz="1200" b="0" i="0" u="none" strike="noStrike" kern="0" cap="none" spc="0" normalizeH="0" baseline="-25000" dirty="0">
                  <a:ln>
                    <a:noFill/>
                  </a:ln>
                  <a:solidFill>
                    <a:prstClr val="black"/>
                  </a:solidFill>
                  <a:effectLst/>
                  <a:uLnTx/>
                  <a:uFillTx/>
                  <a:latin typeface="Times New Roman" panose="02020603050405020304" pitchFamily="18" charset="0"/>
                  <a:cs typeface="Times New Roman" panose="02020603050405020304" pitchFamily="18" charset="0"/>
                </a:rPr>
                <a:t> </a:t>
              </a:r>
              <a:r>
                <a:rPr kumimoji="0" lang="en-GB" sz="1200" b="0" i="0" u="none" strike="noStrike" kern="0" cap="none" spc="0" normalizeH="0" baseline="0" dirty="0">
                  <a:ln>
                    <a:noFill/>
                  </a:ln>
                  <a:solidFill>
                    <a:prstClr val="black"/>
                  </a:solidFill>
                  <a:effectLst/>
                  <a:uLnTx/>
                  <a:uFillTx/>
                  <a:latin typeface="Times New Roman" panose="02020603050405020304" pitchFamily="18" charset="0"/>
                  <a:cs typeface="Times New Roman" panose="02020603050405020304" pitchFamily="18" charset="0"/>
                </a:rPr>
                <a:t> </a:t>
              </a:r>
              <a:endParaRPr kumimoji="0" lang="en-GB" sz="1200" b="0" i="0" u="none" strike="noStrike" kern="0" cap="none" spc="0" normalizeH="0" baseline="-2500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7" name="Rechteck 86"/>
            <p:cNvSpPr/>
            <p:nvPr/>
          </p:nvSpPr>
          <p:spPr>
            <a:xfrm rot="5400000">
              <a:off x="3687415" y="1650909"/>
              <a:ext cx="361118" cy="271599"/>
            </a:xfrm>
            <a:prstGeom prst="rect">
              <a:avLst/>
            </a:prstGeom>
            <a:grpFill/>
            <a:ln w="12700" cap="flat" cmpd="sng" algn="ctr">
              <a:noFill/>
              <a:prstDash val="solid"/>
              <a:miter lim="800000"/>
            </a:ln>
            <a:effectLst/>
          </p:spPr>
          <p:txBody>
            <a:bodyPr rtlCol="0" anchor="ctr"/>
            <a:lstStyle/>
            <a:p>
              <a:pPr marL="0" marR="0" lvl="0" indent="0"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l</a:t>
              </a:r>
              <a:r>
                <a:rPr kumimoji="0" lang="en-GB" sz="1200" b="0" i="0" u="none" strike="noStrike" kern="0" cap="none" spc="0" normalizeH="0" baseline="-25000" dirty="0">
                  <a:ln>
                    <a:noFill/>
                  </a:ln>
                  <a:solidFill>
                    <a:prstClr val="black"/>
                  </a:solidFill>
                  <a:effectLst/>
                  <a:uLnTx/>
                  <a:uFillTx/>
                  <a:latin typeface="Arial" panose="020B0604020202020204" pitchFamily="34" charset="0"/>
                  <a:cs typeface="Arial" panose="020B0604020202020204" pitchFamily="34" charset="0"/>
                </a:rPr>
                <a:t>2</a:t>
              </a:r>
            </a:p>
          </p:txBody>
        </p:sp>
        <p:sp>
          <p:nvSpPr>
            <p:cNvPr id="88" name="Rechteck 87"/>
            <p:cNvSpPr/>
            <p:nvPr/>
          </p:nvSpPr>
          <p:spPr>
            <a:xfrm rot="5400000">
              <a:off x="3582206" y="1969707"/>
              <a:ext cx="1104504" cy="361116"/>
            </a:xfrm>
            <a:prstGeom prst="rect">
              <a:avLst/>
            </a:prstGeom>
            <a:grpFill/>
            <a:ln w="12700" cap="flat" cmpd="sng" algn="ctr">
              <a:noFill/>
              <a:prstDash val="solid"/>
              <a:miter lim="800000"/>
            </a:ln>
            <a:effectLst/>
          </p:spPr>
          <p:txBody>
            <a:bodyPr rtlCol="0" anchor="ctr"/>
            <a:lstStyle/>
            <a:p>
              <a:pPr marL="0" marR="0" lvl="0" indent="0" algn="l" defTabSz="483747"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l</a:t>
              </a:r>
              <a:r>
                <a:rPr kumimoji="0" lang="en-GB" sz="1200" b="0" i="0" u="none" strike="noStrike" kern="0" cap="none" spc="0" normalizeH="0" baseline="-25000" dirty="0">
                  <a:ln>
                    <a:noFill/>
                  </a:ln>
                  <a:solidFill>
                    <a:prstClr val="black"/>
                  </a:solidFill>
                  <a:effectLst/>
                  <a:uLnTx/>
                  <a:uFillTx/>
                  <a:latin typeface="Arial" panose="020B0604020202020204" pitchFamily="34" charset="0"/>
                  <a:cs typeface="Arial" panose="020B0604020202020204" pitchFamily="34" charset="0"/>
                </a:rPr>
                <a:t>2-scaled </a:t>
              </a:r>
              <a:r>
                <a:rPr kumimoji="0" lang="en-GB" sz="12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 </a:t>
              </a:r>
              <a:endParaRPr kumimoji="0" lang="en-GB" sz="1200" b="0" i="0" u="none" strike="noStrike" kern="0" cap="none" spc="0" normalizeH="0" baseline="-25000" dirty="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99" name="Gruppieren 98"/>
          <p:cNvGrpSpPr/>
          <p:nvPr/>
        </p:nvGrpSpPr>
        <p:grpSpPr>
          <a:xfrm>
            <a:off x="6753584" y="4563227"/>
            <a:ext cx="4229448" cy="1291905"/>
            <a:chOff x="4932727" y="4622333"/>
            <a:chExt cx="4229448" cy="1291905"/>
          </a:xfrm>
        </p:grpSpPr>
        <p:sp>
          <p:nvSpPr>
            <p:cNvPr id="100" name="Textfeld 99"/>
            <p:cNvSpPr txBox="1"/>
            <p:nvPr/>
          </p:nvSpPr>
          <p:spPr>
            <a:xfrm>
              <a:off x="4932727" y="4622333"/>
              <a:ext cx="3757309" cy="1291905"/>
            </a:xfrm>
            <a:prstGeom prst="rect">
              <a:avLst/>
            </a:prstGeom>
            <a:solidFill>
              <a:srgbClr val="FFFFFF"/>
            </a:solidFill>
            <a:ln>
              <a:solidFill>
                <a:srgbClr val="000000">
                  <a:lumMod val="65000"/>
                  <a:lumOff val="35000"/>
                </a:srgbClr>
              </a:solidFill>
            </a:ln>
          </p:spPr>
          <p:txBody>
            <a:bodyPr wrap="square" rtlCol="0">
              <a:noAutofit/>
            </a:bodyPr>
            <a:lstStyle/>
            <a:p>
              <a:pPr marL="0" marR="0" lvl="0" indent="0"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Calculation example for aluminium:</a:t>
              </a:r>
            </a:p>
          </p:txBody>
        </p:sp>
        <mc:AlternateContent xmlns:mc="http://schemas.openxmlformats.org/markup-compatibility/2006" xmlns:a14="http://schemas.microsoft.com/office/drawing/2010/main">
          <mc:Choice Requires="a14">
            <p:sp>
              <p:nvSpPr>
                <p:cNvPr id="101" name="Textfeld 100"/>
                <p:cNvSpPr txBox="1"/>
                <p:nvPr/>
              </p:nvSpPr>
              <p:spPr>
                <a:xfrm>
                  <a:off x="5060645" y="4955096"/>
                  <a:ext cx="1181477" cy="406265"/>
                </a:xfrm>
                <a:prstGeom prst="rect">
                  <a:avLst/>
                </a:prstGeom>
                <a:noFill/>
              </p:spPr>
              <p:txBody>
                <a:bodyPr wrap="non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ea typeface="Cambria Math" panose="02040503050406030204" pitchFamily="18" charset="0"/>
                              </a:rPr>
                              <m:t>𝜎</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𝑏𝑖𝑎𝑥</m:t>
                            </m:r>
                          </m:sub>
                        </m:s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=150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𝑀𝑃𝑎</m:t>
                        </m:r>
                      </m:oMath>
                    </m:oMathPara>
                  </a14:m>
                  <a:endParaRPr kumimoji="0" lang="en-GB" sz="1200" b="0" i="0" u="none" strike="noStrike" kern="0" cap="none" spc="0" normalizeH="0" baseline="0" dirty="0">
                    <a:ln>
                      <a:noFill/>
                    </a:ln>
                    <a:solidFill>
                      <a:srgbClr val="000000"/>
                    </a:solidFill>
                    <a:effectLst/>
                    <a:uLnTx/>
                    <a:uFillTx/>
                    <a:cs typeface="Arial" charset="0"/>
                  </a:endParaRPr>
                </a:p>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𝐸</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=70 000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𝑀𝑃𝑎</m:t>
                        </m:r>
                      </m:oMath>
                    </m:oMathPara>
                  </a14:m>
                  <a:endParaRPr kumimoji="0" lang="en-GB" sz="1200" b="0" i="0" u="none" strike="noStrike" kern="0" cap="none" spc="0" normalizeH="0" baseline="0" dirty="0">
                    <a:ln>
                      <a:noFill/>
                    </a:ln>
                    <a:solidFill>
                      <a:srgbClr val="000000"/>
                    </a:solidFill>
                    <a:effectLst/>
                    <a:uLnTx/>
                    <a:uFillTx/>
                    <a:cs typeface="Arial" charset="0"/>
                  </a:endParaRPr>
                </a:p>
              </p:txBody>
            </p:sp>
          </mc:Choice>
          <mc:Fallback xmlns="">
            <p:sp>
              <p:nvSpPr>
                <p:cNvPr id="101" name="Textfeld 100"/>
                <p:cNvSpPr txBox="1">
                  <a:spLocks noRot="1" noChangeAspect="1" noMove="1" noResize="1" noEditPoints="1" noAdjustHandles="1" noChangeArrowheads="1" noChangeShapeType="1" noTextEdit="1"/>
                </p:cNvSpPr>
                <p:nvPr/>
              </p:nvSpPr>
              <p:spPr>
                <a:xfrm>
                  <a:off x="5060645" y="4955096"/>
                  <a:ext cx="1181477" cy="406265"/>
                </a:xfrm>
                <a:prstGeom prst="rect">
                  <a:avLst/>
                </a:prstGeom>
                <a:blipFill>
                  <a:blip r:embed="rId8"/>
                  <a:stretch>
                    <a:fillRect l="-3093" t="-3030" r="-103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2" name="Textfeld 101"/>
                <p:cNvSpPr txBox="1"/>
                <p:nvPr/>
              </p:nvSpPr>
              <p:spPr>
                <a:xfrm>
                  <a:off x="6023295" y="4950902"/>
                  <a:ext cx="3138880" cy="337400"/>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 xmlns:m="http://schemas.openxmlformats.org/officeDocument/2006/math">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𝐹</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𝑠𝑐𝑎𝑙𝑒</m:t>
                          </m:r>
                        </m:sub>
                      </m:s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m:t>
                      </m:r>
                      <m:f>
                        <m:f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fPr>
                        <m:num>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150 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𝑀𝑃𝑎</m:t>
                          </m:r>
                        </m:num>
                        <m:den>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70000 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𝑀𝑃𝑎</m:t>
                          </m:r>
                        </m:den>
                      </m:f>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m:t>
                      </m:r>
                      <m:r>
                        <a:rPr kumimoji="0" lang="en-GB" sz="1200" b="0" i="0" u="none" strike="noStrike" kern="0" cap="none" spc="0" normalizeH="0" baseline="0" smtClean="0">
                          <a:ln>
                            <a:noFill/>
                          </a:ln>
                          <a:solidFill>
                            <a:srgbClr val="000000"/>
                          </a:solidFill>
                          <a:effectLst/>
                          <a:uLnTx/>
                          <a:uFillTx/>
                          <a:latin typeface="Cambria Math" panose="02040503050406030204" pitchFamily="18" charset="0"/>
                        </a:rPr>
                        <m:t>1.002</m:t>
                      </m:r>
                    </m:oMath>
                  </a14:m>
                  <a:r>
                    <a:rPr kumimoji="0" lang="en-GB" sz="1200" b="0" i="0" u="none" strike="noStrike" kern="0" cap="none" spc="0" normalizeH="0" baseline="0" dirty="0">
                      <a:ln>
                        <a:noFill/>
                      </a:ln>
                      <a:solidFill>
                        <a:srgbClr val="000000"/>
                      </a:solidFill>
                      <a:effectLst/>
                      <a:uLnTx/>
                      <a:uFillTx/>
                      <a:cs typeface="Arial" charset="0"/>
                    </a:rPr>
                    <a:t> </a:t>
                  </a:r>
                </a:p>
              </p:txBody>
            </p:sp>
          </mc:Choice>
          <mc:Fallback xmlns="">
            <p:sp>
              <p:nvSpPr>
                <p:cNvPr id="102" name="Textfeld 101"/>
                <p:cNvSpPr txBox="1">
                  <a:spLocks noRot="1" noChangeAspect="1" noMove="1" noResize="1" noEditPoints="1" noAdjustHandles="1" noChangeArrowheads="1" noChangeShapeType="1" noTextEdit="1"/>
                </p:cNvSpPr>
                <p:nvPr/>
              </p:nvSpPr>
              <p:spPr>
                <a:xfrm>
                  <a:off x="6023295" y="4950902"/>
                  <a:ext cx="3138880" cy="337400"/>
                </a:xfrm>
                <a:prstGeom prst="rect">
                  <a:avLst/>
                </a:prstGeom>
                <a:blipFill>
                  <a:blip r:embed="rId9"/>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3" name="Textfeld 102"/>
                <p:cNvSpPr txBox="1"/>
                <p:nvPr/>
              </p:nvSpPr>
              <p:spPr>
                <a:xfrm>
                  <a:off x="5311629" y="5464029"/>
                  <a:ext cx="3138880" cy="295466"/>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𝑙</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0</m:t>
                            </m:r>
                          </m:sub>
                        </m:s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=1000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𝑚𝑚</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m:t>
                        </m:r>
                        <m:sSub>
                          <m:sSubPr>
                            <m:ctrlPr>
                              <a:rPr kumimoji="0" lang="en-GB" sz="1200" b="0" i="1" u="none" strike="noStrike" kern="0" cap="none" spc="0" normalizeH="0" baseline="0" smtClean="0">
                                <a:ln>
                                  <a:noFill/>
                                </a:ln>
                                <a:solidFill>
                                  <a:srgbClr val="000000"/>
                                </a:solidFill>
                                <a:effectLst/>
                                <a:uLnTx/>
                                <a:uFillTx/>
                                <a:latin typeface="Cambria Math" panose="02040503050406030204" pitchFamily="18" charset="0"/>
                              </a:rPr>
                            </m:ctrlPr>
                          </m:sSubPr>
                          <m:e>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𝑙</m:t>
                            </m:r>
                          </m:e>
                          <m: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𝑠𝑐𝑎𝑙𝑒𝑑</m:t>
                            </m:r>
                          </m:sub>
                        </m:sSub>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=1002 </m:t>
                        </m:r>
                        <m:r>
                          <a:rPr kumimoji="0" lang="en-GB" sz="1200" b="0" i="1" u="none" strike="noStrike" kern="0" cap="none" spc="0" normalizeH="0" baseline="0" smtClean="0">
                            <a:ln>
                              <a:noFill/>
                            </a:ln>
                            <a:solidFill>
                              <a:srgbClr val="000000"/>
                            </a:solidFill>
                            <a:effectLst/>
                            <a:uLnTx/>
                            <a:uFillTx/>
                            <a:latin typeface="Cambria Math" panose="02040503050406030204" pitchFamily="18" charset="0"/>
                          </a:rPr>
                          <m:t>𝑚𝑚</m:t>
                        </m:r>
                      </m:oMath>
                    </m:oMathPara>
                  </a14:m>
                  <a:endParaRPr kumimoji="0" lang="en-GB" sz="1200" b="0" i="0" u="none" strike="noStrike" kern="0" cap="none" spc="0" normalizeH="0" baseline="0" dirty="0">
                    <a:ln>
                      <a:noFill/>
                    </a:ln>
                    <a:solidFill>
                      <a:srgbClr val="000000"/>
                    </a:solidFill>
                    <a:effectLst/>
                    <a:uLnTx/>
                    <a:uFillTx/>
                    <a:cs typeface="Arial" charset="0"/>
                  </a:endParaRPr>
                </a:p>
              </p:txBody>
            </p:sp>
          </mc:Choice>
          <mc:Fallback xmlns="">
            <p:sp>
              <p:nvSpPr>
                <p:cNvPr id="103" name="Textfeld 102"/>
                <p:cNvSpPr txBox="1">
                  <a:spLocks noRot="1" noChangeAspect="1" noMove="1" noResize="1" noEditPoints="1" noAdjustHandles="1" noChangeArrowheads="1" noChangeShapeType="1" noTextEdit="1"/>
                </p:cNvSpPr>
                <p:nvPr/>
              </p:nvSpPr>
              <p:spPr>
                <a:xfrm>
                  <a:off x="5311629" y="5464029"/>
                  <a:ext cx="3138880" cy="295466"/>
                </a:xfrm>
                <a:prstGeom prst="rect">
                  <a:avLst/>
                </a:prstGeom>
                <a:blipFill>
                  <a:blip r:embed="rId10"/>
                  <a:stretch>
                    <a:fillRect/>
                  </a:stretch>
                </a:blipFill>
              </p:spPr>
              <p:txBody>
                <a:bodyPr/>
                <a:lstStyle/>
                <a:p>
                  <a:r>
                    <a:rPr lang="de-DE">
                      <a:noFill/>
                    </a:rPr>
                    <a:t> </a:t>
                  </a:r>
                </a:p>
              </p:txBody>
            </p:sp>
          </mc:Fallback>
        </mc:AlternateContent>
      </p:grpSp>
      <p:grpSp>
        <p:nvGrpSpPr>
          <p:cNvPr id="89" name="Gruppieren 88"/>
          <p:cNvGrpSpPr>
            <a:grpSpLocks noChangeAspect="1"/>
          </p:cNvGrpSpPr>
          <p:nvPr/>
        </p:nvGrpSpPr>
        <p:grpSpPr>
          <a:xfrm>
            <a:off x="6419282" y="2070515"/>
            <a:ext cx="3951456" cy="1990913"/>
            <a:chOff x="590550" y="2756613"/>
            <a:chExt cx="6419850" cy="3234595"/>
          </a:xfrm>
        </p:grpSpPr>
        <p:grpSp>
          <p:nvGrpSpPr>
            <p:cNvPr id="90" name="Gruppieren 89"/>
            <p:cNvGrpSpPr/>
            <p:nvPr/>
          </p:nvGrpSpPr>
          <p:grpSpPr>
            <a:xfrm>
              <a:off x="590550" y="2756613"/>
              <a:ext cx="6419850" cy="3234595"/>
              <a:chOff x="590550" y="2756613"/>
              <a:chExt cx="6419850" cy="3234595"/>
            </a:xfrm>
          </p:grpSpPr>
          <p:pic>
            <p:nvPicPr>
              <p:cNvPr id="94" name="Grafik 93"/>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0550" y="2756613"/>
                <a:ext cx="6419850" cy="3234595"/>
              </a:xfrm>
              <a:prstGeom prst="rect">
                <a:avLst/>
              </a:prstGeom>
            </p:spPr>
          </p:pic>
          <p:grpSp>
            <p:nvGrpSpPr>
              <p:cNvPr id="95" name="Gruppieren 94"/>
              <p:cNvGrpSpPr/>
              <p:nvPr/>
            </p:nvGrpSpPr>
            <p:grpSpPr>
              <a:xfrm>
                <a:off x="3143250" y="3295650"/>
                <a:ext cx="866775" cy="514352"/>
                <a:chOff x="3324225" y="3390900"/>
                <a:chExt cx="866775" cy="514352"/>
              </a:xfrm>
            </p:grpSpPr>
            <p:cxnSp>
              <p:nvCxnSpPr>
                <p:cNvPr id="96" name="Gerade Verbindung mit Pfeil 95"/>
                <p:cNvCxnSpPr/>
                <p:nvPr/>
              </p:nvCxnSpPr>
              <p:spPr bwMode="auto">
                <a:xfrm flipV="1">
                  <a:off x="3771900" y="3667125"/>
                  <a:ext cx="419100" cy="238125"/>
                </a:xfrm>
                <a:prstGeom prst="straightConnector1">
                  <a:avLst/>
                </a:prstGeom>
                <a:noFill/>
                <a:ln w="12700">
                  <a:solidFill>
                    <a:srgbClr val="FF0000"/>
                  </a:solidFill>
                  <a:round/>
                  <a:headEnd/>
                  <a:tailEnd type="triangle"/>
                </a:ln>
              </p:spPr>
            </p:cxnSp>
            <p:cxnSp>
              <p:nvCxnSpPr>
                <p:cNvPr id="97" name="Gerade Verbindung mit Pfeil 96"/>
                <p:cNvCxnSpPr/>
                <p:nvPr/>
              </p:nvCxnSpPr>
              <p:spPr bwMode="auto">
                <a:xfrm flipH="1" flipV="1">
                  <a:off x="3324225" y="3790950"/>
                  <a:ext cx="438151" cy="114302"/>
                </a:xfrm>
                <a:prstGeom prst="straightConnector1">
                  <a:avLst/>
                </a:prstGeom>
                <a:noFill/>
                <a:ln w="12700">
                  <a:solidFill>
                    <a:srgbClr val="00B050"/>
                  </a:solidFill>
                  <a:round/>
                  <a:headEnd/>
                  <a:tailEnd type="triangle"/>
                </a:ln>
              </p:spPr>
            </p:cxnSp>
            <p:cxnSp>
              <p:nvCxnSpPr>
                <p:cNvPr id="98" name="Gerade Verbindung mit Pfeil 97"/>
                <p:cNvCxnSpPr/>
                <p:nvPr/>
              </p:nvCxnSpPr>
              <p:spPr bwMode="auto">
                <a:xfrm flipH="1" flipV="1">
                  <a:off x="3771900" y="3390900"/>
                  <a:ext cx="2" cy="514352"/>
                </a:xfrm>
                <a:prstGeom prst="straightConnector1">
                  <a:avLst/>
                </a:prstGeom>
                <a:noFill/>
                <a:ln w="12700">
                  <a:solidFill>
                    <a:srgbClr val="292D88"/>
                  </a:solidFill>
                  <a:round/>
                  <a:headEnd/>
                  <a:tailEnd type="triangle"/>
                </a:ln>
              </p:spPr>
            </p:cxnSp>
          </p:grpSp>
        </p:grpSp>
        <p:sp>
          <p:nvSpPr>
            <p:cNvPr id="91" name="Textfeld 90"/>
            <p:cNvSpPr txBox="1"/>
            <p:nvPr/>
          </p:nvSpPr>
          <p:spPr>
            <a:xfrm>
              <a:off x="3939812" y="3520932"/>
              <a:ext cx="276225" cy="400190"/>
            </a:xfrm>
            <a:prstGeom prst="rect">
              <a:avLst/>
            </a:prstGeom>
            <a:noFill/>
          </p:spPr>
          <p:txBody>
            <a:bodyPr wrap="square" rtlCol="0">
              <a:spAutoFit/>
            </a:bodyPr>
            <a:lstStyle/>
            <a:p>
              <a:r>
                <a:rPr lang="en-GB" sz="1200" dirty="0">
                  <a:solidFill>
                    <a:srgbClr val="FF0000"/>
                  </a:solidFill>
                </a:rPr>
                <a:t>x</a:t>
              </a:r>
              <a:endParaRPr lang="en-GB" dirty="0">
                <a:solidFill>
                  <a:srgbClr val="FF0000"/>
                </a:solidFill>
              </a:endParaRPr>
            </a:p>
          </p:txBody>
        </p:sp>
        <p:sp>
          <p:nvSpPr>
            <p:cNvPr id="92" name="Textfeld 91"/>
            <p:cNvSpPr txBox="1"/>
            <p:nvPr/>
          </p:nvSpPr>
          <p:spPr>
            <a:xfrm>
              <a:off x="2905518" y="3623585"/>
              <a:ext cx="276225" cy="400190"/>
            </a:xfrm>
            <a:prstGeom prst="rect">
              <a:avLst/>
            </a:prstGeom>
            <a:noFill/>
          </p:spPr>
          <p:txBody>
            <a:bodyPr wrap="square" rtlCol="0">
              <a:spAutoFit/>
            </a:bodyPr>
            <a:lstStyle/>
            <a:p>
              <a:r>
                <a:rPr lang="en-GB" sz="1200" dirty="0">
                  <a:solidFill>
                    <a:srgbClr val="00B050"/>
                  </a:solidFill>
                </a:rPr>
                <a:t>y</a:t>
              </a:r>
              <a:endParaRPr lang="en-GB" dirty="0">
                <a:solidFill>
                  <a:srgbClr val="00B050"/>
                </a:solidFill>
              </a:endParaRPr>
            </a:p>
          </p:txBody>
        </p:sp>
        <p:sp>
          <p:nvSpPr>
            <p:cNvPr id="93" name="Textfeld 92"/>
            <p:cNvSpPr txBox="1"/>
            <p:nvPr/>
          </p:nvSpPr>
          <p:spPr>
            <a:xfrm>
              <a:off x="3590925" y="3152775"/>
              <a:ext cx="276225" cy="400190"/>
            </a:xfrm>
            <a:prstGeom prst="rect">
              <a:avLst/>
            </a:prstGeom>
            <a:noFill/>
          </p:spPr>
          <p:txBody>
            <a:bodyPr wrap="square" rtlCol="0">
              <a:spAutoFit/>
            </a:bodyPr>
            <a:lstStyle/>
            <a:p>
              <a:r>
                <a:rPr lang="en-GB" sz="1200" dirty="0">
                  <a:solidFill>
                    <a:srgbClr val="292D88"/>
                  </a:solidFill>
                </a:rPr>
                <a:t>z</a:t>
              </a:r>
              <a:endParaRPr lang="en-GB" dirty="0">
                <a:solidFill>
                  <a:srgbClr val="292D88"/>
                </a:solidFill>
              </a:endParaRPr>
            </a:p>
          </p:txBody>
        </p:sp>
      </p:grpSp>
      <p:sp>
        <p:nvSpPr>
          <p:cNvPr id="105" name="Textfeld 104"/>
          <p:cNvSpPr txBox="1"/>
          <p:nvPr/>
        </p:nvSpPr>
        <p:spPr>
          <a:xfrm>
            <a:off x="9859977" y="2863652"/>
            <a:ext cx="2137628" cy="867930"/>
          </a:xfrm>
          <a:prstGeom prst="rect">
            <a:avLst/>
          </a:prstGeom>
          <a:noFill/>
        </p:spPr>
        <p:txBody>
          <a:bodyPr wrap="square" rtlCol="0">
            <a:spAutoFit/>
          </a:bodyPr>
          <a:lstStyle/>
          <a:p>
            <a:pPr fontAlgn="base">
              <a:lnSpc>
                <a:spcPct val="90000"/>
              </a:lnSpc>
              <a:spcBef>
                <a:spcPct val="0"/>
              </a:spcBef>
              <a:spcAft>
                <a:spcPct val="20000"/>
              </a:spcAft>
            </a:pPr>
            <a:r>
              <a:rPr lang="en-GB" sz="1200" dirty="0">
                <a:solidFill>
                  <a:srgbClr val="000000"/>
                </a:solidFill>
                <a:cs typeface="Arial" charset="0"/>
              </a:rPr>
              <a:t>scaling factors:</a:t>
            </a:r>
          </a:p>
          <a:p>
            <a:pPr fontAlgn="base">
              <a:lnSpc>
                <a:spcPct val="90000"/>
              </a:lnSpc>
              <a:spcBef>
                <a:spcPct val="0"/>
              </a:spcBef>
              <a:spcAft>
                <a:spcPct val="20000"/>
              </a:spcAft>
            </a:pPr>
            <a:r>
              <a:rPr lang="en-GB" sz="1200" dirty="0">
                <a:solidFill>
                  <a:srgbClr val="000000"/>
                </a:solidFill>
                <a:cs typeface="Arial" charset="0"/>
              </a:rPr>
              <a:t>X-Direction: 1.002 (+0.2%)</a:t>
            </a:r>
          </a:p>
          <a:p>
            <a:pPr fontAlgn="base">
              <a:lnSpc>
                <a:spcPct val="90000"/>
              </a:lnSpc>
              <a:spcBef>
                <a:spcPct val="0"/>
              </a:spcBef>
              <a:spcAft>
                <a:spcPct val="20000"/>
              </a:spcAft>
            </a:pPr>
            <a:r>
              <a:rPr lang="en-GB" sz="1200" dirty="0">
                <a:solidFill>
                  <a:srgbClr val="000000"/>
                </a:solidFill>
                <a:cs typeface="Arial" charset="0"/>
              </a:rPr>
              <a:t>Y-Direction: 1.0017 (+0.17%)</a:t>
            </a:r>
          </a:p>
          <a:p>
            <a:pPr fontAlgn="base">
              <a:lnSpc>
                <a:spcPct val="90000"/>
              </a:lnSpc>
              <a:spcBef>
                <a:spcPct val="0"/>
              </a:spcBef>
              <a:spcAft>
                <a:spcPct val="20000"/>
              </a:spcAft>
            </a:pPr>
            <a:r>
              <a:rPr lang="en-GB" sz="1200" dirty="0">
                <a:solidFill>
                  <a:srgbClr val="000000"/>
                </a:solidFill>
                <a:cs typeface="Arial" charset="0"/>
              </a:rPr>
              <a:t>Z-Direction: 1.001 (+0.1%)</a:t>
            </a:r>
          </a:p>
        </p:txBody>
      </p:sp>
    </p:spTree>
    <p:extLst>
      <p:ext uri="{BB962C8B-B14F-4D97-AF65-F5344CB8AC3E}">
        <p14:creationId xmlns:p14="http://schemas.microsoft.com/office/powerpoint/2010/main" val="337696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noProof="0"/>
              <a:t>20.06.2023</a:t>
            </a:r>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Foliennummernplatzhalter 4"/>
          <p:cNvSpPr>
            <a:spLocks noGrp="1"/>
          </p:cNvSpPr>
          <p:nvPr>
            <p:ph type="sldNum" sz="quarter" idx="12"/>
          </p:nvPr>
        </p:nvSpPr>
        <p:spPr/>
        <p:txBody>
          <a:bodyPr/>
          <a:lstStyle/>
          <a:p>
            <a:fld id="{B8965039-E56F-470D-BC09-68DB4072DE7B}" type="slidenum">
              <a:rPr lang="en-GB" noProof="0" smtClean="0"/>
              <a:pPr/>
              <a:t>6</a:t>
            </a:fld>
            <a:endParaRPr lang="en-GB" noProof="0" dirty="0"/>
          </a:p>
        </p:txBody>
      </p:sp>
      <p:sp>
        <p:nvSpPr>
          <p:cNvPr id="6" name="Textplatzhalter 5"/>
          <p:cNvSpPr>
            <a:spLocks noGrp="1"/>
          </p:cNvSpPr>
          <p:nvPr>
            <p:ph type="body" sz="quarter" idx="13"/>
          </p:nvPr>
        </p:nvSpPr>
        <p:spPr/>
        <p:txBody>
          <a:bodyPr>
            <a:normAutofit/>
          </a:bodyPr>
          <a:lstStyle/>
          <a:p>
            <a:r>
              <a:rPr lang="en-US" dirty="0"/>
              <a:t>By FEM simulation the local contraction values can easily be evaluated. The results show that the contraction values can vary significantly. Here in some areas there is even an increase in dimensions.</a:t>
            </a:r>
            <a:endParaRPr lang="de-DE" dirty="0"/>
          </a:p>
        </p:txBody>
      </p:sp>
      <p:sp>
        <p:nvSpPr>
          <p:cNvPr id="7" name="Titel 6"/>
          <p:cNvSpPr>
            <a:spLocks noGrp="1"/>
          </p:cNvSpPr>
          <p:nvPr>
            <p:ph type="title"/>
          </p:nvPr>
        </p:nvSpPr>
        <p:spPr/>
        <p:txBody>
          <a:bodyPr/>
          <a:lstStyle/>
          <a:p>
            <a:r>
              <a:rPr lang="en-GB" dirty="0"/>
              <a:t>STATE OF THE ART SCALING APPROACHES: </a:t>
            </a:r>
            <a:r>
              <a:rPr lang="en-GB" cap="all" dirty="0"/>
              <a:t>local contraction values</a:t>
            </a:r>
            <a:endParaRPr lang="de-DE" cap="all" dirty="0"/>
          </a:p>
        </p:txBody>
      </p:sp>
      <p:graphicFrame>
        <p:nvGraphicFramePr>
          <p:cNvPr id="8" name="Inhaltsplatzhalter 7"/>
          <p:cNvGraphicFramePr>
            <a:graphicFrameLocks noGrp="1"/>
          </p:cNvGraphicFramePr>
          <p:nvPr>
            <p:ph idx="1"/>
            <p:extLst>
              <p:ext uri="{D42A27DB-BD31-4B8C-83A1-F6EECF244321}">
                <p14:modId xmlns:p14="http://schemas.microsoft.com/office/powerpoint/2010/main" val="967695857"/>
              </p:ext>
            </p:extLst>
          </p:nvPr>
        </p:nvGraphicFramePr>
        <p:xfrm>
          <a:off x="360363" y="1557338"/>
          <a:ext cx="11520487" cy="4416425"/>
        </p:xfrm>
        <a:graphic>
          <a:graphicData uri="http://schemas.openxmlformats.org/drawingml/2006/chart">
            <c:chart xmlns:c="http://schemas.openxmlformats.org/drawingml/2006/chart" xmlns:r="http://schemas.openxmlformats.org/officeDocument/2006/relationships" r:id="rId3"/>
          </a:graphicData>
        </a:graphic>
      </p:graphicFrame>
      <p:sp>
        <p:nvSpPr>
          <p:cNvPr id="10" name="Pfeil: nach unten 9">
            <a:extLst>
              <a:ext uri="{FF2B5EF4-FFF2-40B4-BE49-F238E27FC236}">
                <a16:creationId xmlns:a16="http://schemas.microsoft.com/office/drawing/2014/main" id="{608C6FFD-C9E7-4B99-224B-53A59627FFD3}"/>
              </a:ext>
            </a:extLst>
          </p:cNvPr>
          <p:cNvSpPr/>
          <p:nvPr/>
        </p:nvSpPr>
        <p:spPr>
          <a:xfrm flipV="1">
            <a:off x="1970766" y="1988840"/>
            <a:ext cx="288032" cy="871706"/>
          </a:xfrm>
          <a:prstGeom prst="downArrow">
            <a:avLst/>
          </a:prstGeom>
          <a:solidFill>
            <a:schemeClr val="tx1">
              <a:lumMod val="65000"/>
              <a:lumOff val="3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p:cNvSpPr txBox="1"/>
          <p:nvPr/>
        </p:nvSpPr>
        <p:spPr>
          <a:xfrm>
            <a:off x="1502782" y="2305244"/>
            <a:ext cx="1224000" cy="439269"/>
          </a:xfrm>
          <a:prstGeom prst="roundRect">
            <a:avLst/>
          </a:prstGeom>
          <a:solidFill>
            <a:srgbClr val="FFFFFF"/>
          </a:solidFill>
          <a:ln>
            <a:solidFill>
              <a:srgbClr val="000000"/>
            </a:solidFill>
          </a:ln>
        </p:spPr>
        <p:txBody>
          <a:bodyPr wrap="squar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de-DE" sz="1200" b="0" i="0" u="none" strike="noStrike" kern="0" cap="none" spc="0" normalizeH="0" baseline="0" noProof="0" dirty="0">
                <a:ln>
                  <a:noFill/>
                </a:ln>
                <a:solidFill>
                  <a:srgbClr val="000000"/>
                </a:solidFill>
                <a:effectLst/>
                <a:uLnTx/>
                <a:uFillTx/>
                <a:cs typeface="Arial" charset="0"/>
              </a:rPr>
              <a:t>increasing length</a:t>
            </a:r>
          </a:p>
          <a:p>
            <a:pPr marL="0" marR="0" lvl="0" indent="0" algn="ctr" defTabSz="914400" eaLnBrk="1" fontAlgn="base" latinLnBrk="0" hangingPunct="1">
              <a:lnSpc>
                <a:spcPct val="90000"/>
              </a:lnSpc>
              <a:spcBef>
                <a:spcPct val="0"/>
              </a:spcBef>
              <a:spcAft>
                <a:spcPct val="20000"/>
              </a:spcAft>
              <a:buClrTx/>
              <a:buSzTx/>
              <a:buFontTx/>
              <a:buNone/>
              <a:tabLst/>
              <a:defRPr/>
            </a:pPr>
            <a:r>
              <a:rPr kumimoji="0" lang="de-DE" sz="1400" b="0" i="0" u="none" strike="noStrike" kern="0" cap="none" spc="0" normalizeH="0" baseline="0" noProof="0" dirty="0">
                <a:ln>
                  <a:noFill/>
                </a:ln>
                <a:solidFill>
                  <a:srgbClr val="000000"/>
                </a:solidFill>
                <a:effectLst/>
                <a:uLnTx/>
                <a:uFillTx/>
                <a:cs typeface="Arial" charset="0"/>
              </a:rPr>
              <a:t>←→</a:t>
            </a:r>
          </a:p>
        </p:txBody>
      </p:sp>
      <p:sp>
        <p:nvSpPr>
          <p:cNvPr id="13" name="Pfeil: nach unten 12">
            <a:extLst>
              <a:ext uri="{FF2B5EF4-FFF2-40B4-BE49-F238E27FC236}">
                <a16:creationId xmlns:a16="http://schemas.microsoft.com/office/drawing/2014/main" id="{A723EBE2-F316-35F4-1CC9-EE389CD7DFA2}"/>
              </a:ext>
            </a:extLst>
          </p:cNvPr>
          <p:cNvSpPr/>
          <p:nvPr/>
        </p:nvSpPr>
        <p:spPr>
          <a:xfrm rot="10800000" flipV="1">
            <a:off x="1970767" y="2988253"/>
            <a:ext cx="288031" cy="800786"/>
          </a:xfrm>
          <a:prstGeom prst="downArrow">
            <a:avLst/>
          </a:prstGeom>
          <a:solidFill>
            <a:schemeClr val="tx1">
              <a:lumMod val="65000"/>
              <a:lumOff val="35000"/>
            </a:schemeClr>
          </a:solid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p:cNvSpPr txBox="1"/>
          <p:nvPr/>
        </p:nvSpPr>
        <p:spPr>
          <a:xfrm>
            <a:off x="1502782" y="3098445"/>
            <a:ext cx="1224000" cy="439269"/>
          </a:xfrm>
          <a:prstGeom prst="roundRect">
            <a:avLst/>
          </a:prstGeom>
          <a:solidFill>
            <a:srgbClr val="FFFFFF"/>
          </a:solidFill>
          <a:ln>
            <a:solidFill>
              <a:srgbClr val="000000"/>
            </a:solidFill>
          </a:ln>
        </p:spPr>
        <p:txBody>
          <a:bodyPr wrap="square" lIns="0" tIns="0" rIns="0" bIns="0"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de-DE" sz="1200" b="0" i="0" u="none" strike="noStrike" kern="0" cap="none" spc="0" normalizeH="0" baseline="0" noProof="0" dirty="0">
                <a:ln>
                  <a:noFill/>
                </a:ln>
                <a:solidFill>
                  <a:srgbClr val="000000"/>
                </a:solidFill>
                <a:effectLst/>
                <a:uLnTx/>
                <a:uFillTx/>
                <a:cs typeface="Arial" charset="0"/>
              </a:rPr>
              <a:t>contraction</a:t>
            </a:r>
          </a:p>
          <a:p>
            <a:pPr marL="0" marR="0" lvl="0" indent="0" algn="ctr" defTabSz="914400" eaLnBrk="1" fontAlgn="base" latinLnBrk="0" hangingPunct="1">
              <a:lnSpc>
                <a:spcPct val="90000"/>
              </a:lnSpc>
              <a:spcBef>
                <a:spcPct val="0"/>
              </a:spcBef>
              <a:spcAft>
                <a:spcPct val="20000"/>
              </a:spcAft>
              <a:buClrTx/>
              <a:buSzTx/>
              <a:buFontTx/>
              <a:buNone/>
              <a:tabLst/>
              <a:defRPr/>
            </a:pPr>
            <a:r>
              <a:rPr kumimoji="0" lang="de-DE" sz="1400" b="0" i="0" u="none" strike="noStrike" kern="0" cap="none" spc="0" normalizeH="0" baseline="0" noProof="0" dirty="0">
                <a:ln>
                  <a:noFill/>
                </a:ln>
                <a:solidFill>
                  <a:srgbClr val="000000"/>
                </a:solidFill>
                <a:effectLst/>
                <a:uLnTx/>
                <a:uFillTx/>
                <a:cs typeface="Arial" charset="0"/>
              </a:rPr>
              <a:t>→←</a:t>
            </a:r>
          </a:p>
        </p:txBody>
      </p:sp>
      <p:cxnSp>
        <p:nvCxnSpPr>
          <p:cNvPr id="14" name="Gerader Verbinder 13">
            <a:extLst>
              <a:ext uri="{FF2B5EF4-FFF2-40B4-BE49-F238E27FC236}">
                <a16:creationId xmlns:a16="http://schemas.microsoft.com/office/drawing/2014/main" id="{7230995D-20CE-C89C-7D54-B25A4CBE51CD}"/>
              </a:ext>
            </a:extLst>
          </p:cNvPr>
          <p:cNvCxnSpPr/>
          <p:nvPr/>
        </p:nvCxnSpPr>
        <p:spPr>
          <a:xfrm>
            <a:off x="1415480" y="4437112"/>
            <a:ext cx="10153128" cy="0"/>
          </a:xfrm>
          <a:prstGeom prst="line">
            <a:avLst/>
          </a:prstGeom>
          <a:ln w="28575">
            <a:solidFill>
              <a:srgbClr val="FFC000"/>
            </a:solidFill>
            <a:prstDash val="dash"/>
          </a:ln>
        </p:spPr>
        <p:style>
          <a:lnRef idx="1">
            <a:schemeClr val="accent1"/>
          </a:lnRef>
          <a:fillRef idx="0">
            <a:schemeClr val="accent1"/>
          </a:fillRef>
          <a:effectRef idx="0">
            <a:schemeClr val="accent1"/>
          </a:effectRef>
          <a:fontRef idx="minor">
            <a:schemeClr val="tx1"/>
          </a:fontRef>
        </p:style>
      </p:cxnSp>
      <p:grpSp>
        <p:nvGrpSpPr>
          <p:cNvPr id="16" name="Gruppieren 15"/>
          <p:cNvGrpSpPr>
            <a:grpSpLocks noChangeAspect="1"/>
          </p:cNvGrpSpPr>
          <p:nvPr/>
        </p:nvGrpSpPr>
        <p:grpSpPr>
          <a:xfrm>
            <a:off x="3364596" y="3284984"/>
            <a:ext cx="5141444" cy="1996952"/>
            <a:chOff x="2962275" y="3772002"/>
            <a:chExt cx="4143375" cy="1609299"/>
          </a:xfrm>
        </p:grpSpPr>
        <p:pic>
          <p:nvPicPr>
            <p:cNvPr id="17" name="Grafik 16"/>
            <p:cNvPicPr>
              <a:picLocks noChangeAspect="1"/>
            </p:cNvPicPr>
            <p:nvPr/>
          </p:nvPicPr>
          <p:blipFill>
            <a:blip r:embed="rId4">
              <a:clrChange>
                <a:clrFrom>
                  <a:srgbClr val="FFFFFF"/>
                </a:clrFrom>
                <a:clrTo>
                  <a:srgbClr val="FFFFFF">
                    <a:alpha val="0"/>
                  </a:srgbClr>
                </a:clrTo>
              </a:clrChange>
            </a:blip>
            <a:stretch>
              <a:fillRect/>
            </a:stretch>
          </p:blipFill>
          <p:spPr>
            <a:xfrm>
              <a:off x="2962275" y="3772002"/>
              <a:ext cx="4143375" cy="1609299"/>
            </a:xfrm>
            <a:prstGeom prst="rect">
              <a:avLst/>
            </a:prstGeom>
          </p:spPr>
        </p:pic>
        <p:cxnSp>
          <p:nvCxnSpPr>
            <p:cNvPr id="18" name="Gerader Verbinder 17"/>
            <p:cNvCxnSpPr/>
            <p:nvPr/>
          </p:nvCxnSpPr>
          <p:spPr bwMode="auto">
            <a:xfrm>
              <a:off x="3171825" y="3886200"/>
              <a:ext cx="3771900" cy="0"/>
            </a:xfrm>
            <a:prstGeom prst="line">
              <a:avLst/>
            </a:prstGeom>
            <a:noFill/>
            <a:ln w="19050">
              <a:solidFill>
                <a:schemeClr val="tx1"/>
              </a:solidFill>
              <a:prstDash val="dashDot"/>
              <a:round/>
              <a:headEnd/>
              <a:tailEnd/>
            </a:ln>
          </p:spPr>
        </p:cxnSp>
      </p:grpSp>
      <p:sp>
        <p:nvSpPr>
          <p:cNvPr id="15" name="Textfeld 14">
            <a:extLst>
              <a:ext uri="{FF2B5EF4-FFF2-40B4-BE49-F238E27FC236}">
                <a16:creationId xmlns:a16="http://schemas.microsoft.com/office/drawing/2014/main" id="{C3239D7F-1B08-BD6F-2A17-4CA0C08CBEFB}"/>
              </a:ext>
            </a:extLst>
          </p:cNvPr>
          <p:cNvSpPr txBox="1"/>
          <p:nvPr/>
        </p:nvSpPr>
        <p:spPr>
          <a:xfrm>
            <a:off x="8506040" y="4512940"/>
            <a:ext cx="2088232" cy="461665"/>
          </a:xfrm>
          <a:prstGeom prst="rect">
            <a:avLst/>
          </a:prstGeom>
          <a:solidFill>
            <a:schemeClr val="bg1"/>
          </a:solidFill>
          <a:ln w="28575">
            <a:solidFill>
              <a:srgbClr val="FFC000"/>
            </a:solidFill>
          </a:ln>
        </p:spPr>
        <p:txBody>
          <a:bodyPr wrap="square" rtlCol="0">
            <a:spAutoFit/>
          </a:bodyPr>
          <a:lstStyle/>
          <a:p>
            <a:pPr algn="ctr"/>
            <a:r>
              <a:rPr lang="en-GB" sz="1200" dirty="0"/>
              <a:t>assumed part contraction (global scaling)</a:t>
            </a:r>
          </a:p>
        </p:txBody>
      </p:sp>
      <p:pic>
        <p:nvPicPr>
          <p:cNvPr id="20" name="Grafik 19">
            <a:extLst>
              <a:ext uri="{FF2B5EF4-FFF2-40B4-BE49-F238E27FC236}">
                <a16:creationId xmlns:a16="http://schemas.microsoft.com/office/drawing/2014/main" id="{7F05661E-DE47-0669-C49E-2B00343A9740}"/>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16200000">
            <a:off x="10064012" y="693682"/>
            <a:ext cx="1501016" cy="2600645"/>
          </a:xfrm>
          <a:prstGeom prst="rect">
            <a:avLst/>
          </a:prstGeom>
        </p:spPr>
      </p:pic>
    </p:spTree>
    <p:extLst>
      <p:ext uri="{BB962C8B-B14F-4D97-AF65-F5344CB8AC3E}">
        <p14:creationId xmlns:p14="http://schemas.microsoft.com/office/powerpoint/2010/main" val="2000568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7</a:t>
            </a:fld>
            <a:endParaRPr lang="en-GB" dirty="0"/>
          </a:p>
        </p:txBody>
      </p:sp>
      <p:sp>
        <p:nvSpPr>
          <p:cNvPr id="6" name="Textplatzhalter 5"/>
          <p:cNvSpPr>
            <a:spLocks noGrp="1"/>
          </p:cNvSpPr>
          <p:nvPr>
            <p:ph type="body" sz="quarter" idx="13"/>
          </p:nvPr>
        </p:nvSpPr>
        <p:spPr/>
        <p:txBody>
          <a:bodyPr/>
          <a:lstStyle/>
          <a:p>
            <a:r>
              <a:rPr lang="en-GB" dirty="0"/>
              <a:t>In order to generate local correct scaling values </a:t>
            </a:r>
            <a:r>
              <a:rPr lang="en-GB" i="1" dirty="0"/>
              <a:t>Birkert</a:t>
            </a:r>
            <a:r>
              <a:rPr lang="en-GB" dirty="0"/>
              <a:t> and </a:t>
            </a:r>
            <a:r>
              <a:rPr lang="en-GB" i="1" dirty="0"/>
              <a:t>Zimmermann</a:t>
            </a:r>
            <a:r>
              <a:rPr lang="en-GB" dirty="0"/>
              <a:t> have presented a stress-based local scaling approach. Therefore, the membrane stresses before springback have been inverted.</a:t>
            </a:r>
          </a:p>
        </p:txBody>
      </p:sp>
      <p:sp>
        <p:nvSpPr>
          <p:cNvPr id="7" name="Titel 6"/>
          <p:cNvSpPr>
            <a:spLocks noGrp="1"/>
          </p:cNvSpPr>
          <p:nvPr>
            <p:ph type="title"/>
          </p:nvPr>
        </p:nvSpPr>
        <p:spPr/>
        <p:txBody>
          <a:bodyPr/>
          <a:lstStyle/>
          <a:p>
            <a:r>
              <a:rPr lang="en-GB" dirty="0"/>
              <a:t>STATE OF THE ART SCALING APPROACHES: </a:t>
            </a:r>
            <a:r>
              <a:rPr lang="en-GB" cap="all" dirty="0"/>
              <a:t>stress-based local scaling</a:t>
            </a:r>
            <a:endParaRPr lang="en-GB" dirty="0"/>
          </a:p>
        </p:txBody>
      </p:sp>
      <p:cxnSp>
        <p:nvCxnSpPr>
          <p:cNvPr id="9"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1422904" y="1737005"/>
            <a:ext cx="437560" cy="118109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25EFB08A-2391-DC4B-90CB-397F7FBC697C}"/>
              </a:ext>
            </a:extLst>
          </p:cNvPr>
          <p:cNvCxnSpPr/>
          <p:nvPr/>
        </p:nvCxnSpPr>
        <p:spPr>
          <a:xfrm flipV="1">
            <a:off x="767639" y="1513559"/>
            <a:ext cx="0" cy="2700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D97E9520-9C1C-4F44-A9AE-BDF9E41212BD}"/>
              </a:ext>
            </a:extLst>
          </p:cNvPr>
          <p:cNvCxnSpPr>
            <a:cxnSpLocks/>
          </p:cNvCxnSpPr>
          <p:nvPr/>
        </p:nvCxnSpPr>
        <p:spPr>
          <a:xfrm flipV="1">
            <a:off x="767640" y="2911537"/>
            <a:ext cx="2088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2" name="Gruppieren 11"/>
          <p:cNvGrpSpPr/>
          <p:nvPr/>
        </p:nvGrpSpPr>
        <p:grpSpPr>
          <a:xfrm>
            <a:off x="762555" y="1660628"/>
            <a:ext cx="1850706" cy="1251004"/>
            <a:chOff x="400557" y="146963"/>
            <a:chExt cx="1850706" cy="1251004"/>
          </a:xfrm>
        </p:grpSpPr>
        <p:sp>
          <p:nvSpPr>
            <p:cNvPr id="13" name="Freihandform 12">
              <a:extLst>
                <a:ext uri="{FF2B5EF4-FFF2-40B4-BE49-F238E27FC236}">
                  <a16:creationId xmlns:a16="http://schemas.microsoft.com/office/drawing/2014/main" id="{4957F490-BAB6-9E46-A368-BC1550C1B759}"/>
                </a:ext>
              </a:extLst>
            </p:cNvPr>
            <p:cNvSpPr/>
            <p:nvPr/>
          </p:nvSpPr>
          <p:spPr>
            <a:xfrm>
              <a:off x="704294" y="146963"/>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14"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5" name="Gerade Verbindung 46">
            <a:extLst>
              <a:ext uri="{FF2B5EF4-FFF2-40B4-BE49-F238E27FC236}">
                <a16:creationId xmlns:a16="http://schemas.microsoft.com/office/drawing/2014/main" id="{ED47822A-E854-8A4B-9F90-21CFD638E601}"/>
              </a:ext>
            </a:extLst>
          </p:cNvPr>
          <p:cNvCxnSpPr>
            <a:cxnSpLocks/>
          </p:cNvCxnSpPr>
          <p:nvPr/>
        </p:nvCxnSpPr>
        <p:spPr>
          <a:xfrm>
            <a:off x="1869680" y="1737005"/>
            <a:ext cx="0" cy="158400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Ellipse 19"/>
          <p:cNvSpPr>
            <a:spLocks noChangeAspect="1"/>
          </p:cNvSpPr>
          <p:nvPr/>
        </p:nvSpPr>
        <p:spPr>
          <a:xfrm>
            <a:off x="684419" y="2835000"/>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0</a:t>
            </a:r>
          </a:p>
        </p:txBody>
      </p:sp>
      <p:sp>
        <p:nvSpPr>
          <p:cNvPr id="22" name="Ellipse 21"/>
          <p:cNvSpPr>
            <a:spLocks noChangeAspect="1"/>
          </p:cNvSpPr>
          <p:nvPr/>
        </p:nvSpPr>
        <p:spPr>
          <a:xfrm>
            <a:off x="1343114" y="2835112"/>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2</a:t>
            </a:r>
          </a:p>
        </p:txBody>
      </p:sp>
      <mc:AlternateContent xmlns:mc="http://schemas.openxmlformats.org/markup-compatibility/2006" xmlns:a14="http://schemas.microsoft.com/office/drawing/2010/main">
        <mc:Choice Requires="a14">
          <p:sp>
            <p:nvSpPr>
              <p:cNvPr id="24" name="Textfeld 23"/>
              <p:cNvSpPr txBox="1"/>
              <p:nvPr/>
            </p:nvSpPr>
            <p:spPr>
              <a:xfrm>
                <a:off x="2705426" y="2911443"/>
                <a:ext cx="88614"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𝜀</m:t>
                      </m:r>
                    </m:oMath>
                  </m:oMathPara>
                </a14:m>
                <a:endParaRPr lang="en-GB" sz="700" dirty="0"/>
              </a:p>
            </p:txBody>
          </p:sp>
        </mc:Choice>
        <mc:Fallback xmlns="">
          <p:sp>
            <p:nvSpPr>
              <p:cNvPr id="24" name="Textfeld 23"/>
              <p:cNvSpPr txBox="1">
                <a:spLocks noRot="1" noChangeAspect="1" noMove="1" noResize="1" noEditPoints="1" noAdjustHandles="1" noChangeArrowheads="1" noChangeShapeType="1" noTextEdit="1"/>
              </p:cNvSpPr>
              <p:nvPr/>
            </p:nvSpPr>
            <p:spPr>
              <a:xfrm>
                <a:off x="2705426" y="2911443"/>
                <a:ext cx="88614" cy="138499"/>
              </a:xfrm>
              <a:prstGeom prst="rect">
                <a:avLst/>
              </a:prstGeom>
              <a:blipFill>
                <a:blip r:embed="rId13"/>
                <a:stretch>
                  <a:fillRect l="-14286" r="-21429" b="-454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feld 24"/>
              <p:cNvSpPr txBox="1"/>
              <p:nvPr/>
            </p:nvSpPr>
            <p:spPr>
              <a:xfrm>
                <a:off x="637131" y="1510855"/>
                <a:ext cx="102207"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𝜎</m:t>
                      </m:r>
                    </m:oMath>
                  </m:oMathPara>
                </a14:m>
                <a:endParaRPr lang="en-GB" sz="700" dirty="0"/>
              </a:p>
            </p:txBody>
          </p:sp>
        </mc:Choice>
        <mc:Fallback xmlns="">
          <p:sp>
            <p:nvSpPr>
              <p:cNvPr id="25" name="Textfeld 24"/>
              <p:cNvSpPr txBox="1">
                <a:spLocks noRot="1" noChangeAspect="1" noMove="1" noResize="1" noEditPoints="1" noAdjustHandles="1" noChangeArrowheads="1" noChangeShapeType="1" noTextEdit="1"/>
              </p:cNvSpPr>
              <p:nvPr/>
            </p:nvSpPr>
            <p:spPr>
              <a:xfrm>
                <a:off x="637131" y="1510855"/>
                <a:ext cx="102207" cy="138499"/>
              </a:xfrm>
              <a:prstGeom prst="rect">
                <a:avLst/>
              </a:prstGeom>
              <a:blipFill>
                <a:blip r:embed="rId14"/>
                <a:stretch>
                  <a:fillRect l="-12500" r="-18750"/>
                </a:stretch>
              </a:blipFill>
            </p:spPr>
            <p:txBody>
              <a:bodyPr/>
              <a:lstStyle/>
              <a:p>
                <a:r>
                  <a:rPr lang="de-DE">
                    <a:noFill/>
                  </a:rPr>
                  <a:t> </a:t>
                </a:r>
              </a:p>
            </p:txBody>
          </p:sp>
        </mc:Fallback>
      </mc:AlternateContent>
      <p:cxnSp>
        <p:nvCxnSpPr>
          <p:cNvPr id="29" name="Gerader Verbinder 28"/>
          <p:cNvCxnSpPr>
            <a:endCxn id="22" idx="4"/>
          </p:cNvCxnSpPr>
          <p:nvPr/>
        </p:nvCxnSpPr>
        <p:spPr>
          <a:xfrm flipH="1" flipV="1">
            <a:off x="1424114" y="2997112"/>
            <a:ext cx="0" cy="32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Gerader Verbinder 30"/>
          <p:cNvCxnSpPr>
            <a:endCxn id="21" idx="2"/>
          </p:cNvCxnSpPr>
          <p:nvPr/>
        </p:nvCxnSpPr>
        <p:spPr>
          <a:xfrm flipV="1">
            <a:off x="704626" y="1737792"/>
            <a:ext cx="108312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feld 35"/>
              <p:cNvSpPr txBox="1"/>
              <p:nvPr/>
            </p:nvSpPr>
            <p:spPr>
              <a:xfrm>
                <a:off x="291024" y="1623447"/>
                <a:ext cx="406137" cy="1749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100" i="1" smtClean="0">
                              <a:latin typeface="Cambria Math" panose="02040503050406030204" pitchFamily="18" charset="0"/>
                            </a:rPr>
                          </m:ctrlPr>
                        </m:sSubPr>
                        <m:e>
                          <m:r>
                            <a:rPr lang="en-GB" sz="1100" i="1" smtClean="0">
                              <a:latin typeface="Cambria Math" panose="02040503050406030204" pitchFamily="18" charset="0"/>
                              <a:ea typeface="Cambria Math" panose="02040503050406030204" pitchFamily="18" charset="0"/>
                            </a:rPr>
                            <m:t>𝜎</m:t>
                          </m:r>
                        </m:e>
                        <m:sub>
                          <m:r>
                            <a:rPr lang="en-GB" sz="1100" b="0" i="1" smtClean="0">
                              <a:latin typeface="Cambria Math" panose="02040503050406030204" pitchFamily="18" charset="0"/>
                            </a:rPr>
                            <m:t>𝑏𝑆𝐵</m:t>
                          </m:r>
                          <m:r>
                            <a:rPr lang="en-GB" sz="1100" b="0" i="1" smtClean="0">
                              <a:latin typeface="Cambria Math" panose="02040503050406030204" pitchFamily="18" charset="0"/>
                            </a:rPr>
                            <m:t>_0</m:t>
                          </m:r>
                        </m:sub>
                      </m:sSub>
                    </m:oMath>
                  </m:oMathPara>
                </a14:m>
                <a:endParaRPr lang="en-GB" sz="1100" dirty="0"/>
              </a:p>
            </p:txBody>
          </p:sp>
        </mc:Choice>
        <mc:Fallback xmlns="">
          <p:sp>
            <p:nvSpPr>
              <p:cNvPr id="36" name="Textfeld 35"/>
              <p:cNvSpPr txBox="1">
                <a:spLocks noRot="1" noChangeAspect="1" noMove="1" noResize="1" noEditPoints="1" noAdjustHandles="1" noChangeArrowheads="1" noChangeShapeType="1" noTextEdit="1"/>
              </p:cNvSpPr>
              <p:nvPr/>
            </p:nvSpPr>
            <p:spPr>
              <a:xfrm>
                <a:off x="291024" y="1623447"/>
                <a:ext cx="406137" cy="174920"/>
              </a:xfrm>
              <a:prstGeom prst="rect">
                <a:avLst/>
              </a:prstGeom>
              <a:blipFill>
                <a:blip r:embed="rId15"/>
                <a:stretch>
                  <a:fillRect l="-4545" r="-3030" b="-13793"/>
                </a:stretch>
              </a:blipFill>
            </p:spPr>
            <p:txBody>
              <a:bodyPr/>
              <a:lstStyle/>
              <a:p>
                <a:r>
                  <a:rPr lang="de-DE">
                    <a:noFill/>
                  </a:rPr>
                  <a:t> </a:t>
                </a:r>
              </a:p>
            </p:txBody>
          </p:sp>
        </mc:Fallback>
      </mc:AlternateContent>
      <p:grpSp>
        <p:nvGrpSpPr>
          <p:cNvPr id="128" name="Gruppieren 127"/>
          <p:cNvGrpSpPr/>
          <p:nvPr/>
        </p:nvGrpSpPr>
        <p:grpSpPr>
          <a:xfrm>
            <a:off x="3065218" y="1517563"/>
            <a:ext cx="2601827" cy="2837335"/>
            <a:chOff x="253813" y="1412776"/>
            <a:chExt cx="2601827" cy="2837335"/>
          </a:xfrm>
        </p:grpSpPr>
        <p:cxnSp>
          <p:nvCxnSpPr>
            <p:cNvPr id="131" name="Gerade Verbindung mit Pfeil 130">
              <a:extLst>
                <a:ext uri="{FF2B5EF4-FFF2-40B4-BE49-F238E27FC236}">
                  <a16:creationId xmlns:a16="http://schemas.microsoft.com/office/drawing/2014/main" id="{25EFB08A-2391-DC4B-90CB-397F7FBC697C}"/>
                </a:ext>
              </a:extLst>
            </p:cNvPr>
            <p:cNvCxnSpPr/>
            <p:nvPr/>
          </p:nvCxnSpPr>
          <p:spPr>
            <a:xfrm flipV="1">
              <a:off x="767639" y="1415480"/>
              <a:ext cx="0" cy="2700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Gerade Verbindung mit Pfeil 131">
              <a:extLst>
                <a:ext uri="{FF2B5EF4-FFF2-40B4-BE49-F238E27FC236}">
                  <a16:creationId xmlns:a16="http://schemas.microsoft.com/office/drawing/2014/main" id="{D97E9520-9C1C-4F44-A9AE-BDF9E41212BD}"/>
                </a:ext>
              </a:extLst>
            </p:cNvPr>
            <p:cNvCxnSpPr>
              <a:cxnSpLocks/>
            </p:cNvCxnSpPr>
            <p:nvPr/>
          </p:nvCxnSpPr>
          <p:spPr>
            <a:xfrm flipV="1">
              <a:off x="767640" y="2813458"/>
              <a:ext cx="2088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Gerade Verbindung 36">
              <a:extLst>
                <a:ext uri="{FF2B5EF4-FFF2-40B4-BE49-F238E27FC236}">
                  <a16:creationId xmlns:a16="http://schemas.microsoft.com/office/drawing/2014/main" id="{ED048A86-5880-004B-8E7A-5AF9CECCE93F}"/>
                </a:ext>
              </a:extLst>
            </p:cNvPr>
            <p:cNvCxnSpPr>
              <a:cxnSpLocks/>
              <a:stCxn id="140" idx="3"/>
            </p:cNvCxnSpPr>
            <p:nvPr/>
          </p:nvCxnSpPr>
          <p:spPr>
            <a:xfrm flipH="1">
              <a:off x="1862423" y="2867422"/>
              <a:ext cx="404940" cy="11246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6" name="Ellipse 135"/>
            <p:cNvSpPr>
              <a:spLocks noChangeAspect="1"/>
            </p:cNvSpPr>
            <p:nvPr/>
          </p:nvSpPr>
          <p:spPr>
            <a:xfrm>
              <a:off x="1787107" y="3910261"/>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3</a:t>
              </a:r>
              <a:endParaRPr lang="en-GB" sz="700" dirty="0">
                <a:solidFill>
                  <a:schemeClr val="tx1"/>
                </a:solidFill>
                <a:latin typeface="Arial" panose="020B0604020202020204" pitchFamily="34" charset="0"/>
                <a:cs typeface="Arial" panose="020B0604020202020204" pitchFamily="34" charset="0"/>
              </a:endParaRPr>
            </a:p>
          </p:txBody>
        </p:sp>
        <p:sp>
          <p:nvSpPr>
            <p:cNvPr id="138" name="Ellipse 137"/>
            <p:cNvSpPr>
              <a:spLocks noChangeAspect="1"/>
            </p:cNvSpPr>
            <p:nvPr/>
          </p:nvSpPr>
          <p:spPr>
            <a:xfrm>
              <a:off x="1787752" y="1558713"/>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1</a:t>
              </a:r>
            </a:p>
          </p:txBody>
        </p:sp>
        <p:sp>
          <p:nvSpPr>
            <p:cNvPr id="140" name="Ellipse 139"/>
            <p:cNvSpPr>
              <a:spLocks noChangeAspect="1"/>
            </p:cNvSpPr>
            <p:nvPr/>
          </p:nvSpPr>
          <p:spPr>
            <a:xfrm>
              <a:off x="2243639" y="2729146"/>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41" name="Textfeld 140"/>
                <p:cNvSpPr txBox="1"/>
                <p:nvPr/>
              </p:nvSpPr>
              <p:spPr>
                <a:xfrm>
                  <a:off x="2705426" y="2813364"/>
                  <a:ext cx="88614"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𝜀</m:t>
                        </m:r>
                      </m:oMath>
                    </m:oMathPara>
                  </a14:m>
                  <a:endParaRPr lang="en-GB" sz="700" dirty="0"/>
                </a:p>
              </p:txBody>
            </p:sp>
          </mc:Choice>
          <mc:Fallback xmlns="">
            <p:sp>
              <p:nvSpPr>
                <p:cNvPr id="141" name="Textfeld 140"/>
                <p:cNvSpPr txBox="1">
                  <a:spLocks noRot="1" noChangeAspect="1" noMove="1" noResize="1" noEditPoints="1" noAdjustHandles="1" noChangeArrowheads="1" noChangeShapeType="1" noTextEdit="1"/>
                </p:cNvSpPr>
                <p:nvPr/>
              </p:nvSpPr>
              <p:spPr>
                <a:xfrm>
                  <a:off x="2705426" y="2813364"/>
                  <a:ext cx="88614" cy="138499"/>
                </a:xfrm>
                <a:prstGeom prst="rect">
                  <a:avLst/>
                </a:prstGeom>
                <a:blipFill>
                  <a:blip r:embed="rId13"/>
                  <a:stretch>
                    <a:fillRect l="-13333" r="-13333" b="-454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2" name="Textfeld 141"/>
                <p:cNvSpPr txBox="1"/>
                <p:nvPr/>
              </p:nvSpPr>
              <p:spPr>
                <a:xfrm>
                  <a:off x="637131" y="1412776"/>
                  <a:ext cx="102207"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𝜎</m:t>
                        </m:r>
                      </m:oMath>
                    </m:oMathPara>
                  </a14:m>
                  <a:endParaRPr lang="en-GB" sz="700" dirty="0"/>
                </a:p>
              </p:txBody>
            </p:sp>
          </mc:Choice>
          <mc:Fallback xmlns="">
            <p:sp>
              <p:nvSpPr>
                <p:cNvPr id="142" name="Textfeld 141"/>
                <p:cNvSpPr txBox="1">
                  <a:spLocks noRot="1" noChangeAspect="1" noMove="1" noResize="1" noEditPoints="1" noAdjustHandles="1" noChangeArrowheads="1" noChangeShapeType="1" noTextEdit="1"/>
                </p:cNvSpPr>
                <p:nvPr/>
              </p:nvSpPr>
              <p:spPr>
                <a:xfrm>
                  <a:off x="637131" y="1412776"/>
                  <a:ext cx="102207" cy="138499"/>
                </a:xfrm>
                <a:prstGeom prst="rect">
                  <a:avLst/>
                </a:prstGeom>
                <a:blipFill>
                  <a:blip r:embed="rId14"/>
                  <a:stretch>
                    <a:fillRect l="-12500" r="-18750"/>
                  </a:stretch>
                </a:blipFill>
              </p:spPr>
              <p:txBody>
                <a:bodyPr/>
                <a:lstStyle/>
                <a:p>
                  <a:r>
                    <a:rPr lang="de-DE">
                      <a:noFill/>
                    </a:rPr>
                    <a:t> </a:t>
                  </a:r>
                </a:p>
              </p:txBody>
            </p:sp>
          </mc:Fallback>
        </mc:AlternateContent>
        <p:cxnSp>
          <p:nvCxnSpPr>
            <p:cNvPr id="144" name="Gerader Verbinder 143"/>
            <p:cNvCxnSpPr>
              <a:endCxn id="138" idx="2"/>
            </p:cNvCxnSpPr>
            <p:nvPr/>
          </p:nvCxnSpPr>
          <p:spPr>
            <a:xfrm flipV="1">
              <a:off x="704626" y="1639713"/>
              <a:ext cx="108312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Gerader Verbinder 144"/>
            <p:cNvCxnSpPr/>
            <p:nvPr/>
          </p:nvCxnSpPr>
          <p:spPr>
            <a:xfrm flipV="1">
              <a:off x="704626" y="3993945"/>
              <a:ext cx="108312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9" name="Textfeld 148"/>
                <p:cNvSpPr txBox="1"/>
                <p:nvPr/>
              </p:nvSpPr>
              <p:spPr>
                <a:xfrm>
                  <a:off x="253813" y="1530071"/>
                  <a:ext cx="406137" cy="1749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100" i="1" smtClean="0">
                                <a:latin typeface="Cambria Math" panose="02040503050406030204" pitchFamily="18" charset="0"/>
                              </a:rPr>
                            </m:ctrlPr>
                          </m:sSubPr>
                          <m:e>
                            <m:r>
                              <a:rPr lang="en-GB" sz="1100" i="1" smtClean="0">
                                <a:latin typeface="Cambria Math" panose="02040503050406030204" pitchFamily="18" charset="0"/>
                                <a:ea typeface="Cambria Math" panose="02040503050406030204" pitchFamily="18" charset="0"/>
                              </a:rPr>
                              <m:t>𝜎</m:t>
                            </m:r>
                          </m:e>
                          <m:sub>
                            <m:r>
                              <a:rPr lang="en-GB" sz="1100" b="0" i="1" smtClean="0">
                                <a:latin typeface="Cambria Math" panose="02040503050406030204" pitchFamily="18" charset="0"/>
                              </a:rPr>
                              <m:t>𝑏𝑆𝐵</m:t>
                            </m:r>
                            <m:r>
                              <a:rPr lang="en-GB" sz="1100" b="0" i="1" smtClean="0">
                                <a:latin typeface="Cambria Math" panose="02040503050406030204" pitchFamily="18" charset="0"/>
                              </a:rPr>
                              <m:t>_0</m:t>
                            </m:r>
                          </m:sub>
                        </m:sSub>
                      </m:oMath>
                    </m:oMathPara>
                  </a14:m>
                  <a:endParaRPr lang="en-GB" sz="1100" dirty="0"/>
                </a:p>
              </p:txBody>
            </p:sp>
          </mc:Choice>
          <mc:Fallback xmlns="">
            <p:sp>
              <p:nvSpPr>
                <p:cNvPr id="149" name="Textfeld 148"/>
                <p:cNvSpPr txBox="1">
                  <a:spLocks noRot="1" noChangeAspect="1" noMove="1" noResize="1" noEditPoints="1" noAdjustHandles="1" noChangeArrowheads="1" noChangeShapeType="1" noTextEdit="1"/>
                </p:cNvSpPr>
                <p:nvPr/>
              </p:nvSpPr>
              <p:spPr>
                <a:xfrm>
                  <a:off x="253813" y="1530071"/>
                  <a:ext cx="406137" cy="174920"/>
                </a:xfrm>
                <a:prstGeom prst="rect">
                  <a:avLst/>
                </a:prstGeom>
                <a:blipFill>
                  <a:blip r:embed="rId15"/>
                  <a:stretch>
                    <a:fillRect l="-4545" r="-3030" b="-1379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50" name="Textfeld 149"/>
                <p:cNvSpPr txBox="1"/>
                <p:nvPr/>
              </p:nvSpPr>
              <p:spPr>
                <a:xfrm>
                  <a:off x="404926" y="3759243"/>
                  <a:ext cx="321948" cy="1692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100" i="1" smtClean="0">
                                <a:latin typeface="Cambria Math" panose="02040503050406030204" pitchFamily="18" charset="0"/>
                              </a:rPr>
                            </m:ctrlPr>
                          </m:sSubPr>
                          <m:e>
                            <m:r>
                              <a:rPr lang="en-GB" sz="1100" i="1" smtClean="0">
                                <a:latin typeface="Cambria Math" panose="02040503050406030204" pitchFamily="18" charset="0"/>
                                <a:ea typeface="Cambria Math" panose="02040503050406030204" pitchFamily="18" charset="0"/>
                              </a:rPr>
                              <m:t>𝜎</m:t>
                            </m:r>
                          </m:e>
                          <m:sub>
                            <m:r>
                              <a:rPr lang="en-GB" sz="1100" b="0" i="1" smtClean="0">
                                <a:latin typeface="Cambria Math" panose="02040503050406030204" pitchFamily="18" charset="0"/>
                              </a:rPr>
                              <m:t>𝑠𝑐𝑎𝑙</m:t>
                            </m:r>
                          </m:sub>
                        </m:sSub>
                      </m:oMath>
                    </m:oMathPara>
                  </a14:m>
                  <a:endParaRPr lang="en-GB" sz="1100" dirty="0"/>
                </a:p>
              </p:txBody>
            </p:sp>
          </mc:Choice>
          <mc:Fallback xmlns="">
            <p:sp>
              <p:nvSpPr>
                <p:cNvPr id="150" name="Textfeld 149"/>
                <p:cNvSpPr txBox="1">
                  <a:spLocks noRot="1" noChangeAspect="1" noMove="1" noResize="1" noEditPoints="1" noAdjustHandles="1" noChangeArrowheads="1" noChangeShapeType="1" noTextEdit="1"/>
                </p:cNvSpPr>
                <p:nvPr/>
              </p:nvSpPr>
              <p:spPr>
                <a:xfrm>
                  <a:off x="404926" y="3759243"/>
                  <a:ext cx="321948" cy="169277"/>
                </a:xfrm>
                <a:prstGeom prst="rect">
                  <a:avLst/>
                </a:prstGeom>
                <a:blipFill>
                  <a:blip r:embed="rId16"/>
                  <a:stretch>
                    <a:fillRect l="-5769" r="-3846" b="-17857"/>
                  </a:stretch>
                </a:blipFill>
              </p:spPr>
              <p:txBody>
                <a:bodyPr/>
                <a:lstStyle/>
                <a:p>
                  <a:r>
                    <a:rPr lang="de-DE">
                      <a:noFill/>
                    </a:rPr>
                    <a:t> </a:t>
                  </a:r>
                </a:p>
              </p:txBody>
            </p:sp>
          </mc:Fallback>
        </mc:AlternateContent>
        <p:cxnSp>
          <p:nvCxnSpPr>
            <p:cNvPr id="151" name="Gerader Verbinder 150"/>
            <p:cNvCxnSpPr/>
            <p:nvPr/>
          </p:nvCxnSpPr>
          <p:spPr>
            <a:xfrm flipV="1">
              <a:off x="2324639" y="2616362"/>
              <a:ext cx="0" cy="108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2" name="Textfeld 151"/>
                <p:cNvSpPr txBox="1"/>
                <p:nvPr/>
              </p:nvSpPr>
              <p:spPr>
                <a:xfrm>
                  <a:off x="268295" y="4075191"/>
                  <a:ext cx="511935" cy="1749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100" i="1" smtClean="0">
                                <a:latin typeface="Cambria Math" panose="02040503050406030204" pitchFamily="18" charset="0"/>
                              </a:rPr>
                            </m:ctrlPr>
                          </m:sSubPr>
                          <m:e>
                            <m:r>
                              <a:rPr lang="en-GB" sz="1100" b="0" i="1" smtClean="0">
                                <a:latin typeface="Cambria Math" panose="02040503050406030204" pitchFamily="18" charset="0"/>
                              </a:rPr>
                              <m:t>−</m:t>
                            </m:r>
                            <m:r>
                              <a:rPr lang="en-GB" sz="1100" i="1" smtClean="0">
                                <a:latin typeface="Cambria Math" panose="02040503050406030204" pitchFamily="18" charset="0"/>
                                <a:ea typeface="Cambria Math" panose="02040503050406030204" pitchFamily="18" charset="0"/>
                              </a:rPr>
                              <m:t>𝜎</m:t>
                            </m:r>
                          </m:e>
                          <m:sub>
                            <m:r>
                              <a:rPr lang="en-GB" sz="1100" b="0" i="1" smtClean="0">
                                <a:latin typeface="Cambria Math" panose="02040503050406030204" pitchFamily="18" charset="0"/>
                              </a:rPr>
                              <m:t>𝑏𝑆𝐵</m:t>
                            </m:r>
                            <m:r>
                              <a:rPr lang="en-GB" sz="1100" b="0" i="1" smtClean="0">
                                <a:latin typeface="Cambria Math" panose="02040503050406030204" pitchFamily="18" charset="0"/>
                              </a:rPr>
                              <m:t>_0</m:t>
                            </m:r>
                          </m:sub>
                        </m:sSub>
                      </m:oMath>
                    </m:oMathPara>
                  </a14:m>
                  <a:endParaRPr lang="en-GB" sz="1100" dirty="0"/>
                </a:p>
              </p:txBody>
            </p:sp>
          </mc:Choice>
          <mc:Fallback xmlns="">
            <p:sp>
              <p:nvSpPr>
                <p:cNvPr id="152" name="Textfeld 151"/>
                <p:cNvSpPr txBox="1">
                  <a:spLocks noRot="1" noChangeAspect="1" noMove="1" noResize="1" noEditPoints="1" noAdjustHandles="1" noChangeArrowheads="1" noChangeShapeType="1" noTextEdit="1"/>
                </p:cNvSpPr>
                <p:nvPr/>
              </p:nvSpPr>
              <p:spPr>
                <a:xfrm>
                  <a:off x="268295" y="4075191"/>
                  <a:ext cx="511935" cy="174920"/>
                </a:xfrm>
                <a:prstGeom prst="rect">
                  <a:avLst/>
                </a:prstGeom>
                <a:blipFill>
                  <a:blip r:embed="rId17"/>
                  <a:stretch>
                    <a:fillRect l="-1190" r="-2381" b="-17857"/>
                  </a:stretch>
                </a:blipFill>
              </p:spPr>
              <p:txBody>
                <a:bodyPr/>
                <a:lstStyle/>
                <a:p>
                  <a:r>
                    <a:rPr lang="de-DE">
                      <a:noFill/>
                    </a:rPr>
                    <a:t> </a:t>
                  </a:r>
                </a:p>
              </p:txBody>
            </p:sp>
          </mc:Fallback>
        </mc:AlternateContent>
        <p:sp>
          <p:nvSpPr>
            <p:cNvPr id="153" name="Textfeld 152"/>
            <p:cNvSpPr txBox="1"/>
            <p:nvPr/>
          </p:nvSpPr>
          <p:spPr>
            <a:xfrm>
              <a:off x="531805" y="3971679"/>
              <a:ext cx="78548" cy="161583"/>
            </a:xfrm>
            <a:prstGeom prst="rect">
              <a:avLst/>
            </a:prstGeom>
            <a:noFill/>
          </p:spPr>
          <p:txBody>
            <a:bodyPr wrap="none" lIns="0" tIns="0" rIns="0" bIns="0" rtlCol="0">
              <a:spAutoFit/>
            </a:bodyPr>
            <a:lstStyle/>
            <a:p>
              <a:r>
                <a:rPr lang="en-GB" sz="1050" dirty="0"/>
                <a:t>=</a:t>
              </a:r>
            </a:p>
          </p:txBody>
        </p:sp>
      </p:grpSp>
      <p:grpSp>
        <p:nvGrpSpPr>
          <p:cNvPr id="156" name="Gruppieren 155"/>
          <p:cNvGrpSpPr/>
          <p:nvPr/>
        </p:nvGrpSpPr>
        <p:grpSpPr>
          <a:xfrm>
            <a:off x="6273424" y="1557498"/>
            <a:ext cx="2218509" cy="2702704"/>
            <a:chOff x="637131" y="1412776"/>
            <a:chExt cx="2218509" cy="2702704"/>
          </a:xfrm>
        </p:grpSpPr>
        <p:cxnSp>
          <p:nvCxnSpPr>
            <p:cNvPr id="159" name="Gerade Verbindung mit Pfeil 158">
              <a:extLst>
                <a:ext uri="{FF2B5EF4-FFF2-40B4-BE49-F238E27FC236}">
                  <a16:creationId xmlns:a16="http://schemas.microsoft.com/office/drawing/2014/main" id="{25EFB08A-2391-DC4B-90CB-397F7FBC697C}"/>
                </a:ext>
              </a:extLst>
            </p:cNvPr>
            <p:cNvCxnSpPr/>
            <p:nvPr/>
          </p:nvCxnSpPr>
          <p:spPr>
            <a:xfrm flipV="1">
              <a:off x="767639" y="1415480"/>
              <a:ext cx="0" cy="2700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0" name="Gerade Verbindung mit Pfeil 159">
              <a:extLst>
                <a:ext uri="{FF2B5EF4-FFF2-40B4-BE49-F238E27FC236}">
                  <a16:creationId xmlns:a16="http://schemas.microsoft.com/office/drawing/2014/main" id="{D97E9520-9C1C-4F44-A9AE-BDF9E41212BD}"/>
                </a:ext>
              </a:extLst>
            </p:cNvPr>
            <p:cNvCxnSpPr>
              <a:cxnSpLocks/>
            </p:cNvCxnSpPr>
            <p:nvPr/>
          </p:nvCxnSpPr>
          <p:spPr>
            <a:xfrm flipV="1">
              <a:off x="767640" y="2813458"/>
              <a:ext cx="2088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Gerade Verbindung 36">
              <a:extLst>
                <a:ext uri="{FF2B5EF4-FFF2-40B4-BE49-F238E27FC236}">
                  <a16:creationId xmlns:a16="http://schemas.microsoft.com/office/drawing/2014/main" id="{ED048A86-5880-004B-8E7A-5AF9CECCE93F}"/>
                </a:ext>
              </a:extLst>
            </p:cNvPr>
            <p:cNvCxnSpPr>
              <a:cxnSpLocks/>
              <a:stCxn id="175" idx="4"/>
              <a:endCxn id="168" idx="0"/>
            </p:cNvCxnSpPr>
            <p:nvPr/>
          </p:nvCxnSpPr>
          <p:spPr>
            <a:xfrm>
              <a:off x="2318345" y="1664746"/>
              <a:ext cx="0" cy="10644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8" name="Ellipse 167"/>
            <p:cNvSpPr>
              <a:spLocks noChangeAspect="1"/>
            </p:cNvSpPr>
            <p:nvPr/>
          </p:nvSpPr>
          <p:spPr>
            <a:xfrm>
              <a:off x="2237345" y="2729146"/>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69" name="Textfeld 168"/>
                <p:cNvSpPr txBox="1"/>
                <p:nvPr/>
              </p:nvSpPr>
              <p:spPr>
                <a:xfrm>
                  <a:off x="2705426" y="2813364"/>
                  <a:ext cx="88614"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𝜀</m:t>
                        </m:r>
                      </m:oMath>
                    </m:oMathPara>
                  </a14:m>
                  <a:endParaRPr lang="en-GB" sz="700" dirty="0"/>
                </a:p>
              </p:txBody>
            </p:sp>
          </mc:Choice>
          <mc:Fallback xmlns="">
            <p:sp>
              <p:nvSpPr>
                <p:cNvPr id="169" name="Textfeld 168"/>
                <p:cNvSpPr txBox="1">
                  <a:spLocks noRot="1" noChangeAspect="1" noMove="1" noResize="1" noEditPoints="1" noAdjustHandles="1" noChangeArrowheads="1" noChangeShapeType="1" noTextEdit="1"/>
                </p:cNvSpPr>
                <p:nvPr/>
              </p:nvSpPr>
              <p:spPr>
                <a:xfrm>
                  <a:off x="2705426" y="2813364"/>
                  <a:ext cx="88614" cy="138499"/>
                </a:xfrm>
                <a:prstGeom prst="rect">
                  <a:avLst/>
                </a:prstGeom>
                <a:blipFill>
                  <a:blip r:embed="rId13"/>
                  <a:stretch>
                    <a:fillRect l="-13333" r="-13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70" name="Textfeld 169"/>
                <p:cNvSpPr txBox="1"/>
                <p:nvPr/>
              </p:nvSpPr>
              <p:spPr>
                <a:xfrm>
                  <a:off x="637131" y="1412776"/>
                  <a:ext cx="102207"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𝜎</m:t>
                        </m:r>
                      </m:oMath>
                    </m:oMathPara>
                  </a14:m>
                  <a:endParaRPr lang="en-GB" sz="700" dirty="0"/>
                </a:p>
              </p:txBody>
            </p:sp>
          </mc:Choice>
          <mc:Fallback xmlns="">
            <p:sp>
              <p:nvSpPr>
                <p:cNvPr id="170" name="Textfeld 169"/>
                <p:cNvSpPr txBox="1">
                  <a:spLocks noRot="1" noChangeAspect="1" noMove="1" noResize="1" noEditPoints="1" noAdjustHandles="1" noChangeArrowheads="1" noChangeShapeType="1" noTextEdit="1"/>
                </p:cNvSpPr>
                <p:nvPr/>
              </p:nvSpPr>
              <p:spPr>
                <a:xfrm>
                  <a:off x="637131" y="1412776"/>
                  <a:ext cx="102207" cy="138499"/>
                </a:xfrm>
                <a:prstGeom prst="rect">
                  <a:avLst/>
                </a:prstGeom>
                <a:blipFill>
                  <a:blip r:embed="rId18"/>
                  <a:stretch>
                    <a:fillRect l="-11765" r="-11765"/>
                  </a:stretch>
                </a:blipFill>
              </p:spPr>
              <p:txBody>
                <a:bodyPr/>
                <a:lstStyle/>
                <a:p>
                  <a:r>
                    <a:rPr lang="de-DE">
                      <a:noFill/>
                    </a:rPr>
                    <a:t> </a:t>
                  </a:r>
                </a:p>
              </p:txBody>
            </p:sp>
          </mc:Fallback>
        </mc:AlternateContent>
        <p:sp>
          <p:nvSpPr>
            <p:cNvPr id="175" name="Ellipse 174"/>
            <p:cNvSpPr>
              <a:spLocks noChangeAspect="1"/>
            </p:cNvSpPr>
            <p:nvPr/>
          </p:nvSpPr>
          <p:spPr>
            <a:xfrm>
              <a:off x="2237345" y="1502746"/>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5</a:t>
              </a:r>
            </a:p>
          </p:txBody>
        </p:sp>
      </p:grpSp>
      <p:cxnSp>
        <p:nvCxnSpPr>
          <p:cNvPr id="187" name="Gerade Verbindung mit Pfeil 186"/>
          <p:cNvCxnSpPr/>
          <p:nvPr/>
        </p:nvCxnSpPr>
        <p:spPr>
          <a:xfrm flipH="1">
            <a:off x="1422904" y="3212976"/>
            <a:ext cx="445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8" name="Textfeld 187"/>
          <p:cNvSpPr txBox="1"/>
          <p:nvPr/>
        </p:nvSpPr>
        <p:spPr>
          <a:xfrm>
            <a:off x="1124468" y="3281064"/>
            <a:ext cx="1063456" cy="646331"/>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local contraction values</a:t>
            </a:r>
          </a:p>
        </p:txBody>
      </p:sp>
      <p:graphicFrame>
        <p:nvGraphicFramePr>
          <p:cNvPr id="191" name="Tabelle 190"/>
          <p:cNvGraphicFramePr>
            <a:graphicFrameLocks noGrp="1"/>
          </p:cNvGraphicFramePr>
          <p:nvPr>
            <p:extLst>
              <p:ext uri="{D42A27DB-BD31-4B8C-83A1-F6EECF244321}">
                <p14:modId xmlns:p14="http://schemas.microsoft.com/office/powerpoint/2010/main" val="2234066630"/>
              </p:ext>
            </p:extLst>
          </p:nvPr>
        </p:nvGraphicFramePr>
        <p:xfrm>
          <a:off x="654114" y="4543488"/>
          <a:ext cx="2165093" cy="828040"/>
        </p:xfrm>
        <a:graphic>
          <a:graphicData uri="http://schemas.openxmlformats.org/drawingml/2006/table">
            <a:tbl>
              <a:tblPr>
                <a:tableStyleId>{5940675A-B579-460E-94D1-54222C63F5DA}</a:tableStyleId>
              </a:tblPr>
              <a:tblGrid>
                <a:gridCol w="600902">
                  <a:extLst>
                    <a:ext uri="{9D8B030D-6E8A-4147-A177-3AD203B41FA5}">
                      <a16:colId xmlns:a16="http://schemas.microsoft.com/office/drawing/2014/main" val="4110559076"/>
                    </a:ext>
                  </a:extLst>
                </a:gridCol>
                <a:gridCol w="1564191">
                  <a:extLst>
                    <a:ext uri="{9D8B030D-6E8A-4147-A177-3AD203B41FA5}">
                      <a16:colId xmlns:a16="http://schemas.microsoft.com/office/drawing/2014/main" val="1573954113"/>
                    </a:ext>
                  </a:extLst>
                </a:gridCol>
              </a:tblGrid>
              <a:tr h="370840">
                <a:tc>
                  <a:txBody>
                    <a:bodyPr/>
                    <a:lstStyle/>
                    <a:p>
                      <a:r>
                        <a:rPr lang="de-DE" sz="1200" dirty="0">
                          <a:latin typeface="Arial" panose="020B0604020202020204" pitchFamily="34" charset="0"/>
                          <a:cs typeface="Arial" panose="020B0604020202020204" pitchFamily="34" charset="0"/>
                        </a:rPr>
                        <a:t>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noProof="0" dirty="0">
                          <a:latin typeface="Arial" panose="020B0604020202020204" pitchFamily="34" charset="0"/>
                          <a:cs typeface="Arial" panose="020B0604020202020204" pitchFamily="34" charset="0"/>
                        </a:rPr>
                        <a:t>drawing</a:t>
                      </a:r>
                      <a:r>
                        <a:rPr lang="en-GB" sz="1200" baseline="0" noProof="0" dirty="0">
                          <a:latin typeface="Arial" panose="020B0604020202020204" pitchFamily="34" charset="0"/>
                          <a:cs typeface="Arial" panose="020B0604020202020204" pitchFamily="34" charset="0"/>
                        </a:rPr>
                        <a:t> with unscaled tools</a:t>
                      </a:r>
                      <a:endParaRPr lang="en-GB" sz="1200" noProof="0" dirty="0">
                        <a:latin typeface="Arial" panose="020B0604020202020204" pitchFamily="34" charset="0"/>
                        <a:cs typeface="Arial" panose="020B06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5756606"/>
                  </a:ext>
                </a:extLst>
              </a:tr>
              <a:tr h="370840">
                <a:tc>
                  <a:txBody>
                    <a:bodyPr/>
                    <a:lstStyle/>
                    <a:p>
                      <a:r>
                        <a:rPr lang="de-DE" sz="1200" dirty="0">
                          <a:latin typeface="Arial" panose="020B0604020202020204" pitchFamily="34" charset="0"/>
                          <a:cs typeface="Arial" panose="020B0604020202020204" pitchFamily="34" charset="0"/>
                        </a:rPr>
                        <a:t>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200" dirty="0">
                          <a:latin typeface="Arial" panose="020B0604020202020204" pitchFamily="34" charset="0"/>
                          <a:cs typeface="Arial" panose="020B0604020202020204" pitchFamily="34" charset="0"/>
                        </a:rPr>
                        <a:t>springback</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153383"/>
                  </a:ext>
                </a:extLst>
              </a:tr>
            </a:tbl>
          </a:graphicData>
        </a:graphic>
      </p:graphicFrame>
      <p:graphicFrame>
        <p:nvGraphicFramePr>
          <p:cNvPr id="194" name="Tabelle 193"/>
          <p:cNvGraphicFramePr>
            <a:graphicFrameLocks noGrp="1"/>
          </p:cNvGraphicFramePr>
          <p:nvPr>
            <p:extLst>
              <p:ext uri="{D42A27DB-BD31-4B8C-83A1-F6EECF244321}">
                <p14:modId xmlns:p14="http://schemas.microsoft.com/office/powerpoint/2010/main" val="1085744006"/>
              </p:ext>
            </p:extLst>
          </p:nvPr>
        </p:nvGraphicFramePr>
        <p:xfrm>
          <a:off x="3253876" y="4523801"/>
          <a:ext cx="2358711" cy="828040"/>
        </p:xfrm>
        <a:graphic>
          <a:graphicData uri="http://schemas.openxmlformats.org/drawingml/2006/table">
            <a:tbl>
              <a:tblPr>
                <a:tableStyleId>{5940675A-B579-460E-94D1-54222C63F5DA}</a:tableStyleId>
              </a:tblPr>
              <a:tblGrid>
                <a:gridCol w="687273">
                  <a:extLst>
                    <a:ext uri="{9D8B030D-6E8A-4147-A177-3AD203B41FA5}">
                      <a16:colId xmlns:a16="http://schemas.microsoft.com/office/drawing/2014/main" val="4110559076"/>
                    </a:ext>
                  </a:extLst>
                </a:gridCol>
                <a:gridCol w="1671438">
                  <a:extLst>
                    <a:ext uri="{9D8B030D-6E8A-4147-A177-3AD203B41FA5}">
                      <a16:colId xmlns:a16="http://schemas.microsoft.com/office/drawing/2014/main" val="1573954113"/>
                    </a:ext>
                  </a:extLst>
                </a:gridCol>
              </a:tblGrid>
              <a:tr h="370840">
                <a:tc>
                  <a:txBody>
                    <a:bodyPr/>
                    <a:lstStyle/>
                    <a:p>
                      <a:r>
                        <a:rPr lang="de-DE" sz="1200" dirty="0">
                          <a:latin typeface="Arial" panose="020B0604020202020204" pitchFamily="34" charset="0"/>
                          <a:cs typeface="Arial" panose="020B0604020202020204" pitchFamily="34" charset="0"/>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noProof="0" dirty="0">
                          <a:latin typeface="Arial" panose="020B0604020202020204" pitchFamily="34" charset="0"/>
                          <a:cs typeface="Arial" panose="020B0604020202020204" pitchFamily="34" charset="0"/>
                        </a:rPr>
                        <a:t>inverting membrane</a:t>
                      </a:r>
                      <a:r>
                        <a:rPr lang="en-GB" sz="1200" baseline="0" noProof="0" dirty="0">
                          <a:latin typeface="Arial" panose="020B0604020202020204" pitchFamily="34" charset="0"/>
                          <a:cs typeface="Arial" panose="020B0604020202020204" pitchFamily="34" charset="0"/>
                        </a:rPr>
                        <a:t> stresses</a:t>
                      </a:r>
                      <a:endParaRPr lang="en-GB" sz="1200" noProof="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5756606"/>
                  </a:ext>
                </a:extLst>
              </a:tr>
              <a:tr h="370840">
                <a:tc>
                  <a:txBody>
                    <a:bodyPr/>
                    <a:lstStyle/>
                    <a:p>
                      <a:r>
                        <a:rPr lang="de-DE" sz="1200" dirty="0">
                          <a:latin typeface="Arial" panose="020B0604020202020204" pitchFamily="34" charset="0"/>
                          <a:cs typeface="Arial" panose="020B0604020202020204" pitchFamily="34" charset="0"/>
                        </a:rPr>
                        <a: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200" dirty="0">
                          <a:latin typeface="Arial" panose="020B0604020202020204" pitchFamily="34" charset="0"/>
                          <a:cs typeface="Arial" panose="020B0604020202020204" pitchFamily="34" charset="0"/>
                        </a:rPr>
                        <a:t>„inverse“ springback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153383"/>
                  </a:ext>
                </a:extLst>
              </a:tr>
            </a:tbl>
          </a:graphicData>
        </a:graphic>
      </p:graphicFrame>
      <p:sp>
        <p:nvSpPr>
          <p:cNvPr id="196" name="Textfeld 195"/>
          <p:cNvSpPr txBox="1"/>
          <p:nvPr/>
        </p:nvSpPr>
        <p:spPr>
          <a:xfrm>
            <a:off x="4598512" y="2072187"/>
            <a:ext cx="738868" cy="646331"/>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local scaling values</a:t>
            </a:r>
          </a:p>
        </p:txBody>
      </p:sp>
      <p:cxnSp>
        <p:nvCxnSpPr>
          <p:cNvPr id="197" name="Gerade Verbindung mit Pfeil 196"/>
          <p:cNvCxnSpPr/>
          <p:nvPr/>
        </p:nvCxnSpPr>
        <p:spPr>
          <a:xfrm>
            <a:off x="4690196" y="2767443"/>
            <a:ext cx="4458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Gerade Verbindung mit Pfeil 200">
            <a:extLst>
              <a:ext uri="{FF2B5EF4-FFF2-40B4-BE49-F238E27FC236}">
                <a16:creationId xmlns:a16="http://schemas.microsoft.com/office/drawing/2014/main" id="{25EFB08A-2391-DC4B-90CB-397F7FBC697C}"/>
              </a:ext>
            </a:extLst>
          </p:cNvPr>
          <p:cNvCxnSpPr/>
          <p:nvPr/>
        </p:nvCxnSpPr>
        <p:spPr>
          <a:xfrm flipV="1">
            <a:off x="9456789" y="1583701"/>
            <a:ext cx="0" cy="2700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Gerade Verbindung mit Pfeil 201">
            <a:extLst>
              <a:ext uri="{FF2B5EF4-FFF2-40B4-BE49-F238E27FC236}">
                <a16:creationId xmlns:a16="http://schemas.microsoft.com/office/drawing/2014/main" id="{D97E9520-9C1C-4F44-A9AE-BDF9E41212BD}"/>
              </a:ext>
            </a:extLst>
          </p:cNvPr>
          <p:cNvCxnSpPr>
            <a:cxnSpLocks/>
          </p:cNvCxnSpPr>
          <p:nvPr/>
        </p:nvCxnSpPr>
        <p:spPr>
          <a:xfrm flipV="1">
            <a:off x="9456790" y="2981679"/>
            <a:ext cx="2088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03" name="Gruppieren 202"/>
          <p:cNvGrpSpPr/>
          <p:nvPr/>
        </p:nvGrpSpPr>
        <p:grpSpPr>
          <a:xfrm>
            <a:off x="9451705" y="1737594"/>
            <a:ext cx="1846288" cy="1244180"/>
            <a:chOff x="400557" y="153787"/>
            <a:chExt cx="1846288" cy="1244180"/>
          </a:xfrm>
        </p:grpSpPr>
        <p:sp>
          <p:nvSpPr>
            <p:cNvPr id="224" name="Freihandform 223">
              <a:extLst>
                <a:ext uri="{FF2B5EF4-FFF2-40B4-BE49-F238E27FC236}">
                  <a16:creationId xmlns:a16="http://schemas.microsoft.com/office/drawing/2014/main" id="{4957F490-BAB6-9E46-A368-BC1550C1B759}"/>
                </a:ext>
              </a:extLst>
            </p:cNvPr>
            <p:cNvSpPr/>
            <p:nvPr/>
          </p:nvSpPr>
          <p:spPr>
            <a:xfrm>
              <a:off x="699876" y="153787"/>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225"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07" name="Ellipse 206"/>
          <p:cNvSpPr>
            <a:spLocks noChangeAspect="1"/>
          </p:cNvSpPr>
          <p:nvPr/>
        </p:nvSpPr>
        <p:spPr>
          <a:xfrm>
            <a:off x="9373569" y="2905142"/>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0</a:t>
            </a:r>
          </a:p>
        </p:txBody>
      </p:sp>
      <mc:AlternateContent xmlns:mc="http://schemas.openxmlformats.org/markup-compatibility/2006" xmlns:a14="http://schemas.microsoft.com/office/drawing/2010/main">
        <mc:Choice Requires="a14">
          <p:sp>
            <p:nvSpPr>
              <p:cNvPr id="211" name="Textfeld 210"/>
              <p:cNvSpPr txBox="1"/>
              <p:nvPr/>
            </p:nvSpPr>
            <p:spPr>
              <a:xfrm>
                <a:off x="11394576" y="2981585"/>
                <a:ext cx="88614"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𝜀</m:t>
                      </m:r>
                    </m:oMath>
                  </m:oMathPara>
                </a14:m>
                <a:endParaRPr lang="en-GB" sz="700" dirty="0"/>
              </a:p>
            </p:txBody>
          </p:sp>
        </mc:Choice>
        <mc:Fallback xmlns="">
          <p:sp>
            <p:nvSpPr>
              <p:cNvPr id="211" name="Textfeld 210"/>
              <p:cNvSpPr txBox="1">
                <a:spLocks noRot="1" noChangeAspect="1" noMove="1" noResize="1" noEditPoints="1" noAdjustHandles="1" noChangeArrowheads="1" noChangeShapeType="1" noTextEdit="1"/>
              </p:cNvSpPr>
              <p:nvPr/>
            </p:nvSpPr>
            <p:spPr>
              <a:xfrm>
                <a:off x="11394576" y="2981585"/>
                <a:ext cx="88614" cy="138499"/>
              </a:xfrm>
              <a:prstGeom prst="rect">
                <a:avLst/>
              </a:prstGeom>
              <a:blipFill>
                <a:blip r:embed="rId13"/>
                <a:stretch>
                  <a:fillRect l="-13333" r="-13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12" name="Textfeld 211"/>
              <p:cNvSpPr txBox="1"/>
              <p:nvPr/>
            </p:nvSpPr>
            <p:spPr>
              <a:xfrm>
                <a:off x="9326281" y="1580997"/>
                <a:ext cx="102207" cy="1384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smtClean="0">
                          <a:latin typeface="Cambria Math" panose="02040503050406030204" pitchFamily="18" charset="0"/>
                          <a:ea typeface="Cambria Math" panose="02040503050406030204" pitchFamily="18" charset="0"/>
                        </a:rPr>
                        <m:t>𝜎</m:t>
                      </m:r>
                    </m:oMath>
                  </m:oMathPara>
                </a14:m>
                <a:endParaRPr lang="en-GB" sz="700" dirty="0"/>
              </a:p>
            </p:txBody>
          </p:sp>
        </mc:Choice>
        <mc:Fallback xmlns="">
          <p:sp>
            <p:nvSpPr>
              <p:cNvPr id="212" name="Textfeld 211"/>
              <p:cNvSpPr txBox="1">
                <a:spLocks noRot="1" noChangeAspect="1" noMove="1" noResize="1" noEditPoints="1" noAdjustHandles="1" noChangeArrowheads="1" noChangeShapeType="1" noTextEdit="1"/>
              </p:cNvSpPr>
              <p:nvPr/>
            </p:nvSpPr>
            <p:spPr>
              <a:xfrm>
                <a:off x="9326281" y="1580997"/>
                <a:ext cx="102207" cy="138499"/>
              </a:xfrm>
              <a:prstGeom prst="rect">
                <a:avLst/>
              </a:prstGeom>
              <a:blipFill>
                <a:blip r:embed="rId14"/>
                <a:stretch>
                  <a:fillRect l="-11765" r="-11765"/>
                </a:stretch>
              </a:blipFill>
            </p:spPr>
            <p:txBody>
              <a:bodyPr/>
              <a:lstStyle/>
              <a:p>
                <a:r>
                  <a:rPr lang="de-DE">
                    <a:noFill/>
                  </a:rPr>
                  <a:t> </a:t>
                </a:r>
              </a:p>
            </p:txBody>
          </p:sp>
        </mc:Fallback>
      </mc:AlternateContent>
      <p:cxnSp>
        <p:nvCxnSpPr>
          <p:cNvPr id="216"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10580719" y="1727996"/>
            <a:ext cx="437560" cy="118109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8" name="Ellipse 217"/>
          <p:cNvSpPr>
            <a:spLocks noChangeAspect="1"/>
          </p:cNvSpPr>
          <p:nvPr/>
        </p:nvSpPr>
        <p:spPr>
          <a:xfrm>
            <a:off x="10468137" y="2895275"/>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6</a:t>
            </a:r>
          </a:p>
        </p:txBody>
      </p:sp>
      <p:sp>
        <p:nvSpPr>
          <p:cNvPr id="226" name="Rechteck 225"/>
          <p:cNvSpPr/>
          <p:nvPr/>
        </p:nvSpPr>
        <p:spPr>
          <a:xfrm>
            <a:off x="1919894" y="1557498"/>
            <a:ext cx="883145" cy="509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Ellipse 20"/>
          <p:cNvSpPr>
            <a:spLocks noChangeAspect="1"/>
          </p:cNvSpPr>
          <p:nvPr/>
        </p:nvSpPr>
        <p:spPr>
          <a:xfrm>
            <a:off x="1787752" y="1656792"/>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1</a:t>
            </a:r>
          </a:p>
        </p:txBody>
      </p:sp>
      <p:cxnSp>
        <p:nvCxnSpPr>
          <p:cNvPr id="227" name="Gerade Verbindung 36">
            <a:extLst>
              <a:ext uri="{FF2B5EF4-FFF2-40B4-BE49-F238E27FC236}">
                <a16:creationId xmlns:a16="http://schemas.microsoft.com/office/drawing/2014/main" id="{ED048A86-5880-004B-8E7A-5AF9CECCE93F}"/>
              </a:ext>
            </a:extLst>
          </p:cNvPr>
          <p:cNvCxnSpPr>
            <a:cxnSpLocks/>
            <a:stCxn id="138" idx="4"/>
            <a:endCxn id="136" idx="0"/>
          </p:cNvCxnSpPr>
          <p:nvPr/>
        </p:nvCxnSpPr>
        <p:spPr>
          <a:xfrm flipH="1">
            <a:off x="4679512" y="1825500"/>
            <a:ext cx="645" cy="218954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34" name="Tabelle 233"/>
          <p:cNvGraphicFramePr>
            <a:graphicFrameLocks noGrp="1"/>
          </p:cNvGraphicFramePr>
          <p:nvPr>
            <p:extLst>
              <p:ext uri="{D42A27DB-BD31-4B8C-83A1-F6EECF244321}">
                <p14:modId xmlns:p14="http://schemas.microsoft.com/office/powerpoint/2010/main" val="4019722058"/>
              </p:ext>
            </p:extLst>
          </p:nvPr>
        </p:nvGraphicFramePr>
        <p:xfrm>
          <a:off x="6312595" y="4526054"/>
          <a:ext cx="2093085" cy="640080"/>
        </p:xfrm>
        <a:graphic>
          <a:graphicData uri="http://schemas.openxmlformats.org/drawingml/2006/table">
            <a:tbl>
              <a:tblPr>
                <a:tableStyleId>{5940675A-B579-460E-94D1-54222C63F5DA}</a:tableStyleId>
              </a:tblPr>
              <a:tblGrid>
                <a:gridCol w="508909">
                  <a:extLst>
                    <a:ext uri="{9D8B030D-6E8A-4147-A177-3AD203B41FA5}">
                      <a16:colId xmlns:a16="http://schemas.microsoft.com/office/drawing/2014/main" val="4110559076"/>
                    </a:ext>
                  </a:extLst>
                </a:gridCol>
                <a:gridCol w="1584176">
                  <a:extLst>
                    <a:ext uri="{9D8B030D-6E8A-4147-A177-3AD203B41FA5}">
                      <a16:colId xmlns:a16="http://schemas.microsoft.com/office/drawing/2014/main" val="1573954113"/>
                    </a:ext>
                  </a:extLst>
                </a:gridCol>
              </a:tblGrid>
              <a:tr h="370840">
                <a:tc>
                  <a:txBody>
                    <a:bodyPr/>
                    <a:lstStyle/>
                    <a:p>
                      <a:r>
                        <a:rPr lang="de-DE" sz="1200" dirty="0">
                          <a:latin typeface="Arial" panose="020B0604020202020204" pitchFamily="34" charset="0"/>
                          <a:cs typeface="Arial" panose="020B0604020202020204" pitchFamily="34" charset="0"/>
                        </a:rPr>
                        <a:t>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noProof="0" dirty="0">
                          <a:latin typeface="Arial" panose="020B0604020202020204" pitchFamily="34" charset="0"/>
                          <a:cs typeface="Arial" panose="020B0604020202020204" pitchFamily="34" charset="0"/>
                        </a:rPr>
                        <a:t>scaling tools with „inverse“ springback vector field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5756606"/>
                  </a:ext>
                </a:extLst>
              </a:tr>
            </a:tbl>
          </a:graphicData>
        </a:graphic>
      </p:graphicFrame>
      <p:sp>
        <p:nvSpPr>
          <p:cNvPr id="235" name="Rechteck 234"/>
          <p:cNvSpPr/>
          <p:nvPr/>
        </p:nvSpPr>
        <p:spPr>
          <a:xfrm>
            <a:off x="11073698" y="1454150"/>
            <a:ext cx="883145" cy="5091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7" name="Ellipse 216"/>
          <p:cNvSpPr>
            <a:spLocks noChangeAspect="1"/>
          </p:cNvSpPr>
          <p:nvPr/>
        </p:nvSpPr>
        <p:spPr>
          <a:xfrm>
            <a:off x="10920201" y="1670967"/>
            <a:ext cx="162000" cy="1620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900" dirty="0">
                <a:solidFill>
                  <a:schemeClr val="tx1"/>
                </a:solidFill>
                <a:latin typeface="Arial" panose="020B0604020202020204" pitchFamily="34" charset="0"/>
                <a:cs typeface="Arial" panose="020B0604020202020204" pitchFamily="34" charset="0"/>
              </a:rPr>
              <a:t>5</a:t>
            </a:r>
          </a:p>
        </p:txBody>
      </p:sp>
      <p:graphicFrame>
        <p:nvGraphicFramePr>
          <p:cNvPr id="236" name="Tabelle 235"/>
          <p:cNvGraphicFramePr>
            <a:graphicFrameLocks noGrp="1"/>
          </p:cNvGraphicFramePr>
          <p:nvPr>
            <p:extLst>
              <p:ext uri="{D42A27DB-BD31-4B8C-83A1-F6EECF244321}">
                <p14:modId xmlns:p14="http://schemas.microsoft.com/office/powerpoint/2010/main" val="2853594759"/>
              </p:ext>
            </p:extLst>
          </p:nvPr>
        </p:nvGraphicFramePr>
        <p:xfrm>
          <a:off x="9394604" y="4514519"/>
          <a:ext cx="2093085" cy="828040"/>
        </p:xfrm>
        <a:graphic>
          <a:graphicData uri="http://schemas.openxmlformats.org/drawingml/2006/table">
            <a:tbl>
              <a:tblPr>
                <a:tableStyleId>{5940675A-B579-460E-94D1-54222C63F5DA}</a:tableStyleId>
              </a:tblPr>
              <a:tblGrid>
                <a:gridCol w="508909">
                  <a:extLst>
                    <a:ext uri="{9D8B030D-6E8A-4147-A177-3AD203B41FA5}">
                      <a16:colId xmlns:a16="http://schemas.microsoft.com/office/drawing/2014/main" val="4110559076"/>
                    </a:ext>
                  </a:extLst>
                </a:gridCol>
                <a:gridCol w="1584176">
                  <a:extLst>
                    <a:ext uri="{9D8B030D-6E8A-4147-A177-3AD203B41FA5}">
                      <a16:colId xmlns:a16="http://schemas.microsoft.com/office/drawing/2014/main" val="1573954113"/>
                    </a:ext>
                  </a:extLst>
                </a:gridCol>
              </a:tblGrid>
              <a:tr h="370840">
                <a:tc>
                  <a:txBody>
                    <a:bodyPr/>
                    <a:lstStyle/>
                    <a:p>
                      <a:r>
                        <a:rPr lang="de-DE" sz="1200" dirty="0">
                          <a:latin typeface="Arial" panose="020B0604020202020204" pitchFamily="34" charset="0"/>
                          <a:cs typeface="Arial" panose="020B0604020202020204" pitchFamily="34" charset="0"/>
                        </a:rPr>
                        <a:t>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GB" sz="1200" noProof="0" dirty="0">
                          <a:latin typeface="Arial" panose="020B0604020202020204" pitchFamily="34" charset="0"/>
                          <a:cs typeface="Arial" panose="020B0604020202020204" pitchFamily="34" charset="0"/>
                        </a:rPr>
                        <a:t>drawing</a:t>
                      </a:r>
                      <a:r>
                        <a:rPr lang="en-GB" sz="1200" baseline="0" noProof="0" dirty="0">
                          <a:latin typeface="Arial" panose="020B0604020202020204" pitchFamily="34" charset="0"/>
                          <a:cs typeface="Arial" panose="020B0604020202020204" pitchFamily="34" charset="0"/>
                        </a:rPr>
                        <a:t> with locally scaled tools</a:t>
                      </a:r>
                      <a:endParaRPr lang="en-GB" sz="1200" noProof="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55756606"/>
                  </a:ext>
                </a:extLst>
              </a:tr>
              <a:tr h="370840">
                <a:tc>
                  <a:txBody>
                    <a:bodyPr/>
                    <a:lstStyle/>
                    <a:p>
                      <a:r>
                        <a:rPr lang="de-DE" sz="1200" dirty="0">
                          <a:latin typeface="Arial" panose="020B0604020202020204" pitchFamily="34" charset="0"/>
                          <a:cs typeface="Arial" panose="020B0604020202020204" pitchFamily="34" charset="0"/>
                        </a:rPr>
                        <a:t>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de-DE" sz="1200" dirty="0">
                          <a:latin typeface="Arial" panose="020B0604020202020204" pitchFamily="34" charset="0"/>
                          <a:cs typeface="Arial" panose="020B0604020202020204" pitchFamily="34" charset="0"/>
                        </a:rPr>
                        <a:t>springback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4153383"/>
                  </a:ext>
                </a:extLst>
              </a:tr>
            </a:tbl>
          </a:graphicData>
        </a:graphic>
      </p:graphicFrame>
      <p:sp>
        <p:nvSpPr>
          <p:cNvPr id="2" name="Ellipse 1"/>
          <p:cNvSpPr/>
          <p:nvPr/>
        </p:nvSpPr>
        <p:spPr>
          <a:xfrm>
            <a:off x="1829716" y="2846868"/>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3" name="Ellipse 92"/>
          <p:cNvSpPr/>
          <p:nvPr/>
        </p:nvSpPr>
        <p:spPr>
          <a:xfrm>
            <a:off x="4619828" y="2857205"/>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Ellipse 93"/>
          <p:cNvSpPr/>
          <p:nvPr/>
        </p:nvSpPr>
        <p:spPr>
          <a:xfrm>
            <a:off x="7507038" y="2895275"/>
            <a:ext cx="108000" cy="108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33389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8</a:t>
            </a:fld>
            <a:endParaRPr lang="en-GB" dirty="0"/>
          </a:p>
        </p:txBody>
      </p:sp>
      <p:sp>
        <p:nvSpPr>
          <p:cNvPr id="6" name="Textplatzhalter 5"/>
          <p:cNvSpPr>
            <a:spLocks noGrp="1"/>
          </p:cNvSpPr>
          <p:nvPr>
            <p:ph type="body" sz="quarter" idx="13"/>
          </p:nvPr>
        </p:nvSpPr>
        <p:spPr/>
        <p:txBody>
          <a:bodyPr/>
          <a:lstStyle/>
          <a:p>
            <a:r>
              <a:rPr lang="en-GB" dirty="0"/>
              <a:t>The scaled tool geometry should have the inverse lengths of the unscaled part after springback. But by simply inverting the membrane stresses this can not be reached due to a non-linear springback behaviour.</a:t>
            </a:r>
          </a:p>
        </p:txBody>
      </p:sp>
      <p:sp>
        <p:nvSpPr>
          <p:cNvPr id="7" name="Titel 6"/>
          <p:cNvSpPr>
            <a:spLocks noGrp="1"/>
          </p:cNvSpPr>
          <p:nvPr>
            <p:ph type="title"/>
          </p:nvPr>
        </p:nvSpPr>
        <p:spPr/>
        <p:txBody>
          <a:bodyPr/>
          <a:lstStyle/>
          <a:p>
            <a:r>
              <a:rPr lang="en-GB" dirty="0"/>
              <a:t>STATE OF THE ART SCALING APPROACHES: </a:t>
            </a:r>
            <a:r>
              <a:rPr lang="en-GB" cap="all" dirty="0"/>
              <a:t>Deficit of local scaling approach</a:t>
            </a:r>
            <a:endParaRPr lang="en-GB" dirty="0"/>
          </a:p>
        </p:txBody>
      </p:sp>
      <p:grpSp>
        <p:nvGrpSpPr>
          <p:cNvPr id="17" name="Gruppieren 16"/>
          <p:cNvGrpSpPr/>
          <p:nvPr/>
        </p:nvGrpSpPr>
        <p:grpSpPr>
          <a:xfrm>
            <a:off x="10236927" y="1791132"/>
            <a:ext cx="1655250" cy="4186238"/>
            <a:chOff x="8181975" y="2002631"/>
            <a:chExt cx="1655250" cy="4186238"/>
          </a:xfrm>
        </p:grpSpPr>
        <p:grpSp>
          <p:nvGrpSpPr>
            <p:cNvPr id="18" name="Gruppieren 17"/>
            <p:cNvGrpSpPr>
              <a:grpSpLocks noChangeAspect="1"/>
            </p:cNvGrpSpPr>
            <p:nvPr/>
          </p:nvGrpSpPr>
          <p:grpSpPr>
            <a:xfrm rot="16200000">
              <a:off x="6896958" y="3287648"/>
              <a:ext cx="4186238" cy="1616204"/>
              <a:chOff x="-4763" y="27522"/>
              <a:chExt cx="5764213" cy="2225421"/>
            </a:xfrm>
          </p:grpSpPr>
          <p:pic>
            <p:nvPicPr>
              <p:cNvPr id="45" name="Grafik 44"/>
              <p:cNvPicPr>
                <a:picLocks noChangeAspect="1"/>
              </p:cNvPicPr>
              <p:nvPr/>
            </p:nvPicPr>
            <p:blipFill>
              <a:blip r:embed="rId3" cstate="print">
                <a:clrChange>
                  <a:clrFrom>
                    <a:srgbClr val="333367"/>
                  </a:clrFrom>
                  <a:clrTo>
                    <a:srgbClr val="333367">
                      <a:alpha val="0"/>
                    </a:srgbClr>
                  </a:clrTo>
                </a:clrChange>
                <a:biLevel thresh="25000"/>
                <a:extLst>
                  <a:ext uri="{28A0092B-C50C-407E-A947-70E740481C1C}">
                    <a14:useLocalDpi xmlns:a14="http://schemas.microsoft.com/office/drawing/2010/main" val="0"/>
                  </a:ext>
                </a:extLst>
              </a:blip>
              <a:stretch>
                <a:fillRect/>
              </a:stretch>
            </p:blipFill>
            <p:spPr>
              <a:xfrm>
                <a:off x="0" y="56100"/>
                <a:ext cx="5759450" cy="2187504"/>
              </a:xfrm>
              <a:prstGeom prst="rect">
                <a:avLst/>
              </a:prstGeom>
            </p:spPr>
          </p:pic>
          <p:pic>
            <p:nvPicPr>
              <p:cNvPr id="46" name="Grafik 45"/>
              <p:cNvPicPr>
                <a:picLocks noChangeAspect="1"/>
              </p:cNvPicPr>
              <p:nvPr/>
            </p:nvPicPr>
            <p:blipFill>
              <a:blip r:embed="rId4">
                <a:clrChange>
                  <a:clrFrom>
                    <a:srgbClr val="333366"/>
                  </a:clrFrom>
                  <a:clrTo>
                    <a:srgbClr val="333366">
                      <a:alpha val="0"/>
                    </a:srgbClr>
                  </a:clrTo>
                </a:clrChange>
                <a:grayscl/>
              </a:blip>
              <a:stretch>
                <a:fillRect/>
              </a:stretch>
            </p:blipFill>
            <p:spPr>
              <a:xfrm>
                <a:off x="-4763" y="27522"/>
                <a:ext cx="5741670" cy="2225421"/>
              </a:xfrm>
              <a:prstGeom prst="rect">
                <a:avLst/>
              </a:prstGeom>
            </p:spPr>
          </p:pic>
        </p:grpSp>
        <p:sp>
          <p:nvSpPr>
            <p:cNvPr id="19" name="Ellipse 18"/>
            <p:cNvSpPr/>
            <p:nvPr/>
          </p:nvSpPr>
          <p:spPr>
            <a:xfrm rot="16200000">
              <a:off x="9603225" y="2936498"/>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9</a:t>
              </a:r>
            </a:p>
          </p:txBody>
        </p:sp>
        <p:sp>
          <p:nvSpPr>
            <p:cNvPr id="20" name="Ellipse 19"/>
            <p:cNvSpPr/>
            <p:nvPr/>
          </p:nvSpPr>
          <p:spPr>
            <a:xfrm rot="16200000">
              <a:off x="8723669" y="20780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15</a:t>
              </a:r>
            </a:p>
          </p:txBody>
        </p:sp>
        <p:sp>
          <p:nvSpPr>
            <p:cNvPr id="21" name="Ellipse 20"/>
            <p:cNvSpPr/>
            <p:nvPr/>
          </p:nvSpPr>
          <p:spPr>
            <a:xfrm rot="16200000">
              <a:off x="9603225" y="234943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10</a:t>
              </a:r>
            </a:p>
          </p:txBody>
        </p:sp>
        <p:sp>
          <p:nvSpPr>
            <p:cNvPr id="22" name="Ellipse 21"/>
            <p:cNvSpPr/>
            <p:nvPr/>
          </p:nvSpPr>
          <p:spPr>
            <a:xfrm rot="16200000">
              <a:off x="9320515" y="47973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18</a:t>
              </a:r>
            </a:p>
          </p:txBody>
        </p:sp>
        <p:sp>
          <p:nvSpPr>
            <p:cNvPr id="23" name="Ellipse 22"/>
            <p:cNvSpPr/>
            <p:nvPr/>
          </p:nvSpPr>
          <p:spPr>
            <a:xfrm rot="16200000">
              <a:off x="9178669" y="458877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19</a:t>
              </a:r>
            </a:p>
          </p:txBody>
        </p:sp>
        <p:sp>
          <p:nvSpPr>
            <p:cNvPr id="24" name="Ellipse 23"/>
            <p:cNvSpPr/>
            <p:nvPr/>
          </p:nvSpPr>
          <p:spPr>
            <a:xfrm rot="16200000">
              <a:off x="9209790" y="331194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20</a:t>
              </a:r>
            </a:p>
          </p:txBody>
        </p:sp>
        <p:sp>
          <p:nvSpPr>
            <p:cNvPr id="25" name="Ellipse 24"/>
            <p:cNvSpPr/>
            <p:nvPr/>
          </p:nvSpPr>
          <p:spPr>
            <a:xfrm rot="16200000">
              <a:off x="9338658" y="309262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21</a:t>
              </a:r>
            </a:p>
          </p:txBody>
        </p:sp>
        <p:sp>
          <p:nvSpPr>
            <p:cNvPr id="26" name="Ellipse 25"/>
            <p:cNvSpPr/>
            <p:nvPr/>
          </p:nvSpPr>
          <p:spPr>
            <a:xfrm rot="16200000">
              <a:off x="9384915" y="274194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22</a:t>
              </a:r>
            </a:p>
          </p:txBody>
        </p:sp>
        <p:sp>
          <p:nvSpPr>
            <p:cNvPr id="27" name="Ellipse 26"/>
            <p:cNvSpPr/>
            <p:nvPr/>
          </p:nvSpPr>
          <p:spPr>
            <a:xfrm rot="16200000">
              <a:off x="8469895" y="5861025"/>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13</a:t>
              </a:r>
            </a:p>
          </p:txBody>
        </p:sp>
        <p:sp>
          <p:nvSpPr>
            <p:cNvPr id="28" name="Ellipse 27"/>
            <p:cNvSpPr/>
            <p:nvPr/>
          </p:nvSpPr>
          <p:spPr>
            <a:xfrm rot="16200000">
              <a:off x="8719412" y="583105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12</a:t>
              </a:r>
            </a:p>
          </p:txBody>
        </p:sp>
        <p:sp>
          <p:nvSpPr>
            <p:cNvPr id="29" name="Ellipse 28"/>
            <p:cNvSpPr/>
            <p:nvPr/>
          </p:nvSpPr>
          <p:spPr>
            <a:xfrm rot="16200000">
              <a:off x="8995810" y="397996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23</a:t>
              </a:r>
            </a:p>
          </p:txBody>
        </p:sp>
        <p:sp>
          <p:nvSpPr>
            <p:cNvPr id="30" name="Ellipse 29"/>
            <p:cNvSpPr/>
            <p:nvPr/>
          </p:nvSpPr>
          <p:spPr>
            <a:xfrm rot="16200000">
              <a:off x="8718971" y="385548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24</a:t>
              </a:r>
            </a:p>
          </p:txBody>
        </p:sp>
        <p:sp>
          <p:nvSpPr>
            <p:cNvPr id="31" name="Ellipse 30"/>
            <p:cNvSpPr/>
            <p:nvPr/>
          </p:nvSpPr>
          <p:spPr>
            <a:xfrm rot="16200000">
              <a:off x="8507742" y="386854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25</a:t>
              </a:r>
            </a:p>
          </p:txBody>
        </p:sp>
        <p:sp>
          <p:nvSpPr>
            <p:cNvPr id="32" name="Ellipse 31"/>
            <p:cNvSpPr/>
            <p:nvPr/>
          </p:nvSpPr>
          <p:spPr>
            <a:xfrm rot="16200000">
              <a:off x="8468156" y="20659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16</a:t>
              </a:r>
            </a:p>
          </p:txBody>
        </p:sp>
        <p:sp>
          <p:nvSpPr>
            <p:cNvPr id="33" name="Ellipse 32"/>
            <p:cNvSpPr/>
            <p:nvPr/>
          </p:nvSpPr>
          <p:spPr>
            <a:xfrm rot="16200000">
              <a:off x="9603225" y="551369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3</a:t>
              </a:r>
            </a:p>
          </p:txBody>
        </p:sp>
        <p:sp>
          <p:nvSpPr>
            <p:cNvPr id="34" name="Ellipse 33"/>
            <p:cNvSpPr/>
            <p:nvPr/>
          </p:nvSpPr>
          <p:spPr>
            <a:xfrm rot="16200000">
              <a:off x="9603225" y="493728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4</a:t>
              </a:r>
            </a:p>
          </p:txBody>
        </p:sp>
        <p:sp>
          <p:nvSpPr>
            <p:cNvPr id="35" name="Ellipse 34"/>
            <p:cNvSpPr/>
            <p:nvPr/>
          </p:nvSpPr>
          <p:spPr>
            <a:xfrm rot="16200000">
              <a:off x="9558019" y="465261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5</a:t>
              </a:r>
            </a:p>
          </p:txBody>
        </p:sp>
        <p:sp>
          <p:nvSpPr>
            <p:cNvPr id="36" name="Ellipse 35"/>
            <p:cNvSpPr/>
            <p:nvPr/>
          </p:nvSpPr>
          <p:spPr>
            <a:xfrm rot="16200000">
              <a:off x="9285051" y="43161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6</a:t>
              </a:r>
            </a:p>
          </p:txBody>
        </p:sp>
        <p:sp>
          <p:nvSpPr>
            <p:cNvPr id="37" name="Ellipse 36"/>
            <p:cNvSpPr/>
            <p:nvPr/>
          </p:nvSpPr>
          <p:spPr>
            <a:xfrm rot="16200000">
              <a:off x="9267676" y="365815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7</a:t>
              </a:r>
            </a:p>
          </p:txBody>
        </p:sp>
        <p:sp>
          <p:nvSpPr>
            <p:cNvPr id="38" name="Ellipse 37"/>
            <p:cNvSpPr/>
            <p:nvPr/>
          </p:nvSpPr>
          <p:spPr>
            <a:xfrm rot="16200000">
              <a:off x="9548822" y="326400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8</a:t>
              </a:r>
            </a:p>
          </p:txBody>
        </p:sp>
        <p:sp>
          <p:nvSpPr>
            <p:cNvPr id="39" name="Ellipse 38"/>
            <p:cNvSpPr/>
            <p:nvPr/>
          </p:nvSpPr>
          <p:spPr>
            <a:xfrm rot="16200000">
              <a:off x="9217189" y="203170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14</a:t>
              </a:r>
            </a:p>
          </p:txBody>
        </p:sp>
        <p:sp>
          <p:nvSpPr>
            <p:cNvPr id="40" name="Ellipse 39"/>
            <p:cNvSpPr/>
            <p:nvPr/>
          </p:nvSpPr>
          <p:spPr>
            <a:xfrm rot="16200000">
              <a:off x="8281826" y="385457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26</a:t>
              </a:r>
            </a:p>
          </p:txBody>
        </p:sp>
        <p:sp>
          <p:nvSpPr>
            <p:cNvPr id="41" name="Ellipse 40"/>
            <p:cNvSpPr/>
            <p:nvPr/>
          </p:nvSpPr>
          <p:spPr>
            <a:xfrm rot="16200000">
              <a:off x="8181975" y="296034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a:t>
              </a:r>
            </a:p>
          </p:txBody>
        </p:sp>
        <p:sp>
          <p:nvSpPr>
            <p:cNvPr id="42" name="Ellipse 41"/>
            <p:cNvSpPr/>
            <p:nvPr/>
          </p:nvSpPr>
          <p:spPr>
            <a:xfrm rot="16200000">
              <a:off x="9147954" y="589147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11</a:t>
              </a:r>
            </a:p>
          </p:txBody>
        </p:sp>
        <p:sp>
          <p:nvSpPr>
            <p:cNvPr id="43" name="Ellipse 42"/>
            <p:cNvSpPr/>
            <p:nvPr/>
          </p:nvSpPr>
          <p:spPr>
            <a:xfrm rot="16200000">
              <a:off x="9421314" y="516601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17</a:t>
              </a:r>
            </a:p>
          </p:txBody>
        </p:sp>
        <p:sp>
          <p:nvSpPr>
            <p:cNvPr id="44" name="Ellipse 43"/>
            <p:cNvSpPr/>
            <p:nvPr/>
          </p:nvSpPr>
          <p:spPr>
            <a:xfrm rot="16200000">
              <a:off x="8181975" y="465899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a:t>
              </a:r>
            </a:p>
          </p:txBody>
        </p:sp>
      </p:grpSp>
      <p:graphicFrame>
        <p:nvGraphicFramePr>
          <p:cNvPr id="49" name="Diagramm 48"/>
          <p:cNvGraphicFramePr>
            <a:graphicFrameLocks noGrp="1"/>
          </p:cNvGraphicFramePr>
          <p:nvPr>
            <p:extLst>
              <p:ext uri="{D42A27DB-BD31-4B8C-83A1-F6EECF244321}">
                <p14:modId xmlns:p14="http://schemas.microsoft.com/office/powerpoint/2010/main" val="2577600160"/>
              </p:ext>
            </p:extLst>
          </p:nvPr>
        </p:nvGraphicFramePr>
        <p:xfrm>
          <a:off x="191345" y="1484784"/>
          <a:ext cx="9393583" cy="46805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33534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9</a:t>
            </a:fld>
            <a:endParaRPr lang="en-GB" dirty="0"/>
          </a:p>
        </p:txBody>
      </p:sp>
      <p:sp>
        <p:nvSpPr>
          <p:cNvPr id="6" name="Textplatzhalter 5"/>
          <p:cNvSpPr>
            <a:spLocks noGrp="1"/>
          </p:cNvSpPr>
          <p:nvPr>
            <p:ph type="body" sz="quarter" idx="13"/>
          </p:nvPr>
        </p:nvSpPr>
        <p:spPr/>
        <p:txBody>
          <a:bodyPr/>
          <a:lstStyle/>
          <a:p>
            <a:r>
              <a:rPr lang="en-GB" dirty="0"/>
              <a:t>The scaled tool geometry should have the inverse lengths of the unscaled part after springback. But by simply inverting the membrane stresses this can not be reached due to a non-linear springback behaviour.</a:t>
            </a:r>
          </a:p>
        </p:txBody>
      </p:sp>
      <p:sp>
        <p:nvSpPr>
          <p:cNvPr id="7" name="Titel 6"/>
          <p:cNvSpPr>
            <a:spLocks noGrp="1"/>
          </p:cNvSpPr>
          <p:nvPr>
            <p:ph type="title"/>
          </p:nvPr>
        </p:nvSpPr>
        <p:spPr/>
        <p:txBody>
          <a:bodyPr/>
          <a:lstStyle/>
          <a:p>
            <a:r>
              <a:rPr lang="en-GB" dirty="0"/>
              <a:t>STATE OF THE ART SCALING APPROACHES: </a:t>
            </a:r>
            <a:r>
              <a:rPr lang="en-GB" cap="all" dirty="0"/>
              <a:t>Deficit of local scaling approach</a:t>
            </a:r>
            <a:endParaRPr lang="en-GB" dirty="0"/>
          </a:p>
        </p:txBody>
      </p:sp>
      <p:grpSp>
        <p:nvGrpSpPr>
          <p:cNvPr id="17" name="Gruppieren 16"/>
          <p:cNvGrpSpPr/>
          <p:nvPr/>
        </p:nvGrpSpPr>
        <p:grpSpPr>
          <a:xfrm>
            <a:off x="10236927" y="1791132"/>
            <a:ext cx="1655250" cy="4186238"/>
            <a:chOff x="8181975" y="2002631"/>
            <a:chExt cx="1655250" cy="4186238"/>
          </a:xfrm>
        </p:grpSpPr>
        <p:grpSp>
          <p:nvGrpSpPr>
            <p:cNvPr id="18" name="Gruppieren 17"/>
            <p:cNvGrpSpPr>
              <a:grpSpLocks noChangeAspect="1"/>
            </p:cNvGrpSpPr>
            <p:nvPr/>
          </p:nvGrpSpPr>
          <p:grpSpPr>
            <a:xfrm rot="16200000">
              <a:off x="6896958" y="3287648"/>
              <a:ext cx="4186238" cy="1616204"/>
              <a:chOff x="-4763" y="27522"/>
              <a:chExt cx="5764213" cy="2225421"/>
            </a:xfrm>
          </p:grpSpPr>
          <p:pic>
            <p:nvPicPr>
              <p:cNvPr id="45" name="Grafik 44"/>
              <p:cNvPicPr>
                <a:picLocks noChangeAspect="1"/>
              </p:cNvPicPr>
              <p:nvPr/>
            </p:nvPicPr>
            <p:blipFill>
              <a:blip r:embed="rId3" cstate="print">
                <a:clrChange>
                  <a:clrFrom>
                    <a:srgbClr val="333367"/>
                  </a:clrFrom>
                  <a:clrTo>
                    <a:srgbClr val="333367">
                      <a:alpha val="0"/>
                    </a:srgbClr>
                  </a:clrTo>
                </a:clrChange>
                <a:biLevel thresh="25000"/>
                <a:extLst>
                  <a:ext uri="{28A0092B-C50C-407E-A947-70E740481C1C}">
                    <a14:useLocalDpi xmlns:a14="http://schemas.microsoft.com/office/drawing/2010/main" val="0"/>
                  </a:ext>
                </a:extLst>
              </a:blip>
              <a:stretch>
                <a:fillRect/>
              </a:stretch>
            </p:blipFill>
            <p:spPr>
              <a:xfrm>
                <a:off x="0" y="56100"/>
                <a:ext cx="5759450" cy="2187504"/>
              </a:xfrm>
              <a:prstGeom prst="rect">
                <a:avLst/>
              </a:prstGeom>
            </p:spPr>
          </p:pic>
          <p:pic>
            <p:nvPicPr>
              <p:cNvPr id="46" name="Grafik 45"/>
              <p:cNvPicPr>
                <a:picLocks noChangeAspect="1"/>
              </p:cNvPicPr>
              <p:nvPr/>
            </p:nvPicPr>
            <p:blipFill>
              <a:blip r:embed="rId4">
                <a:clrChange>
                  <a:clrFrom>
                    <a:srgbClr val="333366"/>
                  </a:clrFrom>
                  <a:clrTo>
                    <a:srgbClr val="333366">
                      <a:alpha val="0"/>
                    </a:srgbClr>
                  </a:clrTo>
                </a:clrChange>
                <a:grayscl/>
              </a:blip>
              <a:stretch>
                <a:fillRect/>
              </a:stretch>
            </p:blipFill>
            <p:spPr>
              <a:xfrm>
                <a:off x="-4763" y="27522"/>
                <a:ext cx="5741670" cy="2225421"/>
              </a:xfrm>
              <a:prstGeom prst="rect">
                <a:avLst/>
              </a:prstGeom>
            </p:spPr>
          </p:pic>
        </p:grpSp>
        <p:sp>
          <p:nvSpPr>
            <p:cNvPr id="19" name="Ellipse 18"/>
            <p:cNvSpPr/>
            <p:nvPr/>
          </p:nvSpPr>
          <p:spPr>
            <a:xfrm rot="16200000">
              <a:off x="9603225" y="2936498"/>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9</a:t>
              </a:r>
            </a:p>
          </p:txBody>
        </p:sp>
        <p:sp>
          <p:nvSpPr>
            <p:cNvPr id="20" name="Ellipse 19"/>
            <p:cNvSpPr/>
            <p:nvPr/>
          </p:nvSpPr>
          <p:spPr>
            <a:xfrm rot="16200000">
              <a:off x="8723669" y="20780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15</a:t>
              </a:r>
            </a:p>
          </p:txBody>
        </p:sp>
        <p:sp>
          <p:nvSpPr>
            <p:cNvPr id="21" name="Ellipse 20"/>
            <p:cNvSpPr/>
            <p:nvPr/>
          </p:nvSpPr>
          <p:spPr>
            <a:xfrm rot="16200000">
              <a:off x="9603225" y="234943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10</a:t>
              </a:r>
            </a:p>
          </p:txBody>
        </p:sp>
        <p:sp>
          <p:nvSpPr>
            <p:cNvPr id="22" name="Ellipse 21"/>
            <p:cNvSpPr/>
            <p:nvPr/>
          </p:nvSpPr>
          <p:spPr>
            <a:xfrm rot="16200000">
              <a:off x="9320515" y="47973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18</a:t>
              </a:r>
            </a:p>
          </p:txBody>
        </p:sp>
        <p:sp>
          <p:nvSpPr>
            <p:cNvPr id="23" name="Ellipse 22"/>
            <p:cNvSpPr/>
            <p:nvPr/>
          </p:nvSpPr>
          <p:spPr>
            <a:xfrm rot="16200000">
              <a:off x="9178669" y="458877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19</a:t>
              </a:r>
            </a:p>
          </p:txBody>
        </p:sp>
        <p:sp>
          <p:nvSpPr>
            <p:cNvPr id="24" name="Ellipse 23"/>
            <p:cNvSpPr/>
            <p:nvPr/>
          </p:nvSpPr>
          <p:spPr>
            <a:xfrm rot="16200000">
              <a:off x="9209790" y="331194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20</a:t>
              </a:r>
            </a:p>
          </p:txBody>
        </p:sp>
        <p:sp>
          <p:nvSpPr>
            <p:cNvPr id="25" name="Ellipse 24"/>
            <p:cNvSpPr/>
            <p:nvPr/>
          </p:nvSpPr>
          <p:spPr>
            <a:xfrm rot="16200000">
              <a:off x="9338658" y="309262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21</a:t>
              </a:r>
            </a:p>
          </p:txBody>
        </p:sp>
        <p:sp>
          <p:nvSpPr>
            <p:cNvPr id="26" name="Ellipse 25"/>
            <p:cNvSpPr/>
            <p:nvPr/>
          </p:nvSpPr>
          <p:spPr>
            <a:xfrm rot="16200000">
              <a:off x="9384915" y="274194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22</a:t>
              </a:r>
            </a:p>
          </p:txBody>
        </p:sp>
        <p:sp>
          <p:nvSpPr>
            <p:cNvPr id="27" name="Ellipse 26"/>
            <p:cNvSpPr/>
            <p:nvPr/>
          </p:nvSpPr>
          <p:spPr>
            <a:xfrm rot="16200000">
              <a:off x="8469895" y="5861025"/>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13</a:t>
              </a:r>
            </a:p>
          </p:txBody>
        </p:sp>
        <p:sp>
          <p:nvSpPr>
            <p:cNvPr id="28" name="Ellipse 27"/>
            <p:cNvSpPr/>
            <p:nvPr/>
          </p:nvSpPr>
          <p:spPr>
            <a:xfrm rot="16200000">
              <a:off x="8719412" y="583105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12</a:t>
              </a:r>
            </a:p>
          </p:txBody>
        </p:sp>
        <p:sp>
          <p:nvSpPr>
            <p:cNvPr id="29" name="Ellipse 28"/>
            <p:cNvSpPr/>
            <p:nvPr/>
          </p:nvSpPr>
          <p:spPr>
            <a:xfrm rot="16200000">
              <a:off x="8995810" y="397996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23</a:t>
              </a:r>
            </a:p>
          </p:txBody>
        </p:sp>
        <p:sp>
          <p:nvSpPr>
            <p:cNvPr id="30" name="Ellipse 29"/>
            <p:cNvSpPr/>
            <p:nvPr/>
          </p:nvSpPr>
          <p:spPr>
            <a:xfrm rot="16200000">
              <a:off x="8718971" y="385548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24</a:t>
              </a:r>
            </a:p>
          </p:txBody>
        </p:sp>
        <p:sp>
          <p:nvSpPr>
            <p:cNvPr id="31" name="Ellipse 30"/>
            <p:cNvSpPr/>
            <p:nvPr/>
          </p:nvSpPr>
          <p:spPr>
            <a:xfrm rot="16200000">
              <a:off x="8507742" y="386854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25</a:t>
              </a:r>
            </a:p>
          </p:txBody>
        </p:sp>
        <p:sp>
          <p:nvSpPr>
            <p:cNvPr id="32" name="Ellipse 31"/>
            <p:cNvSpPr/>
            <p:nvPr/>
          </p:nvSpPr>
          <p:spPr>
            <a:xfrm rot="16200000">
              <a:off x="8468156" y="20659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16</a:t>
              </a:r>
            </a:p>
          </p:txBody>
        </p:sp>
        <p:sp>
          <p:nvSpPr>
            <p:cNvPr id="33" name="Ellipse 32"/>
            <p:cNvSpPr/>
            <p:nvPr/>
          </p:nvSpPr>
          <p:spPr>
            <a:xfrm rot="16200000">
              <a:off x="9603225" y="551369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3</a:t>
              </a:r>
            </a:p>
          </p:txBody>
        </p:sp>
        <p:sp>
          <p:nvSpPr>
            <p:cNvPr id="34" name="Ellipse 33"/>
            <p:cNvSpPr/>
            <p:nvPr/>
          </p:nvSpPr>
          <p:spPr>
            <a:xfrm rot="16200000">
              <a:off x="9603225" y="493728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4</a:t>
              </a:r>
            </a:p>
          </p:txBody>
        </p:sp>
        <p:sp>
          <p:nvSpPr>
            <p:cNvPr id="35" name="Ellipse 34"/>
            <p:cNvSpPr/>
            <p:nvPr/>
          </p:nvSpPr>
          <p:spPr>
            <a:xfrm rot="16200000">
              <a:off x="9558019" y="465261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5</a:t>
              </a:r>
            </a:p>
          </p:txBody>
        </p:sp>
        <p:sp>
          <p:nvSpPr>
            <p:cNvPr id="36" name="Ellipse 35"/>
            <p:cNvSpPr/>
            <p:nvPr/>
          </p:nvSpPr>
          <p:spPr>
            <a:xfrm rot="16200000">
              <a:off x="9285051" y="43161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6</a:t>
              </a:r>
            </a:p>
          </p:txBody>
        </p:sp>
        <p:sp>
          <p:nvSpPr>
            <p:cNvPr id="37" name="Ellipse 36"/>
            <p:cNvSpPr/>
            <p:nvPr/>
          </p:nvSpPr>
          <p:spPr>
            <a:xfrm rot="16200000">
              <a:off x="9267676" y="365815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7</a:t>
              </a:r>
            </a:p>
          </p:txBody>
        </p:sp>
        <p:sp>
          <p:nvSpPr>
            <p:cNvPr id="38" name="Ellipse 37"/>
            <p:cNvSpPr/>
            <p:nvPr/>
          </p:nvSpPr>
          <p:spPr>
            <a:xfrm rot="16200000">
              <a:off x="9548822" y="326400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8</a:t>
              </a:r>
            </a:p>
          </p:txBody>
        </p:sp>
        <p:sp>
          <p:nvSpPr>
            <p:cNvPr id="39" name="Ellipse 38"/>
            <p:cNvSpPr/>
            <p:nvPr/>
          </p:nvSpPr>
          <p:spPr>
            <a:xfrm rot="16200000">
              <a:off x="9217189" y="203170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14</a:t>
              </a:r>
            </a:p>
          </p:txBody>
        </p:sp>
        <p:sp>
          <p:nvSpPr>
            <p:cNvPr id="40" name="Ellipse 39"/>
            <p:cNvSpPr/>
            <p:nvPr/>
          </p:nvSpPr>
          <p:spPr>
            <a:xfrm rot="16200000">
              <a:off x="8281826" y="385457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26</a:t>
              </a:r>
            </a:p>
          </p:txBody>
        </p:sp>
        <p:sp>
          <p:nvSpPr>
            <p:cNvPr id="41" name="Ellipse 40"/>
            <p:cNvSpPr/>
            <p:nvPr/>
          </p:nvSpPr>
          <p:spPr>
            <a:xfrm rot="16200000">
              <a:off x="8181975" y="296034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a:t>
              </a:r>
            </a:p>
          </p:txBody>
        </p:sp>
        <p:sp>
          <p:nvSpPr>
            <p:cNvPr id="42" name="Ellipse 41"/>
            <p:cNvSpPr/>
            <p:nvPr/>
          </p:nvSpPr>
          <p:spPr>
            <a:xfrm rot="16200000">
              <a:off x="9147954" y="589147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11</a:t>
              </a:r>
            </a:p>
          </p:txBody>
        </p:sp>
        <p:sp>
          <p:nvSpPr>
            <p:cNvPr id="43" name="Ellipse 42"/>
            <p:cNvSpPr/>
            <p:nvPr/>
          </p:nvSpPr>
          <p:spPr>
            <a:xfrm rot="16200000">
              <a:off x="9421314" y="516601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17</a:t>
              </a:r>
            </a:p>
          </p:txBody>
        </p:sp>
        <p:sp>
          <p:nvSpPr>
            <p:cNvPr id="44" name="Ellipse 43"/>
            <p:cNvSpPr/>
            <p:nvPr/>
          </p:nvSpPr>
          <p:spPr>
            <a:xfrm rot="16200000">
              <a:off x="8181975" y="465899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a:t>
              </a:r>
            </a:p>
          </p:txBody>
        </p:sp>
      </p:grpSp>
      <p:graphicFrame>
        <p:nvGraphicFramePr>
          <p:cNvPr id="49" name="Diagramm 48"/>
          <p:cNvGraphicFramePr>
            <a:graphicFrameLocks noGrp="1"/>
          </p:cNvGraphicFramePr>
          <p:nvPr>
            <p:extLst>
              <p:ext uri="{D42A27DB-BD31-4B8C-83A1-F6EECF244321}">
                <p14:modId xmlns:p14="http://schemas.microsoft.com/office/powerpoint/2010/main" val="554219140"/>
              </p:ext>
            </p:extLst>
          </p:nvPr>
        </p:nvGraphicFramePr>
        <p:xfrm>
          <a:off x="191345" y="1484784"/>
          <a:ext cx="9393583" cy="4680520"/>
        </p:xfrm>
        <a:graphic>
          <a:graphicData uri="http://schemas.openxmlformats.org/drawingml/2006/chart">
            <c:chart xmlns:c="http://schemas.openxmlformats.org/drawingml/2006/chart" xmlns:r="http://schemas.openxmlformats.org/officeDocument/2006/relationships" r:id="rId5"/>
          </a:graphicData>
        </a:graphic>
      </p:graphicFrame>
      <p:sp>
        <p:nvSpPr>
          <p:cNvPr id="50" name="Textfeld 1"/>
          <p:cNvSpPr txBox="1"/>
          <p:nvPr/>
        </p:nvSpPr>
        <p:spPr>
          <a:xfrm>
            <a:off x="4724400" y="3097278"/>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B050"/>
                </a:solidFill>
                <a:latin typeface="Arial" panose="020B0604020202020204" pitchFamily="34" charset="0"/>
                <a:cs typeface="Arial" panose="020B0604020202020204" pitchFamily="34" charset="0"/>
              </a:rPr>
              <a:t>desired scaled tool</a:t>
            </a:r>
          </a:p>
        </p:txBody>
      </p:sp>
    </p:spTree>
    <p:extLst>
      <p:ext uri="{BB962C8B-B14F-4D97-AF65-F5344CB8AC3E}">
        <p14:creationId xmlns:p14="http://schemas.microsoft.com/office/powerpoint/2010/main" val="485186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10</a:t>
            </a:fld>
            <a:endParaRPr lang="en-GB" dirty="0"/>
          </a:p>
        </p:txBody>
      </p:sp>
      <p:sp>
        <p:nvSpPr>
          <p:cNvPr id="6" name="Textplatzhalter 5"/>
          <p:cNvSpPr>
            <a:spLocks noGrp="1"/>
          </p:cNvSpPr>
          <p:nvPr>
            <p:ph type="body" sz="quarter" idx="13"/>
          </p:nvPr>
        </p:nvSpPr>
        <p:spPr/>
        <p:txBody>
          <a:bodyPr/>
          <a:lstStyle/>
          <a:p>
            <a:r>
              <a:rPr lang="en-GB" dirty="0"/>
              <a:t>The scaled tool geometry should have the inverse lengths of the unscaled part after springback. But by simply inverting the membrane stresses this can not be reached due to a non-linear springback behaviour.</a:t>
            </a:r>
          </a:p>
        </p:txBody>
      </p:sp>
      <p:sp>
        <p:nvSpPr>
          <p:cNvPr id="7" name="Titel 6"/>
          <p:cNvSpPr>
            <a:spLocks noGrp="1"/>
          </p:cNvSpPr>
          <p:nvPr>
            <p:ph type="title"/>
          </p:nvPr>
        </p:nvSpPr>
        <p:spPr/>
        <p:txBody>
          <a:bodyPr/>
          <a:lstStyle/>
          <a:p>
            <a:r>
              <a:rPr lang="en-GB" dirty="0"/>
              <a:t>STATE OF THE ART SCALING APPROACHES: </a:t>
            </a:r>
            <a:r>
              <a:rPr lang="en-GB" cap="all" dirty="0"/>
              <a:t>Deficit of local scaling approach</a:t>
            </a:r>
            <a:endParaRPr lang="en-GB" dirty="0"/>
          </a:p>
        </p:txBody>
      </p:sp>
      <p:grpSp>
        <p:nvGrpSpPr>
          <p:cNvPr id="17" name="Gruppieren 16"/>
          <p:cNvGrpSpPr/>
          <p:nvPr/>
        </p:nvGrpSpPr>
        <p:grpSpPr>
          <a:xfrm>
            <a:off x="10236927" y="1791132"/>
            <a:ext cx="1655250" cy="4186238"/>
            <a:chOff x="8181975" y="2002631"/>
            <a:chExt cx="1655250" cy="4186238"/>
          </a:xfrm>
        </p:grpSpPr>
        <p:grpSp>
          <p:nvGrpSpPr>
            <p:cNvPr id="18" name="Gruppieren 17"/>
            <p:cNvGrpSpPr>
              <a:grpSpLocks noChangeAspect="1"/>
            </p:cNvGrpSpPr>
            <p:nvPr/>
          </p:nvGrpSpPr>
          <p:grpSpPr>
            <a:xfrm rot="16200000">
              <a:off x="6896958" y="3287648"/>
              <a:ext cx="4186238" cy="1616204"/>
              <a:chOff x="-4763" y="27522"/>
              <a:chExt cx="5764213" cy="2225421"/>
            </a:xfrm>
          </p:grpSpPr>
          <p:pic>
            <p:nvPicPr>
              <p:cNvPr id="45" name="Grafik 44"/>
              <p:cNvPicPr>
                <a:picLocks noChangeAspect="1"/>
              </p:cNvPicPr>
              <p:nvPr/>
            </p:nvPicPr>
            <p:blipFill>
              <a:blip r:embed="rId3" cstate="print">
                <a:clrChange>
                  <a:clrFrom>
                    <a:srgbClr val="333367"/>
                  </a:clrFrom>
                  <a:clrTo>
                    <a:srgbClr val="333367">
                      <a:alpha val="0"/>
                    </a:srgbClr>
                  </a:clrTo>
                </a:clrChange>
                <a:biLevel thresh="25000"/>
                <a:extLst>
                  <a:ext uri="{28A0092B-C50C-407E-A947-70E740481C1C}">
                    <a14:useLocalDpi xmlns:a14="http://schemas.microsoft.com/office/drawing/2010/main" val="0"/>
                  </a:ext>
                </a:extLst>
              </a:blip>
              <a:stretch>
                <a:fillRect/>
              </a:stretch>
            </p:blipFill>
            <p:spPr>
              <a:xfrm>
                <a:off x="0" y="56100"/>
                <a:ext cx="5759450" cy="2187504"/>
              </a:xfrm>
              <a:prstGeom prst="rect">
                <a:avLst/>
              </a:prstGeom>
            </p:spPr>
          </p:pic>
          <p:pic>
            <p:nvPicPr>
              <p:cNvPr id="46" name="Grafik 45"/>
              <p:cNvPicPr>
                <a:picLocks noChangeAspect="1"/>
              </p:cNvPicPr>
              <p:nvPr/>
            </p:nvPicPr>
            <p:blipFill>
              <a:blip r:embed="rId4">
                <a:clrChange>
                  <a:clrFrom>
                    <a:srgbClr val="333366"/>
                  </a:clrFrom>
                  <a:clrTo>
                    <a:srgbClr val="333366">
                      <a:alpha val="0"/>
                    </a:srgbClr>
                  </a:clrTo>
                </a:clrChange>
                <a:grayscl/>
              </a:blip>
              <a:stretch>
                <a:fillRect/>
              </a:stretch>
            </p:blipFill>
            <p:spPr>
              <a:xfrm>
                <a:off x="-4763" y="27522"/>
                <a:ext cx="5741670" cy="2225421"/>
              </a:xfrm>
              <a:prstGeom prst="rect">
                <a:avLst/>
              </a:prstGeom>
            </p:spPr>
          </p:pic>
        </p:grpSp>
        <p:sp>
          <p:nvSpPr>
            <p:cNvPr id="19" name="Ellipse 18"/>
            <p:cNvSpPr/>
            <p:nvPr/>
          </p:nvSpPr>
          <p:spPr>
            <a:xfrm rot="16200000">
              <a:off x="9603225" y="2936498"/>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9</a:t>
              </a:r>
            </a:p>
          </p:txBody>
        </p:sp>
        <p:sp>
          <p:nvSpPr>
            <p:cNvPr id="20" name="Ellipse 19"/>
            <p:cNvSpPr/>
            <p:nvPr/>
          </p:nvSpPr>
          <p:spPr>
            <a:xfrm rot="16200000">
              <a:off x="8723669" y="20780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15</a:t>
              </a:r>
            </a:p>
          </p:txBody>
        </p:sp>
        <p:sp>
          <p:nvSpPr>
            <p:cNvPr id="21" name="Ellipse 20"/>
            <p:cNvSpPr/>
            <p:nvPr/>
          </p:nvSpPr>
          <p:spPr>
            <a:xfrm rot="16200000">
              <a:off x="9603225" y="234943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10</a:t>
              </a:r>
            </a:p>
          </p:txBody>
        </p:sp>
        <p:sp>
          <p:nvSpPr>
            <p:cNvPr id="22" name="Ellipse 21"/>
            <p:cNvSpPr/>
            <p:nvPr/>
          </p:nvSpPr>
          <p:spPr>
            <a:xfrm rot="16200000">
              <a:off x="9320515" y="47973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18</a:t>
              </a:r>
            </a:p>
          </p:txBody>
        </p:sp>
        <p:sp>
          <p:nvSpPr>
            <p:cNvPr id="23" name="Ellipse 22"/>
            <p:cNvSpPr/>
            <p:nvPr/>
          </p:nvSpPr>
          <p:spPr>
            <a:xfrm rot="16200000">
              <a:off x="9178669" y="458877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19</a:t>
              </a:r>
            </a:p>
          </p:txBody>
        </p:sp>
        <p:sp>
          <p:nvSpPr>
            <p:cNvPr id="24" name="Ellipse 23"/>
            <p:cNvSpPr/>
            <p:nvPr/>
          </p:nvSpPr>
          <p:spPr>
            <a:xfrm rot="16200000">
              <a:off x="9209790" y="331194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20</a:t>
              </a:r>
            </a:p>
          </p:txBody>
        </p:sp>
        <p:sp>
          <p:nvSpPr>
            <p:cNvPr id="25" name="Ellipse 24"/>
            <p:cNvSpPr/>
            <p:nvPr/>
          </p:nvSpPr>
          <p:spPr>
            <a:xfrm rot="16200000">
              <a:off x="9338658" y="309262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21</a:t>
              </a:r>
            </a:p>
          </p:txBody>
        </p:sp>
        <p:sp>
          <p:nvSpPr>
            <p:cNvPr id="26" name="Ellipse 25"/>
            <p:cNvSpPr/>
            <p:nvPr/>
          </p:nvSpPr>
          <p:spPr>
            <a:xfrm rot="16200000">
              <a:off x="9384915" y="274194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22</a:t>
              </a:r>
            </a:p>
          </p:txBody>
        </p:sp>
        <p:sp>
          <p:nvSpPr>
            <p:cNvPr id="27" name="Ellipse 26"/>
            <p:cNvSpPr/>
            <p:nvPr/>
          </p:nvSpPr>
          <p:spPr>
            <a:xfrm rot="16200000">
              <a:off x="8469895" y="5861025"/>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13</a:t>
              </a:r>
            </a:p>
          </p:txBody>
        </p:sp>
        <p:sp>
          <p:nvSpPr>
            <p:cNvPr id="28" name="Ellipse 27"/>
            <p:cNvSpPr/>
            <p:nvPr/>
          </p:nvSpPr>
          <p:spPr>
            <a:xfrm rot="16200000">
              <a:off x="8719412" y="583105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12</a:t>
              </a:r>
            </a:p>
          </p:txBody>
        </p:sp>
        <p:sp>
          <p:nvSpPr>
            <p:cNvPr id="29" name="Ellipse 28"/>
            <p:cNvSpPr/>
            <p:nvPr/>
          </p:nvSpPr>
          <p:spPr>
            <a:xfrm rot="16200000">
              <a:off x="8995810" y="397996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23</a:t>
              </a:r>
            </a:p>
          </p:txBody>
        </p:sp>
        <p:sp>
          <p:nvSpPr>
            <p:cNvPr id="30" name="Ellipse 29"/>
            <p:cNvSpPr/>
            <p:nvPr/>
          </p:nvSpPr>
          <p:spPr>
            <a:xfrm rot="16200000">
              <a:off x="8718971" y="385548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24</a:t>
              </a:r>
            </a:p>
          </p:txBody>
        </p:sp>
        <p:sp>
          <p:nvSpPr>
            <p:cNvPr id="31" name="Ellipse 30"/>
            <p:cNvSpPr/>
            <p:nvPr/>
          </p:nvSpPr>
          <p:spPr>
            <a:xfrm rot="16200000">
              <a:off x="8507742" y="386854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25</a:t>
              </a:r>
            </a:p>
          </p:txBody>
        </p:sp>
        <p:sp>
          <p:nvSpPr>
            <p:cNvPr id="32" name="Ellipse 31"/>
            <p:cNvSpPr/>
            <p:nvPr/>
          </p:nvSpPr>
          <p:spPr>
            <a:xfrm rot="16200000">
              <a:off x="8468156" y="20659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16</a:t>
              </a:r>
            </a:p>
          </p:txBody>
        </p:sp>
        <p:sp>
          <p:nvSpPr>
            <p:cNvPr id="33" name="Ellipse 32"/>
            <p:cNvSpPr/>
            <p:nvPr/>
          </p:nvSpPr>
          <p:spPr>
            <a:xfrm rot="16200000">
              <a:off x="9603225" y="551369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3</a:t>
              </a:r>
            </a:p>
          </p:txBody>
        </p:sp>
        <p:sp>
          <p:nvSpPr>
            <p:cNvPr id="34" name="Ellipse 33"/>
            <p:cNvSpPr/>
            <p:nvPr/>
          </p:nvSpPr>
          <p:spPr>
            <a:xfrm rot="16200000">
              <a:off x="9603225" y="493728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4</a:t>
              </a:r>
            </a:p>
          </p:txBody>
        </p:sp>
        <p:sp>
          <p:nvSpPr>
            <p:cNvPr id="35" name="Ellipse 34"/>
            <p:cNvSpPr/>
            <p:nvPr/>
          </p:nvSpPr>
          <p:spPr>
            <a:xfrm rot="16200000">
              <a:off x="9558019" y="465261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5</a:t>
              </a:r>
            </a:p>
          </p:txBody>
        </p:sp>
        <p:sp>
          <p:nvSpPr>
            <p:cNvPr id="36" name="Ellipse 35"/>
            <p:cNvSpPr/>
            <p:nvPr/>
          </p:nvSpPr>
          <p:spPr>
            <a:xfrm rot="16200000">
              <a:off x="9285051" y="43161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6</a:t>
              </a:r>
            </a:p>
          </p:txBody>
        </p:sp>
        <p:sp>
          <p:nvSpPr>
            <p:cNvPr id="37" name="Ellipse 36"/>
            <p:cNvSpPr/>
            <p:nvPr/>
          </p:nvSpPr>
          <p:spPr>
            <a:xfrm rot="16200000">
              <a:off x="9267676" y="365815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7</a:t>
              </a:r>
            </a:p>
          </p:txBody>
        </p:sp>
        <p:sp>
          <p:nvSpPr>
            <p:cNvPr id="38" name="Ellipse 37"/>
            <p:cNvSpPr/>
            <p:nvPr/>
          </p:nvSpPr>
          <p:spPr>
            <a:xfrm rot="16200000">
              <a:off x="9548822" y="326400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8</a:t>
              </a:r>
            </a:p>
          </p:txBody>
        </p:sp>
        <p:sp>
          <p:nvSpPr>
            <p:cNvPr id="39" name="Ellipse 38"/>
            <p:cNvSpPr/>
            <p:nvPr/>
          </p:nvSpPr>
          <p:spPr>
            <a:xfrm rot="16200000">
              <a:off x="9217189" y="203170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14</a:t>
              </a:r>
            </a:p>
          </p:txBody>
        </p:sp>
        <p:sp>
          <p:nvSpPr>
            <p:cNvPr id="40" name="Ellipse 39"/>
            <p:cNvSpPr/>
            <p:nvPr/>
          </p:nvSpPr>
          <p:spPr>
            <a:xfrm rot="16200000">
              <a:off x="8281826" y="385457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26</a:t>
              </a:r>
            </a:p>
          </p:txBody>
        </p:sp>
        <p:sp>
          <p:nvSpPr>
            <p:cNvPr id="41" name="Ellipse 40"/>
            <p:cNvSpPr/>
            <p:nvPr/>
          </p:nvSpPr>
          <p:spPr>
            <a:xfrm rot="16200000">
              <a:off x="8181975" y="296034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a:t>
              </a:r>
            </a:p>
          </p:txBody>
        </p:sp>
        <p:sp>
          <p:nvSpPr>
            <p:cNvPr id="42" name="Ellipse 41"/>
            <p:cNvSpPr/>
            <p:nvPr/>
          </p:nvSpPr>
          <p:spPr>
            <a:xfrm rot="16200000">
              <a:off x="9147954" y="589147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11</a:t>
              </a:r>
            </a:p>
          </p:txBody>
        </p:sp>
        <p:sp>
          <p:nvSpPr>
            <p:cNvPr id="43" name="Ellipse 42"/>
            <p:cNvSpPr/>
            <p:nvPr/>
          </p:nvSpPr>
          <p:spPr>
            <a:xfrm rot="16200000">
              <a:off x="9421314" y="516601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17</a:t>
              </a:r>
            </a:p>
          </p:txBody>
        </p:sp>
        <p:sp>
          <p:nvSpPr>
            <p:cNvPr id="44" name="Ellipse 43"/>
            <p:cNvSpPr/>
            <p:nvPr/>
          </p:nvSpPr>
          <p:spPr>
            <a:xfrm rot="16200000">
              <a:off x="8181975" y="465899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a:t>
              </a:r>
            </a:p>
          </p:txBody>
        </p:sp>
      </p:grpSp>
      <p:graphicFrame>
        <p:nvGraphicFramePr>
          <p:cNvPr id="49" name="Diagramm 48"/>
          <p:cNvGraphicFramePr>
            <a:graphicFrameLocks noGrp="1"/>
          </p:cNvGraphicFramePr>
          <p:nvPr>
            <p:extLst>
              <p:ext uri="{D42A27DB-BD31-4B8C-83A1-F6EECF244321}">
                <p14:modId xmlns:p14="http://schemas.microsoft.com/office/powerpoint/2010/main" val="24207051"/>
              </p:ext>
            </p:extLst>
          </p:nvPr>
        </p:nvGraphicFramePr>
        <p:xfrm>
          <a:off x="191345" y="1484784"/>
          <a:ext cx="9393583" cy="4680520"/>
        </p:xfrm>
        <a:graphic>
          <a:graphicData uri="http://schemas.openxmlformats.org/drawingml/2006/chart">
            <c:chart xmlns:c="http://schemas.openxmlformats.org/drawingml/2006/chart" xmlns:r="http://schemas.openxmlformats.org/officeDocument/2006/relationships" r:id="rId5"/>
          </a:graphicData>
        </a:graphic>
      </p:graphicFrame>
      <p:cxnSp>
        <p:nvCxnSpPr>
          <p:cNvPr id="51" name="Gerade Verbindung mit Pfeil 50"/>
          <p:cNvCxnSpPr/>
          <p:nvPr/>
        </p:nvCxnSpPr>
        <p:spPr>
          <a:xfrm>
            <a:off x="9273877" y="2540180"/>
            <a:ext cx="0" cy="36000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Textfeld 1"/>
          <p:cNvSpPr txBox="1"/>
          <p:nvPr/>
        </p:nvSpPr>
        <p:spPr>
          <a:xfrm>
            <a:off x="2612222" y="2644174"/>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2060"/>
                </a:solidFill>
                <a:latin typeface="Arial" panose="020B0604020202020204" pitchFamily="34" charset="0"/>
                <a:cs typeface="Arial" panose="020B0604020202020204" pitchFamily="34" charset="0"/>
              </a:rPr>
              <a:t>locally scaled tool</a:t>
            </a:r>
          </a:p>
        </p:txBody>
      </p:sp>
      <p:sp>
        <p:nvSpPr>
          <p:cNvPr id="50" name="Textfeld 1"/>
          <p:cNvSpPr txBox="1"/>
          <p:nvPr/>
        </p:nvSpPr>
        <p:spPr>
          <a:xfrm>
            <a:off x="4724400" y="3097278"/>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B050"/>
                </a:solidFill>
                <a:latin typeface="Arial" panose="020B0604020202020204" pitchFamily="34" charset="0"/>
                <a:cs typeface="Arial" panose="020B0604020202020204" pitchFamily="34" charset="0"/>
              </a:rPr>
              <a:t>desired scaled tool</a:t>
            </a:r>
          </a:p>
        </p:txBody>
      </p:sp>
      <p:sp>
        <p:nvSpPr>
          <p:cNvPr id="8" name="Gewitterblitz 7"/>
          <p:cNvSpPr/>
          <p:nvPr/>
        </p:nvSpPr>
        <p:spPr>
          <a:xfrm flipH="1">
            <a:off x="9379074" y="2231817"/>
            <a:ext cx="346620" cy="610907"/>
          </a:xfrm>
          <a:prstGeom prst="lightningBolt">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823748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11</a:t>
            </a:fld>
            <a:endParaRPr lang="en-GB" dirty="0"/>
          </a:p>
        </p:txBody>
      </p:sp>
      <p:sp>
        <p:nvSpPr>
          <p:cNvPr id="6" name="Textplatzhalter 5"/>
          <p:cNvSpPr>
            <a:spLocks noGrp="1"/>
          </p:cNvSpPr>
          <p:nvPr>
            <p:ph type="body" sz="quarter" idx="13"/>
          </p:nvPr>
        </p:nvSpPr>
        <p:spPr/>
        <p:txBody>
          <a:bodyPr/>
          <a:lstStyle/>
          <a:p>
            <a:r>
              <a:rPr lang="en-GB" dirty="0"/>
              <a:t>The scaled tool geometry should have the inverse lengths of the unscaled part after springback. But by simply inverting the membrane stresses this can not be reached due to a non-linear springback behaviour.</a:t>
            </a:r>
          </a:p>
        </p:txBody>
      </p:sp>
      <p:sp>
        <p:nvSpPr>
          <p:cNvPr id="7" name="Titel 6"/>
          <p:cNvSpPr>
            <a:spLocks noGrp="1"/>
          </p:cNvSpPr>
          <p:nvPr>
            <p:ph type="title"/>
          </p:nvPr>
        </p:nvSpPr>
        <p:spPr/>
        <p:txBody>
          <a:bodyPr/>
          <a:lstStyle/>
          <a:p>
            <a:r>
              <a:rPr lang="en-GB" dirty="0"/>
              <a:t>STATE OF THE ART SCALING APPROACHES: </a:t>
            </a:r>
            <a:r>
              <a:rPr lang="en-GB" cap="all" dirty="0"/>
              <a:t>Deficit of local scaling approach</a:t>
            </a:r>
            <a:endParaRPr lang="en-GB" dirty="0"/>
          </a:p>
        </p:txBody>
      </p:sp>
      <p:grpSp>
        <p:nvGrpSpPr>
          <p:cNvPr id="17" name="Gruppieren 16"/>
          <p:cNvGrpSpPr/>
          <p:nvPr/>
        </p:nvGrpSpPr>
        <p:grpSpPr>
          <a:xfrm>
            <a:off x="10236927" y="1791132"/>
            <a:ext cx="1655250" cy="4186238"/>
            <a:chOff x="8181975" y="2002631"/>
            <a:chExt cx="1655250" cy="4186238"/>
          </a:xfrm>
        </p:grpSpPr>
        <p:grpSp>
          <p:nvGrpSpPr>
            <p:cNvPr id="18" name="Gruppieren 17"/>
            <p:cNvGrpSpPr>
              <a:grpSpLocks noChangeAspect="1"/>
            </p:cNvGrpSpPr>
            <p:nvPr/>
          </p:nvGrpSpPr>
          <p:grpSpPr>
            <a:xfrm rot="16200000">
              <a:off x="6896958" y="3287648"/>
              <a:ext cx="4186238" cy="1616204"/>
              <a:chOff x="-4763" y="27522"/>
              <a:chExt cx="5764213" cy="2225421"/>
            </a:xfrm>
          </p:grpSpPr>
          <p:pic>
            <p:nvPicPr>
              <p:cNvPr id="45" name="Grafik 44"/>
              <p:cNvPicPr>
                <a:picLocks noChangeAspect="1"/>
              </p:cNvPicPr>
              <p:nvPr/>
            </p:nvPicPr>
            <p:blipFill>
              <a:blip r:embed="rId3" cstate="print">
                <a:clrChange>
                  <a:clrFrom>
                    <a:srgbClr val="333367"/>
                  </a:clrFrom>
                  <a:clrTo>
                    <a:srgbClr val="333367">
                      <a:alpha val="0"/>
                    </a:srgbClr>
                  </a:clrTo>
                </a:clrChange>
                <a:biLevel thresh="25000"/>
                <a:extLst>
                  <a:ext uri="{28A0092B-C50C-407E-A947-70E740481C1C}">
                    <a14:useLocalDpi xmlns:a14="http://schemas.microsoft.com/office/drawing/2010/main" val="0"/>
                  </a:ext>
                </a:extLst>
              </a:blip>
              <a:stretch>
                <a:fillRect/>
              </a:stretch>
            </p:blipFill>
            <p:spPr>
              <a:xfrm>
                <a:off x="0" y="56100"/>
                <a:ext cx="5759450" cy="2187504"/>
              </a:xfrm>
              <a:prstGeom prst="rect">
                <a:avLst/>
              </a:prstGeom>
            </p:spPr>
          </p:pic>
          <p:pic>
            <p:nvPicPr>
              <p:cNvPr id="46" name="Grafik 45"/>
              <p:cNvPicPr>
                <a:picLocks noChangeAspect="1"/>
              </p:cNvPicPr>
              <p:nvPr/>
            </p:nvPicPr>
            <p:blipFill>
              <a:blip r:embed="rId4">
                <a:clrChange>
                  <a:clrFrom>
                    <a:srgbClr val="333366"/>
                  </a:clrFrom>
                  <a:clrTo>
                    <a:srgbClr val="333366">
                      <a:alpha val="0"/>
                    </a:srgbClr>
                  </a:clrTo>
                </a:clrChange>
                <a:grayscl/>
              </a:blip>
              <a:stretch>
                <a:fillRect/>
              </a:stretch>
            </p:blipFill>
            <p:spPr>
              <a:xfrm>
                <a:off x="-4763" y="27522"/>
                <a:ext cx="5741670" cy="2225421"/>
              </a:xfrm>
              <a:prstGeom prst="rect">
                <a:avLst/>
              </a:prstGeom>
            </p:spPr>
          </p:pic>
        </p:grpSp>
        <p:sp>
          <p:nvSpPr>
            <p:cNvPr id="19" name="Ellipse 18"/>
            <p:cNvSpPr/>
            <p:nvPr/>
          </p:nvSpPr>
          <p:spPr>
            <a:xfrm rot="16200000">
              <a:off x="9603225" y="2936498"/>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9</a:t>
              </a:r>
            </a:p>
          </p:txBody>
        </p:sp>
        <p:sp>
          <p:nvSpPr>
            <p:cNvPr id="20" name="Ellipse 19"/>
            <p:cNvSpPr/>
            <p:nvPr/>
          </p:nvSpPr>
          <p:spPr>
            <a:xfrm rot="16200000">
              <a:off x="8723669" y="20780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15</a:t>
              </a:r>
            </a:p>
          </p:txBody>
        </p:sp>
        <p:sp>
          <p:nvSpPr>
            <p:cNvPr id="21" name="Ellipse 20"/>
            <p:cNvSpPr/>
            <p:nvPr/>
          </p:nvSpPr>
          <p:spPr>
            <a:xfrm rot="16200000">
              <a:off x="9603225" y="234943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10</a:t>
              </a:r>
            </a:p>
          </p:txBody>
        </p:sp>
        <p:sp>
          <p:nvSpPr>
            <p:cNvPr id="22" name="Ellipse 21"/>
            <p:cNvSpPr/>
            <p:nvPr/>
          </p:nvSpPr>
          <p:spPr>
            <a:xfrm rot="16200000">
              <a:off x="9320515" y="47973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18</a:t>
              </a:r>
            </a:p>
          </p:txBody>
        </p:sp>
        <p:sp>
          <p:nvSpPr>
            <p:cNvPr id="23" name="Ellipse 22"/>
            <p:cNvSpPr/>
            <p:nvPr/>
          </p:nvSpPr>
          <p:spPr>
            <a:xfrm rot="16200000">
              <a:off x="9178669" y="458877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19</a:t>
              </a:r>
            </a:p>
          </p:txBody>
        </p:sp>
        <p:sp>
          <p:nvSpPr>
            <p:cNvPr id="24" name="Ellipse 23"/>
            <p:cNvSpPr/>
            <p:nvPr/>
          </p:nvSpPr>
          <p:spPr>
            <a:xfrm rot="16200000">
              <a:off x="9209790" y="331194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20</a:t>
              </a:r>
            </a:p>
          </p:txBody>
        </p:sp>
        <p:sp>
          <p:nvSpPr>
            <p:cNvPr id="25" name="Ellipse 24"/>
            <p:cNvSpPr/>
            <p:nvPr/>
          </p:nvSpPr>
          <p:spPr>
            <a:xfrm rot="16200000">
              <a:off x="9338658" y="309262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21</a:t>
              </a:r>
            </a:p>
          </p:txBody>
        </p:sp>
        <p:sp>
          <p:nvSpPr>
            <p:cNvPr id="26" name="Ellipse 25"/>
            <p:cNvSpPr/>
            <p:nvPr/>
          </p:nvSpPr>
          <p:spPr>
            <a:xfrm rot="16200000">
              <a:off x="9384915" y="274194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22</a:t>
              </a:r>
            </a:p>
          </p:txBody>
        </p:sp>
        <p:sp>
          <p:nvSpPr>
            <p:cNvPr id="27" name="Ellipse 26"/>
            <p:cNvSpPr/>
            <p:nvPr/>
          </p:nvSpPr>
          <p:spPr>
            <a:xfrm rot="16200000">
              <a:off x="8469895" y="5861025"/>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13</a:t>
              </a:r>
            </a:p>
          </p:txBody>
        </p:sp>
        <p:sp>
          <p:nvSpPr>
            <p:cNvPr id="28" name="Ellipse 27"/>
            <p:cNvSpPr/>
            <p:nvPr/>
          </p:nvSpPr>
          <p:spPr>
            <a:xfrm rot="16200000">
              <a:off x="8719412" y="583105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12</a:t>
              </a:r>
            </a:p>
          </p:txBody>
        </p:sp>
        <p:sp>
          <p:nvSpPr>
            <p:cNvPr id="29" name="Ellipse 28"/>
            <p:cNvSpPr/>
            <p:nvPr/>
          </p:nvSpPr>
          <p:spPr>
            <a:xfrm rot="16200000">
              <a:off x="8995810" y="397996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23</a:t>
              </a:r>
            </a:p>
          </p:txBody>
        </p:sp>
        <p:sp>
          <p:nvSpPr>
            <p:cNvPr id="30" name="Ellipse 29"/>
            <p:cNvSpPr/>
            <p:nvPr/>
          </p:nvSpPr>
          <p:spPr>
            <a:xfrm rot="16200000">
              <a:off x="8718971" y="385548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24</a:t>
              </a:r>
            </a:p>
          </p:txBody>
        </p:sp>
        <p:sp>
          <p:nvSpPr>
            <p:cNvPr id="31" name="Ellipse 30"/>
            <p:cNvSpPr/>
            <p:nvPr/>
          </p:nvSpPr>
          <p:spPr>
            <a:xfrm rot="16200000">
              <a:off x="8507742" y="386854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25</a:t>
              </a:r>
            </a:p>
          </p:txBody>
        </p:sp>
        <p:sp>
          <p:nvSpPr>
            <p:cNvPr id="32" name="Ellipse 31"/>
            <p:cNvSpPr/>
            <p:nvPr/>
          </p:nvSpPr>
          <p:spPr>
            <a:xfrm rot="16200000">
              <a:off x="8468156" y="20659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16</a:t>
              </a:r>
            </a:p>
          </p:txBody>
        </p:sp>
        <p:sp>
          <p:nvSpPr>
            <p:cNvPr id="33" name="Ellipse 32"/>
            <p:cNvSpPr/>
            <p:nvPr/>
          </p:nvSpPr>
          <p:spPr>
            <a:xfrm rot="16200000">
              <a:off x="9603225" y="551369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3</a:t>
              </a:r>
            </a:p>
          </p:txBody>
        </p:sp>
        <p:sp>
          <p:nvSpPr>
            <p:cNvPr id="34" name="Ellipse 33"/>
            <p:cNvSpPr/>
            <p:nvPr/>
          </p:nvSpPr>
          <p:spPr>
            <a:xfrm rot="16200000">
              <a:off x="9603225" y="493728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4</a:t>
              </a:r>
            </a:p>
          </p:txBody>
        </p:sp>
        <p:sp>
          <p:nvSpPr>
            <p:cNvPr id="35" name="Ellipse 34"/>
            <p:cNvSpPr/>
            <p:nvPr/>
          </p:nvSpPr>
          <p:spPr>
            <a:xfrm rot="16200000">
              <a:off x="9558019" y="465261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5</a:t>
              </a:r>
            </a:p>
          </p:txBody>
        </p:sp>
        <p:sp>
          <p:nvSpPr>
            <p:cNvPr id="36" name="Ellipse 35"/>
            <p:cNvSpPr/>
            <p:nvPr/>
          </p:nvSpPr>
          <p:spPr>
            <a:xfrm rot="16200000">
              <a:off x="9285051" y="43161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6</a:t>
              </a:r>
            </a:p>
          </p:txBody>
        </p:sp>
        <p:sp>
          <p:nvSpPr>
            <p:cNvPr id="37" name="Ellipse 36"/>
            <p:cNvSpPr/>
            <p:nvPr/>
          </p:nvSpPr>
          <p:spPr>
            <a:xfrm rot="16200000">
              <a:off x="9267676" y="365815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7</a:t>
              </a:r>
            </a:p>
          </p:txBody>
        </p:sp>
        <p:sp>
          <p:nvSpPr>
            <p:cNvPr id="38" name="Ellipse 37"/>
            <p:cNvSpPr/>
            <p:nvPr/>
          </p:nvSpPr>
          <p:spPr>
            <a:xfrm rot="16200000">
              <a:off x="9548822" y="326400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8</a:t>
              </a:r>
            </a:p>
          </p:txBody>
        </p:sp>
        <p:sp>
          <p:nvSpPr>
            <p:cNvPr id="39" name="Ellipse 38"/>
            <p:cNvSpPr/>
            <p:nvPr/>
          </p:nvSpPr>
          <p:spPr>
            <a:xfrm rot="16200000">
              <a:off x="9217189" y="203170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14</a:t>
              </a:r>
            </a:p>
          </p:txBody>
        </p:sp>
        <p:sp>
          <p:nvSpPr>
            <p:cNvPr id="40" name="Ellipse 39"/>
            <p:cNvSpPr/>
            <p:nvPr/>
          </p:nvSpPr>
          <p:spPr>
            <a:xfrm rot="16200000">
              <a:off x="8281826" y="385457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26</a:t>
              </a:r>
            </a:p>
          </p:txBody>
        </p:sp>
        <p:sp>
          <p:nvSpPr>
            <p:cNvPr id="41" name="Ellipse 40"/>
            <p:cNvSpPr/>
            <p:nvPr/>
          </p:nvSpPr>
          <p:spPr>
            <a:xfrm rot="16200000">
              <a:off x="8181975" y="296034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a:t>
              </a:r>
            </a:p>
          </p:txBody>
        </p:sp>
        <p:sp>
          <p:nvSpPr>
            <p:cNvPr id="42" name="Ellipse 41"/>
            <p:cNvSpPr/>
            <p:nvPr/>
          </p:nvSpPr>
          <p:spPr>
            <a:xfrm rot="16200000">
              <a:off x="9147954" y="589147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11</a:t>
              </a:r>
            </a:p>
          </p:txBody>
        </p:sp>
        <p:sp>
          <p:nvSpPr>
            <p:cNvPr id="43" name="Ellipse 42"/>
            <p:cNvSpPr/>
            <p:nvPr/>
          </p:nvSpPr>
          <p:spPr>
            <a:xfrm rot="16200000">
              <a:off x="9421314" y="516601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17</a:t>
              </a:r>
            </a:p>
          </p:txBody>
        </p:sp>
        <p:sp>
          <p:nvSpPr>
            <p:cNvPr id="44" name="Ellipse 43"/>
            <p:cNvSpPr/>
            <p:nvPr/>
          </p:nvSpPr>
          <p:spPr>
            <a:xfrm rot="16200000">
              <a:off x="8181975" y="465899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a:t>
              </a:r>
            </a:p>
          </p:txBody>
        </p:sp>
      </p:grpSp>
      <p:graphicFrame>
        <p:nvGraphicFramePr>
          <p:cNvPr id="49" name="Diagramm 48"/>
          <p:cNvGraphicFramePr>
            <a:graphicFrameLocks noGrp="1"/>
          </p:cNvGraphicFramePr>
          <p:nvPr>
            <p:extLst>
              <p:ext uri="{D42A27DB-BD31-4B8C-83A1-F6EECF244321}">
                <p14:modId xmlns:p14="http://schemas.microsoft.com/office/powerpoint/2010/main" val="585824824"/>
              </p:ext>
            </p:extLst>
          </p:nvPr>
        </p:nvGraphicFramePr>
        <p:xfrm>
          <a:off x="191345" y="1484784"/>
          <a:ext cx="9393583" cy="4680520"/>
        </p:xfrm>
        <a:graphic>
          <a:graphicData uri="http://schemas.openxmlformats.org/drawingml/2006/chart">
            <c:chart xmlns:c="http://schemas.openxmlformats.org/drawingml/2006/chart" xmlns:r="http://schemas.openxmlformats.org/officeDocument/2006/relationships" r:id="rId5"/>
          </a:graphicData>
        </a:graphic>
      </p:graphicFrame>
      <p:cxnSp>
        <p:nvCxnSpPr>
          <p:cNvPr id="51" name="Gerade Verbindung mit Pfeil 50"/>
          <p:cNvCxnSpPr/>
          <p:nvPr/>
        </p:nvCxnSpPr>
        <p:spPr>
          <a:xfrm>
            <a:off x="9273877" y="2540180"/>
            <a:ext cx="0" cy="36000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p:nvCxnSpPr>
        <p:spPr>
          <a:xfrm>
            <a:off x="9273877" y="4075197"/>
            <a:ext cx="0" cy="36000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feld 1"/>
          <p:cNvSpPr txBox="1"/>
          <p:nvPr/>
        </p:nvSpPr>
        <p:spPr>
          <a:xfrm>
            <a:off x="2967125" y="4188046"/>
            <a:ext cx="3632927"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2060"/>
                </a:solidFill>
                <a:latin typeface="Arial" panose="020B0604020202020204" pitchFamily="34" charset="0"/>
                <a:cs typeface="Arial" panose="020B0604020202020204" pitchFamily="34" charset="0"/>
              </a:rPr>
              <a:t>simulated part after springback (locally scaled tool)</a:t>
            </a:r>
          </a:p>
        </p:txBody>
      </p:sp>
      <p:sp>
        <p:nvSpPr>
          <p:cNvPr id="48" name="Textfeld 1"/>
          <p:cNvSpPr txBox="1"/>
          <p:nvPr/>
        </p:nvSpPr>
        <p:spPr>
          <a:xfrm>
            <a:off x="2612222" y="2644174"/>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2060"/>
                </a:solidFill>
                <a:latin typeface="Arial" panose="020B0604020202020204" pitchFamily="34" charset="0"/>
                <a:cs typeface="Arial" panose="020B0604020202020204" pitchFamily="34" charset="0"/>
              </a:rPr>
              <a:t>locally scaled tool</a:t>
            </a:r>
          </a:p>
        </p:txBody>
      </p:sp>
      <p:sp>
        <p:nvSpPr>
          <p:cNvPr id="50" name="Textfeld 1"/>
          <p:cNvSpPr txBox="1"/>
          <p:nvPr/>
        </p:nvSpPr>
        <p:spPr>
          <a:xfrm>
            <a:off x="4724400" y="3097278"/>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B050"/>
                </a:solidFill>
                <a:latin typeface="Arial" panose="020B0604020202020204" pitchFamily="34" charset="0"/>
                <a:cs typeface="Arial" panose="020B0604020202020204" pitchFamily="34" charset="0"/>
              </a:rPr>
              <a:t>desired scaled tool</a:t>
            </a:r>
          </a:p>
        </p:txBody>
      </p:sp>
      <p:sp>
        <p:nvSpPr>
          <p:cNvPr id="8" name="Gewitterblitz 7"/>
          <p:cNvSpPr/>
          <p:nvPr/>
        </p:nvSpPr>
        <p:spPr>
          <a:xfrm flipH="1">
            <a:off x="9379074" y="2231817"/>
            <a:ext cx="346620" cy="610907"/>
          </a:xfrm>
          <a:prstGeom prst="lightningBolt">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Freihandform 8"/>
          <p:cNvSpPr/>
          <p:nvPr/>
        </p:nvSpPr>
        <p:spPr>
          <a:xfrm>
            <a:off x="8938661" y="2724999"/>
            <a:ext cx="261257" cy="1526051"/>
          </a:xfrm>
          <a:custGeom>
            <a:avLst/>
            <a:gdLst>
              <a:gd name="connsiteX0" fmla="*/ 261257 w 261257"/>
              <a:gd name="connsiteY0" fmla="*/ 0 h 1654628"/>
              <a:gd name="connsiteX1" fmla="*/ 0 w 261257"/>
              <a:gd name="connsiteY1" fmla="*/ 0 h 1654628"/>
              <a:gd name="connsiteX2" fmla="*/ 0 w 261257"/>
              <a:gd name="connsiteY2" fmla="*/ 1654628 h 1654628"/>
              <a:gd name="connsiteX3" fmla="*/ 252548 w 261257"/>
              <a:gd name="connsiteY3" fmla="*/ 1654628 h 1654628"/>
            </a:gdLst>
            <a:ahLst/>
            <a:cxnLst>
              <a:cxn ang="0">
                <a:pos x="connsiteX0" y="connsiteY0"/>
              </a:cxn>
              <a:cxn ang="0">
                <a:pos x="connsiteX1" y="connsiteY1"/>
              </a:cxn>
              <a:cxn ang="0">
                <a:pos x="connsiteX2" y="connsiteY2"/>
              </a:cxn>
              <a:cxn ang="0">
                <a:pos x="connsiteX3" y="connsiteY3"/>
              </a:cxn>
            </a:cxnLst>
            <a:rect l="l" t="t" r="r" b="b"/>
            <a:pathLst>
              <a:path w="261257" h="1654628">
                <a:moveTo>
                  <a:pt x="261257" y="0"/>
                </a:moveTo>
                <a:lnTo>
                  <a:pt x="0" y="0"/>
                </a:lnTo>
                <a:lnTo>
                  <a:pt x="0" y="1654628"/>
                </a:lnTo>
                <a:lnTo>
                  <a:pt x="252548" y="1654628"/>
                </a:lnTo>
              </a:path>
            </a:pathLst>
          </a:custGeom>
          <a:noFill/>
          <a:ln>
            <a:solidFill>
              <a:schemeClr val="accent2">
                <a:lumMod val="50000"/>
              </a:schemeClr>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Gewitterblitz 51"/>
          <p:cNvSpPr/>
          <p:nvPr/>
        </p:nvSpPr>
        <p:spPr>
          <a:xfrm flipH="1">
            <a:off x="9426849" y="3704327"/>
            <a:ext cx="346620" cy="610907"/>
          </a:xfrm>
          <a:prstGeom prst="lightningBolt">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6017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72000"/>
            <a:ext cx="8566144" cy="524798"/>
          </a:xfrm>
        </p:spPr>
        <p:txBody>
          <a:bodyPr/>
          <a:lstStyle/>
          <a:p>
            <a:r>
              <a:rPr lang="de-DE" dirty="0"/>
              <a:t>AGENDA</a:t>
            </a:r>
          </a:p>
        </p:txBody>
      </p:sp>
      <p:sp>
        <p:nvSpPr>
          <p:cNvPr id="3" name="Foliennummernplatzhalter 2"/>
          <p:cNvSpPr>
            <a:spLocks noGrp="1"/>
          </p:cNvSpPr>
          <p:nvPr>
            <p:ph type="sldNum" sz="quarter" idx="10"/>
          </p:nvPr>
        </p:nvSpPr>
        <p:spPr/>
        <p:txBody>
          <a:bodyPr/>
          <a:lstStyle/>
          <a:p>
            <a:fld id="{B8965039-E56F-470D-BC09-68DB4072DE7B}" type="slidenum">
              <a:rPr lang="en-GB" noProof="0" smtClean="0"/>
              <a:pPr/>
              <a:t>12</a:t>
            </a:fld>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Datumsplatzhalter 4"/>
          <p:cNvSpPr>
            <a:spLocks noGrp="1"/>
          </p:cNvSpPr>
          <p:nvPr>
            <p:ph type="dt" sz="half" idx="12"/>
          </p:nvPr>
        </p:nvSpPr>
        <p:spPr/>
        <p:txBody>
          <a:bodyPr/>
          <a:lstStyle/>
          <a:p>
            <a:r>
              <a:rPr lang="en-GB" noProof="0"/>
              <a:t>20.06.2023</a:t>
            </a:r>
            <a:endParaRPr lang="en-GB" noProof="0" dirty="0"/>
          </a:p>
        </p:txBody>
      </p:sp>
      <p:sp>
        <p:nvSpPr>
          <p:cNvPr id="6" name="Textplatzhalter 5"/>
          <p:cNvSpPr>
            <a:spLocks noGrp="1"/>
          </p:cNvSpPr>
          <p:nvPr>
            <p:ph type="body" sz="quarter" idx="13"/>
          </p:nvPr>
        </p:nvSpPr>
        <p:spPr/>
        <p:txBody>
          <a:bodyPr/>
          <a:lstStyle/>
          <a:p>
            <a:r>
              <a:rPr lang="en-GB" dirty="0">
                <a:solidFill>
                  <a:srgbClr val="B4B4B4"/>
                </a:solidFill>
              </a:rPr>
              <a:t>Introduction</a:t>
            </a:r>
          </a:p>
          <a:p>
            <a:r>
              <a:rPr lang="en-US" dirty="0">
                <a:solidFill>
                  <a:srgbClr val="B4B4B4"/>
                </a:solidFill>
              </a:rPr>
              <a:t>State of the art scaling approaches and belonging issues</a:t>
            </a:r>
          </a:p>
          <a:p>
            <a:pPr lvl="0"/>
            <a:r>
              <a:rPr lang="en-GB" dirty="0"/>
              <a:t>Optimized stress-based scaling approach </a:t>
            </a:r>
          </a:p>
          <a:p>
            <a:pPr lvl="0"/>
            <a:r>
              <a:rPr lang="en-GB" dirty="0">
                <a:solidFill>
                  <a:srgbClr val="B4B4B4"/>
                </a:solidFill>
              </a:rPr>
              <a:t>Results</a:t>
            </a:r>
          </a:p>
          <a:p>
            <a:pPr lvl="0"/>
            <a:r>
              <a:rPr lang="en-GB" dirty="0">
                <a:solidFill>
                  <a:srgbClr val="B4B4B4"/>
                </a:solidFill>
              </a:rPr>
              <a:t>Summary </a:t>
            </a:r>
          </a:p>
        </p:txBody>
      </p:sp>
    </p:spTree>
    <p:extLst>
      <p:ext uri="{BB962C8B-B14F-4D97-AF65-F5344CB8AC3E}">
        <p14:creationId xmlns:p14="http://schemas.microsoft.com/office/powerpoint/2010/main" val="49967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2" name="Gruppieren 221"/>
          <p:cNvGrpSpPr/>
          <p:nvPr/>
        </p:nvGrpSpPr>
        <p:grpSpPr>
          <a:xfrm>
            <a:off x="8076648" y="1448682"/>
            <a:ext cx="3852000" cy="4535539"/>
            <a:chOff x="7944233" y="1461379"/>
            <a:chExt cx="3852000" cy="4535539"/>
          </a:xfrm>
        </p:grpSpPr>
        <p:sp>
          <p:nvSpPr>
            <p:cNvPr id="217" name="Abgerundetes Rechteck 216"/>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9" name="Auf der gleichen Seite des Rechtecks liegende Ecken abrunden 218"/>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local scaling by simply inverted stresses</a:t>
              </a:r>
            </a:p>
            <a:p>
              <a:pPr algn="ctr"/>
              <a:r>
                <a:rPr lang="en-GB" sz="1200" dirty="0">
                  <a:solidFill>
                    <a:schemeClr val="tx1"/>
                  </a:solidFill>
                </a:rPr>
                <a:t>→ dev. between achieved and necessary scaling</a:t>
              </a:r>
            </a:p>
          </p:txBody>
        </p:sp>
      </p:grpSp>
      <p:sp>
        <p:nvSpPr>
          <p:cNvPr id="2" name="Freihandform: Form 1">
            <a:extLst>
              <a:ext uri="{FF2B5EF4-FFF2-40B4-BE49-F238E27FC236}">
                <a16:creationId xmlns:a16="http://schemas.microsoft.com/office/drawing/2014/main" id="{1CCF8BC4-0AA1-C5DD-2FA3-125A468EFA6D}"/>
              </a:ext>
            </a:extLst>
          </p:cNvPr>
          <p:cNvSpPr/>
          <p:nvPr/>
        </p:nvSpPr>
        <p:spPr>
          <a:xfrm>
            <a:off x="8709308" y="2143977"/>
            <a:ext cx="2895600" cy="1654629"/>
          </a:xfrm>
          <a:custGeom>
            <a:avLst/>
            <a:gdLst>
              <a:gd name="connsiteX0" fmla="*/ 0 w 2895600"/>
              <a:gd name="connsiteY0" fmla="*/ 1654629 h 1654629"/>
              <a:gd name="connsiteX1" fmla="*/ 478972 w 2895600"/>
              <a:gd name="connsiteY1" fmla="*/ 609600 h 1654629"/>
              <a:gd name="connsiteX2" fmla="*/ 751115 w 2895600"/>
              <a:gd name="connsiteY2" fmla="*/ 337457 h 1654629"/>
              <a:gd name="connsiteX3" fmla="*/ 1153886 w 2895600"/>
              <a:gd name="connsiteY3" fmla="*/ 174172 h 1654629"/>
              <a:gd name="connsiteX4" fmla="*/ 1741715 w 2895600"/>
              <a:gd name="connsiteY4" fmla="*/ 87086 h 1654629"/>
              <a:gd name="connsiteX5" fmla="*/ 2362200 w 2895600"/>
              <a:gd name="connsiteY5" fmla="*/ 21772 h 1654629"/>
              <a:gd name="connsiteX6" fmla="*/ 2873829 w 2895600"/>
              <a:gd name="connsiteY6" fmla="*/ 0 h 1654629"/>
              <a:gd name="connsiteX7" fmla="*/ 2873829 w 2895600"/>
              <a:gd name="connsiteY7" fmla="*/ 0 h 1654629"/>
              <a:gd name="connsiteX8" fmla="*/ 2895600 w 2895600"/>
              <a:gd name="connsiteY8" fmla="*/ 21772 h 165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600" h="1654629">
                <a:moveTo>
                  <a:pt x="0" y="1654629"/>
                </a:moveTo>
                <a:cubicBezTo>
                  <a:pt x="176893" y="1241879"/>
                  <a:pt x="353786" y="829129"/>
                  <a:pt x="478972" y="609600"/>
                </a:cubicBezTo>
                <a:cubicBezTo>
                  <a:pt x="604158" y="390071"/>
                  <a:pt x="638629" y="410028"/>
                  <a:pt x="751115" y="337457"/>
                </a:cubicBezTo>
                <a:cubicBezTo>
                  <a:pt x="863601" y="264886"/>
                  <a:pt x="988786" y="215900"/>
                  <a:pt x="1153886" y="174172"/>
                </a:cubicBezTo>
                <a:cubicBezTo>
                  <a:pt x="1318986" y="132444"/>
                  <a:pt x="1540329" y="112486"/>
                  <a:pt x="1741715" y="87086"/>
                </a:cubicBezTo>
                <a:cubicBezTo>
                  <a:pt x="1943101" y="61686"/>
                  <a:pt x="2173514" y="36286"/>
                  <a:pt x="2362200" y="21772"/>
                </a:cubicBezTo>
                <a:cubicBezTo>
                  <a:pt x="2550886" y="7258"/>
                  <a:pt x="2873829" y="0"/>
                  <a:pt x="2873829" y="0"/>
                </a:cubicBezTo>
                <a:lnTo>
                  <a:pt x="2873829" y="0"/>
                </a:lnTo>
                <a:lnTo>
                  <a:pt x="2895600" y="21772"/>
                </a:lnTo>
              </a:path>
            </a:pathLst>
          </a:custGeom>
          <a:noFill/>
          <a:ln>
            <a:solidFill>
              <a:srgbClr val="7F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26" name="Gruppieren 225"/>
          <p:cNvGrpSpPr/>
          <p:nvPr/>
        </p:nvGrpSpPr>
        <p:grpSpPr>
          <a:xfrm>
            <a:off x="227776" y="1448682"/>
            <a:ext cx="3852000" cy="4535539"/>
            <a:chOff x="7944233" y="1461379"/>
            <a:chExt cx="3852000" cy="4535539"/>
          </a:xfrm>
        </p:grpSpPr>
        <p:sp>
          <p:nvSpPr>
            <p:cNvPr id="227" name="Abgerundetes Rechteck 226"/>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8" name="Auf der gleichen Seite des Rechtecks liegende Ecken abrunden 227"/>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process simulation with unscaled tools</a:t>
              </a:r>
            </a:p>
          </p:txBody>
        </p:sp>
      </p:grpSp>
      <p:grpSp>
        <p:nvGrpSpPr>
          <p:cNvPr id="223" name="Gruppieren 222"/>
          <p:cNvGrpSpPr/>
          <p:nvPr/>
        </p:nvGrpSpPr>
        <p:grpSpPr>
          <a:xfrm>
            <a:off x="4152212" y="1448682"/>
            <a:ext cx="3852000" cy="4535539"/>
            <a:chOff x="7944233" y="1461379"/>
            <a:chExt cx="3852000" cy="4535539"/>
          </a:xfrm>
        </p:grpSpPr>
        <p:sp>
          <p:nvSpPr>
            <p:cNvPr id="224" name="Abgerundetes Rechteck 223"/>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5" name="Auf der gleichen Seite des Rechtecks liegende Ecken abrunden 224"/>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necessary scaling value = neg. contraction value</a:t>
              </a:r>
            </a:p>
          </p:txBody>
        </p:sp>
      </p:gr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13</a:t>
            </a:fld>
            <a:endParaRPr lang="en-GB" dirty="0"/>
          </a:p>
        </p:txBody>
      </p:sp>
      <p:sp>
        <p:nvSpPr>
          <p:cNvPr id="6" name="Textplatzhalter 5"/>
          <p:cNvSpPr>
            <a:spLocks noGrp="1"/>
          </p:cNvSpPr>
          <p:nvPr>
            <p:ph type="body" sz="quarter" idx="13"/>
          </p:nvPr>
        </p:nvSpPr>
        <p:spPr/>
        <p:txBody>
          <a:bodyPr>
            <a:normAutofit/>
          </a:bodyPr>
          <a:lstStyle/>
          <a:p>
            <a:r>
              <a:rPr lang="en-GB" dirty="0"/>
              <a:t>The desired local scaling values result from the inverted contraction values of the unscaled simulation. This cannot be achieved by simply inverting the membrane stresses.</a:t>
            </a:r>
          </a:p>
        </p:txBody>
      </p:sp>
      <p:sp>
        <p:nvSpPr>
          <p:cNvPr id="7" name="Titel 6"/>
          <p:cNvSpPr>
            <a:spLocks noGrp="1"/>
          </p:cNvSpPr>
          <p:nvPr>
            <p:ph type="title"/>
          </p:nvPr>
        </p:nvSpPr>
        <p:spPr/>
        <p:txBody>
          <a:bodyPr/>
          <a:lstStyle/>
          <a:p>
            <a:pPr lvl="0"/>
            <a:r>
              <a:rPr lang="en-GB" cap="all" dirty="0"/>
              <a:t>Optimized stress-based scaling approach </a:t>
            </a:r>
          </a:p>
        </p:txBody>
      </p:sp>
      <p:grpSp>
        <p:nvGrpSpPr>
          <p:cNvPr id="210" name="Gruppieren 209"/>
          <p:cNvGrpSpPr/>
          <p:nvPr/>
        </p:nvGrpSpPr>
        <p:grpSpPr>
          <a:xfrm>
            <a:off x="366638" y="1871494"/>
            <a:ext cx="3468692" cy="3704215"/>
            <a:chOff x="119336" y="1613808"/>
            <a:chExt cx="3468692" cy="3704215"/>
          </a:xfrm>
        </p:grpSpPr>
        <p:cxnSp>
          <p:nvCxnSpPr>
            <p:cNvPr id="9"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1699726" y="1984576"/>
              <a:ext cx="686257" cy="1589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25EFB08A-2391-DC4B-90CB-397F7FBC697C}"/>
                </a:ext>
              </a:extLst>
            </p:cNvPr>
            <p:cNvCxnSpPr/>
            <p:nvPr/>
          </p:nvCxnSpPr>
          <p:spPr>
            <a:xfrm flipV="1">
              <a:off x="672027" y="1683818"/>
              <a:ext cx="0" cy="3634205"/>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D97E9520-9C1C-4F44-A9AE-BDF9E41212BD}"/>
                </a:ext>
              </a:extLst>
            </p:cNvPr>
            <p:cNvCxnSpPr>
              <a:cxnSpLocks/>
            </p:cNvCxnSpPr>
            <p:nvPr/>
          </p:nvCxnSpPr>
          <p:spPr>
            <a:xfrm flipV="1">
              <a:off x="672028" y="3565498"/>
              <a:ext cx="2916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2" name="Gruppieren 11"/>
            <p:cNvGrpSpPr/>
            <p:nvPr/>
          </p:nvGrpSpPr>
          <p:grpSpPr>
            <a:xfrm>
              <a:off x="664053" y="1881773"/>
              <a:ext cx="2904536" cy="1683854"/>
              <a:chOff x="400557" y="146963"/>
              <a:chExt cx="1851944" cy="1251004"/>
            </a:xfrm>
          </p:grpSpPr>
          <p:sp>
            <p:nvSpPr>
              <p:cNvPr id="13" name="Freihandform 12">
                <a:extLst>
                  <a:ext uri="{FF2B5EF4-FFF2-40B4-BE49-F238E27FC236}">
                    <a16:creationId xmlns:a16="http://schemas.microsoft.com/office/drawing/2014/main" id="{4957F490-BAB6-9E46-A368-BC1550C1B759}"/>
                  </a:ext>
                </a:extLst>
              </p:cNvPr>
              <p:cNvSpPr/>
              <p:nvPr/>
            </p:nvSpPr>
            <p:spPr>
              <a:xfrm>
                <a:off x="705532" y="146963"/>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14"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5" name="Gerade Verbindung 46">
              <a:extLst>
                <a:ext uri="{FF2B5EF4-FFF2-40B4-BE49-F238E27FC236}">
                  <a16:creationId xmlns:a16="http://schemas.microsoft.com/office/drawing/2014/main" id="{ED47822A-E854-8A4B-9F90-21CFD638E601}"/>
                </a:ext>
              </a:extLst>
            </p:cNvPr>
            <p:cNvCxnSpPr>
              <a:cxnSpLocks/>
            </p:cNvCxnSpPr>
            <p:nvPr/>
          </p:nvCxnSpPr>
          <p:spPr>
            <a:xfrm>
              <a:off x="2400436" y="1984576"/>
              <a:ext cx="0" cy="248215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Ellipse 19"/>
            <p:cNvSpPr>
              <a:spLocks noChangeAspect="1"/>
            </p:cNvSpPr>
            <p:nvPr/>
          </p:nvSpPr>
          <p:spPr>
            <a:xfrm>
              <a:off x="541507" y="3462479"/>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21" name="Ellipse 20"/>
            <p:cNvSpPr>
              <a:spLocks noChangeAspect="1"/>
            </p:cNvSpPr>
            <p:nvPr/>
          </p:nvSpPr>
          <p:spPr>
            <a:xfrm>
              <a:off x="2271943" y="1876609"/>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1</a:t>
              </a:r>
            </a:p>
          </p:txBody>
        </p:sp>
        <p:sp>
          <p:nvSpPr>
            <p:cNvPr id="22" name="Ellipse 21"/>
            <p:cNvSpPr>
              <a:spLocks noChangeAspect="1"/>
            </p:cNvSpPr>
            <p:nvPr/>
          </p:nvSpPr>
          <p:spPr>
            <a:xfrm>
              <a:off x="1574585" y="3462630"/>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2</a:t>
              </a:r>
            </a:p>
          </p:txBody>
        </p:sp>
        <mc:AlternateContent xmlns:mc="http://schemas.openxmlformats.org/markup-compatibility/2006" xmlns:a14="http://schemas.microsoft.com/office/drawing/2010/main">
          <mc:Choice Requires="a14">
            <p:sp>
              <p:nvSpPr>
                <p:cNvPr id="24" name="Textfeld 23"/>
                <p:cNvSpPr txBox="1"/>
                <p:nvPr/>
              </p:nvSpPr>
              <p:spPr>
                <a:xfrm>
                  <a:off x="3373271" y="3591952"/>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24" name="Textfeld 23"/>
                <p:cNvSpPr txBox="1">
                  <a:spLocks noRot="1" noChangeAspect="1" noMove="1" noResize="1" noEditPoints="1" noAdjustHandles="1" noChangeArrowheads="1" noChangeShapeType="1" noTextEdit="1"/>
                </p:cNvSpPr>
                <p:nvPr/>
              </p:nvSpPr>
              <p:spPr>
                <a:xfrm>
                  <a:off x="3373271" y="3591952"/>
                  <a:ext cx="157223" cy="246221"/>
                </a:xfrm>
                <a:prstGeom prst="rect">
                  <a:avLst/>
                </a:prstGeom>
                <a:blipFill>
                  <a:blip r:embed="rId3"/>
                  <a:stretch>
                    <a:fillRect l="-15385" r="-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feld 24"/>
                <p:cNvSpPr txBox="1"/>
                <p:nvPr/>
              </p:nvSpPr>
              <p:spPr>
                <a:xfrm>
                  <a:off x="456175" y="1613808"/>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25" name="Textfeld 24"/>
                <p:cNvSpPr txBox="1">
                  <a:spLocks noRot="1" noChangeAspect="1" noMove="1" noResize="1" noEditPoints="1" noAdjustHandles="1" noChangeArrowheads="1" noChangeShapeType="1" noTextEdit="1"/>
                </p:cNvSpPr>
                <p:nvPr/>
              </p:nvSpPr>
              <p:spPr>
                <a:xfrm>
                  <a:off x="456175" y="1613808"/>
                  <a:ext cx="182934" cy="246221"/>
                </a:xfrm>
                <a:prstGeom prst="rect">
                  <a:avLst/>
                </a:prstGeom>
                <a:blipFill>
                  <a:blip r:embed="rId4"/>
                  <a:stretch>
                    <a:fillRect l="-10000" r="-10000" b="-2500"/>
                  </a:stretch>
                </a:blipFill>
              </p:spPr>
              <p:txBody>
                <a:bodyPr/>
                <a:lstStyle/>
                <a:p>
                  <a:r>
                    <a:rPr lang="en-GB">
                      <a:noFill/>
                    </a:rPr>
                    <a:t> </a:t>
                  </a:r>
                </a:p>
              </p:txBody>
            </p:sp>
          </mc:Fallback>
        </mc:AlternateContent>
        <p:cxnSp>
          <p:nvCxnSpPr>
            <p:cNvPr id="29" name="Gerader Verbinder 28"/>
            <p:cNvCxnSpPr>
              <a:endCxn id="22" idx="4"/>
            </p:cNvCxnSpPr>
            <p:nvPr/>
          </p:nvCxnSpPr>
          <p:spPr>
            <a:xfrm flipV="1">
              <a:off x="1699726" y="3680682"/>
              <a:ext cx="0" cy="144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Gerader Verbinder 30"/>
            <p:cNvCxnSpPr>
              <a:endCxn id="21" idx="2"/>
            </p:cNvCxnSpPr>
            <p:nvPr/>
          </p:nvCxnSpPr>
          <p:spPr>
            <a:xfrm flipV="1">
              <a:off x="573199" y="1985636"/>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feld 35"/>
                <p:cNvSpPr txBox="1"/>
                <p:nvPr/>
              </p:nvSpPr>
              <p:spPr>
                <a:xfrm>
                  <a:off x="119336" y="1860029"/>
                  <a:ext cx="446148" cy="190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𝑏𝑆𝐵</m:t>
                            </m:r>
                            <m:r>
                              <a:rPr lang="en-GB" sz="1200" b="0" i="1" smtClean="0">
                                <a:latin typeface="Cambria Math" panose="02040503050406030204" pitchFamily="18" charset="0"/>
                              </a:rPr>
                              <m:t>_0</m:t>
                            </m:r>
                          </m:sub>
                        </m:sSub>
                      </m:oMath>
                    </m:oMathPara>
                  </a14:m>
                  <a:endParaRPr lang="en-GB" sz="1200" dirty="0"/>
                </a:p>
              </p:txBody>
            </p:sp>
          </mc:Choice>
          <mc:Fallback xmlns="">
            <p:sp>
              <p:nvSpPr>
                <p:cNvPr id="36" name="Textfeld 35"/>
                <p:cNvSpPr txBox="1">
                  <a:spLocks noRot="1" noChangeAspect="1" noMove="1" noResize="1" noEditPoints="1" noAdjustHandles="1" noChangeArrowheads="1" noChangeShapeType="1" noTextEdit="1"/>
                </p:cNvSpPr>
                <p:nvPr/>
              </p:nvSpPr>
              <p:spPr>
                <a:xfrm>
                  <a:off x="119336" y="1860029"/>
                  <a:ext cx="446148" cy="190886"/>
                </a:xfrm>
                <a:prstGeom prst="rect">
                  <a:avLst/>
                </a:prstGeom>
                <a:blipFill>
                  <a:blip r:embed="rId5"/>
                  <a:stretch>
                    <a:fillRect l="-2740" r="-1370" b="-12500"/>
                  </a:stretch>
                </a:blipFill>
              </p:spPr>
              <p:txBody>
                <a:bodyPr/>
                <a:lstStyle/>
                <a:p>
                  <a:r>
                    <a:rPr lang="en-GB">
                      <a:noFill/>
                    </a:rPr>
                    <a:t> </a:t>
                  </a:r>
                </a:p>
              </p:txBody>
            </p:sp>
          </mc:Fallback>
        </mc:AlternateContent>
        <p:sp>
          <p:nvSpPr>
            <p:cNvPr id="125" name="Textfeld 124"/>
            <p:cNvSpPr txBox="1"/>
            <p:nvPr/>
          </p:nvSpPr>
          <p:spPr>
            <a:xfrm>
              <a:off x="1917600" y="4522712"/>
              <a:ext cx="960735" cy="461665"/>
            </a:xfrm>
            <a:prstGeom prst="rect">
              <a:avLst/>
            </a:prstGeom>
            <a:noFill/>
          </p:spPr>
          <p:txBody>
            <a:bodyPr wrap="square" rtlCol="0">
              <a:spAutoFit/>
            </a:bodyPr>
            <a:lstStyle/>
            <a:p>
              <a:pPr algn="ctr"/>
              <a:r>
                <a:rPr lang="en-GB" sz="1200" dirty="0"/>
                <a:t>target geometry</a:t>
              </a:r>
            </a:p>
          </p:txBody>
        </p:sp>
        <p:sp>
          <p:nvSpPr>
            <p:cNvPr id="126" name="Textfeld 125"/>
            <p:cNvSpPr txBox="1"/>
            <p:nvPr/>
          </p:nvSpPr>
          <p:spPr>
            <a:xfrm>
              <a:off x="1168536" y="3800947"/>
              <a:ext cx="1087348" cy="646331"/>
            </a:xfrm>
            <a:prstGeom prst="rect">
              <a:avLst/>
            </a:prstGeom>
            <a:noFill/>
          </p:spPr>
          <p:txBody>
            <a:bodyPr wrap="square" rtlCol="0">
              <a:spAutoFit/>
            </a:bodyPr>
            <a:lstStyle/>
            <a:p>
              <a:pPr algn="ctr"/>
              <a:r>
                <a:rPr lang="en-GB" sz="1200" dirty="0"/>
                <a:t>part after springback</a:t>
              </a:r>
            </a:p>
            <a:p>
              <a:pPr algn="ctr"/>
              <a:r>
                <a:rPr lang="en-GB" sz="1200" dirty="0"/>
                <a:t>(no scaling)</a:t>
              </a:r>
            </a:p>
          </p:txBody>
        </p:sp>
      </p:grpSp>
      <p:grpSp>
        <p:nvGrpSpPr>
          <p:cNvPr id="215" name="Gruppieren 214"/>
          <p:cNvGrpSpPr/>
          <p:nvPr/>
        </p:nvGrpSpPr>
        <p:grpSpPr>
          <a:xfrm>
            <a:off x="4328155" y="1829340"/>
            <a:ext cx="3347435" cy="3704215"/>
            <a:chOff x="4128583" y="1669001"/>
            <a:chExt cx="3347435" cy="3704215"/>
          </a:xfrm>
        </p:grpSpPr>
        <p:cxnSp>
          <p:nvCxnSpPr>
            <p:cNvPr id="183" name="Gerade Verbindung mit Pfeil 182">
              <a:extLst>
                <a:ext uri="{FF2B5EF4-FFF2-40B4-BE49-F238E27FC236}">
                  <a16:creationId xmlns:a16="http://schemas.microsoft.com/office/drawing/2014/main" id="{25EFB08A-2391-DC4B-90CB-397F7FBC697C}"/>
                </a:ext>
              </a:extLst>
            </p:cNvPr>
            <p:cNvCxnSpPr/>
            <p:nvPr/>
          </p:nvCxnSpPr>
          <p:spPr>
            <a:xfrm flipV="1">
              <a:off x="4344435" y="1739011"/>
              <a:ext cx="0" cy="3634205"/>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4" name="Gerade Verbindung mit Pfeil 183">
              <a:extLst>
                <a:ext uri="{FF2B5EF4-FFF2-40B4-BE49-F238E27FC236}">
                  <a16:creationId xmlns:a16="http://schemas.microsoft.com/office/drawing/2014/main" id="{D97E9520-9C1C-4F44-A9AE-BDF9E41212BD}"/>
                </a:ext>
              </a:extLst>
            </p:cNvPr>
            <p:cNvCxnSpPr>
              <a:cxnSpLocks/>
            </p:cNvCxnSpPr>
            <p:nvPr/>
          </p:nvCxnSpPr>
          <p:spPr>
            <a:xfrm flipV="1">
              <a:off x="4344436" y="3620691"/>
              <a:ext cx="2952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8" name="Gerade Verbindung 46">
              <a:extLst>
                <a:ext uri="{FF2B5EF4-FFF2-40B4-BE49-F238E27FC236}">
                  <a16:creationId xmlns:a16="http://schemas.microsoft.com/office/drawing/2014/main" id="{ED47822A-E854-8A4B-9F90-21CFD638E601}"/>
                </a:ext>
              </a:extLst>
            </p:cNvPr>
            <p:cNvCxnSpPr>
              <a:cxnSpLocks/>
            </p:cNvCxnSpPr>
            <p:nvPr/>
          </p:nvCxnSpPr>
          <p:spPr>
            <a:xfrm>
              <a:off x="6070375" y="3225652"/>
              <a:ext cx="2469" cy="129627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9" name="Ellipse 188"/>
            <p:cNvSpPr>
              <a:spLocks noChangeAspect="1"/>
            </p:cNvSpPr>
            <p:nvPr/>
          </p:nvSpPr>
          <p:spPr>
            <a:xfrm>
              <a:off x="4213915" y="3517672"/>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91" name="Ellipse 190"/>
            <p:cNvSpPr>
              <a:spLocks noChangeAspect="1"/>
            </p:cNvSpPr>
            <p:nvPr/>
          </p:nvSpPr>
          <p:spPr>
            <a:xfrm>
              <a:off x="5246993" y="351782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2</a:t>
              </a:r>
            </a:p>
          </p:txBody>
        </p:sp>
        <p:sp>
          <p:nvSpPr>
            <p:cNvPr id="192" name="Ellipse 191"/>
            <p:cNvSpPr>
              <a:spLocks noChangeAspect="1"/>
            </p:cNvSpPr>
            <p:nvPr/>
          </p:nvSpPr>
          <p:spPr>
            <a:xfrm>
              <a:off x="6659351" y="3507207"/>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93" name="Textfeld 192"/>
                <p:cNvSpPr txBox="1"/>
                <p:nvPr/>
              </p:nvSpPr>
              <p:spPr>
                <a:xfrm>
                  <a:off x="7103137" y="3617582"/>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93" name="Textfeld 192"/>
                <p:cNvSpPr txBox="1">
                  <a:spLocks noRot="1" noChangeAspect="1" noMove="1" noResize="1" noEditPoints="1" noAdjustHandles="1" noChangeArrowheads="1" noChangeShapeType="1" noTextEdit="1"/>
                </p:cNvSpPr>
                <p:nvPr/>
              </p:nvSpPr>
              <p:spPr>
                <a:xfrm>
                  <a:off x="7103137" y="3617582"/>
                  <a:ext cx="157223" cy="246221"/>
                </a:xfrm>
                <a:prstGeom prst="rect">
                  <a:avLst/>
                </a:prstGeom>
                <a:blipFill>
                  <a:blip r:embed="rId6"/>
                  <a:stretch>
                    <a:fillRect l="-15385" r="-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4" name="Textfeld 193"/>
                <p:cNvSpPr txBox="1"/>
                <p:nvPr/>
              </p:nvSpPr>
              <p:spPr>
                <a:xfrm>
                  <a:off x="4128583" y="1669001"/>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94" name="Textfeld 193"/>
                <p:cNvSpPr txBox="1">
                  <a:spLocks noRot="1" noChangeAspect="1" noMove="1" noResize="1" noEditPoints="1" noAdjustHandles="1" noChangeArrowheads="1" noChangeShapeType="1" noTextEdit="1"/>
                </p:cNvSpPr>
                <p:nvPr/>
              </p:nvSpPr>
              <p:spPr>
                <a:xfrm>
                  <a:off x="4128583" y="1669001"/>
                  <a:ext cx="182934" cy="246221"/>
                </a:xfrm>
                <a:prstGeom prst="rect">
                  <a:avLst/>
                </a:prstGeom>
                <a:blipFill>
                  <a:blip r:embed="rId7"/>
                  <a:stretch>
                    <a:fillRect l="-10000" r="-6667" b="-2500"/>
                  </a:stretch>
                </a:blipFill>
              </p:spPr>
              <p:txBody>
                <a:bodyPr/>
                <a:lstStyle/>
                <a:p>
                  <a:r>
                    <a:rPr lang="en-GB">
                      <a:noFill/>
                    </a:rPr>
                    <a:t> </a:t>
                  </a:r>
                </a:p>
              </p:txBody>
            </p:sp>
          </mc:Fallback>
        </mc:AlternateContent>
        <p:cxnSp>
          <p:nvCxnSpPr>
            <p:cNvPr id="195" name="Gerader Verbinder 194"/>
            <p:cNvCxnSpPr>
              <a:endCxn id="191" idx="4"/>
            </p:cNvCxnSpPr>
            <p:nvPr/>
          </p:nvCxnSpPr>
          <p:spPr>
            <a:xfrm flipV="1">
              <a:off x="5372134" y="3735875"/>
              <a:ext cx="0" cy="180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8" name="Textfeld 197"/>
            <p:cNvSpPr txBox="1"/>
            <p:nvPr/>
          </p:nvSpPr>
          <p:spPr>
            <a:xfrm>
              <a:off x="5590008" y="4577905"/>
              <a:ext cx="960735" cy="461665"/>
            </a:xfrm>
            <a:prstGeom prst="rect">
              <a:avLst/>
            </a:prstGeom>
            <a:noFill/>
          </p:spPr>
          <p:txBody>
            <a:bodyPr wrap="square" rtlCol="0">
              <a:spAutoFit/>
            </a:bodyPr>
            <a:lstStyle/>
            <a:p>
              <a:pPr algn="ctr"/>
              <a:r>
                <a:rPr lang="en-GB" sz="1200" dirty="0"/>
                <a:t>target geometry</a:t>
              </a:r>
            </a:p>
          </p:txBody>
        </p:sp>
        <p:sp>
          <p:nvSpPr>
            <p:cNvPr id="200" name="Textfeld 199"/>
            <p:cNvSpPr txBox="1"/>
            <p:nvPr/>
          </p:nvSpPr>
          <p:spPr>
            <a:xfrm>
              <a:off x="6390300" y="2624220"/>
              <a:ext cx="1085718" cy="461665"/>
            </a:xfrm>
            <a:prstGeom prst="rect">
              <a:avLst/>
            </a:prstGeom>
            <a:noFill/>
          </p:spPr>
          <p:txBody>
            <a:bodyPr wrap="square" rtlCol="0">
              <a:spAutoFit/>
            </a:bodyPr>
            <a:lstStyle/>
            <a:p>
              <a:pPr algn="ctr"/>
              <a:r>
                <a:rPr lang="en-GB" sz="1200" dirty="0"/>
                <a:t>necessary scaling</a:t>
              </a:r>
            </a:p>
          </p:txBody>
        </p:sp>
        <p:sp>
          <p:nvSpPr>
            <p:cNvPr id="201" name="Pfeil nach rechts 200"/>
            <p:cNvSpPr/>
            <p:nvPr/>
          </p:nvSpPr>
          <p:spPr>
            <a:xfrm>
              <a:off x="6089426" y="3422090"/>
              <a:ext cx="716013" cy="45719"/>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2" name="Gekrümmter Verbinder 201"/>
            <p:cNvCxnSpPr/>
            <p:nvPr/>
          </p:nvCxnSpPr>
          <p:spPr>
            <a:xfrm rot="5400000">
              <a:off x="6311095" y="3118721"/>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4" name="Pfeil nach rechts 203"/>
            <p:cNvSpPr/>
            <p:nvPr/>
          </p:nvSpPr>
          <p:spPr>
            <a:xfrm flipH="1">
              <a:off x="5337780" y="3420594"/>
              <a:ext cx="716013" cy="45719"/>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5" name="Textfeld 204"/>
            <p:cNvSpPr txBox="1"/>
            <p:nvPr/>
          </p:nvSpPr>
          <p:spPr>
            <a:xfrm>
              <a:off x="4837958" y="3879837"/>
              <a:ext cx="1087348" cy="646331"/>
            </a:xfrm>
            <a:prstGeom prst="rect">
              <a:avLst/>
            </a:prstGeom>
            <a:noFill/>
          </p:spPr>
          <p:txBody>
            <a:bodyPr wrap="square" rtlCol="0">
              <a:spAutoFit/>
            </a:bodyPr>
            <a:lstStyle/>
            <a:p>
              <a:pPr algn="ctr"/>
              <a:r>
                <a:rPr lang="en-GB" sz="1200" dirty="0"/>
                <a:t>part after springback</a:t>
              </a:r>
            </a:p>
            <a:p>
              <a:pPr algn="ctr"/>
              <a:r>
                <a:rPr lang="en-GB" sz="1200" dirty="0"/>
                <a:t>(no scaling)</a:t>
              </a:r>
            </a:p>
          </p:txBody>
        </p:sp>
      </p:grpSp>
      <p:grpSp>
        <p:nvGrpSpPr>
          <p:cNvPr id="214" name="Gruppieren 213"/>
          <p:cNvGrpSpPr/>
          <p:nvPr/>
        </p:nvGrpSpPr>
        <p:grpSpPr>
          <a:xfrm>
            <a:off x="8088260" y="1834830"/>
            <a:ext cx="3840388" cy="4186458"/>
            <a:chOff x="7675547" y="1648442"/>
            <a:chExt cx="3840388" cy="4186458"/>
          </a:xfrm>
        </p:grpSpPr>
        <p:cxnSp>
          <p:nvCxnSpPr>
            <p:cNvPr id="128" name="Gerade Verbindung mit Pfeil 127">
              <a:extLst>
                <a:ext uri="{FF2B5EF4-FFF2-40B4-BE49-F238E27FC236}">
                  <a16:creationId xmlns:a16="http://schemas.microsoft.com/office/drawing/2014/main" id="{25EFB08A-2391-DC4B-90CB-397F7FBC697C}"/>
                </a:ext>
              </a:extLst>
            </p:cNvPr>
            <p:cNvCxnSpPr/>
            <p:nvPr/>
          </p:nvCxnSpPr>
          <p:spPr>
            <a:xfrm flipV="1">
              <a:off x="8298627" y="1718452"/>
              <a:ext cx="0" cy="3634205"/>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Gerade Verbindung mit Pfeil 128">
              <a:extLst>
                <a:ext uri="{FF2B5EF4-FFF2-40B4-BE49-F238E27FC236}">
                  <a16:creationId xmlns:a16="http://schemas.microsoft.com/office/drawing/2014/main" id="{D97E9520-9C1C-4F44-A9AE-BDF9E41212BD}"/>
                </a:ext>
              </a:extLst>
            </p:cNvPr>
            <p:cNvCxnSpPr>
              <a:cxnSpLocks/>
            </p:cNvCxnSpPr>
            <p:nvPr/>
          </p:nvCxnSpPr>
          <p:spPr>
            <a:xfrm flipV="1">
              <a:off x="8298628" y="3600132"/>
              <a:ext cx="3024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Gerade Verbindung 46">
              <a:extLst>
                <a:ext uri="{FF2B5EF4-FFF2-40B4-BE49-F238E27FC236}">
                  <a16:creationId xmlns:a16="http://schemas.microsoft.com/office/drawing/2014/main" id="{ED47822A-E854-8A4B-9F90-21CFD638E601}"/>
                </a:ext>
              </a:extLst>
            </p:cNvPr>
            <p:cNvCxnSpPr>
              <a:cxnSpLocks/>
            </p:cNvCxnSpPr>
            <p:nvPr/>
          </p:nvCxnSpPr>
          <p:spPr>
            <a:xfrm flipH="1">
              <a:off x="10034533" y="2019210"/>
              <a:ext cx="0" cy="3384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Gerade Verbindung 36">
              <a:extLst>
                <a:ext uri="{FF2B5EF4-FFF2-40B4-BE49-F238E27FC236}">
                  <a16:creationId xmlns:a16="http://schemas.microsoft.com/office/drawing/2014/main" id="{ED048A86-5880-004B-8E7A-5AF9CECCE93F}"/>
                </a:ext>
              </a:extLst>
            </p:cNvPr>
            <p:cNvCxnSpPr>
              <a:cxnSpLocks/>
            </p:cNvCxnSpPr>
            <p:nvPr/>
          </p:nvCxnSpPr>
          <p:spPr>
            <a:xfrm flipH="1">
              <a:off x="10015653" y="3595370"/>
              <a:ext cx="419939" cy="1591179"/>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5" name="Ellipse 134"/>
            <p:cNvSpPr>
              <a:spLocks noChangeAspect="1"/>
            </p:cNvSpPr>
            <p:nvPr/>
          </p:nvSpPr>
          <p:spPr>
            <a:xfrm>
              <a:off x="9897531" y="5076431"/>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3*</a:t>
              </a:r>
              <a:endParaRPr lang="en-GB" sz="1050" dirty="0">
                <a:solidFill>
                  <a:schemeClr val="tx1"/>
                </a:solidFill>
                <a:latin typeface="Arial" panose="020B0604020202020204" pitchFamily="34" charset="0"/>
                <a:cs typeface="Arial" panose="020B0604020202020204" pitchFamily="34" charset="0"/>
              </a:endParaRPr>
            </a:p>
          </p:txBody>
        </p:sp>
        <p:sp>
          <p:nvSpPr>
            <p:cNvPr id="136" name="Ellipse 135"/>
            <p:cNvSpPr>
              <a:spLocks noChangeAspect="1"/>
            </p:cNvSpPr>
            <p:nvPr/>
          </p:nvSpPr>
          <p:spPr>
            <a:xfrm>
              <a:off x="8168107" y="349711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39" name="Ellipse 138"/>
            <p:cNvSpPr>
              <a:spLocks noChangeAspect="1"/>
            </p:cNvSpPr>
            <p:nvPr/>
          </p:nvSpPr>
          <p:spPr>
            <a:xfrm>
              <a:off x="10613543" y="348664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40" name="Textfeld 139"/>
                <p:cNvSpPr txBox="1"/>
                <p:nvPr/>
              </p:nvSpPr>
              <p:spPr>
                <a:xfrm>
                  <a:off x="11077992" y="3562905"/>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40" name="Textfeld 139"/>
                <p:cNvSpPr txBox="1">
                  <a:spLocks noRot="1" noChangeAspect="1" noMove="1" noResize="1" noEditPoints="1" noAdjustHandles="1" noChangeArrowheads="1" noChangeShapeType="1" noTextEdit="1"/>
                </p:cNvSpPr>
                <p:nvPr/>
              </p:nvSpPr>
              <p:spPr>
                <a:xfrm>
                  <a:off x="11077992" y="3562905"/>
                  <a:ext cx="157223" cy="246221"/>
                </a:xfrm>
                <a:prstGeom prst="rect">
                  <a:avLst/>
                </a:prstGeom>
                <a:blipFill>
                  <a:blip r:embed="rId8"/>
                  <a:stretch>
                    <a:fillRect l="-15385" r="-7692" b="-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Textfeld 140"/>
                <p:cNvSpPr txBox="1"/>
                <p:nvPr/>
              </p:nvSpPr>
              <p:spPr>
                <a:xfrm>
                  <a:off x="8082775" y="1648442"/>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41" name="Textfeld 140"/>
                <p:cNvSpPr txBox="1">
                  <a:spLocks noRot="1" noChangeAspect="1" noMove="1" noResize="1" noEditPoints="1" noAdjustHandles="1" noChangeArrowheads="1" noChangeShapeType="1" noTextEdit="1"/>
                </p:cNvSpPr>
                <p:nvPr/>
              </p:nvSpPr>
              <p:spPr>
                <a:xfrm>
                  <a:off x="8082775" y="1648442"/>
                  <a:ext cx="182934" cy="246221"/>
                </a:xfrm>
                <a:prstGeom prst="rect">
                  <a:avLst/>
                </a:prstGeom>
                <a:blipFill>
                  <a:blip r:embed="rId9"/>
                  <a:stretch>
                    <a:fillRect l="-13333" r="-6667"/>
                  </a:stretch>
                </a:blipFill>
              </p:spPr>
              <p:txBody>
                <a:bodyPr/>
                <a:lstStyle/>
                <a:p>
                  <a:r>
                    <a:rPr lang="en-GB">
                      <a:noFill/>
                    </a:rPr>
                    <a:t> </a:t>
                  </a:r>
                </a:p>
              </p:txBody>
            </p:sp>
          </mc:Fallback>
        </mc:AlternateContent>
        <p:cxnSp>
          <p:nvCxnSpPr>
            <p:cNvPr id="142" name="Gerader Verbinder 141"/>
            <p:cNvCxnSpPr>
              <a:stCxn id="139" idx="4"/>
            </p:cNvCxnSpPr>
            <p:nvPr/>
          </p:nvCxnSpPr>
          <p:spPr>
            <a:xfrm>
              <a:off x="10740581" y="3704700"/>
              <a:ext cx="0" cy="4320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6" name="Ellipse 145"/>
            <p:cNvSpPr>
              <a:spLocks noChangeAspect="1"/>
            </p:cNvSpPr>
            <p:nvPr/>
          </p:nvSpPr>
          <p:spPr>
            <a:xfrm>
              <a:off x="10306321" y="3487197"/>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p:cxnSp>
          <p:nvCxnSpPr>
            <p:cNvPr id="147" name="Gerader Verbinder 146"/>
            <p:cNvCxnSpPr/>
            <p:nvPr/>
          </p:nvCxnSpPr>
          <p:spPr>
            <a:xfrm flipV="1">
              <a:off x="8199799" y="2020270"/>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8" name="Gerader Verbinder 147"/>
            <p:cNvCxnSpPr/>
            <p:nvPr/>
          </p:nvCxnSpPr>
          <p:spPr>
            <a:xfrm flipV="1">
              <a:off x="8199799" y="5189070"/>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9744395" y="1973145"/>
              <a:ext cx="686257" cy="1589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1" name="Ellipse 150"/>
            <p:cNvSpPr>
              <a:spLocks noChangeAspect="1"/>
            </p:cNvSpPr>
            <p:nvPr/>
          </p:nvSpPr>
          <p:spPr>
            <a:xfrm>
              <a:off x="9606319" y="3499866"/>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6*</a:t>
              </a:r>
            </a:p>
          </p:txBody>
        </p:sp>
        <mc:AlternateContent xmlns:mc="http://schemas.openxmlformats.org/markup-compatibility/2006" xmlns:a14="http://schemas.microsoft.com/office/drawing/2010/main">
          <mc:Choice Requires="a14">
            <p:sp>
              <p:nvSpPr>
                <p:cNvPr id="152" name="Textfeld 151"/>
                <p:cNvSpPr txBox="1"/>
                <p:nvPr/>
              </p:nvSpPr>
              <p:spPr>
                <a:xfrm>
                  <a:off x="7745936" y="1894663"/>
                  <a:ext cx="446148" cy="190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𝑏𝑆𝐵</m:t>
                            </m:r>
                            <m:r>
                              <a:rPr lang="en-GB" sz="1200" b="0" i="1" smtClean="0">
                                <a:latin typeface="Cambria Math" panose="02040503050406030204" pitchFamily="18" charset="0"/>
                              </a:rPr>
                              <m:t>_0</m:t>
                            </m:r>
                          </m:sub>
                        </m:sSub>
                      </m:oMath>
                    </m:oMathPara>
                  </a14:m>
                  <a:endParaRPr lang="en-GB" sz="1200" dirty="0"/>
                </a:p>
              </p:txBody>
            </p:sp>
          </mc:Choice>
          <mc:Fallback xmlns="">
            <p:sp>
              <p:nvSpPr>
                <p:cNvPr id="152" name="Textfeld 151"/>
                <p:cNvSpPr txBox="1">
                  <a:spLocks noRot="1" noChangeAspect="1" noMove="1" noResize="1" noEditPoints="1" noAdjustHandles="1" noChangeArrowheads="1" noChangeShapeType="1" noTextEdit="1"/>
                </p:cNvSpPr>
                <p:nvPr/>
              </p:nvSpPr>
              <p:spPr>
                <a:xfrm>
                  <a:off x="7745936" y="1894663"/>
                  <a:ext cx="446148" cy="190886"/>
                </a:xfrm>
                <a:prstGeom prst="rect">
                  <a:avLst/>
                </a:prstGeom>
                <a:blipFill>
                  <a:blip r:embed="rId5"/>
                  <a:stretch>
                    <a:fillRect l="-2703"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3" name="Textfeld 152"/>
                <p:cNvSpPr txBox="1"/>
                <p:nvPr/>
              </p:nvSpPr>
              <p:spPr>
                <a:xfrm>
                  <a:off x="7675547" y="5090014"/>
                  <a:ext cx="461409" cy="190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𝑠𝑐𝑎𝑙</m:t>
                            </m:r>
                            <m:r>
                              <a:rPr lang="en-GB" sz="1200" b="0" i="1" smtClean="0">
                                <a:latin typeface="Cambria Math" panose="02040503050406030204" pitchFamily="18" charset="0"/>
                              </a:rPr>
                              <m:t>_0</m:t>
                            </m:r>
                          </m:sub>
                        </m:sSub>
                      </m:oMath>
                    </m:oMathPara>
                  </a14:m>
                  <a:endParaRPr lang="en-GB" sz="1200" dirty="0"/>
                </a:p>
              </p:txBody>
            </p:sp>
          </mc:Choice>
          <mc:Fallback xmlns="">
            <p:sp>
              <p:nvSpPr>
                <p:cNvPr id="153" name="Textfeld 152"/>
                <p:cNvSpPr txBox="1">
                  <a:spLocks noRot="1" noChangeAspect="1" noMove="1" noResize="1" noEditPoints="1" noAdjustHandles="1" noChangeArrowheads="1" noChangeShapeType="1" noTextEdit="1"/>
                </p:cNvSpPr>
                <p:nvPr/>
              </p:nvSpPr>
              <p:spPr>
                <a:xfrm>
                  <a:off x="7675547" y="5090014"/>
                  <a:ext cx="461409" cy="190886"/>
                </a:xfrm>
                <a:prstGeom prst="rect">
                  <a:avLst/>
                </a:prstGeom>
                <a:blipFill>
                  <a:blip r:embed="rId10"/>
                  <a:stretch>
                    <a:fillRect l="-3947" b="-12903"/>
                  </a:stretch>
                </a:blipFill>
              </p:spPr>
              <p:txBody>
                <a:bodyPr/>
                <a:lstStyle/>
                <a:p>
                  <a:r>
                    <a:rPr lang="en-GB">
                      <a:noFill/>
                    </a:rPr>
                    <a:t> </a:t>
                  </a:r>
                </a:p>
              </p:txBody>
            </p:sp>
          </mc:Fallback>
        </mc:AlternateContent>
        <p:cxnSp>
          <p:nvCxnSpPr>
            <p:cNvPr id="154" name="Gerader Verbinder 153"/>
            <p:cNvCxnSpPr/>
            <p:nvPr/>
          </p:nvCxnSpPr>
          <p:spPr>
            <a:xfrm flipV="1">
              <a:off x="10740581" y="3334841"/>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Gerader Verbinder 154"/>
            <p:cNvCxnSpPr/>
            <p:nvPr/>
          </p:nvCxnSpPr>
          <p:spPr>
            <a:xfrm flipH="1">
              <a:off x="10433359" y="3328797"/>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Gerader Verbinder 155"/>
            <p:cNvCxnSpPr/>
            <p:nvPr/>
          </p:nvCxnSpPr>
          <p:spPr>
            <a:xfrm flipH="1" flipV="1">
              <a:off x="9725478" y="3723602"/>
              <a:ext cx="0" cy="4130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Gerade Verbindung mit Pfeil 156"/>
            <p:cNvCxnSpPr/>
            <p:nvPr/>
          </p:nvCxnSpPr>
          <p:spPr>
            <a:xfrm>
              <a:off x="9725478" y="4062793"/>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58" name="Gerader Verbinder 157"/>
            <p:cNvCxnSpPr>
              <a:stCxn id="146" idx="4"/>
            </p:cNvCxnSpPr>
            <p:nvPr/>
          </p:nvCxnSpPr>
          <p:spPr>
            <a:xfrm flipH="1">
              <a:off x="10430652" y="3705249"/>
              <a:ext cx="2707" cy="4314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9" name="Textfeld 158"/>
            <p:cNvSpPr txBox="1"/>
            <p:nvPr/>
          </p:nvSpPr>
          <p:spPr>
            <a:xfrm>
              <a:off x="9554165" y="5373235"/>
              <a:ext cx="960735" cy="461665"/>
            </a:xfrm>
            <a:prstGeom prst="rect">
              <a:avLst/>
            </a:prstGeom>
            <a:noFill/>
          </p:spPr>
          <p:txBody>
            <a:bodyPr wrap="square" rtlCol="0">
              <a:spAutoFit/>
            </a:bodyPr>
            <a:lstStyle/>
            <a:p>
              <a:pPr algn="ctr"/>
              <a:r>
                <a:rPr lang="en-GB" sz="1200" dirty="0"/>
                <a:t>target geometry</a:t>
              </a:r>
            </a:p>
          </p:txBody>
        </p:sp>
        <p:sp>
          <p:nvSpPr>
            <p:cNvPr id="164" name="Textfeld 163"/>
            <p:cNvSpPr txBox="1"/>
            <p:nvPr/>
          </p:nvSpPr>
          <p:spPr>
            <a:xfrm>
              <a:off x="10183852" y="2508069"/>
              <a:ext cx="1332083" cy="461665"/>
            </a:xfrm>
            <a:prstGeom prst="rect">
              <a:avLst/>
            </a:prstGeom>
            <a:noFill/>
          </p:spPr>
          <p:txBody>
            <a:bodyPr wrap="square" rtlCol="0">
              <a:spAutoFit/>
            </a:bodyPr>
            <a:lstStyle/>
            <a:p>
              <a:pPr algn="ctr"/>
              <a:r>
                <a:rPr lang="en-GB" sz="1200" dirty="0"/>
                <a:t>scaling result</a:t>
              </a:r>
            </a:p>
            <a:p>
              <a:pPr algn="ctr"/>
              <a:r>
                <a:rPr lang="en-GB" sz="1200" dirty="0"/>
                <a:t>w/o optimization</a:t>
              </a:r>
            </a:p>
          </p:txBody>
        </p:sp>
        <p:sp>
          <p:nvSpPr>
            <p:cNvPr id="165" name="Pfeil nach rechts 164"/>
            <p:cNvSpPr/>
            <p:nvPr/>
          </p:nvSpPr>
          <p:spPr>
            <a:xfrm>
              <a:off x="10026829" y="3328796"/>
              <a:ext cx="403823" cy="45719"/>
            </a:xfrm>
            <a:prstGeom prst="rightArrow">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7" name="Gerade Verbindung mit Pfeil 166"/>
            <p:cNvCxnSpPr/>
            <p:nvPr/>
          </p:nvCxnSpPr>
          <p:spPr>
            <a:xfrm>
              <a:off x="10430652" y="4054029"/>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206" name="Gekrümmter Verbinder 205"/>
            <p:cNvCxnSpPr/>
            <p:nvPr/>
          </p:nvCxnSpPr>
          <p:spPr>
            <a:xfrm rot="5400000">
              <a:off x="10165089" y="3013948"/>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7" name="Textfeld 206"/>
                <p:cNvSpPr txBox="1"/>
                <p:nvPr/>
              </p:nvSpPr>
              <p:spPr>
                <a:xfrm>
                  <a:off x="10506022" y="4116342"/>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207" name="Textfeld 206"/>
                <p:cNvSpPr txBox="1">
                  <a:spLocks noRot="1" noChangeAspect="1" noMove="1" noResize="1" noEditPoints="1" noAdjustHandles="1" noChangeArrowheads="1" noChangeShapeType="1" noTextEdit="1"/>
                </p:cNvSpPr>
                <p:nvPr/>
              </p:nvSpPr>
              <p:spPr>
                <a:xfrm>
                  <a:off x="10506022" y="4116342"/>
                  <a:ext cx="226088" cy="184666"/>
                </a:xfrm>
                <a:prstGeom prst="rect">
                  <a:avLst/>
                </a:prstGeom>
                <a:blipFill>
                  <a:blip r:embed="rId11"/>
                  <a:stretch>
                    <a:fillRect l="-24324" t="-30000" r="-43243" b="-4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8" name="Textfeld 207"/>
                <p:cNvSpPr txBox="1"/>
                <p:nvPr/>
              </p:nvSpPr>
              <p:spPr>
                <a:xfrm>
                  <a:off x="9801334" y="4116342"/>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208" name="Textfeld 207"/>
                <p:cNvSpPr txBox="1">
                  <a:spLocks noRot="1" noChangeAspect="1" noMove="1" noResize="1" noEditPoints="1" noAdjustHandles="1" noChangeArrowheads="1" noChangeShapeType="1" noTextEdit="1"/>
                </p:cNvSpPr>
                <p:nvPr/>
              </p:nvSpPr>
              <p:spPr>
                <a:xfrm>
                  <a:off x="9801334" y="4116342"/>
                  <a:ext cx="226088" cy="184666"/>
                </a:xfrm>
                <a:prstGeom prst="rect">
                  <a:avLst/>
                </a:prstGeom>
                <a:blipFill>
                  <a:blip r:embed="rId12"/>
                  <a:stretch>
                    <a:fillRect l="-24324" t="-30000" r="-40541" b="-46667"/>
                  </a:stretch>
                </a:blipFill>
              </p:spPr>
              <p:txBody>
                <a:bodyPr/>
                <a:lstStyle/>
                <a:p>
                  <a:r>
                    <a:rPr lang="en-GB">
                      <a:noFill/>
                    </a:rPr>
                    <a:t> </a:t>
                  </a:r>
                </a:p>
              </p:txBody>
            </p:sp>
          </mc:Fallback>
        </mc:AlternateContent>
        <p:sp>
          <p:nvSpPr>
            <p:cNvPr id="150" name="Ellipse 149"/>
            <p:cNvSpPr>
              <a:spLocks noChangeAspect="1"/>
            </p:cNvSpPr>
            <p:nvPr/>
          </p:nvSpPr>
          <p:spPr>
            <a:xfrm>
              <a:off x="10295734" y="187155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5*</a:t>
              </a:r>
            </a:p>
          </p:txBody>
        </p:sp>
      </p:grpSp>
      <p:sp>
        <p:nvSpPr>
          <p:cNvPr id="229" name="Textfeld 228"/>
          <p:cNvSpPr txBox="1"/>
          <p:nvPr/>
        </p:nvSpPr>
        <p:spPr>
          <a:xfrm>
            <a:off x="4960094" y="2644007"/>
            <a:ext cx="1312002" cy="646331"/>
          </a:xfrm>
          <a:prstGeom prst="rect">
            <a:avLst/>
          </a:prstGeom>
          <a:noFill/>
        </p:spPr>
        <p:txBody>
          <a:bodyPr wrap="square" rtlCol="0">
            <a:spAutoFit/>
          </a:bodyPr>
          <a:lstStyle/>
          <a:p>
            <a:pPr algn="ctr"/>
            <a:r>
              <a:rPr lang="en-GB" sz="1200" dirty="0"/>
              <a:t>contraction during springback</a:t>
            </a:r>
          </a:p>
        </p:txBody>
      </p:sp>
      <p:cxnSp>
        <p:nvCxnSpPr>
          <p:cNvPr id="230" name="Gekrümmter Verbinder 229"/>
          <p:cNvCxnSpPr/>
          <p:nvPr/>
        </p:nvCxnSpPr>
        <p:spPr>
          <a:xfrm rot="16200000" flipH="1">
            <a:off x="5692841" y="3293821"/>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2" name="Gewitterblitz 231"/>
          <p:cNvSpPr/>
          <p:nvPr/>
        </p:nvSpPr>
        <p:spPr>
          <a:xfrm flipH="1">
            <a:off x="10895563" y="3893889"/>
            <a:ext cx="216000" cy="288000"/>
          </a:xfrm>
          <a:prstGeom prst="lightningBol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3" name="Gewitterblitz 232"/>
          <p:cNvSpPr/>
          <p:nvPr/>
        </p:nvSpPr>
        <p:spPr>
          <a:xfrm flipH="1">
            <a:off x="10165108" y="3904306"/>
            <a:ext cx="216000" cy="288000"/>
          </a:xfrm>
          <a:prstGeom prst="lightningBol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1255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1" name="Gruppieren 220"/>
          <p:cNvGrpSpPr/>
          <p:nvPr/>
        </p:nvGrpSpPr>
        <p:grpSpPr>
          <a:xfrm>
            <a:off x="227776" y="1448682"/>
            <a:ext cx="3852000" cy="4535539"/>
            <a:chOff x="7944233" y="1461379"/>
            <a:chExt cx="3852000" cy="4535539"/>
          </a:xfrm>
        </p:grpSpPr>
        <p:sp>
          <p:nvSpPr>
            <p:cNvPr id="222" name="Abgerundetes Rechteck 221"/>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3" name="Auf der gleichen Seite des Rechtecks liegende Ecken abrunden 222"/>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calculating correction stresses</a:t>
              </a:r>
            </a:p>
          </p:txBody>
        </p:sp>
      </p:grpSp>
      <p:grpSp>
        <p:nvGrpSpPr>
          <p:cNvPr id="224" name="Gruppieren 223"/>
          <p:cNvGrpSpPr/>
          <p:nvPr/>
        </p:nvGrpSpPr>
        <p:grpSpPr>
          <a:xfrm>
            <a:off x="4152212" y="1448682"/>
            <a:ext cx="3852000" cy="4535539"/>
            <a:chOff x="7944233" y="1461379"/>
            <a:chExt cx="3852000" cy="4535539"/>
          </a:xfrm>
        </p:grpSpPr>
        <p:sp>
          <p:nvSpPr>
            <p:cNvPr id="225" name="Abgerundetes Rechteck 224"/>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6" name="Auf der gleichen Seite des Rechtecks liegende Ecken abrunden 225"/>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scaling with optimized (corrected) stresses</a:t>
              </a:r>
            </a:p>
          </p:txBody>
        </p:sp>
      </p:grpSp>
      <p:grpSp>
        <p:nvGrpSpPr>
          <p:cNvPr id="227" name="Gruppieren 226"/>
          <p:cNvGrpSpPr/>
          <p:nvPr/>
        </p:nvGrpSpPr>
        <p:grpSpPr>
          <a:xfrm>
            <a:off x="8076648" y="1448682"/>
            <a:ext cx="3852000" cy="4535539"/>
            <a:chOff x="7944233" y="1461379"/>
            <a:chExt cx="3852000" cy="4535539"/>
          </a:xfrm>
        </p:grpSpPr>
        <p:sp>
          <p:nvSpPr>
            <p:cNvPr id="228" name="Abgerundetes Rechteck 227"/>
            <p:cNvSpPr/>
            <p:nvPr/>
          </p:nvSpPr>
          <p:spPr>
            <a:xfrm>
              <a:off x="7944233" y="1461379"/>
              <a:ext cx="3852000" cy="4535539"/>
            </a:xfrm>
            <a:prstGeom prst="roundRect">
              <a:avLst>
                <a:gd name="adj" fmla="val 4466"/>
              </a:avLst>
            </a:prstGeom>
            <a:solidFill>
              <a:srgbClr val="F2F2F2"/>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9" name="Auf der gleichen Seite des Rechtecks liegende Ecken abrunden 228"/>
            <p:cNvSpPr/>
            <p:nvPr/>
          </p:nvSpPr>
          <p:spPr>
            <a:xfrm>
              <a:off x="7944233" y="1461379"/>
              <a:ext cx="3852000" cy="384712"/>
            </a:xfrm>
            <a:prstGeom prst="round2SameRect">
              <a:avLst>
                <a:gd name="adj1" fmla="val 40096"/>
                <a:gd name="adj2" fmla="val 0"/>
              </a:avLst>
            </a:prstGeom>
            <a:solidFill>
              <a:srgbClr val="CC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Forming with (optimized) locally scaled tools</a:t>
              </a:r>
            </a:p>
          </p:txBody>
        </p:sp>
      </p:gr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14</a:t>
            </a:fld>
            <a:endParaRPr lang="en-GB" dirty="0"/>
          </a:p>
        </p:txBody>
      </p:sp>
      <p:sp>
        <p:nvSpPr>
          <p:cNvPr id="6" name="Textplatzhalter 5"/>
          <p:cNvSpPr>
            <a:spLocks noGrp="1"/>
          </p:cNvSpPr>
          <p:nvPr>
            <p:ph type="body" sz="quarter" idx="13"/>
          </p:nvPr>
        </p:nvSpPr>
        <p:spPr/>
        <p:txBody>
          <a:bodyPr/>
          <a:lstStyle/>
          <a:p>
            <a:r>
              <a:rPr lang="en-GB" dirty="0"/>
              <a:t>To bring the local scaling values closer to the target values, the stresses are adjusted based on the present deviation.   </a:t>
            </a:r>
          </a:p>
        </p:txBody>
      </p:sp>
      <p:sp>
        <p:nvSpPr>
          <p:cNvPr id="7" name="Titel 6"/>
          <p:cNvSpPr>
            <a:spLocks noGrp="1"/>
          </p:cNvSpPr>
          <p:nvPr>
            <p:ph type="title"/>
          </p:nvPr>
        </p:nvSpPr>
        <p:spPr/>
        <p:txBody>
          <a:bodyPr/>
          <a:lstStyle/>
          <a:p>
            <a:pPr lvl="0"/>
            <a:r>
              <a:rPr lang="en-GB" cap="all" dirty="0"/>
              <a:t>Optimized stress-based scaling approach</a:t>
            </a:r>
            <a:endParaRPr lang="en-GB" cap="all" dirty="0">
              <a:solidFill>
                <a:srgbClr val="FF0000"/>
              </a:solidFill>
            </a:endParaRPr>
          </a:p>
        </p:txBody>
      </p:sp>
      <p:cxnSp>
        <p:nvCxnSpPr>
          <p:cNvPr id="101" name="Gerade Verbindung mit Pfeil 100">
            <a:extLst>
              <a:ext uri="{FF2B5EF4-FFF2-40B4-BE49-F238E27FC236}">
                <a16:creationId xmlns:a16="http://schemas.microsoft.com/office/drawing/2014/main" id="{25EFB08A-2391-DC4B-90CB-397F7FBC697C}"/>
              </a:ext>
            </a:extLst>
          </p:cNvPr>
          <p:cNvCxnSpPr/>
          <p:nvPr/>
        </p:nvCxnSpPr>
        <p:spPr>
          <a:xfrm flipV="1">
            <a:off x="794225" y="1870830"/>
            <a:ext cx="0" cy="2196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Gerade Verbindung mit Pfeil 101">
            <a:extLst>
              <a:ext uri="{FF2B5EF4-FFF2-40B4-BE49-F238E27FC236}">
                <a16:creationId xmlns:a16="http://schemas.microsoft.com/office/drawing/2014/main" id="{D97E9520-9C1C-4F44-A9AE-BDF9E41212BD}"/>
              </a:ext>
            </a:extLst>
          </p:cNvPr>
          <p:cNvCxnSpPr>
            <a:cxnSpLocks/>
          </p:cNvCxnSpPr>
          <p:nvPr/>
        </p:nvCxnSpPr>
        <p:spPr>
          <a:xfrm flipV="1">
            <a:off x="794226" y="3573398"/>
            <a:ext cx="2880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03" name="Gruppieren 102"/>
          <p:cNvGrpSpPr/>
          <p:nvPr/>
        </p:nvGrpSpPr>
        <p:grpSpPr>
          <a:xfrm>
            <a:off x="795776" y="1908725"/>
            <a:ext cx="2890330" cy="1664802"/>
            <a:chOff x="400557" y="161117"/>
            <a:chExt cx="1842886" cy="1236850"/>
          </a:xfrm>
        </p:grpSpPr>
        <p:sp>
          <p:nvSpPr>
            <p:cNvPr id="104" name="Freihandform 103">
              <a:extLst>
                <a:ext uri="{FF2B5EF4-FFF2-40B4-BE49-F238E27FC236}">
                  <a16:creationId xmlns:a16="http://schemas.microsoft.com/office/drawing/2014/main" id="{4957F490-BAB6-9E46-A368-BC1550C1B759}"/>
                </a:ext>
              </a:extLst>
            </p:cNvPr>
            <p:cNvSpPr/>
            <p:nvPr/>
          </p:nvSpPr>
          <p:spPr>
            <a:xfrm>
              <a:off x="696474" y="161117"/>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105"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06" name="Gerade Verbindung 46">
            <a:extLst>
              <a:ext uri="{FF2B5EF4-FFF2-40B4-BE49-F238E27FC236}">
                <a16:creationId xmlns:a16="http://schemas.microsoft.com/office/drawing/2014/main" id="{ED47822A-E854-8A4B-9F90-21CFD638E601}"/>
              </a:ext>
            </a:extLst>
          </p:cNvPr>
          <p:cNvCxnSpPr>
            <a:cxnSpLocks/>
          </p:cNvCxnSpPr>
          <p:nvPr/>
        </p:nvCxnSpPr>
        <p:spPr>
          <a:xfrm flipH="1">
            <a:off x="2520166" y="1992476"/>
            <a:ext cx="9965" cy="209713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Ellipse 108"/>
          <p:cNvSpPr>
            <a:spLocks noChangeAspect="1"/>
          </p:cNvSpPr>
          <p:nvPr/>
        </p:nvSpPr>
        <p:spPr>
          <a:xfrm>
            <a:off x="663705" y="3470379"/>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10" name="Ellipse 109"/>
          <p:cNvSpPr>
            <a:spLocks noChangeAspect="1"/>
          </p:cNvSpPr>
          <p:nvPr/>
        </p:nvSpPr>
        <p:spPr>
          <a:xfrm>
            <a:off x="3109141" y="3459914"/>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11" name="Textfeld 110"/>
              <p:cNvSpPr txBox="1"/>
              <p:nvPr/>
            </p:nvSpPr>
            <p:spPr>
              <a:xfrm>
                <a:off x="3460003" y="3548920"/>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11" name="Textfeld 110"/>
              <p:cNvSpPr txBox="1">
                <a:spLocks noRot="1" noChangeAspect="1" noMove="1" noResize="1" noEditPoints="1" noAdjustHandles="1" noChangeArrowheads="1" noChangeShapeType="1" noTextEdit="1"/>
              </p:cNvSpPr>
              <p:nvPr/>
            </p:nvSpPr>
            <p:spPr>
              <a:xfrm>
                <a:off x="3460003" y="3548920"/>
                <a:ext cx="157223" cy="246221"/>
              </a:xfrm>
              <a:prstGeom prst="rect">
                <a:avLst/>
              </a:prstGeom>
              <a:blipFill>
                <a:blip r:embed="rId3"/>
                <a:stretch>
                  <a:fillRect l="-16000" r="-1200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2" name="Textfeld 111"/>
              <p:cNvSpPr txBox="1"/>
              <p:nvPr/>
            </p:nvSpPr>
            <p:spPr>
              <a:xfrm>
                <a:off x="586790" y="1897808"/>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12" name="Textfeld 111"/>
              <p:cNvSpPr txBox="1">
                <a:spLocks noRot="1" noChangeAspect="1" noMove="1" noResize="1" noEditPoints="1" noAdjustHandles="1" noChangeArrowheads="1" noChangeShapeType="1" noTextEdit="1"/>
              </p:cNvSpPr>
              <p:nvPr/>
            </p:nvSpPr>
            <p:spPr>
              <a:xfrm>
                <a:off x="586790" y="1897808"/>
                <a:ext cx="182934" cy="246221"/>
              </a:xfrm>
              <a:prstGeom prst="rect">
                <a:avLst/>
              </a:prstGeom>
              <a:blipFill>
                <a:blip r:embed="rId4"/>
                <a:stretch>
                  <a:fillRect l="-10000" r="-10000"/>
                </a:stretch>
              </a:blipFill>
            </p:spPr>
            <p:txBody>
              <a:bodyPr/>
              <a:lstStyle/>
              <a:p>
                <a:r>
                  <a:rPr lang="de-DE">
                    <a:noFill/>
                  </a:rPr>
                  <a:t> </a:t>
                </a:r>
              </a:p>
            </p:txBody>
          </p:sp>
        </mc:Fallback>
      </mc:AlternateContent>
      <p:cxnSp>
        <p:nvCxnSpPr>
          <p:cNvPr id="113" name="Gerader Verbinder 112"/>
          <p:cNvCxnSpPr>
            <a:stCxn id="110" idx="4"/>
          </p:cNvCxnSpPr>
          <p:nvPr/>
        </p:nvCxnSpPr>
        <p:spPr>
          <a:xfrm>
            <a:off x="3236179" y="3677965"/>
            <a:ext cx="0" cy="648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4" name="Ellipse 113"/>
          <p:cNvSpPr>
            <a:spLocks noChangeAspect="1"/>
          </p:cNvSpPr>
          <p:nvPr/>
        </p:nvSpPr>
        <p:spPr>
          <a:xfrm>
            <a:off x="2801919" y="346046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p:cxnSp>
        <p:nvCxnSpPr>
          <p:cNvPr id="117"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2239993" y="1946411"/>
            <a:ext cx="686257" cy="1589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8" name="Ellipse 117"/>
          <p:cNvSpPr>
            <a:spLocks noChangeAspect="1"/>
          </p:cNvSpPr>
          <p:nvPr/>
        </p:nvSpPr>
        <p:spPr>
          <a:xfrm>
            <a:off x="2791332" y="1844824"/>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5*</a:t>
            </a:r>
          </a:p>
        </p:txBody>
      </p:sp>
      <p:sp>
        <p:nvSpPr>
          <p:cNvPr id="119" name="Ellipse 118"/>
          <p:cNvSpPr>
            <a:spLocks noChangeAspect="1"/>
          </p:cNvSpPr>
          <p:nvPr/>
        </p:nvSpPr>
        <p:spPr>
          <a:xfrm>
            <a:off x="2101917" y="3473132"/>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6*</a:t>
            </a:r>
          </a:p>
        </p:txBody>
      </p:sp>
      <p:cxnSp>
        <p:nvCxnSpPr>
          <p:cNvPr id="122" name="Gerader Verbinder 121"/>
          <p:cNvCxnSpPr/>
          <p:nvPr/>
        </p:nvCxnSpPr>
        <p:spPr>
          <a:xfrm flipV="1">
            <a:off x="3236179" y="3308107"/>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Gerader Verbinder 122"/>
          <p:cNvCxnSpPr/>
          <p:nvPr/>
        </p:nvCxnSpPr>
        <p:spPr>
          <a:xfrm flipH="1">
            <a:off x="2928957" y="3302063"/>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Gerader Verbinder 123"/>
          <p:cNvCxnSpPr/>
          <p:nvPr/>
        </p:nvCxnSpPr>
        <p:spPr>
          <a:xfrm flipH="1" flipV="1">
            <a:off x="2221076" y="3696868"/>
            <a:ext cx="0" cy="4130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Gerade Verbindung mit Pfeil 126"/>
          <p:cNvCxnSpPr/>
          <p:nvPr/>
        </p:nvCxnSpPr>
        <p:spPr>
          <a:xfrm>
            <a:off x="2221076" y="3789040"/>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a:stCxn id="114" idx="4"/>
          </p:cNvCxnSpPr>
          <p:nvPr/>
        </p:nvCxnSpPr>
        <p:spPr>
          <a:xfrm flipH="1">
            <a:off x="2926250" y="3678515"/>
            <a:ext cx="2707" cy="4314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3" name="Textfeld 142"/>
          <p:cNvSpPr txBox="1"/>
          <p:nvPr/>
        </p:nvSpPr>
        <p:spPr>
          <a:xfrm>
            <a:off x="2573949" y="2508790"/>
            <a:ext cx="1332083" cy="461665"/>
          </a:xfrm>
          <a:prstGeom prst="rect">
            <a:avLst/>
          </a:prstGeom>
          <a:noFill/>
        </p:spPr>
        <p:txBody>
          <a:bodyPr wrap="square" rtlCol="0">
            <a:spAutoFit/>
          </a:bodyPr>
          <a:lstStyle/>
          <a:p>
            <a:pPr algn="ctr"/>
            <a:r>
              <a:rPr lang="en-GB" sz="1200" dirty="0"/>
              <a:t>scaling result</a:t>
            </a:r>
          </a:p>
          <a:p>
            <a:pPr algn="ctr"/>
            <a:r>
              <a:rPr lang="en-GB" sz="1200" dirty="0"/>
              <a:t>w/o optimization</a:t>
            </a:r>
          </a:p>
        </p:txBody>
      </p:sp>
      <p:sp>
        <p:nvSpPr>
          <p:cNvPr id="144" name="Pfeil nach rechts 143"/>
          <p:cNvSpPr/>
          <p:nvPr/>
        </p:nvSpPr>
        <p:spPr>
          <a:xfrm>
            <a:off x="2522427" y="3302062"/>
            <a:ext cx="403823" cy="45719"/>
          </a:xfrm>
          <a:prstGeom prst="rightArrow">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45" name="Gerade Verbindung mit Pfeil 144"/>
          <p:cNvCxnSpPr/>
          <p:nvPr/>
        </p:nvCxnSpPr>
        <p:spPr>
          <a:xfrm>
            <a:off x="2926250" y="3789040"/>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61" name="Gekrümmter Verbinder 160"/>
          <p:cNvCxnSpPr/>
          <p:nvPr/>
        </p:nvCxnSpPr>
        <p:spPr>
          <a:xfrm rot="5400000">
            <a:off x="2660687" y="2987214"/>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3" name="Textfeld 162"/>
              <p:cNvSpPr txBox="1"/>
              <p:nvPr/>
            </p:nvSpPr>
            <p:spPr>
              <a:xfrm>
                <a:off x="2974846" y="3789040"/>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163" name="Textfeld 162"/>
              <p:cNvSpPr txBox="1">
                <a:spLocks noRot="1" noChangeAspect="1" noMove="1" noResize="1" noEditPoints="1" noAdjustHandles="1" noChangeArrowheads="1" noChangeShapeType="1" noTextEdit="1"/>
              </p:cNvSpPr>
              <p:nvPr/>
            </p:nvSpPr>
            <p:spPr>
              <a:xfrm>
                <a:off x="2974846" y="3789040"/>
                <a:ext cx="226088" cy="184666"/>
              </a:xfrm>
              <a:prstGeom prst="rect">
                <a:avLst/>
              </a:prstGeom>
              <a:blipFill>
                <a:blip r:embed="rId5"/>
                <a:stretch>
                  <a:fillRect l="-24324" t="-30000" r="-40541" b="-4666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6" name="Textfeld 165"/>
              <p:cNvSpPr txBox="1"/>
              <p:nvPr/>
            </p:nvSpPr>
            <p:spPr>
              <a:xfrm>
                <a:off x="2278550" y="3789040"/>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166" name="Textfeld 165"/>
              <p:cNvSpPr txBox="1">
                <a:spLocks noRot="1" noChangeAspect="1" noMove="1" noResize="1" noEditPoints="1" noAdjustHandles="1" noChangeArrowheads="1" noChangeShapeType="1" noTextEdit="1"/>
              </p:cNvSpPr>
              <p:nvPr/>
            </p:nvSpPr>
            <p:spPr>
              <a:xfrm>
                <a:off x="2278550" y="3789040"/>
                <a:ext cx="226088" cy="184666"/>
              </a:xfrm>
              <a:prstGeom prst="rect">
                <a:avLst/>
              </a:prstGeom>
              <a:blipFill>
                <a:blip r:embed="rId5"/>
                <a:stretch>
                  <a:fillRect l="-24324" t="-30000" r="-40541" b="-4666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6" name="Rechteck 25"/>
              <p:cNvSpPr/>
              <p:nvPr/>
            </p:nvSpPr>
            <p:spPr>
              <a:xfrm>
                <a:off x="366231" y="4185315"/>
                <a:ext cx="1985400" cy="291298"/>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200" i="1" smtClean="0">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𝑜𝑝𝑡</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0</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b="0" i="1" smtClean="0">
                              <a:latin typeface="Cambria Math" panose="02040503050406030204" pitchFamily="18" charset="0"/>
                            </a:rPr>
                            <m:t>𝑐𝑜𝑟𝑟</m:t>
                          </m:r>
                        </m:sub>
                      </m:sSub>
                    </m:oMath>
                  </m:oMathPara>
                </a14:m>
                <a:endParaRPr lang="en-GB" sz="1200" dirty="0"/>
              </a:p>
            </p:txBody>
          </p:sp>
        </mc:Choice>
        <mc:Fallback xmlns="">
          <p:sp>
            <p:nvSpPr>
              <p:cNvPr id="26" name="Rechteck 25"/>
              <p:cNvSpPr>
                <a:spLocks noRot="1" noChangeAspect="1" noMove="1" noResize="1" noEditPoints="1" noAdjustHandles="1" noChangeArrowheads="1" noChangeShapeType="1" noTextEdit="1"/>
              </p:cNvSpPr>
              <p:nvPr/>
            </p:nvSpPr>
            <p:spPr>
              <a:xfrm>
                <a:off x="366231" y="4185315"/>
                <a:ext cx="1985400" cy="29129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8" name="Rechteck 167"/>
              <p:cNvSpPr/>
              <p:nvPr/>
            </p:nvSpPr>
            <p:spPr>
              <a:xfrm>
                <a:off x="366231" y="4445710"/>
                <a:ext cx="2633369" cy="291298"/>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200" i="1" smtClean="0">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𝑜𝑝𝑡</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0</m:t>
                          </m:r>
                        </m:sub>
                      </m:sSub>
                      <m:r>
                        <a:rPr lang="en-GB" sz="1200" i="0">
                          <a:latin typeface="Cambria Math" panose="02040503050406030204" pitchFamily="18" charset="0"/>
                        </a:rPr>
                        <m:t>+</m:t>
                      </m:r>
                      <m:r>
                        <a:rPr lang="en-GB" sz="1200" i="1" smtClean="0">
                          <a:solidFill>
                            <a:schemeClr val="tx1"/>
                          </a:solidFill>
                          <a:latin typeface="Cambria Math" panose="02040503050406030204" pitchFamily="18" charset="0"/>
                          <a:ea typeface="Cambria Math" panose="02040503050406030204" pitchFamily="18" charset="0"/>
                        </a:rPr>
                        <m:t>∆</m:t>
                      </m:r>
                      <m:r>
                        <a:rPr lang="en-GB" sz="1200" i="1" smtClean="0">
                          <a:solidFill>
                            <a:schemeClr val="tx1"/>
                          </a:solidFill>
                          <a:latin typeface="Cambria Math" panose="02040503050406030204" pitchFamily="18" charset="0"/>
                          <a:ea typeface="Cambria Math" panose="02040503050406030204" pitchFamily="18" charset="0"/>
                        </a:rPr>
                        <m:t>𝜀</m:t>
                      </m:r>
                      <m:r>
                        <m:rPr>
                          <m:nor/>
                        </m:rPr>
                        <a:rPr lang="en-GB" sz="1200">
                          <a:solidFill>
                            <a:schemeClr val="tx1"/>
                          </a:solidFill>
                        </a:rPr>
                        <m:t>∗</m:t>
                      </m:r>
                      <m:r>
                        <a:rPr lang="en-GB" sz="1200" i="0">
                          <a:latin typeface="Cambria Math" panose="02040503050406030204" pitchFamily="18" charset="0"/>
                        </a:rPr>
                        <m:t>∙</m:t>
                      </m:r>
                      <m:r>
                        <a:rPr lang="en-GB" sz="1200" i="1">
                          <a:latin typeface="Cambria Math" panose="02040503050406030204" pitchFamily="18" charset="0"/>
                        </a:rPr>
                        <m:t>𝐸</m:t>
                      </m:r>
                    </m:oMath>
                  </m:oMathPara>
                </a14:m>
                <a:endParaRPr lang="en-GB" sz="1200" dirty="0"/>
              </a:p>
            </p:txBody>
          </p:sp>
        </mc:Choice>
        <mc:Fallback xmlns="">
          <p:sp>
            <p:nvSpPr>
              <p:cNvPr id="168" name="Rechteck 167"/>
              <p:cNvSpPr>
                <a:spLocks noRot="1" noChangeAspect="1" noMove="1" noResize="1" noEditPoints="1" noAdjustHandles="1" noChangeArrowheads="1" noChangeShapeType="1" noTextEdit="1"/>
              </p:cNvSpPr>
              <p:nvPr/>
            </p:nvSpPr>
            <p:spPr>
              <a:xfrm>
                <a:off x="366231" y="4445710"/>
                <a:ext cx="2633369" cy="29129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9" name="Rechteck 168"/>
              <p:cNvSpPr/>
              <p:nvPr/>
            </p:nvSpPr>
            <p:spPr>
              <a:xfrm>
                <a:off x="366231" y="5343934"/>
                <a:ext cx="2819746" cy="307072"/>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i="1">
                              <a:latin typeface="Cambria Math" panose="02040503050406030204" pitchFamily="18" charset="0"/>
                            </a:rPr>
                            <m:t>𝑖</m:t>
                          </m:r>
                          <m:r>
                            <a:rPr lang="en-GB" sz="1200" i="0">
                              <a:latin typeface="Cambria Math" panose="02040503050406030204" pitchFamily="18" charset="0"/>
                            </a:rPr>
                            <m:t>+1</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i="1">
                              <a:latin typeface="Cambria Math" panose="02040503050406030204" pitchFamily="18" charset="0"/>
                            </a:rPr>
                            <m:t>𝑖</m:t>
                          </m:r>
                        </m:sub>
                      </m:sSub>
                      <m:r>
                        <a:rPr lang="en-GB" sz="1200" i="0">
                          <a:latin typeface="Cambria Math" panose="02040503050406030204" pitchFamily="18" charset="0"/>
                        </a:rPr>
                        <m:t>+</m:t>
                      </m:r>
                      <m:d>
                        <m:dPr>
                          <m:ctrlPr>
                            <a:rPr lang="en-GB" sz="1200" i="1">
                              <a:latin typeface="Cambria Math" panose="02040503050406030204" pitchFamily="18" charset="0"/>
                            </a:rPr>
                          </m:ctrlPr>
                        </m:dPr>
                        <m:e>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i="1">
                                  <a:latin typeface="Cambria Math" panose="02040503050406030204" pitchFamily="18" charset="0"/>
                                </a:rPr>
                                <m:t>𝑖</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m:t>
                              </m:r>
                              <m:sSub>
                                <m:sSubPr>
                                  <m:ctrlPr>
                                    <a:rPr lang="en-GB" sz="1200" i="1">
                                      <a:latin typeface="Cambria Math" panose="02040503050406030204" pitchFamily="18" charset="0"/>
                                    </a:rPr>
                                  </m:ctrlPr>
                                </m:sSubPr>
                                <m:e>
                                  <m:r>
                                    <a:rPr lang="en-GB" sz="1200" i="1">
                                      <a:latin typeface="Cambria Math" panose="02040503050406030204" pitchFamily="18" charset="0"/>
                                    </a:rPr>
                                    <m:t>𝑙</m:t>
                                  </m:r>
                                </m:e>
                                <m:sub>
                                  <m:r>
                                    <a:rPr lang="en-GB" sz="1200" i="1">
                                      <a:latin typeface="Cambria Math" panose="02040503050406030204" pitchFamily="18" charset="0"/>
                                    </a:rPr>
                                    <m:t>𝑡</m:t>
                                  </m:r>
                                </m:sub>
                              </m:sSub>
                            </m:sub>
                          </m:sSub>
                        </m:e>
                      </m:d>
                      <m:r>
                        <a:rPr lang="en-GB" sz="1200" i="0">
                          <a:latin typeface="Cambria Math" panose="02040503050406030204" pitchFamily="18" charset="0"/>
                        </a:rPr>
                        <m:t>∙</m:t>
                      </m:r>
                      <m:r>
                        <a:rPr lang="en-GB" sz="1200" i="1">
                          <a:latin typeface="Cambria Math" panose="02040503050406030204" pitchFamily="18" charset="0"/>
                        </a:rPr>
                        <m:t>𝐸</m:t>
                      </m:r>
                    </m:oMath>
                  </m:oMathPara>
                </a14:m>
                <a:endParaRPr lang="en-GB" sz="1200" dirty="0"/>
              </a:p>
            </p:txBody>
          </p:sp>
        </mc:Choice>
        <mc:Fallback xmlns="">
          <p:sp>
            <p:nvSpPr>
              <p:cNvPr id="169" name="Rechteck 168"/>
              <p:cNvSpPr>
                <a:spLocks noRot="1" noChangeAspect="1" noMove="1" noResize="1" noEditPoints="1" noAdjustHandles="1" noChangeArrowheads="1" noChangeShapeType="1" noTextEdit="1"/>
              </p:cNvSpPr>
              <p:nvPr/>
            </p:nvSpPr>
            <p:spPr>
              <a:xfrm>
                <a:off x="366231" y="5343934"/>
                <a:ext cx="2819746" cy="30707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1" name="Rechteck 170"/>
              <p:cNvSpPr/>
              <p:nvPr/>
            </p:nvSpPr>
            <p:spPr>
              <a:xfrm>
                <a:off x="366231" y="4706104"/>
                <a:ext cx="2986569" cy="307072"/>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200" i="1" smtClean="0">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𝑜𝑝𝑡</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𝜎</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0</m:t>
                          </m:r>
                        </m:sub>
                      </m:sSub>
                      <m:r>
                        <a:rPr lang="en-GB" sz="1200" i="0">
                          <a:latin typeface="Cambria Math" panose="02040503050406030204" pitchFamily="18" charset="0"/>
                        </a:rPr>
                        <m:t>+</m:t>
                      </m:r>
                      <m:d>
                        <m:dPr>
                          <m:ctrlPr>
                            <a:rPr lang="en-GB" sz="1200" i="1">
                              <a:latin typeface="Cambria Math" panose="02040503050406030204" pitchFamily="18" charset="0"/>
                            </a:rPr>
                          </m:ctrlPr>
                        </m:dPr>
                        <m:e>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𝑠𝑐𝑎𝑙</m:t>
                              </m:r>
                              <m:r>
                                <m:rPr>
                                  <m:lit/>
                                </m:rPr>
                                <a:rPr lang="en-GB" sz="1200" i="0">
                                  <a:latin typeface="Cambria Math" panose="02040503050406030204" pitchFamily="18" charset="0"/>
                                </a:rPr>
                                <m:t>_</m:t>
                              </m:r>
                              <m:r>
                                <a:rPr lang="en-GB" sz="1200" b="0" i="1" smtClean="0">
                                  <a:latin typeface="Cambria Math" panose="02040503050406030204" pitchFamily="18" charset="0"/>
                                </a:rPr>
                                <m:t>0</m:t>
                              </m:r>
                            </m:sub>
                          </m:sSub>
                          <m:r>
                            <a:rPr lang="en-GB" sz="1200" i="0">
                              <a:latin typeface="Cambria Math" panose="02040503050406030204" pitchFamily="18" charset="0"/>
                            </a:rPr>
                            <m:t>−</m:t>
                          </m:r>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m:t>
                              </m:r>
                              <m:sSub>
                                <m:sSubPr>
                                  <m:ctrlPr>
                                    <a:rPr lang="en-GB" sz="1200" i="1">
                                      <a:latin typeface="Cambria Math" panose="02040503050406030204" pitchFamily="18" charset="0"/>
                                    </a:rPr>
                                  </m:ctrlPr>
                                </m:sSubPr>
                                <m:e>
                                  <m:r>
                                    <a:rPr lang="en-GB" sz="1200" i="1">
                                      <a:latin typeface="Cambria Math" panose="02040503050406030204" pitchFamily="18" charset="0"/>
                                    </a:rPr>
                                    <m:t>𝑙</m:t>
                                  </m:r>
                                </m:e>
                                <m:sub>
                                  <m:r>
                                    <a:rPr lang="en-GB" sz="1200" i="1">
                                      <a:latin typeface="Cambria Math" panose="02040503050406030204" pitchFamily="18" charset="0"/>
                                    </a:rPr>
                                    <m:t>𝑡</m:t>
                                  </m:r>
                                </m:sub>
                              </m:sSub>
                            </m:sub>
                          </m:sSub>
                        </m:e>
                      </m:d>
                      <m:r>
                        <a:rPr lang="en-GB" sz="1200" i="0">
                          <a:latin typeface="Cambria Math" panose="02040503050406030204" pitchFamily="18" charset="0"/>
                        </a:rPr>
                        <m:t>∙</m:t>
                      </m:r>
                      <m:r>
                        <a:rPr lang="en-GB" sz="1200" i="1">
                          <a:latin typeface="Cambria Math" panose="02040503050406030204" pitchFamily="18" charset="0"/>
                        </a:rPr>
                        <m:t>𝐸</m:t>
                      </m:r>
                    </m:oMath>
                  </m:oMathPara>
                </a14:m>
                <a:endParaRPr lang="en-GB" sz="1200" dirty="0"/>
              </a:p>
            </p:txBody>
          </p:sp>
        </mc:Choice>
        <mc:Fallback xmlns="">
          <p:sp>
            <p:nvSpPr>
              <p:cNvPr id="171" name="Rechteck 170"/>
              <p:cNvSpPr>
                <a:spLocks noRot="1" noChangeAspect="1" noMove="1" noResize="1" noEditPoints="1" noAdjustHandles="1" noChangeArrowheads="1" noChangeShapeType="1" noTextEdit="1"/>
              </p:cNvSpPr>
              <p:nvPr/>
            </p:nvSpPr>
            <p:spPr>
              <a:xfrm>
                <a:off x="366231" y="4706104"/>
                <a:ext cx="2986569" cy="307072"/>
              </a:xfrm>
              <a:prstGeom prst="rect">
                <a:avLst/>
              </a:prstGeom>
              <a:blipFill>
                <a:blip r:embed="rId9"/>
                <a:stretch>
                  <a:fillRect/>
                </a:stretch>
              </a:blipFill>
            </p:spPr>
            <p:txBody>
              <a:bodyPr/>
              <a:lstStyle/>
              <a:p>
                <a:r>
                  <a:rPr lang="en-GB">
                    <a:noFill/>
                  </a:rPr>
                  <a:t> </a:t>
                </a:r>
              </a:p>
            </p:txBody>
          </p:sp>
        </mc:Fallback>
      </mc:AlternateContent>
      <p:grpSp>
        <p:nvGrpSpPr>
          <p:cNvPr id="33" name="Gruppieren 32"/>
          <p:cNvGrpSpPr/>
          <p:nvPr/>
        </p:nvGrpSpPr>
        <p:grpSpPr>
          <a:xfrm>
            <a:off x="8542316" y="1838432"/>
            <a:ext cx="3112414" cy="3333824"/>
            <a:chOff x="8572747" y="1449881"/>
            <a:chExt cx="3112414" cy="3333824"/>
          </a:xfrm>
        </p:grpSpPr>
        <p:cxnSp>
          <p:nvCxnSpPr>
            <p:cNvPr id="172" name="Gerade Verbindung mit Pfeil 171">
              <a:extLst>
                <a:ext uri="{FF2B5EF4-FFF2-40B4-BE49-F238E27FC236}">
                  <a16:creationId xmlns:a16="http://schemas.microsoft.com/office/drawing/2014/main" id="{25EFB08A-2391-DC4B-90CB-397F7FBC697C}"/>
                </a:ext>
              </a:extLst>
            </p:cNvPr>
            <p:cNvCxnSpPr/>
            <p:nvPr/>
          </p:nvCxnSpPr>
          <p:spPr>
            <a:xfrm flipH="1" flipV="1">
              <a:off x="8788599" y="1519892"/>
              <a:ext cx="1" cy="2196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3" name="Gerade Verbindung mit Pfeil 172">
              <a:extLst>
                <a:ext uri="{FF2B5EF4-FFF2-40B4-BE49-F238E27FC236}">
                  <a16:creationId xmlns:a16="http://schemas.microsoft.com/office/drawing/2014/main" id="{D97E9520-9C1C-4F44-A9AE-BDF9E41212BD}"/>
                </a:ext>
              </a:extLst>
            </p:cNvPr>
            <p:cNvCxnSpPr>
              <a:cxnSpLocks/>
            </p:cNvCxnSpPr>
            <p:nvPr/>
          </p:nvCxnSpPr>
          <p:spPr>
            <a:xfrm flipV="1">
              <a:off x="8788600" y="3401571"/>
              <a:ext cx="2880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74" name="Gruppieren 173"/>
            <p:cNvGrpSpPr/>
            <p:nvPr/>
          </p:nvGrpSpPr>
          <p:grpSpPr>
            <a:xfrm>
              <a:off x="8780625" y="1717846"/>
              <a:ext cx="2904536" cy="1683854"/>
              <a:chOff x="400557" y="146963"/>
              <a:chExt cx="1851944" cy="1251004"/>
            </a:xfrm>
          </p:grpSpPr>
          <p:sp>
            <p:nvSpPr>
              <p:cNvPr id="175" name="Freihandform 174">
                <a:extLst>
                  <a:ext uri="{FF2B5EF4-FFF2-40B4-BE49-F238E27FC236}">
                    <a16:creationId xmlns:a16="http://schemas.microsoft.com/office/drawing/2014/main" id="{4957F490-BAB6-9E46-A368-BC1550C1B759}"/>
                  </a:ext>
                </a:extLst>
              </p:cNvPr>
              <p:cNvSpPr/>
              <p:nvPr/>
            </p:nvSpPr>
            <p:spPr>
              <a:xfrm>
                <a:off x="705532" y="146963"/>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176"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77" name="Gerade Verbindung 46">
              <a:extLst>
                <a:ext uri="{FF2B5EF4-FFF2-40B4-BE49-F238E27FC236}">
                  <a16:creationId xmlns:a16="http://schemas.microsoft.com/office/drawing/2014/main" id="{ED47822A-E854-8A4B-9F90-21CFD638E601}"/>
                </a:ext>
              </a:extLst>
            </p:cNvPr>
            <p:cNvCxnSpPr>
              <a:cxnSpLocks/>
            </p:cNvCxnSpPr>
            <p:nvPr/>
          </p:nvCxnSpPr>
          <p:spPr>
            <a:xfrm flipH="1">
              <a:off x="10538603" y="1811152"/>
              <a:ext cx="0" cy="191535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79" name="Ellipse 178"/>
            <p:cNvSpPr>
              <a:spLocks noChangeAspect="1"/>
            </p:cNvSpPr>
            <p:nvPr/>
          </p:nvSpPr>
          <p:spPr>
            <a:xfrm>
              <a:off x="8658079" y="3298552"/>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80" name="Ellipse 179"/>
            <p:cNvSpPr>
              <a:spLocks noChangeAspect="1"/>
            </p:cNvSpPr>
            <p:nvPr/>
          </p:nvSpPr>
          <p:spPr>
            <a:xfrm>
              <a:off x="11105314" y="3297647"/>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81" name="Textfeld 180"/>
                <p:cNvSpPr txBox="1"/>
                <p:nvPr/>
              </p:nvSpPr>
              <p:spPr>
                <a:xfrm>
                  <a:off x="11481516" y="3386125"/>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81" name="Textfeld 180"/>
                <p:cNvSpPr txBox="1">
                  <a:spLocks noRot="1" noChangeAspect="1" noMove="1" noResize="1" noEditPoints="1" noAdjustHandles="1" noChangeArrowheads="1" noChangeShapeType="1" noTextEdit="1"/>
                </p:cNvSpPr>
                <p:nvPr/>
              </p:nvSpPr>
              <p:spPr>
                <a:xfrm>
                  <a:off x="11481516" y="3386125"/>
                  <a:ext cx="157223" cy="246221"/>
                </a:xfrm>
                <a:prstGeom prst="rect">
                  <a:avLst/>
                </a:prstGeom>
                <a:blipFill>
                  <a:blip r:embed="rId10"/>
                  <a:stretch>
                    <a:fillRect l="-11538" r="-115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2" name="Textfeld 181"/>
                <p:cNvSpPr txBox="1"/>
                <p:nvPr/>
              </p:nvSpPr>
              <p:spPr>
                <a:xfrm>
                  <a:off x="8572747" y="1449881"/>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82" name="Textfeld 181"/>
                <p:cNvSpPr txBox="1">
                  <a:spLocks noRot="1" noChangeAspect="1" noMove="1" noResize="1" noEditPoints="1" noAdjustHandles="1" noChangeArrowheads="1" noChangeShapeType="1" noTextEdit="1"/>
                </p:cNvSpPr>
                <p:nvPr/>
              </p:nvSpPr>
              <p:spPr>
                <a:xfrm>
                  <a:off x="8572747" y="1449881"/>
                  <a:ext cx="182934" cy="246221"/>
                </a:xfrm>
                <a:prstGeom prst="rect">
                  <a:avLst/>
                </a:prstGeom>
                <a:blipFill>
                  <a:blip r:embed="rId11"/>
                  <a:stretch>
                    <a:fillRect l="-10000" r="-10000"/>
                  </a:stretch>
                </a:blipFill>
              </p:spPr>
              <p:txBody>
                <a:bodyPr/>
                <a:lstStyle/>
                <a:p>
                  <a:r>
                    <a:rPr lang="en-GB">
                      <a:noFill/>
                    </a:rPr>
                    <a:t> </a:t>
                  </a:r>
                </a:p>
              </p:txBody>
            </p:sp>
          </mc:Fallback>
        </mc:AlternateContent>
        <p:cxnSp>
          <p:nvCxnSpPr>
            <p:cNvPr id="183" name="Gerader Verbinder 182"/>
            <p:cNvCxnSpPr>
              <a:stCxn id="197" idx="4"/>
            </p:cNvCxnSpPr>
            <p:nvPr/>
          </p:nvCxnSpPr>
          <p:spPr>
            <a:xfrm>
              <a:off x="11209302" y="1858296"/>
              <a:ext cx="0" cy="142334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8"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10538603" y="1811152"/>
              <a:ext cx="686257" cy="1589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7" name="Ellipse 196"/>
            <p:cNvSpPr>
              <a:spLocks noChangeAspect="1"/>
            </p:cNvSpPr>
            <p:nvPr/>
          </p:nvSpPr>
          <p:spPr>
            <a:xfrm>
              <a:off x="11082264" y="1640244"/>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5</a:t>
              </a:r>
            </a:p>
          </p:txBody>
        </p:sp>
        <p:sp>
          <p:nvSpPr>
            <p:cNvPr id="193" name="Ellipse 192"/>
            <p:cNvSpPr>
              <a:spLocks noChangeAspect="1"/>
            </p:cNvSpPr>
            <p:nvPr/>
          </p:nvSpPr>
          <p:spPr>
            <a:xfrm>
              <a:off x="10390563" y="327503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6</a:t>
              </a:r>
            </a:p>
          </p:txBody>
        </p:sp>
        <p:sp>
          <p:nvSpPr>
            <p:cNvPr id="201" name="Textfeld 200"/>
            <p:cNvSpPr txBox="1"/>
            <p:nvPr/>
          </p:nvSpPr>
          <p:spPr>
            <a:xfrm>
              <a:off x="9980831" y="3768042"/>
              <a:ext cx="1087348" cy="1015663"/>
            </a:xfrm>
            <a:prstGeom prst="rect">
              <a:avLst/>
            </a:prstGeom>
            <a:noFill/>
          </p:spPr>
          <p:txBody>
            <a:bodyPr wrap="square" rtlCol="0">
              <a:spAutoFit/>
            </a:bodyPr>
            <a:lstStyle/>
            <a:p>
              <a:pPr algn="ctr"/>
              <a:r>
                <a:rPr lang="en-GB" sz="1200" dirty="0"/>
                <a:t>part after springback</a:t>
              </a:r>
            </a:p>
            <a:p>
              <a:pPr algn="ctr"/>
              <a:r>
                <a:rPr lang="en-GB" sz="1200" dirty="0"/>
                <a:t>=</a:t>
              </a:r>
            </a:p>
            <a:p>
              <a:pPr algn="ctr"/>
              <a:r>
                <a:rPr lang="en-GB" sz="1200" dirty="0"/>
                <a:t>target geometry</a:t>
              </a:r>
            </a:p>
          </p:txBody>
        </p:sp>
      </p:grpSp>
      <p:grpSp>
        <p:nvGrpSpPr>
          <p:cNvPr id="32" name="Gruppieren 31"/>
          <p:cNvGrpSpPr/>
          <p:nvPr/>
        </p:nvGrpSpPr>
        <p:grpSpPr>
          <a:xfrm>
            <a:off x="4227199" y="1881288"/>
            <a:ext cx="3692378" cy="4069225"/>
            <a:chOff x="4199229" y="1677892"/>
            <a:chExt cx="3692378" cy="4069225"/>
          </a:xfrm>
        </p:grpSpPr>
        <p:cxnSp>
          <p:nvCxnSpPr>
            <p:cNvPr id="128" name="Gerade Verbindung mit Pfeil 127">
              <a:extLst>
                <a:ext uri="{FF2B5EF4-FFF2-40B4-BE49-F238E27FC236}">
                  <a16:creationId xmlns:a16="http://schemas.microsoft.com/office/drawing/2014/main" id="{25EFB08A-2391-DC4B-90CB-397F7FBC697C}"/>
                </a:ext>
              </a:extLst>
            </p:cNvPr>
            <p:cNvCxnSpPr/>
            <p:nvPr/>
          </p:nvCxnSpPr>
          <p:spPr>
            <a:xfrm flipH="1" flipV="1">
              <a:off x="4864832" y="1677892"/>
              <a:ext cx="1" cy="4032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Gerade Verbindung mit Pfeil 128">
              <a:extLst>
                <a:ext uri="{FF2B5EF4-FFF2-40B4-BE49-F238E27FC236}">
                  <a16:creationId xmlns:a16="http://schemas.microsoft.com/office/drawing/2014/main" id="{D97E9520-9C1C-4F44-A9AE-BDF9E41212BD}"/>
                </a:ext>
              </a:extLst>
            </p:cNvPr>
            <p:cNvCxnSpPr>
              <a:cxnSpLocks/>
            </p:cNvCxnSpPr>
            <p:nvPr/>
          </p:nvCxnSpPr>
          <p:spPr>
            <a:xfrm flipV="1">
              <a:off x="4864833" y="3415432"/>
              <a:ext cx="3024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130" name="Gruppieren 129"/>
            <p:cNvGrpSpPr/>
            <p:nvPr/>
          </p:nvGrpSpPr>
          <p:grpSpPr>
            <a:xfrm>
              <a:off x="4856858" y="1731707"/>
              <a:ext cx="2904536" cy="1683854"/>
              <a:chOff x="400557" y="146963"/>
              <a:chExt cx="1851944" cy="1251004"/>
            </a:xfrm>
          </p:grpSpPr>
          <p:sp>
            <p:nvSpPr>
              <p:cNvPr id="131" name="Freihandform 130">
                <a:extLst>
                  <a:ext uri="{FF2B5EF4-FFF2-40B4-BE49-F238E27FC236}">
                    <a16:creationId xmlns:a16="http://schemas.microsoft.com/office/drawing/2014/main" id="{4957F490-BAB6-9E46-A368-BC1550C1B759}"/>
                  </a:ext>
                </a:extLst>
              </p:cNvPr>
              <p:cNvSpPr/>
              <p:nvPr/>
            </p:nvSpPr>
            <p:spPr>
              <a:xfrm>
                <a:off x="705532" y="146963"/>
                <a:ext cx="1546969" cy="486986"/>
              </a:xfrm>
              <a:custGeom>
                <a:avLst/>
                <a:gdLst>
                  <a:gd name="connsiteX0" fmla="*/ 0 w 1998921"/>
                  <a:gd name="connsiteY0" fmla="*/ 928576 h 928576"/>
                  <a:gd name="connsiteX1" fmla="*/ 113414 w 1998921"/>
                  <a:gd name="connsiteY1" fmla="*/ 652130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205562 w 1998921"/>
                  <a:gd name="connsiteY1" fmla="*/ 552893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17451 w 1998921"/>
                  <a:gd name="connsiteY2" fmla="*/ 297711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 name="connsiteX0" fmla="*/ 0 w 1998921"/>
                  <a:gd name="connsiteY0" fmla="*/ 928576 h 928576"/>
                  <a:gd name="connsiteX1" fmla="*/ 198474 w 1998921"/>
                  <a:gd name="connsiteY1" fmla="*/ 538716 h 928576"/>
                  <a:gd name="connsiteX2" fmla="*/ 595423 w 1998921"/>
                  <a:gd name="connsiteY2" fmla="*/ 262269 h 928576"/>
                  <a:gd name="connsiteX3" fmla="*/ 1205023 w 1998921"/>
                  <a:gd name="connsiteY3" fmla="*/ 99237 h 928576"/>
                  <a:gd name="connsiteX4" fmla="*/ 1998921 w 1998921"/>
                  <a:gd name="connsiteY4" fmla="*/ 0 h 928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921" h="928576">
                    <a:moveTo>
                      <a:pt x="0" y="928576"/>
                    </a:moveTo>
                    <a:cubicBezTo>
                      <a:pt x="13586" y="842925"/>
                      <a:pt x="99237" y="649767"/>
                      <a:pt x="198474" y="538716"/>
                    </a:cubicBezTo>
                    <a:cubicBezTo>
                      <a:pt x="297711" y="427665"/>
                      <a:pt x="434754" y="335515"/>
                      <a:pt x="595423" y="262269"/>
                    </a:cubicBezTo>
                    <a:cubicBezTo>
                      <a:pt x="756092" y="189023"/>
                      <a:pt x="971107" y="142949"/>
                      <a:pt x="1205023" y="99237"/>
                    </a:cubicBezTo>
                    <a:cubicBezTo>
                      <a:pt x="1438939" y="55526"/>
                      <a:pt x="1725428" y="24809"/>
                      <a:pt x="1998921" y="0"/>
                    </a:cubicBez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1" dirty="0"/>
              </a:p>
            </p:txBody>
          </p:sp>
          <p:cxnSp>
            <p:nvCxnSpPr>
              <p:cNvPr id="132" name="Gerade Verbindung 36">
                <a:extLst>
                  <a:ext uri="{FF2B5EF4-FFF2-40B4-BE49-F238E27FC236}">
                    <a16:creationId xmlns:a16="http://schemas.microsoft.com/office/drawing/2014/main" id="{ED048A86-5880-004B-8E7A-5AF9CECCE93F}"/>
                  </a:ext>
                </a:extLst>
              </p:cNvPr>
              <p:cNvCxnSpPr>
                <a:cxnSpLocks noChangeAspect="1"/>
              </p:cNvCxnSpPr>
              <p:nvPr/>
            </p:nvCxnSpPr>
            <p:spPr>
              <a:xfrm flipH="1">
                <a:off x="400557" y="628522"/>
                <a:ext cx="303027" cy="7694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33" name="Gerade Verbindung 46">
              <a:extLst>
                <a:ext uri="{FF2B5EF4-FFF2-40B4-BE49-F238E27FC236}">
                  <a16:creationId xmlns:a16="http://schemas.microsoft.com/office/drawing/2014/main" id="{ED47822A-E854-8A4B-9F90-21CFD638E601}"/>
                </a:ext>
              </a:extLst>
            </p:cNvPr>
            <p:cNvCxnSpPr>
              <a:cxnSpLocks/>
              <a:endCxn id="59" idx="0"/>
            </p:cNvCxnSpPr>
            <p:nvPr/>
          </p:nvCxnSpPr>
          <p:spPr>
            <a:xfrm>
              <a:off x="6600738" y="1834510"/>
              <a:ext cx="0" cy="369455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Ellipse 134"/>
            <p:cNvSpPr>
              <a:spLocks noChangeAspect="1"/>
            </p:cNvSpPr>
            <p:nvPr/>
          </p:nvSpPr>
          <p:spPr>
            <a:xfrm>
              <a:off x="6463736" y="4891731"/>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3*</a:t>
              </a:r>
              <a:endParaRPr lang="en-GB" sz="1050" dirty="0">
                <a:solidFill>
                  <a:schemeClr val="tx1"/>
                </a:solidFill>
                <a:latin typeface="Arial" panose="020B0604020202020204" pitchFamily="34" charset="0"/>
                <a:cs typeface="Arial" panose="020B0604020202020204" pitchFamily="34" charset="0"/>
              </a:endParaRPr>
            </a:p>
          </p:txBody>
        </p:sp>
        <p:sp>
          <p:nvSpPr>
            <p:cNvPr id="136" name="Ellipse 135"/>
            <p:cNvSpPr>
              <a:spLocks noChangeAspect="1"/>
            </p:cNvSpPr>
            <p:nvPr/>
          </p:nvSpPr>
          <p:spPr>
            <a:xfrm>
              <a:off x="4734312" y="331241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39" name="Ellipse 138"/>
            <p:cNvSpPr>
              <a:spLocks noChangeAspect="1"/>
            </p:cNvSpPr>
            <p:nvPr/>
          </p:nvSpPr>
          <p:spPr>
            <a:xfrm>
              <a:off x="7179748" y="330194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40" name="Textfeld 139"/>
                <p:cNvSpPr txBox="1"/>
                <p:nvPr/>
              </p:nvSpPr>
              <p:spPr>
                <a:xfrm>
                  <a:off x="7683404" y="3393207"/>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40" name="Textfeld 139"/>
                <p:cNvSpPr txBox="1">
                  <a:spLocks noRot="1" noChangeAspect="1" noMove="1" noResize="1" noEditPoints="1" noAdjustHandles="1" noChangeArrowheads="1" noChangeShapeType="1" noTextEdit="1"/>
                </p:cNvSpPr>
                <p:nvPr/>
              </p:nvSpPr>
              <p:spPr>
                <a:xfrm>
                  <a:off x="7683404" y="3393207"/>
                  <a:ext cx="157223" cy="246221"/>
                </a:xfrm>
                <a:prstGeom prst="rect">
                  <a:avLst/>
                </a:prstGeom>
                <a:blipFill>
                  <a:blip r:embed="rId12"/>
                  <a:stretch>
                    <a:fillRect l="-15385" r="-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Textfeld 140"/>
                <p:cNvSpPr txBox="1"/>
                <p:nvPr/>
              </p:nvSpPr>
              <p:spPr>
                <a:xfrm>
                  <a:off x="4688175" y="1701860"/>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41" name="Textfeld 140"/>
                <p:cNvSpPr txBox="1">
                  <a:spLocks noRot="1" noChangeAspect="1" noMove="1" noResize="1" noEditPoints="1" noAdjustHandles="1" noChangeArrowheads="1" noChangeShapeType="1" noTextEdit="1"/>
                </p:cNvSpPr>
                <p:nvPr/>
              </p:nvSpPr>
              <p:spPr>
                <a:xfrm>
                  <a:off x="4688175" y="1701860"/>
                  <a:ext cx="182934" cy="246221"/>
                </a:xfrm>
                <a:prstGeom prst="rect">
                  <a:avLst/>
                </a:prstGeom>
                <a:blipFill>
                  <a:blip r:embed="rId13"/>
                  <a:stretch>
                    <a:fillRect l="-13333" r="-6667"/>
                  </a:stretch>
                </a:blipFill>
              </p:spPr>
              <p:txBody>
                <a:bodyPr/>
                <a:lstStyle/>
                <a:p>
                  <a:r>
                    <a:rPr lang="en-GB">
                      <a:noFill/>
                    </a:rPr>
                    <a:t> </a:t>
                  </a:r>
                </a:p>
              </p:txBody>
            </p:sp>
          </mc:Fallback>
        </mc:AlternateContent>
        <p:cxnSp>
          <p:nvCxnSpPr>
            <p:cNvPr id="142" name="Gerader Verbinder 141"/>
            <p:cNvCxnSpPr>
              <a:stCxn id="139" idx="4"/>
            </p:cNvCxnSpPr>
            <p:nvPr/>
          </p:nvCxnSpPr>
          <p:spPr>
            <a:xfrm>
              <a:off x="7306786" y="3520000"/>
              <a:ext cx="0" cy="4320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8" name="Gerader Verbinder 147"/>
            <p:cNvCxnSpPr/>
            <p:nvPr/>
          </p:nvCxnSpPr>
          <p:spPr>
            <a:xfrm flipV="1">
              <a:off x="4766004" y="5004370"/>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3" name="Textfeld 152"/>
                <p:cNvSpPr txBox="1"/>
                <p:nvPr/>
              </p:nvSpPr>
              <p:spPr>
                <a:xfrm>
                  <a:off x="4317042" y="4873417"/>
                  <a:ext cx="461409" cy="190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𝑠𝑐𝑎𝑙</m:t>
                            </m:r>
                            <m:r>
                              <a:rPr lang="en-GB" sz="1200" b="0" i="1" smtClean="0">
                                <a:latin typeface="Cambria Math" panose="02040503050406030204" pitchFamily="18" charset="0"/>
                              </a:rPr>
                              <m:t>_0</m:t>
                            </m:r>
                          </m:sub>
                        </m:sSub>
                      </m:oMath>
                    </m:oMathPara>
                  </a14:m>
                  <a:endParaRPr lang="en-GB" sz="1200" dirty="0"/>
                </a:p>
              </p:txBody>
            </p:sp>
          </mc:Choice>
          <mc:Fallback xmlns="">
            <p:sp>
              <p:nvSpPr>
                <p:cNvPr id="153" name="Textfeld 152"/>
                <p:cNvSpPr txBox="1">
                  <a:spLocks noRot="1" noChangeAspect="1" noMove="1" noResize="1" noEditPoints="1" noAdjustHandles="1" noChangeArrowheads="1" noChangeShapeType="1" noTextEdit="1"/>
                </p:cNvSpPr>
                <p:nvPr/>
              </p:nvSpPr>
              <p:spPr>
                <a:xfrm>
                  <a:off x="4317042" y="4873417"/>
                  <a:ext cx="461409" cy="190886"/>
                </a:xfrm>
                <a:prstGeom prst="rect">
                  <a:avLst/>
                </a:prstGeom>
                <a:blipFill>
                  <a:blip r:embed="rId14"/>
                  <a:stretch>
                    <a:fillRect l="-4000" r="-1333" b="-12903"/>
                  </a:stretch>
                </a:blipFill>
              </p:spPr>
              <p:txBody>
                <a:bodyPr/>
                <a:lstStyle/>
                <a:p>
                  <a:r>
                    <a:rPr lang="en-GB">
                      <a:noFill/>
                    </a:rPr>
                    <a:t> </a:t>
                  </a:r>
                </a:p>
              </p:txBody>
            </p:sp>
          </mc:Fallback>
        </mc:AlternateContent>
        <p:cxnSp>
          <p:nvCxnSpPr>
            <p:cNvPr id="154" name="Gerader Verbinder 153"/>
            <p:cNvCxnSpPr/>
            <p:nvPr/>
          </p:nvCxnSpPr>
          <p:spPr>
            <a:xfrm flipV="1">
              <a:off x="7306786" y="3150141"/>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5" name="Pfeil nach rechts 164"/>
            <p:cNvSpPr/>
            <p:nvPr/>
          </p:nvSpPr>
          <p:spPr>
            <a:xfrm>
              <a:off x="6621990" y="3096138"/>
              <a:ext cx="684000" cy="45719"/>
            </a:xfrm>
            <a:prstGeom prst="rightArrow">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57" name="Textfeld 56"/>
                <p:cNvSpPr txBox="1"/>
                <p:nvPr/>
              </p:nvSpPr>
              <p:spPr>
                <a:xfrm>
                  <a:off x="4199229" y="5493040"/>
                  <a:ext cx="584647" cy="19896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𝑠𝑐𝑎𝑙</m:t>
                            </m:r>
                            <m:r>
                              <a:rPr lang="en-GB" sz="1200" b="0" i="1" smtClean="0">
                                <a:latin typeface="Cambria Math" panose="02040503050406030204" pitchFamily="18" charset="0"/>
                              </a:rPr>
                              <m:t>_</m:t>
                            </m:r>
                            <m:r>
                              <a:rPr lang="en-GB" sz="1200" b="0" i="1" smtClean="0">
                                <a:latin typeface="Cambria Math" panose="02040503050406030204" pitchFamily="18" charset="0"/>
                              </a:rPr>
                              <m:t>𝑜𝑝𝑡</m:t>
                            </m:r>
                          </m:sub>
                        </m:sSub>
                      </m:oMath>
                    </m:oMathPara>
                  </a14:m>
                  <a:endParaRPr lang="en-GB" sz="1200" dirty="0"/>
                </a:p>
              </p:txBody>
            </p:sp>
          </mc:Choice>
          <mc:Fallback xmlns="">
            <p:sp>
              <p:nvSpPr>
                <p:cNvPr id="57" name="Textfeld 56"/>
                <p:cNvSpPr txBox="1">
                  <a:spLocks noRot="1" noChangeAspect="1" noMove="1" noResize="1" noEditPoints="1" noAdjustHandles="1" noChangeArrowheads="1" noChangeShapeType="1" noTextEdit="1"/>
                </p:cNvSpPr>
                <p:nvPr/>
              </p:nvSpPr>
              <p:spPr>
                <a:xfrm>
                  <a:off x="4199229" y="5493040"/>
                  <a:ext cx="584647" cy="198965"/>
                </a:xfrm>
                <a:prstGeom prst="rect">
                  <a:avLst/>
                </a:prstGeom>
                <a:blipFill>
                  <a:blip r:embed="rId15"/>
                  <a:stretch>
                    <a:fillRect l="-2083" r="-2083" b="-21212"/>
                  </a:stretch>
                </a:blipFill>
              </p:spPr>
              <p:txBody>
                <a:bodyPr/>
                <a:lstStyle/>
                <a:p>
                  <a:r>
                    <a:rPr lang="en-GB">
                      <a:noFill/>
                    </a:rPr>
                    <a:t> </a:t>
                  </a:r>
                </a:p>
              </p:txBody>
            </p:sp>
          </mc:Fallback>
        </mc:AlternateContent>
        <p:cxnSp>
          <p:nvCxnSpPr>
            <p:cNvPr id="58" name="Gerade Verbindung 36">
              <a:extLst>
                <a:ext uri="{FF2B5EF4-FFF2-40B4-BE49-F238E27FC236}">
                  <a16:creationId xmlns:a16="http://schemas.microsoft.com/office/drawing/2014/main" id="{ED048A86-5880-004B-8E7A-5AF9CECCE93F}"/>
                </a:ext>
              </a:extLst>
            </p:cNvPr>
            <p:cNvCxnSpPr>
              <a:cxnSpLocks noChangeAspect="1"/>
              <a:endCxn id="59" idx="0"/>
            </p:cNvCxnSpPr>
            <p:nvPr/>
          </p:nvCxnSpPr>
          <p:spPr>
            <a:xfrm flipH="1">
              <a:off x="6600738" y="3515699"/>
              <a:ext cx="684797" cy="2013366"/>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9" name="Ellipse 58"/>
            <p:cNvSpPr>
              <a:spLocks noChangeAspect="1"/>
            </p:cNvSpPr>
            <p:nvPr/>
          </p:nvSpPr>
          <p:spPr>
            <a:xfrm>
              <a:off x="6473700" y="5529065"/>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3</a:t>
              </a:r>
              <a:endParaRPr lang="en-GB" sz="1050" dirty="0">
                <a:solidFill>
                  <a:schemeClr val="tx1"/>
                </a:solidFill>
                <a:latin typeface="Arial" panose="020B0604020202020204" pitchFamily="34" charset="0"/>
                <a:cs typeface="Arial" panose="020B0604020202020204" pitchFamily="34" charset="0"/>
              </a:endParaRPr>
            </a:p>
          </p:txBody>
        </p:sp>
        <p:cxnSp>
          <p:nvCxnSpPr>
            <p:cNvPr id="93" name="Gerader Verbinder 92"/>
            <p:cNvCxnSpPr/>
            <p:nvPr/>
          </p:nvCxnSpPr>
          <p:spPr>
            <a:xfrm flipV="1">
              <a:off x="4774956" y="5632182"/>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5" name="Ellipse 94"/>
            <p:cNvSpPr>
              <a:spLocks noChangeAspect="1"/>
            </p:cNvSpPr>
            <p:nvPr/>
          </p:nvSpPr>
          <p:spPr>
            <a:xfrm>
              <a:off x="5741536" y="332693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2</a:t>
              </a:r>
            </a:p>
          </p:txBody>
        </p:sp>
        <mc:AlternateContent xmlns:mc="http://schemas.openxmlformats.org/markup-compatibility/2006" xmlns:a14="http://schemas.microsoft.com/office/drawing/2010/main">
          <mc:Choice Requires="a14">
            <p:sp>
              <p:nvSpPr>
                <p:cNvPr id="97" name="Textfeld 96"/>
                <p:cNvSpPr txBox="1"/>
                <p:nvPr/>
              </p:nvSpPr>
              <p:spPr>
                <a:xfrm>
                  <a:off x="5116691" y="5190853"/>
                  <a:ext cx="372987"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ea typeface="Cambria Math" panose="02040503050406030204" pitchFamily="18" charset="0"/>
                              </a:rPr>
                              <m:t>𝑐𝑜𝑟𝑟</m:t>
                            </m:r>
                          </m:sub>
                        </m:sSub>
                      </m:oMath>
                    </m:oMathPara>
                  </a14:m>
                  <a:endParaRPr lang="en-GB" sz="1200" dirty="0"/>
                </a:p>
              </p:txBody>
            </p:sp>
          </mc:Choice>
          <mc:Fallback xmlns="">
            <p:sp>
              <p:nvSpPr>
                <p:cNvPr id="97" name="Textfeld 96"/>
                <p:cNvSpPr txBox="1">
                  <a:spLocks noRot="1" noChangeAspect="1" noMove="1" noResize="1" noEditPoints="1" noAdjustHandles="1" noChangeArrowheads="1" noChangeShapeType="1" noTextEdit="1"/>
                </p:cNvSpPr>
                <p:nvPr/>
              </p:nvSpPr>
              <p:spPr>
                <a:xfrm>
                  <a:off x="5116691" y="5190853"/>
                  <a:ext cx="372987" cy="184666"/>
                </a:xfrm>
                <a:prstGeom prst="rect">
                  <a:avLst/>
                </a:prstGeom>
                <a:blipFill>
                  <a:blip r:embed="rId16"/>
                  <a:stretch>
                    <a:fillRect l="-4918" r="-1639" b="-13333"/>
                  </a:stretch>
                </a:blipFill>
              </p:spPr>
              <p:txBody>
                <a:bodyPr/>
                <a:lstStyle/>
                <a:p>
                  <a:r>
                    <a:rPr lang="en-GB">
                      <a:noFill/>
                    </a:rPr>
                    <a:t> </a:t>
                  </a:r>
                </a:p>
              </p:txBody>
            </p:sp>
          </mc:Fallback>
        </mc:AlternateContent>
        <p:cxnSp>
          <p:nvCxnSpPr>
            <p:cNvPr id="18" name="Gerade Verbindung mit Pfeil 17"/>
            <p:cNvCxnSpPr/>
            <p:nvPr/>
          </p:nvCxnSpPr>
          <p:spPr>
            <a:xfrm>
              <a:off x="5094487" y="5000628"/>
              <a:ext cx="0" cy="63155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0" name="Textfeld 99"/>
            <p:cNvSpPr txBox="1"/>
            <p:nvPr/>
          </p:nvSpPr>
          <p:spPr>
            <a:xfrm>
              <a:off x="6559524" y="1946553"/>
              <a:ext cx="1332083" cy="1015663"/>
            </a:xfrm>
            <a:prstGeom prst="rect">
              <a:avLst/>
            </a:prstGeom>
            <a:noFill/>
          </p:spPr>
          <p:txBody>
            <a:bodyPr wrap="square" rtlCol="0">
              <a:spAutoFit/>
            </a:bodyPr>
            <a:lstStyle/>
            <a:p>
              <a:pPr algn="ctr"/>
              <a:r>
                <a:rPr lang="en-GB" sz="1200" dirty="0"/>
                <a:t>scaling result</a:t>
              </a:r>
            </a:p>
            <a:p>
              <a:pPr algn="ctr"/>
              <a:r>
                <a:rPr lang="en-GB" sz="1200" dirty="0"/>
                <a:t>with optimization</a:t>
              </a:r>
            </a:p>
            <a:p>
              <a:pPr algn="ctr"/>
              <a:r>
                <a:rPr lang="en-GB" sz="1200" dirty="0"/>
                <a:t>=</a:t>
              </a:r>
            </a:p>
            <a:p>
              <a:pPr algn="ctr"/>
              <a:r>
                <a:rPr lang="en-GB" sz="1200" dirty="0"/>
                <a:t>necessary scaling</a:t>
              </a:r>
            </a:p>
          </p:txBody>
        </p:sp>
        <p:sp>
          <p:nvSpPr>
            <p:cNvPr id="199" name="Textfeld 198"/>
            <p:cNvSpPr txBox="1"/>
            <p:nvPr/>
          </p:nvSpPr>
          <p:spPr>
            <a:xfrm>
              <a:off x="5324900" y="3575654"/>
              <a:ext cx="1087348" cy="646331"/>
            </a:xfrm>
            <a:prstGeom prst="rect">
              <a:avLst/>
            </a:prstGeom>
            <a:noFill/>
          </p:spPr>
          <p:txBody>
            <a:bodyPr wrap="square" rtlCol="0">
              <a:spAutoFit/>
            </a:bodyPr>
            <a:lstStyle/>
            <a:p>
              <a:pPr algn="ctr"/>
              <a:r>
                <a:rPr lang="en-GB" sz="1200" dirty="0"/>
                <a:t>part after springback</a:t>
              </a:r>
            </a:p>
            <a:p>
              <a:pPr algn="ctr"/>
              <a:r>
                <a:rPr lang="en-GB" sz="1200" dirty="0"/>
                <a:t>(no scaling)</a:t>
              </a:r>
            </a:p>
          </p:txBody>
        </p:sp>
        <p:cxnSp>
          <p:nvCxnSpPr>
            <p:cNvPr id="211" name="Gekrümmter Verbinder 210"/>
            <p:cNvCxnSpPr/>
            <p:nvPr/>
          </p:nvCxnSpPr>
          <p:spPr>
            <a:xfrm rot="5400000">
              <a:off x="6613505" y="2795360"/>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Textfeld 34"/>
          <p:cNvSpPr txBox="1"/>
          <p:nvPr/>
        </p:nvSpPr>
        <p:spPr>
          <a:xfrm>
            <a:off x="346162" y="5111929"/>
            <a:ext cx="3100003" cy="276999"/>
          </a:xfrm>
          <a:prstGeom prst="rect">
            <a:avLst/>
          </a:prstGeom>
          <a:noFill/>
        </p:spPr>
        <p:txBody>
          <a:bodyPr wrap="square" rtlCol="0">
            <a:spAutoFit/>
          </a:bodyPr>
          <a:lstStyle/>
          <a:p>
            <a:r>
              <a:rPr lang="en-GB" sz="1200" u="sng" dirty="0"/>
              <a:t>Iterative stress-strain optimization:</a:t>
            </a:r>
          </a:p>
        </p:txBody>
      </p:sp>
      <p:grpSp>
        <p:nvGrpSpPr>
          <p:cNvPr id="43" name="Gruppieren 42"/>
          <p:cNvGrpSpPr>
            <a:grpSpLocks noChangeAspect="1"/>
          </p:cNvGrpSpPr>
          <p:nvPr/>
        </p:nvGrpSpPr>
        <p:grpSpPr>
          <a:xfrm>
            <a:off x="3234916" y="5229104"/>
            <a:ext cx="468000" cy="437366"/>
            <a:chOff x="3226361" y="5194281"/>
            <a:chExt cx="616346" cy="576000"/>
          </a:xfrm>
        </p:grpSpPr>
        <p:sp>
          <p:nvSpPr>
            <p:cNvPr id="41" name="Halbbogen 40"/>
            <p:cNvSpPr/>
            <p:nvPr/>
          </p:nvSpPr>
          <p:spPr>
            <a:xfrm>
              <a:off x="3226361" y="5194281"/>
              <a:ext cx="576000" cy="576000"/>
            </a:xfrm>
            <a:prstGeom prst="blockArc">
              <a:avLst>
                <a:gd name="adj1" fmla="val 2736773"/>
                <a:gd name="adj2" fmla="val 0"/>
                <a:gd name="adj3" fmla="val 1195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2" name="Rechtwinkliges Dreieck 41"/>
            <p:cNvSpPr>
              <a:spLocks noChangeAspect="1"/>
            </p:cNvSpPr>
            <p:nvPr/>
          </p:nvSpPr>
          <p:spPr>
            <a:xfrm rot="-2700000">
              <a:off x="3698707" y="5402774"/>
              <a:ext cx="144000" cy="144000"/>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 name="Rechteck 1">
                <a:extLst>
                  <a:ext uri="{FF2B5EF4-FFF2-40B4-BE49-F238E27FC236}">
                    <a16:creationId xmlns:a16="http://schemas.microsoft.com/office/drawing/2014/main" id="{799D6C47-C756-374F-9596-B37019C7EF74}"/>
                  </a:ext>
                </a:extLst>
              </p:cNvPr>
              <p:cNvSpPr/>
              <p:nvPr/>
            </p:nvSpPr>
            <p:spPr>
              <a:xfrm>
                <a:off x="2660833" y="3970181"/>
                <a:ext cx="600546" cy="28321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𝑠𝑐𝑎𝑙</m:t>
                          </m:r>
                          <m:r>
                            <m:rPr>
                              <m:lit/>
                            </m:rPr>
                            <a:rPr lang="en-GB" sz="1200">
                              <a:latin typeface="Cambria Math" panose="02040503050406030204" pitchFamily="18" charset="0"/>
                            </a:rPr>
                            <m:t>_</m:t>
                          </m:r>
                          <m:r>
                            <a:rPr lang="en-GB" sz="1200" i="1">
                              <a:latin typeface="Cambria Math" panose="02040503050406030204" pitchFamily="18" charset="0"/>
                            </a:rPr>
                            <m:t>0</m:t>
                          </m:r>
                        </m:sub>
                      </m:sSub>
                    </m:oMath>
                  </m:oMathPara>
                </a14:m>
                <a:endParaRPr lang="en-GB" sz="1200" dirty="0"/>
              </a:p>
            </p:txBody>
          </p:sp>
        </mc:Choice>
        <mc:Fallback xmlns="">
          <p:sp>
            <p:nvSpPr>
              <p:cNvPr id="2" name="Rechteck 1">
                <a:extLst>
                  <a:ext uri="{FF2B5EF4-FFF2-40B4-BE49-F238E27FC236}">
                    <a16:creationId xmlns:a16="http://schemas.microsoft.com/office/drawing/2014/main" id="{799D6C47-C756-374F-9596-B37019C7EF74}"/>
                  </a:ext>
                </a:extLst>
              </p:cNvPr>
              <p:cNvSpPr>
                <a:spLocks noRot="1" noChangeAspect="1" noMove="1" noResize="1" noEditPoints="1" noAdjustHandles="1" noChangeArrowheads="1" noChangeShapeType="1" noTextEdit="1"/>
              </p:cNvSpPr>
              <p:nvPr/>
            </p:nvSpPr>
            <p:spPr>
              <a:xfrm>
                <a:off x="2660833" y="3970181"/>
                <a:ext cx="600546" cy="283219"/>
              </a:xfrm>
              <a:prstGeom prst="rect">
                <a:avLst/>
              </a:prstGeom>
              <a:blipFill>
                <a:blip r:embed="rId1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Rechteck 7">
                <a:extLst>
                  <a:ext uri="{FF2B5EF4-FFF2-40B4-BE49-F238E27FC236}">
                    <a16:creationId xmlns:a16="http://schemas.microsoft.com/office/drawing/2014/main" id="{7FFD7B97-046E-D026-D32A-C03D8405003E}"/>
                  </a:ext>
                </a:extLst>
              </p:cNvPr>
              <p:cNvSpPr/>
              <p:nvPr/>
            </p:nvSpPr>
            <p:spPr>
              <a:xfrm>
                <a:off x="2971732" y="4170813"/>
                <a:ext cx="600546" cy="293863"/>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en-GB" sz="1200" i="1">
                              <a:latin typeface="Cambria Math" panose="02040503050406030204" pitchFamily="18" charset="0"/>
                            </a:rPr>
                          </m:ctrlPr>
                        </m:sSubPr>
                        <m:e>
                          <m:r>
                            <a:rPr lang="en-GB" sz="1200" i="1">
                              <a:latin typeface="Cambria Math" panose="02040503050406030204" pitchFamily="18" charset="0"/>
                            </a:rPr>
                            <m:t>𝜀</m:t>
                          </m:r>
                        </m:e>
                        <m:sub>
                          <m:r>
                            <a:rPr lang="en-GB" sz="1200" i="1">
                              <a:latin typeface="Cambria Math" panose="02040503050406030204" pitchFamily="18" charset="0"/>
                            </a:rPr>
                            <m:t>𝑠𝑐𝑎</m:t>
                          </m:r>
                          <m:sSub>
                            <m:sSubPr>
                              <m:ctrlPr>
                                <a:rPr lang="en-GB" sz="1200" i="1">
                                  <a:latin typeface="Cambria Math" panose="02040503050406030204" pitchFamily="18" charset="0"/>
                                </a:rPr>
                              </m:ctrlPr>
                            </m:sSubPr>
                            <m:e>
                              <m:r>
                                <a:rPr lang="en-GB" sz="1200" i="1">
                                  <a:latin typeface="Cambria Math" panose="02040503050406030204" pitchFamily="18" charset="0"/>
                                </a:rPr>
                                <m:t>𝑙</m:t>
                              </m:r>
                            </m:e>
                            <m:sub>
                              <m:r>
                                <a:rPr lang="en-GB" sz="1200" i="1">
                                  <a:latin typeface="Cambria Math" panose="02040503050406030204" pitchFamily="18" charset="0"/>
                                </a:rPr>
                                <m:t>𝑡</m:t>
                              </m:r>
                            </m:sub>
                          </m:sSub>
                        </m:sub>
                      </m:sSub>
                    </m:oMath>
                  </m:oMathPara>
                </a14:m>
                <a:endParaRPr lang="en-GB" sz="1200" dirty="0"/>
              </a:p>
            </p:txBody>
          </p:sp>
        </mc:Choice>
        <mc:Fallback xmlns="">
          <p:sp>
            <p:nvSpPr>
              <p:cNvPr id="8" name="Rechteck 7">
                <a:extLst>
                  <a:ext uri="{FF2B5EF4-FFF2-40B4-BE49-F238E27FC236}">
                    <a16:creationId xmlns:a16="http://schemas.microsoft.com/office/drawing/2014/main" id="{7FFD7B97-046E-D026-D32A-C03D8405003E}"/>
                  </a:ext>
                </a:extLst>
              </p:cNvPr>
              <p:cNvSpPr>
                <a:spLocks noRot="1" noChangeAspect="1" noMove="1" noResize="1" noEditPoints="1" noAdjustHandles="1" noChangeArrowheads="1" noChangeShapeType="1" noTextEdit="1"/>
              </p:cNvSpPr>
              <p:nvPr/>
            </p:nvSpPr>
            <p:spPr>
              <a:xfrm>
                <a:off x="2971732" y="4170813"/>
                <a:ext cx="600546" cy="293863"/>
              </a:xfrm>
              <a:prstGeom prst="rect">
                <a:avLst/>
              </a:prstGeom>
              <a:blipFill>
                <a:blip r:embed="rId18"/>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1570194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72000"/>
            <a:ext cx="8566144" cy="524798"/>
          </a:xfrm>
        </p:spPr>
        <p:txBody>
          <a:bodyPr/>
          <a:lstStyle/>
          <a:p>
            <a:r>
              <a:rPr lang="de-DE" dirty="0"/>
              <a:t>AGENDA</a:t>
            </a:r>
          </a:p>
        </p:txBody>
      </p:sp>
      <p:sp>
        <p:nvSpPr>
          <p:cNvPr id="3" name="Foliennummernplatzhalter 2"/>
          <p:cNvSpPr>
            <a:spLocks noGrp="1"/>
          </p:cNvSpPr>
          <p:nvPr>
            <p:ph type="sldNum" sz="quarter" idx="10"/>
          </p:nvPr>
        </p:nvSpPr>
        <p:spPr/>
        <p:txBody>
          <a:bodyPr/>
          <a:lstStyle/>
          <a:p>
            <a:fld id="{B8965039-E56F-470D-BC09-68DB4072DE7B}" type="slidenum">
              <a:rPr lang="en-GB" noProof="0" smtClean="0"/>
              <a:pPr/>
              <a:t>15</a:t>
            </a:fld>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Datumsplatzhalter 4"/>
          <p:cNvSpPr>
            <a:spLocks noGrp="1"/>
          </p:cNvSpPr>
          <p:nvPr>
            <p:ph type="dt" sz="half" idx="12"/>
          </p:nvPr>
        </p:nvSpPr>
        <p:spPr/>
        <p:txBody>
          <a:bodyPr/>
          <a:lstStyle/>
          <a:p>
            <a:r>
              <a:rPr lang="en-GB" noProof="0"/>
              <a:t>20.06.2023</a:t>
            </a:r>
            <a:endParaRPr lang="en-GB" noProof="0" dirty="0"/>
          </a:p>
        </p:txBody>
      </p:sp>
      <p:sp>
        <p:nvSpPr>
          <p:cNvPr id="6" name="Textplatzhalter 5"/>
          <p:cNvSpPr>
            <a:spLocks noGrp="1"/>
          </p:cNvSpPr>
          <p:nvPr>
            <p:ph type="body" sz="quarter" idx="13"/>
          </p:nvPr>
        </p:nvSpPr>
        <p:spPr/>
        <p:txBody>
          <a:bodyPr/>
          <a:lstStyle/>
          <a:p>
            <a:r>
              <a:rPr lang="en-GB" dirty="0">
                <a:solidFill>
                  <a:srgbClr val="B4B4B4"/>
                </a:solidFill>
              </a:rPr>
              <a:t>Introduction</a:t>
            </a:r>
          </a:p>
          <a:p>
            <a:r>
              <a:rPr lang="en-US" dirty="0">
                <a:solidFill>
                  <a:srgbClr val="B4B4B4"/>
                </a:solidFill>
              </a:rPr>
              <a:t>State of the art scaling approaches and belonging issues</a:t>
            </a:r>
          </a:p>
          <a:p>
            <a:pPr lvl="0"/>
            <a:r>
              <a:rPr lang="en-GB" dirty="0">
                <a:solidFill>
                  <a:srgbClr val="B4B4B4"/>
                </a:solidFill>
              </a:rPr>
              <a:t>Optimized stress-based scaling approach </a:t>
            </a:r>
          </a:p>
          <a:p>
            <a:r>
              <a:rPr lang="en-GB" dirty="0"/>
              <a:t>Results</a:t>
            </a:r>
          </a:p>
          <a:p>
            <a:pPr lvl="0"/>
            <a:r>
              <a:rPr lang="en-GB" dirty="0">
                <a:solidFill>
                  <a:srgbClr val="B4B4B4"/>
                </a:solidFill>
              </a:rPr>
              <a:t>Summary </a:t>
            </a:r>
          </a:p>
        </p:txBody>
      </p:sp>
    </p:spTree>
    <p:extLst>
      <p:ext uri="{BB962C8B-B14F-4D97-AF65-F5344CB8AC3E}">
        <p14:creationId xmlns:p14="http://schemas.microsoft.com/office/powerpoint/2010/main" val="3399922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noProof="0"/>
              <a:t>20.06.2023</a:t>
            </a:r>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Foliennummernplatzhalter 4"/>
          <p:cNvSpPr>
            <a:spLocks noGrp="1"/>
          </p:cNvSpPr>
          <p:nvPr>
            <p:ph type="sldNum" sz="quarter" idx="12"/>
          </p:nvPr>
        </p:nvSpPr>
        <p:spPr/>
        <p:txBody>
          <a:bodyPr/>
          <a:lstStyle/>
          <a:p>
            <a:fld id="{B8965039-E56F-470D-BC09-68DB4072DE7B}" type="slidenum">
              <a:rPr lang="en-GB" noProof="0" smtClean="0"/>
              <a:pPr/>
              <a:t>16</a:t>
            </a:fld>
            <a:endParaRPr lang="en-GB" noProof="0" dirty="0"/>
          </a:p>
        </p:txBody>
      </p:sp>
      <p:sp>
        <p:nvSpPr>
          <p:cNvPr id="6" name="Textplatzhalter 5"/>
          <p:cNvSpPr>
            <a:spLocks noGrp="1"/>
          </p:cNvSpPr>
          <p:nvPr>
            <p:ph type="body" sz="quarter" idx="13"/>
          </p:nvPr>
        </p:nvSpPr>
        <p:spPr/>
        <p:txBody>
          <a:bodyPr/>
          <a:lstStyle/>
          <a:p>
            <a:r>
              <a:rPr lang="en-GB" dirty="0"/>
              <a:t>The optimized local scaling approach has been validated on a structural body part. For comparison, the manufacturing process has also been simulated without any scaling and by using the global scaling approach. </a:t>
            </a:r>
          </a:p>
        </p:txBody>
      </p:sp>
      <p:sp>
        <p:nvSpPr>
          <p:cNvPr id="7" name="Titel 6"/>
          <p:cNvSpPr>
            <a:spLocks noGrp="1"/>
          </p:cNvSpPr>
          <p:nvPr>
            <p:ph type="title"/>
          </p:nvPr>
        </p:nvSpPr>
        <p:spPr/>
        <p:txBody>
          <a:bodyPr/>
          <a:lstStyle/>
          <a:p>
            <a:r>
              <a:rPr lang="en-GB" dirty="0"/>
              <a:t>RESULTS: </a:t>
            </a:r>
            <a:r>
              <a:rPr lang="en-GB" cap="all" dirty="0"/>
              <a:t>Manufacturing process of the testing part</a:t>
            </a:r>
          </a:p>
        </p:txBody>
      </p:sp>
      <p:pic>
        <p:nvPicPr>
          <p:cNvPr id="8" name="Grafik 7"/>
          <p:cNvPicPr>
            <a:picLocks noChangeAspect="1"/>
          </p:cNvPicPr>
          <p:nvPr/>
        </p:nvPicPr>
        <p:blipFill>
          <a:blip r:embed="rId3">
            <a:clrChange>
              <a:clrFrom>
                <a:srgbClr val="FFFFFF"/>
              </a:clrFrom>
              <a:clrTo>
                <a:srgbClr val="FFFFFF">
                  <a:alpha val="0"/>
                </a:srgbClr>
              </a:clrTo>
            </a:clrChange>
          </a:blip>
          <a:stretch>
            <a:fillRect/>
          </a:stretch>
        </p:blipFill>
        <p:spPr>
          <a:xfrm rot="5400000">
            <a:off x="-1143021" y="2640084"/>
            <a:ext cx="4553551" cy="2109365"/>
          </a:xfrm>
          <a:prstGeom prst="rect">
            <a:avLst/>
          </a:prstGeom>
        </p:spPr>
      </p:pic>
      <p:pic>
        <p:nvPicPr>
          <p:cNvPr id="11" name="Grafik 10"/>
          <p:cNvPicPr>
            <a:picLocks noChangeAspect="1"/>
          </p:cNvPicPr>
          <p:nvPr/>
        </p:nvPicPr>
        <p:blipFill>
          <a:blip r:embed="rId4">
            <a:clrChange>
              <a:clrFrom>
                <a:srgbClr val="FFFFFF"/>
              </a:clrFrom>
              <a:clrTo>
                <a:srgbClr val="FFFFFF">
                  <a:alpha val="0"/>
                </a:srgbClr>
              </a:clrTo>
            </a:clrChange>
          </a:blip>
          <a:stretch>
            <a:fillRect/>
          </a:stretch>
        </p:blipFill>
        <p:spPr>
          <a:xfrm rot="5400000">
            <a:off x="9481415" y="3392263"/>
            <a:ext cx="3142532" cy="1184847"/>
          </a:xfrm>
          <a:prstGeom prst="rect">
            <a:avLst/>
          </a:prstGeom>
        </p:spPr>
      </p:pic>
      <p:grpSp>
        <p:nvGrpSpPr>
          <p:cNvPr id="12" name="Gruppieren 11"/>
          <p:cNvGrpSpPr/>
          <p:nvPr/>
        </p:nvGrpSpPr>
        <p:grpSpPr>
          <a:xfrm>
            <a:off x="2216769" y="3691674"/>
            <a:ext cx="7579689" cy="658822"/>
            <a:chOff x="1110470" y="2280948"/>
            <a:chExt cx="3816517" cy="360000"/>
          </a:xfrm>
        </p:grpSpPr>
        <p:sp>
          <p:nvSpPr>
            <p:cNvPr id="13" name="Textfeld 12"/>
            <p:cNvSpPr txBox="1"/>
            <p:nvPr/>
          </p:nvSpPr>
          <p:spPr>
            <a:xfrm>
              <a:off x="1110470" y="2280948"/>
              <a:ext cx="648000" cy="360000"/>
            </a:xfrm>
            <a:prstGeom prst="roundRect">
              <a:avLst/>
            </a:prstGeom>
            <a:noFill/>
            <a:ln w="6350">
              <a:solidFill>
                <a:schemeClr val="tx1"/>
              </a:solidFill>
            </a:ln>
          </p:spPr>
          <p:txBody>
            <a:bodyPr wrap="square" rtlCol="0" anchor="ctr">
              <a:noAutofit/>
            </a:bodyPr>
            <a:lstStyle/>
            <a:p>
              <a:pPr algn="ctr"/>
              <a:r>
                <a:rPr lang="en-US" sz="1200" dirty="0"/>
                <a:t>Drawing</a:t>
              </a:r>
            </a:p>
            <a:p>
              <a:pPr algn="ctr"/>
              <a:r>
                <a:rPr lang="en-US" sz="1200" dirty="0"/>
                <a:t>(D20)</a:t>
              </a:r>
            </a:p>
          </p:txBody>
        </p:sp>
        <p:sp>
          <p:nvSpPr>
            <p:cNvPr id="14" name="Textfeld 13"/>
            <p:cNvSpPr txBox="1"/>
            <p:nvPr/>
          </p:nvSpPr>
          <p:spPr>
            <a:xfrm>
              <a:off x="2644686" y="2280948"/>
              <a:ext cx="648000" cy="360000"/>
            </a:xfrm>
            <a:prstGeom prst="roundRect">
              <a:avLst/>
            </a:prstGeom>
            <a:noFill/>
            <a:ln w="6350">
              <a:solidFill>
                <a:schemeClr val="tx1"/>
              </a:solidFill>
            </a:ln>
          </p:spPr>
          <p:txBody>
            <a:bodyPr wrap="square" rtlCol="0" anchor="ctr">
              <a:noAutofit/>
            </a:bodyPr>
            <a:lstStyle/>
            <a:p>
              <a:pPr algn="ctr"/>
              <a:r>
                <a:rPr lang="en-US" sz="1200" dirty="0"/>
                <a:t>Cutting</a:t>
              </a:r>
            </a:p>
            <a:p>
              <a:pPr algn="ctr"/>
              <a:r>
                <a:rPr lang="en-US" sz="1200" dirty="0"/>
                <a:t>(T30)</a:t>
              </a:r>
            </a:p>
          </p:txBody>
        </p:sp>
        <p:sp>
          <p:nvSpPr>
            <p:cNvPr id="15" name="Textfeld 14"/>
            <p:cNvSpPr txBox="1"/>
            <p:nvPr/>
          </p:nvSpPr>
          <p:spPr>
            <a:xfrm>
              <a:off x="4278987" y="2280948"/>
              <a:ext cx="648000" cy="360000"/>
            </a:xfrm>
            <a:prstGeom prst="roundRect">
              <a:avLst/>
            </a:prstGeom>
            <a:noFill/>
            <a:ln w="6350">
              <a:solidFill>
                <a:schemeClr val="tx1"/>
              </a:solidFill>
            </a:ln>
          </p:spPr>
          <p:txBody>
            <a:bodyPr wrap="square" rtlCol="0" anchor="ctr">
              <a:noAutofit/>
            </a:bodyPr>
            <a:lstStyle/>
            <a:p>
              <a:pPr algn="ctr"/>
              <a:r>
                <a:rPr lang="en-US" sz="1200" dirty="0"/>
                <a:t>Flanging</a:t>
              </a:r>
            </a:p>
            <a:p>
              <a:pPr algn="ctr"/>
              <a:r>
                <a:rPr lang="en-US" sz="1200" dirty="0"/>
                <a:t>(F40)</a:t>
              </a:r>
            </a:p>
          </p:txBody>
        </p:sp>
        <p:cxnSp>
          <p:nvCxnSpPr>
            <p:cNvPr id="16" name="Gerade Verbindung mit Pfeil 15"/>
            <p:cNvCxnSpPr>
              <a:stCxn id="13" idx="3"/>
              <a:endCxn id="14" idx="1"/>
            </p:cNvCxnSpPr>
            <p:nvPr/>
          </p:nvCxnSpPr>
          <p:spPr>
            <a:xfrm>
              <a:off x="1758470" y="2460948"/>
              <a:ext cx="886216"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stCxn id="14" idx="3"/>
              <a:endCxn id="15" idx="1"/>
            </p:cNvCxnSpPr>
            <p:nvPr/>
          </p:nvCxnSpPr>
          <p:spPr>
            <a:xfrm>
              <a:off x="3292686" y="2460948"/>
              <a:ext cx="986301" cy="0"/>
            </a:xfrm>
            <a:prstGeom prst="straightConnector1">
              <a:avLst/>
            </a:prstGeom>
            <a:ln>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0" name="Gerader Verbinder 19"/>
          <p:cNvCxnSpPr>
            <a:stCxn id="11" idx="1"/>
            <a:endCxn id="11" idx="3"/>
          </p:cNvCxnSpPr>
          <p:nvPr/>
        </p:nvCxnSpPr>
        <p:spPr>
          <a:xfrm>
            <a:off x="11052681" y="2413421"/>
            <a:ext cx="0" cy="3142532"/>
          </a:xfrm>
          <a:prstGeom prst="line">
            <a:avLst/>
          </a:prstGeom>
          <a:ln w="12700">
            <a:solidFill>
              <a:schemeClr val="tx1"/>
            </a:solidFill>
            <a:prstDash val="dashDot"/>
          </a:ln>
        </p:spPr>
        <p:style>
          <a:lnRef idx="1">
            <a:schemeClr val="accent1"/>
          </a:lnRef>
          <a:fillRef idx="0">
            <a:schemeClr val="accent1"/>
          </a:fillRef>
          <a:effectRef idx="0">
            <a:schemeClr val="accent1"/>
          </a:effectRef>
          <a:fontRef idx="minor">
            <a:schemeClr val="tx1"/>
          </a:fontRef>
        </p:style>
      </p:cxnSp>
      <p:grpSp>
        <p:nvGrpSpPr>
          <p:cNvPr id="41" name="Gruppieren 40"/>
          <p:cNvGrpSpPr/>
          <p:nvPr/>
        </p:nvGrpSpPr>
        <p:grpSpPr>
          <a:xfrm>
            <a:off x="10748134" y="5317051"/>
            <a:ext cx="282600" cy="276999"/>
            <a:chOff x="8097305" y="2585569"/>
            <a:chExt cx="282600" cy="276999"/>
          </a:xfrm>
        </p:grpSpPr>
        <p:sp>
          <p:nvSpPr>
            <p:cNvPr id="23" name="Textfeld 22"/>
            <p:cNvSpPr txBox="1"/>
            <p:nvPr/>
          </p:nvSpPr>
          <p:spPr>
            <a:xfrm>
              <a:off x="8097305" y="2585569"/>
              <a:ext cx="181870" cy="276999"/>
            </a:xfrm>
            <a:prstGeom prst="rect">
              <a:avLst/>
            </a:prstGeom>
            <a:noFill/>
          </p:spPr>
          <p:txBody>
            <a:bodyPr wrap="square" rtlCol="0">
              <a:spAutoFit/>
            </a:bodyPr>
            <a:lstStyle/>
            <a:p>
              <a:pPr algn="ctr"/>
              <a:r>
                <a:rPr lang="de-DE" sz="1200" dirty="0">
                  <a:latin typeface="Arial" panose="020B0604020202020204" pitchFamily="34" charset="0"/>
                  <a:cs typeface="Arial" panose="020B0604020202020204" pitchFamily="34" charset="0"/>
                </a:rPr>
                <a:t>A</a:t>
              </a:r>
            </a:p>
          </p:txBody>
        </p:sp>
        <p:cxnSp>
          <p:nvCxnSpPr>
            <p:cNvPr id="24" name="Gerade Verbindung mit Pfeil 23"/>
            <p:cNvCxnSpPr/>
            <p:nvPr/>
          </p:nvCxnSpPr>
          <p:spPr>
            <a:xfrm>
              <a:off x="8235905" y="2713509"/>
              <a:ext cx="144000"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grpSp>
        <p:nvGrpSpPr>
          <p:cNvPr id="40" name="Gruppieren 39"/>
          <p:cNvGrpSpPr/>
          <p:nvPr/>
        </p:nvGrpSpPr>
        <p:grpSpPr>
          <a:xfrm>
            <a:off x="7802293" y="5081204"/>
            <a:ext cx="2849527" cy="1168260"/>
            <a:chOff x="7768792" y="4756269"/>
            <a:chExt cx="2849527" cy="1168260"/>
          </a:xfrm>
        </p:grpSpPr>
        <p:pic>
          <p:nvPicPr>
            <p:cNvPr id="18" name="Grafik 17"/>
            <p:cNvPicPr>
              <a:picLocks noChangeAspect="1"/>
            </p:cNvPicPr>
            <p:nvPr/>
          </p:nvPicPr>
          <p:blipFill rotWithShape="1">
            <a:blip r:embed="rId5">
              <a:clrChange>
                <a:clrFrom>
                  <a:srgbClr val="FFFFFF"/>
                </a:clrFrom>
                <a:clrTo>
                  <a:srgbClr val="FFFFFF">
                    <a:alpha val="0"/>
                  </a:srgbClr>
                </a:clrTo>
              </a:clrChange>
              <a:grayscl/>
            </a:blip>
            <a:srcRect l="21595" t="29260" b="12994"/>
            <a:stretch/>
          </p:blipFill>
          <p:spPr>
            <a:xfrm>
              <a:off x="7768792" y="4756269"/>
              <a:ext cx="1371137" cy="1168260"/>
            </a:xfrm>
            <a:prstGeom prst="rect">
              <a:avLst/>
            </a:prstGeom>
          </p:spPr>
        </p:pic>
        <p:pic>
          <p:nvPicPr>
            <p:cNvPr id="19" name="Grafik 18"/>
            <p:cNvPicPr>
              <a:picLocks noChangeAspect="1"/>
            </p:cNvPicPr>
            <p:nvPr/>
          </p:nvPicPr>
          <p:blipFill rotWithShape="1">
            <a:blip r:embed="rId6">
              <a:clrChange>
                <a:clrFrom>
                  <a:srgbClr val="FFFFFF"/>
                </a:clrFrom>
                <a:clrTo>
                  <a:srgbClr val="FFFFFF">
                    <a:alpha val="0"/>
                  </a:srgbClr>
                </a:clrTo>
              </a:clrChange>
              <a:grayscl/>
            </a:blip>
            <a:srcRect t="30147" r="10934" b="10839"/>
            <a:stretch/>
          </p:blipFill>
          <p:spPr>
            <a:xfrm>
              <a:off x="9264352" y="4766373"/>
              <a:ext cx="1353967" cy="1142207"/>
            </a:xfrm>
            <a:prstGeom prst="rect">
              <a:avLst/>
            </a:prstGeom>
          </p:spPr>
        </p:pic>
        <p:sp>
          <p:nvSpPr>
            <p:cNvPr id="25" name="Textfeld 24"/>
            <p:cNvSpPr txBox="1"/>
            <p:nvPr/>
          </p:nvSpPr>
          <p:spPr>
            <a:xfrm>
              <a:off x="8865647" y="4756269"/>
              <a:ext cx="688057" cy="257369"/>
            </a:xfrm>
            <a:prstGeom prst="rect">
              <a:avLst/>
            </a:prstGeom>
            <a:noFill/>
          </p:spPr>
          <p:txBody>
            <a:bodyPr wrap="square" lIns="36000" tIns="36000" rIns="36000" bIns="36000" rtlCol="0">
              <a:spAutoFit/>
            </a:bodyPr>
            <a:lstStyle/>
            <a:p>
              <a:pPr algn="ctr"/>
              <a:r>
                <a:rPr lang="de-DE" sz="1200" dirty="0">
                  <a:latin typeface="Arial" panose="020B0604020202020204" pitchFamily="34" charset="0"/>
                  <a:cs typeface="Arial" panose="020B0604020202020204" pitchFamily="34" charset="0"/>
                </a:rPr>
                <a:t>F40 Tool</a:t>
              </a:r>
            </a:p>
          </p:txBody>
        </p:sp>
        <p:cxnSp>
          <p:nvCxnSpPr>
            <p:cNvPr id="26" name="Gerade Verbindung mit Pfeil 25"/>
            <p:cNvCxnSpPr>
              <a:stCxn id="25" idx="3"/>
            </p:cNvCxnSpPr>
            <p:nvPr/>
          </p:nvCxnSpPr>
          <p:spPr>
            <a:xfrm>
              <a:off x="9553704" y="4884954"/>
              <a:ext cx="437294" cy="66696"/>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27" name="Gerade Verbindung mit Pfeil 26"/>
            <p:cNvCxnSpPr>
              <a:stCxn id="25" idx="1"/>
            </p:cNvCxnSpPr>
            <p:nvPr/>
          </p:nvCxnSpPr>
          <p:spPr>
            <a:xfrm flipH="1">
              <a:off x="8380025" y="4884954"/>
              <a:ext cx="485622" cy="59805"/>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8951625" y="5439187"/>
              <a:ext cx="831774" cy="257369"/>
            </a:xfrm>
            <a:prstGeom prst="rect">
              <a:avLst/>
            </a:prstGeom>
            <a:noFill/>
          </p:spPr>
          <p:txBody>
            <a:bodyPr wrap="square" lIns="36000" tIns="36000" rIns="36000" bIns="36000" rtlCol="0">
              <a:spAutoFit/>
            </a:bodyPr>
            <a:lstStyle/>
            <a:p>
              <a:pPr algn="ctr"/>
              <a:r>
                <a:rPr lang="de-DE" sz="1200" dirty="0">
                  <a:latin typeface="Arial" panose="020B0604020202020204" pitchFamily="34" charset="0"/>
                  <a:cs typeface="Arial" panose="020B0604020202020204" pitchFamily="34" charset="0"/>
                </a:rPr>
                <a:t>A  A</a:t>
              </a:r>
            </a:p>
          </p:txBody>
        </p:sp>
        <p:grpSp>
          <p:nvGrpSpPr>
            <p:cNvPr id="29" name="Gruppieren 28"/>
            <p:cNvGrpSpPr/>
            <p:nvPr/>
          </p:nvGrpSpPr>
          <p:grpSpPr>
            <a:xfrm>
              <a:off x="9086538" y="5103386"/>
              <a:ext cx="77068" cy="150610"/>
              <a:chOff x="2841881" y="3034177"/>
              <a:chExt cx="77068" cy="150610"/>
            </a:xfrm>
          </p:grpSpPr>
          <p:cxnSp>
            <p:nvCxnSpPr>
              <p:cNvPr id="30" name="Gewinkelter Verbinder 29"/>
              <p:cNvCxnSpPr>
                <a:cxnSpLocks noChangeAspect="1"/>
              </p:cNvCxnSpPr>
              <p:nvPr/>
            </p:nvCxnSpPr>
            <p:spPr>
              <a:xfrm rot="12840000" flipH="1" flipV="1">
                <a:off x="2843263" y="3034177"/>
                <a:ext cx="75686" cy="68697"/>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winkelter Verbinder 30"/>
              <p:cNvCxnSpPr>
                <a:cxnSpLocks noChangeAspect="1"/>
              </p:cNvCxnSpPr>
              <p:nvPr/>
            </p:nvCxnSpPr>
            <p:spPr>
              <a:xfrm rot="12840000" flipH="1" flipV="1">
                <a:off x="2841881" y="3116090"/>
                <a:ext cx="75686" cy="68697"/>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uppieren 31"/>
            <p:cNvGrpSpPr/>
            <p:nvPr/>
          </p:nvGrpSpPr>
          <p:grpSpPr>
            <a:xfrm>
              <a:off x="9238938" y="5103386"/>
              <a:ext cx="77068" cy="150610"/>
              <a:chOff x="2841881" y="3034177"/>
              <a:chExt cx="77068" cy="150610"/>
            </a:xfrm>
          </p:grpSpPr>
          <p:cxnSp>
            <p:nvCxnSpPr>
              <p:cNvPr id="33" name="Gewinkelter Verbinder 32"/>
              <p:cNvCxnSpPr>
                <a:cxnSpLocks noChangeAspect="1"/>
              </p:cNvCxnSpPr>
              <p:nvPr/>
            </p:nvCxnSpPr>
            <p:spPr>
              <a:xfrm rot="12840000" flipH="1" flipV="1">
                <a:off x="2843263" y="3034177"/>
                <a:ext cx="75686" cy="68697"/>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winkelter Verbinder 33"/>
              <p:cNvCxnSpPr>
                <a:cxnSpLocks noChangeAspect="1"/>
              </p:cNvCxnSpPr>
              <p:nvPr/>
            </p:nvCxnSpPr>
            <p:spPr>
              <a:xfrm rot="12840000" flipH="1" flipV="1">
                <a:off x="2841881" y="3116090"/>
                <a:ext cx="75686" cy="68697"/>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Rechteck 34"/>
            <p:cNvSpPr>
              <a:spLocks noChangeAspect="1"/>
            </p:cNvSpPr>
            <p:nvPr/>
          </p:nvSpPr>
          <p:spPr>
            <a:xfrm rot="2040000">
              <a:off x="9125691" y="5117529"/>
              <a:ext cx="76884" cy="76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Rechteck 35"/>
            <p:cNvSpPr>
              <a:spLocks noChangeAspect="1"/>
            </p:cNvSpPr>
            <p:nvPr/>
          </p:nvSpPr>
          <p:spPr>
            <a:xfrm rot="2040000">
              <a:off x="9199509" y="5162772"/>
              <a:ext cx="76884" cy="76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2" name="Gruppieren 41"/>
          <p:cNvGrpSpPr/>
          <p:nvPr/>
        </p:nvGrpSpPr>
        <p:grpSpPr>
          <a:xfrm>
            <a:off x="10745434" y="2304039"/>
            <a:ext cx="282600" cy="276999"/>
            <a:chOff x="8097305" y="2585569"/>
            <a:chExt cx="282600" cy="276999"/>
          </a:xfrm>
        </p:grpSpPr>
        <p:sp>
          <p:nvSpPr>
            <p:cNvPr id="43" name="Textfeld 42"/>
            <p:cNvSpPr txBox="1"/>
            <p:nvPr/>
          </p:nvSpPr>
          <p:spPr>
            <a:xfrm>
              <a:off x="8097305" y="2585569"/>
              <a:ext cx="181870" cy="276999"/>
            </a:xfrm>
            <a:prstGeom prst="rect">
              <a:avLst/>
            </a:prstGeom>
            <a:noFill/>
          </p:spPr>
          <p:txBody>
            <a:bodyPr wrap="square" rtlCol="0">
              <a:spAutoFit/>
            </a:bodyPr>
            <a:lstStyle/>
            <a:p>
              <a:pPr algn="ctr"/>
              <a:r>
                <a:rPr lang="de-DE" sz="1200" dirty="0">
                  <a:latin typeface="Arial" panose="020B0604020202020204" pitchFamily="34" charset="0"/>
                  <a:cs typeface="Arial" panose="020B0604020202020204" pitchFamily="34" charset="0"/>
                </a:rPr>
                <a:t>A</a:t>
              </a:r>
            </a:p>
          </p:txBody>
        </p:sp>
        <p:cxnSp>
          <p:nvCxnSpPr>
            <p:cNvPr id="44" name="Gerade Verbindung mit Pfeil 43"/>
            <p:cNvCxnSpPr/>
            <p:nvPr/>
          </p:nvCxnSpPr>
          <p:spPr>
            <a:xfrm>
              <a:off x="8235905" y="2713509"/>
              <a:ext cx="144000" cy="0"/>
            </a:xfrm>
            <a:prstGeom prst="straightConnector1">
              <a:avLst/>
            </a:prstGeom>
            <a:ln>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grpSp>
      <p:pic>
        <p:nvPicPr>
          <p:cNvPr id="9" name="Grafik 8"/>
          <p:cNvPicPr>
            <a:picLocks noChangeAspect="1"/>
          </p:cNvPicPr>
          <p:nvPr/>
        </p:nvPicPr>
        <p:blipFill>
          <a:blip r:embed="rId7">
            <a:clrChange>
              <a:clrFrom>
                <a:srgbClr val="FFFFFF"/>
              </a:clrFrom>
              <a:clrTo>
                <a:srgbClr val="FFFFFF">
                  <a:alpha val="0"/>
                </a:srgbClr>
              </a:clrTo>
            </a:clrChange>
          </a:blip>
          <a:stretch>
            <a:fillRect/>
          </a:stretch>
        </p:blipFill>
        <p:spPr>
          <a:xfrm rot="5400000">
            <a:off x="2523450" y="3203115"/>
            <a:ext cx="3797040" cy="1582341"/>
          </a:xfrm>
          <a:prstGeom prst="rect">
            <a:avLst/>
          </a:prstGeom>
        </p:spPr>
      </p:pic>
      <p:pic>
        <p:nvPicPr>
          <p:cNvPr id="10" name="Grafik 9"/>
          <p:cNvPicPr>
            <a:picLocks noChangeAspect="1"/>
          </p:cNvPicPr>
          <p:nvPr/>
        </p:nvPicPr>
        <p:blipFill>
          <a:blip r:embed="rId8">
            <a:clrChange>
              <a:clrFrom>
                <a:srgbClr val="FFFFFF"/>
              </a:clrFrom>
              <a:clrTo>
                <a:srgbClr val="FFFFFF">
                  <a:alpha val="0"/>
                </a:srgbClr>
              </a:clrTo>
            </a:clrChange>
          </a:blip>
          <a:stretch>
            <a:fillRect/>
          </a:stretch>
        </p:blipFill>
        <p:spPr>
          <a:xfrm rot="5400000">
            <a:off x="5660634" y="3315367"/>
            <a:ext cx="3502600" cy="1273427"/>
          </a:xfrm>
          <a:prstGeom prst="rect">
            <a:avLst/>
          </a:prstGeom>
        </p:spPr>
      </p:pic>
    </p:spTree>
    <p:extLst>
      <p:ext uri="{BB962C8B-B14F-4D97-AF65-F5344CB8AC3E}">
        <p14:creationId xmlns:p14="http://schemas.microsoft.com/office/powerpoint/2010/main" val="491167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ihandform: Form 52">
            <a:extLst>
              <a:ext uri="{FF2B5EF4-FFF2-40B4-BE49-F238E27FC236}">
                <a16:creationId xmlns:a16="http://schemas.microsoft.com/office/drawing/2014/main" id="{766262EC-B572-DC2A-AEEF-1D60C87DB51F}"/>
              </a:ext>
            </a:extLst>
          </p:cNvPr>
          <p:cNvSpPr/>
          <p:nvPr/>
        </p:nvSpPr>
        <p:spPr>
          <a:xfrm>
            <a:off x="8835019" y="1804533"/>
            <a:ext cx="2895600" cy="1654629"/>
          </a:xfrm>
          <a:custGeom>
            <a:avLst/>
            <a:gdLst>
              <a:gd name="connsiteX0" fmla="*/ 0 w 2895600"/>
              <a:gd name="connsiteY0" fmla="*/ 1654629 h 1654629"/>
              <a:gd name="connsiteX1" fmla="*/ 478972 w 2895600"/>
              <a:gd name="connsiteY1" fmla="*/ 609600 h 1654629"/>
              <a:gd name="connsiteX2" fmla="*/ 751115 w 2895600"/>
              <a:gd name="connsiteY2" fmla="*/ 337457 h 1654629"/>
              <a:gd name="connsiteX3" fmla="*/ 1153886 w 2895600"/>
              <a:gd name="connsiteY3" fmla="*/ 174172 h 1654629"/>
              <a:gd name="connsiteX4" fmla="*/ 1741715 w 2895600"/>
              <a:gd name="connsiteY4" fmla="*/ 87086 h 1654629"/>
              <a:gd name="connsiteX5" fmla="*/ 2362200 w 2895600"/>
              <a:gd name="connsiteY5" fmla="*/ 21772 h 1654629"/>
              <a:gd name="connsiteX6" fmla="*/ 2873829 w 2895600"/>
              <a:gd name="connsiteY6" fmla="*/ 0 h 1654629"/>
              <a:gd name="connsiteX7" fmla="*/ 2873829 w 2895600"/>
              <a:gd name="connsiteY7" fmla="*/ 0 h 1654629"/>
              <a:gd name="connsiteX8" fmla="*/ 2895600 w 2895600"/>
              <a:gd name="connsiteY8" fmla="*/ 21772 h 165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600" h="1654629">
                <a:moveTo>
                  <a:pt x="0" y="1654629"/>
                </a:moveTo>
                <a:cubicBezTo>
                  <a:pt x="176893" y="1241879"/>
                  <a:pt x="353786" y="829129"/>
                  <a:pt x="478972" y="609600"/>
                </a:cubicBezTo>
                <a:cubicBezTo>
                  <a:pt x="604158" y="390071"/>
                  <a:pt x="638629" y="410028"/>
                  <a:pt x="751115" y="337457"/>
                </a:cubicBezTo>
                <a:cubicBezTo>
                  <a:pt x="863601" y="264886"/>
                  <a:pt x="988786" y="215900"/>
                  <a:pt x="1153886" y="174172"/>
                </a:cubicBezTo>
                <a:cubicBezTo>
                  <a:pt x="1318986" y="132444"/>
                  <a:pt x="1540329" y="112486"/>
                  <a:pt x="1741715" y="87086"/>
                </a:cubicBezTo>
                <a:cubicBezTo>
                  <a:pt x="1943101" y="61686"/>
                  <a:pt x="2173514" y="36286"/>
                  <a:pt x="2362200" y="21772"/>
                </a:cubicBezTo>
                <a:cubicBezTo>
                  <a:pt x="2550886" y="7258"/>
                  <a:pt x="2873829" y="0"/>
                  <a:pt x="2873829" y="0"/>
                </a:cubicBezTo>
                <a:lnTo>
                  <a:pt x="2873829" y="0"/>
                </a:lnTo>
                <a:lnTo>
                  <a:pt x="2895600" y="21772"/>
                </a:lnTo>
              </a:path>
            </a:pathLst>
          </a:custGeom>
          <a:noFill/>
          <a:ln>
            <a:solidFill>
              <a:srgbClr val="7F7F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17</a:t>
            </a:fld>
            <a:endParaRPr lang="en-GB" dirty="0"/>
          </a:p>
        </p:txBody>
      </p:sp>
      <p:sp>
        <p:nvSpPr>
          <p:cNvPr id="6" name="Textplatzhalter 5"/>
          <p:cNvSpPr>
            <a:spLocks noGrp="1"/>
          </p:cNvSpPr>
          <p:nvPr>
            <p:ph type="body" sz="quarter" idx="13"/>
          </p:nvPr>
        </p:nvSpPr>
        <p:spPr/>
        <p:txBody>
          <a:bodyPr/>
          <a:lstStyle/>
          <a:p>
            <a:r>
              <a:rPr lang="en-GB" dirty="0"/>
              <a:t>The behaviour of the average strain deviations during stress optimization shows that it is not possible to eliminate them completely. Therefore, a useful compromise must be made between the effort and the result quality. </a:t>
            </a:r>
          </a:p>
        </p:txBody>
      </p:sp>
      <p:sp>
        <p:nvSpPr>
          <p:cNvPr id="7" name="Titel 6"/>
          <p:cNvSpPr>
            <a:spLocks noGrp="1"/>
          </p:cNvSpPr>
          <p:nvPr>
            <p:ph type="title"/>
          </p:nvPr>
        </p:nvSpPr>
        <p:spPr>
          <a:xfrm>
            <a:off x="360000" y="72000"/>
            <a:ext cx="8616320" cy="524798"/>
          </a:xfrm>
        </p:spPr>
        <p:txBody>
          <a:bodyPr/>
          <a:lstStyle/>
          <a:p>
            <a:r>
              <a:rPr lang="en-GB" dirty="0"/>
              <a:t>RESULTS: </a:t>
            </a:r>
            <a:r>
              <a:rPr lang="en-GB" cap="all" dirty="0"/>
              <a:t>Convergence behaviour using the optimized approach</a:t>
            </a:r>
          </a:p>
        </p:txBody>
      </p:sp>
      <p:graphicFrame>
        <p:nvGraphicFramePr>
          <p:cNvPr id="8" name="Inhaltsplatzhalter 7"/>
          <p:cNvGraphicFramePr>
            <a:graphicFrameLocks noGrp="1"/>
          </p:cNvGraphicFramePr>
          <p:nvPr>
            <p:ph idx="1"/>
            <p:extLst>
              <p:ext uri="{D42A27DB-BD31-4B8C-83A1-F6EECF244321}">
                <p14:modId xmlns:p14="http://schemas.microsoft.com/office/powerpoint/2010/main" val="668110058"/>
              </p:ext>
            </p:extLst>
          </p:nvPr>
        </p:nvGraphicFramePr>
        <p:xfrm>
          <a:off x="360000" y="1586368"/>
          <a:ext cx="7879110" cy="4416425"/>
        </p:xfrm>
        <a:graphic>
          <a:graphicData uri="http://schemas.openxmlformats.org/drawingml/2006/chart">
            <c:chart xmlns:c="http://schemas.openxmlformats.org/drawingml/2006/chart" xmlns:r="http://schemas.openxmlformats.org/officeDocument/2006/relationships" r:id="rId3"/>
          </a:graphicData>
        </a:graphic>
      </p:graphicFrame>
      <p:grpSp>
        <p:nvGrpSpPr>
          <p:cNvPr id="45" name="Gruppieren 44">
            <a:extLst>
              <a:ext uri="{FF2B5EF4-FFF2-40B4-BE49-F238E27FC236}">
                <a16:creationId xmlns:a16="http://schemas.microsoft.com/office/drawing/2014/main" id="{363BFC08-8424-9E08-8233-5017D24DBE90}"/>
              </a:ext>
            </a:extLst>
          </p:cNvPr>
          <p:cNvGrpSpPr/>
          <p:nvPr/>
        </p:nvGrpSpPr>
        <p:grpSpPr>
          <a:xfrm>
            <a:off x="8278670" y="1533457"/>
            <a:ext cx="3769999" cy="2818768"/>
            <a:chOff x="8412888" y="1586368"/>
            <a:chExt cx="3769999" cy="2818768"/>
          </a:xfrm>
        </p:grpSpPr>
        <p:grpSp>
          <p:nvGrpSpPr>
            <p:cNvPr id="9" name="Gruppieren 8">
              <a:extLst>
                <a:ext uri="{FF2B5EF4-FFF2-40B4-BE49-F238E27FC236}">
                  <a16:creationId xmlns:a16="http://schemas.microsoft.com/office/drawing/2014/main" id="{F7646840-C92D-B417-E94A-34DC74573FFA}"/>
                </a:ext>
              </a:extLst>
            </p:cNvPr>
            <p:cNvGrpSpPr/>
            <p:nvPr/>
          </p:nvGrpSpPr>
          <p:grpSpPr>
            <a:xfrm>
              <a:off x="8412888" y="1586368"/>
              <a:ext cx="3769999" cy="2818768"/>
              <a:chOff x="7745936" y="1648442"/>
              <a:chExt cx="3769999" cy="2818768"/>
            </a:xfrm>
          </p:grpSpPr>
          <p:cxnSp>
            <p:nvCxnSpPr>
              <p:cNvPr id="10" name="Gerade Verbindung mit Pfeil 9">
                <a:extLst>
                  <a:ext uri="{FF2B5EF4-FFF2-40B4-BE49-F238E27FC236}">
                    <a16:creationId xmlns:a16="http://schemas.microsoft.com/office/drawing/2014/main" id="{96810C28-ADAF-80B2-F6F6-D35F8AB7497F}"/>
                  </a:ext>
                </a:extLst>
              </p:cNvPr>
              <p:cNvCxnSpPr/>
              <p:nvPr/>
            </p:nvCxnSpPr>
            <p:spPr>
              <a:xfrm flipV="1">
                <a:off x="8298627" y="1718452"/>
                <a:ext cx="0" cy="2520000"/>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01B022C4-3A7A-490C-3437-54563446B763}"/>
                  </a:ext>
                </a:extLst>
              </p:cNvPr>
              <p:cNvCxnSpPr>
                <a:cxnSpLocks/>
              </p:cNvCxnSpPr>
              <p:nvPr/>
            </p:nvCxnSpPr>
            <p:spPr>
              <a:xfrm flipV="1">
                <a:off x="8298628" y="3600132"/>
                <a:ext cx="3024000" cy="1"/>
              </a:xfrm>
              <a:prstGeom prst="straightConnector1">
                <a:avLst/>
              </a:prstGeom>
              <a:ln w="9525">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Gerade Verbindung 46">
                <a:extLst>
                  <a:ext uri="{FF2B5EF4-FFF2-40B4-BE49-F238E27FC236}">
                    <a16:creationId xmlns:a16="http://schemas.microsoft.com/office/drawing/2014/main" id="{D848FC2C-4B7A-5530-E5EB-854792AB2365}"/>
                  </a:ext>
                </a:extLst>
              </p:cNvPr>
              <p:cNvCxnSpPr>
                <a:cxnSpLocks/>
              </p:cNvCxnSpPr>
              <p:nvPr/>
            </p:nvCxnSpPr>
            <p:spPr>
              <a:xfrm flipH="1">
                <a:off x="10034533" y="2019210"/>
                <a:ext cx="0" cy="244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B9488AF6-8491-3925-C360-59599DF97600}"/>
                  </a:ext>
                </a:extLst>
              </p:cNvPr>
              <p:cNvSpPr>
                <a:spLocks noChangeAspect="1"/>
              </p:cNvSpPr>
              <p:nvPr/>
            </p:nvSpPr>
            <p:spPr>
              <a:xfrm>
                <a:off x="8168107" y="3497113"/>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0</a:t>
                </a:r>
              </a:p>
            </p:txBody>
          </p:sp>
          <p:sp>
            <p:nvSpPr>
              <p:cNvPr id="17" name="Ellipse 16">
                <a:extLst>
                  <a:ext uri="{FF2B5EF4-FFF2-40B4-BE49-F238E27FC236}">
                    <a16:creationId xmlns:a16="http://schemas.microsoft.com/office/drawing/2014/main" id="{4C860F3A-1437-AE2A-8572-AA1111A9AB9F}"/>
                  </a:ext>
                </a:extLst>
              </p:cNvPr>
              <p:cNvSpPr>
                <a:spLocks noChangeAspect="1"/>
              </p:cNvSpPr>
              <p:nvPr/>
            </p:nvSpPr>
            <p:spPr>
              <a:xfrm>
                <a:off x="10613543" y="348664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mc:AlternateContent xmlns:mc="http://schemas.openxmlformats.org/markup-compatibility/2006" xmlns:a14="http://schemas.microsoft.com/office/drawing/2010/main">
            <mc:Choice Requires="a14">
              <p:sp>
                <p:nvSpPr>
                  <p:cNvPr id="18" name="Textfeld 17">
                    <a:extLst>
                      <a:ext uri="{FF2B5EF4-FFF2-40B4-BE49-F238E27FC236}">
                        <a16:creationId xmlns:a16="http://schemas.microsoft.com/office/drawing/2014/main" id="{DC639320-10FB-EBEC-EDE1-DE609F983CAD}"/>
                      </a:ext>
                    </a:extLst>
                  </p:cNvPr>
                  <p:cNvSpPr txBox="1"/>
                  <p:nvPr/>
                </p:nvSpPr>
                <p:spPr>
                  <a:xfrm>
                    <a:off x="11077992" y="3562905"/>
                    <a:ext cx="15722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𝜀</m:t>
                          </m:r>
                        </m:oMath>
                      </m:oMathPara>
                    </a14:m>
                    <a:endParaRPr lang="en-GB" sz="1200" dirty="0"/>
                  </a:p>
                </p:txBody>
              </p:sp>
            </mc:Choice>
            <mc:Fallback xmlns="">
              <p:sp>
                <p:nvSpPr>
                  <p:cNvPr id="140" name="Textfeld 139"/>
                  <p:cNvSpPr txBox="1">
                    <a:spLocks noRot="1" noChangeAspect="1" noMove="1" noResize="1" noEditPoints="1" noAdjustHandles="1" noChangeArrowheads="1" noChangeShapeType="1" noTextEdit="1"/>
                  </p:cNvSpPr>
                  <p:nvPr/>
                </p:nvSpPr>
                <p:spPr>
                  <a:xfrm>
                    <a:off x="11077992" y="3562905"/>
                    <a:ext cx="157223" cy="246221"/>
                  </a:xfrm>
                  <a:prstGeom prst="rect">
                    <a:avLst/>
                  </a:prstGeom>
                  <a:blipFill>
                    <a:blip r:embed="rId7"/>
                    <a:stretch>
                      <a:fillRect l="-15385" r="-7692" b="-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feld 18">
                    <a:extLst>
                      <a:ext uri="{FF2B5EF4-FFF2-40B4-BE49-F238E27FC236}">
                        <a16:creationId xmlns:a16="http://schemas.microsoft.com/office/drawing/2014/main" id="{7205F880-324E-133C-0CC8-AB0C06E16F6A}"/>
                      </a:ext>
                    </a:extLst>
                  </p:cNvPr>
                  <p:cNvSpPr txBox="1"/>
                  <p:nvPr/>
                </p:nvSpPr>
                <p:spPr>
                  <a:xfrm>
                    <a:off x="8082775" y="1648442"/>
                    <a:ext cx="1829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600" i="1" smtClean="0">
                              <a:latin typeface="Cambria Math" panose="02040503050406030204" pitchFamily="18" charset="0"/>
                              <a:ea typeface="Cambria Math" panose="02040503050406030204" pitchFamily="18" charset="0"/>
                            </a:rPr>
                            <m:t>𝜎</m:t>
                          </m:r>
                        </m:oMath>
                      </m:oMathPara>
                    </a14:m>
                    <a:endParaRPr lang="en-GB" sz="1200" dirty="0"/>
                  </a:p>
                </p:txBody>
              </p:sp>
            </mc:Choice>
            <mc:Fallback xmlns="">
              <p:sp>
                <p:nvSpPr>
                  <p:cNvPr id="141" name="Textfeld 140"/>
                  <p:cNvSpPr txBox="1">
                    <a:spLocks noRot="1" noChangeAspect="1" noMove="1" noResize="1" noEditPoints="1" noAdjustHandles="1" noChangeArrowheads="1" noChangeShapeType="1" noTextEdit="1"/>
                  </p:cNvSpPr>
                  <p:nvPr/>
                </p:nvSpPr>
                <p:spPr>
                  <a:xfrm>
                    <a:off x="8082775" y="1648442"/>
                    <a:ext cx="182934" cy="246221"/>
                  </a:xfrm>
                  <a:prstGeom prst="rect">
                    <a:avLst/>
                  </a:prstGeom>
                  <a:blipFill>
                    <a:blip r:embed="rId8"/>
                    <a:stretch>
                      <a:fillRect l="-13333" r="-6667"/>
                    </a:stretch>
                  </a:blipFill>
                </p:spPr>
                <p:txBody>
                  <a:bodyPr/>
                  <a:lstStyle/>
                  <a:p>
                    <a:r>
                      <a:rPr lang="en-GB">
                        <a:noFill/>
                      </a:rPr>
                      <a:t> </a:t>
                    </a:r>
                  </a:p>
                </p:txBody>
              </p:sp>
            </mc:Fallback>
          </mc:AlternateContent>
          <p:cxnSp>
            <p:nvCxnSpPr>
              <p:cNvPr id="20" name="Gerader Verbinder 19">
                <a:extLst>
                  <a:ext uri="{FF2B5EF4-FFF2-40B4-BE49-F238E27FC236}">
                    <a16:creationId xmlns:a16="http://schemas.microsoft.com/office/drawing/2014/main" id="{B8BD9824-9417-FA1B-95E8-FAFF1D7515DD}"/>
                  </a:ext>
                </a:extLst>
              </p:cNvPr>
              <p:cNvCxnSpPr>
                <a:stCxn id="17" idx="4"/>
              </p:cNvCxnSpPr>
              <p:nvPr/>
            </p:nvCxnSpPr>
            <p:spPr>
              <a:xfrm>
                <a:off x="10740581" y="3704700"/>
                <a:ext cx="0" cy="4320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Ellipse 20">
                <a:extLst>
                  <a:ext uri="{FF2B5EF4-FFF2-40B4-BE49-F238E27FC236}">
                    <a16:creationId xmlns:a16="http://schemas.microsoft.com/office/drawing/2014/main" id="{A82FE68F-5FC9-8F22-A93A-75D83F6C6345}"/>
                  </a:ext>
                </a:extLst>
              </p:cNvPr>
              <p:cNvSpPr>
                <a:spLocks noChangeAspect="1"/>
              </p:cNvSpPr>
              <p:nvPr/>
            </p:nvSpPr>
            <p:spPr>
              <a:xfrm>
                <a:off x="10306321" y="3487197"/>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4*</a:t>
                </a:r>
              </a:p>
            </p:txBody>
          </p:sp>
          <p:cxnSp>
            <p:nvCxnSpPr>
              <p:cNvPr id="22" name="Gerader Verbinder 21">
                <a:extLst>
                  <a:ext uri="{FF2B5EF4-FFF2-40B4-BE49-F238E27FC236}">
                    <a16:creationId xmlns:a16="http://schemas.microsoft.com/office/drawing/2014/main" id="{C075A4C3-62D8-D691-CED2-218B00CC4C1D}"/>
                  </a:ext>
                </a:extLst>
              </p:cNvPr>
              <p:cNvCxnSpPr/>
              <p:nvPr/>
            </p:nvCxnSpPr>
            <p:spPr>
              <a:xfrm flipV="1">
                <a:off x="8199799" y="2020270"/>
                <a:ext cx="16987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Gerade Verbindung 36">
                <a:extLst>
                  <a:ext uri="{FF2B5EF4-FFF2-40B4-BE49-F238E27FC236}">
                    <a16:creationId xmlns:a16="http://schemas.microsoft.com/office/drawing/2014/main" id="{D15D67DD-DFC0-C904-0175-DDD4F0A73A88}"/>
                  </a:ext>
                </a:extLst>
              </p:cNvPr>
              <p:cNvCxnSpPr>
                <a:cxnSpLocks noChangeAspect="1"/>
              </p:cNvCxnSpPr>
              <p:nvPr/>
            </p:nvCxnSpPr>
            <p:spPr>
              <a:xfrm flipH="1">
                <a:off x="9744395" y="1973145"/>
                <a:ext cx="686257" cy="158976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6" name="Ellipse 25">
                <a:extLst>
                  <a:ext uri="{FF2B5EF4-FFF2-40B4-BE49-F238E27FC236}">
                    <a16:creationId xmlns:a16="http://schemas.microsoft.com/office/drawing/2014/main" id="{11E1B2AC-27CD-01D5-C03B-427211CA8E44}"/>
                  </a:ext>
                </a:extLst>
              </p:cNvPr>
              <p:cNvSpPr>
                <a:spLocks noChangeAspect="1"/>
              </p:cNvSpPr>
              <p:nvPr/>
            </p:nvSpPr>
            <p:spPr>
              <a:xfrm>
                <a:off x="9606319" y="3499866"/>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6*</a:t>
                </a:r>
              </a:p>
            </p:txBody>
          </p:sp>
          <mc:AlternateContent xmlns:mc="http://schemas.openxmlformats.org/markup-compatibility/2006" xmlns:a14="http://schemas.microsoft.com/office/drawing/2010/main">
            <mc:Choice Requires="a14">
              <p:sp>
                <p:nvSpPr>
                  <p:cNvPr id="27" name="Textfeld 26">
                    <a:extLst>
                      <a:ext uri="{FF2B5EF4-FFF2-40B4-BE49-F238E27FC236}">
                        <a16:creationId xmlns:a16="http://schemas.microsoft.com/office/drawing/2014/main" id="{E43039B7-28B5-9412-759F-82A0B8A9368F}"/>
                      </a:ext>
                    </a:extLst>
                  </p:cNvPr>
                  <p:cNvSpPr txBox="1"/>
                  <p:nvPr/>
                </p:nvSpPr>
                <p:spPr>
                  <a:xfrm>
                    <a:off x="7745936" y="1894663"/>
                    <a:ext cx="446148" cy="190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200" i="1" smtClean="0">
                                  <a:latin typeface="Cambria Math" panose="02040503050406030204" pitchFamily="18" charset="0"/>
                                </a:rPr>
                              </m:ctrlPr>
                            </m:sSubPr>
                            <m:e>
                              <m:r>
                                <a:rPr lang="en-GB" sz="1200" i="1" smtClean="0">
                                  <a:latin typeface="Cambria Math" panose="02040503050406030204" pitchFamily="18" charset="0"/>
                                  <a:ea typeface="Cambria Math" panose="02040503050406030204" pitchFamily="18" charset="0"/>
                                </a:rPr>
                                <m:t>𝜎</m:t>
                              </m:r>
                            </m:e>
                            <m:sub>
                              <m:r>
                                <a:rPr lang="en-GB" sz="1200" b="0" i="1" smtClean="0">
                                  <a:latin typeface="Cambria Math" panose="02040503050406030204" pitchFamily="18" charset="0"/>
                                </a:rPr>
                                <m:t>𝑏𝑆𝐵</m:t>
                              </m:r>
                              <m:r>
                                <a:rPr lang="en-GB" sz="1200" b="0" i="1" smtClean="0">
                                  <a:latin typeface="Cambria Math" panose="02040503050406030204" pitchFamily="18" charset="0"/>
                                </a:rPr>
                                <m:t>_0</m:t>
                              </m:r>
                            </m:sub>
                          </m:sSub>
                        </m:oMath>
                      </m:oMathPara>
                    </a14:m>
                    <a:endParaRPr lang="en-GB" sz="1200" dirty="0"/>
                  </a:p>
                </p:txBody>
              </p:sp>
            </mc:Choice>
            <mc:Fallback xmlns="">
              <p:sp>
                <p:nvSpPr>
                  <p:cNvPr id="152" name="Textfeld 151"/>
                  <p:cNvSpPr txBox="1">
                    <a:spLocks noRot="1" noChangeAspect="1" noMove="1" noResize="1" noEditPoints="1" noAdjustHandles="1" noChangeArrowheads="1" noChangeShapeType="1" noTextEdit="1"/>
                  </p:cNvSpPr>
                  <p:nvPr/>
                </p:nvSpPr>
                <p:spPr>
                  <a:xfrm>
                    <a:off x="7745936" y="1894663"/>
                    <a:ext cx="446148" cy="190886"/>
                  </a:xfrm>
                  <a:prstGeom prst="rect">
                    <a:avLst/>
                  </a:prstGeom>
                  <a:blipFill>
                    <a:blip r:embed="rId4"/>
                    <a:stretch>
                      <a:fillRect l="-2703" b="-12500"/>
                    </a:stretch>
                  </a:blipFill>
                </p:spPr>
                <p:txBody>
                  <a:bodyPr/>
                  <a:lstStyle/>
                  <a:p>
                    <a:r>
                      <a:rPr lang="en-GB">
                        <a:noFill/>
                      </a:rPr>
                      <a:t> </a:t>
                    </a:r>
                  </a:p>
                </p:txBody>
              </p:sp>
            </mc:Fallback>
          </mc:AlternateContent>
          <p:cxnSp>
            <p:nvCxnSpPr>
              <p:cNvPr id="29" name="Gerader Verbinder 28">
                <a:extLst>
                  <a:ext uri="{FF2B5EF4-FFF2-40B4-BE49-F238E27FC236}">
                    <a16:creationId xmlns:a16="http://schemas.microsoft.com/office/drawing/2014/main" id="{B5FA9A16-D8B5-BCF4-344E-73A6D277D49B}"/>
                  </a:ext>
                </a:extLst>
              </p:cNvPr>
              <p:cNvCxnSpPr/>
              <p:nvPr/>
            </p:nvCxnSpPr>
            <p:spPr>
              <a:xfrm flipV="1">
                <a:off x="10740581" y="3334841"/>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9C982090-EDE2-C133-1806-A565E0A025F0}"/>
                  </a:ext>
                </a:extLst>
              </p:cNvPr>
              <p:cNvCxnSpPr/>
              <p:nvPr/>
            </p:nvCxnSpPr>
            <p:spPr>
              <a:xfrm flipH="1">
                <a:off x="10433359" y="3328797"/>
                <a:ext cx="0" cy="1453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Gerader Verbinder 30">
                <a:extLst>
                  <a:ext uri="{FF2B5EF4-FFF2-40B4-BE49-F238E27FC236}">
                    <a16:creationId xmlns:a16="http://schemas.microsoft.com/office/drawing/2014/main" id="{3618D1B2-3D89-3098-C241-69CBFAA39BBA}"/>
                  </a:ext>
                </a:extLst>
              </p:cNvPr>
              <p:cNvCxnSpPr/>
              <p:nvPr/>
            </p:nvCxnSpPr>
            <p:spPr>
              <a:xfrm flipH="1" flipV="1">
                <a:off x="9725478" y="3723602"/>
                <a:ext cx="0" cy="41309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25185F3A-B179-36F0-41F8-2EEB6CA90FAA}"/>
                  </a:ext>
                </a:extLst>
              </p:cNvPr>
              <p:cNvCxnSpPr/>
              <p:nvPr/>
            </p:nvCxnSpPr>
            <p:spPr>
              <a:xfrm>
                <a:off x="9725478" y="4062793"/>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3" name="Gerader Verbinder 32">
                <a:extLst>
                  <a:ext uri="{FF2B5EF4-FFF2-40B4-BE49-F238E27FC236}">
                    <a16:creationId xmlns:a16="http://schemas.microsoft.com/office/drawing/2014/main" id="{6B0B6B00-6ED6-24E5-3FB7-05C5F9226A4C}"/>
                  </a:ext>
                </a:extLst>
              </p:cNvPr>
              <p:cNvCxnSpPr>
                <a:stCxn id="21" idx="4"/>
              </p:cNvCxnSpPr>
              <p:nvPr/>
            </p:nvCxnSpPr>
            <p:spPr>
              <a:xfrm flipH="1">
                <a:off x="10430652" y="3705249"/>
                <a:ext cx="2707" cy="4314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feld 34">
                <a:extLst>
                  <a:ext uri="{FF2B5EF4-FFF2-40B4-BE49-F238E27FC236}">
                    <a16:creationId xmlns:a16="http://schemas.microsoft.com/office/drawing/2014/main" id="{80A06014-4235-AA21-9118-38C11F03D2D8}"/>
                  </a:ext>
                </a:extLst>
              </p:cNvPr>
              <p:cNvSpPr txBox="1"/>
              <p:nvPr/>
            </p:nvSpPr>
            <p:spPr>
              <a:xfrm>
                <a:off x="10183852" y="2508069"/>
                <a:ext cx="1332083" cy="461665"/>
              </a:xfrm>
              <a:prstGeom prst="rect">
                <a:avLst/>
              </a:prstGeom>
              <a:noFill/>
            </p:spPr>
            <p:txBody>
              <a:bodyPr wrap="square" rtlCol="0">
                <a:spAutoFit/>
              </a:bodyPr>
              <a:lstStyle/>
              <a:p>
                <a:pPr algn="ctr"/>
                <a:r>
                  <a:rPr lang="en-GB" sz="1200" dirty="0"/>
                  <a:t>achieved scaling</a:t>
                </a:r>
              </a:p>
              <a:p>
                <a:pPr algn="ctr"/>
                <a:r>
                  <a:rPr lang="en-GB" sz="1200" dirty="0"/>
                  <a:t>no optimization</a:t>
                </a:r>
              </a:p>
            </p:txBody>
          </p:sp>
          <p:sp>
            <p:nvSpPr>
              <p:cNvPr id="36" name="Pfeil nach rechts 164">
                <a:extLst>
                  <a:ext uri="{FF2B5EF4-FFF2-40B4-BE49-F238E27FC236}">
                    <a16:creationId xmlns:a16="http://schemas.microsoft.com/office/drawing/2014/main" id="{C707C452-6214-DD0A-3B10-FAD111F9831A}"/>
                  </a:ext>
                </a:extLst>
              </p:cNvPr>
              <p:cNvSpPr/>
              <p:nvPr/>
            </p:nvSpPr>
            <p:spPr>
              <a:xfrm>
                <a:off x="10026829" y="3328796"/>
                <a:ext cx="403823" cy="45719"/>
              </a:xfrm>
              <a:prstGeom prst="rightArrow">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7" name="Gerade Verbindung mit Pfeil 36">
                <a:extLst>
                  <a:ext uri="{FF2B5EF4-FFF2-40B4-BE49-F238E27FC236}">
                    <a16:creationId xmlns:a16="http://schemas.microsoft.com/office/drawing/2014/main" id="{46E891D4-43AB-AEEE-79CC-51129CEF138F}"/>
                  </a:ext>
                </a:extLst>
              </p:cNvPr>
              <p:cNvCxnSpPr/>
              <p:nvPr/>
            </p:nvCxnSpPr>
            <p:spPr>
              <a:xfrm>
                <a:off x="10430652" y="4054029"/>
                <a:ext cx="299090" cy="0"/>
              </a:xfrm>
              <a:prstGeom prst="straightConnector1">
                <a:avLst/>
              </a:prstGeom>
              <a:ln>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38" name="Gekrümmter Verbinder 205">
                <a:extLst>
                  <a:ext uri="{FF2B5EF4-FFF2-40B4-BE49-F238E27FC236}">
                    <a16:creationId xmlns:a16="http://schemas.microsoft.com/office/drawing/2014/main" id="{C268EB87-148C-3663-9D6C-BD23EE7A1DFA}"/>
                  </a:ext>
                </a:extLst>
              </p:cNvPr>
              <p:cNvCxnSpPr/>
              <p:nvPr/>
            </p:nvCxnSpPr>
            <p:spPr>
              <a:xfrm rot="5400000">
                <a:off x="10165089" y="3013948"/>
                <a:ext cx="334997" cy="233890"/>
              </a:xfrm>
              <a:prstGeom prst="curved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feld 38">
                    <a:extLst>
                      <a:ext uri="{FF2B5EF4-FFF2-40B4-BE49-F238E27FC236}">
                        <a16:creationId xmlns:a16="http://schemas.microsoft.com/office/drawing/2014/main" id="{A2C16F00-52CD-D0F5-A6F1-BDC0D93C8C09}"/>
                      </a:ext>
                    </a:extLst>
                  </p:cNvPr>
                  <p:cNvSpPr txBox="1"/>
                  <p:nvPr/>
                </p:nvSpPr>
                <p:spPr>
                  <a:xfrm>
                    <a:off x="10506022" y="4116342"/>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207" name="Textfeld 206"/>
                  <p:cNvSpPr txBox="1">
                    <a:spLocks noRot="1" noChangeAspect="1" noMove="1" noResize="1" noEditPoints="1" noAdjustHandles="1" noChangeArrowheads="1" noChangeShapeType="1" noTextEdit="1"/>
                  </p:cNvSpPr>
                  <p:nvPr/>
                </p:nvSpPr>
                <p:spPr>
                  <a:xfrm>
                    <a:off x="10506022" y="4116342"/>
                    <a:ext cx="226088" cy="184666"/>
                  </a:xfrm>
                  <a:prstGeom prst="rect">
                    <a:avLst/>
                  </a:prstGeom>
                  <a:blipFill>
                    <a:blip r:embed="rId10"/>
                    <a:stretch>
                      <a:fillRect l="-24324" t="-30000" r="-43243" b="-4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feld 39">
                    <a:extLst>
                      <a:ext uri="{FF2B5EF4-FFF2-40B4-BE49-F238E27FC236}">
                        <a16:creationId xmlns:a16="http://schemas.microsoft.com/office/drawing/2014/main" id="{4AE76AD9-2F7A-8345-D4AC-B3B88A38114B}"/>
                      </a:ext>
                    </a:extLst>
                  </p:cNvPr>
                  <p:cNvSpPr txBox="1"/>
                  <p:nvPr/>
                </p:nvSpPr>
                <p:spPr>
                  <a:xfrm>
                    <a:off x="9801334" y="4116342"/>
                    <a:ext cx="226088" cy="184666"/>
                  </a:xfrm>
                  <a:prstGeom prst="rect">
                    <a:avLst/>
                  </a:prstGeom>
                  <a:noFill/>
                </p:spPr>
                <p:txBody>
                  <a:bodyPr vert="horz" wrap="none" lIns="0" tIns="0" rIns="0" bIns="0" rtlCol="0" anchor="ctr" anchorCtr="0">
                    <a:spAutoFit/>
                  </a:bodyPr>
                  <a:lstStyle/>
                  <a:p>
                    <a14:m>
                      <m:oMath xmlns:m="http://schemas.openxmlformats.org/officeDocument/2006/math">
                        <m:r>
                          <a:rPr lang="en-GB" sz="1200" i="1" smtClean="0">
                            <a:solidFill>
                              <a:srgbClr val="FF0000"/>
                            </a:solidFill>
                            <a:latin typeface="Cambria Math" panose="02040503050406030204" pitchFamily="18" charset="0"/>
                            <a:ea typeface="Cambria Math" panose="02040503050406030204" pitchFamily="18" charset="0"/>
                          </a:rPr>
                          <m:t>∆</m:t>
                        </m:r>
                        <m:r>
                          <a:rPr lang="en-GB" sz="1200" i="1" smtClean="0">
                            <a:solidFill>
                              <a:srgbClr val="FF0000"/>
                            </a:solidFill>
                            <a:latin typeface="Cambria Math" panose="02040503050406030204" pitchFamily="18" charset="0"/>
                            <a:ea typeface="Cambria Math" panose="02040503050406030204" pitchFamily="18" charset="0"/>
                          </a:rPr>
                          <m:t>𝜀</m:t>
                        </m:r>
                      </m:oMath>
                    </a14:m>
                    <a:r>
                      <a:rPr lang="en-GB" sz="1200" dirty="0">
                        <a:solidFill>
                          <a:srgbClr val="FF0000"/>
                        </a:solidFill>
                      </a:rPr>
                      <a:t>*</a:t>
                    </a:r>
                  </a:p>
                </p:txBody>
              </p:sp>
            </mc:Choice>
            <mc:Fallback xmlns="">
              <p:sp>
                <p:nvSpPr>
                  <p:cNvPr id="208" name="Textfeld 207"/>
                  <p:cNvSpPr txBox="1">
                    <a:spLocks noRot="1" noChangeAspect="1" noMove="1" noResize="1" noEditPoints="1" noAdjustHandles="1" noChangeArrowheads="1" noChangeShapeType="1" noTextEdit="1"/>
                  </p:cNvSpPr>
                  <p:nvPr/>
                </p:nvSpPr>
                <p:spPr>
                  <a:xfrm>
                    <a:off x="9801334" y="4116342"/>
                    <a:ext cx="226088" cy="184666"/>
                  </a:xfrm>
                  <a:prstGeom prst="rect">
                    <a:avLst/>
                  </a:prstGeom>
                  <a:blipFill>
                    <a:blip r:embed="rId11"/>
                    <a:stretch>
                      <a:fillRect l="-24324" t="-30000" r="-40541" b="-46667"/>
                    </a:stretch>
                  </a:blipFill>
                </p:spPr>
                <p:txBody>
                  <a:bodyPr/>
                  <a:lstStyle/>
                  <a:p>
                    <a:r>
                      <a:rPr lang="en-GB">
                        <a:noFill/>
                      </a:rPr>
                      <a:t> </a:t>
                    </a:r>
                  </a:p>
                </p:txBody>
              </p:sp>
            </mc:Fallback>
          </mc:AlternateContent>
          <p:sp>
            <p:nvSpPr>
              <p:cNvPr id="25" name="Ellipse 24">
                <a:extLst>
                  <a:ext uri="{FF2B5EF4-FFF2-40B4-BE49-F238E27FC236}">
                    <a16:creationId xmlns:a16="http://schemas.microsoft.com/office/drawing/2014/main" id="{60C472C4-8BEE-954D-BB1F-001BFAEFE389}"/>
                  </a:ext>
                </a:extLst>
              </p:cNvPr>
              <p:cNvSpPr>
                <a:spLocks noChangeAspect="1"/>
              </p:cNvSpPr>
              <p:nvPr/>
            </p:nvSpPr>
            <p:spPr>
              <a:xfrm>
                <a:off x="10295734" y="1871558"/>
                <a:ext cx="254076" cy="218052"/>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GB" sz="1200" dirty="0">
                    <a:solidFill>
                      <a:schemeClr val="tx1"/>
                    </a:solidFill>
                    <a:latin typeface="Arial" panose="020B0604020202020204" pitchFamily="34" charset="0"/>
                    <a:cs typeface="Arial" panose="020B0604020202020204" pitchFamily="34" charset="0"/>
                  </a:rPr>
                  <a:t>5*</a:t>
                </a:r>
              </a:p>
            </p:txBody>
          </p:sp>
        </p:grpSp>
        <p:sp>
          <p:nvSpPr>
            <p:cNvPr id="43" name="Gewitterblitz 42">
              <a:extLst>
                <a:ext uri="{FF2B5EF4-FFF2-40B4-BE49-F238E27FC236}">
                  <a16:creationId xmlns:a16="http://schemas.microsoft.com/office/drawing/2014/main" id="{2A09F4A4-22D5-E87E-3843-3340DE96EF54}"/>
                </a:ext>
              </a:extLst>
            </p:cNvPr>
            <p:cNvSpPr/>
            <p:nvPr/>
          </p:nvSpPr>
          <p:spPr>
            <a:xfrm flipH="1">
              <a:off x="11158915" y="3645427"/>
              <a:ext cx="216000" cy="288000"/>
            </a:xfrm>
            <a:prstGeom prst="lightningBol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Gewitterblitz 43">
              <a:extLst>
                <a:ext uri="{FF2B5EF4-FFF2-40B4-BE49-F238E27FC236}">
                  <a16:creationId xmlns:a16="http://schemas.microsoft.com/office/drawing/2014/main" id="{FEF6DB9B-291E-6F47-2C0A-41AB13DB0015}"/>
                </a:ext>
              </a:extLst>
            </p:cNvPr>
            <p:cNvSpPr/>
            <p:nvPr/>
          </p:nvSpPr>
          <p:spPr>
            <a:xfrm flipH="1">
              <a:off x="10428460" y="3655844"/>
              <a:ext cx="216000" cy="288000"/>
            </a:xfrm>
            <a:prstGeom prst="lightningBol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46" name="Gleichschenkliges Dreieck 45">
            <a:extLst>
              <a:ext uri="{FF2B5EF4-FFF2-40B4-BE49-F238E27FC236}">
                <a16:creationId xmlns:a16="http://schemas.microsoft.com/office/drawing/2014/main" id="{DB449D0B-499A-06E2-598E-862CE98068A5}"/>
              </a:ext>
            </a:extLst>
          </p:cNvPr>
          <p:cNvSpPr/>
          <p:nvPr/>
        </p:nvSpPr>
        <p:spPr>
          <a:xfrm>
            <a:off x="8600817" y="4529717"/>
            <a:ext cx="1080000" cy="864000"/>
          </a:xfrm>
          <a:prstGeom prst="triangle">
            <a:avLst/>
          </a:prstGeom>
          <a:solidFill>
            <a:schemeClr val="bg1">
              <a:lumMod val="8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Gleichschenkliges Dreieck 46">
            <a:extLst>
              <a:ext uri="{FF2B5EF4-FFF2-40B4-BE49-F238E27FC236}">
                <a16:creationId xmlns:a16="http://schemas.microsoft.com/office/drawing/2014/main" id="{510F77F7-2C8E-09EB-62B0-56221ECC2AED}"/>
              </a:ext>
            </a:extLst>
          </p:cNvPr>
          <p:cNvSpPr/>
          <p:nvPr/>
        </p:nvSpPr>
        <p:spPr>
          <a:xfrm>
            <a:off x="9845136" y="4529717"/>
            <a:ext cx="1080000" cy="864000"/>
          </a:xfrm>
          <a:prstGeom prst="triangle">
            <a:avLst/>
          </a:prstGeom>
          <a:solidFill>
            <a:schemeClr val="bg1">
              <a:lumMod val="8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8" name="Gleichschenkliges Dreieck 47">
            <a:extLst>
              <a:ext uri="{FF2B5EF4-FFF2-40B4-BE49-F238E27FC236}">
                <a16:creationId xmlns:a16="http://schemas.microsoft.com/office/drawing/2014/main" id="{A74EEE47-81F4-F7CD-0995-EE0C5C5ED54C}"/>
              </a:ext>
            </a:extLst>
          </p:cNvPr>
          <p:cNvSpPr/>
          <p:nvPr/>
        </p:nvSpPr>
        <p:spPr>
          <a:xfrm>
            <a:off x="11064552" y="4529717"/>
            <a:ext cx="1080000" cy="864000"/>
          </a:xfrm>
          <a:prstGeom prst="triangle">
            <a:avLst/>
          </a:prstGeom>
          <a:solidFill>
            <a:schemeClr val="bg1">
              <a:lumMod val="8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49" name="Textfeld 48">
                <a:extLst>
                  <a:ext uri="{FF2B5EF4-FFF2-40B4-BE49-F238E27FC236}">
                    <a16:creationId xmlns:a16="http://schemas.microsoft.com/office/drawing/2014/main" id="{DD814B91-FA36-C87B-4529-935E1E0CF05F}"/>
                  </a:ext>
                </a:extLst>
              </p:cNvPr>
              <p:cNvSpPr txBox="1"/>
              <p:nvPr/>
            </p:nvSpPr>
            <p:spPr>
              <a:xfrm>
                <a:off x="9408914" y="5547147"/>
                <a:ext cx="343364" cy="184666"/>
              </a:xfrm>
              <a:prstGeom prst="rect">
                <a:avLst/>
              </a:prstGeom>
              <a:no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𝑥𝑥</m:t>
                          </m:r>
                        </m:sub>
                      </m:sSub>
                    </m:oMath>
                  </m:oMathPara>
                </a14:m>
                <a:endParaRPr lang="en-GB" sz="1200" dirty="0">
                  <a:solidFill>
                    <a:schemeClr val="tx1"/>
                  </a:solidFill>
                </a:endParaRPr>
              </a:p>
            </p:txBody>
          </p:sp>
        </mc:Choice>
        <mc:Fallback xmlns="">
          <p:sp>
            <p:nvSpPr>
              <p:cNvPr id="49" name="Textfeld 48">
                <a:extLst>
                  <a:ext uri="{FF2B5EF4-FFF2-40B4-BE49-F238E27FC236}">
                    <a16:creationId xmlns:a16="http://schemas.microsoft.com/office/drawing/2014/main" id="{DD814B91-FA36-C87B-4529-935E1E0CF05F}"/>
                  </a:ext>
                </a:extLst>
              </p:cNvPr>
              <p:cNvSpPr txBox="1">
                <a:spLocks noRot="1" noChangeAspect="1" noMove="1" noResize="1" noEditPoints="1" noAdjustHandles="1" noChangeArrowheads="1" noChangeShapeType="1" noTextEdit="1"/>
              </p:cNvSpPr>
              <p:nvPr/>
            </p:nvSpPr>
            <p:spPr>
              <a:xfrm>
                <a:off x="9408914" y="5547147"/>
                <a:ext cx="343364" cy="184666"/>
              </a:xfrm>
              <a:prstGeom prst="rect">
                <a:avLst/>
              </a:prstGeom>
              <a:blipFill>
                <a:blip r:embed="rId12"/>
                <a:stretch>
                  <a:fillRect l="-8772" b="-13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Textfeld 49">
                <a:extLst>
                  <a:ext uri="{FF2B5EF4-FFF2-40B4-BE49-F238E27FC236}">
                    <a16:creationId xmlns:a16="http://schemas.microsoft.com/office/drawing/2014/main" id="{F8A7D41B-EA28-C821-5FE9-767AFFEE7972}"/>
                  </a:ext>
                </a:extLst>
              </p:cNvPr>
              <p:cNvSpPr txBox="1"/>
              <p:nvPr/>
            </p:nvSpPr>
            <p:spPr>
              <a:xfrm>
                <a:off x="10600636" y="4506447"/>
                <a:ext cx="352725" cy="199285"/>
              </a:xfrm>
              <a:prstGeom prst="rect">
                <a:avLst/>
              </a:prstGeom>
              <a:no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𝑦𝑦</m:t>
                          </m:r>
                        </m:sub>
                      </m:sSub>
                    </m:oMath>
                  </m:oMathPara>
                </a14:m>
                <a:endParaRPr lang="en-GB" sz="1200" dirty="0">
                  <a:solidFill>
                    <a:schemeClr val="tx1"/>
                  </a:solidFill>
                </a:endParaRPr>
              </a:p>
            </p:txBody>
          </p:sp>
        </mc:Choice>
        <mc:Fallback xmlns="">
          <p:sp>
            <p:nvSpPr>
              <p:cNvPr id="50" name="Textfeld 49">
                <a:extLst>
                  <a:ext uri="{FF2B5EF4-FFF2-40B4-BE49-F238E27FC236}">
                    <a16:creationId xmlns:a16="http://schemas.microsoft.com/office/drawing/2014/main" id="{F8A7D41B-EA28-C821-5FE9-767AFFEE7972}"/>
                  </a:ext>
                </a:extLst>
              </p:cNvPr>
              <p:cNvSpPr txBox="1">
                <a:spLocks noRot="1" noChangeAspect="1" noMove="1" noResize="1" noEditPoints="1" noAdjustHandles="1" noChangeArrowheads="1" noChangeShapeType="1" noTextEdit="1"/>
              </p:cNvSpPr>
              <p:nvPr/>
            </p:nvSpPr>
            <p:spPr>
              <a:xfrm>
                <a:off x="10600636" y="4506447"/>
                <a:ext cx="352725" cy="199285"/>
              </a:xfrm>
              <a:prstGeom prst="rect">
                <a:avLst/>
              </a:prstGeom>
              <a:blipFill>
                <a:blip r:embed="rId13"/>
                <a:stretch>
                  <a:fillRect l="-8621" r="-1724" b="-2121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1" name="Textfeld 50">
                <a:extLst>
                  <a:ext uri="{FF2B5EF4-FFF2-40B4-BE49-F238E27FC236}">
                    <a16:creationId xmlns:a16="http://schemas.microsoft.com/office/drawing/2014/main" id="{7D29EB94-729E-CE90-AD19-DF285522BC54}"/>
                  </a:ext>
                </a:extLst>
              </p:cNvPr>
              <p:cNvSpPr txBox="1"/>
              <p:nvPr/>
            </p:nvSpPr>
            <p:spPr>
              <a:xfrm>
                <a:off x="11271526" y="4187950"/>
                <a:ext cx="347916" cy="199285"/>
              </a:xfrm>
              <a:prstGeom prst="rect">
                <a:avLst/>
              </a:prstGeom>
              <a:no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𝑥𝑦</m:t>
                          </m:r>
                        </m:sub>
                      </m:sSub>
                    </m:oMath>
                  </m:oMathPara>
                </a14:m>
                <a:endParaRPr lang="en-GB" sz="1200" dirty="0">
                  <a:solidFill>
                    <a:schemeClr val="tx1"/>
                  </a:solidFill>
                </a:endParaRPr>
              </a:p>
            </p:txBody>
          </p:sp>
        </mc:Choice>
        <mc:Fallback xmlns="">
          <p:sp>
            <p:nvSpPr>
              <p:cNvPr id="51" name="Textfeld 50">
                <a:extLst>
                  <a:ext uri="{FF2B5EF4-FFF2-40B4-BE49-F238E27FC236}">
                    <a16:creationId xmlns:a16="http://schemas.microsoft.com/office/drawing/2014/main" id="{7D29EB94-729E-CE90-AD19-DF285522BC54}"/>
                  </a:ext>
                </a:extLst>
              </p:cNvPr>
              <p:cNvSpPr txBox="1">
                <a:spLocks noRot="1" noChangeAspect="1" noMove="1" noResize="1" noEditPoints="1" noAdjustHandles="1" noChangeArrowheads="1" noChangeShapeType="1" noTextEdit="1"/>
              </p:cNvSpPr>
              <p:nvPr/>
            </p:nvSpPr>
            <p:spPr>
              <a:xfrm>
                <a:off x="11271526" y="4187950"/>
                <a:ext cx="347916" cy="199285"/>
              </a:xfrm>
              <a:prstGeom prst="rect">
                <a:avLst/>
              </a:prstGeom>
              <a:blipFill>
                <a:blip r:embed="rId14"/>
                <a:stretch>
                  <a:fillRect l="-8772" r="-3509" b="-21212"/>
                </a:stretch>
              </a:blipFill>
            </p:spPr>
            <p:txBody>
              <a:bodyPr/>
              <a:lstStyle/>
              <a:p>
                <a:r>
                  <a:rPr lang="de-DE">
                    <a:noFill/>
                  </a:rPr>
                  <a:t> </a:t>
                </a:r>
              </a:p>
            </p:txBody>
          </p:sp>
        </mc:Fallback>
      </mc:AlternateContent>
      <p:sp>
        <p:nvSpPr>
          <p:cNvPr id="52" name="Gleichschenkliges Dreieck 51">
            <a:extLst>
              <a:ext uri="{FF2B5EF4-FFF2-40B4-BE49-F238E27FC236}">
                <a16:creationId xmlns:a16="http://schemas.microsoft.com/office/drawing/2014/main" id="{2053D0BC-23BE-6B20-C6F6-31EDECFA106F}"/>
              </a:ext>
            </a:extLst>
          </p:cNvPr>
          <p:cNvSpPr/>
          <p:nvPr/>
        </p:nvSpPr>
        <p:spPr>
          <a:xfrm>
            <a:off x="8600817" y="4529589"/>
            <a:ext cx="879559" cy="864000"/>
          </a:xfrm>
          <a:prstGeom prst="triangle">
            <a:avLst>
              <a:gd name="adj" fmla="val 60891"/>
            </a:avLst>
          </a:prstGeom>
          <a:solidFill>
            <a:schemeClr val="bg1">
              <a:lumMod val="65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4" name="Gerade Verbindung mit Pfeil 53">
            <a:extLst>
              <a:ext uri="{FF2B5EF4-FFF2-40B4-BE49-F238E27FC236}">
                <a16:creationId xmlns:a16="http://schemas.microsoft.com/office/drawing/2014/main" id="{252CA8C6-4E80-958A-83CF-7AAB2A81AD1F}"/>
              </a:ext>
            </a:extLst>
          </p:cNvPr>
          <p:cNvCxnSpPr/>
          <p:nvPr/>
        </p:nvCxnSpPr>
        <p:spPr>
          <a:xfrm flipV="1">
            <a:off x="8593272" y="4529589"/>
            <a:ext cx="0" cy="2364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Gerade Verbindung mit Pfeil 54">
            <a:extLst>
              <a:ext uri="{FF2B5EF4-FFF2-40B4-BE49-F238E27FC236}">
                <a16:creationId xmlns:a16="http://schemas.microsoft.com/office/drawing/2014/main" id="{1A76CB89-BBE5-E267-E00D-80F5A9BA15BB}"/>
              </a:ext>
            </a:extLst>
          </p:cNvPr>
          <p:cNvCxnSpPr>
            <a:cxnSpLocks/>
          </p:cNvCxnSpPr>
          <p:nvPr/>
        </p:nvCxnSpPr>
        <p:spPr>
          <a:xfrm>
            <a:off x="8600817" y="4766082"/>
            <a:ext cx="22845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Gerader Verbinder 58">
            <a:extLst>
              <a:ext uri="{FF2B5EF4-FFF2-40B4-BE49-F238E27FC236}">
                <a16:creationId xmlns:a16="http://schemas.microsoft.com/office/drawing/2014/main" id="{5FD31BDD-37D0-C939-00AF-2BA36DBB9749}"/>
              </a:ext>
            </a:extLst>
          </p:cNvPr>
          <p:cNvCxnSpPr>
            <a:stCxn id="52" idx="4"/>
          </p:cNvCxnSpPr>
          <p:nvPr/>
        </p:nvCxnSpPr>
        <p:spPr>
          <a:xfrm>
            <a:off x="9480376" y="5393589"/>
            <a:ext cx="0" cy="159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Gerader Verbinder 59">
            <a:extLst>
              <a:ext uri="{FF2B5EF4-FFF2-40B4-BE49-F238E27FC236}">
                <a16:creationId xmlns:a16="http://schemas.microsoft.com/office/drawing/2014/main" id="{569C8DAF-C179-F1EF-C2AA-E55A152BFE1D}"/>
              </a:ext>
            </a:extLst>
          </p:cNvPr>
          <p:cNvCxnSpPr/>
          <p:nvPr/>
        </p:nvCxnSpPr>
        <p:spPr>
          <a:xfrm>
            <a:off x="9664496" y="5393589"/>
            <a:ext cx="0" cy="159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feld 60">
            <a:extLst>
              <a:ext uri="{FF2B5EF4-FFF2-40B4-BE49-F238E27FC236}">
                <a16:creationId xmlns:a16="http://schemas.microsoft.com/office/drawing/2014/main" id="{3935A9A1-9F26-2F81-1834-1CB5E8A0F8C6}"/>
              </a:ext>
            </a:extLst>
          </p:cNvPr>
          <p:cNvSpPr txBox="1"/>
          <p:nvPr/>
        </p:nvSpPr>
        <p:spPr>
          <a:xfrm>
            <a:off x="8619008" y="4718958"/>
            <a:ext cx="254075" cy="261610"/>
          </a:xfrm>
          <a:prstGeom prst="rect">
            <a:avLst/>
          </a:prstGeom>
          <a:noFill/>
        </p:spPr>
        <p:txBody>
          <a:bodyPr wrap="square" rtlCol="0">
            <a:spAutoFit/>
          </a:bodyPr>
          <a:lstStyle/>
          <a:p>
            <a:r>
              <a:rPr lang="de-DE" sz="1100" dirty="0"/>
              <a:t>x</a:t>
            </a:r>
          </a:p>
        </p:txBody>
      </p:sp>
      <p:sp>
        <p:nvSpPr>
          <p:cNvPr id="62" name="Textfeld 61">
            <a:extLst>
              <a:ext uri="{FF2B5EF4-FFF2-40B4-BE49-F238E27FC236}">
                <a16:creationId xmlns:a16="http://schemas.microsoft.com/office/drawing/2014/main" id="{C428E736-E7D4-79B5-C4D9-9BA75DE62958}"/>
              </a:ext>
            </a:extLst>
          </p:cNvPr>
          <p:cNvSpPr txBox="1"/>
          <p:nvPr/>
        </p:nvSpPr>
        <p:spPr>
          <a:xfrm>
            <a:off x="8380132" y="4453187"/>
            <a:ext cx="254075" cy="261610"/>
          </a:xfrm>
          <a:prstGeom prst="rect">
            <a:avLst/>
          </a:prstGeom>
          <a:noFill/>
        </p:spPr>
        <p:txBody>
          <a:bodyPr wrap="square" rtlCol="0">
            <a:spAutoFit/>
          </a:bodyPr>
          <a:lstStyle/>
          <a:p>
            <a:r>
              <a:rPr lang="de-DE" sz="1100" dirty="0"/>
              <a:t>y</a:t>
            </a:r>
          </a:p>
        </p:txBody>
      </p:sp>
      <p:cxnSp>
        <p:nvCxnSpPr>
          <p:cNvPr id="64" name="Gerade Verbindung mit Pfeil 63">
            <a:extLst>
              <a:ext uri="{FF2B5EF4-FFF2-40B4-BE49-F238E27FC236}">
                <a16:creationId xmlns:a16="http://schemas.microsoft.com/office/drawing/2014/main" id="{A91E6F9B-7E75-35D9-9F25-2ECCFA9C49B0}"/>
              </a:ext>
            </a:extLst>
          </p:cNvPr>
          <p:cNvCxnSpPr/>
          <p:nvPr/>
        </p:nvCxnSpPr>
        <p:spPr>
          <a:xfrm>
            <a:off x="9480376" y="5473173"/>
            <a:ext cx="20044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5" name="Gleichschenkliges Dreieck 64">
            <a:extLst>
              <a:ext uri="{FF2B5EF4-FFF2-40B4-BE49-F238E27FC236}">
                <a16:creationId xmlns:a16="http://schemas.microsoft.com/office/drawing/2014/main" id="{6F453D88-19CD-77DA-F4AF-F5563B1F0AAB}"/>
              </a:ext>
            </a:extLst>
          </p:cNvPr>
          <p:cNvSpPr/>
          <p:nvPr/>
        </p:nvSpPr>
        <p:spPr>
          <a:xfrm>
            <a:off x="9842083" y="4710539"/>
            <a:ext cx="1080000" cy="673817"/>
          </a:xfrm>
          <a:prstGeom prst="triangle">
            <a:avLst/>
          </a:prstGeom>
          <a:solidFill>
            <a:srgbClr val="A6A6A6"/>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7" name="Gerader Verbinder 66">
            <a:extLst>
              <a:ext uri="{FF2B5EF4-FFF2-40B4-BE49-F238E27FC236}">
                <a16:creationId xmlns:a16="http://schemas.microsoft.com/office/drawing/2014/main" id="{9C01FD00-3F2F-D711-AE0D-5D97996C50BA}"/>
              </a:ext>
            </a:extLst>
          </p:cNvPr>
          <p:cNvCxnSpPr>
            <a:stCxn id="47" idx="0"/>
          </p:cNvCxnSpPr>
          <p:nvPr/>
        </p:nvCxnSpPr>
        <p:spPr>
          <a:xfrm flipV="1">
            <a:off x="10385136" y="4529589"/>
            <a:ext cx="202995" cy="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Gerader Verbinder 67">
            <a:extLst>
              <a:ext uri="{FF2B5EF4-FFF2-40B4-BE49-F238E27FC236}">
                <a16:creationId xmlns:a16="http://schemas.microsoft.com/office/drawing/2014/main" id="{8E8C6886-E150-B079-D2F4-FD1554E0B514}"/>
              </a:ext>
            </a:extLst>
          </p:cNvPr>
          <p:cNvCxnSpPr/>
          <p:nvPr/>
        </p:nvCxnSpPr>
        <p:spPr>
          <a:xfrm flipV="1">
            <a:off x="10377390" y="4715550"/>
            <a:ext cx="202995" cy="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 Verbindung mit Pfeil 68">
            <a:extLst>
              <a:ext uri="{FF2B5EF4-FFF2-40B4-BE49-F238E27FC236}">
                <a16:creationId xmlns:a16="http://schemas.microsoft.com/office/drawing/2014/main" id="{E2AC21EF-9F8D-0C87-539B-06A4983D479C}"/>
              </a:ext>
            </a:extLst>
          </p:cNvPr>
          <p:cNvCxnSpPr>
            <a:cxnSpLocks/>
          </p:cNvCxnSpPr>
          <p:nvPr/>
        </p:nvCxnSpPr>
        <p:spPr>
          <a:xfrm rot="16200000">
            <a:off x="10466038" y="4625427"/>
            <a:ext cx="20044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Gleichschenkliges Dreieck 69">
            <a:extLst>
              <a:ext uri="{FF2B5EF4-FFF2-40B4-BE49-F238E27FC236}">
                <a16:creationId xmlns:a16="http://schemas.microsoft.com/office/drawing/2014/main" id="{CFC0EA97-266F-03E3-17DB-86A0406F1C81}"/>
              </a:ext>
            </a:extLst>
          </p:cNvPr>
          <p:cNvSpPr/>
          <p:nvPr/>
        </p:nvSpPr>
        <p:spPr>
          <a:xfrm>
            <a:off x="11061564" y="4526728"/>
            <a:ext cx="1080000" cy="864000"/>
          </a:xfrm>
          <a:prstGeom prst="triangle">
            <a:avLst>
              <a:gd name="adj" fmla="val 36719"/>
            </a:avLst>
          </a:prstGeom>
          <a:solidFill>
            <a:srgbClr val="A6A6A6"/>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72" name="Gerader Verbinder 71">
            <a:extLst>
              <a:ext uri="{FF2B5EF4-FFF2-40B4-BE49-F238E27FC236}">
                <a16:creationId xmlns:a16="http://schemas.microsoft.com/office/drawing/2014/main" id="{141FD166-357E-39C7-FBAF-7A68D4D87C31}"/>
              </a:ext>
            </a:extLst>
          </p:cNvPr>
          <p:cNvCxnSpPr>
            <a:cxnSpLocks/>
          </p:cNvCxnSpPr>
          <p:nvPr/>
        </p:nvCxnSpPr>
        <p:spPr>
          <a:xfrm>
            <a:off x="11436824" y="4391167"/>
            <a:ext cx="164740" cy="999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Gerader Verbinder 72">
            <a:extLst>
              <a:ext uri="{FF2B5EF4-FFF2-40B4-BE49-F238E27FC236}">
                <a16:creationId xmlns:a16="http://schemas.microsoft.com/office/drawing/2014/main" id="{328FE2D2-35BD-624B-FC63-ED3E5BD5BA1D}"/>
              </a:ext>
            </a:extLst>
          </p:cNvPr>
          <p:cNvCxnSpPr>
            <a:cxnSpLocks/>
          </p:cNvCxnSpPr>
          <p:nvPr/>
        </p:nvCxnSpPr>
        <p:spPr>
          <a:xfrm>
            <a:off x="11604552" y="4365104"/>
            <a:ext cx="0" cy="10192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Bogen 75">
            <a:extLst>
              <a:ext uri="{FF2B5EF4-FFF2-40B4-BE49-F238E27FC236}">
                <a16:creationId xmlns:a16="http://schemas.microsoft.com/office/drawing/2014/main" id="{4E966E8A-798A-C17D-8760-76D46192159A}"/>
              </a:ext>
            </a:extLst>
          </p:cNvPr>
          <p:cNvSpPr/>
          <p:nvPr/>
        </p:nvSpPr>
        <p:spPr>
          <a:xfrm rot="18865971">
            <a:off x="11358582" y="4434046"/>
            <a:ext cx="355333" cy="356173"/>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FF0E0F28-D777-EF21-DD88-D7B941617E9C}"/>
                  </a:ext>
                </a:extLst>
              </p:cNvPr>
              <p:cNvSpPr txBox="1"/>
              <p:nvPr/>
            </p:nvSpPr>
            <p:spPr>
              <a:xfrm>
                <a:off x="3719736" y="5671123"/>
                <a:ext cx="343364" cy="184666"/>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𝑥𝑥</m:t>
                          </m:r>
                        </m:sub>
                      </m:sSub>
                    </m:oMath>
                  </m:oMathPara>
                </a14:m>
                <a:endParaRPr lang="en-GB" sz="1200" dirty="0">
                  <a:solidFill>
                    <a:schemeClr val="tx1"/>
                  </a:solidFill>
                </a:endParaRPr>
              </a:p>
            </p:txBody>
          </p:sp>
        </mc:Choice>
        <mc:Fallback xmlns="">
          <p:sp>
            <p:nvSpPr>
              <p:cNvPr id="2" name="Textfeld 1">
                <a:extLst>
                  <a:ext uri="{FF2B5EF4-FFF2-40B4-BE49-F238E27FC236}">
                    <a16:creationId xmlns:a16="http://schemas.microsoft.com/office/drawing/2014/main" id="{FF0E0F28-D777-EF21-DD88-D7B941617E9C}"/>
                  </a:ext>
                </a:extLst>
              </p:cNvPr>
              <p:cNvSpPr txBox="1">
                <a:spLocks noRot="1" noChangeAspect="1" noMove="1" noResize="1" noEditPoints="1" noAdjustHandles="1" noChangeArrowheads="1" noChangeShapeType="1" noTextEdit="1"/>
              </p:cNvSpPr>
              <p:nvPr/>
            </p:nvSpPr>
            <p:spPr>
              <a:xfrm>
                <a:off x="3719736" y="5671123"/>
                <a:ext cx="343364" cy="184666"/>
              </a:xfrm>
              <a:prstGeom prst="rect">
                <a:avLst/>
              </a:prstGeom>
              <a:blipFill>
                <a:blip r:embed="rId15"/>
                <a:stretch>
                  <a:fillRect l="-8772" b="-9677"/>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feld 13">
                <a:extLst>
                  <a:ext uri="{FF2B5EF4-FFF2-40B4-BE49-F238E27FC236}">
                    <a16:creationId xmlns:a16="http://schemas.microsoft.com/office/drawing/2014/main" id="{356AF6E4-B964-0BB0-EFBA-E0D4A486BEC6}"/>
                  </a:ext>
                </a:extLst>
              </p:cNvPr>
              <p:cNvSpPr txBox="1"/>
              <p:nvPr/>
            </p:nvSpPr>
            <p:spPr>
              <a:xfrm>
                <a:off x="4331007" y="5688822"/>
                <a:ext cx="352725" cy="199285"/>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𝑦𝑦</m:t>
                          </m:r>
                        </m:sub>
                      </m:sSub>
                    </m:oMath>
                  </m:oMathPara>
                </a14:m>
                <a:endParaRPr lang="en-GB" sz="1200" dirty="0">
                  <a:solidFill>
                    <a:schemeClr val="tx1"/>
                  </a:solidFill>
                </a:endParaRPr>
              </a:p>
            </p:txBody>
          </p:sp>
        </mc:Choice>
        <mc:Fallback xmlns="">
          <p:sp>
            <p:nvSpPr>
              <p:cNvPr id="14" name="Textfeld 13">
                <a:extLst>
                  <a:ext uri="{FF2B5EF4-FFF2-40B4-BE49-F238E27FC236}">
                    <a16:creationId xmlns:a16="http://schemas.microsoft.com/office/drawing/2014/main" id="{356AF6E4-B964-0BB0-EFBA-E0D4A486BEC6}"/>
                  </a:ext>
                </a:extLst>
              </p:cNvPr>
              <p:cNvSpPr txBox="1">
                <a:spLocks noRot="1" noChangeAspect="1" noMove="1" noResize="1" noEditPoints="1" noAdjustHandles="1" noChangeArrowheads="1" noChangeShapeType="1" noTextEdit="1"/>
              </p:cNvSpPr>
              <p:nvPr/>
            </p:nvSpPr>
            <p:spPr>
              <a:xfrm>
                <a:off x="4331007" y="5688822"/>
                <a:ext cx="352725" cy="199285"/>
              </a:xfrm>
              <a:prstGeom prst="rect">
                <a:avLst/>
              </a:prstGeom>
              <a:blipFill>
                <a:blip r:embed="rId16"/>
                <a:stretch>
                  <a:fillRect l="-8621" r="-1724" b="-2121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5" name="Textfeld 14">
                <a:extLst>
                  <a:ext uri="{FF2B5EF4-FFF2-40B4-BE49-F238E27FC236}">
                    <a16:creationId xmlns:a16="http://schemas.microsoft.com/office/drawing/2014/main" id="{23ABD385-0B3F-A7AE-962A-97CE68D97CAD}"/>
                  </a:ext>
                </a:extLst>
              </p:cNvPr>
              <p:cNvSpPr txBox="1"/>
              <p:nvPr/>
            </p:nvSpPr>
            <p:spPr>
              <a:xfrm>
                <a:off x="4894677" y="5689424"/>
                <a:ext cx="347916" cy="199285"/>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𝑥𝑦</m:t>
                          </m:r>
                        </m:sub>
                      </m:sSub>
                    </m:oMath>
                  </m:oMathPara>
                </a14:m>
                <a:endParaRPr lang="en-GB" sz="1200" dirty="0">
                  <a:solidFill>
                    <a:schemeClr val="tx1"/>
                  </a:solidFill>
                </a:endParaRPr>
              </a:p>
            </p:txBody>
          </p:sp>
        </mc:Choice>
        <mc:Fallback xmlns="">
          <p:sp>
            <p:nvSpPr>
              <p:cNvPr id="15" name="Textfeld 14">
                <a:extLst>
                  <a:ext uri="{FF2B5EF4-FFF2-40B4-BE49-F238E27FC236}">
                    <a16:creationId xmlns:a16="http://schemas.microsoft.com/office/drawing/2014/main" id="{23ABD385-0B3F-A7AE-962A-97CE68D97CAD}"/>
                  </a:ext>
                </a:extLst>
              </p:cNvPr>
              <p:cNvSpPr txBox="1">
                <a:spLocks noRot="1" noChangeAspect="1" noMove="1" noResize="1" noEditPoints="1" noAdjustHandles="1" noChangeArrowheads="1" noChangeShapeType="1" noTextEdit="1"/>
              </p:cNvSpPr>
              <p:nvPr/>
            </p:nvSpPr>
            <p:spPr>
              <a:xfrm>
                <a:off x="4894677" y="5689424"/>
                <a:ext cx="347916" cy="199285"/>
              </a:xfrm>
              <a:prstGeom prst="rect">
                <a:avLst/>
              </a:prstGeom>
              <a:blipFill>
                <a:blip r:embed="rId17"/>
                <a:stretch>
                  <a:fillRect l="-8772" r="-3509" b="-2121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C609B98C-B62D-3674-CC8E-092D0FFFEC19}"/>
                  </a:ext>
                </a:extLst>
              </p:cNvPr>
              <p:cNvSpPr txBox="1"/>
              <p:nvPr/>
            </p:nvSpPr>
            <p:spPr>
              <a:xfrm>
                <a:off x="3719736" y="5728165"/>
                <a:ext cx="343364" cy="184666"/>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𝑥𝑥</m:t>
                          </m:r>
                        </m:sub>
                      </m:sSub>
                    </m:oMath>
                  </m:oMathPara>
                </a14:m>
                <a:endParaRPr lang="en-GB" sz="1200" dirty="0">
                  <a:solidFill>
                    <a:schemeClr val="tx1"/>
                  </a:solidFill>
                </a:endParaRPr>
              </a:p>
            </p:txBody>
          </p:sp>
        </mc:Choice>
        <mc:Fallback xmlns="">
          <p:sp>
            <p:nvSpPr>
              <p:cNvPr id="23" name="Textfeld 22">
                <a:extLst>
                  <a:ext uri="{FF2B5EF4-FFF2-40B4-BE49-F238E27FC236}">
                    <a16:creationId xmlns:a16="http://schemas.microsoft.com/office/drawing/2014/main" id="{C609B98C-B62D-3674-CC8E-092D0FFFEC19}"/>
                  </a:ext>
                </a:extLst>
              </p:cNvPr>
              <p:cNvSpPr txBox="1">
                <a:spLocks noRot="1" noChangeAspect="1" noMove="1" noResize="1" noEditPoints="1" noAdjustHandles="1" noChangeArrowheads="1" noChangeShapeType="1" noTextEdit="1"/>
              </p:cNvSpPr>
              <p:nvPr/>
            </p:nvSpPr>
            <p:spPr>
              <a:xfrm>
                <a:off x="3719736" y="5728165"/>
                <a:ext cx="343364" cy="184666"/>
              </a:xfrm>
              <a:prstGeom prst="rect">
                <a:avLst/>
              </a:prstGeom>
              <a:blipFill>
                <a:blip r:embed="rId18"/>
                <a:stretch>
                  <a:fillRect l="-8772" b="-13333"/>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Textfeld 27">
                <a:extLst>
                  <a:ext uri="{FF2B5EF4-FFF2-40B4-BE49-F238E27FC236}">
                    <a16:creationId xmlns:a16="http://schemas.microsoft.com/office/drawing/2014/main" id="{7011BE2E-9A09-D55F-CF35-2E14DF52B862}"/>
                  </a:ext>
                </a:extLst>
              </p:cNvPr>
              <p:cNvSpPr txBox="1"/>
              <p:nvPr/>
            </p:nvSpPr>
            <p:spPr>
              <a:xfrm>
                <a:off x="4331007" y="5720856"/>
                <a:ext cx="352725" cy="199285"/>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𝑦𝑦</m:t>
                          </m:r>
                        </m:sub>
                      </m:sSub>
                    </m:oMath>
                  </m:oMathPara>
                </a14:m>
                <a:endParaRPr lang="en-GB" sz="1200" dirty="0">
                  <a:solidFill>
                    <a:schemeClr val="tx1"/>
                  </a:solidFill>
                </a:endParaRPr>
              </a:p>
            </p:txBody>
          </p:sp>
        </mc:Choice>
        <mc:Fallback xmlns="">
          <p:sp>
            <p:nvSpPr>
              <p:cNvPr id="28" name="Textfeld 27">
                <a:extLst>
                  <a:ext uri="{FF2B5EF4-FFF2-40B4-BE49-F238E27FC236}">
                    <a16:creationId xmlns:a16="http://schemas.microsoft.com/office/drawing/2014/main" id="{7011BE2E-9A09-D55F-CF35-2E14DF52B862}"/>
                  </a:ext>
                </a:extLst>
              </p:cNvPr>
              <p:cNvSpPr txBox="1">
                <a:spLocks noRot="1" noChangeAspect="1" noMove="1" noResize="1" noEditPoints="1" noAdjustHandles="1" noChangeArrowheads="1" noChangeShapeType="1" noTextEdit="1"/>
              </p:cNvSpPr>
              <p:nvPr/>
            </p:nvSpPr>
            <p:spPr>
              <a:xfrm>
                <a:off x="4331007" y="5720856"/>
                <a:ext cx="352725" cy="199285"/>
              </a:xfrm>
              <a:prstGeom prst="rect">
                <a:avLst/>
              </a:prstGeom>
              <a:blipFill>
                <a:blip r:embed="rId19"/>
                <a:stretch>
                  <a:fillRect l="-8621" r="-1724" b="-2424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4" name="Textfeld 33">
                <a:extLst>
                  <a:ext uri="{FF2B5EF4-FFF2-40B4-BE49-F238E27FC236}">
                    <a16:creationId xmlns:a16="http://schemas.microsoft.com/office/drawing/2014/main" id="{7A33FB8F-8B98-F08C-7D11-A8869164C521}"/>
                  </a:ext>
                </a:extLst>
              </p:cNvPr>
              <p:cNvSpPr txBox="1"/>
              <p:nvPr/>
            </p:nvSpPr>
            <p:spPr>
              <a:xfrm>
                <a:off x="4894677" y="5720856"/>
                <a:ext cx="347916" cy="199285"/>
              </a:xfrm>
              <a:prstGeom prst="rect">
                <a:avLst/>
              </a:prstGeom>
              <a:solidFill>
                <a:schemeClr val="bg1"/>
              </a:solidFill>
            </p:spPr>
            <p:txBody>
              <a:bodyPr vert="horz" wrap="none" lIns="0" tIns="0" rIns="0" bIns="0" rtlCol="0" anchor="ctr" anchorCtr="0">
                <a:spAutoFit/>
              </a:bodyPr>
              <a:lstStyle/>
              <a:p>
                <a:pPr/>
                <a14:m>
                  <m:oMathPara xmlns:m="http://schemas.openxmlformats.org/officeDocument/2006/math">
                    <m:oMathParaPr>
                      <m:jc m:val="centerGroup"/>
                    </m:oMathParaPr>
                    <m:oMath xmlns:m="http://schemas.openxmlformats.org/officeDocument/2006/math">
                      <m:sSub>
                        <m:sSubPr>
                          <m:ctrlPr>
                            <a:rPr lang="en-GB" sz="1200" i="1" smtClean="0">
                              <a:solidFill>
                                <a:schemeClr val="tx1"/>
                              </a:solidFill>
                              <a:latin typeface="Cambria Math" panose="02040503050406030204" pitchFamily="18" charset="0"/>
                              <a:ea typeface="Cambria Math" panose="02040503050406030204" pitchFamily="18" charset="0"/>
                            </a:rPr>
                          </m:ctrlPr>
                        </m:sSubPr>
                        <m:e>
                          <m:r>
                            <a:rPr lang="en-GB" sz="1200" i="1">
                              <a:solidFill>
                                <a:schemeClr val="tx1"/>
                              </a:solidFill>
                              <a:latin typeface="Cambria Math" panose="02040503050406030204" pitchFamily="18" charset="0"/>
                              <a:ea typeface="Cambria Math" panose="02040503050406030204" pitchFamily="18" charset="0"/>
                            </a:rPr>
                            <m:t>∆</m:t>
                          </m:r>
                          <m:r>
                            <a:rPr lang="en-GB" sz="1200" i="1">
                              <a:solidFill>
                                <a:schemeClr val="tx1"/>
                              </a:solidFill>
                              <a:latin typeface="Cambria Math" panose="02040503050406030204" pitchFamily="18" charset="0"/>
                              <a:ea typeface="Cambria Math" panose="02040503050406030204" pitchFamily="18" charset="0"/>
                            </a:rPr>
                            <m:t>𝜀</m:t>
                          </m:r>
                        </m:e>
                        <m:sub>
                          <m:r>
                            <a:rPr lang="de-DE" sz="1200" b="0" i="1" smtClean="0">
                              <a:solidFill>
                                <a:schemeClr val="tx1"/>
                              </a:solidFill>
                              <a:latin typeface="Cambria Math" panose="02040503050406030204" pitchFamily="18" charset="0"/>
                              <a:ea typeface="Cambria Math" panose="02040503050406030204" pitchFamily="18" charset="0"/>
                            </a:rPr>
                            <m:t>𝑥𝑦</m:t>
                          </m:r>
                        </m:sub>
                      </m:sSub>
                    </m:oMath>
                  </m:oMathPara>
                </a14:m>
                <a:endParaRPr lang="en-GB" sz="1200" dirty="0">
                  <a:solidFill>
                    <a:schemeClr val="tx1"/>
                  </a:solidFill>
                </a:endParaRPr>
              </a:p>
            </p:txBody>
          </p:sp>
        </mc:Choice>
        <mc:Fallback xmlns="">
          <p:sp>
            <p:nvSpPr>
              <p:cNvPr id="34" name="Textfeld 33">
                <a:extLst>
                  <a:ext uri="{FF2B5EF4-FFF2-40B4-BE49-F238E27FC236}">
                    <a16:creationId xmlns:a16="http://schemas.microsoft.com/office/drawing/2014/main" id="{7A33FB8F-8B98-F08C-7D11-A8869164C521}"/>
                  </a:ext>
                </a:extLst>
              </p:cNvPr>
              <p:cNvSpPr txBox="1">
                <a:spLocks noRot="1" noChangeAspect="1" noMove="1" noResize="1" noEditPoints="1" noAdjustHandles="1" noChangeArrowheads="1" noChangeShapeType="1" noTextEdit="1"/>
              </p:cNvSpPr>
              <p:nvPr/>
            </p:nvSpPr>
            <p:spPr>
              <a:xfrm>
                <a:off x="4894677" y="5720856"/>
                <a:ext cx="347916" cy="199285"/>
              </a:xfrm>
              <a:prstGeom prst="rect">
                <a:avLst/>
              </a:prstGeom>
              <a:blipFill>
                <a:blip r:embed="rId20"/>
                <a:stretch>
                  <a:fillRect l="-8772" r="-3509" b="-24242"/>
                </a:stretch>
              </a:blipFill>
            </p:spPr>
            <p:txBody>
              <a:bodyPr/>
              <a:lstStyle/>
              <a:p>
                <a:r>
                  <a:rPr lang="de-DE">
                    <a:noFill/>
                  </a:rPr>
                  <a:t> </a:t>
                </a:r>
              </a:p>
            </p:txBody>
          </p:sp>
        </mc:Fallback>
      </mc:AlternateContent>
    </p:spTree>
    <p:extLst>
      <p:ext uri="{BB962C8B-B14F-4D97-AF65-F5344CB8AC3E}">
        <p14:creationId xmlns:p14="http://schemas.microsoft.com/office/powerpoint/2010/main" val="2896166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18</a:t>
            </a:fld>
            <a:endParaRPr lang="en-GB" dirty="0"/>
          </a:p>
        </p:txBody>
      </p:sp>
      <p:sp>
        <p:nvSpPr>
          <p:cNvPr id="6" name="Textplatzhalter 5"/>
          <p:cNvSpPr>
            <a:spLocks noGrp="1"/>
          </p:cNvSpPr>
          <p:nvPr>
            <p:ph type="body" sz="quarter" idx="13"/>
          </p:nvPr>
        </p:nvSpPr>
        <p:spPr/>
        <p:txBody>
          <a:bodyPr>
            <a:normAutofit fontScale="92500"/>
          </a:bodyPr>
          <a:lstStyle/>
          <a:p>
            <a:r>
              <a:rPr lang="en-GB" dirty="0"/>
              <a:t>The local scaling without stress optimization already leads to less unwanted plastic deformation in contrast to the setups without any and with global scaling. By the new approach the unwanted deformations can be further reduced.</a:t>
            </a:r>
          </a:p>
        </p:txBody>
      </p:sp>
      <p:sp>
        <p:nvSpPr>
          <p:cNvPr id="7" name="Titel 6"/>
          <p:cNvSpPr>
            <a:spLocks noGrp="1"/>
          </p:cNvSpPr>
          <p:nvPr>
            <p:ph type="title"/>
          </p:nvPr>
        </p:nvSpPr>
        <p:spPr/>
        <p:txBody>
          <a:bodyPr/>
          <a:lstStyle/>
          <a:p>
            <a:r>
              <a:rPr lang="en-GB" dirty="0"/>
              <a:t>RESULTS: </a:t>
            </a:r>
            <a:r>
              <a:rPr lang="en-GB" cap="all" dirty="0"/>
              <a:t>Plastic strain rate </a:t>
            </a:r>
          </a:p>
        </p:txBody>
      </p:sp>
      <p:sp>
        <p:nvSpPr>
          <p:cNvPr id="9" name="Textfeld 8"/>
          <p:cNvSpPr txBox="1"/>
          <p:nvPr/>
        </p:nvSpPr>
        <p:spPr>
          <a:xfrm>
            <a:off x="549841" y="1447868"/>
            <a:ext cx="1128010" cy="276999"/>
          </a:xfrm>
          <a:prstGeom prst="rect">
            <a:avLst/>
          </a:prstGeom>
          <a:noFill/>
        </p:spPr>
        <p:txBody>
          <a:bodyPr wrap="square" rtlCol="0">
            <a:spAutoFit/>
          </a:bodyPr>
          <a:lstStyle/>
          <a:p>
            <a:pPr algn="ctr"/>
            <a:r>
              <a:rPr lang="en-GB" sz="1200" dirty="0"/>
              <a:t>No Scaling</a:t>
            </a:r>
          </a:p>
        </p:txBody>
      </p:sp>
      <p:pic>
        <p:nvPicPr>
          <p:cNvPr id="10" name="Grafik 9"/>
          <p:cNvPicPr>
            <a:picLocks noChangeAspect="1"/>
          </p:cNvPicPr>
          <p:nvPr/>
        </p:nvPicPr>
        <p:blipFill>
          <a:blip r:embed="rId3">
            <a:clrChange>
              <a:clrFrom>
                <a:srgbClr val="FFFFFF"/>
              </a:clrFrom>
              <a:clrTo>
                <a:srgbClr val="FFFFFF">
                  <a:alpha val="0"/>
                </a:srgbClr>
              </a:clrTo>
            </a:clrChange>
          </a:blip>
          <a:stretch>
            <a:fillRect/>
          </a:stretch>
        </p:blipFill>
        <p:spPr>
          <a:xfrm rot="5400000">
            <a:off x="-460474" y="2847788"/>
            <a:ext cx="3255986" cy="944237"/>
          </a:xfrm>
          <a:prstGeom prst="rect">
            <a:avLst/>
          </a:prstGeom>
        </p:spPr>
      </p:pic>
      <p:pic>
        <p:nvPicPr>
          <p:cNvPr id="11" name="Grafik 10"/>
          <p:cNvPicPr>
            <a:picLocks noChangeAspect="1"/>
          </p:cNvPicPr>
          <p:nvPr/>
        </p:nvPicPr>
        <p:blipFill>
          <a:blip r:embed="rId4">
            <a:clrChange>
              <a:clrFrom>
                <a:srgbClr val="FFFFFF"/>
              </a:clrFrom>
              <a:clrTo>
                <a:srgbClr val="FFFFFF">
                  <a:alpha val="0"/>
                </a:srgbClr>
              </a:clrTo>
            </a:clrChange>
          </a:blip>
          <a:stretch>
            <a:fillRect/>
          </a:stretch>
        </p:blipFill>
        <p:spPr>
          <a:xfrm rot="5400000">
            <a:off x="2472240" y="2867435"/>
            <a:ext cx="3349287" cy="988359"/>
          </a:xfrm>
          <a:prstGeom prst="rect">
            <a:avLst/>
          </a:prstGeom>
        </p:spPr>
      </p:pic>
      <p:sp>
        <p:nvSpPr>
          <p:cNvPr id="12" name="Textfeld 11"/>
          <p:cNvSpPr txBox="1"/>
          <p:nvPr/>
        </p:nvSpPr>
        <p:spPr>
          <a:xfrm>
            <a:off x="3352800" y="1420594"/>
            <a:ext cx="1476600"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Global Scaling</a:t>
            </a:r>
          </a:p>
        </p:txBody>
      </p:sp>
      <p:pic>
        <p:nvPicPr>
          <p:cNvPr id="14" name="Grafik 13"/>
          <p:cNvPicPr>
            <a:picLocks noChangeAspect="1"/>
          </p:cNvPicPr>
          <p:nvPr/>
        </p:nvPicPr>
        <p:blipFill>
          <a:blip r:embed="rId5">
            <a:clrChange>
              <a:clrFrom>
                <a:srgbClr val="FFFFFF"/>
              </a:clrFrom>
              <a:clrTo>
                <a:srgbClr val="FFFFFF">
                  <a:alpha val="0"/>
                </a:srgbClr>
              </a:clrTo>
            </a:clrChange>
          </a:blip>
          <a:stretch>
            <a:fillRect/>
          </a:stretch>
        </p:blipFill>
        <p:spPr>
          <a:xfrm rot="5400000">
            <a:off x="5495972" y="2880428"/>
            <a:ext cx="3290001" cy="973685"/>
          </a:xfrm>
          <a:prstGeom prst="rect">
            <a:avLst/>
          </a:prstGeom>
        </p:spPr>
      </p:pic>
      <p:sp>
        <p:nvSpPr>
          <p:cNvPr id="15" name="Textfeld 14"/>
          <p:cNvSpPr txBox="1"/>
          <p:nvPr/>
        </p:nvSpPr>
        <p:spPr>
          <a:xfrm>
            <a:off x="5801180" y="1368992"/>
            <a:ext cx="2591070"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Local Scaling Opt 0</a:t>
            </a:r>
          </a:p>
          <a:p>
            <a:pPr algn="ctr"/>
            <a:r>
              <a:rPr lang="en-GB" sz="1200" dirty="0">
                <a:latin typeface="Arial" panose="020B0604020202020204" pitchFamily="34" charset="0"/>
                <a:cs typeface="Arial" panose="020B0604020202020204" pitchFamily="34" charset="0"/>
              </a:rPr>
              <a:t>(without stress optimization)</a:t>
            </a:r>
          </a:p>
        </p:txBody>
      </p:sp>
      <p:pic>
        <p:nvPicPr>
          <p:cNvPr id="17" name="Grafik 16"/>
          <p:cNvPicPr>
            <a:picLocks noChangeAspect="1"/>
          </p:cNvPicPr>
          <p:nvPr/>
        </p:nvPicPr>
        <p:blipFill>
          <a:blip r:embed="rId6">
            <a:clrChange>
              <a:clrFrom>
                <a:srgbClr val="FFFFFF"/>
              </a:clrFrom>
              <a:clrTo>
                <a:srgbClr val="FFFFFF">
                  <a:alpha val="0"/>
                </a:srgbClr>
              </a:clrTo>
            </a:clrChange>
          </a:blip>
          <a:stretch>
            <a:fillRect/>
          </a:stretch>
        </p:blipFill>
        <p:spPr>
          <a:xfrm rot="5400000">
            <a:off x="8442142" y="2860238"/>
            <a:ext cx="3461110" cy="1063630"/>
          </a:xfrm>
          <a:prstGeom prst="rect">
            <a:avLst/>
          </a:prstGeom>
        </p:spPr>
      </p:pic>
      <p:sp>
        <p:nvSpPr>
          <p:cNvPr id="18" name="Textfeld 17"/>
          <p:cNvSpPr txBox="1"/>
          <p:nvPr/>
        </p:nvSpPr>
        <p:spPr>
          <a:xfrm>
            <a:off x="9364300" y="1406746"/>
            <a:ext cx="1656443"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Local Scaling Opt 30</a:t>
            </a:r>
          </a:p>
        </p:txBody>
      </p:sp>
      <p:graphicFrame>
        <p:nvGraphicFramePr>
          <p:cNvPr id="20" name="Tabelle 19"/>
          <p:cNvGraphicFramePr>
            <a:graphicFrameLocks noGrp="1"/>
          </p:cNvGraphicFramePr>
          <p:nvPr>
            <p:extLst>
              <p:ext uri="{D42A27DB-BD31-4B8C-83A1-F6EECF244321}">
                <p14:modId xmlns:p14="http://schemas.microsoft.com/office/powerpoint/2010/main" val="2377266269"/>
              </p:ext>
            </p:extLst>
          </p:nvPr>
        </p:nvGraphicFramePr>
        <p:xfrm>
          <a:off x="4486574" y="5421854"/>
          <a:ext cx="3218852" cy="72000"/>
        </p:xfrm>
        <a:graphic>
          <a:graphicData uri="http://schemas.openxmlformats.org/drawingml/2006/table">
            <a:tbl>
              <a:tblPr bandRow="1">
                <a:tableStyleId>{5940675A-B579-460E-94D1-54222C63F5DA}</a:tableStyleId>
              </a:tblPr>
              <a:tblGrid>
                <a:gridCol w="804713">
                  <a:extLst>
                    <a:ext uri="{9D8B030D-6E8A-4147-A177-3AD203B41FA5}">
                      <a16:colId xmlns:a16="http://schemas.microsoft.com/office/drawing/2014/main" val="3121298189"/>
                    </a:ext>
                  </a:extLst>
                </a:gridCol>
                <a:gridCol w="804713">
                  <a:extLst>
                    <a:ext uri="{9D8B030D-6E8A-4147-A177-3AD203B41FA5}">
                      <a16:colId xmlns:a16="http://schemas.microsoft.com/office/drawing/2014/main" val="1366986916"/>
                    </a:ext>
                  </a:extLst>
                </a:gridCol>
                <a:gridCol w="804713">
                  <a:extLst>
                    <a:ext uri="{9D8B030D-6E8A-4147-A177-3AD203B41FA5}">
                      <a16:colId xmlns:a16="http://schemas.microsoft.com/office/drawing/2014/main" val="2248007222"/>
                    </a:ext>
                  </a:extLst>
                </a:gridCol>
                <a:gridCol w="804713">
                  <a:extLst>
                    <a:ext uri="{9D8B030D-6E8A-4147-A177-3AD203B41FA5}">
                      <a16:colId xmlns:a16="http://schemas.microsoft.com/office/drawing/2014/main" val="1814465282"/>
                    </a:ext>
                  </a:extLst>
                </a:gridCol>
              </a:tblGrid>
              <a:tr h="72000">
                <a:tc>
                  <a:txBody>
                    <a:bodyPr/>
                    <a:lstStyle/>
                    <a:p>
                      <a:endParaRPr lang="de-DE" sz="100" dirty="0"/>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de-DE" sz="100" dirty="0"/>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AAAAAA"/>
                    </a:solidFill>
                  </a:tcPr>
                </a:tc>
                <a:tc>
                  <a:txBody>
                    <a:bodyPr/>
                    <a:lstStyle/>
                    <a:p>
                      <a:endParaRPr lang="de-DE" sz="100" dirty="0"/>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555555"/>
                    </a:solidFill>
                  </a:tcPr>
                </a:tc>
                <a:tc>
                  <a:txBody>
                    <a:bodyPr/>
                    <a:lstStyle/>
                    <a:p>
                      <a:endParaRPr lang="de-DE" sz="100" dirty="0"/>
                    </a:p>
                  </a:txBody>
                  <a:tcPr marL="0" marR="0"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031494690"/>
                  </a:ext>
                </a:extLst>
              </a:tr>
            </a:tbl>
          </a:graphicData>
        </a:graphic>
      </p:graphicFrame>
      <p:sp>
        <p:nvSpPr>
          <p:cNvPr id="21" name="Textfeld 20"/>
          <p:cNvSpPr txBox="1"/>
          <p:nvPr/>
        </p:nvSpPr>
        <p:spPr>
          <a:xfrm>
            <a:off x="7437724" y="5491857"/>
            <a:ext cx="565307"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max</a:t>
            </a:r>
          </a:p>
        </p:txBody>
      </p:sp>
      <p:sp>
        <p:nvSpPr>
          <p:cNvPr id="22" name="Textfeld 21"/>
          <p:cNvSpPr txBox="1"/>
          <p:nvPr/>
        </p:nvSpPr>
        <p:spPr>
          <a:xfrm>
            <a:off x="5039103" y="5491857"/>
            <a:ext cx="639714"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0.001</a:t>
            </a:r>
          </a:p>
        </p:txBody>
      </p:sp>
      <p:sp>
        <p:nvSpPr>
          <p:cNvPr id="23" name="Textfeld 22"/>
          <p:cNvSpPr txBox="1"/>
          <p:nvPr/>
        </p:nvSpPr>
        <p:spPr>
          <a:xfrm>
            <a:off x="4180339" y="5491857"/>
            <a:ext cx="639714"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0</a:t>
            </a:r>
          </a:p>
        </p:txBody>
      </p:sp>
      <p:sp>
        <p:nvSpPr>
          <p:cNvPr id="24" name="Textfeld 23"/>
          <p:cNvSpPr txBox="1"/>
          <p:nvPr/>
        </p:nvSpPr>
        <p:spPr>
          <a:xfrm>
            <a:off x="5801180" y="5491857"/>
            <a:ext cx="639714"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0.01</a:t>
            </a:r>
          </a:p>
        </p:txBody>
      </p:sp>
      <p:sp>
        <p:nvSpPr>
          <p:cNvPr id="25" name="Textfeld 24"/>
          <p:cNvSpPr txBox="1"/>
          <p:nvPr/>
        </p:nvSpPr>
        <p:spPr>
          <a:xfrm>
            <a:off x="6563257" y="5491857"/>
            <a:ext cx="639714" cy="276999"/>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0.1</a:t>
            </a:r>
          </a:p>
        </p:txBody>
      </p:sp>
      <p:sp>
        <p:nvSpPr>
          <p:cNvPr id="26" name="Textfeld 25"/>
          <p:cNvSpPr txBox="1"/>
          <p:nvPr/>
        </p:nvSpPr>
        <p:spPr>
          <a:xfrm>
            <a:off x="2650510" y="5367075"/>
            <a:ext cx="1824009" cy="184666"/>
          </a:xfrm>
          <a:prstGeom prst="rect">
            <a:avLst/>
          </a:prstGeom>
          <a:noFill/>
        </p:spPr>
        <p:txBody>
          <a:bodyPr wrap="square" lIns="0" tIns="0" rIns="0" bIns="0" rtlCol="0">
            <a:spAutoFit/>
          </a:bodyPr>
          <a:lstStyle/>
          <a:p>
            <a:pPr algn="ctr"/>
            <a:r>
              <a:rPr lang="en-GB" sz="1200" dirty="0">
                <a:latin typeface="Arial" panose="020B0604020202020204" pitchFamily="34" charset="0"/>
                <a:cs typeface="Arial" panose="020B0604020202020204" pitchFamily="34" charset="0"/>
              </a:rPr>
              <a:t>Plastic Strain Rate </a:t>
            </a:r>
          </a:p>
        </p:txBody>
      </p:sp>
      <p:graphicFrame>
        <p:nvGraphicFramePr>
          <p:cNvPr id="8" name="Diagramm 7"/>
          <p:cNvGraphicFramePr>
            <a:graphicFrameLocks/>
          </p:cNvGraphicFramePr>
          <p:nvPr>
            <p:extLst>
              <p:ext uri="{D42A27DB-BD31-4B8C-83A1-F6EECF244321}">
                <p14:modId xmlns:p14="http://schemas.microsoft.com/office/powerpoint/2010/main" val="478610186"/>
              </p:ext>
            </p:extLst>
          </p:nvPr>
        </p:nvGraphicFramePr>
        <p:xfrm>
          <a:off x="1875815" y="2725954"/>
          <a:ext cx="1440000" cy="1440000"/>
        </p:xfrm>
        <a:graphic>
          <a:graphicData uri="http://schemas.openxmlformats.org/drawingml/2006/chart">
            <c:chart xmlns:c="http://schemas.openxmlformats.org/drawingml/2006/chart" xmlns:r="http://schemas.openxmlformats.org/officeDocument/2006/relationships" r:id="rId7"/>
          </a:graphicData>
        </a:graphic>
      </p:graphicFrame>
      <p:sp>
        <p:nvSpPr>
          <p:cNvPr id="27" name="Textfeld 26"/>
          <p:cNvSpPr txBox="1"/>
          <p:nvPr/>
        </p:nvSpPr>
        <p:spPr>
          <a:xfrm>
            <a:off x="2259983" y="3703138"/>
            <a:ext cx="671665" cy="276999"/>
          </a:xfrm>
          <a:prstGeom prst="rect">
            <a:avLst/>
          </a:prstGeom>
          <a:noFill/>
        </p:spPr>
        <p:txBody>
          <a:bodyPr wrap="square" rtlCol="0">
            <a:spAutoFit/>
          </a:bodyPr>
          <a:lstStyle/>
          <a:p>
            <a:pPr algn="ctr"/>
            <a:r>
              <a:rPr lang="en-GB" sz="1200" dirty="0">
                <a:solidFill>
                  <a:srgbClr val="000000"/>
                </a:solidFill>
                <a:latin typeface="Arial" panose="020B0604020202020204" pitchFamily="34" charset="0"/>
                <a:cs typeface="Arial" panose="020B0604020202020204" pitchFamily="34" charset="0"/>
              </a:rPr>
              <a:t>76.3%</a:t>
            </a:r>
            <a:endParaRPr lang="en-GB" sz="1100" dirty="0">
              <a:latin typeface="Arial" panose="020B0604020202020204" pitchFamily="34" charset="0"/>
              <a:cs typeface="Arial" panose="020B0604020202020204" pitchFamily="34" charset="0"/>
            </a:endParaRPr>
          </a:p>
        </p:txBody>
      </p:sp>
      <p:grpSp>
        <p:nvGrpSpPr>
          <p:cNvPr id="84" name="Gruppieren 83"/>
          <p:cNvGrpSpPr/>
          <p:nvPr/>
        </p:nvGrpSpPr>
        <p:grpSpPr>
          <a:xfrm>
            <a:off x="2424922" y="2613957"/>
            <a:ext cx="755905" cy="298249"/>
            <a:chOff x="2668850" y="2691100"/>
            <a:chExt cx="755905" cy="298249"/>
          </a:xfrm>
        </p:grpSpPr>
        <p:sp>
          <p:nvSpPr>
            <p:cNvPr id="30" name="Textfeld 29"/>
            <p:cNvSpPr txBox="1"/>
            <p:nvPr/>
          </p:nvSpPr>
          <p:spPr>
            <a:xfrm>
              <a:off x="2668850" y="2691100"/>
              <a:ext cx="755905"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11.6%</a:t>
              </a:r>
            </a:p>
          </p:txBody>
        </p:sp>
        <p:grpSp>
          <p:nvGrpSpPr>
            <p:cNvPr id="43" name="Gruppieren 42"/>
            <p:cNvGrpSpPr/>
            <p:nvPr/>
          </p:nvGrpSpPr>
          <p:grpSpPr>
            <a:xfrm>
              <a:off x="2750438" y="2842658"/>
              <a:ext cx="144000" cy="146691"/>
              <a:chOff x="551064" y="2678723"/>
              <a:chExt cx="144000" cy="146691"/>
            </a:xfrm>
          </p:grpSpPr>
          <p:cxnSp>
            <p:nvCxnSpPr>
              <p:cNvPr id="44" name="Gerader Verbinder 43"/>
              <p:cNvCxnSpPr/>
              <p:nvPr/>
            </p:nvCxnSpPr>
            <p:spPr>
              <a:xfrm flipH="1">
                <a:off x="551064" y="2678723"/>
                <a:ext cx="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r Verbinder 44"/>
              <p:cNvCxnSpPr/>
              <p:nvPr/>
            </p:nvCxnSpPr>
            <p:spPr>
              <a:xfrm flipV="1">
                <a:off x="551064" y="2681414"/>
                <a:ext cx="0" cy="1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3" name="Gruppieren 82"/>
          <p:cNvGrpSpPr/>
          <p:nvPr/>
        </p:nvGrpSpPr>
        <p:grpSpPr>
          <a:xfrm>
            <a:off x="1397381" y="2951372"/>
            <a:ext cx="775632" cy="276999"/>
            <a:chOff x="1763141" y="2669590"/>
            <a:chExt cx="775632" cy="276999"/>
          </a:xfrm>
        </p:grpSpPr>
        <p:sp>
          <p:nvSpPr>
            <p:cNvPr id="29" name="Textfeld 28"/>
            <p:cNvSpPr txBox="1"/>
            <p:nvPr/>
          </p:nvSpPr>
          <p:spPr>
            <a:xfrm>
              <a:off x="1763141" y="2669590"/>
              <a:ext cx="734964"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8.1%</a:t>
              </a:r>
            </a:p>
          </p:txBody>
        </p:sp>
        <p:grpSp>
          <p:nvGrpSpPr>
            <p:cNvPr id="46" name="Gruppieren 45"/>
            <p:cNvGrpSpPr/>
            <p:nvPr/>
          </p:nvGrpSpPr>
          <p:grpSpPr>
            <a:xfrm>
              <a:off x="2419648" y="2805232"/>
              <a:ext cx="119125" cy="82002"/>
              <a:chOff x="481069" y="2741084"/>
              <a:chExt cx="162794" cy="72000"/>
            </a:xfrm>
          </p:grpSpPr>
          <p:cxnSp>
            <p:nvCxnSpPr>
              <p:cNvPr id="47" name="Gerader Verbinder 46"/>
              <p:cNvCxnSpPr/>
              <p:nvPr/>
            </p:nvCxnSpPr>
            <p:spPr>
              <a:xfrm flipH="1">
                <a:off x="481069" y="2741084"/>
                <a:ext cx="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p:nvCxnSpPr>
            <p:spPr>
              <a:xfrm flipH="1" flipV="1">
                <a:off x="551064" y="2741084"/>
                <a:ext cx="92799" cy="7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2" name="Gruppieren 81"/>
          <p:cNvGrpSpPr/>
          <p:nvPr/>
        </p:nvGrpSpPr>
        <p:grpSpPr>
          <a:xfrm>
            <a:off x="1523018" y="3186668"/>
            <a:ext cx="552645" cy="276999"/>
            <a:chOff x="2019324" y="3098412"/>
            <a:chExt cx="552645" cy="276999"/>
          </a:xfrm>
        </p:grpSpPr>
        <p:sp>
          <p:nvSpPr>
            <p:cNvPr id="28" name="Textfeld 27"/>
            <p:cNvSpPr txBox="1"/>
            <p:nvPr/>
          </p:nvSpPr>
          <p:spPr>
            <a:xfrm>
              <a:off x="2019324" y="3098412"/>
              <a:ext cx="536729"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4.0%</a:t>
              </a:r>
            </a:p>
          </p:txBody>
        </p:sp>
        <p:grpSp>
          <p:nvGrpSpPr>
            <p:cNvPr id="49" name="Gruppieren 48"/>
            <p:cNvGrpSpPr/>
            <p:nvPr/>
          </p:nvGrpSpPr>
          <p:grpSpPr>
            <a:xfrm>
              <a:off x="2466843" y="3221523"/>
              <a:ext cx="105126" cy="21091"/>
              <a:chOff x="488969" y="2741084"/>
              <a:chExt cx="143664" cy="18518"/>
            </a:xfrm>
          </p:grpSpPr>
          <p:cxnSp>
            <p:nvCxnSpPr>
              <p:cNvPr id="50" name="Gerader Verbinder 49"/>
              <p:cNvCxnSpPr/>
              <p:nvPr/>
            </p:nvCxnSpPr>
            <p:spPr>
              <a:xfrm flipH="1">
                <a:off x="488969" y="2741084"/>
                <a:ext cx="491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r Verbinder 50"/>
              <p:cNvCxnSpPr/>
              <p:nvPr/>
            </p:nvCxnSpPr>
            <p:spPr>
              <a:xfrm flipH="1" flipV="1">
                <a:off x="539910" y="2741085"/>
                <a:ext cx="92723" cy="185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6" name="Gruppieren 95"/>
          <p:cNvGrpSpPr/>
          <p:nvPr/>
        </p:nvGrpSpPr>
        <p:grpSpPr>
          <a:xfrm>
            <a:off x="4475675" y="2629706"/>
            <a:ext cx="1882482" cy="1536248"/>
            <a:chOff x="4732751" y="2629706"/>
            <a:chExt cx="1882482" cy="1536248"/>
          </a:xfrm>
        </p:grpSpPr>
        <p:graphicFrame>
          <p:nvGraphicFramePr>
            <p:cNvPr id="13" name="Diagramm 12"/>
            <p:cNvGraphicFramePr>
              <a:graphicFrameLocks/>
            </p:cNvGraphicFramePr>
            <p:nvPr>
              <p:extLst>
                <p:ext uri="{D42A27DB-BD31-4B8C-83A1-F6EECF244321}">
                  <p14:modId xmlns:p14="http://schemas.microsoft.com/office/powerpoint/2010/main" val="3942900935"/>
                </p:ext>
              </p:extLst>
            </p:nvPr>
          </p:nvGraphicFramePr>
          <p:xfrm>
            <a:off x="5175233" y="2725954"/>
            <a:ext cx="1440000" cy="1440000"/>
          </p:xfrm>
          <a:graphic>
            <a:graphicData uri="http://schemas.openxmlformats.org/drawingml/2006/chart">
              <c:chart xmlns:c="http://schemas.openxmlformats.org/drawingml/2006/chart" xmlns:r="http://schemas.openxmlformats.org/officeDocument/2006/relationships" r:id="rId8"/>
            </a:graphicData>
          </a:graphic>
        </p:graphicFrame>
        <p:sp>
          <p:nvSpPr>
            <p:cNvPr id="31" name="Textfeld 30"/>
            <p:cNvSpPr txBox="1"/>
            <p:nvPr/>
          </p:nvSpPr>
          <p:spPr>
            <a:xfrm>
              <a:off x="5543947" y="3702050"/>
              <a:ext cx="702572" cy="276999"/>
            </a:xfrm>
            <a:prstGeom prst="rect">
              <a:avLst/>
            </a:prstGeom>
            <a:noFill/>
          </p:spPr>
          <p:txBody>
            <a:bodyPr wrap="square" rtlCol="0">
              <a:spAutoFit/>
            </a:bodyPr>
            <a:lstStyle/>
            <a:p>
              <a:pPr algn="ctr"/>
              <a:r>
                <a:rPr lang="en-GB" sz="1200" dirty="0">
                  <a:solidFill>
                    <a:srgbClr val="000000"/>
                  </a:solidFill>
                  <a:latin typeface="Arial" panose="020B0604020202020204" pitchFamily="34" charset="0"/>
                  <a:cs typeface="Arial" panose="020B0604020202020204" pitchFamily="34" charset="0"/>
                </a:rPr>
                <a:t>74.2%</a:t>
              </a:r>
              <a:endParaRPr lang="en-GB" sz="1100" dirty="0">
                <a:latin typeface="Arial" panose="020B0604020202020204" pitchFamily="34" charset="0"/>
                <a:cs typeface="Arial" panose="020B0604020202020204" pitchFamily="34" charset="0"/>
              </a:endParaRPr>
            </a:p>
          </p:txBody>
        </p:sp>
        <p:grpSp>
          <p:nvGrpSpPr>
            <p:cNvPr id="86" name="Gruppieren 85"/>
            <p:cNvGrpSpPr/>
            <p:nvPr/>
          </p:nvGrpSpPr>
          <p:grpSpPr>
            <a:xfrm>
              <a:off x="5703489" y="2629706"/>
              <a:ext cx="785022" cy="276999"/>
              <a:chOff x="5703489" y="2629706"/>
              <a:chExt cx="785022" cy="276999"/>
            </a:xfrm>
          </p:grpSpPr>
          <p:sp>
            <p:nvSpPr>
              <p:cNvPr id="36" name="Textfeld 35"/>
              <p:cNvSpPr txBox="1"/>
              <p:nvPr/>
            </p:nvSpPr>
            <p:spPr>
              <a:xfrm>
                <a:off x="5703489" y="2629706"/>
                <a:ext cx="785022"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14.2%</a:t>
                </a:r>
              </a:p>
            </p:txBody>
          </p:sp>
          <p:grpSp>
            <p:nvGrpSpPr>
              <p:cNvPr id="52" name="Gruppieren 51"/>
              <p:cNvGrpSpPr/>
              <p:nvPr/>
            </p:nvGrpSpPr>
            <p:grpSpPr>
              <a:xfrm>
                <a:off x="5807686" y="2763063"/>
                <a:ext cx="144298" cy="129957"/>
                <a:chOff x="551064" y="2741084"/>
                <a:chExt cx="144298" cy="129957"/>
              </a:xfrm>
            </p:grpSpPr>
            <p:cxnSp>
              <p:nvCxnSpPr>
                <p:cNvPr id="53" name="Gerader Verbinder 52"/>
                <p:cNvCxnSpPr/>
                <p:nvPr/>
              </p:nvCxnSpPr>
              <p:spPr>
                <a:xfrm flipH="1">
                  <a:off x="551362" y="2741435"/>
                  <a:ext cx="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flipV="1">
                  <a:off x="551064" y="2741084"/>
                  <a:ext cx="1707" cy="1299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5" name="Gruppieren 84"/>
            <p:cNvGrpSpPr/>
            <p:nvPr/>
          </p:nvGrpSpPr>
          <p:grpSpPr>
            <a:xfrm>
              <a:off x="4732751" y="3043816"/>
              <a:ext cx="649483" cy="276999"/>
              <a:chOff x="4732751" y="3043816"/>
              <a:chExt cx="649483" cy="276999"/>
            </a:xfrm>
          </p:grpSpPr>
          <p:sp>
            <p:nvSpPr>
              <p:cNvPr id="35" name="Textfeld 34"/>
              <p:cNvSpPr txBox="1"/>
              <p:nvPr/>
            </p:nvSpPr>
            <p:spPr>
              <a:xfrm>
                <a:off x="4732751" y="3043816"/>
                <a:ext cx="570934"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8.1%</a:t>
                </a:r>
              </a:p>
            </p:txBody>
          </p:sp>
          <p:grpSp>
            <p:nvGrpSpPr>
              <p:cNvPr id="55" name="Gruppieren 54"/>
              <p:cNvGrpSpPr/>
              <p:nvPr/>
            </p:nvGrpSpPr>
            <p:grpSpPr>
              <a:xfrm>
                <a:off x="5237962" y="3181163"/>
                <a:ext cx="144272" cy="55441"/>
                <a:chOff x="477815" y="2741084"/>
                <a:chExt cx="197160" cy="48679"/>
              </a:xfrm>
            </p:grpSpPr>
            <p:cxnSp>
              <p:nvCxnSpPr>
                <p:cNvPr id="56" name="Gerader Verbinder 55"/>
                <p:cNvCxnSpPr/>
                <p:nvPr/>
              </p:nvCxnSpPr>
              <p:spPr>
                <a:xfrm flipH="1">
                  <a:off x="477815" y="2741084"/>
                  <a:ext cx="7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Gerader Verbinder 56"/>
                <p:cNvCxnSpPr/>
                <p:nvPr/>
              </p:nvCxnSpPr>
              <p:spPr>
                <a:xfrm flipH="1" flipV="1">
                  <a:off x="551064" y="2741084"/>
                  <a:ext cx="123911" cy="486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7" name="Gruppieren 86"/>
            <p:cNvGrpSpPr/>
            <p:nvPr/>
          </p:nvGrpSpPr>
          <p:grpSpPr>
            <a:xfrm>
              <a:off x="4774697" y="3279329"/>
              <a:ext cx="581933" cy="276999"/>
              <a:chOff x="4630697" y="3321661"/>
              <a:chExt cx="581933" cy="276999"/>
            </a:xfrm>
          </p:grpSpPr>
          <p:sp>
            <p:nvSpPr>
              <p:cNvPr id="34" name="Textfeld 33"/>
              <p:cNvSpPr txBox="1"/>
              <p:nvPr/>
            </p:nvSpPr>
            <p:spPr>
              <a:xfrm>
                <a:off x="4630697" y="3321661"/>
                <a:ext cx="550196"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3.5%</a:t>
                </a:r>
              </a:p>
            </p:txBody>
          </p:sp>
          <p:grpSp>
            <p:nvGrpSpPr>
              <p:cNvPr id="58" name="Gruppieren 57"/>
              <p:cNvGrpSpPr/>
              <p:nvPr/>
            </p:nvGrpSpPr>
            <p:grpSpPr>
              <a:xfrm>
                <a:off x="5102942" y="3446511"/>
                <a:ext cx="109688" cy="7252"/>
                <a:chOff x="492223" y="2741084"/>
                <a:chExt cx="149898" cy="6367"/>
              </a:xfrm>
            </p:grpSpPr>
            <p:cxnSp>
              <p:nvCxnSpPr>
                <p:cNvPr id="59" name="Gerader Verbinder 58"/>
                <p:cNvCxnSpPr/>
                <p:nvPr/>
              </p:nvCxnSpPr>
              <p:spPr>
                <a:xfrm flipH="1">
                  <a:off x="492223" y="2741084"/>
                  <a:ext cx="491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Gerader Verbinder 59"/>
                <p:cNvCxnSpPr/>
                <p:nvPr/>
              </p:nvCxnSpPr>
              <p:spPr>
                <a:xfrm flipH="1" flipV="1">
                  <a:off x="539910" y="2741085"/>
                  <a:ext cx="102211" cy="63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95" name="Gruppieren 94"/>
          <p:cNvGrpSpPr/>
          <p:nvPr/>
        </p:nvGrpSpPr>
        <p:grpSpPr>
          <a:xfrm>
            <a:off x="7506277" y="2613630"/>
            <a:ext cx="1609384" cy="1552324"/>
            <a:chOff x="7981428" y="2613630"/>
            <a:chExt cx="1609384" cy="1552324"/>
          </a:xfrm>
        </p:grpSpPr>
        <p:graphicFrame>
          <p:nvGraphicFramePr>
            <p:cNvPr id="16" name="Diagramm 15"/>
            <p:cNvGraphicFramePr>
              <a:graphicFrameLocks/>
            </p:cNvGraphicFramePr>
            <p:nvPr>
              <p:extLst>
                <p:ext uri="{D42A27DB-BD31-4B8C-83A1-F6EECF244321}">
                  <p14:modId xmlns:p14="http://schemas.microsoft.com/office/powerpoint/2010/main" val="3827165023"/>
                </p:ext>
              </p:extLst>
            </p:nvPr>
          </p:nvGraphicFramePr>
          <p:xfrm>
            <a:off x="8150812" y="2725954"/>
            <a:ext cx="1440000" cy="1440000"/>
          </p:xfrm>
          <a:graphic>
            <a:graphicData uri="http://schemas.openxmlformats.org/drawingml/2006/chart">
              <c:chart xmlns:c="http://schemas.openxmlformats.org/drawingml/2006/chart" xmlns:r="http://schemas.openxmlformats.org/officeDocument/2006/relationships" r:id="rId9"/>
            </a:graphicData>
          </a:graphic>
        </p:graphicFrame>
        <p:sp>
          <p:nvSpPr>
            <p:cNvPr id="32" name="Textfeld 31"/>
            <p:cNvSpPr txBox="1"/>
            <p:nvPr/>
          </p:nvSpPr>
          <p:spPr>
            <a:xfrm>
              <a:off x="8510400" y="3702049"/>
              <a:ext cx="720825" cy="276999"/>
            </a:xfrm>
            <a:prstGeom prst="rect">
              <a:avLst/>
            </a:prstGeom>
            <a:noFill/>
          </p:spPr>
          <p:txBody>
            <a:bodyPr wrap="square" rtlCol="0">
              <a:spAutoFit/>
            </a:bodyPr>
            <a:lstStyle/>
            <a:p>
              <a:pPr algn="ctr"/>
              <a:r>
                <a:rPr lang="en-GB" sz="1200" dirty="0">
                  <a:solidFill>
                    <a:srgbClr val="000000"/>
                  </a:solidFill>
                  <a:latin typeface="Arial" panose="020B0604020202020204" pitchFamily="34" charset="0"/>
                  <a:cs typeface="Arial" panose="020B0604020202020204" pitchFamily="34" charset="0"/>
                </a:rPr>
                <a:t>89.1%</a:t>
              </a:r>
              <a:endParaRPr lang="en-GB" sz="1100" dirty="0">
                <a:latin typeface="Arial" panose="020B0604020202020204" pitchFamily="34" charset="0"/>
                <a:cs typeface="Arial" panose="020B0604020202020204" pitchFamily="34" charset="0"/>
              </a:endParaRPr>
            </a:p>
          </p:txBody>
        </p:sp>
        <p:grpSp>
          <p:nvGrpSpPr>
            <p:cNvPr id="90" name="Gruppieren 89"/>
            <p:cNvGrpSpPr/>
            <p:nvPr/>
          </p:nvGrpSpPr>
          <p:grpSpPr>
            <a:xfrm>
              <a:off x="8838100" y="2613630"/>
              <a:ext cx="563984" cy="276999"/>
              <a:chOff x="8564647" y="2610802"/>
              <a:chExt cx="563984" cy="276999"/>
            </a:xfrm>
          </p:grpSpPr>
          <p:sp>
            <p:nvSpPr>
              <p:cNvPr id="39" name="Textfeld 38"/>
              <p:cNvSpPr txBox="1"/>
              <p:nvPr/>
            </p:nvSpPr>
            <p:spPr>
              <a:xfrm>
                <a:off x="8587339" y="2610802"/>
                <a:ext cx="541292"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3.6%</a:t>
                </a:r>
              </a:p>
            </p:txBody>
          </p:sp>
          <p:grpSp>
            <p:nvGrpSpPr>
              <p:cNvPr id="61" name="Gruppieren 60"/>
              <p:cNvGrpSpPr/>
              <p:nvPr/>
            </p:nvGrpSpPr>
            <p:grpSpPr>
              <a:xfrm>
                <a:off x="8564647" y="2757844"/>
                <a:ext cx="108298" cy="129957"/>
                <a:chOff x="551064" y="2741084"/>
                <a:chExt cx="108298" cy="129957"/>
              </a:xfrm>
            </p:grpSpPr>
            <p:cxnSp>
              <p:nvCxnSpPr>
                <p:cNvPr id="62" name="Gerader Verbinder 61"/>
                <p:cNvCxnSpPr/>
                <p:nvPr/>
              </p:nvCxnSpPr>
              <p:spPr>
                <a:xfrm flipH="1">
                  <a:off x="551362" y="2741435"/>
                  <a:ext cx="1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Gerader Verbinder 62"/>
                <p:cNvCxnSpPr/>
                <p:nvPr/>
              </p:nvCxnSpPr>
              <p:spPr>
                <a:xfrm flipV="1">
                  <a:off x="551064" y="2741084"/>
                  <a:ext cx="1707" cy="1299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9" name="Gruppieren 88"/>
            <p:cNvGrpSpPr/>
            <p:nvPr/>
          </p:nvGrpSpPr>
          <p:grpSpPr>
            <a:xfrm>
              <a:off x="8107634" y="2623631"/>
              <a:ext cx="578230" cy="322536"/>
              <a:chOff x="7899127" y="2557602"/>
              <a:chExt cx="578230" cy="322536"/>
            </a:xfrm>
          </p:grpSpPr>
          <p:sp>
            <p:nvSpPr>
              <p:cNvPr id="38" name="Textfeld 37"/>
              <p:cNvSpPr txBox="1"/>
              <p:nvPr/>
            </p:nvSpPr>
            <p:spPr>
              <a:xfrm>
                <a:off x="7899127" y="2557602"/>
                <a:ext cx="550508"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4.3%</a:t>
                </a:r>
              </a:p>
            </p:txBody>
          </p:sp>
          <p:grpSp>
            <p:nvGrpSpPr>
              <p:cNvPr id="64" name="Gruppieren 63"/>
              <p:cNvGrpSpPr/>
              <p:nvPr/>
            </p:nvGrpSpPr>
            <p:grpSpPr>
              <a:xfrm>
                <a:off x="8366750" y="2695746"/>
                <a:ext cx="110607" cy="184392"/>
                <a:chOff x="428860" y="2700165"/>
                <a:chExt cx="151149" cy="161901"/>
              </a:xfrm>
            </p:grpSpPr>
            <p:cxnSp>
              <p:nvCxnSpPr>
                <p:cNvPr id="65" name="Gerader Verbinder 64"/>
                <p:cNvCxnSpPr/>
                <p:nvPr/>
              </p:nvCxnSpPr>
              <p:spPr>
                <a:xfrm flipH="1">
                  <a:off x="428860" y="2700165"/>
                  <a:ext cx="719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r Verbinder 65"/>
                <p:cNvCxnSpPr/>
                <p:nvPr/>
              </p:nvCxnSpPr>
              <p:spPr>
                <a:xfrm flipH="1" flipV="1">
                  <a:off x="500666" y="2701609"/>
                  <a:ext cx="79343" cy="1604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8" name="Gruppieren 87"/>
            <p:cNvGrpSpPr/>
            <p:nvPr/>
          </p:nvGrpSpPr>
          <p:grpSpPr>
            <a:xfrm>
              <a:off x="7981428" y="2818963"/>
              <a:ext cx="597002" cy="276999"/>
              <a:chOff x="7574440" y="2867386"/>
              <a:chExt cx="597002" cy="276999"/>
            </a:xfrm>
          </p:grpSpPr>
          <p:sp>
            <p:nvSpPr>
              <p:cNvPr id="37" name="Textfeld 36"/>
              <p:cNvSpPr txBox="1"/>
              <p:nvPr/>
            </p:nvSpPr>
            <p:spPr>
              <a:xfrm>
                <a:off x="7574440" y="2867386"/>
                <a:ext cx="545140"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3.0%</a:t>
                </a:r>
              </a:p>
            </p:txBody>
          </p:sp>
          <p:grpSp>
            <p:nvGrpSpPr>
              <p:cNvPr id="67" name="Gruppieren 66"/>
              <p:cNvGrpSpPr/>
              <p:nvPr/>
            </p:nvGrpSpPr>
            <p:grpSpPr>
              <a:xfrm>
                <a:off x="8052316" y="2981902"/>
                <a:ext cx="119126" cy="92623"/>
                <a:chOff x="481678" y="2741084"/>
                <a:chExt cx="193297" cy="48679"/>
              </a:xfrm>
            </p:grpSpPr>
            <p:cxnSp>
              <p:nvCxnSpPr>
                <p:cNvPr id="68" name="Gerader Verbinder 67"/>
                <p:cNvCxnSpPr/>
                <p:nvPr/>
              </p:nvCxnSpPr>
              <p:spPr>
                <a:xfrm flipH="1">
                  <a:off x="481678" y="2742335"/>
                  <a:ext cx="720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H="1" flipV="1">
                  <a:off x="551064" y="2741084"/>
                  <a:ext cx="123911" cy="486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94" name="Gruppieren 93"/>
          <p:cNvGrpSpPr/>
          <p:nvPr/>
        </p:nvGrpSpPr>
        <p:grpSpPr>
          <a:xfrm>
            <a:off x="10632504" y="2519270"/>
            <a:ext cx="1440000" cy="1646684"/>
            <a:chOff x="10665384" y="2519270"/>
            <a:chExt cx="1440000" cy="1646684"/>
          </a:xfrm>
        </p:grpSpPr>
        <p:graphicFrame>
          <p:nvGraphicFramePr>
            <p:cNvPr id="19" name="Diagramm 18"/>
            <p:cNvGraphicFramePr>
              <a:graphicFrameLocks/>
            </p:cNvGraphicFramePr>
            <p:nvPr>
              <p:extLst>
                <p:ext uri="{D42A27DB-BD31-4B8C-83A1-F6EECF244321}">
                  <p14:modId xmlns:p14="http://schemas.microsoft.com/office/powerpoint/2010/main" val="2371608444"/>
                </p:ext>
              </p:extLst>
            </p:nvPr>
          </p:nvGraphicFramePr>
          <p:xfrm>
            <a:off x="10665384" y="2725954"/>
            <a:ext cx="1440000" cy="1440000"/>
          </p:xfrm>
          <a:graphic>
            <a:graphicData uri="http://schemas.openxmlformats.org/drawingml/2006/chart">
              <c:chart xmlns:c="http://schemas.openxmlformats.org/drawingml/2006/chart" xmlns:r="http://schemas.openxmlformats.org/officeDocument/2006/relationships" r:id="rId10"/>
            </a:graphicData>
          </a:graphic>
        </p:graphicFrame>
        <p:sp>
          <p:nvSpPr>
            <p:cNvPr id="33" name="Textfeld 32"/>
            <p:cNvSpPr txBox="1"/>
            <p:nvPr/>
          </p:nvSpPr>
          <p:spPr>
            <a:xfrm>
              <a:off x="11019791" y="3676670"/>
              <a:ext cx="731187" cy="276999"/>
            </a:xfrm>
            <a:prstGeom prst="rect">
              <a:avLst/>
            </a:prstGeom>
            <a:noFill/>
          </p:spPr>
          <p:txBody>
            <a:bodyPr wrap="square" rtlCol="0">
              <a:spAutoFit/>
            </a:bodyPr>
            <a:lstStyle/>
            <a:p>
              <a:pPr algn="ctr"/>
              <a:r>
                <a:rPr lang="en-GB" sz="1200" dirty="0">
                  <a:solidFill>
                    <a:srgbClr val="000000"/>
                  </a:solidFill>
                  <a:latin typeface="Arial" panose="020B0604020202020204" pitchFamily="34" charset="0"/>
                  <a:cs typeface="Arial" panose="020B0604020202020204" pitchFamily="34" charset="0"/>
                </a:rPr>
                <a:t>97.9%</a:t>
              </a:r>
              <a:endParaRPr lang="en-GB" sz="1100" dirty="0">
                <a:latin typeface="Arial" panose="020B0604020202020204" pitchFamily="34" charset="0"/>
                <a:cs typeface="Arial" panose="020B0604020202020204" pitchFamily="34" charset="0"/>
              </a:endParaRPr>
            </a:p>
          </p:txBody>
        </p:sp>
        <p:sp>
          <p:nvSpPr>
            <p:cNvPr id="40" name="Textfeld 39"/>
            <p:cNvSpPr txBox="1"/>
            <p:nvPr/>
          </p:nvSpPr>
          <p:spPr>
            <a:xfrm>
              <a:off x="10738576" y="2699624"/>
              <a:ext cx="540983"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0.8%</a:t>
              </a:r>
            </a:p>
          </p:txBody>
        </p:sp>
        <p:sp>
          <p:nvSpPr>
            <p:cNvPr id="41" name="Textfeld 40"/>
            <p:cNvSpPr txBox="1"/>
            <p:nvPr/>
          </p:nvSpPr>
          <p:spPr>
            <a:xfrm>
              <a:off x="10746192" y="2519270"/>
              <a:ext cx="586698"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1.0%</a:t>
              </a:r>
            </a:p>
          </p:txBody>
        </p:sp>
        <p:sp>
          <p:nvSpPr>
            <p:cNvPr id="42" name="Textfeld 41"/>
            <p:cNvSpPr txBox="1"/>
            <p:nvPr/>
          </p:nvSpPr>
          <p:spPr>
            <a:xfrm>
              <a:off x="11295904" y="2623631"/>
              <a:ext cx="674373" cy="276999"/>
            </a:xfrm>
            <a:prstGeom prst="rect">
              <a:avLst/>
            </a:prstGeom>
            <a:noFill/>
          </p:spPr>
          <p:txBody>
            <a:bodyPr wrap="square" rtlCol="0">
              <a:spAutoFit/>
            </a:bodyPr>
            <a:lstStyle/>
            <a:p>
              <a:pPr algn="r" fontAlgn="b"/>
              <a:r>
                <a:rPr lang="en-GB" sz="1200" dirty="0">
                  <a:solidFill>
                    <a:srgbClr val="000000"/>
                  </a:solidFill>
                  <a:latin typeface="Arial" panose="020B0604020202020204" pitchFamily="34" charset="0"/>
                  <a:cs typeface="Arial" panose="020B0604020202020204" pitchFamily="34" charset="0"/>
                </a:rPr>
                <a:t>0.3%</a:t>
              </a:r>
            </a:p>
          </p:txBody>
        </p:sp>
        <p:grpSp>
          <p:nvGrpSpPr>
            <p:cNvPr id="70" name="Gruppieren 69"/>
            <p:cNvGrpSpPr/>
            <p:nvPr/>
          </p:nvGrpSpPr>
          <p:grpSpPr>
            <a:xfrm>
              <a:off x="11384732" y="2759685"/>
              <a:ext cx="108298" cy="129957"/>
              <a:chOff x="551064" y="2741084"/>
              <a:chExt cx="108298" cy="129957"/>
            </a:xfrm>
          </p:grpSpPr>
          <p:cxnSp>
            <p:nvCxnSpPr>
              <p:cNvPr id="71" name="Gerader Verbinder 70"/>
              <p:cNvCxnSpPr/>
              <p:nvPr/>
            </p:nvCxnSpPr>
            <p:spPr>
              <a:xfrm flipH="1">
                <a:off x="551362" y="2741435"/>
                <a:ext cx="1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V="1">
                <a:off x="551064" y="2741084"/>
                <a:ext cx="1707" cy="1299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3" name="Gruppieren 72"/>
            <p:cNvGrpSpPr/>
            <p:nvPr/>
          </p:nvGrpSpPr>
          <p:grpSpPr>
            <a:xfrm>
              <a:off x="11208436" y="2825650"/>
              <a:ext cx="121443" cy="67271"/>
              <a:chOff x="369710" y="2741085"/>
              <a:chExt cx="197058" cy="35355"/>
            </a:xfrm>
          </p:grpSpPr>
          <p:cxnSp>
            <p:nvCxnSpPr>
              <p:cNvPr id="74" name="Gerader Verbinder 73"/>
              <p:cNvCxnSpPr/>
              <p:nvPr/>
            </p:nvCxnSpPr>
            <p:spPr>
              <a:xfrm flipH="1">
                <a:off x="369710" y="2741085"/>
                <a:ext cx="180106" cy="15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Gerader Verbinder 74"/>
              <p:cNvCxnSpPr/>
              <p:nvPr/>
            </p:nvCxnSpPr>
            <p:spPr>
              <a:xfrm flipH="1" flipV="1">
                <a:off x="551067" y="2741086"/>
                <a:ext cx="15701" cy="353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 name="Gruppieren 75"/>
            <p:cNvGrpSpPr/>
            <p:nvPr/>
          </p:nvGrpSpPr>
          <p:grpSpPr>
            <a:xfrm>
              <a:off x="11262356" y="2677449"/>
              <a:ext cx="101603" cy="233097"/>
              <a:chOff x="503691" y="2716470"/>
              <a:chExt cx="51125" cy="87700"/>
            </a:xfrm>
          </p:grpSpPr>
          <p:cxnSp>
            <p:nvCxnSpPr>
              <p:cNvPr id="77" name="Gerader Verbinder 76"/>
              <p:cNvCxnSpPr/>
              <p:nvPr/>
            </p:nvCxnSpPr>
            <p:spPr>
              <a:xfrm flipH="1" flipV="1">
                <a:off x="503691" y="2716470"/>
                <a:ext cx="46125" cy="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Gerader Verbinder 77"/>
              <p:cNvCxnSpPr/>
              <p:nvPr/>
            </p:nvCxnSpPr>
            <p:spPr>
              <a:xfrm flipH="1" flipV="1">
                <a:off x="545287" y="2716583"/>
                <a:ext cx="9529" cy="87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029883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19</a:t>
            </a:fld>
            <a:endParaRPr lang="en-GB" dirty="0"/>
          </a:p>
        </p:txBody>
      </p:sp>
      <p:sp>
        <p:nvSpPr>
          <p:cNvPr id="6" name="Textplatzhalter 5"/>
          <p:cNvSpPr>
            <a:spLocks noGrp="1"/>
          </p:cNvSpPr>
          <p:nvPr>
            <p:ph type="body" sz="quarter" idx="13"/>
          </p:nvPr>
        </p:nvSpPr>
        <p:spPr/>
        <p:txBody>
          <a:bodyPr/>
          <a:lstStyle/>
          <a:p>
            <a:r>
              <a:rPr lang="en-GB" dirty="0"/>
              <a:t>Less unwanted plastic deformations during</a:t>
            </a:r>
            <a:r>
              <a:rPr lang="en-GB" dirty="0">
                <a:solidFill>
                  <a:srgbClr val="FF0000"/>
                </a:solidFill>
              </a:rPr>
              <a:t> </a:t>
            </a:r>
            <a:r>
              <a:rPr lang="en-GB" dirty="0"/>
              <a:t>blankholder</a:t>
            </a:r>
            <a:r>
              <a:rPr lang="en-GB" dirty="0">
                <a:solidFill>
                  <a:srgbClr val="FF0000"/>
                </a:solidFill>
              </a:rPr>
              <a:t> </a:t>
            </a:r>
            <a:r>
              <a:rPr lang="en-GB" dirty="0"/>
              <a:t>closing are expected to have a positive impact on the springback compensation results.</a:t>
            </a:r>
          </a:p>
        </p:txBody>
      </p:sp>
      <p:sp>
        <p:nvSpPr>
          <p:cNvPr id="7" name="Titel 6"/>
          <p:cNvSpPr>
            <a:spLocks noGrp="1"/>
          </p:cNvSpPr>
          <p:nvPr>
            <p:ph type="title"/>
          </p:nvPr>
        </p:nvSpPr>
        <p:spPr/>
        <p:txBody>
          <a:bodyPr/>
          <a:lstStyle/>
          <a:p>
            <a:r>
              <a:rPr lang="en-GB" cap="all" dirty="0"/>
              <a:t>RESULTS: Correlation between PSR and Dimensional Accuracy</a:t>
            </a:r>
          </a:p>
        </p:txBody>
      </p:sp>
      <p:graphicFrame>
        <p:nvGraphicFramePr>
          <p:cNvPr id="24" name="Diagramm 23"/>
          <p:cNvGraphicFramePr>
            <a:graphicFrameLocks/>
          </p:cNvGraphicFramePr>
          <p:nvPr>
            <p:extLst>
              <p:ext uri="{D42A27DB-BD31-4B8C-83A1-F6EECF244321}">
                <p14:modId xmlns:p14="http://schemas.microsoft.com/office/powerpoint/2010/main" val="4107977045"/>
              </p:ext>
            </p:extLst>
          </p:nvPr>
        </p:nvGraphicFramePr>
        <p:xfrm>
          <a:off x="767407" y="1586368"/>
          <a:ext cx="10870067" cy="4434920"/>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feld 24"/>
          <p:cNvSpPr txBox="1"/>
          <p:nvPr/>
        </p:nvSpPr>
        <p:spPr>
          <a:xfrm>
            <a:off x="10823039" y="4300938"/>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30</a:t>
            </a:r>
          </a:p>
        </p:txBody>
      </p:sp>
      <p:sp>
        <p:nvSpPr>
          <p:cNvPr id="26" name="Textfeld 25"/>
          <p:cNvSpPr txBox="1"/>
          <p:nvPr/>
        </p:nvSpPr>
        <p:spPr>
          <a:xfrm>
            <a:off x="10008604" y="4410811"/>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20</a:t>
            </a:r>
          </a:p>
        </p:txBody>
      </p:sp>
      <p:sp>
        <p:nvSpPr>
          <p:cNvPr id="27" name="Textfeld 26"/>
          <p:cNvSpPr txBox="1"/>
          <p:nvPr/>
        </p:nvSpPr>
        <p:spPr>
          <a:xfrm rot="16200000">
            <a:off x="-533501" y="3523764"/>
            <a:ext cx="2433424" cy="257369"/>
          </a:xfrm>
          <a:prstGeom prst="rect">
            <a:avLst/>
          </a:prstGeom>
          <a:solidFill>
            <a:schemeClr val="bg1"/>
          </a:solidFill>
          <a:ln>
            <a:no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Average dimensional deviation</a:t>
            </a:r>
          </a:p>
        </p:txBody>
      </p:sp>
      <p:sp>
        <p:nvSpPr>
          <p:cNvPr id="28" name="Textfeld 27"/>
          <p:cNvSpPr txBox="1"/>
          <p:nvPr/>
        </p:nvSpPr>
        <p:spPr>
          <a:xfrm>
            <a:off x="6832004" y="4301455"/>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5</a:t>
            </a:r>
          </a:p>
        </p:txBody>
      </p:sp>
      <p:sp>
        <p:nvSpPr>
          <p:cNvPr id="29" name="Textfeld 28"/>
          <p:cNvSpPr txBox="1"/>
          <p:nvPr/>
        </p:nvSpPr>
        <p:spPr>
          <a:xfrm>
            <a:off x="8271525" y="4384568"/>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10</a:t>
            </a:r>
          </a:p>
        </p:txBody>
      </p:sp>
      <p:sp>
        <p:nvSpPr>
          <p:cNvPr id="30" name="Textfeld 29"/>
          <p:cNvSpPr txBox="1"/>
          <p:nvPr/>
        </p:nvSpPr>
        <p:spPr>
          <a:xfrm>
            <a:off x="4702714" y="3882390"/>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0</a:t>
            </a:r>
          </a:p>
        </p:txBody>
      </p:sp>
      <p:sp>
        <p:nvSpPr>
          <p:cNvPr id="31" name="Textfeld 30"/>
          <p:cNvSpPr txBox="1"/>
          <p:nvPr/>
        </p:nvSpPr>
        <p:spPr>
          <a:xfrm>
            <a:off x="1531561" y="1586083"/>
            <a:ext cx="973563"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Global scaling</a:t>
            </a:r>
          </a:p>
        </p:txBody>
      </p:sp>
      <p:sp>
        <p:nvSpPr>
          <p:cNvPr id="32" name="Textfeld 31"/>
          <p:cNvSpPr txBox="1"/>
          <p:nvPr/>
        </p:nvSpPr>
        <p:spPr>
          <a:xfrm>
            <a:off x="2018343" y="3050354"/>
            <a:ext cx="954215"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No scaling</a:t>
            </a:r>
          </a:p>
        </p:txBody>
      </p:sp>
      <p:sp>
        <p:nvSpPr>
          <p:cNvPr id="9" name="Pfeil: nach links und rechts 8">
            <a:extLst>
              <a:ext uri="{FF2B5EF4-FFF2-40B4-BE49-F238E27FC236}">
                <a16:creationId xmlns:a16="http://schemas.microsoft.com/office/drawing/2014/main" id="{EC08C169-73FC-E7C7-41C1-F196C44BEB91}"/>
              </a:ext>
            </a:extLst>
          </p:cNvPr>
          <p:cNvSpPr/>
          <p:nvPr/>
        </p:nvSpPr>
        <p:spPr>
          <a:xfrm>
            <a:off x="6420580" y="4893105"/>
            <a:ext cx="4932004" cy="499638"/>
          </a:xfrm>
          <a:prstGeom prst="lef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optimized scaling approach</a:t>
            </a:r>
          </a:p>
        </p:txBody>
      </p:sp>
      <p:sp>
        <p:nvSpPr>
          <p:cNvPr id="10" name="Pfeil: nach links und rechts 9">
            <a:extLst>
              <a:ext uri="{FF2B5EF4-FFF2-40B4-BE49-F238E27FC236}">
                <a16:creationId xmlns:a16="http://schemas.microsoft.com/office/drawing/2014/main" id="{DBE2A737-F1C0-8F2C-0E31-2217E2F6BAE1}"/>
              </a:ext>
            </a:extLst>
          </p:cNvPr>
          <p:cNvSpPr/>
          <p:nvPr/>
        </p:nvSpPr>
        <p:spPr>
          <a:xfrm>
            <a:off x="3647728" y="4893105"/>
            <a:ext cx="2772852" cy="499638"/>
          </a:xfrm>
          <a:prstGeom prst="lef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local scaling</a:t>
            </a:r>
          </a:p>
        </p:txBody>
      </p:sp>
      <p:sp>
        <p:nvSpPr>
          <p:cNvPr id="11" name="Pfeil: nach links und rechts 10">
            <a:extLst>
              <a:ext uri="{FF2B5EF4-FFF2-40B4-BE49-F238E27FC236}">
                <a16:creationId xmlns:a16="http://schemas.microsoft.com/office/drawing/2014/main" id="{3FBBF632-C8B7-53B3-E13F-04B1AD9703DB}"/>
              </a:ext>
            </a:extLst>
          </p:cNvPr>
          <p:cNvSpPr/>
          <p:nvPr/>
        </p:nvSpPr>
        <p:spPr>
          <a:xfrm>
            <a:off x="1531561" y="4893105"/>
            <a:ext cx="2116167" cy="499638"/>
          </a:xfrm>
          <a:prstGeom prst="lef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state of art scaling</a:t>
            </a:r>
          </a:p>
        </p:txBody>
      </p:sp>
    </p:spTree>
    <p:extLst>
      <p:ext uri="{BB962C8B-B14F-4D97-AF65-F5344CB8AC3E}">
        <p14:creationId xmlns:p14="http://schemas.microsoft.com/office/powerpoint/2010/main" val="22978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20</a:t>
            </a:fld>
            <a:endParaRPr lang="en-GB" dirty="0"/>
          </a:p>
        </p:txBody>
      </p:sp>
      <p:sp>
        <p:nvSpPr>
          <p:cNvPr id="6" name="Textplatzhalter 5"/>
          <p:cNvSpPr>
            <a:spLocks noGrp="1"/>
          </p:cNvSpPr>
          <p:nvPr>
            <p:ph type="body" sz="quarter" idx="13"/>
          </p:nvPr>
        </p:nvSpPr>
        <p:spPr/>
        <p:txBody>
          <a:bodyPr>
            <a:normAutofit/>
          </a:bodyPr>
          <a:lstStyle/>
          <a:p>
            <a:r>
              <a:rPr lang="en-GB" dirty="0"/>
              <a:t>A reduced average plastic strain rate usually results in a lower blankholder</a:t>
            </a:r>
            <a:r>
              <a:rPr lang="en-GB" dirty="0">
                <a:solidFill>
                  <a:srgbClr val="FF0000"/>
                </a:solidFill>
              </a:rPr>
              <a:t> </a:t>
            </a:r>
            <a:r>
              <a:rPr lang="en-GB" dirty="0"/>
              <a:t>closing force. Other influencing factors of the blankholder force are the elastic part deformation and the local distribution of the plastic deformations. </a:t>
            </a:r>
          </a:p>
        </p:txBody>
      </p:sp>
      <p:sp>
        <p:nvSpPr>
          <p:cNvPr id="7" name="Titel 6"/>
          <p:cNvSpPr>
            <a:spLocks noGrp="1"/>
          </p:cNvSpPr>
          <p:nvPr>
            <p:ph type="title"/>
          </p:nvPr>
        </p:nvSpPr>
        <p:spPr/>
        <p:txBody>
          <a:bodyPr/>
          <a:lstStyle/>
          <a:p>
            <a:r>
              <a:rPr lang="en-GB" dirty="0"/>
              <a:t>COMPARISON OF THE RESULTS: </a:t>
            </a:r>
            <a:r>
              <a:rPr lang="en-GB" cap="all" dirty="0"/>
              <a:t>Correlation between PSR and Blankholder force</a:t>
            </a:r>
            <a:endParaRPr lang="en-GB" dirty="0"/>
          </a:p>
        </p:txBody>
      </p:sp>
      <p:graphicFrame>
        <p:nvGraphicFramePr>
          <p:cNvPr id="8" name="Diagramm 7"/>
          <p:cNvGraphicFramePr>
            <a:graphicFrameLocks/>
          </p:cNvGraphicFramePr>
          <p:nvPr>
            <p:extLst>
              <p:ext uri="{D42A27DB-BD31-4B8C-83A1-F6EECF244321}">
                <p14:modId xmlns:p14="http://schemas.microsoft.com/office/powerpoint/2010/main" val="4010043295"/>
              </p:ext>
            </p:extLst>
          </p:nvPr>
        </p:nvGraphicFramePr>
        <p:xfrm>
          <a:off x="548877" y="1337361"/>
          <a:ext cx="11091739" cy="4755936"/>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8"/>
          <p:cNvSpPr txBox="1"/>
          <p:nvPr/>
        </p:nvSpPr>
        <p:spPr>
          <a:xfrm rot="16200000">
            <a:off x="-1273558" y="3470578"/>
            <a:ext cx="3288299" cy="257369"/>
          </a:xfrm>
          <a:prstGeom prst="rect">
            <a:avLst/>
          </a:prstGeom>
          <a:solidFill>
            <a:schemeClr val="bg1"/>
          </a:solidFill>
          <a:ln>
            <a:noFill/>
          </a:ln>
        </p:spPr>
        <p:txBody>
          <a:bodyPr wrap="square" lIns="0" tIns="36000" rIns="0" bIns="36000" rtlCol="0">
            <a:spAutoFit/>
          </a:bodyPr>
          <a:lstStyle/>
          <a:p>
            <a:pPr algn="ctr"/>
            <a:r>
              <a:rPr lang="en-GB" sz="1100" dirty="0"/>
              <a:t>blank</a:t>
            </a:r>
            <a:r>
              <a:rPr lang="en-GB" sz="1200" dirty="0"/>
              <a:t>holder</a:t>
            </a:r>
            <a:r>
              <a:rPr lang="en-GB" sz="1100" dirty="0">
                <a:solidFill>
                  <a:srgbClr val="FF0000"/>
                </a:solidFill>
              </a:rPr>
              <a:t> </a:t>
            </a:r>
            <a:r>
              <a:rPr lang="en-GB" sz="1100" dirty="0"/>
              <a:t>force</a:t>
            </a:r>
          </a:p>
        </p:txBody>
      </p:sp>
      <p:sp>
        <p:nvSpPr>
          <p:cNvPr id="10" name="Textfeld 9"/>
          <p:cNvSpPr txBox="1"/>
          <p:nvPr/>
        </p:nvSpPr>
        <p:spPr>
          <a:xfrm>
            <a:off x="1188462" y="3171631"/>
            <a:ext cx="1074567"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t>Global scaling</a:t>
            </a:r>
          </a:p>
        </p:txBody>
      </p:sp>
      <p:sp>
        <p:nvSpPr>
          <p:cNvPr id="12" name="Textfeld 11"/>
          <p:cNvSpPr txBox="1"/>
          <p:nvPr/>
        </p:nvSpPr>
        <p:spPr>
          <a:xfrm>
            <a:off x="1805173" y="1417991"/>
            <a:ext cx="915713"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No scaling</a:t>
            </a:r>
          </a:p>
        </p:txBody>
      </p:sp>
      <p:sp>
        <p:nvSpPr>
          <p:cNvPr id="14" name="Textfeld 13"/>
          <p:cNvSpPr txBox="1"/>
          <p:nvPr/>
        </p:nvSpPr>
        <p:spPr>
          <a:xfrm>
            <a:off x="4621573" y="2739597"/>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0</a:t>
            </a:r>
          </a:p>
        </p:txBody>
      </p:sp>
      <p:sp>
        <p:nvSpPr>
          <p:cNvPr id="16" name="Textfeld 15"/>
          <p:cNvSpPr txBox="1"/>
          <p:nvPr/>
        </p:nvSpPr>
        <p:spPr>
          <a:xfrm>
            <a:off x="6816080" y="3715329"/>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5</a:t>
            </a:r>
          </a:p>
        </p:txBody>
      </p:sp>
      <p:sp>
        <p:nvSpPr>
          <p:cNvPr id="18" name="Textfeld 17"/>
          <p:cNvSpPr txBox="1"/>
          <p:nvPr/>
        </p:nvSpPr>
        <p:spPr>
          <a:xfrm>
            <a:off x="8211375" y="4221088"/>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10</a:t>
            </a:r>
          </a:p>
        </p:txBody>
      </p:sp>
      <p:sp>
        <p:nvSpPr>
          <p:cNvPr id="20" name="Textfeld 19"/>
          <p:cNvSpPr txBox="1"/>
          <p:nvPr/>
        </p:nvSpPr>
        <p:spPr>
          <a:xfrm>
            <a:off x="9802719" y="4623620"/>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20</a:t>
            </a:r>
          </a:p>
        </p:txBody>
      </p:sp>
      <p:sp>
        <p:nvSpPr>
          <p:cNvPr id="22" name="Textfeld 21"/>
          <p:cNvSpPr txBox="1"/>
          <p:nvPr/>
        </p:nvSpPr>
        <p:spPr>
          <a:xfrm>
            <a:off x="10697246" y="4623621"/>
            <a:ext cx="720000" cy="257369"/>
          </a:xfrm>
          <a:prstGeom prst="rect">
            <a:avLst/>
          </a:prstGeom>
          <a:solidFill>
            <a:schemeClr val="bg1"/>
          </a:solidFill>
          <a:ln>
            <a:solidFill>
              <a:schemeClr val="tx1"/>
            </a:solidFill>
          </a:ln>
        </p:spPr>
        <p:txBody>
          <a:bodyPr wrap="square" lIns="0" tIns="36000" rIns="0" bIns="36000" rtlCol="0">
            <a:spAutoFit/>
          </a:bodyPr>
          <a:lstStyle/>
          <a:p>
            <a:pPr algn="ctr"/>
            <a:r>
              <a:rPr lang="en-GB" sz="1200" dirty="0">
                <a:latin typeface="Arial" panose="020B0604020202020204" pitchFamily="34" charset="0"/>
                <a:cs typeface="Arial" panose="020B0604020202020204" pitchFamily="34" charset="0"/>
              </a:rPr>
              <a:t>Opt 30</a:t>
            </a:r>
          </a:p>
        </p:txBody>
      </p:sp>
      <p:sp>
        <p:nvSpPr>
          <p:cNvPr id="2" name="Pfeil: nach links und rechts 1">
            <a:extLst>
              <a:ext uri="{FF2B5EF4-FFF2-40B4-BE49-F238E27FC236}">
                <a16:creationId xmlns:a16="http://schemas.microsoft.com/office/drawing/2014/main" id="{1A2C6D65-BA60-6BAD-D9F1-C27E2092C6D0}"/>
              </a:ext>
            </a:extLst>
          </p:cNvPr>
          <p:cNvSpPr/>
          <p:nvPr/>
        </p:nvSpPr>
        <p:spPr>
          <a:xfrm>
            <a:off x="6420580" y="4945586"/>
            <a:ext cx="4932004" cy="499638"/>
          </a:xfrm>
          <a:prstGeom prst="leftRightArrow">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optimized scaling approach</a:t>
            </a:r>
          </a:p>
        </p:txBody>
      </p:sp>
      <p:sp>
        <p:nvSpPr>
          <p:cNvPr id="24" name="Pfeil: nach links und rechts 23">
            <a:extLst>
              <a:ext uri="{FF2B5EF4-FFF2-40B4-BE49-F238E27FC236}">
                <a16:creationId xmlns:a16="http://schemas.microsoft.com/office/drawing/2014/main" id="{0020FFB6-0B3F-056F-BE19-0DBA8234F2DF}"/>
              </a:ext>
            </a:extLst>
          </p:cNvPr>
          <p:cNvSpPr/>
          <p:nvPr/>
        </p:nvSpPr>
        <p:spPr>
          <a:xfrm>
            <a:off x="3647728" y="4945586"/>
            <a:ext cx="2772852" cy="499638"/>
          </a:xfrm>
          <a:prstGeom prst="lef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local scaling</a:t>
            </a:r>
          </a:p>
        </p:txBody>
      </p:sp>
      <p:sp>
        <p:nvSpPr>
          <p:cNvPr id="25" name="Pfeil: nach links und rechts 24">
            <a:extLst>
              <a:ext uri="{FF2B5EF4-FFF2-40B4-BE49-F238E27FC236}">
                <a16:creationId xmlns:a16="http://schemas.microsoft.com/office/drawing/2014/main" id="{4E26AAB2-001D-F2D2-5306-B3D2579195A4}"/>
              </a:ext>
            </a:extLst>
          </p:cNvPr>
          <p:cNvSpPr/>
          <p:nvPr/>
        </p:nvSpPr>
        <p:spPr>
          <a:xfrm>
            <a:off x="1531561" y="4945586"/>
            <a:ext cx="2116167" cy="499638"/>
          </a:xfrm>
          <a:prstGeom prst="lef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state of art scaling</a:t>
            </a:r>
          </a:p>
        </p:txBody>
      </p:sp>
    </p:spTree>
    <p:extLst>
      <p:ext uri="{BB962C8B-B14F-4D97-AF65-F5344CB8AC3E}">
        <p14:creationId xmlns:p14="http://schemas.microsoft.com/office/powerpoint/2010/main" val="2374379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72000"/>
            <a:ext cx="8566144" cy="524798"/>
          </a:xfrm>
        </p:spPr>
        <p:txBody>
          <a:bodyPr/>
          <a:lstStyle/>
          <a:p>
            <a:r>
              <a:rPr lang="de-DE" dirty="0"/>
              <a:t>AGENDA</a:t>
            </a:r>
          </a:p>
        </p:txBody>
      </p:sp>
      <p:sp>
        <p:nvSpPr>
          <p:cNvPr id="3" name="Foliennummernplatzhalter 2"/>
          <p:cNvSpPr>
            <a:spLocks noGrp="1"/>
          </p:cNvSpPr>
          <p:nvPr>
            <p:ph type="sldNum" sz="quarter" idx="10"/>
          </p:nvPr>
        </p:nvSpPr>
        <p:spPr/>
        <p:txBody>
          <a:bodyPr/>
          <a:lstStyle/>
          <a:p>
            <a:fld id="{B8965039-E56F-470D-BC09-68DB4072DE7B}" type="slidenum">
              <a:rPr lang="en-GB" noProof="0" smtClean="0"/>
              <a:pPr/>
              <a:t>21</a:t>
            </a:fld>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Datumsplatzhalter 4"/>
          <p:cNvSpPr>
            <a:spLocks noGrp="1"/>
          </p:cNvSpPr>
          <p:nvPr>
            <p:ph type="dt" sz="half" idx="12"/>
          </p:nvPr>
        </p:nvSpPr>
        <p:spPr/>
        <p:txBody>
          <a:bodyPr/>
          <a:lstStyle/>
          <a:p>
            <a:r>
              <a:rPr lang="en-GB" noProof="0"/>
              <a:t>20.06.2023</a:t>
            </a:r>
            <a:endParaRPr lang="en-GB" noProof="0" dirty="0"/>
          </a:p>
        </p:txBody>
      </p:sp>
      <p:sp>
        <p:nvSpPr>
          <p:cNvPr id="6" name="Textplatzhalter 5"/>
          <p:cNvSpPr>
            <a:spLocks noGrp="1"/>
          </p:cNvSpPr>
          <p:nvPr>
            <p:ph type="body" sz="quarter" idx="13"/>
          </p:nvPr>
        </p:nvSpPr>
        <p:spPr/>
        <p:txBody>
          <a:bodyPr/>
          <a:lstStyle/>
          <a:p>
            <a:r>
              <a:rPr lang="en-GB" dirty="0">
                <a:solidFill>
                  <a:srgbClr val="B4B4B4"/>
                </a:solidFill>
              </a:rPr>
              <a:t>Introduction</a:t>
            </a:r>
          </a:p>
          <a:p>
            <a:r>
              <a:rPr lang="en-US" dirty="0">
                <a:solidFill>
                  <a:srgbClr val="B4B4B4"/>
                </a:solidFill>
              </a:rPr>
              <a:t>State of the art scaling approaches and belonging issues</a:t>
            </a:r>
          </a:p>
          <a:p>
            <a:pPr lvl="0"/>
            <a:r>
              <a:rPr lang="en-GB" dirty="0">
                <a:solidFill>
                  <a:srgbClr val="B4B4B4"/>
                </a:solidFill>
              </a:rPr>
              <a:t>Optimized stress-based scaling approach </a:t>
            </a:r>
          </a:p>
          <a:p>
            <a:r>
              <a:rPr lang="en-GB" dirty="0">
                <a:solidFill>
                  <a:srgbClr val="B4B4B4"/>
                </a:solidFill>
              </a:rPr>
              <a:t>Results</a:t>
            </a:r>
          </a:p>
          <a:p>
            <a:pPr lvl="0"/>
            <a:r>
              <a:rPr lang="en-GB" dirty="0"/>
              <a:t>Summary </a:t>
            </a:r>
          </a:p>
        </p:txBody>
      </p:sp>
    </p:spTree>
    <p:extLst>
      <p:ext uri="{BB962C8B-B14F-4D97-AF65-F5344CB8AC3E}">
        <p14:creationId xmlns:p14="http://schemas.microsoft.com/office/powerpoint/2010/main" val="3756181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60000" y="836712"/>
            <a:ext cx="11521280" cy="5137545"/>
          </a:xfrm>
        </p:spPr>
        <p:txBody>
          <a:bodyPr/>
          <a:lstStyle/>
          <a:p>
            <a:pPr>
              <a:lnSpc>
                <a:spcPct val="200000"/>
              </a:lnSpc>
              <a:spcAft>
                <a:spcPts val="1200"/>
              </a:spcAft>
            </a:pPr>
            <a:r>
              <a:rPr lang="en-GB" sz="1400" dirty="0">
                <a:solidFill>
                  <a:srgbClr val="595959"/>
                </a:solidFill>
              </a:rPr>
              <a:t>An appropriate scaling is important to reduce unwanted plastic deformations </a:t>
            </a:r>
          </a:p>
          <a:p>
            <a:pPr>
              <a:lnSpc>
                <a:spcPct val="200000"/>
              </a:lnSpc>
              <a:spcAft>
                <a:spcPts val="1200"/>
              </a:spcAft>
            </a:pPr>
            <a:r>
              <a:rPr lang="en-US" sz="1400" dirty="0">
                <a:solidFill>
                  <a:srgbClr val="595959"/>
                </a:solidFill>
              </a:rPr>
              <a:t>Global scaling approaches cannot perfectly compensate the locally varying part contraction </a:t>
            </a:r>
          </a:p>
          <a:p>
            <a:pPr>
              <a:lnSpc>
                <a:spcPct val="200000"/>
              </a:lnSpc>
              <a:spcAft>
                <a:spcPts val="1200"/>
              </a:spcAft>
            </a:pPr>
            <a:r>
              <a:rPr lang="en-US" sz="1400" dirty="0">
                <a:solidFill>
                  <a:srgbClr val="595959"/>
                </a:solidFill>
              </a:rPr>
              <a:t>The former local scaling approach leads to better results, but also delivers a relevant deviation from the necessary scaling values</a:t>
            </a:r>
          </a:p>
          <a:p>
            <a:pPr>
              <a:lnSpc>
                <a:spcPct val="200000"/>
              </a:lnSpc>
              <a:spcAft>
                <a:spcPts val="1200"/>
              </a:spcAft>
            </a:pPr>
            <a:r>
              <a:rPr lang="en-US" sz="1400" dirty="0">
                <a:solidFill>
                  <a:srgbClr val="595959"/>
                </a:solidFill>
              </a:rPr>
              <a:t>To optimize the local scaling, the stresses are adjusted depending on the strain deviations </a:t>
            </a:r>
          </a:p>
          <a:p>
            <a:pPr>
              <a:lnSpc>
                <a:spcPct val="200000"/>
              </a:lnSpc>
              <a:spcAft>
                <a:spcPts val="1200"/>
              </a:spcAft>
            </a:pPr>
            <a:r>
              <a:rPr lang="en-US" sz="1400" dirty="0">
                <a:solidFill>
                  <a:srgbClr val="595959"/>
                </a:solidFill>
              </a:rPr>
              <a:t>With the optimized local scaling, the plastic deformations could be further reduced </a:t>
            </a:r>
          </a:p>
          <a:p>
            <a:pPr>
              <a:lnSpc>
                <a:spcPct val="200000"/>
              </a:lnSpc>
              <a:spcAft>
                <a:spcPts val="1200"/>
              </a:spcAft>
            </a:pPr>
            <a:r>
              <a:rPr lang="en-US" sz="1400" dirty="0">
                <a:solidFill>
                  <a:srgbClr val="595959"/>
                </a:solidFill>
              </a:rPr>
              <a:t>Less plastic deformations result in a lower negative impact on the dimensional accuracy and a lower blankholder closing force</a:t>
            </a:r>
          </a:p>
          <a:p>
            <a:pPr>
              <a:lnSpc>
                <a:spcPct val="200000"/>
              </a:lnSpc>
            </a:pPr>
            <a:endParaRPr lang="en-US" sz="1200" dirty="0"/>
          </a:p>
          <a:p>
            <a:pPr>
              <a:lnSpc>
                <a:spcPct val="200000"/>
              </a:lnSpc>
            </a:pPr>
            <a:endParaRPr lang="en-US" sz="1200" dirty="0"/>
          </a:p>
          <a:p>
            <a:pPr>
              <a:lnSpc>
                <a:spcPct val="200000"/>
              </a:lnSpc>
            </a:pPr>
            <a:endParaRPr lang="en-GB" dirty="0"/>
          </a:p>
        </p:txBody>
      </p:sp>
      <p:sp>
        <p:nvSpPr>
          <p:cNvPr id="3" name="Datumsplatzhalter 2"/>
          <p:cNvSpPr>
            <a:spLocks noGrp="1"/>
          </p:cNvSpPr>
          <p:nvPr>
            <p:ph type="dt" sz="half" idx="10"/>
          </p:nvPr>
        </p:nvSpPr>
        <p:spPr/>
        <p:txBody>
          <a:bodyPr/>
          <a:lstStyle/>
          <a:p>
            <a:r>
              <a:rPr lang="en-GB" noProof="0"/>
              <a:t>20.06.2023</a:t>
            </a:r>
            <a:endParaRPr lang="en-GB" noProof="0" dirty="0"/>
          </a:p>
        </p:txBody>
      </p:sp>
      <p:sp>
        <p:nvSpPr>
          <p:cNvPr id="4" name="Fußzeilenplatzhalter 3"/>
          <p:cNvSpPr>
            <a:spLocks noGrp="1"/>
          </p:cNvSpPr>
          <p:nvPr>
            <p:ph type="ftr" sz="quarter" idx="11"/>
          </p:nvPr>
        </p:nvSpPr>
        <p:spPr/>
        <p:txBody>
          <a:bodyPr/>
          <a:lstStyle/>
          <a:p>
            <a:r>
              <a:rPr lang="en-GB" noProof="0"/>
              <a:t>Philipp Zimmermann | University of applied sciences Heilbronn</a:t>
            </a:r>
            <a:endParaRPr lang="en-GB" noProof="0" dirty="0"/>
          </a:p>
        </p:txBody>
      </p:sp>
      <p:sp>
        <p:nvSpPr>
          <p:cNvPr id="5" name="Foliennummernplatzhalter 4"/>
          <p:cNvSpPr>
            <a:spLocks noGrp="1"/>
          </p:cNvSpPr>
          <p:nvPr>
            <p:ph type="sldNum" sz="quarter" idx="12"/>
          </p:nvPr>
        </p:nvSpPr>
        <p:spPr/>
        <p:txBody>
          <a:bodyPr/>
          <a:lstStyle/>
          <a:p>
            <a:fld id="{B8965039-E56F-470D-BC09-68DB4072DE7B}" type="slidenum">
              <a:rPr lang="en-GB" noProof="0" smtClean="0"/>
              <a:pPr/>
              <a:t>22</a:t>
            </a:fld>
            <a:endParaRPr lang="en-GB" noProof="0" dirty="0"/>
          </a:p>
        </p:txBody>
      </p:sp>
      <p:sp>
        <p:nvSpPr>
          <p:cNvPr id="7" name="Titel 6"/>
          <p:cNvSpPr>
            <a:spLocks noGrp="1"/>
          </p:cNvSpPr>
          <p:nvPr>
            <p:ph type="title"/>
          </p:nvPr>
        </p:nvSpPr>
        <p:spPr/>
        <p:txBody>
          <a:bodyPr/>
          <a:lstStyle/>
          <a:p>
            <a:r>
              <a:rPr lang="de-DE" dirty="0"/>
              <a:t>Summary</a:t>
            </a:r>
            <a:endParaRPr lang="en-GB" dirty="0"/>
          </a:p>
        </p:txBody>
      </p:sp>
    </p:spTree>
    <p:extLst>
      <p:ext uri="{BB962C8B-B14F-4D97-AF65-F5344CB8AC3E}">
        <p14:creationId xmlns:p14="http://schemas.microsoft.com/office/powerpoint/2010/main" val="3910706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536848" y="1412776"/>
            <a:ext cx="11521280" cy="1080120"/>
          </a:xfrm>
        </p:spPr>
        <p:txBody>
          <a:bodyPr/>
          <a:lstStyle/>
          <a:p>
            <a:pPr marL="0" indent="0" algn="ctr">
              <a:buNone/>
            </a:pPr>
            <a:r>
              <a:rPr lang="en-GB" sz="4000" b="1" dirty="0">
                <a:solidFill>
                  <a:srgbClr val="727272"/>
                </a:solidFill>
              </a:rPr>
              <a:t>Thank you for your attention!</a:t>
            </a:r>
          </a:p>
        </p:txBody>
      </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23</a:t>
            </a:fld>
            <a:endParaRPr lang="en-GB" dirty="0"/>
          </a:p>
        </p:txBody>
      </p:sp>
      <p:sp>
        <p:nvSpPr>
          <p:cNvPr id="10" name="Textfeld 9">
            <a:extLst>
              <a:ext uri="{FF2B5EF4-FFF2-40B4-BE49-F238E27FC236}">
                <a16:creationId xmlns:a16="http://schemas.microsoft.com/office/drawing/2014/main" id="{42BAC761-F7BF-5B51-AD9D-BB70E4802B93}"/>
              </a:ext>
            </a:extLst>
          </p:cNvPr>
          <p:cNvSpPr txBox="1"/>
          <p:nvPr/>
        </p:nvSpPr>
        <p:spPr>
          <a:xfrm>
            <a:off x="2999656" y="3127812"/>
            <a:ext cx="7921940" cy="1437381"/>
          </a:xfrm>
          <a:prstGeom prst="rect">
            <a:avLst/>
          </a:prstGeom>
          <a:noFill/>
        </p:spPr>
        <p:txBody>
          <a:bodyPr wrap="square" rtlCol="0">
            <a:spAutoFit/>
          </a:bodyPr>
          <a:lstStyle/>
          <a:p>
            <a:pPr>
              <a:lnSpc>
                <a:spcPct val="150000"/>
              </a:lnSpc>
            </a:pPr>
            <a:r>
              <a:rPr lang="en-GB" b="1" dirty="0">
                <a:solidFill>
                  <a:srgbClr val="727272"/>
                </a:solidFill>
              </a:rPr>
              <a:t>Philipp Zimmermann, M. Eng.</a:t>
            </a:r>
          </a:p>
          <a:p>
            <a:pPr>
              <a:lnSpc>
                <a:spcPct val="150000"/>
              </a:lnSpc>
            </a:pPr>
            <a:r>
              <a:rPr lang="en-GB" sz="1400" b="1" dirty="0">
                <a:solidFill>
                  <a:srgbClr val="23277D"/>
                </a:solidFill>
              </a:rPr>
              <a:t>University of applied sciences Heilbronn</a:t>
            </a:r>
          </a:p>
          <a:p>
            <a:pPr>
              <a:lnSpc>
                <a:spcPct val="150000"/>
              </a:lnSpc>
            </a:pPr>
            <a:r>
              <a:rPr lang="en-GB" sz="1400" dirty="0"/>
              <a:t>Scientific assistant at centre for forming technology and car body manufacturing</a:t>
            </a:r>
          </a:p>
          <a:p>
            <a:pPr>
              <a:lnSpc>
                <a:spcPct val="150000"/>
              </a:lnSpc>
            </a:pPr>
            <a:r>
              <a:rPr lang="en-GB" sz="1400" b="1" dirty="0"/>
              <a:t>Mail: </a:t>
            </a:r>
            <a:r>
              <a:rPr lang="en-GB" sz="1400" dirty="0"/>
              <a:t>philipp.zimmermann@hs-heilbronn.de</a:t>
            </a:r>
          </a:p>
        </p:txBody>
      </p:sp>
      <p:pic>
        <p:nvPicPr>
          <p:cNvPr id="14" name="Grafik 13">
            <a:extLst>
              <a:ext uri="{FF2B5EF4-FFF2-40B4-BE49-F238E27FC236}">
                <a16:creationId xmlns:a16="http://schemas.microsoft.com/office/drawing/2014/main" id="{C6A16E78-0800-D7FF-37DE-9D8D4D389C10}"/>
              </a:ext>
            </a:extLst>
          </p:cNvPr>
          <p:cNvPicPr>
            <a:picLocks noChangeAspect="1"/>
          </p:cNvPicPr>
          <p:nvPr/>
        </p:nvPicPr>
        <p:blipFill rotWithShape="1">
          <a:blip r:embed="rId2"/>
          <a:srcRect l="16970" t="226" r="19140" b="1181"/>
          <a:stretch/>
        </p:blipFill>
        <p:spPr>
          <a:xfrm>
            <a:off x="1343472" y="3143430"/>
            <a:ext cx="1512168" cy="1551944"/>
          </a:xfrm>
          <a:prstGeom prst="ellipse">
            <a:avLst/>
          </a:prstGeom>
        </p:spPr>
      </p:pic>
    </p:spTree>
    <p:extLst>
      <p:ext uri="{BB962C8B-B14F-4D97-AF65-F5344CB8AC3E}">
        <p14:creationId xmlns:p14="http://schemas.microsoft.com/office/powerpoint/2010/main" val="3439111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uppieren 89"/>
          <p:cNvGrpSpPr/>
          <p:nvPr/>
        </p:nvGrpSpPr>
        <p:grpSpPr>
          <a:xfrm>
            <a:off x="6932699" y="2048421"/>
            <a:ext cx="4326393" cy="3074941"/>
            <a:chOff x="6068123" y="1953910"/>
            <a:chExt cx="4326393" cy="3074941"/>
          </a:xfrm>
        </p:grpSpPr>
        <p:pic>
          <p:nvPicPr>
            <p:cNvPr id="82" name="Grafik 81"/>
            <p:cNvPicPr>
              <a:picLocks noChangeAspect="1"/>
            </p:cNvPicPr>
            <p:nvPr/>
          </p:nvPicPr>
          <p:blipFill>
            <a:blip r:embed="rId3">
              <a:clrChange>
                <a:clrFrom>
                  <a:srgbClr val="FFFFFF"/>
                </a:clrFrom>
                <a:clrTo>
                  <a:srgbClr val="FFFFFF">
                    <a:alpha val="0"/>
                  </a:srgbClr>
                </a:clrTo>
              </a:clrChange>
            </a:blip>
            <a:stretch>
              <a:fillRect/>
            </a:stretch>
          </p:blipFill>
          <p:spPr>
            <a:xfrm>
              <a:off x="8689541" y="3809651"/>
              <a:ext cx="1704975" cy="1219200"/>
            </a:xfrm>
            <a:prstGeom prst="rect">
              <a:avLst/>
            </a:prstGeom>
          </p:spPr>
        </p:pic>
        <p:pic>
          <p:nvPicPr>
            <p:cNvPr id="83" name="Grafik 82"/>
            <p:cNvPicPr>
              <a:picLocks noChangeAspect="1"/>
            </p:cNvPicPr>
            <p:nvPr/>
          </p:nvPicPr>
          <p:blipFill rotWithShape="1">
            <a:blip r:embed="rId4">
              <a:clrChange>
                <a:clrFrom>
                  <a:srgbClr val="7F7F7F"/>
                </a:clrFrom>
                <a:clrTo>
                  <a:srgbClr val="7F7F7F">
                    <a:alpha val="0"/>
                  </a:srgbClr>
                </a:clrTo>
              </a:clrChange>
            </a:blip>
            <a:srcRect t="51408"/>
            <a:stretch/>
          </p:blipFill>
          <p:spPr>
            <a:xfrm>
              <a:off x="6117654" y="1953910"/>
              <a:ext cx="3000375" cy="1429736"/>
            </a:xfrm>
            <a:prstGeom prst="rect">
              <a:avLst/>
            </a:prstGeom>
          </p:spPr>
        </p:pic>
        <p:cxnSp>
          <p:nvCxnSpPr>
            <p:cNvPr id="84" name="Gerader Verbinder 83"/>
            <p:cNvCxnSpPr/>
            <p:nvPr/>
          </p:nvCxnSpPr>
          <p:spPr bwMode="auto">
            <a:xfrm flipV="1">
              <a:off x="6178613" y="2592085"/>
              <a:ext cx="2758441" cy="6259"/>
            </a:xfrm>
            <a:prstGeom prst="line">
              <a:avLst/>
            </a:prstGeom>
            <a:noFill/>
            <a:ln w="12700">
              <a:solidFill>
                <a:srgbClr val="000000"/>
              </a:solidFill>
              <a:prstDash val="dashDot"/>
              <a:round/>
              <a:headEnd/>
              <a:tailEnd/>
            </a:ln>
          </p:spPr>
        </p:cxnSp>
        <p:sp>
          <p:nvSpPr>
            <p:cNvPr id="85" name="Ellipse 84"/>
            <p:cNvSpPr/>
            <p:nvPr/>
          </p:nvSpPr>
          <p:spPr bwMode="auto">
            <a:xfrm>
              <a:off x="6263796" y="2449210"/>
              <a:ext cx="263434" cy="296364"/>
            </a:xfrm>
            <a:prstGeom prst="ellipse">
              <a:avLst/>
            </a:prstGeom>
            <a:noFill/>
            <a:ln w="12700" cap="flat" cmpd="sng" algn="ctr">
              <a:solidFill>
                <a:srgbClr val="00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86" name="Textfeld 85"/>
            <p:cNvSpPr txBox="1"/>
            <p:nvPr/>
          </p:nvSpPr>
          <p:spPr>
            <a:xfrm>
              <a:off x="6068123" y="2588003"/>
              <a:ext cx="24384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87" name="Textfeld 86"/>
            <p:cNvSpPr txBox="1"/>
            <p:nvPr/>
          </p:nvSpPr>
          <p:spPr>
            <a:xfrm>
              <a:off x="8754173" y="2607053"/>
              <a:ext cx="24384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88" name="Textfeld 87"/>
            <p:cNvSpPr txBox="1"/>
            <p:nvPr/>
          </p:nvSpPr>
          <p:spPr>
            <a:xfrm>
              <a:off x="9054345" y="3676030"/>
              <a:ext cx="1092927"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 - A</a:t>
              </a:r>
            </a:p>
          </p:txBody>
        </p:sp>
        <p:cxnSp>
          <p:nvCxnSpPr>
            <p:cNvPr id="89" name="Gewinkelte Verbindung 55"/>
            <p:cNvCxnSpPr>
              <a:stCxn id="85" idx="4"/>
            </p:cNvCxnSpPr>
            <p:nvPr/>
          </p:nvCxnSpPr>
          <p:spPr bwMode="auto">
            <a:xfrm rot="16200000" flipH="1">
              <a:off x="6771478" y="2369608"/>
              <a:ext cx="1313361" cy="2065291"/>
            </a:xfrm>
            <a:prstGeom prst="bentConnector2">
              <a:avLst/>
            </a:prstGeom>
            <a:noFill/>
            <a:ln w="12700">
              <a:solidFill>
                <a:srgbClr val="000000"/>
              </a:solidFill>
              <a:round/>
              <a:headEnd/>
              <a:tailEnd type="triangle"/>
            </a:ln>
          </p:spPr>
        </p:cxnSp>
      </p:grpSp>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24</a:t>
            </a:fld>
            <a:endParaRPr lang="en-GB" dirty="0"/>
          </a:p>
        </p:txBody>
      </p:sp>
      <p:sp>
        <p:nvSpPr>
          <p:cNvPr id="93" name="Textplatzhalter 92"/>
          <p:cNvSpPr>
            <a:spLocks noGrp="1"/>
          </p:cNvSpPr>
          <p:nvPr>
            <p:ph type="body" sz="quarter" idx="13"/>
          </p:nvPr>
        </p:nvSpPr>
        <p:spPr/>
        <p:txBody>
          <a:bodyPr/>
          <a:lstStyle/>
          <a:p>
            <a:r>
              <a:rPr lang="en-GB" dirty="0"/>
              <a:t>The dimensional deviations caused by the elastic springback can be divided in two categories. On the one hand bending ups, distortions etc. – on the other hand contraction of the part.</a:t>
            </a:r>
          </a:p>
        </p:txBody>
      </p:sp>
      <p:sp>
        <p:nvSpPr>
          <p:cNvPr id="17" name="Titel 16"/>
          <p:cNvSpPr>
            <a:spLocks noGrp="1"/>
          </p:cNvSpPr>
          <p:nvPr>
            <p:ph type="title"/>
          </p:nvPr>
        </p:nvSpPr>
        <p:spPr/>
        <p:txBody>
          <a:bodyPr>
            <a:normAutofit/>
          </a:bodyPr>
          <a:lstStyle/>
          <a:p>
            <a:r>
              <a:rPr lang="en-GB" sz="1600" dirty="0"/>
              <a:t>INTRODUCTION: GEOMETRICAL DEVIATIONS CAUSED BY SPRINGBACK EFFECTS</a:t>
            </a:r>
          </a:p>
        </p:txBody>
      </p:sp>
      <p:sp>
        <p:nvSpPr>
          <p:cNvPr id="94" name="Textplatzhalter 93"/>
          <p:cNvSpPr>
            <a:spLocks noGrp="1"/>
          </p:cNvSpPr>
          <p:nvPr>
            <p:ph type="body" sz="quarter" idx="14"/>
          </p:nvPr>
        </p:nvSpPr>
        <p:spPr/>
        <p:txBody>
          <a:bodyPr anchor="ctr"/>
          <a:lstStyle/>
          <a:p>
            <a:r>
              <a:rPr lang="en-GB" sz="1200" dirty="0"/>
              <a:t>Bending-ups &amp; Distortions</a:t>
            </a:r>
          </a:p>
        </p:txBody>
      </p:sp>
      <p:sp>
        <p:nvSpPr>
          <p:cNvPr id="95" name="Textplatzhalter 94"/>
          <p:cNvSpPr>
            <a:spLocks noGrp="1"/>
          </p:cNvSpPr>
          <p:nvPr>
            <p:ph type="body" sz="quarter" idx="15"/>
          </p:nvPr>
        </p:nvSpPr>
        <p:spPr/>
        <p:txBody>
          <a:bodyPr/>
          <a:lstStyle/>
          <a:p>
            <a:r>
              <a:rPr lang="en-GB" dirty="0"/>
              <a:t>Contraction</a:t>
            </a:r>
          </a:p>
        </p:txBody>
      </p:sp>
      <p:sp>
        <p:nvSpPr>
          <p:cNvPr id="61" name="Textfeld 60"/>
          <p:cNvSpPr txBox="1"/>
          <p:nvPr/>
        </p:nvSpPr>
        <p:spPr>
          <a:xfrm>
            <a:off x="1152525" y="5533733"/>
            <a:ext cx="4400550" cy="469916"/>
          </a:xfrm>
          <a:prstGeom prst="roundRect">
            <a:avLst/>
          </a:prstGeom>
          <a:noFill/>
        </p:spPr>
        <p:txBody>
          <a:bodyPr wrap="square" rtlCol="0" anchor="ctr" anchorCtr="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Modify tool geometry in the opposite direction of the deviation → Springback compensation</a:t>
            </a:r>
          </a:p>
        </p:txBody>
      </p:sp>
      <p:sp>
        <p:nvSpPr>
          <p:cNvPr id="62" name="Textfeld 61"/>
          <p:cNvSpPr txBox="1"/>
          <p:nvPr/>
        </p:nvSpPr>
        <p:spPr>
          <a:xfrm>
            <a:off x="6982230" y="5514551"/>
            <a:ext cx="4400550" cy="510778"/>
          </a:xfrm>
          <a:prstGeom prst="roundRect">
            <a:avLst/>
          </a:prstGeom>
          <a:noFill/>
        </p:spPr>
        <p:txBody>
          <a:bodyPr wrap="square" rtlCol="0" anchor="ctr" anchorCtr="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Increase tool dimensions</a:t>
            </a:r>
          </a:p>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 Scaling</a:t>
            </a:r>
          </a:p>
        </p:txBody>
      </p:sp>
      <p:grpSp>
        <p:nvGrpSpPr>
          <p:cNvPr id="63" name="Gruppieren 62"/>
          <p:cNvGrpSpPr/>
          <p:nvPr/>
        </p:nvGrpSpPr>
        <p:grpSpPr>
          <a:xfrm>
            <a:off x="1211873" y="5226845"/>
            <a:ext cx="4281854" cy="351692"/>
            <a:chOff x="419101" y="5228493"/>
            <a:chExt cx="4281854" cy="351692"/>
          </a:xfrm>
        </p:grpSpPr>
        <p:sp>
          <p:nvSpPr>
            <p:cNvPr id="64" name="Gleichschenkliges Dreieck 63"/>
            <p:cNvSpPr/>
            <p:nvPr/>
          </p:nvSpPr>
          <p:spPr bwMode="auto">
            <a:xfrm flipV="1">
              <a:off x="419101" y="5228493"/>
              <a:ext cx="4281854" cy="351692"/>
            </a:xfrm>
            <a:prstGeom prst="triangle">
              <a:avLst/>
            </a:prstGeom>
            <a:solidFill>
              <a:srgbClr val="CCCCCC"/>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65" name="Textfeld 64"/>
            <p:cNvSpPr txBox="1"/>
            <p:nvPr/>
          </p:nvSpPr>
          <p:spPr>
            <a:xfrm>
              <a:off x="1658816" y="5242864"/>
              <a:ext cx="1802423" cy="258532"/>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compensate</a:t>
              </a:r>
              <a:endParaRPr kumimoji="0" lang="en-GB" sz="1400" b="0" i="0" u="none" strike="noStrike" kern="0" cap="none" spc="0" normalizeH="0" baseline="0" dirty="0">
                <a:ln>
                  <a:noFill/>
                </a:ln>
                <a:solidFill>
                  <a:srgbClr val="000000"/>
                </a:solidFill>
                <a:effectLst/>
                <a:uLnTx/>
                <a:uFillTx/>
                <a:cs typeface="Arial" charset="0"/>
              </a:endParaRPr>
            </a:p>
          </p:txBody>
        </p:sp>
      </p:grpSp>
      <p:grpSp>
        <p:nvGrpSpPr>
          <p:cNvPr id="66" name="Gruppieren 65"/>
          <p:cNvGrpSpPr/>
          <p:nvPr/>
        </p:nvGrpSpPr>
        <p:grpSpPr>
          <a:xfrm>
            <a:off x="7072740" y="5165798"/>
            <a:ext cx="4281854" cy="351692"/>
            <a:chOff x="419101" y="5228493"/>
            <a:chExt cx="4281854" cy="351692"/>
          </a:xfrm>
        </p:grpSpPr>
        <p:sp>
          <p:nvSpPr>
            <p:cNvPr id="67" name="Gleichschenkliges Dreieck 66"/>
            <p:cNvSpPr/>
            <p:nvPr/>
          </p:nvSpPr>
          <p:spPr bwMode="auto">
            <a:xfrm flipV="1">
              <a:off x="419101" y="5228493"/>
              <a:ext cx="4281854" cy="351692"/>
            </a:xfrm>
            <a:prstGeom prst="triangle">
              <a:avLst/>
            </a:prstGeom>
            <a:solidFill>
              <a:srgbClr val="CCCCCC"/>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68" name="Textfeld 67"/>
            <p:cNvSpPr txBox="1"/>
            <p:nvPr/>
          </p:nvSpPr>
          <p:spPr>
            <a:xfrm>
              <a:off x="1658816" y="5268642"/>
              <a:ext cx="1802423" cy="258532"/>
            </a:xfrm>
            <a:prstGeom prst="rect">
              <a:avLst/>
            </a:prstGeom>
            <a:noFill/>
          </p:spPr>
          <p:txBody>
            <a:bodyPr wrap="square" rtlCol="0">
              <a:spAutoFit/>
            </a:bodyPr>
            <a:lstStyle/>
            <a:p>
              <a:pPr marL="0" marR="0" lvl="0" indent="0" algn="ctr" defTabSz="914400" eaLnBrk="1" fontAlgn="base" latinLnBrk="0" hangingPunct="1">
                <a:lnSpc>
                  <a:spcPct val="90000"/>
                </a:lnSpc>
                <a:spcBef>
                  <a:spcPct val="0"/>
                </a:spcBef>
                <a:spcAft>
                  <a:spcPct val="20000"/>
                </a:spcAft>
                <a:buClrTx/>
                <a:buSzTx/>
                <a:buFontTx/>
                <a:buNone/>
                <a:tabLst/>
                <a:defRPr/>
              </a:pPr>
              <a:r>
                <a:rPr kumimoji="0" lang="en-GB" sz="1200" b="0" i="0" u="none" strike="noStrike" kern="0" cap="none" spc="0" normalizeH="0" baseline="0" dirty="0">
                  <a:ln>
                    <a:noFill/>
                  </a:ln>
                  <a:solidFill>
                    <a:srgbClr val="000000"/>
                  </a:solidFill>
                  <a:effectLst/>
                  <a:uLnTx/>
                  <a:uFillTx/>
                  <a:cs typeface="Arial" charset="0"/>
                </a:rPr>
                <a:t>compensate</a:t>
              </a:r>
              <a:endParaRPr kumimoji="0" lang="en-GB" sz="1400" b="0" i="0" u="none" strike="noStrike" kern="0" cap="none" spc="0" normalizeH="0" baseline="0" dirty="0">
                <a:ln>
                  <a:noFill/>
                </a:ln>
                <a:solidFill>
                  <a:srgbClr val="000000"/>
                </a:solidFill>
                <a:effectLst/>
                <a:uLnTx/>
                <a:uFillTx/>
                <a:cs typeface="Arial" charset="0"/>
              </a:endParaRPr>
            </a:p>
          </p:txBody>
        </p:sp>
      </p:grpSp>
      <p:grpSp>
        <p:nvGrpSpPr>
          <p:cNvPr id="92" name="Gruppieren 91"/>
          <p:cNvGrpSpPr/>
          <p:nvPr/>
        </p:nvGrpSpPr>
        <p:grpSpPr>
          <a:xfrm>
            <a:off x="1137151" y="1916832"/>
            <a:ext cx="4645291" cy="3509554"/>
            <a:chOff x="1266572" y="1957720"/>
            <a:chExt cx="4645291" cy="3509554"/>
          </a:xfrm>
        </p:grpSpPr>
        <p:pic>
          <p:nvPicPr>
            <p:cNvPr id="69" name="Grafik 68"/>
            <p:cNvPicPr>
              <a:picLocks noChangeAspect="1"/>
            </p:cNvPicPr>
            <p:nvPr/>
          </p:nvPicPr>
          <p:blipFill>
            <a:blip r:embed="rId5">
              <a:clrChange>
                <a:clrFrom>
                  <a:srgbClr val="FFFFFF"/>
                </a:clrFrom>
                <a:clrTo>
                  <a:srgbClr val="FFFFFF">
                    <a:alpha val="0"/>
                  </a:srgbClr>
                </a:clrTo>
              </a:clrChange>
            </a:blip>
            <a:stretch>
              <a:fillRect/>
            </a:stretch>
          </p:blipFill>
          <p:spPr>
            <a:xfrm>
              <a:off x="1515179" y="3638475"/>
              <a:ext cx="826013" cy="1497465"/>
            </a:xfrm>
            <a:prstGeom prst="rect">
              <a:avLst/>
            </a:prstGeom>
          </p:spPr>
        </p:pic>
        <p:pic>
          <p:nvPicPr>
            <p:cNvPr id="70" name="Grafik 69"/>
            <p:cNvPicPr>
              <a:picLocks noChangeAspect="1"/>
            </p:cNvPicPr>
            <p:nvPr/>
          </p:nvPicPr>
          <p:blipFill>
            <a:blip r:embed="rId6">
              <a:clrChange>
                <a:clrFrom>
                  <a:srgbClr val="FFFFFF"/>
                </a:clrFrom>
                <a:clrTo>
                  <a:srgbClr val="FFFFFF">
                    <a:alpha val="0"/>
                  </a:srgbClr>
                </a:clrTo>
              </a:clrChange>
            </a:blip>
            <a:stretch>
              <a:fillRect/>
            </a:stretch>
          </p:blipFill>
          <p:spPr>
            <a:xfrm>
              <a:off x="2207778" y="4406819"/>
              <a:ext cx="3309257" cy="562161"/>
            </a:xfrm>
            <a:prstGeom prst="rect">
              <a:avLst/>
            </a:prstGeom>
          </p:spPr>
        </p:pic>
        <p:cxnSp>
          <p:nvCxnSpPr>
            <p:cNvPr id="71" name="Gerader Verbinder 70"/>
            <p:cNvCxnSpPr/>
            <p:nvPr/>
          </p:nvCxnSpPr>
          <p:spPr bwMode="auto">
            <a:xfrm>
              <a:off x="1406588" y="4979594"/>
              <a:ext cx="828000" cy="0"/>
            </a:xfrm>
            <a:prstGeom prst="line">
              <a:avLst/>
            </a:prstGeom>
            <a:noFill/>
            <a:ln w="12700">
              <a:solidFill>
                <a:srgbClr val="000000"/>
              </a:solidFill>
              <a:prstDash val="dashDot"/>
              <a:round/>
              <a:headEnd/>
              <a:tailEnd/>
            </a:ln>
          </p:spPr>
        </p:cxnSp>
        <p:sp>
          <p:nvSpPr>
            <p:cNvPr id="72" name="Gebogener Pfeil 71"/>
            <p:cNvSpPr/>
            <p:nvPr/>
          </p:nvSpPr>
          <p:spPr bwMode="auto">
            <a:xfrm flipH="1">
              <a:off x="3609857" y="4335159"/>
              <a:ext cx="957943" cy="1132115"/>
            </a:xfrm>
            <a:prstGeom prst="circularArrow">
              <a:avLst>
                <a:gd name="adj1" fmla="val 7890"/>
                <a:gd name="adj2" fmla="val 1142319"/>
                <a:gd name="adj3" fmla="val 19382159"/>
                <a:gd name="adj4" fmla="val 11880872"/>
                <a:gd name="adj5" fmla="val 12500"/>
              </a:avLst>
            </a:prstGeom>
            <a:solidFill>
              <a:srgbClr val="FDCE09"/>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73" name="Textfeld 72"/>
            <p:cNvSpPr txBox="1"/>
            <p:nvPr/>
          </p:nvSpPr>
          <p:spPr>
            <a:xfrm>
              <a:off x="2077148" y="4988303"/>
              <a:ext cx="24384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74" name="Textfeld 73"/>
            <p:cNvSpPr txBox="1"/>
            <p:nvPr/>
          </p:nvSpPr>
          <p:spPr>
            <a:xfrm>
              <a:off x="1358691" y="4975241"/>
              <a:ext cx="24384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p>
          </p:txBody>
        </p:sp>
        <p:sp>
          <p:nvSpPr>
            <p:cNvPr id="75" name="Textfeld 74"/>
            <p:cNvSpPr txBox="1"/>
            <p:nvPr/>
          </p:nvSpPr>
          <p:spPr>
            <a:xfrm>
              <a:off x="4310895" y="4609480"/>
              <a:ext cx="1092927"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 - A</a:t>
              </a:r>
            </a:p>
          </p:txBody>
        </p:sp>
        <p:pic>
          <p:nvPicPr>
            <p:cNvPr id="76" name="Grafik 75"/>
            <p:cNvPicPr>
              <a:picLocks noChangeAspect="1"/>
            </p:cNvPicPr>
            <p:nvPr/>
          </p:nvPicPr>
          <p:blipFill>
            <a:blip r:embed="rId7">
              <a:clrChange>
                <a:clrFrom>
                  <a:srgbClr val="FFFFFF"/>
                </a:clrFrom>
                <a:clrTo>
                  <a:srgbClr val="FFFFFF">
                    <a:alpha val="0"/>
                  </a:srgbClr>
                </a:clrTo>
              </a:clrChange>
            </a:blip>
            <a:stretch>
              <a:fillRect/>
            </a:stretch>
          </p:blipFill>
          <p:spPr>
            <a:xfrm>
              <a:off x="1266572" y="1957720"/>
              <a:ext cx="2588979" cy="1302204"/>
            </a:xfrm>
            <a:prstGeom prst="rect">
              <a:avLst/>
            </a:prstGeom>
          </p:spPr>
        </p:pic>
        <p:sp>
          <p:nvSpPr>
            <p:cNvPr id="77" name="Pfeil nach rechts 76"/>
            <p:cNvSpPr/>
            <p:nvPr/>
          </p:nvSpPr>
          <p:spPr bwMode="auto">
            <a:xfrm rot="18864207">
              <a:off x="3533686" y="2985839"/>
              <a:ext cx="252000" cy="180000"/>
            </a:xfrm>
            <a:prstGeom prst="rightArrow">
              <a:avLst/>
            </a:prstGeom>
            <a:solidFill>
              <a:srgbClr val="FDCE09"/>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78" name="Halbbogen 77"/>
            <p:cNvSpPr/>
            <p:nvPr/>
          </p:nvSpPr>
          <p:spPr bwMode="auto">
            <a:xfrm rot="8842109">
              <a:off x="3751863" y="2804564"/>
              <a:ext cx="2160000" cy="2160000"/>
            </a:xfrm>
            <a:prstGeom prst="blockArc">
              <a:avLst>
                <a:gd name="adj1" fmla="val 4434841"/>
                <a:gd name="adj2" fmla="val 10683274"/>
                <a:gd name="adj3" fmla="val 26301"/>
              </a:avLst>
            </a:prstGeom>
            <a:solidFill>
              <a:srgbClr val="CCCCCC"/>
            </a:solidFill>
            <a:ln w="12700" cap="flat" cmpd="sng" algn="ctr">
              <a:solidFill>
                <a:srgbClr val="CCCCCC"/>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79" name="Flussdiagramm: Zusammenstellen 7"/>
            <p:cNvSpPr/>
            <p:nvPr/>
          </p:nvSpPr>
          <p:spPr bwMode="auto">
            <a:xfrm>
              <a:off x="4552831" y="2811160"/>
              <a:ext cx="594000" cy="576000"/>
            </a:xfrm>
            <a:custGeom>
              <a:avLst/>
              <a:gdLst>
                <a:gd name="connsiteX0" fmla="*/ 0 w 10000"/>
                <a:gd name="connsiteY0" fmla="*/ 0 h 10000"/>
                <a:gd name="connsiteX1" fmla="*/ 10000 w 10000"/>
                <a:gd name="connsiteY1" fmla="*/ 0 h 10000"/>
                <a:gd name="connsiteX2" fmla="*/ 5000 w 10000"/>
                <a:gd name="connsiteY2" fmla="*/ 5000 h 10000"/>
                <a:gd name="connsiteX3" fmla="*/ 10000 w 10000"/>
                <a:gd name="connsiteY3" fmla="*/ 10000 h 10000"/>
                <a:gd name="connsiteX4" fmla="*/ 0 w 10000"/>
                <a:gd name="connsiteY4" fmla="*/ 10000 h 10000"/>
                <a:gd name="connsiteX5" fmla="*/ 5000 w 10000"/>
                <a:gd name="connsiteY5" fmla="*/ 5000 h 10000"/>
                <a:gd name="connsiteX6" fmla="*/ 0 w 10000"/>
                <a:gd name="connsiteY6" fmla="*/ 0 h 10000"/>
                <a:gd name="connsiteX0" fmla="*/ 4964 w 10000"/>
                <a:gd name="connsiteY0" fmla="*/ 0 h 10048"/>
                <a:gd name="connsiteX1" fmla="*/ 10000 w 10000"/>
                <a:gd name="connsiteY1" fmla="*/ 48 h 10048"/>
                <a:gd name="connsiteX2" fmla="*/ 5000 w 10000"/>
                <a:gd name="connsiteY2" fmla="*/ 5048 h 10048"/>
                <a:gd name="connsiteX3" fmla="*/ 10000 w 10000"/>
                <a:gd name="connsiteY3" fmla="*/ 10048 h 10048"/>
                <a:gd name="connsiteX4" fmla="*/ 0 w 10000"/>
                <a:gd name="connsiteY4" fmla="*/ 10048 h 10048"/>
                <a:gd name="connsiteX5" fmla="*/ 5000 w 10000"/>
                <a:gd name="connsiteY5" fmla="*/ 5048 h 10048"/>
                <a:gd name="connsiteX6" fmla="*/ 4964 w 10000"/>
                <a:gd name="connsiteY6" fmla="*/ 0 h 10048"/>
                <a:gd name="connsiteX0" fmla="*/ 4964 w 10000"/>
                <a:gd name="connsiteY0" fmla="*/ 0 h 10048"/>
                <a:gd name="connsiteX1" fmla="*/ 10000 w 10000"/>
                <a:gd name="connsiteY1" fmla="*/ 48 h 10048"/>
                <a:gd name="connsiteX2" fmla="*/ 5000 w 10000"/>
                <a:gd name="connsiteY2" fmla="*/ 5048 h 10048"/>
                <a:gd name="connsiteX3" fmla="*/ 4964 w 10000"/>
                <a:gd name="connsiteY3" fmla="*/ 10048 h 10048"/>
                <a:gd name="connsiteX4" fmla="*/ 0 w 10000"/>
                <a:gd name="connsiteY4" fmla="*/ 10048 h 10048"/>
                <a:gd name="connsiteX5" fmla="*/ 5000 w 10000"/>
                <a:gd name="connsiteY5" fmla="*/ 5048 h 10048"/>
                <a:gd name="connsiteX6" fmla="*/ 4964 w 10000"/>
                <a:gd name="connsiteY6" fmla="*/ 0 h 10048"/>
                <a:gd name="connsiteX0" fmla="*/ 4964 w 10000"/>
                <a:gd name="connsiteY0" fmla="*/ 284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4964 w 10000"/>
                <a:gd name="connsiteY6" fmla="*/ 284 h 10000"/>
                <a:gd name="connsiteX0" fmla="*/ 4836 w 10000"/>
                <a:gd name="connsiteY0" fmla="*/ 51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4836 w 10000"/>
                <a:gd name="connsiteY6" fmla="*/ 51 h 10000"/>
                <a:gd name="connsiteX0" fmla="*/ 5028 w 10000"/>
                <a:gd name="connsiteY0" fmla="*/ 18 h 10000"/>
                <a:gd name="connsiteX1" fmla="*/ 10000 w 10000"/>
                <a:gd name="connsiteY1" fmla="*/ 0 h 10000"/>
                <a:gd name="connsiteX2" fmla="*/ 5000 w 10000"/>
                <a:gd name="connsiteY2" fmla="*/ 5000 h 10000"/>
                <a:gd name="connsiteX3" fmla="*/ 4964 w 10000"/>
                <a:gd name="connsiteY3" fmla="*/ 10000 h 10000"/>
                <a:gd name="connsiteX4" fmla="*/ 0 w 10000"/>
                <a:gd name="connsiteY4" fmla="*/ 10000 h 10000"/>
                <a:gd name="connsiteX5" fmla="*/ 5000 w 10000"/>
                <a:gd name="connsiteY5" fmla="*/ 5000 h 10000"/>
                <a:gd name="connsiteX6" fmla="*/ 5028 w 10000"/>
                <a:gd name="connsiteY6" fmla="*/ 1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5028" y="18"/>
                  </a:moveTo>
                  <a:lnTo>
                    <a:pt x="10000" y="0"/>
                  </a:lnTo>
                  <a:lnTo>
                    <a:pt x="5000" y="5000"/>
                  </a:lnTo>
                  <a:cubicBezTo>
                    <a:pt x="4988" y="6667"/>
                    <a:pt x="4976" y="8333"/>
                    <a:pt x="4964" y="10000"/>
                  </a:cubicBezTo>
                  <a:lnTo>
                    <a:pt x="0" y="10000"/>
                  </a:lnTo>
                  <a:lnTo>
                    <a:pt x="5000" y="5000"/>
                  </a:lnTo>
                  <a:cubicBezTo>
                    <a:pt x="4988" y="3317"/>
                    <a:pt x="5040" y="1701"/>
                    <a:pt x="5028" y="18"/>
                  </a:cubicBezTo>
                  <a:close/>
                </a:path>
              </a:pathLst>
            </a:custGeom>
            <a:pattFill prst="dkHorz">
              <a:fgClr>
                <a:srgbClr val="FFC000"/>
              </a:fgClr>
              <a:bgClr>
                <a:srgbClr val="FFFFFF"/>
              </a:bgClr>
            </a:pattFill>
            <a:ln w="12700" cap="flat" cmpd="sng" algn="ctr">
              <a:solidFill>
                <a:srgbClr val="00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sp>
          <p:nvSpPr>
            <p:cNvPr id="80" name="Ellipse 79"/>
            <p:cNvSpPr/>
            <p:nvPr/>
          </p:nvSpPr>
          <p:spPr bwMode="auto">
            <a:xfrm>
              <a:off x="2225195" y="1957720"/>
              <a:ext cx="444137" cy="435429"/>
            </a:xfrm>
            <a:prstGeom prst="ellipse">
              <a:avLst/>
            </a:prstGeom>
            <a:noFill/>
            <a:ln w="12700" cap="flat" cmpd="sng" algn="ctr">
              <a:solidFill>
                <a:srgbClr val="00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marL="0" marR="0" lvl="0" indent="0" algn="ctr" defTabSz="914400" eaLnBrk="1" fontAlgn="base" latinLnBrk="0" hangingPunct="1">
                <a:lnSpc>
                  <a:spcPct val="90000"/>
                </a:lnSpc>
                <a:spcBef>
                  <a:spcPct val="0"/>
                </a:spcBef>
                <a:spcAft>
                  <a:spcPct val="20000"/>
                </a:spcAft>
                <a:buClrTx/>
                <a:buSzTx/>
                <a:buFontTx/>
                <a:buNone/>
                <a:tabLst/>
                <a:defRPr/>
              </a:pPr>
              <a:endParaRPr kumimoji="0" lang="en-GB" sz="1400" b="0" i="0" u="none" strike="noStrike" kern="0" cap="none" spc="0" normalizeH="0" baseline="0" dirty="0">
                <a:ln>
                  <a:noFill/>
                </a:ln>
                <a:solidFill>
                  <a:srgbClr val="000000"/>
                </a:solidFill>
                <a:effectLst/>
                <a:uLnTx/>
                <a:uFillTx/>
                <a:cs typeface="Arial" charset="0"/>
              </a:endParaRPr>
            </a:p>
          </p:txBody>
        </p:sp>
        <p:cxnSp>
          <p:nvCxnSpPr>
            <p:cNvPr id="81" name="Gewinkelte Verbindung 32"/>
            <p:cNvCxnSpPr>
              <a:stCxn id="80" idx="4"/>
            </p:cNvCxnSpPr>
            <p:nvPr/>
          </p:nvCxnSpPr>
          <p:spPr bwMode="auto">
            <a:xfrm rot="16200000" flipH="1">
              <a:off x="2828265" y="2012147"/>
              <a:ext cx="984068" cy="1746071"/>
            </a:xfrm>
            <a:prstGeom prst="bentConnector2">
              <a:avLst/>
            </a:prstGeom>
            <a:noFill/>
            <a:ln w="12700">
              <a:solidFill>
                <a:srgbClr val="000000"/>
              </a:solidFill>
              <a:round/>
              <a:headEnd/>
              <a:tailEnd type="triangle"/>
            </a:ln>
          </p:spPr>
        </p:cxnSp>
      </p:grpSp>
    </p:spTree>
    <p:extLst>
      <p:ext uri="{BB962C8B-B14F-4D97-AF65-F5344CB8AC3E}">
        <p14:creationId xmlns:p14="http://schemas.microsoft.com/office/powerpoint/2010/main" val="2536141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en-GB" dirty="0"/>
              <a:t>20.06.2023</a:t>
            </a:r>
          </a:p>
        </p:txBody>
      </p:sp>
      <p:sp>
        <p:nvSpPr>
          <p:cNvPr id="3" name="Fußzeilenplatzhalter 2"/>
          <p:cNvSpPr>
            <a:spLocks noGrp="1"/>
          </p:cNvSpPr>
          <p:nvPr>
            <p:ph type="ftr" sz="quarter" idx="11"/>
          </p:nvPr>
        </p:nvSpPr>
        <p:spPr/>
        <p:txBody>
          <a:bodyPr/>
          <a:lstStyle/>
          <a:p>
            <a:r>
              <a:rPr lang="en-GB" dirty="0"/>
              <a:t>Philipp Zimmermann | University of applied sciences Heilbronn</a:t>
            </a:r>
          </a:p>
        </p:txBody>
      </p:sp>
      <p:sp>
        <p:nvSpPr>
          <p:cNvPr id="4" name="Foliennummernplatzhalter 3"/>
          <p:cNvSpPr>
            <a:spLocks noGrp="1"/>
          </p:cNvSpPr>
          <p:nvPr>
            <p:ph type="sldNum" sz="quarter" idx="12"/>
          </p:nvPr>
        </p:nvSpPr>
        <p:spPr/>
        <p:txBody>
          <a:bodyPr/>
          <a:lstStyle/>
          <a:p>
            <a:fld id="{B8965039-E56F-470D-BC09-68DB4072DE7B}" type="slidenum">
              <a:rPr lang="en-GB" smtClean="0"/>
              <a:pPr/>
              <a:t>25</a:t>
            </a:fld>
            <a:endParaRPr lang="en-GB" dirty="0"/>
          </a:p>
        </p:txBody>
      </p:sp>
      <p:sp>
        <p:nvSpPr>
          <p:cNvPr id="83" name="Textplatzhalter 82"/>
          <p:cNvSpPr>
            <a:spLocks noGrp="1"/>
          </p:cNvSpPr>
          <p:nvPr>
            <p:ph type="body" sz="quarter" idx="13"/>
          </p:nvPr>
        </p:nvSpPr>
        <p:spPr/>
        <p:txBody>
          <a:bodyPr/>
          <a:lstStyle/>
          <a:p>
            <a:r>
              <a:rPr lang="en-US" dirty="0"/>
              <a:t>An inadequate scaling can cause unwanted plastic deformations in subsequent forming operations and quality problems in the assembly process. </a:t>
            </a:r>
          </a:p>
        </p:txBody>
      </p:sp>
      <p:sp>
        <p:nvSpPr>
          <p:cNvPr id="6" name="Titel 5"/>
          <p:cNvSpPr>
            <a:spLocks noGrp="1"/>
          </p:cNvSpPr>
          <p:nvPr>
            <p:ph type="title"/>
          </p:nvPr>
        </p:nvSpPr>
        <p:spPr/>
        <p:txBody>
          <a:bodyPr/>
          <a:lstStyle/>
          <a:p>
            <a:r>
              <a:rPr lang="en-US" dirty="0"/>
              <a:t>INTRODUCTION: PROBLEMS CAUSED BY AN INADEQUATE SCALING</a:t>
            </a:r>
            <a:endParaRPr lang="en-GB" dirty="0"/>
          </a:p>
        </p:txBody>
      </p:sp>
      <p:sp>
        <p:nvSpPr>
          <p:cNvPr id="84" name="Textplatzhalter 83"/>
          <p:cNvSpPr>
            <a:spLocks noGrp="1"/>
          </p:cNvSpPr>
          <p:nvPr>
            <p:ph type="body" sz="quarter" idx="14"/>
          </p:nvPr>
        </p:nvSpPr>
        <p:spPr/>
        <p:txBody>
          <a:bodyPr/>
          <a:lstStyle/>
          <a:p>
            <a:r>
              <a:rPr lang="en-US" dirty="0"/>
              <a:t>Problems in subsequent forming operations</a:t>
            </a:r>
          </a:p>
        </p:txBody>
      </p:sp>
      <p:sp>
        <p:nvSpPr>
          <p:cNvPr id="85" name="Textplatzhalter 84"/>
          <p:cNvSpPr>
            <a:spLocks noGrp="1"/>
          </p:cNvSpPr>
          <p:nvPr>
            <p:ph type="body" sz="quarter" idx="15"/>
          </p:nvPr>
        </p:nvSpPr>
        <p:spPr>
          <a:xfrm>
            <a:off x="6200774" y="1484784"/>
            <a:ext cx="5681301" cy="402472"/>
          </a:xfrm>
        </p:spPr>
        <p:txBody>
          <a:bodyPr/>
          <a:lstStyle/>
          <a:p>
            <a:r>
              <a:rPr lang="en-US" dirty="0"/>
              <a:t>Problems in the assembly process</a:t>
            </a:r>
          </a:p>
        </p:txBody>
      </p:sp>
      <p:grpSp>
        <p:nvGrpSpPr>
          <p:cNvPr id="81" name="Gruppieren 80"/>
          <p:cNvGrpSpPr/>
          <p:nvPr/>
        </p:nvGrpSpPr>
        <p:grpSpPr>
          <a:xfrm>
            <a:off x="7112931" y="2102518"/>
            <a:ext cx="3951621" cy="1921079"/>
            <a:chOff x="1875367" y="2650922"/>
            <a:chExt cx="3951621" cy="1921079"/>
          </a:xfrm>
        </p:grpSpPr>
        <p:pic>
          <p:nvPicPr>
            <p:cNvPr id="45" name="Grafik 44"/>
            <p:cNvPicPr>
              <a:picLocks noChangeAspect="1"/>
            </p:cNvPicPr>
            <p:nvPr/>
          </p:nvPicPr>
          <p:blipFill rotWithShape="1">
            <a:blip r:embed="rId3">
              <a:extLst>
                <a:ext uri="{28A0092B-C50C-407E-A947-70E740481C1C}">
                  <a14:useLocalDpi xmlns:a14="http://schemas.microsoft.com/office/drawing/2010/main" val="0"/>
                </a:ext>
              </a:extLst>
            </a:blip>
            <a:srcRect l="4093" t="5192" r="22319" b="30548"/>
            <a:stretch/>
          </p:blipFill>
          <p:spPr>
            <a:xfrm>
              <a:off x="1875367" y="2650922"/>
              <a:ext cx="3951621" cy="1921079"/>
            </a:xfrm>
            <a:prstGeom prst="rect">
              <a:avLst/>
            </a:prstGeom>
          </p:spPr>
        </p:pic>
        <p:sp>
          <p:nvSpPr>
            <p:cNvPr id="46" name="Ellipse 45"/>
            <p:cNvSpPr/>
            <p:nvPr/>
          </p:nvSpPr>
          <p:spPr bwMode="auto">
            <a:xfrm>
              <a:off x="5507799" y="3414319"/>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47" name="Ellipse 46"/>
            <p:cNvSpPr/>
            <p:nvPr/>
          </p:nvSpPr>
          <p:spPr bwMode="auto">
            <a:xfrm>
              <a:off x="3940456" y="3407328"/>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48" name="Ellipse 47"/>
            <p:cNvSpPr/>
            <p:nvPr/>
          </p:nvSpPr>
          <p:spPr bwMode="auto">
            <a:xfrm>
              <a:off x="2322779" y="3509394"/>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49" name="Ellipse 48"/>
            <p:cNvSpPr/>
            <p:nvPr/>
          </p:nvSpPr>
          <p:spPr bwMode="auto">
            <a:xfrm>
              <a:off x="2290621" y="4207078"/>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50" name="Ellipse 49"/>
            <p:cNvSpPr/>
            <p:nvPr/>
          </p:nvSpPr>
          <p:spPr bwMode="auto">
            <a:xfrm>
              <a:off x="3902706" y="4158142"/>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51" name="Ellipse 50"/>
            <p:cNvSpPr/>
            <p:nvPr/>
          </p:nvSpPr>
          <p:spPr bwMode="auto">
            <a:xfrm>
              <a:off x="5045007" y="4033707"/>
              <a:ext cx="226503" cy="20972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cxnSp>
          <p:nvCxnSpPr>
            <p:cNvPr id="52" name="Gerade Verbindung mit Pfeil 51"/>
            <p:cNvCxnSpPr/>
            <p:nvPr/>
          </p:nvCxnSpPr>
          <p:spPr bwMode="auto">
            <a:xfrm>
              <a:off x="2462596" y="3590488"/>
              <a:ext cx="8389" cy="704675"/>
            </a:xfrm>
            <a:prstGeom prst="straightConnector1">
              <a:avLst/>
            </a:prstGeom>
            <a:noFill/>
            <a:ln w="12700">
              <a:solidFill>
                <a:srgbClr val="4C4C4C"/>
              </a:solidFill>
              <a:round/>
              <a:headEnd type="triangle"/>
              <a:tailEnd type="triangle"/>
            </a:ln>
          </p:spPr>
        </p:cxnSp>
        <p:cxnSp>
          <p:nvCxnSpPr>
            <p:cNvPr id="53" name="Gerade Verbindung mit Pfeil 52"/>
            <p:cNvCxnSpPr/>
            <p:nvPr/>
          </p:nvCxnSpPr>
          <p:spPr bwMode="auto">
            <a:xfrm>
              <a:off x="2329771" y="3608664"/>
              <a:ext cx="8389" cy="704675"/>
            </a:xfrm>
            <a:prstGeom prst="straightConnector1">
              <a:avLst/>
            </a:prstGeom>
            <a:noFill/>
            <a:ln w="12700">
              <a:solidFill>
                <a:srgbClr val="4C4C4C"/>
              </a:solidFill>
              <a:round/>
              <a:headEnd type="triangle"/>
              <a:tailEnd type="triangle"/>
            </a:ln>
          </p:spPr>
        </p:cxnSp>
        <p:cxnSp>
          <p:nvCxnSpPr>
            <p:cNvPr id="54" name="Gerade Verbindung mit Pfeil 53"/>
            <p:cNvCxnSpPr/>
            <p:nvPr/>
          </p:nvCxnSpPr>
          <p:spPr bwMode="auto">
            <a:xfrm flipH="1">
              <a:off x="5096739" y="3523376"/>
              <a:ext cx="377506" cy="587229"/>
            </a:xfrm>
            <a:prstGeom prst="straightConnector1">
              <a:avLst/>
            </a:prstGeom>
            <a:noFill/>
            <a:ln w="12700">
              <a:solidFill>
                <a:srgbClr val="4C4C4C"/>
              </a:solidFill>
              <a:round/>
              <a:headEnd type="triangle"/>
              <a:tailEnd type="triangle"/>
            </a:ln>
          </p:spPr>
        </p:cxnSp>
        <p:cxnSp>
          <p:nvCxnSpPr>
            <p:cNvPr id="55" name="Gerade Verbindung mit Pfeil 54"/>
            <p:cNvCxnSpPr/>
            <p:nvPr/>
          </p:nvCxnSpPr>
          <p:spPr bwMode="auto">
            <a:xfrm>
              <a:off x="4120821" y="3520580"/>
              <a:ext cx="8389" cy="704675"/>
            </a:xfrm>
            <a:prstGeom prst="straightConnector1">
              <a:avLst/>
            </a:prstGeom>
            <a:noFill/>
            <a:ln w="12700">
              <a:solidFill>
                <a:srgbClr val="4C4C4C"/>
              </a:solidFill>
              <a:round/>
              <a:headEnd type="triangle"/>
              <a:tailEnd type="triangle"/>
            </a:ln>
          </p:spPr>
        </p:cxnSp>
        <p:cxnSp>
          <p:nvCxnSpPr>
            <p:cNvPr id="56" name="Gerade Verbindung mit Pfeil 55"/>
            <p:cNvCxnSpPr/>
            <p:nvPr/>
          </p:nvCxnSpPr>
          <p:spPr bwMode="auto">
            <a:xfrm>
              <a:off x="3937661" y="3538756"/>
              <a:ext cx="8389" cy="704675"/>
            </a:xfrm>
            <a:prstGeom prst="straightConnector1">
              <a:avLst/>
            </a:prstGeom>
            <a:noFill/>
            <a:ln w="12700">
              <a:solidFill>
                <a:srgbClr val="4C4C4C"/>
              </a:solidFill>
              <a:round/>
              <a:headEnd type="triangle"/>
              <a:tailEnd type="triangle"/>
            </a:ln>
          </p:spPr>
        </p:cxnSp>
        <p:cxnSp>
          <p:nvCxnSpPr>
            <p:cNvPr id="57" name="Gerade Verbindung mit Pfeil 56"/>
            <p:cNvCxnSpPr/>
            <p:nvPr/>
          </p:nvCxnSpPr>
          <p:spPr bwMode="auto">
            <a:xfrm flipH="1">
              <a:off x="5265917" y="3548543"/>
              <a:ext cx="401273" cy="571849"/>
            </a:xfrm>
            <a:prstGeom prst="straightConnector1">
              <a:avLst/>
            </a:prstGeom>
            <a:noFill/>
            <a:ln w="12700">
              <a:solidFill>
                <a:srgbClr val="4C4C4C"/>
              </a:solidFill>
              <a:round/>
              <a:headEnd type="triangle"/>
              <a:tailEnd type="triangle"/>
            </a:ln>
          </p:spPr>
        </p:cxnSp>
      </p:grpSp>
      <p:sp>
        <p:nvSpPr>
          <p:cNvPr id="58" name="Textfeld 57"/>
          <p:cNvSpPr txBox="1"/>
          <p:nvPr/>
        </p:nvSpPr>
        <p:spPr>
          <a:xfrm>
            <a:off x="6612641" y="4641189"/>
            <a:ext cx="4511334" cy="510778"/>
          </a:xfrm>
          <a:prstGeom prst="roundRect">
            <a:avLst/>
          </a:prstGeom>
          <a:noFill/>
        </p:spPr>
        <p:txBody>
          <a:bodyPr wrap="square" rtlCol="0" anchor="ctr" anchorCtr="0">
            <a:spAutoFit/>
          </a:bodyPr>
          <a:lstStyle/>
          <a:p>
            <a:pPr marL="171450" indent="-171450" fontAlgn="base">
              <a:lnSpc>
                <a:spcPct val="90000"/>
              </a:lnSpc>
              <a:spcBef>
                <a:spcPct val="0"/>
              </a:spcBef>
              <a:spcAft>
                <a:spcPct val="20000"/>
              </a:spcAft>
              <a:buFont typeface="Arial" panose="020B0604020202020204" pitchFamily="34" charset="0"/>
              <a:buChar char="•"/>
            </a:pPr>
            <a:r>
              <a:rPr lang="en-GB" sz="1200" dirty="0">
                <a:solidFill>
                  <a:srgbClr val="000000"/>
                </a:solidFill>
                <a:cs typeface="Arial" charset="0"/>
              </a:rPr>
              <a:t>Different distances between styling edges</a:t>
            </a:r>
          </a:p>
          <a:p>
            <a:pPr marL="171450" indent="-171450" fontAlgn="base">
              <a:lnSpc>
                <a:spcPct val="90000"/>
              </a:lnSpc>
              <a:spcBef>
                <a:spcPct val="0"/>
              </a:spcBef>
              <a:spcAft>
                <a:spcPct val="20000"/>
              </a:spcAft>
              <a:buFont typeface="Arial" panose="020B0604020202020204" pitchFamily="34" charset="0"/>
              <a:buChar char="•"/>
            </a:pPr>
            <a:r>
              <a:rPr lang="en-GB" sz="1200" dirty="0">
                <a:solidFill>
                  <a:srgbClr val="000000"/>
                </a:solidFill>
                <a:cs typeface="Arial" charset="0"/>
              </a:rPr>
              <a:t>Absolute part dimensions (length doors vs. sidewall) </a:t>
            </a:r>
          </a:p>
        </p:txBody>
      </p:sp>
      <p:sp>
        <p:nvSpPr>
          <p:cNvPr id="59" name="Textfeld 58"/>
          <p:cNvSpPr txBox="1"/>
          <p:nvPr/>
        </p:nvSpPr>
        <p:spPr>
          <a:xfrm>
            <a:off x="545391" y="4549249"/>
            <a:ext cx="5473955" cy="1328023"/>
          </a:xfrm>
          <a:prstGeom prst="roundRect">
            <a:avLst/>
          </a:prstGeom>
          <a:solidFill>
            <a:srgbClr val="FFFFFF">
              <a:lumMod val="95000"/>
            </a:srgbClr>
          </a:solidFill>
        </p:spPr>
        <p:txBody>
          <a:bodyPr wrap="square" rtlCol="0" anchor="ctr" anchorCtr="0">
            <a:spAutoFit/>
          </a:bodyPr>
          <a:lstStyle/>
          <a:p>
            <a:pPr marL="171450" marR="0" lvl="0" indent="-171450" defTabSz="914400" eaLnBrk="1" fontAlgn="base" latinLnBrk="0" hangingPunct="1">
              <a:lnSpc>
                <a:spcPct val="90000"/>
              </a:lnSpc>
              <a:spcBef>
                <a:spcPct val="0"/>
              </a:spcBef>
              <a:spcAft>
                <a:spcPct val="20000"/>
              </a:spcAft>
              <a:buClrTx/>
              <a:buSzTx/>
              <a:buFont typeface="Arial" panose="020B0604020202020204" pitchFamily="34" charset="0"/>
              <a:buChar char="•"/>
              <a:tabLst/>
              <a:defRPr/>
            </a:pPr>
            <a:r>
              <a:rPr kumimoji="0" lang="en-GB" sz="1200" b="0" i="0" u="none" strike="noStrike" kern="0" cap="none" spc="0" normalizeH="0" baseline="0" dirty="0">
                <a:ln>
                  <a:noFill/>
                </a:ln>
                <a:solidFill>
                  <a:srgbClr val="000000"/>
                </a:solidFill>
                <a:effectLst/>
                <a:uLnTx/>
                <a:uFillTx/>
                <a:cs typeface="Arial" charset="0"/>
              </a:rPr>
              <a:t>plastic deformation of the part (radii) caused by bad fit</a:t>
            </a:r>
            <a:r>
              <a:rPr kumimoji="0" lang="en-GB" sz="1200" b="0" i="0" u="none" strike="noStrike" kern="0" cap="none" spc="0" normalizeH="0" dirty="0">
                <a:ln>
                  <a:noFill/>
                </a:ln>
                <a:solidFill>
                  <a:srgbClr val="000000"/>
                </a:solidFill>
                <a:effectLst/>
                <a:uLnTx/>
                <a:uFillTx/>
                <a:cs typeface="Arial" charset="0"/>
              </a:rPr>
              <a:t> between </a:t>
            </a:r>
            <a:r>
              <a:rPr kumimoji="0" lang="en-GB" sz="1200" b="0" i="0" u="none" strike="noStrike" kern="0" cap="none" spc="0" normalizeH="0" baseline="0" dirty="0">
                <a:ln>
                  <a:noFill/>
                </a:ln>
                <a:solidFill>
                  <a:srgbClr val="000000"/>
                </a:solidFill>
                <a:effectLst/>
                <a:uLnTx/>
                <a:uFillTx/>
                <a:cs typeface="Arial" charset="0"/>
              </a:rPr>
              <a:t>the incoming part and the receiving forming tool</a:t>
            </a:r>
          </a:p>
          <a:p>
            <a:pPr marR="0" lvl="0" defTabSz="914400" eaLnBrk="1" fontAlgn="base" latinLnBrk="0" hangingPunct="1">
              <a:lnSpc>
                <a:spcPct val="90000"/>
              </a:lnSpc>
              <a:spcBef>
                <a:spcPct val="0"/>
              </a:spcBef>
              <a:spcAft>
                <a:spcPct val="20000"/>
              </a:spcAft>
              <a:buClrTx/>
              <a:buSzTx/>
              <a:tabLst/>
              <a:defRPr/>
            </a:pPr>
            <a:r>
              <a:rPr lang="en-GB" sz="1200" kern="0" dirty="0">
                <a:solidFill>
                  <a:srgbClr val="000000"/>
                </a:solidFill>
                <a:cs typeface="Arial" charset="0"/>
              </a:rPr>
              <a:t>→ this plastic deformations can only be represented insufficiently with finite shell elements</a:t>
            </a:r>
          </a:p>
          <a:p>
            <a:pPr marR="0" lvl="0" defTabSz="914400" eaLnBrk="1" fontAlgn="base" latinLnBrk="0" hangingPunct="1">
              <a:lnSpc>
                <a:spcPct val="90000"/>
              </a:lnSpc>
              <a:spcBef>
                <a:spcPct val="0"/>
              </a:spcBef>
              <a:spcAft>
                <a:spcPct val="20000"/>
              </a:spcAft>
              <a:buClrTx/>
              <a:buSzTx/>
              <a:tabLst/>
              <a:defRPr/>
            </a:pPr>
            <a:r>
              <a:rPr kumimoji="0" lang="en-GB" sz="1200" b="0" i="0" u="none" strike="noStrike" kern="0" cap="none" spc="0" normalizeH="0" baseline="0" dirty="0">
                <a:ln>
                  <a:noFill/>
                </a:ln>
                <a:solidFill>
                  <a:srgbClr val="000000"/>
                </a:solidFill>
                <a:effectLst/>
                <a:uLnTx/>
                <a:uFillTx/>
                <a:cs typeface="Arial" charset="0"/>
              </a:rPr>
              <a:t>→</a:t>
            </a:r>
            <a:r>
              <a:rPr kumimoji="0" lang="en-GB" sz="1200" b="0" i="0" u="none" strike="noStrike" kern="0" cap="none" spc="0" normalizeH="0" dirty="0">
                <a:ln>
                  <a:noFill/>
                </a:ln>
                <a:solidFill>
                  <a:srgbClr val="000000"/>
                </a:solidFill>
                <a:effectLst/>
                <a:uLnTx/>
                <a:uFillTx/>
                <a:cs typeface="Arial" charset="0"/>
              </a:rPr>
              <a:t> real springback differs from simulated springback</a:t>
            </a:r>
          </a:p>
          <a:p>
            <a:pPr marR="0" lvl="0" defTabSz="914400" eaLnBrk="1" fontAlgn="base" latinLnBrk="0" hangingPunct="1">
              <a:lnSpc>
                <a:spcPct val="90000"/>
              </a:lnSpc>
              <a:spcBef>
                <a:spcPct val="0"/>
              </a:spcBef>
              <a:spcAft>
                <a:spcPct val="20000"/>
              </a:spcAft>
              <a:buClrTx/>
              <a:buSzTx/>
              <a:tabLst/>
              <a:defRPr/>
            </a:pPr>
            <a:r>
              <a:rPr lang="en-GB" sz="1200" kern="0" baseline="0" dirty="0">
                <a:solidFill>
                  <a:srgbClr val="000000"/>
                </a:solidFill>
                <a:cs typeface="Arial" charset="0"/>
              </a:rPr>
              <a:t>→</a:t>
            </a:r>
            <a:r>
              <a:rPr lang="en-GB" sz="1200" kern="0" dirty="0">
                <a:solidFill>
                  <a:srgbClr val="000000"/>
                </a:solidFill>
                <a:cs typeface="Arial" charset="0"/>
              </a:rPr>
              <a:t> virtual springback compensation effect not as desired</a:t>
            </a:r>
            <a:endParaRPr kumimoji="0" lang="en-GB" sz="1200" b="0" i="0" u="none" strike="noStrike" kern="0" cap="none" spc="0" normalizeH="0" baseline="0" dirty="0">
              <a:ln>
                <a:noFill/>
              </a:ln>
              <a:solidFill>
                <a:srgbClr val="000000"/>
              </a:solidFill>
              <a:effectLst/>
              <a:uLnTx/>
              <a:uFillTx/>
              <a:cs typeface="Arial" charset="0"/>
            </a:endParaRPr>
          </a:p>
        </p:txBody>
      </p:sp>
      <p:grpSp>
        <p:nvGrpSpPr>
          <p:cNvPr id="82" name="Gruppieren 81"/>
          <p:cNvGrpSpPr/>
          <p:nvPr/>
        </p:nvGrpSpPr>
        <p:grpSpPr>
          <a:xfrm>
            <a:off x="1059891" y="2025930"/>
            <a:ext cx="4098355" cy="2411182"/>
            <a:chOff x="6750173" y="2466975"/>
            <a:chExt cx="4098355" cy="2411182"/>
          </a:xfrm>
        </p:grpSpPr>
        <p:pic>
          <p:nvPicPr>
            <p:cNvPr id="60" name="Grafik 59"/>
            <p:cNvPicPr>
              <a:picLocks noChangeAspect="1"/>
            </p:cNvPicPr>
            <p:nvPr/>
          </p:nvPicPr>
          <p:blipFill rotWithShape="1">
            <a:blip r:embed="rId4">
              <a:clrChange>
                <a:clrFrom>
                  <a:srgbClr val="FFFFFF"/>
                </a:clrFrom>
                <a:clrTo>
                  <a:srgbClr val="FFFFFF">
                    <a:alpha val="0"/>
                  </a:srgbClr>
                </a:clrTo>
              </a:clrChange>
            </a:blip>
            <a:srcRect l="18503"/>
            <a:stretch/>
          </p:blipFill>
          <p:spPr>
            <a:xfrm rot="16200000">
              <a:off x="6524505" y="2911717"/>
              <a:ext cx="1876425" cy="1425090"/>
            </a:xfrm>
            <a:prstGeom prst="rect">
              <a:avLst/>
            </a:prstGeom>
          </p:spPr>
        </p:pic>
        <p:pic>
          <p:nvPicPr>
            <p:cNvPr id="61" name="Grafik 60"/>
            <p:cNvPicPr>
              <a:picLocks noChangeAspect="1"/>
            </p:cNvPicPr>
            <p:nvPr/>
          </p:nvPicPr>
          <p:blipFill>
            <a:blip r:embed="rId5">
              <a:clrChange>
                <a:clrFrom>
                  <a:srgbClr val="FFFFFF"/>
                </a:clrFrom>
                <a:clrTo>
                  <a:srgbClr val="FFFFFF">
                    <a:alpha val="0"/>
                  </a:srgbClr>
                </a:clrTo>
              </a:clrChange>
            </a:blip>
            <a:stretch>
              <a:fillRect/>
            </a:stretch>
          </p:blipFill>
          <p:spPr>
            <a:xfrm>
              <a:off x="9603617" y="2838450"/>
              <a:ext cx="1025835" cy="1357312"/>
            </a:xfrm>
            <a:prstGeom prst="rect">
              <a:avLst/>
            </a:prstGeom>
          </p:spPr>
        </p:pic>
        <p:cxnSp>
          <p:nvCxnSpPr>
            <p:cNvPr id="62" name="Gerader Verbinder 61"/>
            <p:cNvCxnSpPr/>
            <p:nvPr/>
          </p:nvCxnSpPr>
          <p:spPr bwMode="auto">
            <a:xfrm flipH="1">
              <a:off x="7600503" y="2609850"/>
              <a:ext cx="0" cy="2160000"/>
            </a:xfrm>
            <a:prstGeom prst="line">
              <a:avLst/>
            </a:prstGeom>
            <a:noFill/>
            <a:ln w="19050">
              <a:solidFill>
                <a:srgbClr val="000000"/>
              </a:solidFill>
              <a:prstDash val="lgDashDot"/>
              <a:round/>
              <a:headEnd/>
              <a:tailEnd/>
            </a:ln>
          </p:spPr>
        </p:cxnSp>
        <p:cxnSp>
          <p:nvCxnSpPr>
            <p:cNvPr id="63" name="Gerade Verbindung mit Pfeil 62"/>
            <p:cNvCxnSpPr/>
            <p:nvPr/>
          </p:nvCxnSpPr>
          <p:spPr bwMode="auto">
            <a:xfrm flipH="1">
              <a:off x="7600503" y="2667000"/>
              <a:ext cx="360000" cy="0"/>
            </a:xfrm>
            <a:prstGeom prst="straightConnector1">
              <a:avLst/>
            </a:prstGeom>
            <a:noFill/>
            <a:ln w="12700">
              <a:solidFill>
                <a:srgbClr val="000000"/>
              </a:solidFill>
              <a:round/>
              <a:headEnd/>
              <a:tailEnd type="triangle"/>
            </a:ln>
          </p:spPr>
        </p:cxnSp>
        <p:cxnSp>
          <p:nvCxnSpPr>
            <p:cNvPr id="64" name="Gerade Verbindung mit Pfeil 63"/>
            <p:cNvCxnSpPr/>
            <p:nvPr/>
          </p:nvCxnSpPr>
          <p:spPr bwMode="auto">
            <a:xfrm flipH="1">
              <a:off x="7600503" y="4724400"/>
              <a:ext cx="360000" cy="0"/>
            </a:xfrm>
            <a:prstGeom prst="straightConnector1">
              <a:avLst/>
            </a:prstGeom>
            <a:noFill/>
            <a:ln w="12700">
              <a:solidFill>
                <a:srgbClr val="000000"/>
              </a:solidFill>
              <a:round/>
              <a:headEnd/>
              <a:tailEnd type="triangle"/>
            </a:ln>
          </p:spPr>
        </p:cxnSp>
        <p:sp>
          <p:nvSpPr>
            <p:cNvPr id="65" name="Textfeld 64"/>
            <p:cNvSpPr txBox="1"/>
            <p:nvPr/>
          </p:nvSpPr>
          <p:spPr>
            <a:xfrm>
              <a:off x="7381428" y="2466975"/>
              <a:ext cx="20955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endParaRPr lang="en-GB" sz="1400" dirty="0">
                <a:solidFill>
                  <a:srgbClr val="000000"/>
                </a:solidFill>
                <a:cs typeface="Arial" charset="0"/>
              </a:endParaRPr>
            </a:p>
          </p:txBody>
        </p:sp>
        <p:sp>
          <p:nvSpPr>
            <p:cNvPr id="66" name="Textfeld 65"/>
            <p:cNvSpPr txBox="1"/>
            <p:nvPr/>
          </p:nvSpPr>
          <p:spPr>
            <a:xfrm>
              <a:off x="7381428" y="4619625"/>
              <a:ext cx="20955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a:t>
              </a:r>
              <a:endParaRPr lang="en-GB" sz="1400" dirty="0">
                <a:solidFill>
                  <a:srgbClr val="000000"/>
                </a:solidFill>
                <a:cs typeface="Arial" charset="0"/>
              </a:endParaRPr>
            </a:p>
          </p:txBody>
        </p:sp>
        <p:sp>
          <p:nvSpPr>
            <p:cNvPr id="67" name="Textfeld 66"/>
            <p:cNvSpPr txBox="1"/>
            <p:nvPr/>
          </p:nvSpPr>
          <p:spPr>
            <a:xfrm>
              <a:off x="8991153" y="2638425"/>
              <a:ext cx="70485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A - A</a:t>
              </a:r>
              <a:endParaRPr lang="en-GB" sz="1400" dirty="0">
                <a:solidFill>
                  <a:srgbClr val="000000"/>
                </a:solidFill>
                <a:cs typeface="Arial" charset="0"/>
              </a:endParaRPr>
            </a:p>
          </p:txBody>
        </p:sp>
        <p:pic>
          <p:nvPicPr>
            <p:cNvPr id="68" name="Grafik 67"/>
            <p:cNvPicPr>
              <a:picLocks noChangeAspect="1"/>
            </p:cNvPicPr>
            <p:nvPr/>
          </p:nvPicPr>
          <p:blipFill>
            <a:blip r:embed="rId6">
              <a:clrChange>
                <a:clrFrom>
                  <a:srgbClr val="FFFFFF"/>
                </a:clrFrom>
                <a:clrTo>
                  <a:srgbClr val="FFFFFF">
                    <a:alpha val="0"/>
                  </a:srgbClr>
                </a:clrTo>
              </a:clrChange>
            </a:blip>
            <a:stretch>
              <a:fillRect/>
            </a:stretch>
          </p:blipFill>
          <p:spPr>
            <a:xfrm>
              <a:off x="7952928" y="2810730"/>
              <a:ext cx="1447799" cy="1456469"/>
            </a:xfrm>
            <a:prstGeom prst="rect">
              <a:avLst/>
            </a:prstGeom>
          </p:spPr>
        </p:pic>
        <p:sp>
          <p:nvSpPr>
            <p:cNvPr id="69" name="Ellipse 68"/>
            <p:cNvSpPr/>
            <p:nvPr/>
          </p:nvSpPr>
          <p:spPr bwMode="auto">
            <a:xfrm>
              <a:off x="7467153" y="2714625"/>
              <a:ext cx="266700" cy="25717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sp>
          <p:nvSpPr>
            <p:cNvPr id="70" name="Ellipse 69"/>
            <p:cNvSpPr/>
            <p:nvPr/>
          </p:nvSpPr>
          <p:spPr bwMode="auto">
            <a:xfrm>
              <a:off x="7457628" y="4371975"/>
              <a:ext cx="266700" cy="257175"/>
            </a:xfrm>
            <a:prstGeom prst="ellipse">
              <a:avLst/>
            </a:prstGeom>
            <a:noFill/>
            <a:ln w="12700" cap="flat" cmpd="sng" algn="ctr">
              <a:solidFill>
                <a:srgbClr val="FF0000"/>
              </a:solidFill>
              <a:prstDash val="solid"/>
              <a:round/>
              <a:headEnd type="none" w="med" len="med"/>
              <a:tailEnd type="none" w="med" len="med"/>
            </a:ln>
            <a:effectLst/>
          </p:spPr>
          <p:txBody>
            <a:bodyPr vert="horz" wrap="none" lIns="90000" tIns="90000" rIns="90000" bIns="90000" numCol="1" rtlCol="0" anchor="ctr" anchorCtr="0" compatLnSpc="1">
              <a:prstTxWarp prst="textNoShape">
                <a:avLst/>
              </a:prstTxWarp>
            </a:bodyPr>
            <a:lstStyle/>
            <a:p>
              <a:pPr algn="ctr" fontAlgn="base">
                <a:lnSpc>
                  <a:spcPct val="90000"/>
                </a:lnSpc>
                <a:spcBef>
                  <a:spcPct val="0"/>
                </a:spcBef>
                <a:spcAft>
                  <a:spcPct val="20000"/>
                </a:spcAft>
              </a:pPr>
              <a:endParaRPr lang="en-GB" sz="1400" dirty="0">
                <a:solidFill>
                  <a:srgbClr val="000000"/>
                </a:solidFill>
                <a:cs typeface="Arial" charset="0"/>
              </a:endParaRPr>
            </a:p>
          </p:txBody>
        </p:sp>
        <p:grpSp>
          <p:nvGrpSpPr>
            <p:cNvPr id="71" name="Gruppieren 70"/>
            <p:cNvGrpSpPr/>
            <p:nvPr/>
          </p:nvGrpSpPr>
          <p:grpSpPr>
            <a:xfrm>
              <a:off x="9324529" y="3095624"/>
              <a:ext cx="156610" cy="1051960"/>
              <a:chOff x="8086726" y="3095624"/>
              <a:chExt cx="156610" cy="1051960"/>
            </a:xfrm>
          </p:grpSpPr>
          <p:cxnSp>
            <p:nvCxnSpPr>
              <p:cNvPr id="72" name="Gewinkelte Verbindung 33"/>
              <p:cNvCxnSpPr/>
              <p:nvPr/>
            </p:nvCxnSpPr>
            <p:spPr bwMode="auto">
              <a:xfrm rot="4200000">
                <a:off x="7853364" y="3328986"/>
                <a:ext cx="600075" cy="133352"/>
              </a:xfrm>
              <a:prstGeom prst="bentConnector3">
                <a:avLst/>
              </a:prstGeom>
              <a:noFill/>
              <a:ln w="12700">
                <a:solidFill>
                  <a:srgbClr val="000000"/>
                </a:solidFill>
                <a:round/>
                <a:headEnd/>
                <a:tailEnd/>
              </a:ln>
            </p:spPr>
          </p:cxnSp>
          <p:cxnSp>
            <p:nvCxnSpPr>
              <p:cNvPr id="73" name="Gewinkelte Verbindung 47"/>
              <p:cNvCxnSpPr/>
              <p:nvPr/>
            </p:nvCxnSpPr>
            <p:spPr bwMode="auto">
              <a:xfrm rot="4200000">
                <a:off x="7876622" y="3780871"/>
                <a:ext cx="600075" cy="133352"/>
              </a:xfrm>
              <a:prstGeom prst="bentConnector3">
                <a:avLst/>
              </a:prstGeom>
              <a:noFill/>
              <a:ln w="12700">
                <a:solidFill>
                  <a:srgbClr val="000000"/>
                </a:solidFill>
                <a:round/>
                <a:headEnd/>
                <a:tailEnd/>
              </a:ln>
            </p:spPr>
          </p:cxnSp>
        </p:grpSp>
        <p:grpSp>
          <p:nvGrpSpPr>
            <p:cNvPr id="74" name="Gruppieren 73"/>
            <p:cNvGrpSpPr/>
            <p:nvPr/>
          </p:nvGrpSpPr>
          <p:grpSpPr>
            <a:xfrm>
              <a:off x="9546041" y="3093852"/>
              <a:ext cx="156610" cy="1051960"/>
              <a:chOff x="8086726" y="3095624"/>
              <a:chExt cx="156610" cy="1051960"/>
            </a:xfrm>
          </p:grpSpPr>
          <p:cxnSp>
            <p:nvCxnSpPr>
              <p:cNvPr id="75" name="Gewinkelte Verbindung 50"/>
              <p:cNvCxnSpPr/>
              <p:nvPr/>
            </p:nvCxnSpPr>
            <p:spPr bwMode="auto">
              <a:xfrm rot="4200000">
                <a:off x="7853364" y="3328986"/>
                <a:ext cx="600075" cy="133352"/>
              </a:xfrm>
              <a:prstGeom prst="bentConnector3">
                <a:avLst/>
              </a:prstGeom>
              <a:noFill/>
              <a:ln w="12700">
                <a:solidFill>
                  <a:srgbClr val="000000"/>
                </a:solidFill>
                <a:round/>
                <a:headEnd/>
                <a:tailEnd/>
              </a:ln>
            </p:spPr>
          </p:cxnSp>
          <p:cxnSp>
            <p:nvCxnSpPr>
              <p:cNvPr id="76" name="Gewinkelte Verbindung 52"/>
              <p:cNvCxnSpPr/>
              <p:nvPr/>
            </p:nvCxnSpPr>
            <p:spPr bwMode="auto">
              <a:xfrm rot="4200000">
                <a:off x="7876622" y="3780871"/>
                <a:ext cx="600075" cy="133352"/>
              </a:xfrm>
              <a:prstGeom prst="bentConnector3">
                <a:avLst/>
              </a:prstGeom>
              <a:noFill/>
              <a:ln w="12700">
                <a:solidFill>
                  <a:srgbClr val="000000"/>
                </a:solidFill>
                <a:round/>
                <a:headEnd/>
                <a:tailEnd/>
              </a:ln>
            </p:spPr>
          </p:cxnSp>
        </p:grpSp>
        <p:sp>
          <p:nvSpPr>
            <p:cNvPr id="77" name="Textfeld 76"/>
            <p:cNvSpPr txBox="1"/>
            <p:nvPr/>
          </p:nvSpPr>
          <p:spPr>
            <a:xfrm>
              <a:off x="9705528" y="2600325"/>
              <a:ext cx="1143000" cy="2585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incoming part</a:t>
              </a:r>
              <a:endParaRPr lang="en-GB" sz="1400" dirty="0">
                <a:solidFill>
                  <a:srgbClr val="000000"/>
                </a:solidFill>
                <a:cs typeface="Arial" charset="0"/>
              </a:endParaRPr>
            </a:p>
          </p:txBody>
        </p:sp>
        <p:sp>
          <p:nvSpPr>
            <p:cNvPr id="78" name="Textfeld 77"/>
            <p:cNvSpPr txBox="1"/>
            <p:nvPr/>
          </p:nvSpPr>
          <p:spPr>
            <a:xfrm>
              <a:off x="9667428" y="4143375"/>
              <a:ext cx="1143000" cy="424732"/>
            </a:xfrm>
            <a:prstGeom prst="rect">
              <a:avLst/>
            </a:prstGeom>
            <a:noFill/>
          </p:spPr>
          <p:txBody>
            <a:bodyPr wrap="square" rtlCol="0">
              <a:spAutoFit/>
            </a:bodyPr>
            <a:lstStyle/>
            <a:p>
              <a:pPr algn="ctr" fontAlgn="base">
                <a:lnSpc>
                  <a:spcPct val="90000"/>
                </a:lnSpc>
                <a:spcBef>
                  <a:spcPct val="0"/>
                </a:spcBef>
                <a:spcAft>
                  <a:spcPct val="20000"/>
                </a:spcAft>
              </a:pPr>
              <a:r>
                <a:rPr lang="en-GB" sz="1200" dirty="0">
                  <a:solidFill>
                    <a:srgbClr val="000000"/>
                  </a:solidFill>
                  <a:cs typeface="Arial" charset="0"/>
                </a:rPr>
                <a:t>subsequent forming tool</a:t>
              </a:r>
              <a:endParaRPr lang="en-GB" sz="1400" dirty="0">
                <a:solidFill>
                  <a:srgbClr val="000000"/>
                </a:solidFill>
                <a:cs typeface="Arial" charset="0"/>
              </a:endParaRPr>
            </a:p>
          </p:txBody>
        </p:sp>
        <p:cxnSp>
          <p:nvCxnSpPr>
            <p:cNvPr id="79" name="Gerade Verbindung mit Pfeil 78"/>
            <p:cNvCxnSpPr>
              <a:stCxn id="78" idx="0"/>
            </p:cNvCxnSpPr>
            <p:nvPr/>
          </p:nvCxnSpPr>
          <p:spPr bwMode="auto">
            <a:xfrm flipV="1">
              <a:off x="10238928" y="3952875"/>
              <a:ext cx="266700" cy="190500"/>
            </a:xfrm>
            <a:prstGeom prst="straightConnector1">
              <a:avLst/>
            </a:prstGeom>
            <a:noFill/>
            <a:ln w="12700">
              <a:solidFill>
                <a:srgbClr val="4C4C4C"/>
              </a:solidFill>
              <a:round/>
              <a:headEnd/>
              <a:tailEnd type="triangle"/>
            </a:ln>
          </p:spPr>
        </p:cxnSp>
        <p:cxnSp>
          <p:nvCxnSpPr>
            <p:cNvPr id="80" name="Gerade Verbindung mit Pfeil 79"/>
            <p:cNvCxnSpPr>
              <a:stCxn id="77" idx="2"/>
            </p:cNvCxnSpPr>
            <p:nvPr/>
          </p:nvCxnSpPr>
          <p:spPr bwMode="auto">
            <a:xfrm>
              <a:off x="10277028" y="2858857"/>
              <a:ext cx="9525" cy="170093"/>
            </a:xfrm>
            <a:prstGeom prst="straightConnector1">
              <a:avLst/>
            </a:prstGeom>
            <a:noFill/>
            <a:ln w="12700">
              <a:solidFill>
                <a:srgbClr val="4C4C4C"/>
              </a:solidFill>
              <a:round/>
              <a:headEnd/>
              <a:tailEnd type="triangle"/>
            </a:ln>
          </p:spPr>
        </p:cxnSp>
      </p:grpSp>
    </p:spTree>
    <p:extLst>
      <p:ext uri="{BB962C8B-B14F-4D97-AF65-F5344CB8AC3E}">
        <p14:creationId xmlns:p14="http://schemas.microsoft.com/office/powerpoint/2010/main" val="2193281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en-GB" dirty="0"/>
              <a:t>20.06.2023</a:t>
            </a:r>
          </a:p>
        </p:txBody>
      </p:sp>
      <p:sp>
        <p:nvSpPr>
          <p:cNvPr id="4" name="Fußzeilenplatzhalter 3"/>
          <p:cNvSpPr>
            <a:spLocks noGrp="1"/>
          </p:cNvSpPr>
          <p:nvPr>
            <p:ph type="ftr" sz="quarter" idx="11"/>
          </p:nvPr>
        </p:nvSpPr>
        <p:spPr/>
        <p:txBody>
          <a:bodyPr/>
          <a:lstStyle/>
          <a:p>
            <a:r>
              <a:rPr lang="en-GB" dirty="0"/>
              <a:t>Philipp Zimmermann | University of applied sciences Heilbronn</a:t>
            </a:r>
          </a:p>
        </p:txBody>
      </p:sp>
      <p:sp>
        <p:nvSpPr>
          <p:cNvPr id="5" name="Foliennummernplatzhalter 4"/>
          <p:cNvSpPr>
            <a:spLocks noGrp="1"/>
          </p:cNvSpPr>
          <p:nvPr>
            <p:ph type="sldNum" sz="quarter" idx="12"/>
          </p:nvPr>
        </p:nvSpPr>
        <p:spPr/>
        <p:txBody>
          <a:bodyPr/>
          <a:lstStyle/>
          <a:p>
            <a:fld id="{B8965039-E56F-470D-BC09-68DB4072DE7B}" type="slidenum">
              <a:rPr lang="en-GB" smtClean="0"/>
              <a:pPr/>
              <a:t>26</a:t>
            </a:fld>
            <a:endParaRPr lang="en-GB" dirty="0"/>
          </a:p>
        </p:txBody>
      </p:sp>
      <p:sp>
        <p:nvSpPr>
          <p:cNvPr id="6" name="Textplatzhalter 5"/>
          <p:cNvSpPr>
            <a:spLocks noGrp="1"/>
          </p:cNvSpPr>
          <p:nvPr>
            <p:ph type="body" sz="quarter" idx="13"/>
          </p:nvPr>
        </p:nvSpPr>
        <p:spPr/>
        <p:txBody>
          <a:bodyPr/>
          <a:lstStyle/>
          <a:p>
            <a:r>
              <a:rPr lang="en-GB" dirty="0"/>
              <a:t>The scaled tool geometry should have the inverse lengths of the unscaled part after springback. But by simply inverting the membrane stresses this can not be reached due to a non-linear springback behaviour.</a:t>
            </a:r>
          </a:p>
        </p:txBody>
      </p:sp>
      <p:sp>
        <p:nvSpPr>
          <p:cNvPr id="7" name="Titel 6"/>
          <p:cNvSpPr>
            <a:spLocks noGrp="1"/>
          </p:cNvSpPr>
          <p:nvPr>
            <p:ph type="title"/>
          </p:nvPr>
        </p:nvSpPr>
        <p:spPr/>
        <p:txBody>
          <a:bodyPr/>
          <a:lstStyle/>
          <a:p>
            <a:r>
              <a:rPr lang="en-GB" dirty="0"/>
              <a:t>STATE OF THE ART SCALING APPROACHES: </a:t>
            </a:r>
            <a:r>
              <a:rPr lang="en-GB" cap="all" dirty="0"/>
              <a:t>Deficit of local scaling approach</a:t>
            </a:r>
            <a:endParaRPr lang="en-GB" dirty="0"/>
          </a:p>
        </p:txBody>
      </p:sp>
      <p:grpSp>
        <p:nvGrpSpPr>
          <p:cNvPr id="17" name="Gruppieren 16"/>
          <p:cNvGrpSpPr/>
          <p:nvPr/>
        </p:nvGrpSpPr>
        <p:grpSpPr>
          <a:xfrm>
            <a:off x="10236927" y="1791132"/>
            <a:ext cx="1655250" cy="4186238"/>
            <a:chOff x="8181975" y="2002631"/>
            <a:chExt cx="1655250" cy="4186238"/>
          </a:xfrm>
        </p:grpSpPr>
        <p:grpSp>
          <p:nvGrpSpPr>
            <p:cNvPr id="18" name="Gruppieren 17"/>
            <p:cNvGrpSpPr>
              <a:grpSpLocks noChangeAspect="1"/>
            </p:cNvGrpSpPr>
            <p:nvPr/>
          </p:nvGrpSpPr>
          <p:grpSpPr>
            <a:xfrm rot="16200000">
              <a:off x="6896958" y="3287648"/>
              <a:ext cx="4186238" cy="1616204"/>
              <a:chOff x="-4763" y="27522"/>
              <a:chExt cx="5764213" cy="2225421"/>
            </a:xfrm>
          </p:grpSpPr>
          <p:pic>
            <p:nvPicPr>
              <p:cNvPr id="45" name="Grafik 44"/>
              <p:cNvPicPr>
                <a:picLocks noChangeAspect="1"/>
              </p:cNvPicPr>
              <p:nvPr/>
            </p:nvPicPr>
            <p:blipFill>
              <a:blip r:embed="rId3" cstate="print">
                <a:clrChange>
                  <a:clrFrom>
                    <a:srgbClr val="333367"/>
                  </a:clrFrom>
                  <a:clrTo>
                    <a:srgbClr val="333367">
                      <a:alpha val="0"/>
                    </a:srgbClr>
                  </a:clrTo>
                </a:clrChange>
                <a:biLevel thresh="25000"/>
                <a:extLst>
                  <a:ext uri="{28A0092B-C50C-407E-A947-70E740481C1C}">
                    <a14:useLocalDpi xmlns:a14="http://schemas.microsoft.com/office/drawing/2010/main" val="0"/>
                  </a:ext>
                </a:extLst>
              </a:blip>
              <a:stretch>
                <a:fillRect/>
              </a:stretch>
            </p:blipFill>
            <p:spPr>
              <a:xfrm>
                <a:off x="0" y="56100"/>
                <a:ext cx="5759450" cy="2187504"/>
              </a:xfrm>
              <a:prstGeom prst="rect">
                <a:avLst/>
              </a:prstGeom>
            </p:spPr>
          </p:pic>
          <p:pic>
            <p:nvPicPr>
              <p:cNvPr id="46" name="Grafik 45"/>
              <p:cNvPicPr>
                <a:picLocks noChangeAspect="1"/>
              </p:cNvPicPr>
              <p:nvPr/>
            </p:nvPicPr>
            <p:blipFill>
              <a:blip r:embed="rId4">
                <a:clrChange>
                  <a:clrFrom>
                    <a:srgbClr val="333366"/>
                  </a:clrFrom>
                  <a:clrTo>
                    <a:srgbClr val="333366">
                      <a:alpha val="0"/>
                    </a:srgbClr>
                  </a:clrTo>
                </a:clrChange>
                <a:grayscl/>
              </a:blip>
              <a:stretch>
                <a:fillRect/>
              </a:stretch>
            </p:blipFill>
            <p:spPr>
              <a:xfrm>
                <a:off x="-4763" y="27522"/>
                <a:ext cx="5741670" cy="2225421"/>
              </a:xfrm>
              <a:prstGeom prst="rect">
                <a:avLst/>
              </a:prstGeom>
            </p:spPr>
          </p:pic>
        </p:grpSp>
        <p:sp>
          <p:nvSpPr>
            <p:cNvPr id="19" name="Ellipse 18"/>
            <p:cNvSpPr/>
            <p:nvPr/>
          </p:nvSpPr>
          <p:spPr>
            <a:xfrm rot="16200000">
              <a:off x="9603225" y="2936498"/>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9</a:t>
              </a:r>
            </a:p>
          </p:txBody>
        </p:sp>
        <p:sp>
          <p:nvSpPr>
            <p:cNvPr id="20" name="Ellipse 19"/>
            <p:cNvSpPr/>
            <p:nvPr/>
          </p:nvSpPr>
          <p:spPr>
            <a:xfrm rot="16200000">
              <a:off x="8723669" y="20780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15</a:t>
              </a:r>
            </a:p>
          </p:txBody>
        </p:sp>
        <p:sp>
          <p:nvSpPr>
            <p:cNvPr id="21" name="Ellipse 20"/>
            <p:cNvSpPr/>
            <p:nvPr/>
          </p:nvSpPr>
          <p:spPr>
            <a:xfrm rot="16200000">
              <a:off x="9603225" y="234943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10</a:t>
              </a:r>
            </a:p>
          </p:txBody>
        </p:sp>
        <p:sp>
          <p:nvSpPr>
            <p:cNvPr id="22" name="Ellipse 21"/>
            <p:cNvSpPr/>
            <p:nvPr/>
          </p:nvSpPr>
          <p:spPr>
            <a:xfrm rot="16200000">
              <a:off x="9320515" y="479739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18</a:t>
              </a:r>
            </a:p>
          </p:txBody>
        </p:sp>
        <p:sp>
          <p:nvSpPr>
            <p:cNvPr id="23" name="Ellipse 22"/>
            <p:cNvSpPr/>
            <p:nvPr/>
          </p:nvSpPr>
          <p:spPr>
            <a:xfrm rot="16200000">
              <a:off x="9178669" y="458877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19</a:t>
              </a:r>
            </a:p>
          </p:txBody>
        </p:sp>
        <p:sp>
          <p:nvSpPr>
            <p:cNvPr id="24" name="Ellipse 23"/>
            <p:cNvSpPr/>
            <p:nvPr/>
          </p:nvSpPr>
          <p:spPr>
            <a:xfrm rot="16200000">
              <a:off x="9209790" y="331194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20</a:t>
              </a:r>
            </a:p>
          </p:txBody>
        </p:sp>
        <p:sp>
          <p:nvSpPr>
            <p:cNvPr id="25" name="Ellipse 24"/>
            <p:cNvSpPr/>
            <p:nvPr/>
          </p:nvSpPr>
          <p:spPr>
            <a:xfrm rot="16200000">
              <a:off x="9338658" y="309262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21</a:t>
              </a:r>
            </a:p>
          </p:txBody>
        </p:sp>
        <p:sp>
          <p:nvSpPr>
            <p:cNvPr id="26" name="Ellipse 25"/>
            <p:cNvSpPr/>
            <p:nvPr/>
          </p:nvSpPr>
          <p:spPr>
            <a:xfrm rot="16200000">
              <a:off x="9384915" y="2741941"/>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22</a:t>
              </a:r>
            </a:p>
          </p:txBody>
        </p:sp>
        <p:sp>
          <p:nvSpPr>
            <p:cNvPr id="27" name="Ellipse 26"/>
            <p:cNvSpPr/>
            <p:nvPr/>
          </p:nvSpPr>
          <p:spPr>
            <a:xfrm rot="16200000">
              <a:off x="8469895" y="5861025"/>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13</a:t>
              </a:r>
            </a:p>
          </p:txBody>
        </p:sp>
        <p:sp>
          <p:nvSpPr>
            <p:cNvPr id="28" name="Ellipse 27"/>
            <p:cNvSpPr/>
            <p:nvPr/>
          </p:nvSpPr>
          <p:spPr>
            <a:xfrm rot="16200000">
              <a:off x="8719412" y="583105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12</a:t>
              </a:r>
            </a:p>
          </p:txBody>
        </p:sp>
        <p:sp>
          <p:nvSpPr>
            <p:cNvPr id="29" name="Ellipse 28"/>
            <p:cNvSpPr/>
            <p:nvPr/>
          </p:nvSpPr>
          <p:spPr>
            <a:xfrm rot="16200000">
              <a:off x="8995810" y="397996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23</a:t>
              </a:r>
            </a:p>
          </p:txBody>
        </p:sp>
        <p:sp>
          <p:nvSpPr>
            <p:cNvPr id="30" name="Ellipse 29"/>
            <p:cNvSpPr/>
            <p:nvPr/>
          </p:nvSpPr>
          <p:spPr>
            <a:xfrm rot="16200000">
              <a:off x="8718971" y="385548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24</a:t>
              </a:r>
            </a:p>
          </p:txBody>
        </p:sp>
        <p:sp>
          <p:nvSpPr>
            <p:cNvPr id="31" name="Ellipse 30"/>
            <p:cNvSpPr/>
            <p:nvPr/>
          </p:nvSpPr>
          <p:spPr>
            <a:xfrm rot="16200000">
              <a:off x="8507742" y="386854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25</a:t>
              </a:r>
            </a:p>
          </p:txBody>
        </p:sp>
        <p:sp>
          <p:nvSpPr>
            <p:cNvPr id="32" name="Ellipse 31"/>
            <p:cNvSpPr/>
            <p:nvPr/>
          </p:nvSpPr>
          <p:spPr>
            <a:xfrm rot="16200000">
              <a:off x="8468156" y="20659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16</a:t>
              </a:r>
            </a:p>
          </p:txBody>
        </p:sp>
        <p:sp>
          <p:nvSpPr>
            <p:cNvPr id="33" name="Ellipse 32"/>
            <p:cNvSpPr/>
            <p:nvPr/>
          </p:nvSpPr>
          <p:spPr>
            <a:xfrm rot="16200000">
              <a:off x="9603225" y="5513699"/>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3</a:t>
              </a:r>
            </a:p>
          </p:txBody>
        </p:sp>
        <p:sp>
          <p:nvSpPr>
            <p:cNvPr id="34" name="Ellipse 33"/>
            <p:cNvSpPr/>
            <p:nvPr/>
          </p:nvSpPr>
          <p:spPr>
            <a:xfrm rot="16200000">
              <a:off x="9603225" y="493728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4</a:t>
              </a:r>
            </a:p>
          </p:txBody>
        </p:sp>
        <p:sp>
          <p:nvSpPr>
            <p:cNvPr id="35" name="Ellipse 34"/>
            <p:cNvSpPr/>
            <p:nvPr/>
          </p:nvSpPr>
          <p:spPr>
            <a:xfrm rot="16200000">
              <a:off x="9558019" y="465261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5</a:t>
              </a:r>
            </a:p>
          </p:txBody>
        </p:sp>
        <p:sp>
          <p:nvSpPr>
            <p:cNvPr id="36" name="Ellipse 35"/>
            <p:cNvSpPr/>
            <p:nvPr/>
          </p:nvSpPr>
          <p:spPr>
            <a:xfrm rot="16200000">
              <a:off x="9285051" y="431615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6</a:t>
              </a:r>
            </a:p>
          </p:txBody>
        </p:sp>
        <p:sp>
          <p:nvSpPr>
            <p:cNvPr id="37" name="Ellipse 36"/>
            <p:cNvSpPr/>
            <p:nvPr/>
          </p:nvSpPr>
          <p:spPr>
            <a:xfrm rot="16200000">
              <a:off x="9267676" y="365815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7</a:t>
              </a:r>
            </a:p>
          </p:txBody>
        </p:sp>
        <p:sp>
          <p:nvSpPr>
            <p:cNvPr id="38" name="Ellipse 37"/>
            <p:cNvSpPr/>
            <p:nvPr/>
          </p:nvSpPr>
          <p:spPr>
            <a:xfrm rot="16200000">
              <a:off x="9548822" y="3264003"/>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8</a:t>
              </a:r>
            </a:p>
          </p:txBody>
        </p:sp>
        <p:sp>
          <p:nvSpPr>
            <p:cNvPr id="39" name="Ellipse 38"/>
            <p:cNvSpPr/>
            <p:nvPr/>
          </p:nvSpPr>
          <p:spPr>
            <a:xfrm rot="16200000">
              <a:off x="9217189" y="2031700"/>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14</a:t>
              </a:r>
            </a:p>
          </p:txBody>
        </p:sp>
        <p:sp>
          <p:nvSpPr>
            <p:cNvPr id="40" name="Ellipse 39"/>
            <p:cNvSpPr/>
            <p:nvPr/>
          </p:nvSpPr>
          <p:spPr>
            <a:xfrm rot="16200000">
              <a:off x="8281826" y="3854577"/>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26</a:t>
              </a:r>
            </a:p>
          </p:txBody>
        </p:sp>
        <p:sp>
          <p:nvSpPr>
            <p:cNvPr id="41" name="Ellipse 40"/>
            <p:cNvSpPr/>
            <p:nvPr/>
          </p:nvSpPr>
          <p:spPr>
            <a:xfrm rot="16200000">
              <a:off x="8181975" y="2960344"/>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2</a:t>
              </a:r>
            </a:p>
          </p:txBody>
        </p:sp>
        <p:sp>
          <p:nvSpPr>
            <p:cNvPr id="42" name="Ellipse 41"/>
            <p:cNvSpPr/>
            <p:nvPr/>
          </p:nvSpPr>
          <p:spPr>
            <a:xfrm rot="16200000">
              <a:off x="9147954" y="589147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11</a:t>
              </a:r>
            </a:p>
          </p:txBody>
        </p:sp>
        <p:sp>
          <p:nvSpPr>
            <p:cNvPr id="43" name="Ellipse 42"/>
            <p:cNvSpPr/>
            <p:nvPr/>
          </p:nvSpPr>
          <p:spPr>
            <a:xfrm rot="16200000">
              <a:off x="9421314" y="5166012"/>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17</a:t>
              </a:r>
            </a:p>
          </p:txBody>
        </p:sp>
        <p:sp>
          <p:nvSpPr>
            <p:cNvPr id="44" name="Ellipse 43"/>
            <p:cNvSpPr/>
            <p:nvPr/>
          </p:nvSpPr>
          <p:spPr>
            <a:xfrm rot="16200000">
              <a:off x="8181975" y="4658996"/>
              <a:ext cx="234000" cy="234000"/>
            </a:xfrm>
            <a:prstGeom prst="ellipse">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rtlCol="0" anchor="ctr"/>
            <a:lstStyle/>
            <a:p>
              <a:pPr algn="ctr"/>
              <a:r>
                <a:rPr lang="en-GB" sz="1100" dirty="0">
                  <a:solidFill>
                    <a:schemeClr val="bg1"/>
                  </a:solidFill>
                  <a:latin typeface="Arial" panose="020B0604020202020204" pitchFamily="34" charset="0"/>
                  <a:cs typeface="Arial" panose="020B0604020202020204" pitchFamily="34" charset="0"/>
                </a:rPr>
                <a:t>1</a:t>
              </a:r>
            </a:p>
          </p:txBody>
        </p:sp>
      </p:grpSp>
      <p:graphicFrame>
        <p:nvGraphicFramePr>
          <p:cNvPr id="49" name="Diagramm 48"/>
          <p:cNvGraphicFramePr>
            <a:graphicFrameLocks noGrp="1"/>
          </p:cNvGraphicFramePr>
          <p:nvPr/>
        </p:nvGraphicFramePr>
        <p:xfrm>
          <a:off x="191345" y="1484784"/>
          <a:ext cx="9393583" cy="4680520"/>
        </p:xfrm>
        <a:graphic>
          <a:graphicData uri="http://schemas.openxmlformats.org/drawingml/2006/chart">
            <c:chart xmlns:c="http://schemas.openxmlformats.org/drawingml/2006/chart" xmlns:r="http://schemas.openxmlformats.org/officeDocument/2006/relationships" r:id="rId5"/>
          </a:graphicData>
        </a:graphic>
      </p:graphicFrame>
      <p:cxnSp>
        <p:nvCxnSpPr>
          <p:cNvPr id="51" name="Gerade Verbindung mit Pfeil 50"/>
          <p:cNvCxnSpPr/>
          <p:nvPr/>
        </p:nvCxnSpPr>
        <p:spPr>
          <a:xfrm>
            <a:off x="9273877" y="2540180"/>
            <a:ext cx="0" cy="36000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Gerade Verbindung mit Pfeil 52"/>
          <p:cNvCxnSpPr/>
          <p:nvPr/>
        </p:nvCxnSpPr>
        <p:spPr>
          <a:xfrm>
            <a:off x="9273877" y="4075197"/>
            <a:ext cx="0" cy="36000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feld 1"/>
          <p:cNvSpPr txBox="1"/>
          <p:nvPr/>
        </p:nvSpPr>
        <p:spPr>
          <a:xfrm>
            <a:off x="2967125" y="4188046"/>
            <a:ext cx="3632927"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2060"/>
                </a:solidFill>
                <a:latin typeface="Arial" panose="020B0604020202020204" pitchFamily="34" charset="0"/>
                <a:cs typeface="Arial" panose="020B0604020202020204" pitchFamily="34" charset="0"/>
              </a:rPr>
              <a:t>simulated part after springback (locally scaled tool)</a:t>
            </a:r>
          </a:p>
        </p:txBody>
      </p:sp>
      <p:sp>
        <p:nvSpPr>
          <p:cNvPr id="48" name="Textfeld 1"/>
          <p:cNvSpPr txBox="1"/>
          <p:nvPr/>
        </p:nvSpPr>
        <p:spPr>
          <a:xfrm>
            <a:off x="2612222" y="2644174"/>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2060"/>
                </a:solidFill>
                <a:latin typeface="Arial" panose="020B0604020202020204" pitchFamily="34" charset="0"/>
                <a:cs typeface="Arial" panose="020B0604020202020204" pitchFamily="34" charset="0"/>
              </a:rPr>
              <a:t>locally scaled tool</a:t>
            </a:r>
          </a:p>
        </p:txBody>
      </p:sp>
      <p:sp>
        <p:nvSpPr>
          <p:cNvPr id="50" name="Textfeld 1"/>
          <p:cNvSpPr txBox="1"/>
          <p:nvPr/>
        </p:nvSpPr>
        <p:spPr>
          <a:xfrm>
            <a:off x="4724400" y="3097278"/>
            <a:ext cx="1481155" cy="3784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dirty="0">
                <a:solidFill>
                  <a:srgbClr val="00B050"/>
                </a:solidFill>
                <a:latin typeface="Arial" panose="020B0604020202020204" pitchFamily="34" charset="0"/>
                <a:cs typeface="Arial" panose="020B0604020202020204" pitchFamily="34" charset="0"/>
              </a:rPr>
              <a:t>desired scaled tool</a:t>
            </a:r>
          </a:p>
        </p:txBody>
      </p:sp>
      <p:sp>
        <p:nvSpPr>
          <p:cNvPr id="8" name="Gewitterblitz 7"/>
          <p:cNvSpPr/>
          <p:nvPr/>
        </p:nvSpPr>
        <p:spPr>
          <a:xfrm flipH="1">
            <a:off x="9379074" y="2231817"/>
            <a:ext cx="346620" cy="610907"/>
          </a:xfrm>
          <a:prstGeom prst="lightningBolt">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Freihandform 8"/>
          <p:cNvSpPr/>
          <p:nvPr/>
        </p:nvSpPr>
        <p:spPr>
          <a:xfrm>
            <a:off x="8938661" y="2724999"/>
            <a:ext cx="261257" cy="1526051"/>
          </a:xfrm>
          <a:custGeom>
            <a:avLst/>
            <a:gdLst>
              <a:gd name="connsiteX0" fmla="*/ 261257 w 261257"/>
              <a:gd name="connsiteY0" fmla="*/ 0 h 1654628"/>
              <a:gd name="connsiteX1" fmla="*/ 0 w 261257"/>
              <a:gd name="connsiteY1" fmla="*/ 0 h 1654628"/>
              <a:gd name="connsiteX2" fmla="*/ 0 w 261257"/>
              <a:gd name="connsiteY2" fmla="*/ 1654628 h 1654628"/>
              <a:gd name="connsiteX3" fmla="*/ 252548 w 261257"/>
              <a:gd name="connsiteY3" fmla="*/ 1654628 h 1654628"/>
            </a:gdLst>
            <a:ahLst/>
            <a:cxnLst>
              <a:cxn ang="0">
                <a:pos x="connsiteX0" y="connsiteY0"/>
              </a:cxn>
              <a:cxn ang="0">
                <a:pos x="connsiteX1" y="connsiteY1"/>
              </a:cxn>
              <a:cxn ang="0">
                <a:pos x="connsiteX2" y="connsiteY2"/>
              </a:cxn>
              <a:cxn ang="0">
                <a:pos x="connsiteX3" y="connsiteY3"/>
              </a:cxn>
            </a:cxnLst>
            <a:rect l="l" t="t" r="r" b="b"/>
            <a:pathLst>
              <a:path w="261257" h="1654628">
                <a:moveTo>
                  <a:pt x="261257" y="0"/>
                </a:moveTo>
                <a:lnTo>
                  <a:pt x="0" y="0"/>
                </a:lnTo>
                <a:lnTo>
                  <a:pt x="0" y="1654628"/>
                </a:lnTo>
                <a:lnTo>
                  <a:pt x="252548" y="1654628"/>
                </a:lnTo>
              </a:path>
            </a:pathLst>
          </a:custGeom>
          <a:noFill/>
          <a:ln>
            <a:solidFill>
              <a:schemeClr val="accent2">
                <a:lumMod val="50000"/>
              </a:schemeClr>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Gewitterblitz 51"/>
          <p:cNvSpPr/>
          <p:nvPr/>
        </p:nvSpPr>
        <p:spPr>
          <a:xfrm flipH="1">
            <a:off x="9426849" y="3704327"/>
            <a:ext cx="346620" cy="610907"/>
          </a:xfrm>
          <a:prstGeom prst="lightningBolt">
            <a:avLst/>
          </a:prstGeom>
          <a:solidFill>
            <a:srgbClr val="FF0000"/>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792408876"/>
      </p:ext>
    </p:extLst>
  </p:cSld>
  <p:clrMapOvr>
    <a:masterClrMapping/>
  </p:clrMapOvr>
</p:sld>
</file>

<file path=ppt/theme/theme1.xml><?xml version="1.0" encoding="utf-8"?>
<a:theme xmlns:a="http://schemas.openxmlformats.org/drawingml/2006/main" name="Master 1">
  <a:themeElements>
    <a:clrScheme name="Benutzerdefiniert 3">
      <a:dk1>
        <a:sysClr val="windowText" lastClr="000000"/>
      </a:dk1>
      <a:lt1>
        <a:sysClr val="window" lastClr="FFFFFF"/>
      </a:lt1>
      <a:dk2>
        <a:srgbClr val="FBC97A"/>
      </a:dk2>
      <a:lt2>
        <a:srgbClr val="207DA7"/>
      </a:lt2>
      <a:accent1>
        <a:srgbClr val="3CC1C8"/>
      </a:accent1>
      <a:accent2>
        <a:srgbClr val="F2F2F2"/>
      </a:accent2>
      <a:accent3>
        <a:srgbClr val="D8D8D8"/>
      </a:accent3>
      <a:accent4>
        <a:srgbClr val="BFBFBF"/>
      </a:accent4>
      <a:accent5>
        <a:srgbClr val="A5A5A5"/>
      </a:accent5>
      <a:accent6>
        <a:srgbClr val="7F7F7F"/>
      </a:accent6>
      <a:hlink>
        <a:srgbClr val="0C0C0C"/>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elfoli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4561</Words>
  <Application>Microsoft Office PowerPoint</Application>
  <PresentationFormat>Breitbild</PresentationFormat>
  <Paragraphs>749</Paragraphs>
  <Slides>26</Slides>
  <Notes>23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26</vt:i4>
      </vt:variant>
    </vt:vector>
  </HeadingPairs>
  <TitlesOfParts>
    <vt:vector size="34" baseType="lpstr">
      <vt:lpstr>-apple-system</vt:lpstr>
      <vt:lpstr>Arial</vt:lpstr>
      <vt:lpstr>Calibri</vt:lpstr>
      <vt:lpstr>Cambria Math</vt:lpstr>
      <vt:lpstr>Helvetica</vt:lpstr>
      <vt:lpstr>Times New Roman</vt:lpstr>
      <vt:lpstr>Master 1</vt:lpstr>
      <vt:lpstr>Titelfolie</vt:lpstr>
      <vt:lpstr>Optimization of the physical scaling approach through the adaption of the inverted membrane stresses</vt:lpstr>
      <vt:lpstr>AGENDA</vt:lpstr>
      <vt:lpstr>INTRODUCTION: GEOMETRICAL DEVIATIONS CAUSED BY SPRINGBACK EFFECTS</vt:lpstr>
      <vt:lpstr>AGENDA</vt:lpstr>
      <vt:lpstr>STATE OF THE ART SCALING APPROACHES: GLOBAL SCALING</vt:lpstr>
      <vt:lpstr>STATE OF THE ART SCALING APPROACHES: local contraction values</vt:lpstr>
      <vt:lpstr>STATE OF THE ART SCALING APPROACHES: stress-based local scaling</vt:lpstr>
      <vt:lpstr>STATE OF THE ART SCALING APPROACHES: Deficit of local scaling approach</vt:lpstr>
      <vt:lpstr>STATE OF THE ART SCALING APPROACHES: Deficit of local scaling approach</vt:lpstr>
      <vt:lpstr>STATE OF THE ART SCALING APPROACHES: Deficit of local scaling approach</vt:lpstr>
      <vt:lpstr>STATE OF THE ART SCALING APPROACHES: Deficit of local scaling approach</vt:lpstr>
      <vt:lpstr>AGENDA</vt:lpstr>
      <vt:lpstr>Optimized stress-based scaling approach </vt:lpstr>
      <vt:lpstr>Optimized stress-based scaling approach</vt:lpstr>
      <vt:lpstr>AGENDA</vt:lpstr>
      <vt:lpstr>RESULTS: Manufacturing process of the testing part</vt:lpstr>
      <vt:lpstr>RESULTS: Convergence behaviour using the optimized approach</vt:lpstr>
      <vt:lpstr>RESULTS: Plastic strain rate </vt:lpstr>
      <vt:lpstr>RESULTS: Correlation between PSR and Dimensional Accuracy</vt:lpstr>
      <vt:lpstr>COMPARISON OF THE RESULTS: Correlation between PSR and Blankholder force</vt:lpstr>
      <vt:lpstr>AGENDA</vt:lpstr>
      <vt:lpstr>Summary</vt:lpstr>
      <vt:lpstr>PowerPoint-Präsentation</vt:lpstr>
      <vt:lpstr>INTRODUCTION: GEOMETRICAL DEVIATIONS CAUSED BY SPRINGBACK EFFECTS</vt:lpstr>
      <vt:lpstr>INTRODUCTION: PROBLEMS CAUSED BY AN INADEQUATE SCALING</vt:lpstr>
      <vt:lpstr>STATE OF THE ART SCALING APPROACHES: Deficit of local scaling approach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karpuhin</dc:creator>
  <cp:lastModifiedBy>Philipp Zimmermann</cp:lastModifiedBy>
  <cp:revision>275</cp:revision>
  <dcterms:created xsi:type="dcterms:W3CDTF">2014-11-17T10:33:34Z</dcterms:created>
  <dcterms:modified xsi:type="dcterms:W3CDTF">2023-06-19T21:49:58Z</dcterms:modified>
</cp:coreProperties>
</file>