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56" r:id="rId2"/>
    <p:sldId id="297" r:id="rId3"/>
    <p:sldId id="300" r:id="rId4"/>
    <p:sldId id="258" r:id="rId5"/>
    <p:sldId id="259" r:id="rId6"/>
    <p:sldId id="260" r:id="rId7"/>
    <p:sldId id="261" r:id="rId8"/>
    <p:sldId id="296" r:id="rId9"/>
    <p:sldId id="301" r:id="rId10"/>
    <p:sldId id="263" r:id="rId11"/>
    <p:sldId id="295" r:id="rId12"/>
    <p:sldId id="264" r:id="rId13"/>
    <p:sldId id="265" r:id="rId14"/>
    <p:sldId id="267" r:id="rId15"/>
    <p:sldId id="266" r:id="rId16"/>
    <p:sldId id="268" r:id="rId17"/>
    <p:sldId id="306" r:id="rId18"/>
    <p:sldId id="298" r:id="rId19"/>
    <p:sldId id="271" r:id="rId20"/>
    <p:sldId id="270" r:id="rId21"/>
    <p:sldId id="272" r:id="rId22"/>
    <p:sldId id="291" r:id="rId23"/>
    <p:sldId id="292" r:id="rId24"/>
    <p:sldId id="293" r:id="rId25"/>
    <p:sldId id="304" r:id="rId26"/>
  </p:sldIdLst>
  <p:sldSz cx="12192000" cy="6858000"/>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202"/>
    <a:srgbClr val="974B4B"/>
    <a:srgbClr val="00B0F0"/>
    <a:srgbClr val="F0C37C"/>
    <a:srgbClr val="179C7D"/>
    <a:srgbClr val="AAAAAA"/>
    <a:srgbClr val="D2D2D2"/>
    <a:srgbClr val="939393"/>
    <a:srgbClr val="F7F7F7"/>
    <a:srgbClr val="96CF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9CA63F-54BD-4D00-B6C2-1A3EAAE8EC58}" v="63" dt="2023-06-18T20:16:53.7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8" autoAdjust="0"/>
    <p:restoredTop sz="92839" autoAdjust="0"/>
  </p:normalViewPr>
  <p:slideViewPr>
    <p:cSldViewPr showGuides="1">
      <p:cViewPr varScale="1">
        <p:scale>
          <a:sx n="79" d="100"/>
          <a:sy n="79" d="100"/>
        </p:scale>
        <p:origin x="1042" y="8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61E26B-62CE-49CC-8C44-20B34BB87734}" type="doc">
      <dgm:prSet loTypeId="urn:microsoft.com/office/officeart/2005/8/layout/hChevron3" loCatId="process" qsTypeId="urn:microsoft.com/office/officeart/2005/8/quickstyle/simple1" qsCatId="simple" csTypeId="urn:microsoft.com/office/officeart/2005/8/colors/accent1_2" csCatId="accent1" phldr="1"/>
      <dgm:spPr/>
    </dgm:pt>
    <dgm:pt modelId="{673575FE-BC5F-4828-A565-EB1EC1B1ADA8}">
      <dgm:prSet phldrT="[Text]" custT="1"/>
      <dgm:spPr>
        <a:solidFill>
          <a:schemeClr val="bg2">
            <a:lumMod val="20000"/>
            <a:lumOff val="80000"/>
          </a:schemeClr>
        </a:solidFill>
        <a:ln>
          <a:noFill/>
        </a:ln>
        <a:effectLst>
          <a:outerShdw blurRad="50800" dist="38100" dir="2700000" algn="tl" rotWithShape="0">
            <a:prstClr val="black">
              <a:alpha val="40000"/>
            </a:prstClr>
          </a:outerShdw>
        </a:effectLst>
      </dgm:spPr>
      <dgm:t>
        <a:bodyPr/>
        <a:lstStyle/>
        <a:p>
          <a:r>
            <a:rPr lang="sv-SE" sz="2600" dirty="0"/>
            <a:t>2020</a:t>
          </a:r>
        </a:p>
      </dgm:t>
    </dgm:pt>
    <dgm:pt modelId="{FB5CFA51-9747-4D3E-A02E-E61DF9D668EC}" type="parTrans" cxnId="{93F036B8-1AF5-489F-A64B-EEED1A53108B}">
      <dgm:prSet/>
      <dgm:spPr/>
      <dgm:t>
        <a:bodyPr/>
        <a:lstStyle/>
        <a:p>
          <a:endParaRPr lang="sv-SE" sz="1400"/>
        </a:p>
      </dgm:t>
    </dgm:pt>
    <dgm:pt modelId="{17CB19FC-1EA2-4D89-8B40-8DF07E83AE19}" type="sibTrans" cxnId="{93F036B8-1AF5-489F-A64B-EEED1A53108B}">
      <dgm:prSet/>
      <dgm:spPr/>
      <dgm:t>
        <a:bodyPr/>
        <a:lstStyle/>
        <a:p>
          <a:endParaRPr lang="sv-SE" sz="1400"/>
        </a:p>
      </dgm:t>
    </dgm:pt>
    <dgm:pt modelId="{70393F7F-8EEA-4FFF-9877-ED7B3EA56451}">
      <dgm:prSet phldrT="[Text]" custT="1"/>
      <dgm:spPr>
        <a:solidFill>
          <a:schemeClr val="bg2">
            <a:lumMod val="40000"/>
            <a:lumOff val="60000"/>
          </a:schemeClr>
        </a:solidFill>
        <a:ln>
          <a:noFill/>
        </a:ln>
        <a:effectLst>
          <a:outerShdw blurRad="50800" dist="38100" dir="2700000" algn="tl" rotWithShape="0">
            <a:prstClr val="black">
              <a:alpha val="40000"/>
            </a:prstClr>
          </a:outerShdw>
        </a:effectLst>
      </dgm:spPr>
      <dgm:t>
        <a:bodyPr/>
        <a:lstStyle/>
        <a:p>
          <a:r>
            <a:rPr lang="sv-SE" sz="2600" dirty="0"/>
            <a:t>2021</a:t>
          </a:r>
        </a:p>
      </dgm:t>
    </dgm:pt>
    <dgm:pt modelId="{FC835CDB-E7CC-4511-BD71-DF0B44DFD32D}" type="parTrans" cxnId="{28351A44-0799-499D-B554-24B06BFC71FA}">
      <dgm:prSet/>
      <dgm:spPr/>
      <dgm:t>
        <a:bodyPr/>
        <a:lstStyle/>
        <a:p>
          <a:endParaRPr lang="sv-SE" sz="1400"/>
        </a:p>
      </dgm:t>
    </dgm:pt>
    <dgm:pt modelId="{D0254171-E19F-4A42-BA6E-57E7C06CC6A3}" type="sibTrans" cxnId="{28351A44-0799-499D-B554-24B06BFC71FA}">
      <dgm:prSet/>
      <dgm:spPr/>
      <dgm:t>
        <a:bodyPr/>
        <a:lstStyle/>
        <a:p>
          <a:endParaRPr lang="sv-SE" sz="1400"/>
        </a:p>
      </dgm:t>
    </dgm:pt>
    <dgm:pt modelId="{6B64E84B-BA83-4EB1-B643-B1B92BBD2836}">
      <dgm:prSet phldrT="[Text]" custT="1"/>
      <dgm:spPr>
        <a:solidFill>
          <a:schemeClr val="bg2">
            <a:lumMod val="60000"/>
            <a:lumOff val="40000"/>
          </a:schemeClr>
        </a:solidFill>
        <a:ln>
          <a:noFill/>
        </a:ln>
        <a:effectLst>
          <a:outerShdw blurRad="50800" dist="38100" dir="2700000" algn="tl" rotWithShape="0">
            <a:prstClr val="black">
              <a:alpha val="40000"/>
            </a:prstClr>
          </a:outerShdw>
        </a:effectLst>
      </dgm:spPr>
      <dgm:t>
        <a:bodyPr/>
        <a:lstStyle/>
        <a:p>
          <a:r>
            <a:rPr lang="sv-SE" sz="2600" dirty="0"/>
            <a:t>2022</a:t>
          </a:r>
        </a:p>
      </dgm:t>
    </dgm:pt>
    <dgm:pt modelId="{7EDE4A56-9810-417F-904E-700778BFAC6B}" type="parTrans" cxnId="{1D80B3C5-52BA-4401-AD9E-217A8BD78163}">
      <dgm:prSet/>
      <dgm:spPr/>
      <dgm:t>
        <a:bodyPr/>
        <a:lstStyle/>
        <a:p>
          <a:endParaRPr lang="sv-SE" sz="1400"/>
        </a:p>
      </dgm:t>
    </dgm:pt>
    <dgm:pt modelId="{C87AA24C-9BE7-450E-9B4C-1D1C57084CAD}" type="sibTrans" cxnId="{1D80B3C5-52BA-4401-AD9E-217A8BD78163}">
      <dgm:prSet/>
      <dgm:spPr/>
      <dgm:t>
        <a:bodyPr/>
        <a:lstStyle/>
        <a:p>
          <a:endParaRPr lang="sv-SE" sz="1400"/>
        </a:p>
      </dgm:t>
    </dgm:pt>
    <dgm:pt modelId="{61DFD658-F7D2-4906-A4B4-D0B888355BEC}">
      <dgm:prSet phldrT="[Text]" custT="1"/>
      <dgm:spPr>
        <a:solidFill>
          <a:srgbClr val="00B0F0"/>
        </a:solidFill>
        <a:ln>
          <a:noFill/>
        </a:ln>
        <a:effectLst>
          <a:outerShdw blurRad="50800" dist="38100" dir="2700000" algn="tl" rotWithShape="0">
            <a:prstClr val="black">
              <a:alpha val="40000"/>
            </a:prstClr>
          </a:outerShdw>
        </a:effectLst>
      </dgm:spPr>
      <dgm:t>
        <a:bodyPr/>
        <a:lstStyle/>
        <a:p>
          <a:r>
            <a:rPr lang="sv-SE" sz="2600" dirty="0"/>
            <a:t>2023</a:t>
          </a:r>
        </a:p>
      </dgm:t>
    </dgm:pt>
    <dgm:pt modelId="{9E56C4DF-81C4-4583-81B2-09C8AF02A9D1}" type="parTrans" cxnId="{11ECA113-FEA5-4729-A931-AB77BEEE406D}">
      <dgm:prSet/>
      <dgm:spPr/>
      <dgm:t>
        <a:bodyPr/>
        <a:lstStyle/>
        <a:p>
          <a:endParaRPr lang="sv-SE" sz="1400"/>
        </a:p>
      </dgm:t>
    </dgm:pt>
    <dgm:pt modelId="{73568699-F5B9-4EA5-B7FE-D8027D32E75B}" type="sibTrans" cxnId="{11ECA113-FEA5-4729-A931-AB77BEEE406D}">
      <dgm:prSet/>
      <dgm:spPr/>
      <dgm:t>
        <a:bodyPr/>
        <a:lstStyle/>
        <a:p>
          <a:endParaRPr lang="sv-SE" sz="1400"/>
        </a:p>
      </dgm:t>
    </dgm:pt>
    <dgm:pt modelId="{3CF68514-34EF-4538-938C-B25E200D2ABC}" type="pres">
      <dgm:prSet presAssocID="{FA61E26B-62CE-49CC-8C44-20B34BB87734}" presName="Name0" presStyleCnt="0">
        <dgm:presLayoutVars>
          <dgm:dir/>
          <dgm:resizeHandles val="exact"/>
        </dgm:presLayoutVars>
      </dgm:prSet>
      <dgm:spPr/>
    </dgm:pt>
    <dgm:pt modelId="{444C57B4-887B-46ED-A227-E809BAC5873B}" type="pres">
      <dgm:prSet presAssocID="{673575FE-BC5F-4828-A565-EB1EC1B1ADA8}" presName="parTxOnly" presStyleLbl="node1" presStyleIdx="0" presStyleCnt="4">
        <dgm:presLayoutVars>
          <dgm:bulletEnabled val="1"/>
        </dgm:presLayoutVars>
      </dgm:prSet>
      <dgm:spPr/>
    </dgm:pt>
    <dgm:pt modelId="{54829A19-2DC2-4CB3-8B5A-C5D4F5D63BE9}" type="pres">
      <dgm:prSet presAssocID="{17CB19FC-1EA2-4D89-8B40-8DF07E83AE19}" presName="parSpace" presStyleCnt="0"/>
      <dgm:spPr/>
    </dgm:pt>
    <dgm:pt modelId="{5BE11045-3D8D-4EBE-BD3C-077627177BD3}" type="pres">
      <dgm:prSet presAssocID="{70393F7F-8EEA-4FFF-9877-ED7B3EA56451}" presName="parTxOnly" presStyleLbl="node1" presStyleIdx="1" presStyleCnt="4">
        <dgm:presLayoutVars>
          <dgm:bulletEnabled val="1"/>
        </dgm:presLayoutVars>
      </dgm:prSet>
      <dgm:spPr/>
    </dgm:pt>
    <dgm:pt modelId="{BE41404C-B77D-4EA2-8911-458C03B0CC4E}" type="pres">
      <dgm:prSet presAssocID="{D0254171-E19F-4A42-BA6E-57E7C06CC6A3}" presName="parSpace" presStyleCnt="0"/>
      <dgm:spPr/>
    </dgm:pt>
    <dgm:pt modelId="{F29BB228-E5A7-416F-B75D-DF73035BAE02}" type="pres">
      <dgm:prSet presAssocID="{6B64E84B-BA83-4EB1-B643-B1B92BBD2836}" presName="parTxOnly" presStyleLbl="node1" presStyleIdx="2" presStyleCnt="4">
        <dgm:presLayoutVars>
          <dgm:bulletEnabled val="1"/>
        </dgm:presLayoutVars>
      </dgm:prSet>
      <dgm:spPr/>
    </dgm:pt>
    <dgm:pt modelId="{EF248C60-E0AD-4B29-8644-2CE549DFB946}" type="pres">
      <dgm:prSet presAssocID="{C87AA24C-9BE7-450E-9B4C-1D1C57084CAD}" presName="parSpace" presStyleCnt="0"/>
      <dgm:spPr/>
    </dgm:pt>
    <dgm:pt modelId="{C51E481B-2ECD-4106-8BB0-185FABBC8499}" type="pres">
      <dgm:prSet presAssocID="{61DFD658-F7D2-4906-A4B4-D0B888355BEC}" presName="parTxOnly" presStyleLbl="node1" presStyleIdx="3" presStyleCnt="4">
        <dgm:presLayoutVars>
          <dgm:bulletEnabled val="1"/>
        </dgm:presLayoutVars>
      </dgm:prSet>
      <dgm:spPr/>
    </dgm:pt>
  </dgm:ptLst>
  <dgm:cxnLst>
    <dgm:cxn modelId="{11ECA113-FEA5-4729-A931-AB77BEEE406D}" srcId="{FA61E26B-62CE-49CC-8C44-20B34BB87734}" destId="{61DFD658-F7D2-4906-A4B4-D0B888355BEC}" srcOrd="3" destOrd="0" parTransId="{9E56C4DF-81C4-4583-81B2-09C8AF02A9D1}" sibTransId="{73568699-F5B9-4EA5-B7FE-D8027D32E75B}"/>
    <dgm:cxn modelId="{0A235D23-A498-4B4B-B730-6F1022EA0D8E}" type="presOf" srcId="{673575FE-BC5F-4828-A565-EB1EC1B1ADA8}" destId="{444C57B4-887B-46ED-A227-E809BAC5873B}" srcOrd="0" destOrd="0" presId="urn:microsoft.com/office/officeart/2005/8/layout/hChevron3"/>
    <dgm:cxn modelId="{C957DF24-AEDC-4894-8680-7E7FCAF845C5}" type="presOf" srcId="{61DFD658-F7D2-4906-A4B4-D0B888355BEC}" destId="{C51E481B-2ECD-4106-8BB0-185FABBC8499}" srcOrd="0" destOrd="0" presId="urn:microsoft.com/office/officeart/2005/8/layout/hChevron3"/>
    <dgm:cxn modelId="{28351A44-0799-499D-B554-24B06BFC71FA}" srcId="{FA61E26B-62CE-49CC-8C44-20B34BB87734}" destId="{70393F7F-8EEA-4FFF-9877-ED7B3EA56451}" srcOrd="1" destOrd="0" parTransId="{FC835CDB-E7CC-4511-BD71-DF0B44DFD32D}" sibTransId="{D0254171-E19F-4A42-BA6E-57E7C06CC6A3}"/>
    <dgm:cxn modelId="{ADC613B7-A19C-4848-9254-B3189467E4B6}" type="presOf" srcId="{6B64E84B-BA83-4EB1-B643-B1B92BBD2836}" destId="{F29BB228-E5A7-416F-B75D-DF73035BAE02}" srcOrd="0" destOrd="0" presId="urn:microsoft.com/office/officeart/2005/8/layout/hChevron3"/>
    <dgm:cxn modelId="{93F036B8-1AF5-489F-A64B-EEED1A53108B}" srcId="{FA61E26B-62CE-49CC-8C44-20B34BB87734}" destId="{673575FE-BC5F-4828-A565-EB1EC1B1ADA8}" srcOrd="0" destOrd="0" parTransId="{FB5CFA51-9747-4D3E-A02E-E61DF9D668EC}" sibTransId="{17CB19FC-1EA2-4D89-8B40-8DF07E83AE19}"/>
    <dgm:cxn modelId="{2522D8BA-6B99-4FB2-ABF8-DA266EBA4381}" type="presOf" srcId="{FA61E26B-62CE-49CC-8C44-20B34BB87734}" destId="{3CF68514-34EF-4538-938C-B25E200D2ABC}" srcOrd="0" destOrd="0" presId="urn:microsoft.com/office/officeart/2005/8/layout/hChevron3"/>
    <dgm:cxn modelId="{1D80B3C5-52BA-4401-AD9E-217A8BD78163}" srcId="{FA61E26B-62CE-49CC-8C44-20B34BB87734}" destId="{6B64E84B-BA83-4EB1-B643-B1B92BBD2836}" srcOrd="2" destOrd="0" parTransId="{7EDE4A56-9810-417F-904E-700778BFAC6B}" sibTransId="{C87AA24C-9BE7-450E-9B4C-1D1C57084CAD}"/>
    <dgm:cxn modelId="{8F2821D4-B75B-47BA-ACE1-A4ECA9748874}" type="presOf" srcId="{70393F7F-8EEA-4FFF-9877-ED7B3EA56451}" destId="{5BE11045-3D8D-4EBE-BD3C-077627177BD3}" srcOrd="0" destOrd="0" presId="urn:microsoft.com/office/officeart/2005/8/layout/hChevron3"/>
    <dgm:cxn modelId="{765AA964-9DCA-4A56-8303-8224CADA13D0}" type="presParOf" srcId="{3CF68514-34EF-4538-938C-B25E200D2ABC}" destId="{444C57B4-887B-46ED-A227-E809BAC5873B}" srcOrd="0" destOrd="0" presId="urn:microsoft.com/office/officeart/2005/8/layout/hChevron3"/>
    <dgm:cxn modelId="{7F162EAE-88F8-4F4C-A971-18FCD046E4B5}" type="presParOf" srcId="{3CF68514-34EF-4538-938C-B25E200D2ABC}" destId="{54829A19-2DC2-4CB3-8B5A-C5D4F5D63BE9}" srcOrd="1" destOrd="0" presId="urn:microsoft.com/office/officeart/2005/8/layout/hChevron3"/>
    <dgm:cxn modelId="{EC955606-52F1-4C8D-A493-EE607F3C45F5}" type="presParOf" srcId="{3CF68514-34EF-4538-938C-B25E200D2ABC}" destId="{5BE11045-3D8D-4EBE-BD3C-077627177BD3}" srcOrd="2" destOrd="0" presId="urn:microsoft.com/office/officeart/2005/8/layout/hChevron3"/>
    <dgm:cxn modelId="{543F8584-88DC-4362-B92C-D03B228E498C}" type="presParOf" srcId="{3CF68514-34EF-4538-938C-B25E200D2ABC}" destId="{BE41404C-B77D-4EA2-8911-458C03B0CC4E}" srcOrd="3" destOrd="0" presId="urn:microsoft.com/office/officeart/2005/8/layout/hChevron3"/>
    <dgm:cxn modelId="{707E80E1-E6A1-4DD8-9B8F-B8933B51A7DD}" type="presParOf" srcId="{3CF68514-34EF-4538-938C-B25E200D2ABC}" destId="{F29BB228-E5A7-416F-B75D-DF73035BAE02}" srcOrd="4" destOrd="0" presId="urn:microsoft.com/office/officeart/2005/8/layout/hChevron3"/>
    <dgm:cxn modelId="{12856B28-B75E-48A2-A63B-137CC53CF118}" type="presParOf" srcId="{3CF68514-34EF-4538-938C-B25E200D2ABC}" destId="{EF248C60-E0AD-4B29-8644-2CE549DFB946}" srcOrd="5" destOrd="0" presId="urn:microsoft.com/office/officeart/2005/8/layout/hChevron3"/>
    <dgm:cxn modelId="{E1F2FE17-5D3B-4C75-B175-2D9E7707ED12}" type="presParOf" srcId="{3CF68514-34EF-4538-938C-B25E200D2ABC}" destId="{C51E481B-2ECD-4106-8BB0-185FABBC8499}" srcOrd="6"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C57B4-887B-46ED-A227-E809BAC5873B}">
      <dsp:nvSpPr>
        <dsp:cNvPr id="0" name=""/>
        <dsp:cNvSpPr/>
      </dsp:nvSpPr>
      <dsp:spPr>
        <a:xfrm>
          <a:off x="3107" y="0"/>
          <a:ext cx="3117605" cy="1006034"/>
        </a:xfrm>
        <a:prstGeom prst="homePlate">
          <a:avLst/>
        </a:prstGeom>
        <a:solidFill>
          <a:schemeClr val="bg2">
            <a:lumMod val="20000"/>
            <a:lumOff val="80000"/>
          </a:schemeClr>
        </a:soli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38684" tIns="69342" rIns="34671" bIns="69342" numCol="1" spcCol="1270" anchor="ctr" anchorCtr="0">
          <a:noAutofit/>
        </a:bodyPr>
        <a:lstStyle/>
        <a:p>
          <a:pPr marL="0" lvl="0" indent="0" algn="ctr" defTabSz="1155700">
            <a:lnSpc>
              <a:spcPct val="90000"/>
            </a:lnSpc>
            <a:spcBef>
              <a:spcPct val="0"/>
            </a:spcBef>
            <a:spcAft>
              <a:spcPct val="35000"/>
            </a:spcAft>
            <a:buNone/>
          </a:pPr>
          <a:r>
            <a:rPr lang="sv-SE" sz="2600" kern="1200" dirty="0"/>
            <a:t>2020</a:t>
          </a:r>
        </a:p>
      </dsp:txBody>
      <dsp:txXfrm>
        <a:off x="3107" y="0"/>
        <a:ext cx="2866097" cy="1006034"/>
      </dsp:txXfrm>
    </dsp:sp>
    <dsp:sp modelId="{5BE11045-3D8D-4EBE-BD3C-077627177BD3}">
      <dsp:nvSpPr>
        <dsp:cNvPr id="0" name=""/>
        <dsp:cNvSpPr/>
      </dsp:nvSpPr>
      <dsp:spPr>
        <a:xfrm>
          <a:off x="2497191" y="0"/>
          <a:ext cx="3117605" cy="1006034"/>
        </a:xfrm>
        <a:prstGeom prst="chevron">
          <a:avLst/>
        </a:prstGeom>
        <a:solidFill>
          <a:schemeClr val="bg2">
            <a:lumMod val="40000"/>
            <a:lumOff val="60000"/>
          </a:schemeClr>
        </a:soli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69342" rIns="34671" bIns="69342" numCol="1" spcCol="1270" anchor="ctr" anchorCtr="0">
          <a:noAutofit/>
        </a:bodyPr>
        <a:lstStyle/>
        <a:p>
          <a:pPr marL="0" lvl="0" indent="0" algn="ctr" defTabSz="1155700">
            <a:lnSpc>
              <a:spcPct val="90000"/>
            </a:lnSpc>
            <a:spcBef>
              <a:spcPct val="0"/>
            </a:spcBef>
            <a:spcAft>
              <a:spcPct val="35000"/>
            </a:spcAft>
            <a:buNone/>
          </a:pPr>
          <a:r>
            <a:rPr lang="sv-SE" sz="2600" kern="1200" dirty="0"/>
            <a:t>2021</a:t>
          </a:r>
        </a:p>
      </dsp:txBody>
      <dsp:txXfrm>
        <a:off x="3000208" y="0"/>
        <a:ext cx="2111571" cy="1006034"/>
      </dsp:txXfrm>
    </dsp:sp>
    <dsp:sp modelId="{F29BB228-E5A7-416F-B75D-DF73035BAE02}">
      <dsp:nvSpPr>
        <dsp:cNvPr id="0" name=""/>
        <dsp:cNvSpPr/>
      </dsp:nvSpPr>
      <dsp:spPr>
        <a:xfrm>
          <a:off x="4991276" y="0"/>
          <a:ext cx="3117605" cy="1006034"/>
        </a:xfrm>
        <a:prstGeom prst="chevron">
          <a:avLst/>
        </a:prstGeom>
        <a:solidFill>
          <a:schemeClr val="bg2">
            <a:lumMod val="60000"/>
            <a:lumOff val="40000"/>
          </a:schemeClr>
        </a:soli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69342" rIns="34671" bIns="69342" numCol="1" spcCol="1270" anchor="ctr" anchorCtr="0">
          <a:noAutofit/>
        </a:bodyPr>
        <a:lstStyle/>
        <a:p>
          <a:pPr marL="0" lvl="0" indent="0" algn="ctr" defTabSz="1155700">
            <a:lnSpc>
              <a:spcPct val="90000"/>
            </a:lnSpc>
            <a:spcBef>
              <a:spcPct val="0"/>
            </a:spcBef>
            <a:spcAft>
              <a:spcPct val="35000"/>
            </a:spcAft>
            <a:buNone/>
          </a:pPr>
          <a:r>
            <a:rPr lang="sv-SE" sz="2600" kern="1200" dirty="0"/>
            <a:t>2022</a:t>
          </a:r>
        </a:p>
      </dsp:txBody>
      <dsp:txXfrm>
        <a:off x="5494293" y="0"/>
        <a:ext cx="2111571" cy="1006034"/>
      </dsp:txXfrm>
    </dsp:sp>
    <dsp:sp modelId="{C51E481B-2ECD-4106-8BB0-185FABBC8499}">
      <dsp:nvSpPr>
        <dsp:cNvPr id="0" name=""/>
        <dsp:cNvSpPr/>
      </dsp:nvSpPr>
      <dsp:spPr>
        <a:xfrm>
          <a:off x="7485361" y="0"/>
          <a:ext cx="3117605" cy="1006034"/>
        </a:xfrm>
        <a:prstGeom prst="chevron">
          <a:avLst/>
        </a:prstGeom>
        <a:solidFill>
          <a:srgbClr val="00B0F0"/>
        </a:solidFill>
        <a:ln w="25400" cap="flat" cmpd="sng" algn="ctr">
          <a:no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69342" rIns="34671" bIns="69342" numCol="1" spcCol="1270" anchor="ctr" anchorCtr="0">
          <a:noAutofit/>
        </a:bodyPr>
        <a:lstStyle/>
        <a:p>
          <a:pPr marL="0" lvl="0" indent="0" algn="ctr" defTabSz="1155700">
            <a:lnSpc>
              <a:spcPct val="90000"/>
            </a:lnSpc>
            <a:spcBef>
              <a:spcPct val="0"/>
            </a:spcBef>
            <a:spcAft>
              <a:spcPct val="35000"/>
            </a:spcAft>
            <a:buNone/>
          </a:pPr>
          <a:r>
            <a:rPr lang="sv-SE" sz="2600" kern="1200" dirty="0"/>
            <a:t>2023</a:t>
          </a:r>
        </a:p>
      </dsp:txBody>
      <dsp:txXfrm>
        <a:off x="7988378" y="0"/>
        <a:ext cx="2111571" cy="1006034"/>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7F80F3DF-F73D-46A8-9E9B-1FD9EB7F4C49}"/>
              </a:ext>
            </a:extLst>
          </p:cNvPr>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3007E570-1F9D-4480-9D68-99107BF563FB}"/>
              </a:ext>
            </a:extLst>
          </p:cNvPr>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D08CFBA4-E7E8-40EB-92D8-AE6290D8CC1E}" type="datetimeFigureOut">
              <a:rPr lang="sv-SE" smtClean="0"/>
              <a:t>2023-06-19</a:t>
            </a:fld>
            <a:endParaRPr lang="sv-SE"/>
          </a:p>
        </p:txBody>
      </p:sp>
      <p:sp>
        <p:nvSpPr>
          <p:cNvPr id="4" name="Platshållare för sidfot 3">
            <a:extLst>
              <a:ext uri="{FF2B5EF4-FFF2-40B4-BE49-F238E27FC236}">
                <a16:creationId xmlns:a16="http://schemas.microsoft.com/office/drawing/2014/main" id="{0BBCCF51-6999-4D00-B4C4-B37DBF10C0ED}"/>
              </a:ext>
            </a:extLst>
          </p:cNvPr>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6D2C9DD-4BC7-4962-9811-3883225F92CE}"/>
              </a:ext>
            </a:extLst>
          </p:cNvPr>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90492E0B-EBF5-43B4-B225-ED9A7BFC79A1}" type="slidenum">
              <a:rPr lang="sv-SE" smtClean="0"/>
              <a:t>‹#›</a:t>
            </a:fld>
            <a:endParaRPr lang="sv-SE"/>
          </a:p>
        </p:txBody>
      </p:sp>
    </p:spTree>
    <p:extLst>
      <p:ext uri="{BB962C8B-B14F-4D97-AF65-F5344CB8AC3E}">
        <p14:creationId xmlns:p14="http://schemas.microsoft.com/office/powerpoint/2010/main" val="303326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20E9B22E-AB1E-4D9C-80EF-A8DFC965CD14}" type="datetimeFigureOut">
              <a:rPr lang="de-DE" smtClean="0"/>
              <a:pPr/>
              <a:t>19.06.2023</a:t>
            </a:fld>
            <a:endParaRPr lang="de-DE"/>
          </a:p>
        </p:txBody>
      </p:sp>
      <p:sp>
        <p:nvSpPr>
          <p:cNvPr id="4" name="Folienbildplatzhalt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3"/>
            <a:ext cx="5335270" cy="4466987"/>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4F169067-B154-4E22-943F-8345064B56F5}" type="slidenum">
              <a:rPr lang="de-DE" smtClean="0"/>
              <a:pPr/>
              <a:t>‹#›</a:t>
            </a:fld>
            <a:endParaRPr lang="de-DE"/>
          </a:p>
        </p:txBody>
      </p:sp>
    </p:spTree>
    <p:extLst>
      <p:ext uri="{BB962C8B-B14F-4D97-AF65-F5344CB8AC3E}">
        <p14:creationId xmlns:p14="http://schemas.microsoft.com/office/powerpoint/2010/main" val="3925905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88" y="744538"/>
            <a:ext cx="6615112" cy="37226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4F169067-B154-4E22-943F-8345064B56F5}" type="slidenum">
              <a:rPr lang="de-DE" smtClean="0"/>
              <a:pPr/>
              <a:t>1</a:t>
            </a:fld>
            <a:endParaRPr lang="de-DE"/>
          </a:p>
        </p:txBody>
      </p:sp>
    </p:spTree>
    <p:extLst>
      <p:ext uri="{BB962C8B-B14F-4D97-AF65-F5344CB8AC3E}">
        <p14:creationId xmlns:p14="http://schemas.microsoft.com/office/powerpoint/2010/main" val="23134007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 electric vehicle (EV) battery pack is a collection of individual battery cells that work together to provide power to an electric vehicle. The battery pack is a critical component of an EV as it stores and supplies energy to the vehicle's electric motor, allowing it to move.</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Here are some key aspects of an EV battery system pack:</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Battery Cells: The battery pack consists of numerous individual battery cells, typically lithium-ion (Li-ion) cells. These cells are connected in series and parallel configurations to achieve the desired voltage and capacity for the vehicle.</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Thermal Management System: EV battery packs require efficient cooling or heating systems to maintain the ideal operating temperature range. Cooling is necessary to prevent overheating during charging or high-power usage, while heating helps maintain performance in cold weather conditions.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Packaging and Safety: EV battery packs are enclosed in protective casings </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typically made from lightweight and durable materials that provide adequate strength and rigidity. Common materials include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high-strength steel, and composite materials. The choice of material depends on factors such as weight reduction, cost, and structural requirements.</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They incorporate safety features such as crash protection, fire suppression systems, and measures to prevent short circuits or battery punctures.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Structural Integrity: The battery pack is designed to be robust and often forms part of the vehicle's structure, providing rigidity and support. It needs to withstand vibrations, impacts, and other mechanical stresses.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Battery packs must meet stringent crashworthiness standards to protect the battery cells and occupants in the event of a collision. The pack's structural design should include features such as crush zones, energy-absorbing materials, and reinforcement to maintain the integrity of the battery system and minimize the risk of cell damage or electrolyte leakage.</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Thermal Management: Battery pack enclosures </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require efficient</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cooling systems to regulate the temperature of the battery cells during operation. This helps maintain optimal battery performance, prevent overheating, and prolong the life of the battery pack. Cooling systems can involve air or liquid cooling methods, depending on the specific design and requirements.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F169067-B154-4E22-943F-8345064B56F5}" type="slidenum">
              <a:rPr lang="de-DE" smtClean="0"/>
              <a:pPr/>
              <a:t>3</a:t>
            </a:fld>
            <a:endParaRPr lang="de-DE"/>
          </a:p>
        </p:txBody>
      </p:sp>
    </p:spTree>
    <p:extLst>
      <p:ext uri="{BB962C8B-B14F-4D97-AF65-F5344CB8AC3E}">
        <p14:creationId xmlns:p14="http://schemas.microsoft.com/office/powerpoint/2010/main" val="3234337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In this specific case, the battery housing of the VW e-Up from Volkswagen was defined as the demonstration structure. The e-Up </a:t>
            </a:r>
          </a:p>
          <a:p>
            <a:r>
              <a:rPr lang="sv-SE" dirty="0"/>
              <a:t>housing was of current interest at the time of the project start as the best-selling electric car model in the </a:t>
            </a:r>
          </a:p>
          <a:p>
            <a:r>
              <a:rPr lang="sv-SE" dirty="0"/>
              <a:t>first five months of 2021 in Germany [1]. For material and technology demonstration the lower tray of the housing was defined as the reference structure. It is very well suited for technology demonstration, as it provides most of the housing functionalities and represents a complex curved structure out of one material type; in this case steel. The design of the housing lid was not adjusted. Boundary conditions including design space, interfaces for assembly on the car body and positioning of power electronics were adopted from the reference.</a:t>
            </a:r>
          </a:p>
        </p:txBody>
      </p:sp>
      <p:sp>
        <p:nvSpPr>
          <p:cNvPr id="4" name="Slide Number Placeholder 3"/>
          <p:cNvSpPr>
            <a:spLocks noGrp="1"/>
          </p:cNvSpPr>
          <p:nvPr>
            <p:ph type="sldNum" sz="quarter" idx="5"/>
          </p:nvPr>
        </p:nvSpPr>
        <p:spPr/>
        <p:txBody>
          <a:bodyPr/>
          <a:lstStyle/>
          <a:p>
            <a:fld id="{4F169067-B154-4E22-943F-8345064B56F5}" type="slidenum">
              <a:rPr lang="de-DE" smtClean="0"/>
              <a:pPr/>
              <a:t>4</a:t>
            </a:fld>
            <a:endParaRPr lang="de-DE"/>
          </a:p>
        </p:txBody>
      </p:sp>
    </p:spTree>
    <p:extLst>
      <p:ext uri="{BB962C8B-B14F-4D97-AF65-F5344CB8AC3E}">
        <p14:creationId xmlns:p14="http://schemas.microsoft.com/office/powerpoint/2010/main" val="165816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Using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in the design of an electric vehicle (EV) battery pack can offer several potential benefits, including increased lightweight potential.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is a composite material that combines the lightweight properties of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with the structural advantages of a foam structure. Here's how it can contribute to lightweighting in EV battery packs: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Reduced Weight: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is lightweight, typically weighing about 30-50% less than solid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with similar dimensions. By incorporating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into the structural components of an EV battery pack, it can help reduce the overall weight of the pack, resulting in improved energy efficiency and extended driving range.</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Strength and Stiffness: Despite its reduced weight,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exhibits good strength and stiffness properties. It can provide adequate structural integrity to the battery pack, ensuring that it can withstand mechanical loads and vibrations during vehicle operation.</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Improved Crashworthiness: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has excellent energy-absorbing capabilities, making it effective in enhancing crashworthiness. It can absorb and dissipate impact energy during a collision, reducing the forces transmitted to the battery cells and minimizing the risk of damage or thermal events.</a:t>
            </a: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Cellular Structure: Aluminum foam has a cellular structure composed of interconnected voids or pores. These voids act as energy absorbers by compressing and deforming when subjected to external forces. The foam's structure allows for the dissipation of impact energy over a larger area, reducing the concentration of forces and enhancing energy absorption</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b="0" i="0" dirty="0">
                <a:solidFill>
                  <a:srgbClr val="374151"/>
                </a:solidFill>
                <a:effectLst/>
                <a:latin typeface="Söhne"/>
              </a:rPr>
              <a:t>Crushing Behavior: Aluminum foam demonstrates excellent crushing behavior, meaning it deforms plastically under compressive loads. When subjected to impact or crushing forces, the foam undergoes controlled deformation by buckling and folding of its cellular structure. This plastic deformation absorbs and dissipates energy, providing high energy absorption capabilities.]</a:t>
            </a:r>
          </a:p>
          <a:p>
            <a:pPr>
              <a:lnSpc>
                <a:spcPct val="107000"/>
              </a:lnSpc>
              <a:spcAft>
                <a:spcPts val="800"/>
              </a:spcAft>
            </a:pP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Thermal Management: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has inherent thermal conductivity, which can aid in the efficient dissipation of heat generated by the battery cells. By incorporating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into the battery pack's structure, it can facilitate better heat transfer, helping to maintain optimal operating temperatures and extending the lifespan of the battery cells.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Vibration Damping: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has inherent damping properties, which can help reduce vibrations and noise within the battery pack. This can contribute to improved overall ride comfort and reduced noise levels in the vehicle cabin.</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Design Flexibility: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can be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molded</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into various shapes and configurations, allowing for design flexibility and customization. This adaptability makes it easier to integrate </a:t>
            </a:r>
            <a:r>
              <a:rPr lang="en-GB" sz="1800" kern="100"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aluminum</a:t>
            </a:r>
            <a:r>
              <a:rPr lang="en-GB" sz="1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foam components into the specific requirements and space constraints of an EV battery pack.</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5</a:t>
            </a:fld>
            <a:endParaRPr lang="de-DE"/>
          </a:p>
        </p:txBody>
      </p:sp>
    </p:spTree>
    <p:extLst>
      <p:ext uri="{BB962C8B-B14F-4D97-AF65-F5344CB8AC3E}">
        <p14:creationId xmlns:p14="http://schemas.microsoft.com/office/powerpoint/2010/main" val="923830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gn="l"/>
            <a:br>
              <a:rPr lang="en-US" b="0" i="0" dirty="0">
                <a:solidFill>
                  <a:srgbClr val="374151"/>
                </a:solidFill>
                <a:effectLst/>
                <a:latin typeface="Söhne"/>
              </a:rPr>
            </a:br>
            <a:r>
              <a:rPr lang="en-US" b="0" i="0" dirty="0">
                <a:solidFill>
                  <a:srgbClr val="374151"/>
                </a:solidFill>
                <a:effectLst/>
                <a:latin typeface="Söhne"/>
              </a:rPr>
              <a:t>Phase Change Materials (PCMs) can be combined with aluminum foam to create a composite material that offers passive temperature control capabilities. Paraffin is one example of a PCM that is commonly used in such applications. Here's how the combination of PCM (paraffin) and aluminum foam can enable passive temperature control:</a:t>
            </a:r>
          </a:p>
          <a:p>
            <a:pPr algn="l"/>
            <a:endParaRPr lang="en-US" b="0" i="0" dirty="0">
              <a:solidFill>
                <a:srgbClr val="374151"/>
              </a:solidFill>
              <a:effectLst/>
              <a:latin typeface="Söhne"/>
            </a:endParaRPr>
          </a:p>
          <a:p>
            <a:pPr algn="l">
              <a:buFont typeface="+mj-lt"/>
              <a:buAutoNum type="arabicPeriod"/>
            </a:pPr>
            <a:endParaRPr lang="en-US" b="0" i="0" dirty="0">
              <a:solidFill>
                <a:srgbClr val="374151"/>
              </a:solidFill>
              <a:effectLst/>
              <a:latin typeface="Söhne"/>
            </a:endParaRPr>
          </a:p>
          <a:p>
            <a:pPr algn="l">
              <a:buFont typeface="+mj-lt"/>
              <a:buAutoNum type="arabicPeriod"/>
            </a:pPr>
            <a:endParaRPr lang="en-US" b="0" i="0" dirty="0">
              <a:solidFill>
                <a:srgbClr val="374151"/>
              </a:solidFill>
              <a:effectLst/>
              <a:latin typeface="Söhne"/>
            </a:endParaRPr>
          </a:p>
          <a:p>
            <a:pPr algn="l">
              <a:buFont typeface="+mj-lt"/>
              <a:buAutoNum type="arabicPeriod"/>
            </a:pPr>
            <a:r>
              <a:rPr lang="en-US" b="0" i="0" dirty="0">
                <a:solidFill>
                  <a:srgbClr val="374151"/>
                </a:solidFill>
                <a:effectLst/>
                <a:latin typeface="Söhne"/>
              </a:rPr>
              <a:t>Thermal Energy Storage: PCMs, like paraffin, have the ability to store and release thermal energy during phase transitions. Paraffin typically has a melting point within a desired temperature range. When the surrounding temperature rises above the melting point, the paraffin absorbs heat and undergoes a phase change from solid to liquid, storing the thermal energy. Conversely, when the temperature drops below the solidification point, the paraffin releases the stored energy as it solidifies.</a:t>
            </a:r>
          </a:p>
          <a:p>
            <a:pPr algn="l">
              <a:buFont typeface="+mj-lt"/>
              <a:buAutoNum type="arabicPeriod"/>
            </a:pPr>
            <a:endParaRPr lang="en-US" b="0" i="0" dirty="0">
              <a:solidFill>
                <a:srgbClr val="374151"/>
              </a:solidFill>
              <a:effectLst/>
              <a:latin typeface="Söhne"/>
            </a:endParaRPr>
          </a:p>
          <a:p>
            <a:pPr algn="l">
              <a:buFont typeface="+mj-lt"/>
              <a:buAutoNum type="arabicPeriod"/>
            </a:pPr>
            <a:r>
              <a:rPr lang="en-US" b="0" i="0" dirty="0">
                <a:solidFill>
                  <a:srgbClr val="374151"/>
                </a:solidFill>
                <a:effectLst/>
                <a:latin typeface="Söhne"/>
              </a:rPr>
              <a:t>Enhanced Heat Transfer: Aluminum foam with its high thermal conductivity and large surface area acts as a medium for improved heat transfer. It can efficiently transfer heat to or from the PCM, enabling faster phase change and enhanced temperature regulation.</a:t>
            </a:r>
          </a:p>
          <a:p>
            <a:pPr algn="l">
              <a:buFont typeface="+mj-lt"/>
              <a:buAutoNum type="arabicPeriod"/>
            </a:pPr>
            <a:endParaRPr lang="en-US" b="0" i="0" dirty="0">
              <a:solidFill>
                <a:srgbClr val="374151"/>
              </a:solidFill>
              <a:effectLst/>
              <a:latin typeface="Söhne"/>
            </a:endParaRPr>
          </a:p>
          <a:p>
            <a:pPr algn="l">
              <a:buFont typeface="+mj-lt"/>
              <a:buAutoNum type="arabicPeriod"/>
            </a:pPr>
            <a:r>
              <a:rPr lang="en-US" b="0" i="0" dirty="0">
                <a:solidFill>
                  <a:srgbClr val="374151"/>
                </a:solidFill>
                <a:effectLst/>
                <a:latin typeface="Söhne"/>
              </a:rPr>
              <a:t>Passive Temperature Control: By integrating paraffin PCM within the open cells or pores of aluminum foam, the composite material can passively regulate temperatures. During temperature fluctuations, the PCM absorbs or releases thermal energy, helping to maintain a more stable environment. The aluminum foam aids in distributing the heat or cooling effect throughout the material, enhancing the overall temperature control capabilities.</a:t>
            </a:r>
          </a:p>
          <a:p>
            <a:pPr algn="l">
              <a:buFont typeface="+mj-lt"/>
              <a:buAutoNum type="arabicPeriod"/>
            </a:pPr>
            <a:endParaRPr lang="en-US" b="0" i="0" dirty="0">
              <a:solidFill>
                <a:srgbClr val="374151"/>
              </a:solidFill>
              <a:effectLst/>
              <a:latin typeface="Söhne"/>
            </a:endParaRPr>
          </a:p>
          <a:p>
            <a:pPr algn="l">
              <a:buFont typeface="+mj-lt"/>
              <a:buAutoNum type="arabicPeriod"/>
            </a:pPr>
            <a:r>
              <a:rPr lang="en-US" b="0" i="0" dirty="0">
                <a:solidFill>
                  <a:srgbClr val="374151"/>
                </a:solidFill>
                <a:effectLst/>
                <a:latin typeface="Söhne"/>
              </a:rPr>
              <a:t>Applications: The combination of PCM (paraffin) and aluminum foam can be used in various applications, such as building insulation, thermal storage systems, temperature-regulating packaging, and passive temperature control devices. These applications benefit from the ability of the composite material to absorb excess heat and release it when needed, reducing the reliance on active cooling or heating systems.</a:t>
            </a:r>
          </a:p>
          <a:p>
            <a:pPr algn="l"/>
            <a:r>
              <a:rPr lang="en-US" b="0" i="0" dirty="0">
                <a:solidFill>
                  <a:srgbClr val="374151"/>
                </a:solidFill>
                <a:effectLst/>
                <a:latin typeface="Söhne"/>
              </a:rPr>
              <a:t>It's important to note that the performance of the PCM-aluminum foam composite material depends on factors such as the specific PCM formulation, foam density, and geometry. Additionally, proper design considerations, such as optimizing the surface area of the foam and ensuring sufficient contact between the PCM and foam, are crucial for efficient heat transfer and temperature control</a:t>
            </a:r>
          </a:p>
        </p:txBody>
      </p:sp>
      <p:sp>
        <p:nvSpPr>
          <p:cNvPr id="4" name="Slide Number Placeholder 3"/>
          <p:cNvSpPr>
            <a:spLocks noGrp="1"/>
          </p:cNvSpPr>
          <p:nvPr>
            <p:ph type="sldNum" sz="quarter" idx="5"/>
          </p:nvPr>
        </p:nvSpPr>
        <p:spPr/>
        <p:txBody>
          <a:bodyPr/>
          <a:lstStyle/>
          <a:p>
            <a:fld id="{4F169067-B154-4E22-943F-8345064B56F5}" type="slidenum">
              <a:rPr lang="de-DE" smtClean="0"/>
              <a:pPr/>
              <a:t>6</a:t>
            </a:fld>
            <a:endParaRPr lang="de-DE"/>
          </a:p>
        </p:txBody>
      </p:sp>
    </p:spTree>
    <p:extLst>
      <p:ext uri="{BB962C8B-B14F-4D97-AF65-F5344CB8AC3E}">
        <p14:creationId xmlns:p14="http://schemas.microsoft.com/office/powerpoint/2010/main" val="4053916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sz="800" dirty="0"/>
              <a:t>Beside structural aspects a proper thermal design of the battery structure is essential for secure and efficient operation. The battery cells, dissipating heat while charging or discharging, needs to be kept in a defined temperature range. For the often used lithium ion batteries the upper temperature limit is in the range of 50 - 60 °C [3]. Exceeding these temperatures is a high risk for passengers as it can lead to thermal runaway and propagation [4]. The approach of the SafEBat design is a passive temperature control using the phase change material paraffin with a melting area around 40 °C, storing or rather releasing a high amount of energy during their phase change liquid to solid and reverse. This thermal energy storage material (PCM) is integrated into the structural aluminum foam sandwich core. The closed cell aluminum that is produced via powder metallurgical rout has micro cracks and partly small holes in the cell walls enabling the infiltration. The foam acts as a thermal conductive matrix, increasing the low thermal conductivity of PCM with 0.2 W/(m٠K) by factor 85 for the PCM-aluminum foam composite. By integrating around 5 kg of the PCM a heat of circa 360 W٠hr can be stored. Additionally, to the maximum temperature limitation, thermal load peaks should be flattened and the temperature homogeneity increased. Integrating and using the PCM is a design feature with the purpose of using high power battery cells that most likely dissipate more heat than high capacity cells. Depending on the environmental conditions a heat exchange with the environment is desired. </a:t>
            </a:r>
          </a:p>
        </p:txBody>
      </p:sp>
      <p:sp>
        <p:nvSpPr>
          <p:cNvPr id="4" name="Slide Number Placeholder 3"/>
          <p:cNvSpPr>
            <a:spLocks noGrp="1"/>
          </p:cNvSpPr>
          <p:nvPr>
            <p:ph type="sldNum" sz="quarter" idx="5"/>
          </p:nvPr>
        </p:nvSpPr>
        <p:spPr/>
        <p:txBody>
          <a:bodyPr/>
          <a:lstStyle/>
          <a:p>
            <a:fld id="{4F169067-B154-4E22-943F-8345064B56F5}" type="slidenum">
              <a:rPr lang="de-DE" smtClean="0"/>
              <a:pPr/>
              <a:t>7</a:t>
            </a:fld>
            <a:endParaRPr lang="de-DE"/>
          </a:p>
        </p:txBody>
      </p:sp>
    </p:spTree>
    <p:extLst>
      <p:ext uri="{BB962C8B-B14F-4D97-AF65-F5344CB8AC3E}">
        <p14:creationId xmlns:p14="http://schemas.microsoft.com/office/powerpoint/2010/main" val="1029427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9</a:t>
            </a:fld>
            <a:endParaRPr lang="de-DE"/>
          </a:p>
        </p:txBody>
      </p:sp>
    </p:spTree>
    <p:extLst>
      <p:ext uri="{BB962C8B-B14F-4D97-AF65-F5344CB8AC3E}">
        <p14:creationId xmlns:p14="http://schemas.microsoft.com/office/powerpoint/2010/main" val="3137005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and mechanical design of the </a:t>
            </a:r>
            <a:r>
              <a:rPr lang="en-US" dirty="0" err="1"/>
              <a:t>SafEBat</a:t>
            </a:r>
            <a:r>
              <a:rPr lang="en-US" dirty="0"/>
              <a:t> battery housing was developed taking the four load cases into account that are illustrated schematically in Figure 1. For the quasi-static load case no deflection of the housing structure was allowed while being loaded by the weight of the battery modules, which could be achieved. Furthermore the acoustical behavior of the </a:t>
            </a:r>
            <a:r>
              <a:rPr lang="en-US" dirty="0" err="1"/>
              <a:t>SafEBat</a:t>
            </a:r>
            <a:r>
              <a:rPr lang="en-US" dirty="0"/>
              <a:t> design in terms of the first bending and torsion natural frequency should be at least as high as for the reference. Two dynamic load cases completed the structural requirements: Two critical dynamic load cases were chosen for evaluating the mechanical performance: The side pole impact test according to the Euro NCAP regulations [2] and the bollard test, which is an original equipment manufacturer (OEM) test concerning intrusion protection from underneath the vehicle.</a:t>
            </a:r>
          </a:p>
          <a:p>
            <a:endParaRPr lang="en-US" dirty="0"/>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11</a:t>
            </a:fld>
            <a:endParaRPr lang="de-DE"/>
          </a:p>
        </p:txBody>
      </p:sp>
    </p:spTree>
    <p:extLst>
      <p:ext uri="{BB962C8B-B14F-4D97-AF65-F5344CB8AC3E}">
        <p14:creationId xmlns:p14="http://schemas.microsoft.com/office/powerpoint/2010/main" val="3883817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presenting the performance comparison between the reference and </a:t>
            </a:r>
            <a:r>
              <a:rPr lang="en-US" dirty="0" err="1"/>
              <a:t>SafEBat</a:t>
            </a:r>
            <a:r>
              <a:rPr lang="en-US" dirty="0"/>
              <a:t> structure for these load cases, the component structure will be explained. The reference lower tray is based on a deep drawn 1.5 mm thick steel sheet stiffened with welded steel bars and mounting elements. In contrast to the multi-unit reference, the </a:t>
            </a:r>
            <a:r>
              <a:rPr lang="en-US" dirty="0" err="1"/>
              <a:t>SafEBat</a:t>
            </a:r>
            <a:r>
              <a:rPr lang="en-US" dirty="0"/>
              <a:t> design consists out of less parts, illustrated in Figure 2. Its outer shell is a carbon fiber reinforced sheet molding composite (SMC) with a thickness of 1.5 mm. The SMC contains 50 wt. % of 25 mm 12K carbon fibers (CF). An aluminum foam core of 15 mm thickness with integrated aluminum hollow profiles in combination with a 2 mm thick aluminum top sheet completes the sandwich. The foam density is 0.6 g/cm³. With this multi-material lightweight design, the weight of the reference lower tray could be reduced by 15 %. As mentioned before the housing lid for both variants is the same, consisting mainly of fiber reinforced plastics (FRP). The central crash bar was kept as well in the new design.</a:t>
            </a:r>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12</a:t>
            </a:fld>
            <a:endParaRPr lang="de-DE"/>
          </a:p>
        </p:txBody>
      </p:sp>
    </p:spTree>
    <p:extLst>
      <p:ext uri="{BB962C8B-B14F-4D97-AF65-F5344CB8AC3E}">
        <p14:creationId xmlns:p14="http://schemas.microsoft.com/office/powerpoint/2010/main" val="3046150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natural frequency analyses with a free-free boundary condition was simulated. For this setup of the </a:t>
            </a:r>
          </a:p>
          <a:p>
            <a:r>
              <a:rPr lang="en-US" dirty="0"/>
              <a:t>lower tray the first bending natural frequency was 63 % higher than for the reference. Besides the first </a:t>
            </a:r>
          </a:p>
          <a:p>
            <a:r>
              <a:rPr lang="en-US" dirty="0"/>
              <a:t>torsion natural frequency was increased by 26 %. These values meet the requirements with achieving at </a:t>
            </a:r>
          </a:p>
          <a:p>
            <a:r>
              <a:rPr lang="en-US" dirty="0"/>
              <a:t>least the first natural frequencies as the reference and indicate a higher global bending and torsion </a:t>
            </a:r>
          </a:p>
          <a:p>
            <a:r>
              <a:rPr lang="en-US" dirty="0"/>
              <a:t>stiffness.</a:t>
            </a:r>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13</a:t>
            </a:fld>
            <a:endParaRPr lang="de-DE"/>
          </a:p>
        </p:txBody>
      </p:sp>
    </p:spTree>
    <p:extLst>
      <p:ext uri="{BB962C8B-B14F-4D97-AF65-F5344CB8AC3E}">
        <p14:creationId xmlns:p14="http://schemas.microsoft.com/office/powerpoint/2010/main" val="381971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regard to the dynamic load case of the side pole impact, a bollard with a diameter of 254 mm was impacting under an angle of 15° from the side und a velocity of 32 km/</a:t>
            </a:r>
            <a:r>
              <a:rPr lang="en-US" dirty="0" err="1"/>
              <a:t>hr</a:t>
            </a:r>
            <a:r>
              <a:rPr lang="en-US" dirty="0"/>
              <a:t> at the weakest position of the battery. For all mechanical simulations ANSYS Workbench and for dynamic load cases the extension of LS-Dyna was used. In a real car crash for this scenario the main energy is absorbed through the sill that was not available and hence not considered. Since, with the goal of comparing the </a:t>
            </a:r>
            <a:r>
              <a:rPr lang="en-US" dirty="0" err="1"/>
              <a:t>SafEBat</a:t>
            </a:r>
            <a:r>
              <a:rPr lang="en-US" dirty="0"/>
              <a:t> with the reference design, the impact energy of the pole was limited to 2.3 kJ. An unstiffened area on the left side of the tray was defined as a local structural weak-point and thus chosen as the impact area. The simulation results show a deflection decrease of 75 % for the </a:t>
            </a:r>
            <a:r>
              <a:rPr lang="en-US" dirty="0" err="1"/>
              <a:t>SafEBat</a:t>
            </a:r>
            <a:r>
              <a:rPr lang="en-US" dirty="0"/>
              <a:t> structure, going ahead with a maximum force peak increase of 192 %. Consequently, the intrusion into the battery housing could be reduced significant. With focus on damage the new design behaves more brittle than the more ductile steel reference. Most likely this effect can be reduced through sill load distribution, thickening, and supporting the flange area for instance with ribs.</a:t>
            </a:r>
            <a:endParaRPr lang="sv-SE" dirty="0"/>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14</a:t>
            </a:fld>
            <a:endParaRPr lang="de-DE"/>
          </a:p>
        </p:txBody>
      </p:sp>
    </p:spTree>
    <p:extLst>
      <p:ext uri="{BB962C8B-B14F-4D97-AF65-F5344CB8AC3E}">
        <p14:creationId xmlns:p14="http://schemas.microsoft.com/office/powerpoint/2010/main" val="3092879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main project goals was to increase the under-body protection for a higher battery safety. With the help of the bollard test this should be investigated. In this load scenario a bollard hits the battery housing at an angle of 90° from underneath. The impact energy for design comparison was set to 150 J according to a vehicle weight of 1,600 kg. The local, structurally weak impact area is indicated in Figure 1. Under the defined boundary conditions the maximum deformation of 35 mm for the reference could be reduced by 73 % using the new sandwich design. Taking into account the required design space in z or rather thickness direction, the intrusion was reduced by 28 %. </a:t>
            </a:r>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15</a:t>
            </a:fld>
            <a:endParaRPr lang="de-DE"/>
          </a:p>
        </p:txBody>
      </p:sp>
    </p:spTree>
    <p:extLst>
      <p:ext uri="{BB962C8B-B14F-4D97-AF65-F5344CB8AC3E}">
        <p14:creationId xmlns:p14="http://schemas.microsoft.com/office/powerpoint/2010/main" val="1038210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environmental conditions a heat exchange with the environment is desired. </a:t>
            </a:r>
            <a:r>
              <a:rPr lang="sv-SE" sz="1200" dirty="0"/>
              <a:t>In Figure 3 two scenarios are sketched. In case of an environmental temperature that is above the necessary battery temperature condition the thermally low conductive SMC has an isolating function, see Figure 3 (a). In the second scenario a heat exchange with the colder environment is desired for battery cell cooling, see Figure 3 (b). In Figure 3 the foam and sandwich top layer are hidden for better visualization of the concept. In this case flaps positioned in the front of the central hollow profiles open enabling a flow through the channels and with this dissipating heat from the battery system.</a:t>
            </a:r>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16</a:t>
            </a:fld>
            <a:endParaRPr lang="de-DE"/>
          </a:p>
        </p:txBody>
      </p:sp>
    </p:spTree>
    <p:extLst>
      <p:ext uri="{BB962C8B-B14F-4D97-AF65-F5344CB8AC3E}">
        <p14:creationId xmlns:p14="http://schemas.microsoft.com/office/powerpoint/2010/main" val="3528814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17</a:t>
            </a:fld>
            <a:endParaRPr lang="de-DE"/>
          </a:p>
        </p:txBody>
      </p:sp>
    </p:spTree>
    <p:extLst>
      <p:ext uri="{BB962C8B-B14F-4D97-AF65-F5344CB8AC3E}">
        <p14:creationId xmlns:p14="http://schemas.microsoft.com/office/powerpoint/2010/main" val="2267548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18</a:t>
            </a:fld>
            <a:endParaRPr lang="de-DE"/>
          </a:p>
        </p:txBody>
      </p:sp>
    </p:spTree>
    <p:extLst>
      <p:ext uri="{BB962C8B-B14F-4D97-AF65-F5344CB8AC3E}">
        <p14:creationId xmlns:p14="http://schemas.microsoft.com/office/powerpoint/2010/main" val="432129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precursor for the foam consists of the aluminum alloy AlSi10 that was mixed with titanium di-hydride (TiH2) in portion of about 0.8 weight-% and further additives. TiH2 serves as the foaming agent.  The TiH2 splits into titanium and hydrogen beginning at temperatures around 400 °C [5]. At temperatures around 600 °C the released hydrogen in combination with the molten aluminum builds up the pore structure. The mixed powder can be pressed into required shapes with extrusion or rolling, like </a:t>
            </a:r>
          </a:p>
          <a:p>
            <a:r>
              <a:rPr lang="en-US" dirty="0"/>
              <a:t>the flat aluminum band shown in Figure 4. After the precursor cutting into desired portions it is placed into a foaming mold of graphite or steel. The mold is closed in the next step and positioned on a supporting carrier structure, before it is positioned in an oven, where the foaming is processed under </a:t>
            </a:r>
          </a:p>
          <a:p>
            <a:r>
              <a:rPr lang="en-US" dirty="0"/>
              <a:t>temperature.</a:t>
            </a:r>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19</a:t>
            </a:fld>
            <a:endParaRPr lang="de-DE"/>
          </a:p>
        </p:txBody>
      </p:sp>
    </p:spTree>
    <p:extLst>
      <p:ext uri="{BB962C8B-B14F-4D97-AF65-F5344CB8AC3E}">
        <p14:creationId xmlns:p14="http://schemas.microsoft.com/office/powerpoint/2010/main" val="187246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a:t>As an intended technological advancement, the existing embroidered strain sensor was taken as a base </a:t>
            </a:r>
          </a:p>
          <a:p>
            <a:r>
              <a:rPr lang="en-US" dirty="0"/>
              <a:t>and further developed according to the requirements of the battery tray. Conventional sensors of this </a:t>
            </a:r>
          </a:p>
          <a:p>
            <a:r>
              <a:rPr lang="en-US" dirty="0"/>
              <a:t>type have so far only been manufactured for wind power applications. These sensors formed the starting </a:t>
            </a:r>
          </a:p>
          <a:p>
            <a:r>
              <a:rPr lang="en-US" dirty="0"/>
              <a:t>point for this project. The layout of the sensors was optimized iterative.</a:t>
            </a:r>
          </a:p>
          <a:p>
            <a:r>
              <a:rPr lang="en-US" dirty="0"/>
              <a:t>This included a variation of the area of the sensors and the resistance value that can be applied to them. </a:t>
            </a:r>
          </a:p>
          <a:p>
            <a:r>
              <a:rPr lang="en-US" dirty="0"/>
              <a:t>Sensors that are too large form an antenna structure and are therefore susceptible to electromagnetic </a:t>
            </a:r>
          </a:p>
          <a:p>
            <a:r>
              <a:rPr lang="en-US" dirty="0"/>
              <a:t>influences. Sensors that are too small can no longer be evaluated electrically and therefore do not display </a:t>
            </a:r>
          </a:p>
          <a:p>
            <a:r>
              <a:rPr lang="en-US" dirty="0"/>
              <a:t>a measured value. As a final solution for battery case monitoring, the following characteristics were </a:t>
            </a:r>
          </a:p>
          <a:p>
            <a:r>
              <a:rPr lang="en-US" dirty="0"/>
              <a:t>identified for the sensors. The basic resistance is 120 ohms, so that the best compromise between antenna </a:t>
            </a:r>
          </a:p>
          <a:p>
            <a:r>
              <a:rPr lang="en-US" dirty="0"/>
              <a:t>and electrical properties is chosen. In addition, the sensors with this resistance value are industry compatible, so that evaluation via existing control units is easily possible. About 0.5 m of wire was </a:t>
            </a:r>
          </a:p>
          <a:p>
            <a:r>
              <a:rPr lang="en-US" dirty="0"/>
              <a:t>embroidered for the sensor. With the necessary embroidery thread spacing of 1 mm, this creates a </a:t>
            </a:r>
          </a:p>
          <a:p>
            <a:r>
              <a:rPr lang="en-US" dirty="0"/>
              <a:t>sensitive area of 4.2 cm² with side dimensions of 21 x 20 mm</a:t>
            </a:r>
          </a:p>
          <a:p>
            <a:endParaRPr lang="en-US" dirty="0"/>
          </a:p>
          <a:p>
            <a:r>
              <a:rPr lang="en-US" dirty="0"/>
              <a:t>3.1.4.  Sensor integration. The sensors were adapted for the battery housing and integrated into the SMC manufacturing process. A test sample is shown in Figure 8. During the first integration, it was also possible to gain insights into practical implementation, such as ensuring contact and fixing the position of the sensors as well as cable routing from the floor area. When handling the sensors, it also became clear that they require an insulating layer in the conductive SMC material. Glass fiber mats were used for this, which at the same time protect the wire structure from damage.</a:t>
            </a:r>
          </a:p>
          <a:p>
            <a:endParaRPr lang="en-US" dirty="0"/>
          </a:p>
          <a:p>
            <a:r>
              <a:rPr lang="en-US" dirty="0"/>
              <a:t>The sensor excitation experiments were carried out on a test stand press. A metal stamp was chosen for stimulation. In the test, the stamp position and the occurring strains were measured directly on the press and compared with a reference sensor on top. The tests were carried out in a path-controlled manner and the sensor data was recorded with a measuring amplifier.</a:t>
            </a:r>
          </a:p>
          <a:p>
            <a:endParaRPr lang="en-US" dirty="0"/>
          </a:p>
          <a:p>
            <a:endParaRPr lang="en-US" dirty="0"/>
          </a:p>
          <a:p>
            <a:endParaRPr lang="en-US" dirty="0"/>
          </a:p>
          <a:p>
            <a:r>
              <a:rPr lang="en-US" dirty="0"/>
              <a:t>Embroidered strain sensors can be used in Sheet Molding Compound (SMC) materials or battery housings to monitor strain and deformation. Here's how they can be applied in these specific contexts:</a:t>
            </a:r>
          </a:p>
          <a:p>
            <a:endParaRPr lang="en-US" dirty="0"/>
          </a:p>
          <a:p>
            <a:r>
              <a:rPr lang="en-US" dirty="0"/>
              <a:t>SMC Materials: SMC is a composite material that consists of a thermosetting resin matrix reinforced with chopped fibers. Embroidered strain sensors can be integrated into SMC components during the manufacturing process. The conductive threads or yarns are stitched into the SMC material, either on the surface or embedded within the layers. As the SMC component undergoes strain or deformation, the embroidered strain sensors detect the changes in electrical resistance, providing real-time strain measurements.</a:t>
            </a:r>
          </a:p>
          <a:p>
            <a:endParaRPr lang="en-US" dirty="0"/>
          </a:p>
          <a:p>
            <a:r>
              <a:rPr lang="en-US" dirty="0"/>
              <a:t>Battery Housings: Battery housings, whether for electric vehicles or portable electronics, can experience mechanical stress and deformation during operation or external impacts. Embedding embroidered strain sensors within the battery housing allows for monitoring the strain levels and detecting any potential structural issues or excessive deformation. The strain sensors can be applied directly onto the surface of the housing or integrated into the material layers during the manufacturing process.</a:t>
            </a:r>
          </a:p>
          <a:p>
            <a:endParaRPr lang="en-US" dirty="0"/>
          </a:p>
          <a:p>
            <a:r>
              <a:rPr lang="en-US" dirty="0"/>
              <a:t>Benefits of using embroidered strain sensors in SMC materials or battery housings include:</a:t>
            </a:r>
          </a:p>
          <a:p>
            <a:endParaRPr lang="en-US" dirty="0"/>
          </a:p>
          <a:p>
            <a:r>
              <a:rPr lang="en-US" dirty="0"/>
              <a:t>Real-Time Monitoring: The strain sensors provide continuous monitoring of strain levels, enabling the detection of potential failures or fatigue in the material or structure.</a:t>
            </a:r>
          </a:p>
          <a:p>
            <a:r>
              <a:rPr lang="en-US" dirty="0"/>
              <a:t>Non-Intrusive Integration: Embroidered strain sensors can be seamlessly integrated into the material or housing without significantly affecting the overall design or functionality.</a:t>
            </a:r>
          </a:p>
          <a:p>
            <a:r>
              <a:rPr lang="en-US" dirty="0"/>
              <a:t>Flexibility and Conformability: The flexibility of the conductive threads or yarns allows the strain sensors to conform to complex shapes and contours, ensuring accurate strain measurement in various locations.</a:t>
            </a:r>
          </a:p>
          <a:p>
            <a:r>
              <a:rPr lang="en-US" dirty="0"/>
              <a:t>Lightweight and Space-Efficient: Embroidered strain sensors add minimal weight and thickness to the SMC material or battery housing, making them suitable for applications where weight and space constraints are critical</a:t>
            </a:r>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20</a:t>
            </a:fld>
            <a:endParaRPr lang="de-DE"/>
          </a:p>
        </p:txBody>
      </p:sp>
    </p:spTree>
    <p:extLst>
      <p:ext uri="{BB962C8B-B14F-4D97-AF65-F5344CB8AC3E}">
        <p14:creationId xmlns:p14="http://schemas.microsoft.com/office/powerpoint/2010/main" val="2090212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3.1.3.  Manufacturing verification and process simulation. A testing tool (Figure 5) with the same profile and components as in the final demonstrator was designed and manufactured in order to:</a:t>
            </a:r>
          </a:p>
          <a:p>
            <a:r>
              <a:rPr lang="en-US" dirty="0"/>
              <a:t>1)	test how aluminum sandwich will withstand the compression molding conditions, </a:t>
            </a:r>
          </a:p>
          <a:p>
            <a:r>
              <a:rPr lang="en-US" dirty="0"/>
              <a:t>2)	test how the selected CF-SMC will flow in the tool, </a:t>
            </a:r>
          </a:p>
          <a:p>
            <a:r>
              <a:rPr lang="en-US" dirty="0"/>
              <a:t>3)	test the tolerances of the tool, </a:t>
            </a:r>
          </a:p>
          <a:p>
            <a:r>
              <a:rPr lang="en-US" dirty="0"/>
              <a:t>4)	test the influence of CTE difference between the selected CF-SMC and aluminum sandwich on structural integrity, </a:t>
            </a:r>
          </a:p>
          <a:p>
            <a:r>
              <a:rPr lang="en-US" dirty="0"/>
              <a:t>5)	test the method of integrating sensor in the manufacturing and structure without being damaged, and</a:t>
            </a:r>
          </a:p>
          <a:p>
            <a:r>
              <a:rPr lang="en-US" dirty="0"/>
              <a:t>6)	facilitate the process simulation.</a:t>
            </a:r>
          </a:p>
          <a:p>
            <a:r>
              <a:rPr lang="en-US" dirty="0"/>
              <a:t>Based on this testing tool, a process simulation using 3D Timon was performed. The process parameters include a mold temperature of 140 °C and a clamp force of 300 tons. According to the simulation results, the CF-SMC charge should be placed on top of the aluminum sandwich, covering almost 100 % of the sandwich’s surface, in order to avoid any weld lines and no resin rich areas in critical parts of the geometry, as well as enable a fairly even fiber distribution. Simulation results in Figure 6 show a strong alignment of the fibers in z-direction at the side walls.</a:t>
            </a:r>
          </a:p>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21</a:t>
            </a:fld>
            <a:endParaRPr lang="de-DE"/>
          </a:p>
        </p:txBody>
      </p:sp>
    </p:spTree>
    <p:extLst>
      <p:ext uri="{BB962C8B-B14F-4D97-AF65-F5344CB8AC3E}">
        <p14:creationId xmlns:p14="http://schemas.microsoft.com/office/powerpoint/2010/main" val="3786087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hybrid structures using this testing tool with pressing conditions, including pressure, tool temperature, press cycle time, and weight of SMC as well as aluminum sandwiches with different densities of the aluminum foam were manufactured. The manufactured hybrid structure using an optimal condition is shown in Figure 7. It was manufactured in a one stroke compression molding using the testing tool. The cross section in Figure 7 (b) shows the aluminum sandwich status in the hybrid structure after compression molding. The area marked with a red oval is the sensor cavity that was filled with the SMC in the test sample. The best process performance was achieved for a pressure of 45 bar at a temperature of nearly 120 °C. The cycle time was 15 min, with potential of being decreased.</a:t>
            </a:r>
          </a:p>
          <a:p>
            <a:endParaRPr lang="en-US" dirty="0"/>
          </a:p>
          <a:p>
            <a:r>
              <a:rPr lang="en-US" b="1" dirty="0"/>
              <a:t>AMC® 85590 from LyondellBasell </a:t>
            </a:r>
            <a:r>
              <a:rPr lang="en-US" dirty="0"/>
              <a:t>is a chopped carbon fiber reinforced molding compound. It is easily moldable and provides parts that are high strength, fatigue resistant and</a:t>
            </a:r>
          </a:p>
          <a:p>
            <a:r>
              <a:rPr lang="en-US" dirty="0"/>
              <a:t> a low density. The carbon fiber is standard modulus PAN based 12K tow.</a:t>
            </a:r>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22</a:t>
            </a:fld>
            <a:endParaRPr lang="de-DE"/>
          </a:p>
        </p:txBody>
      </p:sp>
    </p:spTree>
    <p:extLst>
      <p:ext uri="{BB962C8B-B14F-4D97-AF65-F5344CB8AC3E}">
        <p14:creationId xmlns:p14="http://schemas.microsoft.com/office/powerpoint/2010/main" val="2014241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4F169067-B154-4E22-943F-8345064B56F5}" type="slidenum">
              <a:rPr lang="de-DE" smtClean="0"/>
              <a:pPr/>
              <a:t>24</a:t>
            </a:fld>
            <a:endParaRPr lang="de-DE"/>
          </a:p>
        </p:txBody>
      </p:sp>
    </p:spTree>
    <p:extLst>
      <p:ext uri="{BB962C8B-B14F-4D97-AF65-F5344CB8AC3E}">
        <p14:creationId xmlns:p14="http://schemas.microsoft.com/office/powerpoint/2010/main" val="38393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cxnSp>
        <p:nvCxnSpPr>
          <p:cNvPr id="19" name="Gerade Verbindung 18"/>
          <p:cNvCxnSpPr/>
          <p:nvPr userDrawn="1"/>
        </p:nvCxnSpPr>
        <p:spPr>
          <a:xfrm>
            <a:off x="8616280" y="116632"/>
            <a:ext cx="2675" cy="779381"/>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descr="Logo, company name&#10;&#10;Description automatically generated">
            <a:extLst>
              <a:ext uri="{FF2B5EF4-FFF2-40B4-BE49-F238E27FC236}">
                <a16:creationId xmlns:a16="http://schemas.microsoft.com/office/drawing/2014/main" id="{DC973DD6-D49C-9BCF-AC8A-193E334739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9406" y="44624"/>
            <a:ext cx="1862138" cy="1177528"/>
          </a:xfrm>
          <a:prstGeom prst="rect">
            <a:avLst/>
          </a:prstGeom>
        </p:spPr>
      </p:pic>
      <p:sp>
        <p:nvSpPr>
          <p:cNvPr id="4" name="Arrow: Pentagon 3">
            <a:extLst>
              <a:ext uri="{FF2B5EF4-FFF2-40B4-BE49-F238E27FC236}">
                <a16:creationId xmlns:a16="http://schemas.microsoft.com/office/drawing/2014/main" id="{4ABE2B53-B1D3-F07F-64DB-E30BDB86A6A5}"/>
              </a:ext>
            </a:extLst>
          </p:cNvPr>
          <p:cNvSpPr/>
          <p:nvPr userDrawn="1"/>
        </p:nvSpPr>
        <p:spPr>
          <a:xfrm>
            <a:off x="0" y="3212976"/>
            <a:ext cx="12192000" cy="208823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 name="Picture 8">
            <a:extLst>
              <a:ext uri="{FF2B5EF4-FFF2-40B4-BE49-F238E27FC236}">
                <a16:creationId xmlns:a16="http://schemas.microsoft.com/office/drawing/2014/main" id="{AED4B3AE-C723-608F-0E86-BC7917DD121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5" name="Picture 7" descr="iwu_rgb">
            <a:extLst>
              <a:ext uri="{FF2B5EF4-FFF2-40B4-BE49-F238E27FC236}">
                <a16:creationId xmlns:a16="http://schemas.microsoft.com/office/drawing/2014/main" id="{70E28775-4CBA-80D1-F22C-AFD08679955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144DB26-2104-0DA6-D823-2723F5399DA9}"/>
              </a:ext>
            </a:extLst>
          </p:cNvPr>
          <p:cNvPicPr>
            <a:picLocks noChangeAspect="1"/>
          </p:cNvPicPr>
          <p:nvPr userDrawn="1"/>
        </p:nvPicPr>
        <p:blipFill>
          <a:blip r:embed="rId5"/>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21B05FA2-4505-87F9-CF00-5E18A47BF4E3}"/>
              </a:ext>
            </a:extLst>
          </p:cNvPr>
          <p:cNvPicPr>
            <a:picLocks noChangeAspect="1"/>
          </p:cNvPicPr>
          <p:nvPr userDrawn="1"/>
        </p:nvPicPr>
        <p:blipFill rotWithShape="1">
          <a:blip r:embed="rId6"/>
          <a:srcRect l="28067" t="19233" r="68055" b="54776"/>
          <a:stretch/>
        </p:blipFill>
        <p:spPr>
          <a:xfrm>
            <a:off x="11086063" y="532221"/>
            <a:ext cx="450154" cy="520514"/>
          </a:xfrm>
          <a:prstGeom prst="rect">
            <a:avLst/>
          </a:prstGeom>
        </p:spPr>
      </p:pic>
      <p:pic>
        <p:nvPicPr>
          <p:cNvPr id="6" name="Picture 5">
            <a:extLst>
              <a:ext uri="{FF2B5EF4-FFF2-40B4-BE49-F238E27FC236}">
                <a16:creationId xmlns:a16="http://schemas.microsoft.com/office/drawing/2014/main" id="{3E408AAA-F5E8-A619-9BC8-F20415265D29}"/>
              </a:ext>
            </a:extLst>
          </p:cNvPr>
          <p:cNvPicPr>
            <a:picLocks noChangeAspect="1"/>
          </p:cNvPicPr>
          <p:nvPr userDrawn="1"/>
        </p:nvPicPr>
        <p:blipFill>
          <a:blip r:embed="rId7"/>
          <a:stretch>
            <a:fillRect/>
          </a:stretch>
        </p:blipFill>
        <p:spPr>
          <a:xfrm>
            <a:off x="9213095" y="852324"/>
            <a:ext cx="1220668" cy="21523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
        <p:nvSpPr>
          <p:cNvPr id="3" name="Inhaltsplatzhalter 2"/>
          <p:cNvSpPr>
            <a:spLocks noGrp="1"/>
          </p:cNvSpPr>
          <p:nvPr>
            <p:ph idx="1" hasCustomPrompt="1"/>
          </p:nvPr>
        </p:nvSpPr>
        <p:spPr>
          <a:xfrm>
            <a:off x="335360" y="1268765"/>
            <a:ext cx="11521280" cy="4608513"/>
          </a:xfrm>
        </p:spPr>
        <p:txBody>
          <a:bodyPr>
            <a:noAutofit/>
          </a:bodyPr>
          <a:lstStyle>
            <a:lvl1pPr>
              <a:defRPr sz="2800">
                <a:solidFill>
                  <a:schemeClr val="tx1"/>
                </a:solidFill>
                <a:latin typeface="Helvetica" pitchFamily="34" charset="0"/>
              </a:defRPr>
            </a:lvl1pPr>
            <a:lvl2pPr>
              <a:defRPr sz="2400">
                <a:solidFill>
                  <a:schemeClr val="tx1"/>
                </a:solidFill>
                <a:latin typeface="Helvetica" pitchFamily="34" charset="0"/>
              </a:defRPr>
            </a:lvl2pPr>
            <a:lvl3pPr>
              <a:defRPr sz="2000">
                <a:solidFill>
                  <a:schemeClr val="tx1"/>
                </a:solidFill>
                <a:latin typeface="Helvetica" pitchFamily="34" charset="0"/>
              </a:defRPr>
            </a:lvl3pPr>
            <a:lvl4pPr>
              <a:defRPr sz="1800">
                <a:solidFill>
                  <a:schemeClr val="tx1"/>
                </a:solidFill>
                <a:latin typeface="Helvetica" pitchFamily="34" charset="0"/>
              </a:defRPr>
            </a:lvl4pPr>
            <a:lvl5pPr>
              <a:defRPr sz="1600">
                <a:solidFill>
                  <a:schemeClr val="tx1"/>
                </a:solidFill>
                <a:latin typeface="Helvetica" pitchFamily="34" charset="0"/>
              </a:defRPr>
            </a:lvl5pPr>
          </a:lstStyle>
          <a:p>
            <a:pPr lvl="0"/>
            <a:r>
              <a:rPr lang="de-DE" dirty="0"/>
              <a:t>Textmasterformate durch Klicken bearbeiten</a:t>
            </a:r>
          </a:p>
          <a:p>
            <a:pPr lvl="1"/>
            <a:r>
              <a:rPr lang="de-DE" dirty="0"/>
              <a:t>Zweite Ebene</a:t>
            </a:r>
          </a:p>
          <a:p>
            <a:pPr lvl="2"/>
            <a:r>
              <a:rPr lang="de-DE" dirty="0"/>
              <a:t>Dritte Ebene</a:t>
            </a:r>
          </a:p>
        </p:txBody>
      </p:sp>
      <p:sp>
        <p:nvSpPr>
          <p:cNvPr id="15" name="Foliennummernplatzhalter 14"/>
          <p:cNvSpPr>
            <a:spLocks noGrp="1"/>
          </p:cNvSpPr>
          <p:nvPr>
            <p:ph type="sldNum" sz="quarter" idx="11"/>
          </p:nvPr>
        </p:nvSpPr>
        <p:spPr>
          <a:xfrm>
            <a:off x="11266785" y="6356355"/>
            <a:ext cx="685867" cy="365125"/>
          </a:xfrm>
        </p:spPr>
        <p:txBody>
          <a:bodyPr lIns="0" bIns="0" anchor="b" anchorCtr="0"/>
          <a:lstStyle>
            <a:lvl1pPr algn="l">
              <a:defRPr sz="1050">
                <a:latin typeface="Helvetica" pitchFamily="34" charset="0"/>
              </a:defRPr>
            </a:lvl1pPr>
          </a:lstStyle>
          <a:p>
            <a:fld id="{BFDAF33A-75E1-4C0B-A22B-EAC9B12C110F}" type="slidenum">
              <a:rPr lang="de-DE" smtClean="0"/>
              <a:pPr/>
              <a:t>‹#›</a:t>
            </a:fld>
            <a:endParaRPr lang="de-DE" dirty="0"/>
          </a:p>
        </p:txBody>
      </p:sp>
      <p:sp>
        <p:nvSpPr>
          <p:cNvPr id="16" name="Fußzeilenplatzhalter 15"/>
          <p:cNvSpPr>
            <a:spLocks noGrp="1"/>
          </p:cNvSpPr>
          <p:nvPr>
            <p:ph type="ftr" sz="quarter" idx="12"/>
          </p:nvPr>
        </p:nvSpPr>
        <p:spPr>
          <a:xfrm>
            <a:off x="6946304" y="6093301"/>
            <a:ext cx="3860800" cy="628179"/>
          </a:xfrm>
        </p:spPr>
        <p:txBody>
          <a:bodyPr rIns="0" bIns="0" anchor="b" anchorCtr="0"/>
          <a:lstStyle>
            <a:lvl1pPr algn="r">
              <a:defRPr sz="1050">
                <a:latin typeface="Helvetica" pitchFamily="34" charset="0"/>
              </a:defRPr>
            </a:lvl1pPr>
          </a:lstStyle>
          <a:p>
            <a:r>
              <a:rPr lang="de-DE" dirty="0"/>
              <a:t>Name</a:t>
            </a:r>
          </a:p>
          <a:p>
            <a:r>
              <a:rPr lang="de-DE" dirty="0"/>
              <a:t>Company</a:t>
            </a:r>
          </a:p>
          <a:p>
            <a:r>
              <a:rPr lang="de-DE" dirty="0"/>
              <a:t>Date</a:t>
            </a:r>
          </a:p>
        </p:txBody>
      </p:sp>
      <p:cxnSp>
        <p:nvCxnSpPr>
          <p:cNvPr id="18" name="Gerade Verbindung 17"/>
          <p:cNvCxnSpPr/>
          <p:nvPr userDrawn="1"/>
        </p:nvCxnSpPr>
        <p:spPr>
          <a:xfrm>
            <a:off x="11049757" y="6237312"/>
            <a:ext cx="0" cy="54000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Logo, company name&#10;&#10;Description automatically generated">
            <a:extLst>
              <a:ext uri="{FF2B5EF4-FFF2-40B4-BE49-F238E27FC236}">
                <a16:creationId xmlns:a16="http://schemas.microsoft.com/office/drawing/2014/main" id="{76F02BC2-C891-7935-D8B3-D001C17ED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36" y="5877272"/>
            <a:ext cx="1489710" cy="942023"/>
          </a:xfrm>
          <a:prstGeom prst="rect">
            <a:avLst/>
          </a:prstGeom>
        </p:spPr>
      </p:pic>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335360" y="130932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p:cNvSpPr>
            <a:spLocks noGrp="1"/>
          </p:cNvSpPr>
          <p:nvPr>
            <p:ph sz="half" idx="2"/>
          </p:nvPr>
        </p:nvSpPr>
        <p:spPr>
          <a:xfrm>
            <a:off x="6025200" y="131039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0"/>
          </p:nvPr>
        </p:nvSpPr>
        <p:spPr/>
        <p:txBody>
          <a:bodyPr/>
          <a:lstStyle/>
          <a:p>
            <a:fld id="{681572B1-D759-4259-977A-170AAC5CF64F}" type="datetime1">
              <a:rPr lang="de-DE" smtClean="0"/>
              <a:pPr/>
              <a:t>19.06.2023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11" name="Rechteck 10"/>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3" name="Textplatzhalter 2"/>
          <p:cNvSpPr>
            <a:spLocks noGrp="1"/>
          </p:cNvSpPr>
          <p:nvPr>
            <p:ph type="body" idx="1"/>
          </p:nvPr>
        </p:nvSpPr>
        <p:spPr>
          <a:xfrm>
            <a:off x="335360" y="126876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4" name="Inhaltsplatzhalter 3"/>
          <p:cNvSpPr>
            <a:spLocks noGrp="1"/>
          </p:cNvSpPr>
          <p:nvPr>
            <p:ph sz="half" idx="2"/>
          </p:nvPr>
        </p:nvSpPr>
        <p:spPr>
          <a:xfrm>
            <a:off x="335360" y="1988840"/>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p:cNvSpPr>
            <a:spLocks noGrp="1"/>
          </p:cNvSpPr>
          <p:nvPr>
            <p:ph type="body" sz="quarter" idx="3"/>
          </p:nvPr>
        </p:nvSpPr>
        <p:spPr>
          <a:xfrm>
            <a:off x="6025204" y="126876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Textmasterformate durch Klicken bearbeiten</a:t>
            </a:r>
          </a:p>
        </p:txBody>
      </p:sp>
      <p:sp>
        <p:nvSpPr>
          <p:cNvPr id="6" name="Inhaltsplatzhalter 5"/>
          <p:cNvSpPr>
            <a:spLocks noGrp="1"/>
          </p:cNvSpPr>
          <p:nvPr>
            <p:ph sz="quarter" idx="4"/>
          </p:nvPr>
        </p:nvSpPr>
        <p:spPr>
          <a:xfrm>
            <a:off x="6083568" y="1988840"/>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p:cNvSpPr>
            <a:spLocks noGrp="1"/>
          </p:cNvSpPr>
          <p:nvPr>
            <p:ph type="dt" sz="half" idx="10"/>
          </p:nvPr>
        </p:nvSpPr>
        <p:spPr/>
        <p:txBody>
          <a:bodyPr/>
          <a:lstStyle/>
          <a:p>
            <a:fld id="{829352CE-7F00-4646-BAA2-94A3C82779F9}" type="datetime1">
              <a:rPr lang="de-DE" smtClean="0"/>
              <a:pPr/>
              <a:t>19.06.2023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BFDAF33A-75E1-4C0B-A22B-EAC9B12C110F}" type="slidenum">
              <a:rPr lang="de-DE" smtClean="0"/>
              <a:pPr/>
              <a:t>‹#›</a:t>
            </a:fld>
            <a:endParaRPr lang="de-DE"/>
          </a:p>
        </p:txBody>
      </p:sp>
      <p:sp>
        <p:nvSpPr>
          <p:cNvPr id="12"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0EF4C63E-12EC-4B82-837E-8E9D01991A85}" type="datetime1">
              <a:rPr lang="de-DE" smtClean="0"/>
              <a:pPr/>
              <a:t>19.06.2023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BFDAF33A-75E1-4C0B-A22B-EAC9B12C110F}" type="slidenum">
              <a:rPr lang="de-DE" smtClean="0"/>
              <a:pPr/>
              <a:t>‹#›</a:t>
            </a:fld>
            <a:endParaRPr lang="de-DE"/>
          </a:p>
        </p:txBody>
      </p:sp>
      <p:sp>
        <p:nvSpPr>
          <p:cNvPr id="7" name="Rechteck 6"/>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8"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CC855D-CBCE-4294-BF0E-0AD7146F3DBD}" type="datetime1">
              <a:rPr lang="de-DE" smtClean="0"/>
              <a:pPr/>
              <a:t>19.06.2023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BFDAF33A-75E1-4C0B-A22B-EAC9B12C110F}" type="slidenum">
              <a:rPr lang="de-DE" smtClean="0"/>
              <a:pPr/>
              <a:t>‹#›</a:t>
            </a:fld>
            <a:endParaRPr lang="de-DE"/>
          </a:p>
        </p:txBody>
      </p:sp>
      <p:sp>
        <p:nvSpPr>
          <p:cNvPr id="6" name="Rechteck 5"/>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7"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9" name="Rechteck 8"/>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3" name="Inhaltsplatzhalter 2"/>
          <p:cNvSpPr>
            <a:spLocks noGrp="1"/>
          </p:cNvSpPr>
          <p:nvPr>
            <p:ph idx="1"/>
          </p:nvPr>
        </p:nvSpPr>
        <p:spPr>
          <a:xfrm>
            <a:off x="4463821" y="126876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half" idx="2"/>
          </p:nvPr>
        </p:nvSpPr>
        <p:spPr>
          <a:xfrm>
            <a:off x="306687" y="125822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Textmasterformate durch Klicken bearbeiten</a:t>
            </a:r>
          </a:p>
        </p:txBody>
      </p:sp>
      <p:sp>
        <p:nvSpPr>
          <p:cNvPr id="5" name="Datumsplatzhalter 4"/>
          <p:cNvSpPr>
            <a:spLocks noGrp="1"/>
          </p:cNvSpPr>
          <p:nvPr>
            <p:ph type="dt" sz="half" idx="10"/>
          </p:nvPr>
        </p:nvSpPr>
        <p:spPr/>
        <p:txBody>
          <a:bodyPr/>
          <a:lstStyle/>
          <a:p>
            <a:fld id="{FE42DB20-FA1B-49FC-8AA0-E5C657214120}" type="datetime1">
              <a:rPr lang="de-DE" smtClean="0"/>
              <a:pPr/>
              <a:t>19.06.2023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9" name="Rechteck 8"/>
          <p:cNvSpPr/>
          <p:nvPr userDrawn="1"/>
        </p:nvSpPr>
        <p:spPr>
          <a:xfrm>
            <a:off x="1741" y="980733"/>
            <a:ext cx="12046923" cy="4855629"/>
          </a:xfrm>
          <a:prstGeom prst="rect">
            <a:avLst/>
          </a:prstGeom>
          <a:gradFill>
            <a:gsLst>
              <a:gs pos="42000">
                <a:schemeClr val="tx2">
                  <a:alpha val="24000"/>
                </a:schemeClr>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0" name="Titel 1"/>
          <p:cNvSpPr>
            <a:spLocks noGrp="1"/>
          </p:cNvSpPr>
          <p:nvPr>
            <p:ph type="title"/>
          </p:nvPr>
        </p:nvSpPr>
        <p:spPr>
          <a:xfrm>
            <a:off x="335360" y="274638"/>
            <a:ext cx="11521280" cy="706090"/>
          </a:xfrm>
        </p:spPr>
        <p:txBody>
          <a:bodyPr>
            <a:noAutofit/>
          </a:bodyPr>
          <a:lstStyle>
            <a:lvl1pPr algn="l">
              <a:defRPr sz="3000">
                <a:solidFill>
                  <a:schemeClr val="tx1">
                    <a:lumMod val="75000"/>
                    <a:lumOff val="25000"/>
                  </a:schemeClr>
                </a:solidFill>
                <a:latin typeface="Helvetica" pitchFamily="34" charset="0"/>
              </a:defRPr>
            </a:lvl1pPr>
          </a:lstStyle>
          <a:p>
            <a:r>
              <a:rPr lang="de-DE" dirty="0"/>
              <a:t>Titelmasterformat durch Klicken bearbeiten</a:t>
            </a:r>
          </a:p>
        </p:txBody>
      </p:sp>
      <p:sp>
        <p:nvSpPr>
          <p:cNvPr id="3" name="Bildplatzhalter 2"/>
          <p:cNvSpPr>
            <a:spLocks noGrp="1"/>
          </p:cNvSpPr>
          <p:nvPr>
            <p:ph type="pic" idx="1"/>
          </p:nvPr>
        </p:nvSpPr>
        <p:spPr>
          <a:xfrm>
            <a:off x="335360" y="2040687"/>
            <a:ext cx="11521280" cy="37956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hasCustomPrompt="1"/>
          </p:nvPr>
        </p:nvSpPr>
        <p:spPr>
          <a:xfrm>
            <a:off x="335360" y="1124744"/>
            <a:ext cx="1152128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err="1"/>
              <a:t>Textasterformate</a:t>
            </a:r>
            <a:r>
              <a:rPr lang="de-DE" dirty="0"/>
              <a:t> durch Klicken bearbeiten</a:t>
            </a:r>
          </a:p>
        </p:txBody>
      </p:sp>
      <p:sp>
        <p:nvSpPr>
          <p:cNvPr id="5" name="Datumsplatzhalter 4"/>
          <p:cNvSpPr>
            <a:spLocks noGrp="1"/>
          </p:cNvSpPr>
          <p:nvPr>
            <p:ph type="dt" sz="half" idx="10"/>
          </p:nvPr>
        </p:nvSpPr>
        <p:spPr/>
        <p:txBody>
          <a:bodyPr/>
          <a:lstStyle/>
          <a:p>
            <a:fld id="{6678EA5D-8C47-4D06-BF42-5FEA9266B9A8}" type="datetime1">
              <a:rPr lang="de-DE" smtClean="0"/>
              <a:pPr/>
              <a:t>19.06.2023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BFDAF33A-75E1-4C0B-A22B-EAC9B12C110F}" type="slidenum">
              <a:rPr lang="de-DE" smtClean="0"/>
              <a:pPr/>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09600" y="274638"/>
            <a:ext cx="10972800" cy="1143000"/>
          </a:xfrm>
          <a:prstGeom prst="rect">
            <a:avLst/>
          </a:prstGeom>
        </p:spPr>
        <p:txBody>
          <a:bodyPr vert="horz" lIns="0" tIns="0" rIns="0" bIns="0" rtlCol="0" anchor="ctr">
            <a:normAutofit/>
          </a:bodyPr>
          <a:lstStyle/>
          <a:p>
            <a:endParaRPr lang="de-DE" dirty="0"/>
          </a:p>
        </p:txBody>
      </p:sp>
      <p:sp>
        <p:nvSpPr>
          <p:cNvPr id="3" name="Textplatzhalter 2"/>
          <p:cNvSpPr>
            <a:spLocks noGrp="1"/>
          </p:cNvSpPr>
          <p:nvPr>
            <p:ph type="body" idx="1"/>
          </p:nvPr>
        </p:nvSpPr>
        <p:spPr>
          <a:xfrm>
            <a:off x="609600" y="1600205"/>
            <a:ext cx="10972800" cy="4525963"/>
          </a:xfrm>
          <a:prstGeom prst="rect">
            <a:avLst/>
          </a:prstGeom>
        </p:spPr>
        <p:txBody>
          <a:bodyPr vert="horz" lIns="0" tIns="0" rIns="0" bIns="0" rtlCol="0">
            <a:normAutofit/>
          </a:bodyPr>
          <a:lstStyle/>
          <a:p>
            <a:pPr lvl="0"/>
            <a:endParaRPr lang="de-DE" dirty="0"/>
          </a:p>
        </p:txBody>
      </p:sp>
      <p:sp>
        <p:nvSpPr>
          <p:cNvPr id="4" name="Datumsplatzhalter 3"/>
          <p:cNvSpPr>
            <a:spLocks noGrp="1"/>
          </p:cNvSpPr>
          <p:nvPr>
            <p:ph type="dt" sz="half" idx="2"/>
          </p:nvPr>
        </p:nvSpPr>
        <p:spPr>
          <a:xfrm>
            <a:off x="609600" y="6356355"/>
            <a:ext cx="2844800" cy="365125"/>
          </a:xfrm>
          <a:prstGeom prst="rect">
            <a:avLst/>
          </a:prstGeom>
        </p:spPr>
        <p:txBody>
          <a:bodyPr vert="horz" lIns="0" tIns="0" rIns="0" bIns="0" rtlCol="0" anchor="ctr"/>
          <a:lstStyle>
            <a:lvl1pPr algn="l">
              <a:defRPr sz="1200">
                <a:solidFill>
                  <a:schemeClr val="tx1">
                    <a:tint val="75000"/>
                  </a:schemeClr>
                </a:solidFill>
              </a:defRPr>
            </a:lvl1pPr>
          </a:lstStyle>
          <a:p>
            <a:fld id="{514CC9B6-0BA8-4D80-89AF-6393C24D015E}" type="datetime1">
              <a:rPr lang="de-DE" smtClean="0"/>
              <a:pPr/>
              <a:t>19.06.2023</a:t>
            </a:fld>
            <a:endParaRPr lang="de-DE" dirty="0"/>
          </a:p>
        </p:txBody>
      </p:sp>
      <p:sp>
        <p:nvSpPr>
          <p:cNvPr id="5" name="Fußzeilenplatzhalter 4"/>
          <p:cNvSpPr>
            <a:spLocks noGrp="1"/>
          </p:cNvSpPr>
          <p:nvPr>
            <p:ph type="ftr" sz="quarter" idx="3"/>
          </p:nvPr>
        </p:nvSpPr>
        <p:spPr>
          <a:xfrm>
            <a:off x="4165600" y="6356355"/>
            <a:ext cx="3860800" cy="365125"/>
          </a:xfrm>
          <a:prstGeom prst="rect">
            <a:avLst/>
          </a:prstGeom>
        </p:spPr>
        <p:txBody>
          <a:bodyPr vert="horz" lIns="0" tIns="0" rIns="0" bIns="0" rtlCol="0" anchor="ctr"/>
          <a:lstStyle>
            <a:lvl1pPr algn="ctr">
              <a:defRPr sz="1200">
                <a:solidFill>
                  <a:schemeClr val="tx1">
                    <a:tint val="75000"/>
                  </a:schemeClr>
                </a:solidFill>
              </a:defRPr>
            </a:lvl1pPr>
          </a:lstStyle>
          <a:p>
            <a:endParaRPr lang="de-DE" dirty="0"/>
          </a:p>
        </p:txBody>
      </p:sp>
      <p:sp>
        <p:nvSpPr>
          <p:cNvPr id="6" name="Foliennummernplatzhalter 5"/>
          <p:cNvSpPr>
            <a:spLocks noGrp="1"/>
          </p:cNvSpPr>
          <p:nvPr>
            <p:ph type="sldNum" sz="quarter" idx="4"/>
          </p:nvPr>
        </p:nvSpPr>
        <p:spPr>
          <a:xfrm>
            <a:off x="8737600" y="6356355"/>
            <a:ext cx="2844800" cy="365125"/>
          </a:xfrm>
          <a:prstGeom prst="rect">
            <a:avLst/>
          </a:prstGeom>
        </p:spPr>
        <p:txBody>
          <a:bodyPr vert="horz" lIns="0" tIns="0" rIns="0" bIns="0" rtlCol="0" anchor="ctr"/>
          <a:lstStyle>
            <a:lvl1pPr algn="r">
              <a:defRPr sz="1200">
                <a:solidFill>
                  <a:schemeClr val="tx1">
                    <a:tint val="75000"/>
                  </a:schemeClr>
                </a:solidFill>
              </a:defRPr>
            </a:lvl1pPr>
          </a:lstStyle>
          <a:p>
            <a:fld id="{BFDAF33A-75E1-4C0B-A22B-EAC9B12C110F}" type="slidenum">
              <a:rPr lang="de-DE" smtClean="0"/>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Lst>
  <p:hf hdr="0" dt="0"/>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1.png"/><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2.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13.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7.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3.png"/><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2.mp4"/><Relationship Id="rId7" Type="http://schemas.openxmlformats.org/officeDocument/2006/relationships/image" Target="../media/image3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2.xml"/><Relationship Id="rId11" Type="http://schemas.openxmlformats.org/officeDocument/2006/relationships/image" Target="../media/image3.png"/><Relationship Id="rId5" Type="http://schemas.openxmlformats.org/officeDocument/2006/relationships/slideLayout" Target="../slideLayouts/slideLayout2.xml"/><Relationship Id="rId10" Type="http://schemas.openxmlformats.org/officeDocument/2006/relationships/image" Target="../media/image35.png"/><Relationship Id="rId4" Type="http://schemas.openxmlformats.org/officeDocument/2006/relationships/video" Target="../media/media2.mp4"/><Relationship Id="rId9"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8.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9.pn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2.png"/><Relationship Id="rId5" Type="http://schemas.openxmlformats.org/officeDocument/2006/relationships/image" Target="../media/image42.png"/><Relationship Id="rId15" Type="http://schemas.openxmlformats.org/officeDocument/2006/relationships/image" Target="../media/image6.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48.jpe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0.png"/><Relationship Id="rId10" Type="http://schemas.openxmlformats.org/officeDocument/2006/relationships/image" Target="../media/image6.png"/><Relationship Id="rId4" Type="http://schemas.openxmlformats.org/officeDocument/2006/relationships/image" Target="../media/image49.jpeg"/><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1.png"/><Relationship Id="rId7"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3.png"/><Relationship Id="rId10" Type="http://schemas.openxmlformats.org/officeDocument/2006/relationships/image" Target="../media/image6.png"/><Relationship Id="rId4" Type="http://schemas.openxmlformats.org/officeDocument/2006/relationships/image" Target="../media/image52.png"/><Relationship Id="rId9" Type="http://schemas.openxmlformats.org/officeDocument/2006/relationships/image" Target="../media/image5.pn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4.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png"/><Relationship Id="rId5" Type="http://schemas.openxmlformats.org/officeDocument/2006/relationships/image" Target="../media/image56.png"/><Relationship Id="rId10" Type="http://schemas.openxmlformats.org/officeDocument/2006/relationships/image" Target="../media/image5.png"/><Relationship Id="rId4" Type="http://schemas.openxmlformats.org/officeDocument/2006/relationships/image" Target="../media/image55.png"/><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59.png"/><Relationship Id="rId7" Type="http://schemas.openxmlformats.org/officeDocument/2006/relationships/image" Target="../media/image3.pn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1.png"/><Relationship Id="rId10" Type="http://schemas.openxmlformats.org/officeDocument/2006/relationships/image" Target="../media/image6.png"/><Relationship Id="rId4" Type="http://schemas.openxmlformats.org/officeDocument/2006/relationships/image" Target="../media/image60.png"/><Relationship Id="rId9"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2.png"/><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4.png"/><Relationship Id="rId10" Type="http://schemas.openxmlformats.org/officeDocument/2006/relationships/image" Target="../media/image6.png"/><Relationship Id="rId4" Type="http://schemas.openxmlformats.org/officeDocument/2006/relationships/image" Target="../media/image63.png"/><Relationship Id="rId9"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695400" y="3485463"/>
            <a:ext cx="10801200" cy="519601"/>
          </a:xfrm>
        </p:spPr>
        <p:txBody>
          <a:bodyPr vert="horz" lIns="0" tIns="0" rIns="0" bIns="0" rtlCol="0" anchor="b" anchorCtr="0">
            <a:noAutofit/>
          </a:bodyPr>
          <a:lstStyle/>
          <a:p>
            <a:r>
              <a:rPr lang="en-US" sz="2800" b="1" dirty="0"/>
              <a:t>Multi-functional SMC-aluminum battery tray to drive lightweight design</a:t>
            </a:r>
            <a:endParaRPr lang="de-DE" sz="2800" b="1" dirty="0"/>
          </a:p>
        </p:txBody>
      </p:sp>
      <p:sp>
        <p:nvSpPr>
          <p:cNvPr id="3" name="Untertitel 2"/>
          <p:cNvSpPr>
            <a:spLocks noGrp="1"/>
          </p:cNvSpPr>
          <p:nvPr>
            <p:ph type="subTitle" idx="4294967295"/>
          </p:nvPr>
        </p:nvSpPr>
        <p:spPr>
          <a:xfrm>
            <a:off x="695400" y="4725144"/>
            <a:ext cx="10441160" cy="288032"/>
          </a:xfrm>
        </p:spPr>
        <p:txBody>
          <a:bodyPr>
            <a:normAutofit/>
          </a:bodyPr>
          <a:lstStyle/>
          <a:p>
            <a:pPr marL="0" indent="0">
              <a:buNone/>
            </a:pPr>
            <a:r>
              <a:rPr lang="de-DE" sz="1600" dirty="0"/>
              <a:t>Rico  Schmerler</a:t>
            </a:r>
            <a:r>
              <a:rPr lang="de-DE" sz="1600" baseline="30000" dirty="0"/>
              <a:t>1</a:t>
            </a:r>
            <a:r>
              <a:rPr lang="de-DE" sz="1600" dirty="0"/>
              <a:t>, Claudia Drebenstedt</a:t>
            </a:r>
            <a:r>
              <a:rPr lang="de-DE" sz="1600" baseline="30000" dirty="0"/>
              <a:t>1</a:t>
            </a:r>
            <a:r>
              <a:rPr lang="de-DE" sz="1600" dirty="0"/>
              <a:t>, Michael Machhammer</a:t>
            </a:r>
            <a:r>
              <a:rPr lang="de-DE" sz="1600" baseline="30000" dirty="0"/>
              <a:t>2</a:t>
            </a:r>
            <a:r>
              <a:rPr lang="de-DE" sz="1600" dirty="0"/>
              <a:t>, Guan Gong</a:t>
            </a:r>
            <a:r>
              <a:rPr lang="de-DE" sz="1600" baseline="30000" dirty="0"/>
              <a:t>3</a:t>
            </a:r>
            <a:r>
              <a:rPr lang="de-DE" sz="1600" dirty="0"/>
              <a:t>, Peter Wolf</a:t>
            </a:r>
            <a:r>
              <a:rPr lang="de-DE" sz="1600" baseline="30000" dirty="0"/>
              <a:t>4</a:t>
            </a:r>
          </a:p>
        </p:txBody>
      </p:sp>
      <p:sp>
        <p:nvSpPr>
          <p:cNvPr id="4" name="TextBox 3">
            <a:extLst>
              <a:ext uri="{FF2B5EF4-FFF2-40B4-BE49-F238E27FC236}">
                <a16:creationId xmlns:a16="http://schemas.microsoft.com/office/drawing/2014/main" id="{BC8219AB-ABF4-3144-E96E-AAB4B26A4E3E}"/>
              </a:ext>
            </a:extLst>
          </p:cNvPr>
          <p:cNvSpPr txBox="1"/>
          <p:nvPr/>
        </p:nvSpPr>
        <p:spPr>
          <a:xfrm>
            <a:off x="609621" y="5281463"/>
            <a:ext cx="1967205" cy="307777"/>
          </a:xfrm>
          <a:prstGeom prst="rect">
            <a:avLst/>
          </a:prstGeom>
          <a:noFill/>
        </p:spPr>
        <p:txBody>
          <a:bodyPr wrap="none" rtlCol="0">
            <a:spAutoFit/>
          </a:bodyPr>
          <a:lstStyle/>
          <a:p>
            <a:r>
              <a:rPr lang="en-US" sz="1400" dirty="0"/>
              <a:t>* Michael Machhammer</a:t>
            </a:r>
            <a:endParaRPr lang="en-SE"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FD85D-4E27-BAFF-8504-5AAA4D0AE129}"/>
              </a:ext>
            </a:extLst>
          </p:cNvPr>
          <p:cNvSpPr>
            <a:spLocks noGrp="1"/>
          </p:cNvSpPr>
          <p:nvPr>
            <p:ph type="title"/>
          </p:nvPr>
        </p:nvSpPr>
        <p:spPr/>
        <p:txBody>
          <a:bodyPr/>
          <a:lstStyle/>
          <a:p>
            <a:r>
              <a:rPr lang="sv-SE" dirty="0"/>
              <a:t>1 - Introduction</a:t>
            </a:r>
          </a:p>
        </p:txBody>
      </p:sp>
      <p:sp>
        <p:nvSpPr>
          <p:cNvPr id="3" name="Content Placeholder 2">
            <a:extLst>
              <a:ext uri="{FF2B5EF4-FFF2-40B4-BE49-F238E27FC236}">
                <a16:creationId xmlns:a16="http://schemas.microsoft.com/office/drawing/2014/main" id="{90E3C792-B37C-F065-BC1C-76044954DDCC}"/>
              </a:ext>
            </a:extLst>
          </p:cNvPr>
          <p:cNvSpPr>
            <a:spLocks noGrp="1"/>
          </p:cNvSpPr>
          <p:nvPr>
            <p:ph idx="1"/>
          </p:nvPr>
        </p:nvSpPr>
        <p:spPr/>
        <p:txBody>
          <a:bodyPr/>
          <a:lstStyle/>
          <a:p>
            <a:endParaRPr lang="sv-SE" dirty="0"/>
          </a:p>
          <a:p>
            <a:endParaRPr lang="sv-SE" dirty="0"/>
          </a:p>
          <a:p>
            <a:pPr>
              <a:buFont typeface="Courier New" panose="02070309020205020404" pitchFamily="49" charset="0"/>
              <a:buChar char="o"/>
            </a:pPr>
            <a:r>
              <a:rPr lang="sv-SE" dirty="0">
                <a:latin typeface="+mj-lt"/>
              </a:rPr>
              <a:t>Requirments &amp; </a:t>
            </a:r>
            <a:r>
              <a:rPr lang="en-US" dirty="0">
                <a:latin typeface="+mj-lt"/>
              </a:rPr>
              <a:t>Reference Case of the Battery tray</a:t>
            </a:r>
            <a:endParaRPr lang="sv-SE" dirty="0">
              <a:latin typeface="+mj-lt"/>
            </a:endParaRPr>
          </a:p>
          <a:p>
            <a:pPr>
              <a:buFont typeface="Courier New" panose="02070309020205020404" pitchFamily="49" charset="0"/>
              <a:buChar char="o"/>
            </a:pPr>
            <a:r>
              <a:rPr lang="en-US" dirty="0">
                <a:latin typeface="+mj-lt"/>
              </a:rPr>
              <a:t>Major Element to improve LIGHTWEIGHT DESIGN?</a:t>
            </a:r>
          </a:p>
          <a:p>
            <a:pPr>
              <a:buFont typeface="Courier New" panose="02070309020205020404" pitchFamily="49" charset="0"/>
              <a:buChar char="o"/>
            </a:pPr>
            <a:r>
              <a:rPr lang="en-US" dirty="0">
                <a:latin typeface="+mj-lt"/>
              </a:rPr>
              <a:t>Passive temperature control with PCM</a:t>
            </a:r>
          </a:p>
          <a:p>
            <a:pPr>
              <a:buFont typeface="Courier New" panose="02070309020205020404" pitchFamily="49" charset="0"/>
              <a:buChar char="o"/>
            </a:pPr>
            <a:r>
              <a:rPr lang="en-US" dirty="0">
                <a:latin typeface="+mj-lt"/>
              </a:rPr>
              <a:t>Benefit of thermal management with PCM</a:t>
            </a:r>
            <a:endParaRPr lang="sv-SE" dirty="0"/>
          </a:p>
        </p:txBody>
      </p:sp>
      <p:sp>
        <p:nvSpPr>
          <p:cNvPr id="4" name="Slide Number Placeholder 3">
            <a:extLst>
              <a:ext uri="{FF2B5EF4-FFF2-40B4-BE49-F238E27FC236}">
                <a16:creationId xmlns:a16="http://schemas.microsoft.com/office/drawing/2014/main" id="{F673E90C-D641-D98D-660E-E5FB474BE498}"/>
              </a:ext>
            </a:extLst>
          </p:cNvPr>
          <p:cNvSpPr>
            <a:spLocks noGrp="1"/>
          </p:cNvSpPr>
          <p:nvPr>
            <p:ph type="sldNum" sz="quarter" idx="11"/>
          </p:nvPr>
        </p:nvSpPr>
        <p:spPr/>
        <p:txBody>
          <a:bodyPr/>
          <a:lstStyle/>
          <a:p>
            <a:fld id="{BFDAF33A-75E1-4C0B-A22B-EAC9B12C110F}" type="slidenum">
              <a:rPr lang="de-DE" smtClean="0"/>
              <a:pPr/>
              <a:t>2</a:t>
            </a:fld>
            <a:endParaRPr lang="de-DE" dirty="0"/>
          </a:p>
        </p:txBody>
      </p:sp>
      <p:sp>
        <p:nvSpPr>
          <p:cNvPr id="5" name="Footer Placeholder 4">
            <a:extLst>
              <a:ext uri="{FF2B5EF4-FFF2-40B4-BE49-F238E27FC236}">
                <a16:creationId xmlns:a16="http://schemas.microsoft.com/office/drawing/2014/main" id="{1A4FB8C5-B108-951C-AE6A-65A8500E622B}"/>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6" name="Picture 8">
            <a:extLst>
              <a:ext uri="{FF2B5EF4-FFF2-40B4-BE49-F238E27FC236}">
                <a16:creationId xmlns:a16="http://schemas.microsoft.com/office/drawing/2014/main" id="{02C4D8A8-494A-DA95-0DA8-48DE42952E4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8370F0F5-1F11-B3F2-11A3-67C2936D74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366B585-D348-2E30-10D6-613ADE1B92B3}"/>
              </a:ext>
            </a:extLst>
          </p:cNvPr>
          <p:cNvPicPr>
            <a:picLocks noChangeAspect="1"/>
          </p:cNvPicPr>
          <p:nvPr/>
        </p:nvPicPr>
        <p:blipFill>
          <a:blip r:embed="rId4"/>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29EE2CF8-BC6E-0583-5D19-5CF607614018}"/>
              </a:ext>
            </a:extLst>
          </p:cNvPr>
          <p:cNvPicPr>
            <a:picLocks noChangeAspect="1"/>
          </p:cNvPicPr>
          <p:nvPr/>
        </p:nvPicPr>
        <p:blipFill rotWithShape="1">
          <a:blip r:embed="rId5"/>
          <a:srcRect l="28067" t="19233" r="68055" b="54776"/>
          <a:stretch/>
        </p:blipFill>
        <p:spPr>
          <a:xfrm>
            <a:off x="11086063" y="532221"/>
            <a:ext cx="450154" cy="520514"/>
          </a:xfrm>
          <a:prstGeom prst="rect">
            <a:avLst/>
          </a:prstGeom>
        </p:spPr>
      </p:pic>
      <p:pic>
        <p:nvPicPr>
          <p:cNvPr id="10" name="Picture 9">
            <a:extLst>
              <a:ext uri="{FF2B5EF4-FFF2-40B4-BE49-F238E27FC236}">
                <a16:creationId xmlns:a16="http://schemas.microsoft.com/office/drawing/2014/main" id="{57256D49-602C-5709-67BA-67DA6E756D3B}"/>
              </a:ext>
            </a:extLst>
          </p:cNvPr>
          <p:cNvPicPr>
            <a:picLocks noChangeAspect="1"/>
          </p:cNvPicPr>
          <p:nvPr/>
        </p:nvPicPr>
        <p:blipFill>
          <a:blip r:embed="rId6"/>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3424922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v-SE" dirty="0">
                <a:latin typeface="+mj-lt"/>
              </a:rPr>
              <a:t>Requirments </a:t>
            </a:r>
            <a:r>
              <a:rPr lang="en-US" dirty="0">
                <a:latin typeface="+mj-lt"/>
              </a:rPr>
              <a:t>of the Battery tray</a:t>
            </a:r>
            <a:endParaRPr lang="sv-SE" dirty="0">
              <a:latin typeface="+mj-lt"/>
            </a:endParaRP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3</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30" name="Grafik 5">
            <a:extLst>
              <a:ext uri="{FF2B5EF4-FFF2-40B4-BE49-F238E27FC236}">
                <a16:creationId xmlns:a16="http://schemas.microsoft.com/office/drawing/2014/main" id="{1D8F0523-C5F6-A5C9-C101-597BE6B2FF67}"/>
              </a:ext>
            </a:extLst>
          </p:cNvPr>
          <p:cNvPicPr>
            <a:picLocks noChangeAspect="1"/>
          </p:cNvPicPr>
          <p:nvPr/>
        </p:nvPicPr>
        <p:blipFill rotWithShape="1">
          <a:blip r:embed="rId3"/>
          <a:srcRect l="8065" t="3698" r="6627" b="11604"/>
          <a:stretch/>
        </p:blipFill>
        <p:spPr>
          <a:xfrm>
            <a:off x="335360" y="1616256"/>
            <a:ext cx="5426829" cy="3625488"/>
          </a:xfrm>
          <a:prstGeom prst="rect">
            <a:avLst/>
          </a:prstGeom>
        </p:spPr>
      </p:pic>
      <p:sp>
        <p:nvSpPr>
          <p:cNvPr id="34" name="Rechteck 9">
            <a:extLst>
              <a:ext uri="{FF2B5EF4-FFF2-40B4-BE49-F238E27FC236}">
                <a16:creationId xmlns:a16="http://schemas.microsoft.com/office/drawing/2014/main" id="{3B22ECC6-F934-0399-76AA-8A90B6756761}"/>
              </a:ext>
            </a:extLst>
          </p:cNvPr>
          <p:cNvSpPr/>
          <p:nvPr/>
        </p:nvSpPr>
        <p:spPr>
          <a:xfrm>
            <a:off x="551384" y="5191099"/>
            <a:ext cx="1171732" cy="261167"/>
          </a:xfrm>
          <a:prstGeom prst="rect">
            <a:avLst/>
          </a:prstGeom>
        </p:spPr>
        <p:txBody>
          <a:bodyPr wrap="none">
            <a:spAutoFit/>
          </a:bodyPr>
          <a:lstStyle/>
          <a:p>
            <a:r>
              <a:rPr lang="de-DE" sz="1098" dirty="0"/>
              <a:t>© Volkswagen</a:t>
            </a:r>
          </a:p>
        </p:txBody>
      </p:sp>
      <p:sp>
        <p:nvSpPr>
          <p:cNvPr id="10" name="TextBox 9">
            <a:extLst>
              <a:ext uri="{FF2B5EF4-FFF2-40B4-BE49-F238E27FC236}">
                <a16:creationId xmlns:a16="http://schemas.microsoft.com/office/drawing/2014/main" id="{BB90D94D-7C79-E906-3475-99DCCCF775F0}"/>
              </a:ext>
            </a:extLst>
          </p:cNvPr>
          <p:cNvSpPr txBox="1"/>
          <p:nvPr/>
        </p:nvSpPr>
        <p:spPr>
          <a:xfrm>
            <a:off x="6926974" y="1322961"/>
            <a:ext cx="5083606" cy="4801314"/>
          </a:xfrm>
          <a:prstGeom prst="rect">
            <a:avLst/>
          </a:prstGeom>
          <a:noFill/>
        </p:spPr>
        <p:txBody>
          <a:bodyPr wrap="square">
            <a:spAutoFit/>
          </a:bodyPr>
          <a:lstStyle/>
          <a:p>
            <a:r>
              <a:rPr lang="en-US" dirty="0"/>
              <a:t>EV battery packs are enclosed in protective casings (battery housings) typically made from lightweight and durable materials that provide adequate strength and rigidity. </a:t>
            </a:r>
          </a:p>
          <a:p>
            <a:endParaRPr lang="en-US" dirty="0"/>
          </a:p>
          <a:p>
            <a:r>
              <a:rPr lang="en-US" dirty="0"/>
              <a:t>The </a:t>
            </a:r>
            <a:r>
              <a:rPr lang="en-US" b="1" dirty="0"/>
              <a:t>choice of material </a:t>
            </a:r>
            <a:r>
              <a:rPr lang="en-US" dirty="0"/>
              <a:t>depends on factors such as weight reduction, cost, and structural requirements.  </a:t>
            </a:r>
          </a:p>
          <a:p>
            <a:endParaRPr lang="en-US" dirty="0"/>
          </a:p>
          <a:p>
            <a:r>
              <a:rPr lang="en-US" dirty="0"/>
              <a:t>The battery housing </a:t>
            </a:r>
            <a:r>
              <a:rPr lang="en-GB" sz="1800" dirty="0">
                <a:effectLst/>
                <a:latin typeface="Calibri" panose="020F0502020204030204" pitchFamily="34" charset="0"/>
                <a:ea typeface="Calibri" panose="020F0502020204030204" pitchFamily="34" charset="0"/>
                <a:cs typeface="Times New Roman" panose="02020603050405020304" pitchFamily="18" charset="0"/>
              </a:rPr>
              <a:t>needs to withstand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vibrations, impacts</a:t>
            </a:r>
            <a:r>
              <a:rPr lang="en-GB" sz="1800" dirty="0">
                <a:effectLst/>
                <a:latin typeface="Calibri" panose="020F0502020204030204" pitchFamily="34" charset="0"/>
                <a:ea typeface="Calibri" panose="020F0502020204030204" pitchFamily="34" charset="0"/>
                <a:cs typeface="Times New Roman" panose="02020603050405020304" pitchFamily="18" charset="0"/>
              </a:rPr>
              <a:t>, and other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mechanical stresses</a:t>
            </a:r>
            <a:r>
              <a:rPr lang="en-GB"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GB" dirty="0">
              <a:latin typeface="Calibri" panose="020F0502020204030204" pitchFamily="34" charset="0"/>
              <a:cs typeface="Times New Roman" panose="02020603050405020304" pitchFamily="18" charset="0"/>
            </a:endParaRPr>
          </a:p>
          <a:p>
            <a:r>
              <a:rPr lang="en-US" dirty="0"/>
              <a:t>EV battery packs require efficient </a:t>
            </a:r>
            <a:r>
              <a:rPr lang="en-US" b="1" dirty="0"/>
              <a:t>cooling</a:t>
            </a:r>
            <a:r>
              <a:rPr lang="en-US" dirty="0"/>
              <a:t> or </a:t>
            </a:r>
            <a:r>
              <a:rPr lang="en-US" b="1" dirty="0"/>
              <a:t>heating systems</a:t>
            </a:r>
            <a:r>
              <a:rPr lang="en-US" dirty="0"/>
              <a:t> to maintain the ideal operating temperature range. Cooling is necessary to prevent overheating during charging or high-power usage, while heating helps maintain performance in cold weather conditions.</a:t>
            </a:r>
            <a:endParaRPr lang="sv-SE" dirty="0"/>
          </a:p>
        </p:txBody>
      </p:sp>
      <p:pic>
        <p:nvPicPr>
          <p:cNvPr id="6" name="Picture 8">
            <a:extLst>
              <a:ext uri="{FF2B5EF4-FFF2-40B4-BE49-F238E27FC236}">
                <a16:creationId xmlns:a16="http://schemas.microsoft.com/office/drawing/2014/main" id="{F2494D8F-397A-DBBD-99B5-83D97F5F3CD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876BB40C-7D00-E050-0BE2-7902003BEB0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17A7B7E7-B2CF-5002-244E-B111066537A2}"/>
              </a:ext>
            </a:extLst>
          </p:cNvPr>
          <p:cNvPicPr>
            <a:picLocks noChangeAspect="1"/>
          </p:cNvPicPr>
          <p:nvPr/>
        </p:nvPicPr>
        <p:blipFill>
          <a:blip r:embed="rId6"/>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E74B18B8-FF03-E810-F875-C15C677F2FB6}"/>
              </a:ext>
            </a:extLst>
          </p:cNvPr>
          <p:cNvPicPr>
            <a:picLocks noChangeAspect="1"/>
          </p:cNvPicPr>
          <p:nvPr/>
        </p:nvPicPr>
        <p:blipFill rotWithShape="1">
          <a:blip r:embed="rId7"/>
          <a:srcRect l="28067" t="19233" r="68055" b="54776"/>
          <a:stretch/>
        </p:blipFill>
        <p:spPr>
          <a:xfrm>
            <a:off x="11086063" y="532221"/>
            <a:ext cx="450154" cy="520514"/>
          </a:xfrm>
          <a:prstGeom prst="rect">
            <a:avLst/>
          </a:prstGeom>
        </p:spPr>
      </p:pic>
      <p:pic>
        <p:nvPicPr>
          <p:cNvPr id="11" name="Picture 10">
            <a:extLst>
              <a:ext uri="{FF2B5EF4-FFF2-40B4-BE49-F238E27FC236}">
                <a16:creationId xmlns:a16="http://schemas.microsoft.com/office/drawing/2014/main" id="{18531401-5A3E-C387-F12D-37AE3A94941B}"/>
              </a:ext>
            </a:extLst>
          </p:cNvPr>
          <p:cNvPicPr>
            <a:picLocks noChangeAspect="1"/>
          </p:cNvPicPr>
          <p:nvPr/>
        </p:nvPicPr>
        <p:blipFill>
          <a:blip r:embed="rId8"/>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172891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latin typeface="+mj-lt"/>
              </a:rPr>
              <a:t>Reference Case of the Battery System</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4</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10" name="TextBox 9">
            <a:extLst>
              <a:ext uri="{FF2B5EF4-FFF2-40B4-BE49-F238E27FC236}">
                <a16:creationId xmlns:a16="http://schemas.microsoft.com/office/drawing/2014/main" id="{BB90D94D-7C79-E906-3475-99DCCCF775F0}"/>
              </a:ext>
            </a:extLst>
          </p:cNvPr>
          <p:cNvSpPr txBox="1"/>
          <p:nvPr/>
        </p:nvSpPr>
        <p:spPr>
          <a:xfrm>
            <a:off x="6900002" y="1340768"/>
            <a:ext cx="5083606" cy="4524315"/>
          </a:xfrm>
          <a:prstGeom prst="rect">
            <a:avLst/>
          </a:prstGeom>
          <a:noFill/>
        </p:spPr>
        <p:txBody>
          <a:bodyPr wrap="square">
            <a:spAutoFit/>
          </a:bodyPr>
          <a:lstStyle/>
          <a:p>
            <a:r>
              <a:rPr lang="sv-SE" dirty="0"/>
              <a:t>The battery housing of the VW e-Up from Volkswagen was defined as the demonstration structure. </a:t>
            </a:r>
          </a:p>
          <a:p>
            <a:r>
              <a:rPr lang="sv-SE" dirty="0"/>
              <a:t>For material and technology demonstration </a:t>
            </a:r>
            <a:r>
              <a:rPr lang="sv-SE" b="1" dirty="0"/>
              <a:t>the lower tray of the housing was defined as the reference structure</a:t>
            </a:r>
            <a:r>
              <a:rPr lang="sv-SE" dirty="0"/>
              <a:t>. </a:t>
            </a:r>
          </a:p>
          <a:p>
            <a:endParaRPr lang="sv-SE" dirty="0"/>
          </a:p>
          <a:p>
            <a:r>
              <a:rPr lang="sv-SE" dirty="0"/>
              <a:t>It provides most of the housing functionalities and represents a complex curved structure out of one </a:t>
            </a:r>
          </a:p>
          <a:p>
            <a:r>
              <a:rPr lang="sv-SE" dirty="0"/>
              <a:t>material type; in this case steel. </a:t>
            </a:r>
          </a:p>
          <a:p>
            <a:endParaRPr lang="sv-SE" dirty="0"/>
          </a:p>
          <a:p>
            <a:r>
              <a:rPr lang="sv-SE" dirty="0"/>
              <a:t>The design of the housing lid was not adjusted. Boundary conditions including design space, interfaces for assembly on the car body and positioning of power electronics were adopted from the reference.</a:t>
            </a:r>
          </a:p>
        </p:txBody>
      </p:sp>
      <p:pic>
        <p:nvPicPr>
          <p:cNvPr id="11" name="Picture 8">
            <a:extLst>
              <a:ext uri="{FF2B5EF4-FFF2-40B4-BE49-F238E27FC236}">
                <a16:creationId xmlns:a16="http://schemas.microsoft.com/office/drawing/2014/main" id="{F6EE410F-BCD6-DAB6-6A7D-55105A297CF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2" name="Picture 7" descr="iwu_rgb">
            <a:extLst>
              <a:ext uri="{FF2B5EF4-FFF2-40B4-BE49-F238E27FC236}">
                <a16:creationId xmlns:a16="http://schemas.microsoft.com/office/drawing/2014/main" id="{1938EF16-ACED-1D76-213E-E47BC252D9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5D479200-F6D6-31FF-10F4-1E45800EC4F5}"/>
              </a:ext>
            </a:extLst>
          </p:cNvPr>
          <p:cNvPicPr>
            <a:picLocks noChangeAspect="1"/>
          </p:cNvPicPr>
          <p:nvPr/>
        </p:nvPicPr>
        <p:blipFill>
          <a:blip r:embed="rId5"/>
          <a:stretch>
            <a:fillRect/>
          </a:stretch>
        </p:blipFill>
        <p:spPr>
          <a:xfrm>
            <a:off x="10611699" y="551343"/>
            <a:ext cx="450155" cy="501392"/>
          </a:xfrm>
          <a:prstGeom prst="rect">
            <a:avLst/>
          </a:prstGeom>
        </p:spPr>
      </p:pic>
      <p:pic>
        <p:nvPicPr>
          <p:cNvPr id="14" name="Grafik 12">
            <a:extLst>
              <a:ext uri="{FF2B5EF4-FFF2-40B4-BE49-F238E27FC236}">
                <a16:creationId xmlns:a16="http://schemas.microsoft.com/office/drawing/2014/main" id="{B5893660-7842-DEDF-8523-E16086CE283F}"/>
              </a:ext>
            </a:extLst>
          </p:cNvPr>
          <p:cNvPicPr>
            <a:picLocks noChangeAspect="1"/>
          </p:cNvPicPr>
          <p:nvPr/>
        </p:nvPicPr>
        <p:blipFill rotWithShape="1">
          <a:blip r:embed="rId6"/>
          <a:srcRect l="28067" t="19233" r="68055" b="54776"/>
          <a:stretch/>
        </p:blipFill>
        <p:spPr>
          <a:xfrm>
            <a:off x="11086063" y="532221"/>
            <a:ext cx="450154" cy="520514"/>
          </a:xfrm>
          <a:prstGeom prst="rect">
            <a:avLst/>
          </a:prstGeom>
        </p:spPr>
      </p:pic>
      <p:pic>
        <p:nvPicPr>
          <p:cNvPr id="15" name="Picture 14">
            <a:extLst>
              <a:ext uri="{FF2B5EF4-FFF2-40B4-BE49-F238E27FC236}">
                <a16:creationId xmlns:a16="http://schemas.microsoft.com/office/drawing/2014/main" id="{36B5EE94-3F20-995B-834B-B456E58B6AA8}"/>
              </a:ext>
            </a:extLst>
          </p:cNvPr>
          <p:cNvPicPr>
            <a:picLocks noChangeAspect="1"/>
          </p:cNvPicPr>
          <p:nvPr/>
        </p:nvPicPr>
        <p:blipFill>
          <a:blip r:embed="rId7"/>
          <a:stretch>
            <a:fillRect/>
          </a:stretch>
        </p:blipFill>
        <p:spPr>
          <a:xfrm>
            <a:off x="9213095" y="852324"/>
            <a:ext cx="1220668" cy="215231"/>
          </a:xfrm>
          <a:prstGeom prst="rect">
            <a:avLst/>
          </a:prstGeom>
        </p:spPr>
      </p:pic>
      <p:pic>
        <p:nvPicPr>
          <p:cNvPr id="3" name="Grafik 5">
            <a:extLst>
              <a:ext uri="{FF2B5EF4-FFF2-40B4-BE49-F238E27FC236}">
                <a16:creationId xmlns:a16="http://schemas.microsoft.com/office/drawing/2014/main" id="{BE67BD9A-BDD5-CDC4-0F10-DB258E605E42}"/>
              </a:ext>
            </a:extLst>
          </p:cNvPr>
          <p:cNvPicPr>
            <a:picLocks noChangeAspect="1"/>
          </p:cNvPicPr>
          <p:nvPr/>
        </p:nvPicPr>
        <p:blipFill rotWithShape="1">
          <a:blip r:embed="rId8"/>
          <a:srcRect l="8065" t="3698" r="6627" b="11604"/>
          <a:stretch/>
        </p:blipFill>
        <p:spPr>
          <a:xfrm>
            <a:off x="335360" y="1616256"/>
            <a:ext cx="5426829" cy="3625488"/>
          </a:xfrm>
          <a:prstGeom prst="rect">
            <a:avLst/>
          </a:prstGeom>
        </p:spPr>
      </p:pic>
      <p:sp>
        <p:nvSpPr>
          <p:cNvPr id="6" name="Rechteck 9">
            <a:extLst>
              <a:ext uri="{FF2B5EF4-FFF2-40B4-BE49-F238E27FC236}">
                <a16:creationId xmlns:a16="http://schemas.microsoft.com/office/drawing/2014/main" id="{D9FB178A-8308-6ACD-5343-16D6F7BF5663}"/>
              </a:ext>
            </a:extLst>
          </p:cNvPr>
          <p:cNvSpPr/>
          <p:nvPr/>
        </p:nvSpPr>
        <p:spPr>
          <a:xfrm>
            <a:off x="551384" y="5191099"/>
            <a:ext cx="1171732" cy="261167"/>
          </a:xfrm>
          <a:prstGeom prst="rect">
            <a:avLst/>
          </a:prstGeom>
        </p:spPr>
        <p:txBody>
          <a:bodyPr wrap="none">
            <a:spAutoFit/>
          </a:bodyPr>
          <a:lstStyle/>
          <a:p>
            <a:r>
              <a:rPr lang="de-DE" sz="1098" dirty="0"/>
              <a:t>© Volkswagen</a:t>
            </a:r>
          </a:p>
        </p:txBody>
      </p:sp>
      <p:pic>
        <p:nvPicPr>
          <p:cNvPr id="7" name="Picture 6">
            <a:extLst>
              <a:ext uri="{FF2B5EF4-FFF2-40B4-BE49-F238E27FC236}">
                <a16:creationId xmlns:a16="http://schemas.microsoft.com/office/drawing/2014/main" id="{4A949B58-BDBD-FE2F-92D7-EC88473EA2D2}"/>
              </a:ext>
            </a:extLst>
          </p:cNvPr>
          <p:cNvPicPr>
            <a:picLocks noChangeAspect="1"/>
          </p:cNvPicPr>
          <p:nvPr/>
        </p:nvPicPr>
        <p:blipFill>
          <a:blip r:embed="rId9"/>
          <a:stretch>
            <a:fillRect/>
          </a:stretch>
        </p:blipFill>
        <p:spPr>
          <a:xfrm>
            <a:off x="695400" y="1325166"/>
            <a:ext cx="1512168" cy="1328633"/>
          </a:xfrm>
          <a:prstGeom prst="rect">
            <a:avLst/>
          </a:prstGeom>
        </p:spPr>
      </p:pic>
      <p:sp>
        <p:nvSpPr>
          <p:cNvPr id="22" name="Freeform: Shape 21">
            <a:extLst>
              <a:ext uri="{FF2B5EF4-FFF2-40B4-BE49-F238E27FC236}">
                <a16:creationId xmlns:a16="http://schemas.microsoft.com/office/drawing/2014/main" id="{B75A0505-F66E-A5A5-E971-0BE4C19CF53D}"/>
              </a:ext>
            </a:extLst>
          </p:cNvPr>
          <p:cNvSpPr/>
          <p:nvPr/>
        </p:nvSpPr>
        <p:spPr>
          <a:xfrm>
            <a:off x="606600" y="1731223"/>
            <a:ext cx="4922714" cy="3229232"/>
          </a:xfrm>
          <a:custGeom>
            <a:avLst/>
            <a:gdLst>
              <a:gd name="connsiteX0" fmla="*/ 0 w 4779507"/>
              <a:gd name="connsiteY0" fmla="*/ 2950506 h 3221243"/>
              <a:gd name="connsiteX1" fmla="*/ 219456 w 4779507"/>
              <a:gd name="connsiteY1" fmla="*/ 3182154 h 3221243"/>
              <a:gd name="connsiteX2" fmla="*/ 304800 w 4779507"/>
              <a:gd name="connsiteY2" fmla="*/ 3212634 h 3221243"/>
              <a:gd name="connsiteX3" fmla="*/ 591312 w 4779507"/>
              <a:gd name="connsiteY3" fmla="*/ 3090714 h 3221243"/>
              <a:gd name="connsiteX4" fmla="*/ 1048512 w 4779507"/>
              <a:gd name="connsiteY4" fmla="*/ 2828586 h 3221243"/>
              <a:gd name="connsiteX5" fmla="*/ 1146048 w 4779507"/>
              <a:gd name="connsiteY5" fmla="*/ 2761530 h 3221243"/>
              <a:gd name="connsiteX6" fmla="*/ 1322832 w 4779507"/>
              <a:gd name="connsiteY6" fmla="*/ 2718858 h 3221243"/>
              <a:gd name="connsiteX7" fmla="*/ 1493520 w 4779507"/>
              <a:gd name="connsiteY7" fmla="*/ 2779818 h 3221243"/>
              <a:gd name="connsiteX8" fmla="*/ 1639824 w 4779507"/>
              <a:gd name="connsiteY8" fmla="*/ 2950506 h 3221243"/>
              <a:gd name="connsiteX9" fmla="*/ 1810512 w 4779507"/>
              <a:gd name="connsiteY9" fmla="*/ 3102906 h 3221243"/>
              <a:gd name="connsiteX10" fmla="*/ 1926336 w 4779507"/>
              <a:gd name="connsiteY10" fmla="*/ 3194346 h 3221243"/>
              <a:gd name="connsiteX11" fmla="*/ 2109216 w 4779507"/>
              <a:gd name="connsiteY11" fmla="*/ 3218730 h 3221243"/>
              <a:gd name="connsiteX12" fmla="*/ 2279904 w 4779507"/>
              <a:gd name="connsiteY12" fmla="*/ 3169962 h 3221243"/>
              <a:gd name="connsiteX13" fmla="*/ 2828544 w 4779507"/>
              <a:gd name="connsiteY13" fmla="*/ 2859066 h 3221243"/>
              <a:gd name="connsiteX14" fmla="*/ 3261360 w 4779507"/>
              <a:gd name="connsiteY14" fmla="*/ 2596938 h 3221243"/>
              <a:gd name="connsiteX15" fmla="*/ 3529584 w 4779507"/>
              <a:gd name="connsiteY15" fmla="*/ 2444538 h 3221243"/>
              <a:gd name="connsiteX16" fmla="*/ 3541776 w 4779507"/>
              <a:gd name="connsiteY16" fmla="*/ 2389674 h 3221243"/>
              <a:gd name="connsiteX17" fmla="*/ 3669792 w 4779507"/>
              <a:gd name="connsiteY17" fmla="*/ 2292138 h 3221243"/>
              <a:gd name="connsiteX18" fmla="*/ 4053840 w 4779507"/>
              <a:gd name="connsiteY18" fmla="*/ 2090970 h 3221243"/>
              <a:gd name="connsiteX19" fmla="*/ 4212336 w 4779507"/>
              <a:gd name="connsiteY19" fmla="*/ 1969050 h 3221243"/>
              <a:gd name="connsiteX20" fmla="*/ 4230624 w 4779507"/>
              <a:gd name="connsiteY20" fmla="*/ 1908090 h 3221243"/>
              <a:gd name="connsiteX21" fmla="*/ 4425696 w 4779507"/>
              <a:gd name="connsiteY21" fmla="*/ 1804458 h 3221243"/>
              <a:gd name="connsiteX22" fmla="*/ 4730496 w 4779507"/>
              <a:gd name="connsiteY22" fmla="*/ 1627674 h 3221243"/>
              <a:gd name="connsiteX23" fmla="*/ 4779264 w 4779507"/>
              <a:gd name="connsiteY23" fmla="*/ 1499658 h 3221243"/>
              <a:gd name="connsiteX24" fmla="*/ 4748784 w 4779507"/>
              <a:gd name="connsiteY24" fmla="*/ 1365546 h 3221243"/>
              <a:gd name="connsiteX25" fmla="*/ 4736592 w 4779507"/>
              <a:gd name="connsiteY25" fmla="*/ 1133898 h 3221243"/>
              <a:gd name="connsiteX26" fmla="*/ 4687824 w 4779507"/>
              <a:gd name="connsiteY26" fmla="*/ 1011978 h 3221243"/>
              <a:gd name="connsiteX27" fmla="*/ 4486656 w 4779507"/>
              <a:gd name="connsiteY27" fmla="*/ 853482 h 3221243"/>
              <a:gd name="connsiteX28" fmla="*/ 3706368 w 4779507"/>
              <a:gd name="connsiteY28" fmla="*/ 304842 h 3221243"/>
              <a:gd name="connsiteX29" fmla="*/ 3371088 w 4779507"/>
              <a:gd name="connsiteY29" fmla="*/ 54906 h 3221243"/>
              <a:gd name="connsiteX30" fmla="*/ 3249168 w 4779507"/>
              <a:gd name="connsiteY30" fmla="*/ 42 h 3221243"/>
              <a:gd name="connsiteX31" fmla="*/ 3011424 w 4779507"/>
              <a:gd name="connsiteY31" fmla="*/ 48810 h 3221243"/>
              <a:gd name="connsiteX32" fmla="*/ 2718816 w 4779507"/>
              <a:gd name="connsiteY32" fmla="*/ 195114 h 3221243"/>
              <a:gd name="connsiteX33" fmla="*/ 2615184 w 4779507"/>
              <a:gd name="connsiteY33" fmla="*/ 274362 h 3221243"/>
              <a:gd name="connsiteX34" fmla="*/ 2542032 w 4779507"/>
              <a:gd name="connsiteY34" fmla="*/ 469434 h 3221243"/>
              <a:gd name="connsiteX35" fmla="*/ 2426208 w 4779507"/>
              <a:gd name="connsiteY35" fmla="*/ 621834 h 3221243"/>
              <a:gd name="connsiteX36" fmla="*/ 2097024 w 4779507"/>
              <a:gd name="connsiteY36" fmla="*/ 792522 h 3221243"/>
              <a:gd name="connsiteX37" fmla="*/ 1816608 w 4779507"/>
              <a:gd name="connsiteY37" fmla="*/ 920538 h 3221243"/>
              <a:gd name="connsiteX38" fmla="*/ 1615440 w 4779507"/>
              <a:gd name="connsiteY38" fmla="*/ 926634 h 3221243"/>
              <a:gd name="connsiteX39" fmla="*/ 1316736 w 4779507"/>
              <a:gd name="connsiteY39" fmla="*/ 1054650 h 3221243"/>
              <a:gd name="connsiteX40" fmla="*/ 597408 w 4779507"/>
              <a:gd name="connsiteY40" fmla="*/ 1420410 h 3221243"/>
              <a:gd name="connsiteX41" fmla="*/ 542544 w 4779507"/>
              <a:gd name="connsiteY41" fmla="*/ 1511850 h 3221243"/>
              <a:gd name="connsiteX0" fmla="*/ 0 w 4779507"/>
              <a:gd name="connsiteY0" fmla="*/ 2950506 h 3221243"/>
              <a:gd name="connsiteX1" fmla="*/ 219456 w 4779507"/>
              <a:gd name="connsiteY1" fmla="*/ 3182154 h 3221243"/>
              <a:gd name="connsiteX2" fmla="*/ 304800 w 4779507"/>
              <a:gd name="connsiteY2" fmla="*/ 3212634 h 3221243"/>
              <a:gd name="connsiteX3" fmla="*/ 591312 w 4779507"/>
              <a:gd name="connsiteY3" fmla="*/ 3090714 h 3221243"/>
              <a:gd name="connsiteX4" fmla="*/ 1048512 w 4779507"/>
              <a:gd name="connsiteY4" fmla="*/ 2828586 h 3221243"/>
              <a:gd name="connsiteX5" fmla="*/ 1146048 w 4779507"/>
              <a:gd name="connsiteY5" fmla="*/ 2761530 h 3221243"/>
              <a:gd name="connsiteX6" fmla="*/ 1322832 w 4779507"/>
              <a:gd name="connsiteY6" fmla="*/ 2718858 h 3221243"/>
              <a:gd name="connsiteX7" fmla="*/ 1493520 w 4779507"/>
              <a:gd name="connsiteY7" fmla="*/ 2779818 h 3221243"/>
              <a:gd name="connsiteX8" fmla="*/ 1639824 w 4779507"/>
              <a:gd name="connsiteY8" fmla="*/ 2950506 h 3221243"/>
              <a:gd name="connsiteX9" fmla="*/ 1810512 w 4779507"/>
              <a:gd name="connsiteY9" fmla="*/ 3102906 h 3221243"/>
              <a:gd name="connsiteX10" fmla="*/ 1926336 w 4779507"/>
              <a:gd name="connsiteY10" fmla="*/ 3194346 h 3221243"/>
              <a:gd name="connsiteX11" fmla="*/ 2109216 w 4779507"/>
              <a:gd name="connsiteY11" fmla="*/ 3218730 h 3221243"/>
              <a:gd name="connsiteX12" fmla="*/ 2279904 w 4779507"/>
              <a:gd name="connsiteY12" fmla="*/ 3169962 h 3221243"/>
              <a:gd name="connsiteX13" fmla="*/ 2828544 w 4779507"/>
              <a:gd name="connsiteY13" fmla="*/ 2859066 h 3221243"/>
              <a:gd name="connsiteX14" fmla="*/ 3261360 w 4779507"/>
              <a:gd name="connsiteY14" fmla="*/ 2596938 h 3221243"/>
              <a:gd name="connsiteX15" fmla="*/ 3529584 w 4779507"/>
              <a:gd name="connsiteY15" fmla="*/ 2444538 h 3221243"/>
              <a:gd name="connsiteX16" fmla="*/ 3541776 w 4779507"/>
              <a:gd name="connsiteY16" fmla="*/ 2389674 h 3221243"/>
              <a:gd name="connsiteX17" fmla="*/ 3669792 w 4779507"/>
              <a:gd name="connsiteY17" fmla="*/ 2292138 h 3221243"/>
              <a:gd name="connsiteX18" fmla="*/ 4053840 w 4779507"/>
              <a:gd name="connsiteY18" fmla="*/ 2090970 h 3221243"/>
              <a:gd name="connsiteX19" fmla="*/ 4212336 w 4779507"/>
              <a:gd name="connsiteY19" fmla="*/ 1969050 h 3221243"/>
              <a:gd name="connsiteX20" fmla="*/ 4230624 w 4779507"/>
              <a:gd name="connsiteY20" fmla="*/ 1908090 h 3221243"/>
              <a:gd name="connsiteX21" fmla="*/ 4425696 w 4779507"/>
              <a:gd name="connsiteY21" fmla="*/ 1804458 h 3221243"/>
              <a:gd name="connsiteX22" fmla="*/ 4730496 w 4779507"/>
              <a:gd name="connsiteY22" fmla="*/ 1627674 h 3221243"/>
              <a:gd name="connsiteX23" fmla="*/ 4779264 w 4779507"/>
              <a:gd name="connsiteY23" fmla="*/ 1499658 h 3221243"/>
              <a:gd name="connsiteX24" fmla="*/ 4748784 w 4779507"/>
              <a:gd name="connsiteY24" fmla="*/ 1365546 h 3221243"/>
              <a:gd name="connsiteX25" fmla="*/ 4736592 w 4779507"/>
              <a:gd name="connsiteY25" fmla="*/ 1133898 h 3221243"/>
              <a:gd name="connsiteX26" fmla="*/ 4687824 w 4779507"/>
              <a:gd name="connsiteY26" fmla="*/ 1011978 h 3221243"/>
              <a:gd name="connsiteX27" fmla="*/ 4486656 w 4779507"/>
              <a:gd name="connsiteY27" fmla="*/ 853482 h 3221243"/>
              <a:gd name="connsiteX28" fmla="*/ 3706368 w 4779507"/>
              <a:gd name="connsiteY28" fmla="*/ 304842 h 3221243"/>
              <a:gd name="connsiteX29" fmla="*/ 3371088 w 4779507"/>
              <a:gd name="connsiteY29" fmla="*/ 54906 h 3221243"/>
              <a:gd name="connsiteX30" fmla="*/ 3249168 w 4779507"/>
              <a:gd name="connsiteY30" fmla="*/ 42 h 3221243"/>
              <a:gd name="connsiteX31" fmla="*/ 3011424 w 4779507"/>
              <a:gd name="connsiteY31" fmla="*/ 48810 h 3221243"/>
              <a:gd name="connsiteX32" fmla="*/ 2718816 w 4779507"/>
              <a:gd name="connsiteY32" fmla="*/ 195114 h 3221243"/>
              <a:gd name="connsiteX33" fmla="*/ 2615184 w 4779507"/>
              <a:gd name="connsiteY33" fmla="*/ 274362 h 3221243"/>
              <a:gd name="connsiteX34" fmla="*/ 2542032 w 4779507"/>
              <a:gd name="connsiteY34" fmla="*/ 469434 h 3221243"/>
              <a:gd name="connsiteX35" fmla="*/ 2426208 w 4779507"/>
              <a:gd name="connsiteY35" fmla="*/ 621834 h 3221243"/>
              <a:gd name="connsiteX36" fmla="*/ 2097024 w 4779507"/>
              <a:gd name="connsiteY36" fmla="*/ 792522 h 3221243"/>
              <a:gd name="connsiteX37" fmla="*/ 1816608 w 4779507"/>
              <a:gd name="connsiteY37" fmla="*/ 920538 h 3221243"/>
              <a:gd name="connsiteX38" fmla="*/ 1615440 w 4779507"/>
              <a:gd name="connsiteY38" fmla="*/ 926634 h 3221243"/>
              <a:gd name="connsiteX39" fmla="*/ 1316736 w 4779507"/>
              <a:gd name="connsiteY39" fmla="*/ 1054650 h 3221243"/>
              <a:gd name="connsiteX40" fmla="*/ 597408 w 4779507"/>
              <a:gd name="connsiteY40" fmla="*/ 1420410 h 3221243"/>
              <a:gd name="connsiteX41" fmla="*/ 713232 w 4779507"/>
              <a:gd name="connsiteY41" fmla="*/ 1731306 h 3221243"/>
              <a:gd name="connsiteX0" fmla="*/ 0 w 4779507"/>
              <a:gd name="connsiteY0" fmla="*/ 2950506 h 3221243"/>
              <a:gd name="connsiteX1" fmla="*/ 219456 w 4779507"/>
              <a:gd name="connsiteY1" fmla="*/ 3182154 h 3221243"/>
              <a:gd name="connsiteX2" fmla="*/ 304800 w 4779507"/>
              <a:gd name="connsiteY2" fmla="*/ 3212634 h 3221243"/>
              <a:gd name="connsiteX3" fmla="*/ 591312 w 4779507"/>
              <a:gd name="connsiteY3" fmla="*/ 3090714 h 3221243"/>
              <a:gd name="connsiteX4" fmla="*/ 1048512 w 4779507"/>
              <a:gd name="connsiteY4" fmla="*/ 2828586 h 3221243"/>
              <a:gd name="connsiteX5" fmla="*/ 1146048 w 4779507"/>
              <a:gd name="connsiteY5" fmla="*/ 2761530 h 3221243"/>
              <a:gd name="connsiteX6" fmla="*/ 1322832 w 4779507"/>
              <a:gd name="connsiteY6" fmla="*/ 2718858 h 3221243"/>
              <a:gd name="connsiteX7" fmla="*/ 1493520 w 4779507"/>
              <a:gd name="connsiteY7" fmla="*/ 2779818 h 3221243"/>
              <a:gd name="connsiteX8" fmla="*/ 1639824 w 4779507"/>
              <a:gd name="connsiteY8" fmla="*/ 2950506 h 3221243"/>
              <a:gd name="connsiteX9" fmla="*/ 1810512 w 4779507"/>
              <a:gd name="connsiteY9" fmla="*/ 3102906 h 3221243"/>
              <a:gd name="connsiteX10" fmla="*/ 1926336 w 4779507"/>
              <a:gd name="connsiteY10" fmla="*/ 3194346 h 3221243"/>
              <a:gd name="connsiteX11" fmla="*/ 2109216 w 4779507"/>
              <a:gd name="connsiteY11" fmla="*/ 3218730 h 3221243"/>
              <a:gd name="connsiteX12" fmla="*/ 2279904 w 4779507"/>
              <a:gd name="connsiteY12" fmla="*/ 3169962 h 3221243"/>
              <a:gd name="connsiteX13" fmla="*/ 2828544 w 4779507"/>
              <a:gd name="connsiteY13" fmla="*/ 2859066 h 3221243"/>
              <a:gd name="connsiteX14" fmla="*/ 3261360 w 4779507"/>
              <a:gd name="connsiteY14" fmla="*/ 2596938 h 3221243"/>
              <a:gd name="connsiteX15" fmla="*/ 3529584 w 4779507"/>
              <a:gd name="connsiteY15" fmla="*/ 2444538 h 3221243"/>
              <a:gd name="connsiteX16" fmla="*/ 3541776 w 4779507"/>
              <a:gd name="connsiteY16" fmla="*/ 2389674 h 3221243"/>
              <a:gd name="connsiteX17" fmla="*/ 3669792 w 4779507"/>
              <a:gd name="connsiteY17" fmla="*/ 2292138 h 3221243"/>
              <a:gd name="connsiteX18" fmla="*/ 4053840 w 4779507"/>
              <a:gd name="connsiteY18" fmla="*/ 2090970 h 3221243"/>
              <a:gd name="connsiteX19" fmla="*/ 4212336 w 4779507"/>
              <a:gd name="connsiteY19" fmla="*/ 1969050 h 3221243"/>
              <a:gd name="connsiteX20" fmla="*/ 4230624 w 4779507"/>
              <a:gd name="connsiteY20" fmla="*/ 1908090 h 3221243"/>
              <a:gd name="connsiteX21" fmla="*/ 4425696 w 4779507"/>
              <a:gd name="connsiteY21" fmla="*/ 1804458 h 3221243"/>
              <a:gd name="connsiteX22" fmla="*/ 4730496 w 4779507"/>
              <a:gd name="connsiteY22" fmla="*/ 1627674 h 3221243"/>
              <a:gd name="connsiteX23" fmla="*/ 4779264 w 4779507"/>
              <a:gd name="connsiteY23" fmla="*/ 1499658 h 3221243"/>
              <a:gd name="connsiteX24" fmla="*/ 4748784 w 4779507"/>
              <a:gd name="connsiteY24" fmla="*/ 1365546 h 3221243"/>
              <a:gd name="connsiteX25" fmla="*/ 4736592 w 4779507"/>
              <a:gd name="connsiteY25" fmla="*/ 1133898 h 3221243"/>
              <a:gd name="connsiteX26" fmla="*/ 4687824 w 4779507"/>
              <a:gd name="connsiteY26" fmla="*/ 1011978 h 3221243"/>
              <a:gd name="connsiteX27" fmla="*/ 4486656 w 4779507"/>
              <a:gd name="connsiteY27" fmla="*/ 853482 h 3221243"/>
              <a:gd name="connsiteX28" fmla="*/ 3706368 w 4779507"/>
              <a:gd name="connsiteY28" fmla="*/ 304842 h 3221243"/>
              <a:gd name="connsiteX29" fmla="*/ 3371088 w 4779507"/>
              <a:gd name="connsiteY29" fmla="*/ 54906 h 3221243"/>
              <a:gd name="connsiteX30" fmla="*/ 3249168 w 4779507"/>
              <a:gd name="connsiteY30" fmla="*/ 42 h 3221243"/>
              <a:gd name="connsiteX31" fmla="*/ 3011424 w 4779507"/>
              <a:gd name="connsiteY31" fmla="*/ 48810 h 3221243"/>
              <a:gd name="connsiteX32" fmla="*/ 2718816 w 4779507"/>
              <a:gd name="connsiteY32" fmla="*/ 195114 h 3221243"/>
              <a:gd name="connsiteX33" fmla="*/ 2615184 w 4779507"/>
              <a:gd name="connsiteY33" fmla="*/ 274362 h 3221243"/>
              <a:gd name="connsiteX34" fmla="*/ 2542032 w 4779507"/>
              <a:gd name="connsiteY34" fmla="*/ 469434 h 3221243"/>
              <a:gd name="connsiteX35" fmla="*/ 2426208 w 4779507"/>
              <a:gd name="connsiteY35" fmla="*/ 621834 h 3221243"/>
              <a:gd name="connsiteX36" fmla="*/ 2097024 w 4779507"/>
              <a:gd name="connsiteY36" fmla="*/ 792522 h 3221243"/>
              <a:gd name="connsiteX37" fmla="*/ 1816608 w 4779507"/>
              <a:gd name="connsiteY37" fmla="*/ 920538 h 3221243"/>
              <a:gd name="connsiteX38" fmla="*/ 1615440 w 4779507"/>
              <a:gd name="connsiteY38" fmla="*/ 926634 h 3221243"/>
              <a:gd name="connsiteX39" fmla="*/ 1316736 w 4779507"/>
              <a:gd name="connsiteY39" fmla="*/ 1054650 h 3221243"/>
              <a:gd name="connsiteX40" fmla="*/ 597408 w 4779507"/>
              <a:gd name="connsiteY40" fmla="*/ 1420410 h 3221243"/>
              <a:gd name="connsiteX41" fmla="*/ 975360 w 4779507"/>
              <a:gd name="connsiteY41" fmla="*/ 1920282 h 3221243"/>
              <a:gd name="connsiteX0" fmla="*/ 0 w 4779507"/>
              <a:gd name="connsiteY0" fmla="*/ 2950506 h 3221243"/>
              <a:gd name="connsiteX1" fmla="*/ 219456 w 4779507"/>
              <a:gd name="connsiteY1" fmla="*/ 3182154 h 3221243"/>
              <a:gd name="connsiteX2" fmla="*/ 304800 w 4779507"/>
              <a:gd name="connsiteY2" fmla="*/ 3212634 h 3221243"/>
              <a:gd name="connsiteX3" fmla="*/ 591312 w 4779507"/>
              <a:gd name="connsiteY3" fmla="*/ 3090714 h 3221243"/>
              <a:gd name="connsiteX4" fmla="*/ 1048512 w 4779507"/>
              <a:gd name="connsiteY4" fmla="*/ 2828586 h 3221243"/>
              <a:gd name="connsiteX5" fmla="*/ 1146048 w 4779507"/>
              <a:gd name="connsiteY5" fmla="*/ 2761530 h 3221243"/>
              <a:gd name="connsiteX6" fmla="*/ 1322832 w 4779507"/>
              <a:gd name="connsiteY6" fmla="*/ 2718858 h 3221243"/>
              <a:gd name="connsiteX7" fmla="*/ 1493520 w 4779507"/>
              <a:gd name="connsiteY7" fmla="*/ 2779818 h 3221243"/>
              <a:gd name="connsiteX8" fmla="*/ 1639824 w 4779507"/>
              <a:gd name="connsiteY8" fmla="*/ 2950506 h 3221243"/>
              <a:gd name="connsiteX9" fmla="*/ 1810512 w 4779507"/>
              <a:gd name="connsiteY9" fmla="*/ 3102906 h 3221243"/>
              <a:gd name="connsiteX10" fmla="*/ 1926336 w 4779507"/>
              <a:gd name="connsiteY10" fmla="*/ 3194346 h 3221243"/>
              <a:gd name="connsiteX11" fmla="*/ 2109216 w 4779507"/>
              <a:gd name="connsiteY11" fmla="*/ 3218730 h 3221243"/>
              <a:gd name="connsiteX12" fmla="*/ 2279904 w 4779507"/>
              <a:gd name="connsiteY12" fmla="*/ 3169962 h 3221243"/>
              <a:gd name="connsiteX13" fmla="*/ 2828544 w 4779507"/>
              <a:gd name="connsiteY13" fmla="*/ 2859066 h 3221243"/>
              <a:gd name="connsiteX14" fmla="*/ 3261360 w 4779507"/>
              <a:gd name="connsiteY14" fmla="*/ 2596938 h 3221243"/>
              <a:gd name="connsiteX15" fmla="*/ 3529584 w 4779507"/>
              <a:gd name="connsiteY15" fmla="*/ 2444538 h 3221243"/>
              <a:gd name="connsiteX16" fmla="*/ 3541776 w 4779507"/>
              <a:gd name="connsiteY16" fmla="*/ 2389674 h 3221243"/>
              <a:gd name="connsiteX17" fmla="*/ 3669792 w 4779507"/>
              <a:gd name="connsiteY17" fmla="*/ 2292138 h 3221243"/>
              <a:gd name="connsiteX18" fmla="*/ 4053840 w 4779507"/>
              <a:gd name="connsiteY18" fmla="*/ 2090970 h 3221243"/>
              <a:gd name="connsiteX19" fmla="*/ 4212336 w 4779507"/>
              <a:gd name="connsiteY19" fmla="*/ 1969050 h 3221243"/>
              <a:gd name="connsiteX20" fmla="*/ 4230624 w 4779507"/>
              <a:gd name="connsiteY20" fmla="*/ 1908090 h 3221243"/>
              <a:gd name="connsiteX21" fmla="*/ 4425696 w 4779507"/>
              <a:gd name="connsiteY21" fmla="*/ 1804458 h 3221243"/>
              <a:gd name="connsiteX22" fmla="*/ 4730496 w 4779507"/>
              <a:gd name="connsiteY22" fmla="*/ 1627674 h 3221243"/>
              <a:gd name="connsiteX23" fmla="*/ 4779264 w 4779507"/>
              <a:gd name="connsiteY23" fmla="*/ 1499658 h 3221243"/>
              <a:gd name="connsiteX24" fmla="*/ 4748784 w 4779507"/>
              <a:gd name="connsiteY24" fmla="*/ 1365546 h 3221243"/>
              <a:gd name="connsiteX25" fmla="*/ 4736592 w 4779507"/>
              <a:gd name="connsiteY25" fmla="*/ 1133898 h 3221243"/>
              <a:gd name="connsiteX26" fmla="*/ 4687824 w 4779507"/>
              <a:gd name="connsiteY26" fmla="*/ 1011978 h 3221243"/>
              <a:gd name="connsiteX27" fmla="*/ 4486656 w 4779507"/>
              <a:gd name="connsiteY27" fmla="*/ 853482 h 3221243"/>
              <a:gd name="connsiteX28" fmla="*/ 3706368 w 4779507"/>
              <a:gd name="connsiteY28" fmla="*/ 304842 h 3221243"/>
              <a:gd name="connsiteX29" fmla="*/ 3371088 w 4779507"/>
              <a:gd name="connsiteY29" fmla="*/ 54906 h 3221243"/>
              <a:gd name="connsiteX30" fmla="*/ 3249168 w 4779507"/>
              <a:gd name="connsiteY30" fmla="*/ 42 h 3221243"/>
              <a:gd name="connsiteX31" fmla="*/ 3011424 w 4779507"/>
              <a:gd name="connsiteY31" fmla="*/ 48810 h 3221243"/>
              <a:gd name="connsiteX32" fmla="*/ 2718816 w 4779507"/>
              <a:gd name="connsiteY32" fmla="*/ 195114 h 3221243"/>
              <a:gd name="connsiteX33" fmla="*/ 2615184 w 4779507"/>
              <a:gd name="connsiteY33" fmla="*/ 274362 h 3221243"/>
              <a:gd name="connsiteX34" fmla="*/ 2542032 w 4779507"/>
              <a:gd name="connsiteY34" fmla="*/ 469434 h 3221243"/>
              <a:gd name="connsiteX35" fmla="*/ 2426208 w 4779507"/>
              <a:gd name="connsiteY35" fmla="*/ 621834 h 3221243"/>
              <a:gd name="connsiteX36" fmla="*/ 2097024 w 4779507"/>
              <a:gd name="connsiteY36" fmla="*/ 792522 h 3221243"/>
              <a:gd name="connsiteX37" fmla="*/ 1816608 w 4779507"/>
              <a:gd name="connsiteY37" fmla="*/ 920538 h 3221243"/>
              <a:gd name="connsiteX38" fmla="*/ 1615440 w 4779507"/>
              <a:gd name="connsiteY38" fmla="*/ 926634 h 3221243"/>
              <a:gd name="connsiteX39" fmla="*/ 1316736 w 4779507"/>
              <a:gd name="connsiteY39" fmla="*/ 1054650 h 3221243"/>
              <a:gd name="connsiteX40" fmla="*/ 603504 w 4779507"/>
              <a:gd name="connsiteY40" fmla="*/ 1426506 h 3221243"/>
              <a:gd name="connsiteX41" fmla="*/ 975360 w 4779507"/>
              <a:gd name="connsiteY41" fmla="*/ 1920282 h 3221243"/>
              <a:gd name="connsiteX0" fmla="*/ 0 w 4779507"/>
              <a:gd name="connsiteY0" fmla="*/ 2950506 h 3219679"/>
              <a:gd name="connsiteX1" fmla="*/ 219456 w 4779507"/>
              <a:gd name="connsiteY1" fmla="*/ 3182154 h 3219679"/>
              <a:gd name="connsiteX2" fmla="*/ 339090 w 4779507"/>
              <a:gd name="connsiteY2" fmla="*/ 3203109 h 3219679"/>
              <a:gd name="connsiteX3" fmla="*/ 591312 w 4779507"/>
              <a:gd name="connsiteY3" fmla="*/ 3090714 h 3219679"/>
              <a:gd name="connsiteX4" fmla="*/ 1048512 w 4779507"/>
              <a:gd name="connsiteY4" fmla="*/ 2828586 h 3219679"/>
              <a:gd name="connsiteX5" fmla="*/ 1146048 w 4779507"/>
              <a:gd name="connsiteY5" fmla="*/ 2761530 h 3219679"/>
              <a:gd name="connsiteX6" fmla="*/ 1322832 w 4779507"/>
              <a:gd name="connsiteY6" fmla="*/ 2718858 h 3219679"/>
              <a:gd name="connsiteX7" fmla="*/ 1493520 w 4779507"/>
              <a:gd name="connsiteY7" fmla="*/ 2779818 h 3219679"/>
              <a:gd name="connsiteX8" fmla="*/ 1639824 w 4779507"/>
              <a:gd name="connsiteY8" fmla="*/ 2950506 h 3219679"/>
              <a:gd name="connsiteX9" fmla="*/ 1810512 w 4779507"/>
              <a:gd name="connsiteY9" fmla="*/ 3102906 h 3219679"/>
              <a:gd name="connsiteX10" fmla="*/ 1926336 w 4779507"/>
              <a:gd name="connsiteY10" fmla="*/ 3194346 h 3219679"/>
              <a:gd name="connsiteX11" fmla="*/ 2109216 w 4779507"/>
              <a:gd name="connsiteY11" fmla="*/ 3218730 h 3219679"/>
              <a:gd name="connsiteX12" fmla="*/ 2279904 w 4779507"/>
              <a:gd name="connsiteY12" fmla="*/ 3169962 h 3219679"/>
              <a:gd name="connsiteX13" fmla="*/ 2828544 w 4779507"/>
              <a:gd name="connsiteY13" fmla="*/ 2859066 h 3219679"/>
              <a:gd name="connsiteX14" fmla="*/ 3261360 w 4779507"/>
              <a:gd name="connsiteY14" fmla="*/ 2596938 h 3219679"/>
              <a:gd name="connsiteX15" fmla="*/ 3529584 w 4779507"/>
              <a:gd name="connsiteY15" fmla="*/ 2444538 h 3219679"/>
              <a:gd name="connsiteX16" fmla="*/ 3541776 w 4779507"/>
              <a:gd name="connsiteY16" fmla="*/ 2389674 h 3219679"/>
              <a:gd name="connsiteX17" fmla="*/ 3669792 w 4779507"/>
              <a:gd name="connsiteY17" fmla="*/ 2292138 h 3219679"/>
              <a:gd name="connsiteX18" fmla="*/ 4053840 w 4779507"/>
              <a:gd name="connsiteY18" fmla="*/ 2090970 h 3219679"/>
              <a:gd name="connsiteX19" fmla="*/ 4212336 w 4779507"/>
              <a:gd name="connsiteY19" fmla="*/ 1969050 h 3219679"/>
              <a:gd name="connsiteX20" fmla="*/ 4230624 w 4779507"/>
              <a:gd name="connsiteY20" fmla="*/ 1908090 h 3219679"/>
              <a:gd name="connsiteX21" fmla="*/ 4425696 w 4779507"/>
              <a:gd name="connsiteY21" fmla="*/ 1804458 h 3219679"/>
              <a:gd name="connsiteX22" fmla="*/ 4730496 w 4779507"/>
              <a:gd name="connsiteY22" fmla="*/ 1627674 h 3219679"/>
              <a:gd name="connsiteX23" fmla="*/ 4779264 w 4779507"/>
              <a:gd name="connsiteY23" fmla="*/ 1499658 h 3219679"/>
              <a:gd name="connsiteX24" fmla="*/ 4748784 w 4779507"/>
              <a:gd name="connsiteY24" fmla="*/ 1365546 h 3219679"/>
              <a:gd name="connsiteX25" fmla="*/ 4736592 w 4779507"/>
              <a:gd name="connsiteY25" fmla="*/ 1133898 h 3219679"/>
              <a:gd name="connsiteX26" fmla="*/ 4687824 w 4779507"/>
              <a:gd name="connsiteY26" fmla="*/ 1011978 h 3219679"/>
              <a:gd name="connsiteX27" fmla="*/ 4486656 w 4779507"/>
              <a:gd name="connsiteY27" fmla="*/ 853482 h 3219679"/>
              <a:gd name="connsiteX28" fmla="*/ 3706368 w 4779507"/>
              <a:gd name="connsiteY28" fmla="*/ 304842 h 3219679"/>
              <a:gd name="connsiteX29" fmla="*/ 3371088 w 4779507"/>
              <a:gd name="connsiteY29" fmla="*/ 54906 h 3219679"/>
              <a:gd name="connsiteX30" fmla="*/ 3249168 w 4779507"/>
              <a:gd name="connsiteY30" fmla="*/ 42 h 3219679"/>
              <a:gd name="connsiteX31" fmla="*/ 3011424 w 4779507"/>
              <a:gd name="connsiteY31" fmla="*/ 48810 h 3219679"/>
              <a:gd name="connsiteX32" fmla="*/ 2718816 w 4779507"/>
              <a:gd name="connsiteY32" fmla="*/ 195114 h 3219679"/>
              <a:gd name="connsiteX33" fmla="*/ 2615184 w 4779507"/>
              <a:gd name="connsiteY33" fmla="*/ 274362 h 3219679"/>
              <a:gd name="connsiteX34" fmla="*/ 2542032 w 4779507"/>
              <a:gd name="connsiteY34" fmla="*/ 469434 h 3219679"/>
              <a:gd name="connsiteX35" fmla="*/ 2426208 w 4779507"/>
              <a:gd name="connsiteY35" fmla="*/ 621834 h 3219679"/>
              <a:gd name="connsiteX36" fmla="*/ 2097024 w 4779507"/>
              <a:gd name="connsiteY36" fmla="*/ 792522 h 3219679"/>
              <a:gd name="connsiteX37" fmla="*/ 1816608 w 4779507"/>
              <a:gd name="connsiteY37" fmla="*/ 920538 h 3219679"/>
              <a:gd name="connsiteX38" fmla="*/ 1615440 w 4779507"/>
              <a:gd name="connsiteY38" fmla="*/ 926634 h 3219679"/>
              <a:gd name="connsiteX39" fmla="*/ 1316736 w 4779507"/>
              <a:gd name="connsiteY39" fmla="*/ 1054650 h 3219679"/>
              <a:gd name="connsiteX40" fmla="*/ 603504 w 4779507"/>
              <a:gd name="connsiteY40" fmla="*/ 1426506 h 3219679"/>
              <a:gd name="connsiteX41" fmla="*/ 975360 w 4779507"/>
              <a:gd name="connsiteY41" fmla="*/ 1920282 h 3219679"/>
              <a:gd name="connsiteX0" fmla="*/ 0 w 4779507"/>
              <a:gd name="connsiteY0" fmla="*/ 2950506 h 3219679"/>
              <a:gd name="connsiteX1" fmla="*/ 219456 w 4779507"/>
              <a:gd name="connsiteY1" fmla="*/ 3182154 h 3219679"/>
              <a:gd name="connsiteX2" fmla="*/ 339090 w 4779507"/>
              <a:gd name="connsiteY2" fmla="*/ 3203109 h 3219679"/>
              <a:gd name="connsiteX3" fmla="*/ 591312 w 4779507"/>
              <a:gd name="connsiteY3" fmla="*/ 3090714 h 3219679"/>
              <a:gd name="connsiteX4" fmla="*/ 1048512 w 4779507"/>
              <a:gd name="connsiteY4" fmla="*/ 2828586 h 3219679"/>
              <a:gd name="connsiteX5" fmla="*/ 1146048 w 4779507"/>
              <a:gd name="connsiteY5" fmla="*/ 2761530 h 3219679"/>
              <a:gd name="connsiteX6" fmla="*/ 1322832 w 4779507"/>
              <a:gd name="connsiteY6" fmla="*/ 2718858 h 3219679"/>
              <a:gd name="connsiteX7" fmla="*/ 1493520 w 4779507"/>
              <a:gd name="connsiteY7" fmla="*/ 2779818 h 3219679"/>
              <a:gd name="connsiteX8" fmla="*/ 1639824 w 4779507"/>
              <a:gd name="connsiteY8" fmla="*/ 2950506 h 3219679"/>
              <a:gd name="connsiteX9" fmla="*/ 1810512 w 4779507"/>
              <a:gd name="connsiteY9" fmla="*/ 3102906 h 3219679"/>
              <a:gd name="connsiteX10" fmla="*/ 1926336 w 4779507"/>
              <a:gd name="connsiteY10" fmla="*/ 3194346 h 3219679"/>
              <a:gd name="connsiteX11" fmla="*/ 2109216 w 4779507"/>
              <a:gd name="connsiteY11" fmla="*/ 3218730 h 3219679"/>
              <a:gd name="connsiteX12" fmla="*/ 2279904 w 4779507"/>
              <a:gd name="connsiteY12" fmla="*/ 3169962 h 3219679"/>
              <a:gd name="connsiteX13" fmla="*/ 2828544 w 4779507"/>
              <a:gd name="connsiteY13" fmla="*/ 2859066 h 3219679"/>
              <a:gd name="connsiteX14" fmla="*/ 3261360 w 4779507"/>
              <a:gd name="connsiteY14" fmla="*/ 2596938 h 3219679"/>
              <a:gd name="connsiteX15" fmla="*/ 3529584 w 4779507"/>
              <a:gd name="connsiteY15" fmla="*/ 2444538 h 3219679"/>
              <a:gd name="connsiteX16" fmla="*/ 3541776 w 4779507"/>
              <a:gd name="connsiteY16" fmla="*/ 2389674 h 3219679"/>
              <a:gd name="connsiteX17" fmla="*/ 3669792 w 4779507"/>
              <a:gd name="connsiteY17" fmla="*/ 2292138 h 3219679"/>
              <a:gd name="connsiteX18" fmla="*/ 4053840 w 4779507"/>
              <a:gd name="connsiteY18" fmla="*/ 2090970 h 3219679"/>
              <a:gd name="connsiteX19" fmla="*/ 4212336 w 4779507"/>
              <a:gd name="connsiteY19" fmla="*/ 1969050 h 3219679"/>
              <a:gd name="connsiteX20" fmla="*/ 4230624 w 4779507"/>
              <a:gd name="connsiteY20" fmla="*/ 1908090 h 3219679"/>
              <a:gd name="connsiteX21" fmla="*/ 4425696 w 4779507"/>
              <a:gd name="connsiteY21" fmla="*/ 1804458 h 3219679"/>
              <a:gd name="connsiteX22" fmla="*/ 4730496 w 4779507"/>
              <a:gd name="connsiteY22" fmla="*/ 1627674 h 3219679"/>
              <a:gd name="connsiteX23" fmla="*/ 4779264 w 4779507"/>
              <a:gd name="connsiteY23" fmla="*/ 1499658 h 3219679"/>
              <a:gd name="connsiteX24" fmla="*/ 4748784 w 4779507"/>
              <a:gd name="connsiteY24" fmla="*/ 1365546 h 3219679"/>
              <a:gd name="connsiteX25" fmla="*/ 4736592 w 4779507"/>
              <a:gd name="connsiteY25" fmla="*/ 1133898 h 3219679"/>
              <a:gd name="connsiteX26" fmla="*/ 4687824 w 4779507"/>
              <a:gd name="connsiteY26" fmla="*/ 1011978 h 3219679"/>
              <a:gd name="connsiteX27" fmla="*/ 4486656 w 4779507"/>
              <a:gd name="connsiteY27" fmla="*/ 853482 h 3219679"/>
              <a:gd name="connsiteX28" fmla="*/ 3706368 w 4779507"/>
              <a:gd name="connsiteY28" fmla="*/ 304842 h 3219679"/>
              <a:gd name="connsiteX29" fmla="*/ 3371088 w 4779507"/>
              <a:gd name="connsiteY29" fmla="*/ 54906 h 3219679"/>
              <a:gd name="connsiteX30" fmla="*/ 3249168 w 4779507"/>
              <a:gd name="connsiteY30" fmla="*/ 42 h 3219679"/>
              <a:gd name="connsiteX31" fmla="*/ 3011424 w 4779507"/>
              <a:gd name="connsiteY31" fmla="*/ 48810 h 3219679"/>
              <a:gd name="connsiteX32" fmla="*/ 2718816 w 4779507"/>
              <a:gd name="connsiteY32" fmla="*/ 195114 h 3219679"/>
              <a:gd name="connsiteX33" fmla="*/ 2615184 w 4779507"/>
              <a:gd name="connsiteY33" fmla="*/ 274362 h 3219679"/>
              <a:gd name="connsiteX34" fmla="*/ 2542032 w 4779507"/>
              <a:gd name="connsiteY34" fmla="*/ 469434 h 3219679"/>
              <a:gd name="connsiteX35" fmla="*/ 2426208 w 4779507"/>
              <a:gd name="connsiteY35" fmla="*/ 621834 h 3219679"/>
              <a:gd name="connsiteX36" fmla="*/ 2097024 w 4779507"/>
              <a:gd name="connsiteY36" fmla="*/ 792522 h 3219679"/>
              <a:gd name="connsiteX37" fmla="*/ 1816608 w 4779507"/>
              <a:gd name="connsiteY37" fmla="*/ 920538 h 3219679"/>
              <a:gd name="connsiteX38" fmla="*/ 1615440 w 4779507"/>
              <a:gd name="connsiteY38" fmla="*/ 926634 h 3219679"/>
              <a:gd name="connsiteX39" fmla="*/ 1316736 w 4779507"/>
              <a:gd name="connsiteY39" fmla="*/ 1054650 h 3219679"/>
              <a:gd name="connsiteX40" fmla="*/ 603504 w 4779507"/>
              <a:gd name="connsiteY40" fmla="*/ 1426506 h 3219679"/>
              <a:gd name="connsiteX41" fmla="*/ 975360 w 4779507"/>
              <a:gd name="connsiteY41" fmla="*/ 1920282 h 3219679"/>
              <a:gd name="connsiteX0" fmla="*/ 0 w 4779507"/>
              <a:gd name="connsiteY0" fmla="*/ 2950506 h 3219679"/>
              <a:gd name="connsiteX1" fmla="*/ 219456 w 4779507"/>
              <a:gd name="connsiteY1" fmla="*/ 3182154 h 3219679"/>
              <a:gd name="connsiteX2" fmla="*/ 346710 w 4779507"/>
              <a:gd name="connsiteY2" fmla="*/ 3210729 h 3219679"/>
              <a:gd name="connsiteX3" fmla="*/ 591312 w 4779507"/>
              <a:gd name="connsiteY3" fmla="*/ 3090714 h 3219679"/>
              <a:gd name="connsiteX4" fmla="*/ 1048512 w 4779507"/>
              <a:gd name="connsiteY4" fmla="*/ 2828586 h 3219679"/>
              <a:gd name="connsiteX5" fmla="*/ 1146048 w 4779507"/>
              <a:gd name="connsiteY5" fmla="*/ 2761530 h 3219679"/>
              <a:gd name="connsiteX6" fmla="*/ 1322832 w 4779507"/>
              <a:gd name="connsiteY6" fmla="*/ 2718858 h 3219679"/>
              <a:gd name="connsiteX7" fmla="*/ 1493520 w 4779507"/>
              <a:gd name="connsiteY7" fmla="*/ 2779818 h 3219679"/>
              <a:gd name="connsiteX8" fmla="*/ 1639824 w 4779507"/>
              <a:gd name="connsiteY8" fmla="*/ 2950506 h 3219679"/>
              <a:gd name="connsiteX9" fmla="*/ 1810512 w 4779507"/>
              <a:gd name="connsiteY9" fmla="*/ 3102906 h 3219679"/>
              <a:gd name="connsiteX10" fmla="*/ 1926336 w 4779507"/>
              <a:gd name="connsiteY10" fmla="*/ 3194346 h 3219679"/>
              <a:gd name="connsiteX11" fmla="*/ 2109216 w 4779507"/>
              <a:gd name="connsiteY11" fmla="*/ 3218730 h 3219679"/>
              <a:gd name="connsiteX12" fmla="*/ 2279904 w 4779507"/>
              <a:gd name="connsiteY12" fmla="*/ 3169962 h 3219679"/>
              <a:gd name="connsiteX13" fmla="*/ 2828544 w 4779507"/>
              <a:gd name="connsiteY13" fmla="*/ 2859066 h 3219679"/>
              <a:gd name="connsiteX14" fmla="*/ 3261360 w 4779507"/>
              <a:gd name="connsiteY14" fmla="*/ 2596938 h 3219679"/>
              <a:gd name="connsiteX15" fmla="*/ 3529584 w 4779507"/>
              <a:gd name="connsiteY15" fmla="*/ 2444538 h 3219679"/>
              <a:gd name="connsiteX16" fmla="*/ 3541776 w 4779507"/>
              <a:gd name="connsiteY16" fmla="*/ 2389674 h 3219679"/>
              <a:gd name="connsiteX17" fmla="*/ 3669792 w 4779507"/>
              <a:gd name="connsiteY17" fmla="*/ 2292138 h 3219679"/>
              <a:gd name="connsiteX18" fmla="*/ 4053840 w 4779507"/>
              <a:gd name="connsiteY18" fmla="*/ 2090970 h 3219679"/>
              <a:gd name="connsiteX19" fmla="*/ 4212336 w 4779507"/>
              <a:gd name="connsiteY19" fmla="*/ 1969050 h 3219679"/>
              <a:gd name="connsiteX20" fmla="*/ 4230624 w 4779507"/>
              <a:gd name="connsiteY20" fmla="*/ 1908090 h 3219679"/>
              <a:gd name="connsiteX21" fmla="*/ 4425696 w 4779507"/>
              <a:gd name="connsiteY21" fmla="*/ 1804458 h 3219679"/>
              <a:gd name="connsiteX22" fmla="*/ 4730496 w 4779507"/>
              <a:gd name="connsiteY22" fmla="*/ 1627674 h 3219679"/>
              <a:gd name="connsiteX23" fmla="*/ 4779264 w 4779507"/>
              <a:gd name="connsiteY23" fmla="*/ 1499658 h 3219679"/>
              <a:gd name="connsiteX24" fmla="*/ 4748784 w 4779507"/>
              <a:gd name="connsiteY24" fmla="*/ 1365546 h 3219679"/>
              <a:gd name="connsiteX25" fmla="*/ 4736592 w 4779507"/>
              <a:gd name="connsiteY25" fmla="*/ 1133898 h 3219679"/>
              <a:gd name="connsiteX26" fmla="*/ 4687824 w 4779507"/>
              <a:gd name="connsiteY26" fmla="*/ 1011978 h 3219679"/>
              <a:gd name="connsiteX27" fmla="*/ 4486656 w 4779507"/>
              <a:gd name="connsiteY27" fmla="*/ 853482 h 3219679"/>
              <a:gd name="connsiteX28" fmla="*/ 3706368 w 4779507"/>
              <a:gd name="connsiteY28" fmla="*/ 304842 h 3219679"/>
              <a:gd name="connsiteX29" fmla="*/ 3371088 w 4779507"/>
              <a:gd name="connsiteY29" fmla="*/ 54906 h 3219679"/>
              <a:gd name="connsiteX30" fmla="*/ 3249168 w 4779507"/>
              <a:gd name="connsiteY30" fmla="*/ 42 h 3219679"/>
              <a:gd name="connsiteX31" fmla="*/ 3011424 w 4779507"/>
              <a:gd name="connsiteY31" fmla="*/ 48810 h 3219679"/>
              <a:gd name="connsiteX32" fmla="*/ 2718816 w 4779507"/>
              <a:gd name="connsiteY32" fmla="*/ 195114 h 3219679"/>
              <a:gd name="connsiteX33" fmla="*/ 2615184 w 4779507"/>
              <a:gd name="connsiteY33" fmla="*/ 274362 h 3219679"/>
              <a:gd name="connsiteX34" fmla="*/ 2542032 w 4779507"/>
              <a:gd name="connsiteY34" fmla="*/ 469434 h 3219679"/>
              <a:gd name="connsiteX35" fmla="*/ 2426208 w 4779507"/>
              <a:gd name="connsiteY35" fmla="*/ 621834 h 3219679"/>
              <a:gd name="connsiteX36" fmla="*/ 2097024 w 4779507"/>
              <a:gd name="connsiteY36" fmla="*/ 792522 h 3219679"/>
              <a:gd name="connsiteX37" fmla="*/ 1816608 w 4779507"/>
              <a:gd name="connsiteY37" fmla="*/ 920538 h 3219679"/>
              <a:gd name="connsiteX38" fmla="*/ 1615440 w 4779507"/>
              <a:gd name="connsiteY38" fmla="*/ 926634 h 3219679"/>
              <a:gd name="connsiteX39" fmla="*/ 1316736 w 4779507"/>
              <a:gd name="connsiteY39" fmla="*/ 1054650 h 3219679"/>
              <a:gd name="connsiteX40" fmla="*/ 603504 w 4779507"/>
              <a:gd name="connsiteY40" fmla="*/ 1426506 h 3219679"/>
              <a:gd name="connsiteX41" fmla="*/ 975360 w 4779507"/>
              <a:gd name="connsiteY41" fmla="*/ 1920282 h 3219679"/>
              <a:gd name="connsiteX0" fmla="*/ 0 w 4779507"/>
              <a:gd name="connsiteY0" fmla="*/ 2950506 h 3219679"/>
              <a:gd name="connsiteX1" fmla="*/ 219456 w 4779507"/>
              <a:gd name="connsiteY1" fmla="*/ 3182154 h 3219679"/>
              <a:gd name="connsiteX2" fmla="*/ 346710 w 4779507"/>
              <a:gd name="connsiteY2" fmla="*/ 3210729 h 3219679"/>
              <a:gd name="connsiteX3" fmla="*/ 591312 w 4779507"/>
              <a:gd name="connsiteY3" fmla="*/ 3090714 h 3219679"/>
              <a:gd name="connsiteX4" fmla="*/ 1048512 w 4779507"/>
              <a:gd name="connsiteY4" fmla="*/ 2828586 h 3219679"/>
              <a:gd name="connsiteX5" fmla="*/ 1187958 w 4779507"/>
              <a:gd name="connsiteY5" fmla="*/ 2757720 h 3219679"/>
              <a:gd name="connsiteX6" fmla="*/ 1322832 w 4779507"/>
              <a:gd name="connsiteY6" fmla="*/ 2718858 h 3219679"/>
              <a:gd name="connsiteX7" fmla="*/ 1493520 w 4779507"/>
              <a:gd name="connsiteY7" fmla="*/ 2779818 h 3219679"/>
              <a:gd name="connsiteX8" fmla="*/ 1639824 w 4779507"/>
              <a:gd name="connsiteY8" fmla="*/ 2950506 h 3219679"/>
              <a:gd name="connsiteX9" fmla="*/ 1810512 w 4779507"/>
              <a:gd name="connsiteY9" fmla="*/ 3102906 h 3219679"/>
              <a:gd name="connsiteX10" fmla="*/ 1926336 w 4779507"/>
              <a:gd name="connsiteY10" fmla="*/ 3194346 h 3219679"/>
              <a:gd name="connsiteX11" fmla="*/ 2109216 w 4779507"/>
              <a:gd name="connsiteY11" fmla="*/ 3218730 h 3219679"/>
              <a:gd name="connsiteX12" fmla="*/ 2279904 w 4779507"/>
              <a:gd name="connsiteY12" fmla="*/ 3169962 h 3219679"/>
              <a:gd name="connsiteX13" fmla="*/ 2828544 w 4779507"/>
              <a:gd name="connsiteY13" fmla="*/ 2859066 h 3219679"/>
              <a:gd name="connsiteX14" fmla="*/ 3261360 w 4779507"/>
              <a:gd name="connsiteY14" fmla="*/ 2596938 h 3219679"/>
              <a:gd name="connsiteX15" fmla="*/ 3529584 w 4779507"/>
              <a:gd name="connsiteY15" fmla="*/ 2444538 h 3219679"/>
              <a:gd name="connsiteX16" fmla="*/ 3541776 w 4779507"/>
              <a:gd name="connsiteY16" fmla="*/ 2389674 h 3219679"/>
              <a:gd name="connsiteX17" fmla="*/ 3669792 w 4779507"/>
              <a:gd name="connsiteY17" fmla="*/ 2292138 h 3219679"/>
              <a:gd name="connsiteX18" fmla="*/ 4053840 w 4779507"/>
              <a:gd name="connsiteY18" fmla="*/ 2090970 h 3219679"/>
              <a:gd name="connsiteX19" fmla="*/ 4212336 w 4779507"/>
              <a:gd name="connsiteY19" fmla="*/ 1969050 h 3219679"/>
              <a:gd name="connsiteX20" fmla="*/ 4230624 w 4779507"/>
              <a:gd name="connsiteY20" fmla="*/ 1908090 h 3219679"/>
              <a:gd name="connsiteX21" fmla="*/ 4425696 w 4779507"/>
              <a:gd name="connsiteY21" fmla="*/ 1804458 h 3219679"/>
              <a:gd name="connsiteX22" fmla="*/ 4730496 w 4779507"/>
              <a:gd name="connsiteY22" fmla="*/ 1627674 h 3219679"/>
              <a:gd name="connsiteX23" fmla="*/ 4779264 w 4779507"/>
              <a:gd name="connsiteY23" fmla="*/ 1499658 h 3219679"/>
              <a:gd name="connsiteX24" fmla="*/ 4748784 w 4779507"/>
              <a:gd name="connsiteY24" fmla="*/ 1365546 h 3219679"/>
              <a:gd name="connsiteX25" fmla="*/ 4736592 w 4779507"/>
              <a:gd name="connsiteY25" fmla="*/ 1133898 h 3219679"/>
              <a:gd name="connsiteX26" fmla="*/ 4687824 w 4779507"/>
              <a:gd name="connsiteY26" fmla="*/ 1011978 h 3219679"/>
              <a:gd name="connsiteX27" fmla="*/ 4486656 w 4779507"/>
              <a:gd name="connsiteY27" fmla="*/ 853482 h 3219679"/>
              <a:gd name="connsiteX28" fmla="*/ 3706368 w 4779507"/>
              <a:gd name="connsiteY28" fmla="*/ 304842 h 3219679"/>
              <a:gd name="connsiteX29" fmla="*/ 3371088 w 4779507"/>
              <a:gd name="connsiteY29" fmla="*/ 54906 h 3219679"/>
              <a:gd name="connsiteX30" fmla="*/ 3249168 w 4779507"/>
              <a:gd name="connsiteY30" fmla="*/ 42 h 3219679"/>
              <a:gd name="connsiteX31" fmla="*/ 3011424 w 4779507"/>
              <a:gd name="connsiteY31" fmla="*/ 48810 h 3219679"/>
              <a:gd name="connsiteX32" fmla="*/ 2718816 w 4779507"/>
              <a:gd name="connsiteY32" fmla="*/ 195114 h 3219679"/>
              <a:gd name="connsiteX33" fmla="*/ 2615184 w 4779507"/>
              <a:gd name="connsiteY33" fmla="*/ 274362 h 3219679"/>
              <a:gd name="connsiteX34" fmla="*/ 2542032 w 4779507"/>
              <a:gd name="connsiteY34" fmla="*/ 469434 h 3219679"/>
              <a:gd name="connsiteX35" fmla="*/ 2426208 w 4779507"/>
              <a:gd name="connsiteY35" fmla="*/ 621834 h 3219679"/>
              <a:gd name="connsiteX36" fmla="*/ 2097024 w 4779507"/>
              <a:gd name="connsiteY36" fmla="*/ 792522 h 3219679"/>
              <a:gd name="connsiteX37" fmla="*/ 1816608 w 4779507"/>
              <a:gd name="connsiteY37" fmla="*/ 920538 h 3219679"/>
              <a:gd name="connsiteX38" fmla="*/ 1615440 w 4779507"/>
              <a:gd name="connsiteY38" fmla="*/ 926634 h 3219679"/>
              <a:gd name="connsiteX39" fmla="*/ 1316736 w 4779507"/>
              <a:gd name="connsiteY39" fmla="*/ 1054650 h 3219679"/>
              <a:gd name="connsiteX40" fmla="*/ 603504 w 4779507"/>
              <a:gd name="connsiteY40" fmla="*/ 1426506 h 3219679"/>
              <a:gd name="connsiteX41" fmla="*/ 975360 w 4779507"/>
              <a:gd name="connsiteY41" fmla="*/ 1920282 h 3219679"/>
              <a:gd name="connsiteX0" fmla="*/ 0 w 4779507"/>
              <a:gd name="connsiteY0" fmla="*/ 2950506 h 3219679"/>
              <a:gd name="connsiteX1" fmla="*/ 219456 w 4779507"/>
              <a:gd name="connsiteY1" fmla="*/ 3182154 h 3219679"/>
              <a:gd name="connsiteX2" fmla="*/ 346710 w 4779507"/>
              <a:gd name="connsiteY2" fmla="*/ 3210729 h 3219679"/>
              <a:gd name="connsiteX3" fmla="*/ 591312 w 4779507"/>
              <a:gd name="connsiteY3" fmla="*/ 3090714 h 3219679"/>
              <a:gd name="connsiteX4" fmla="*/ 1048512 w 4779507"/>
              <a:gd name="connsiteY4" fmla="*/ 2828586 h 3219679"/>
              <a:gd name="connsiteX5" fmla="*/ 1187958 w 4779507"/>
              <a:gd name="connsiteY5" fmla="*/ 2757720 h 3219679"/>
              <a:gd name="connsiteX6" fmla="*/ 1322832 w 4779507"/>
              <a:gd name="connsiteY6" fmla="*/ 2718858 h 3219679"/>
              <a:gd name="connsiteX7" fmla="*/ 1493520 w 4779507"/>
              <a:gd name="connsiteY7" fmla="*/ 2779818 h 3219679"/>
              <a:gd name="connsiteX8" fmla="*/ 1656969 w 4779507"/>
              <a:gd name="connsiteY8" fmla="*/ 2946696 h 3219679"/>
              <a:gd name="connsiteX9" fmla="*/ 1810512 w 4779507"/>
              <a:gd name="connsiteY9" fmla="*/ 3102906 h 3219679"/>
              <a:gd name="connsiteX10" fmla="*/ 1926336 w 4779507"/>
              <a:gd name="connsiteY10" fmla="*/ 3194346 h 3219679"/>
              <a:gd name="connsiteX11" fmla="*/ 2109216 w 4779507"/>
              <a:gd name="connsiteY11" fmla="*/ 3218730 h 3219679"/>
              <a:gd name="connsiteX12" fmla="*/ 2279904 w 4779507"/>
              <a:gd name="connsiteY12" fmla="*/ 3169962 h 3219679"/>
              <a:gd name="connsiteX13" fmla="*/ 2828544 w 4779507"/>
              <a:gd name="connsiteY13" fmla="*/ 2859066 h 3219679"/>
              <a:gd name="connsiteX14" fmla="*/ 3261360 w 4779507"/>
              <a:gd name="connsiteY14" fmla="*/ 2596938 h 3219679"/>
              <a:gd name="connsiteX15" fmla="*/ 3529584 w 4779507"/>
              <a:gd name="connsiteY15" fmla="*/ 2444538 h 3219679"/>
              <a:gd name="connsiteX16" fmla="*/ 3541776 w 4779507"/>
              <a:gd name="connsiteY16" fmla="*/ 2389674 h 3219679"/>
              <a:gd name="connsiteX17" fmla="*/ 3669792 w 4779507"/>
              <a:gd name="connsiteY17" fmla="*/ 2292138 h 3219679"/>
              <a:gd name="connsiteX18" fmla="*/ 4053840 w 4779507"/>
              <a:gd name="connsiteY18" fmla="*/ 2090970 h 3219679"/>
              <a:gd name="connsiteX19" fmla="*/ 4212336 w 4779507"/>
              <a:gd name="connsiteY19" fmla="*/ 1969050 h 3219679"/>
              <a:gd name="connsiteX20" fmla="*/ 4230624 w 4779507"/>
              <a:gd name="connsiteY20" fmla="*/ 1908090 h 3219679"/>
              <a:gd name="connsiteX21" fmla="*/ 4425696 w 4779507"/>
              <a:gd name="connsiteY21" fmla="*/ 1804458 h 3219679"/>
              <a:gd name="connsiteX22" fmla="*/ 4730496 w 4779507"/>
              <a:gd name="connsiteY22" fmla="*/ 1627674 h 3219679"/>
              <a:gd name="connsiteX23" fmla="*/ 4779264 w 4779507"/>
              <a:gd name="connsiteY23" fmla="*/ 1499658 h 3219679"/>
              <a:gd name="connsiteX24" fmla="*/ 4748784 w 4779507"/>
              <a:gd name="connsiteY24" fmla="*/ 1365546 h 3219679"/>
              <a:gd name="connsiteX25" fmla="*/ 4736592 w 4779507"/>
              <a:gd name="connsiteY25" fmla="*/ 1133898 h 3219679"/>
              <a:gd name="connsiteX26" fmla="*/ 4687824 w 4779507"/>
              <a:gd name="connsiteY26" fmla="*/ 1011978 h 3219679"/>
              <a:gd name="connsiteX27" fmla="*/ 4486656 w 4779507"/>
              <a:gd name="connsiteY27" fmla="*/ 853482 h 3219679"/>
              <a:gd name="connsiteX28" fmla="*/ 3706368 w 4779507"/>
              <a:gd name="connsiteY28" fmla="*/ 304842 h 3219679"/>
              <a:gd name="connsiteX29" fmla="*/ 3371088 w 4779507"/>
              <a:gd name="connsiteY29" fmla="*/ 54906 h 3219679"/>
              <a:gd name="connsiteX30" fmla="*/ 3249168 w 4779507"/>
              <a:gd name="connsiteY30" fmla="*/ 42 h 3219679"/>
              <a:gd name="connsiteX31" fmla="*/ 3011424 w 4779507"/>
              <a:gd name="connsiteY31" fmla="*/ 48810 h 3219679"/>
              <a:gd name="connsiteX32" fmla="*/ 2718816 w 4779507"/>
              <a:gd name="connsiteY32" fmla="*/ 195114 h 3219679"/>
              <a:gd name="connsiteX33" fmla="*/ 2615184 w 4779507"/>
              <a:gd name="connsiteY33" fmla="*/ 274362 h 3219679"/>
              <a:gd name="connsiteX34" fmla="*/ 2542032 w 4779507"/>
              <a:gd name="connsiteY34" fmla="*/ 469434 h 3219679"/>
              <a:gd name="connsiteX35" fmla="*/ 2426208 w 4779507"/>
              <a:gd name="connsiteY35" fmla="*/ 621834 h 3219679"/>
              <a:gd name="connsiteX36" fmla="*/ 2097024 w 4779507"/>
              <a:gd name="connsiteY36" fmla="*/ 792522 h 3219679"/>
              <a:gd name="connsiteX37" fmla="*/ 1816608 w 4779507"/>
              <a:gd name="connsiteY37" fmla="*/ 920538 h 3219679"/>
              <a:gd name="connsiteX38" fmla="*/ 1615440 w 4779507"/>
              <a:gd name="connsiteY38" fmla="*/ 926634 h 3219679"/>
              <a:gd name="connsiteX39" fmla="*/ 1316736 w 4779507"/>
              <a:gd name="connsiteY39" fmla="*/ 1054650 h 3219679"/>
              <a:gd name="connsiteX40" fmla="*/ 603504 w 4779507"/>
              <a:gd name="connsiteY40" fmla="*/ 1426506 h 3219679"/>
              <a:gd name="connsiteX41" fmla="*/ 975360 w 4779507"/>
              <a:gd name="connsiteY41" fmla="*/ 1920282 h 3219679"/>
              <a:gd name="connsiteX0" fmla="*/ 0 w 4779507"/>
              <a:gd name="connsiteY0" fmla="*/ 2950506 h 3225152"/>
              <a:gd name="connsiteX1" fmla="*/ 219456 w 4779507"/>
              <a:gd name="connsiteY1" fmla="*/ 3182154 h 3225152"/>
              <a:gd name="connsiteX2" fmla="*/ 346710 w 4779507"/>
              <a:gd name="connsiteY2" fmla="*/ 3210729 h 3225152"/>
              <a:gd name="connsiteX3" fmla="*/ 591312 w 4779507"/>
              <a:gd name="connsiteY3" fmla="*/ 3090714 h 3225152"/>
              <a:gd name="connsiteX4" fmla="*/ 1048512 w 4779507"/>
              <a:gd name="connsiteY4" fmla="*/ 2828586 h 3225152"/>
              <a:gd name="connsiteX5" fmla="*/ 1187958 w 4779507"/>
              <a:gd name="connsiteY5" fmla="*/ 2757720 h 3225152"/>
              <a:gd name="connsiteX6" fmla="*/ 1322832 w 4779507"/>
              <a:gd name="connsiteY6" fmla="*/ 2718858 h 3225152"/>
              <a:gd name="connsiteX7" fmla="*/ 1493520 w 4779507"/>
              <a:gd name="connsiteY7" fmla="*/ 2779818 h 3225152"/>
              <a:gd name="connsiteX8" fmla="*/ 1656969 w 4779507"/>
              <a:gd name="connsiteY8" fmla="*/ 2946696 h 3225152"/>
              <a:gd name="connsiteX9" fmla="*/ 1810512 w 4779507"/>
              <a:gd name="connsiteY9" fmla="*/ 3102906 h 3225152"/>
              <a:gd name="connsiteX10" fmla="*/ 1926336 w 4779507"/>
              <a:gd name="connsiteY10" fmla="*/ 3194346 h 3225152"/>
              <a:gd name="connsiteX11" fmla="*/ 2114931 w 4779507"/>
              <a:gd name="connsiteY11" fmla="*/ 3224445 h 3225152"/>
              <a:gd name="connsiteX12" fmla="*/ 2279904 w 4779507"/>
              <a:gd name="connsiteY12" fmla="*/ 3169962 h 3225152"/>
              <a:gd name="connsiteX13" fmla="*/ 2828544 w 4779507"/>
              <a:gd name="connsiteY13" fmla="*/ 2859066 h 3225152"/>
              <a:gd name="connsiteX14" fmla="*/ 3261360 w 4779507"/>
              <a:gd name="connsiteY14" fmla="*/ 2596938 h 3225152"/>
              <a:gd name="connsiteX15" fmla="*/ 3529584 w 4779507"/>
              <a:gd name="connsiteY15" fmla="*/ 2444538 h 3225152"/>
              <a:gd name="connsiteX16" fmla="*/ 3541776 w 4779507"/>
              <a:gd name="connsiteY16" fmla="*/ 2389674 h 3225152"/>
              <a:gd name="connsiteX17" fmla="*/ 3669792 w 4779507"/>
              <a:gd name="connsiteY17" fmla="*/ 2292138 h 3225152"/>
              <a:gd name="connsiteX18" fmla="*/ 4053840 w 4779507"/>
              <a:gd name="connsiteY18" fmla="*/ 2090970 h 3225152"/>
              <a:gd name="connsiteX19" fmla="*/ 4212336 w 4779507"/>
              <a:gd name="connsiteY19" fmla="*/ 1969050 h 3225152"/>
              <a:gd name="connsiteX20" fmla="*/ 4230624 w 4779507"/>
              <a:gd name="connsiteY20" fmla="*/ 1908090 h 3225152"/>
              <a:gd name="connsiteX21" fmla="*/ 4425696 w 4779507"/>
              <a:gd name="connsiteY21" fmla="*/ 1804458 h 3225152"/>
              <a:gd name="connsiteX22" fmla="*/ 4730496 w 4779507"/>
              <a:gd name="connsiteY22" fmla="*/ 1627674 h 3225152"/>
              <a:gd name="connsiteX23" fmla="*/ 4779264 w 4779507"/>
              <a:gd name="connsiteY23" fmla="*/ 1499658 h 3225152"/>
              <a:gd name="connsiteX24" fmla="*/ 4748784 w 4779507"/>
              <a:gd name="connsiteY24" fmla="*/ 1365546 h 3225152"/>
              <a:gd name="connsiteX25" fmla="*/ 4736592 w 4779507"/>
              <a:gd name="connsiteY25" fmla="*/ 1133898 h 3225152"/>
              <a:gd name="connsiteX26" fmla="*/ 4687824 w 4779507"/>
              <a:gd name="connsiteY26" fmla="*/ 1011978 h 3225152"/>
              <a:gd name="connsiteX27" fmla="*/ 4486656 w 4779507"/>
              <a:gd name="connsiteY27" fmla="*/ 853482 h 3225152"/>
              <a:gd name="connsiteX28" fmla="*/ 3706368 w 4779507"/>
              <a:gd name="connsiteY28" fmla="*/ 304842 h 3225152"/>
              <a:gd name="connsiteX29" fmla="*/ 3371088 w 4779507"/>
              <a:gd name="connsiteY29" fmla="*/ 54906 h 3225152"/>
              <a:gd name="connsiteX30" fmla="*/ 3249168 w 4779507"/>
              <a:gd name="connsiteY30" fmla="*/ 42 h 3225152"/>
              <a:gd name="connsiteX31" fmla="*/ 3011424 w 4779507"/>
              <a:gd name="connsiteY31" fmla="*/ 48810 h 3225152"/>
              <a:gd name="connsiteX32" fmla="*/ 2718816 w 4779507"/>
              <a:gd name="connsiteY32" fmla="*/ 195114 h 3225152"/>
              <a:gd name="connsiteX33" fmla="*/ 2615184 w 4779507"/>
              <a:gd name="connsiteY33" fmla="*/ 274362 h 3225152"/>
              <a:gd name="connsiteX34" fmla="*/ 2542032 w 4779507"/>
              <a:gd name="connsiteY34" fmla="*/ 469434 h 3225152"/>
              <a:gd name="connsiteX35" fmla="*/ 2426208 w 4779507"/>
              <a:gd name="connsiteY35" fmla="*/ 621834 h 3225152"/>
              <a:gd name="connsiteX36" fmla="*/ 2097024 w 4779507"/>
              <a:gd name="connsiteY36" fmla="*/ 792522 h 3225152"/>
              <a:gd name="connsiteX37" fmla="*/ 1816608 w 4779507"/>
              <a:gd name="connsiteY37" fmla="*/ 920538 h 3225152"/>
              <a:gd name="connsiteX38" fmla="*/ 1615440 w 4779507"/>
              <a:gd name="connsiteY38" fmla="*/ 926634 h 3225152"/>
              <a:gd name="connsiteX39" fmla="*/ 1316736 w 4779507"/>
              <a:gd name="connsiteY39" fmla="*/ 1054650 h 3225152"/>
              <a:gd name="connsiteX40" fmla="*/ 603504 w 4779507"/>
              <a:gd name="connsiteY40" fmla="*/ 1426506 h 3225152"/>
              <a:gd name="connsiteX41" fmla="*/ 975360 w 4779507"/>
              <a:gd name="connsiteY41" fmla="*/ 1920282 h 3225152"/>
              <a:gd name="connsiteX0" fmla="*/ 0 w 4779507"/>
              <a:gd name="connsiteY0" fmla="*/ 2950506 h 3229232"/>
              <a:gd name="connsiteX1" fmla="*/ 219456 w 4779507"/>
              <a:gd name="connsiteY1" fmla="*/ 3182154 h 3229232"/>
              <a:gd name="connsiteX2" fmla="*/ 346710 w 4779507"/>
              <a:gd name="connsiteY2" fmla="*/ 3210729 h 3229232"/>
              <a:gd name="connsiteX3" fmla="*/ 591312 w 4779507"/>
              <a:gd name="connsiteY3" fmla="*/ 3090714 h 3229232"/>
              <a:gd name="connsiteX4" fmla="*/ 1048512 w 4779507"/>
              <a:gd name="connsiteY4" fmla="*/ 2828586 h 3229232"/>
              <a:gd name="connsiteX5" fmla="*/ 1187958 w 4779507"/>
              <a:gd name="connsiteY5" fmla="*/ 2757720 h 3229232"/>
              <a:gd name="connsiteX6" fmla="*/ 1322832 w 4779507"/>
              <a:gd name="connsiteY6" fmla="*/ 2718858 h 3229232"/>
              <a:gd name="connsiteX7" fmla="*/ 1493520 w 4779507"/>
              <a:gd name="connsiteY7" fmla="*/ 2779818 h 3229232"/>
              <a:gd name="connsiteX8" fmla="*/ 1656969 w 4779507"/>
              <a:gd name="connsiteY8" fmla="*/ 2946696 h 3229232"/>
              <a:gd name="connsiteX9" fmla="*/ 1810512 w 4779507"/>
              <a:gd name="connsiteY9" fmla="*/ 3102906 h 3229232"/>
              <a:gd name="connsiteX10" fmla="*/ 1926336 w 4779507"/>
              <a:gd name="connsiteY10" fmla="*/ 3194346 h 3229232"/>
              <a:gd name="connsiteX11" fmla="*/ 2114931 w 4779507"/>
              <a:gd name="connsiteY11" fmla="*/ 3224445 h 3229232"/>
              <a:gd name="connsiteX12" fmla="*/ 2279904 w 4779507"/>
              <a:gd name="connsiteY12" fmla="*/ 3169962 h 3229232"/>
              <a:gd name="connsiteX13" fmla="*/ 2828544 w 4779507"/>
              <a:gd name="connsiteY13" fmla="*/ 2859066 h 3229232"/>
              <a:gd name="connsiteX14" fmla="*/ 3261360 w 4779507"/>
              <a:gd name="connsiteY14" fmla="*/ 2596938 h 3229232"/>
              <a:gd name="connsiteX15" fmla="*/ 3529584 w 4779507"/>
              <a:gd name="connsiteY15" fmla="*/ 2444538 h 3229232"/>
              <a:gd name="connsiteX16" fmla="*/ 3541776 w 4779507"/>
              <a:gd name="connsiteY16" fmla="*/ 2389674 h 3229232"/>
              <a:gd name="connsiteX17" fmla="*/ 3669792 w 4779507"/>
              <a:gd name="connsiteY17" fmla="*/ 2292138 h 3229232"/>
              <a:gd name="connsiteX18" fmla="*/ 4053840 w 4779507"/>
              <a:gd name="connsiteY18" fmla="*/ 2090970 h 3229232"/>
              <a:gd name="connsiteX19" fmla="*/ 4212336 w 4779507"/>
              <a:gd name="connsiteY19" fmla="*/ 1969050 h 3229232"/>
              <a:gd name="connsiteX20" fmla="*/ 4230624 w 4779507"/>
              <a:gd name="connsiteY20" fmla="*/ 1908090 h 3229232"/>
              <a:gd name="connsiteX21" fmla="*/ 4425696 w 4779507"/>
              <a:gd name="connsiteY21" fmla="*/ 1804458 h 3229232"/>
              <a:gd name="connsiteX22" fmla="*/ 4730496 w 4779507"/>
              <a:gd name="connsiteY22" fmla="*/ 1627674 h 3229232"/>
              <a:gd name="connsiteX23" fmla="*/ 4779264 w 4779507"/>
              <a:gd name="connsiteY23" fmla="*/ 1499658 h 3229232"/>
              <a:gd name="connsiteX24" fmla="*/ 4748784 w 4779507"/>
              <a:gd name="connsiteY24" fmla="*/ 1365546 h 3229232"/>
              <a:gd name="connsiteX25" fmla="*/ 4736592 w 4779507"/>
              <a:gd name="connsiteY25" fmla="*/ 1133898 h 3229232"/>
              <a:gd name="connsiteX26" fmla="*/ 4687824 w 4779507"/>
              <a:gd name="connsiteY26" fmla="*/ 1011978 h 3229232"/>
              <a:gd name="connsiteX27" fmla="*/ 4486656 w 4779507"/>
              <a:gd name="connsiteY27" fmla="*/ 853482 h 3229232"/>
              <a:gd name="connsiteX28" fmla="*/ 3706368 w 4779507"/>
              <a:gd name="connsiteY28" fmla="*/ 304842 h 3229232"/>
              <a:gd name="connsiteX29" fmla="*/ 3371088 w 4779507"/>
              <a:gd name="connsiteY29" fmla="*/ 54906 h 3229232"/>
              <a:gd name="connsiteX30" fmla="*/ 3249168 w 4779507"/>
              <a:gd name="connsiteY30" fmla="*/ 42 h 3229232"/>
              <a:gd name="connsiteX31" fmla="*/ 3011424 w 4779507"/>
              <a:gd name="connsiteY31" fmla="*/ 48810 h 3229232"/>
              <a:gd name="connsiteX32" fmla="*/ 2718816 w 4779507"/>
              <a:gd name="connsiteY32" fmla="*/ 195114 h 3229232"/>
              <a:gd name="connsiteX33" fmla="*/ 2615184 w 4779507"/>
              <a:gd name="connsiteY33" fmla="*/ 274362 h 3229232"/>
              <a:gd name="connsiteX34" fmla="*/ 2542032 w 4779507"/>
              <a:gd name="connsiteY34" fmla="*/ 469434 h 3229232"/>
              <a:gd name="connsiteX35" fmla="*/ 2426208 w 4779507"/>
              <a:gd name="connsiteY35" fmla="*/ 621834 h 3229232"/>
              <a:gd name="connsiteX36" fmla="*/ 2097024 w 4779507"/>
              <a:gd name="connsiteY36" fmla="*/ 792522 h 3229232"/>
              <a:gd name="connsiteX37" fmla="*/ 1816608 w 4779507"/>
              <a:gd name="connsiteY37" fmla="*/ 920538 h 3229232"/>
              <a:gd name="connsiteX38" fmla="*/ 1615440 w 4779507"/>
              <a:gd name="connsiteY38" fmla="*/ 926634 h 3229232"/>
              <a:gd name="connsiteX39" fmla="*/ 1316736 w 4779507"/>
              <a:gd name="connsiteY39" fmla="*/ 1054650 h 3229232"/>
              <a:gd name="connsiteX40" fmla="*/ 603504 w 4779507"/>
              <a:gd name="connsiteY40" fmla="*/ 1426506 h 3229232"/>
              <a:gd name="connsiteX41" fmla="*/ 975360 w 4779507"/>
              <a:gd name="connsiteY41" fmla="*/ 1920282 h 3229232"/>
              <a:gd name="connsiteX0" fmla="*/ 0 w 4779507"/>
              <a:gd name="connsiteY0" fmla="*/ 2950506 h 3229232"/>
              <a:gd name="connsiteX1" fmla="*/ 219456 w 4779507"/>
              <a:gd name="connsiteY1" fmla="*/ 3182154 h 3229232"/>
              <a:gd name="connsiteX2" fmla="*/ 346710 w 4779507"/>
              <a:gd name="connsiteY2" fmla="*/ 3210729 h 3229232"/>
              <a:gd name="connsiteX3" fmla="*/ 591312 w 4779507"/>
              <a:gd name="connsiteY3" fmla="*/ 3090714 h 3229232"/>
              <a:gd name="connsiteX4" fmla="*/ 1048512 w 4779507"/>
              <a:gd name="connsiteY4" fmla="*/ 2828586 h 3229232"/>
              <a:gd name="connsiteX5" fmla="*/ 1187958 w 4779507"/>
              <a:gd name="connsiteY5" fmla="*/ 2757720 h 3229232"/>
              <a:gd name="connsiteX6" fmla="*/ 1322832 w 4779507"/>
              <a:gd name="connsiteY6" fmla="*/ 2718858 h 3229232"/>
              <a:gd name="connsiteX7" fmla="*/ 1493520 w 4779507"/>
              <a:gd name="connsiteY7" fmla="*/ 2779818 h 3229232"/>
              <a:gd name="connsiteX8" fmla="*/ 1656969 w 4779507"/>
              <a:gd name="connsiteY8" fmla="*/ 2946696 h 3229232"/>
              <a:gd name="connsiteX9" fmla="*/ 1810512 w 4779507"/>
              <a:gd name="connsiteY9" fmla="*/ 3102906 h 3229232"/>
              <a:gd name="connsiteX10" fmla="*/ 1926336 w 4779507"/>
              <a:gd name="connsiteY10" fmla="*/ 3194346 h 3229232"/>
              <a:gd name="connsiteX11" fmla="*/ 2114931 w 4779507"/>
              <a:gd name="connsiteY11" fmla="*/ 3224445 h 3229232"/>
              <a:gd name="connsiteX12" fmla="*/ 2279904 w 4779507"/>
              <a:gd name="connsiteY12" fmla="*/ 3169962 h 3229232"/>
              <a:gd name="connsiteX13" fmla="*/ 2828544 w 4779507"/>
              <a:gd name="connsiteY13" fmla="*/ 2859066 h 3229232"/>
              <a:gd name="connsiteX14" fmla="*/ 3261360 w 4779507"/>
              <a:gd name="connsiteY14" fmla="*/ 2596938 h 3229232"/>
              <a:gd name="connsiteX15" fmla="*/ 3529584 w 4779507"/>
              <a:gd name="connsiteY15" fmla="*/ 2444538 h 3229232"/>
              <a:gd name="connsiteX16" fmla="*/ 3541776 w 4779507"/>
              <a:gd name="connsiteY16" fmla="*/ 2389674 h 3229232"/>
              <a:gd name="connsiteX17" fmla="*/ 3669792 w 4779507"/>
              <a:gd name="connsiteY17" fmla="*/ 2292138 h 3229232"/>
              <a:gd name="connsiteX18" fmla="*/ 4053840 w 4779507"/>
              <a:gd name="connsiteY18" fmla="*/ 2090970 h 3229232"/>
              <a:gd name="connsiteX19" fmla="*/ 4212336 w 4779507"/>
              <a:gd name="connsiteY19" fmla="*/ 1969050 h 3229232"/>
              <a:gd name="connsiteX20" fmla="*/ 4230624 w 4779507"/>
              <a:gd name="connsiteY20" fmla="*/ 1908090 h 3229232"/>
              <a:gd name="connsiteX21" fmla="*/ 4425696 w 4779507"/>
              <a:gd name="connsiteY21" fmla="*/ 1804458 h 3229232"/>
              <a:gd name="connsiteX22" fmla="*/ 4730496 w 4779507"/>
              <a:gd name="connsiteY22" fmla="*/ 1627674 h 3229232"/>
              <a:gd name="connsiteX23" fmla="*/ 4779264 w 4779507"/>
              <a:gd name="connsiteY23" fmla="*/ 1499658 h 3229232"/>
              <a:gd name="connsiteX24" fmla="*/ 4748784 w 4779507"/>
              <a:gd name="connsiteY24" fmla="*/ 1365546 h 3229232"/>
              <a:gd name="connsiteX25" fmla="*/ 4736592 w 4779507"/>
              <a:gd name="connsiteY25" fmla="*/ 1133898 h 3229232"/>
              <a:gd name="connsiteX26" fmla="*/ 4687824 w 4779507"/>
              <a:gd name="connsiteY26" fmla="*/ 1011978 h 3229232"/>
              <a:gd name="connsiteX27" fmla="*/ 4486656 w 4779507"/>
              <a:gd name="connsiteY27" fmla="*/ 853482 h 3229232"/>
              <a:gd name="connsiteX28" fmla="*/ 3706368 w 4779507"/>
              <a:gd name="connsiteY28" fmla="*/ 304842 h 3229232"/>
              <a:gd name="connsiteX29" fmla="*/ 3371088 w 4779507"/>
              <a:gd name="connsiteY29" fmla="*/ 54906 h 3229232"/>
              <a:gd name="connsiteX30" fmla="*/ 3249168 w 4779507"/>
              <a:gd name="connsiteY30" fmla="*/ 42 h 3229232"/>
              <a:gd name="connsiteX31" fmla="*/ 3011424 w 4779507"/>
              <a:gd name="connsiteY31" fmla="*/ 48810 h 3229232"/>
              <a:gd name="connsiteX32" fmla="*/ 2718816 w 4779507"/>
              <a:gd name="connsiteY32" fmla="*/ 195114 h 3229232"/>
              <a:gd name="connsiteX33" fmla="*/ 2615184 w 4779507"/>
              <a:gd name="connsiteY33" fmla="*/ 274362 h 3229232"/>
              <a:gd name="connsiteX34" fmla="*/ 2542032 w 4779507"/>
              <a:gd name="connsiteY34" fmla="*/ 469434 h 3229232"/>
              <a:gd name="connsiteX35" fmla="*/ 2426208 w 4779507"/>
              <a:gd name="connsiteY35" fmla="*/ 621834 h 3229232"/>
              <a:gd name="connsiteX36" fmla="*/ 2097024 w 4779507"/>
              <a:gd name="connsiteY36" fmla="*/ 792522 h 3229232"/>
              <a:gd name="connsiteX37" fmla="*/ 1816608 w 4779507"/>
              <a:gd name="connsiteY37" fmla="*/ 920538 h 3229232"/>
              <a:gd name="connsiteX38" fmla="*/ 1615440 w 4779507"/>
              <a:gd name="connsiteY38" fmla="*/ 926634 h 3229232"/>
              <a:gd name="connsiteX39" fmla="*/ 1316736 w 4779507"/>
              <a:gd name="connsiteY39" fmla="*/ 1054650 h 3229232"/>
              <a:gd name="connsiteX40" fmla="*/ 603504 w 4779507"/>
              <a:gd name="connsiteY40" fmla="*/ 1426506 h 3229232"/>
              <a:gd name="connsiteX41" fmla="*/ 891032 w 4779507"/>
              <a:gd name="connsiteY41" fmla="*/ 1804457 h 3229232"/>
              <a:gd name="connsiteX42" fmla="*/ 975360 w 4779507"/>
              <a:gd name="connsiteY42" fmla="*/ 1920282 h 3229232"/>
              <a:gd name="connsiteX0" fmla="*/ 0 w 4779507"/>
              <a:gd name="connsiteY0" fmla="*/ 2950506 h 3229232"/>
              <a:gd name="connsiteX1" fmla="*/ 219456 w 4779507"/>
              <a:gd name="connsiteY1" fmla="*/ 3182154 h 3229232"/>
              <a:gd name="connsiteX2" fmla="*/ 346710 w 4779507"/>
              <a:gd name="connsiteY2" fmla="*/ 3210729 h 3229232"/>
              <a:gd name="connsiteX3" fmla="*/ 591312 w 4779507"/>
              <a:gd name="connsiteY3" fmla="*/ 3090714 h 3229232"/>
              <a:gd name="connsiteX4" fmla="*/ 1048512 w 4779507"/>
              <a:gd name="connsiteY4" fmla="*/ 2828586 h 3229232"/>
              <a:gd name="connsiteX5" fmla="*/ 1187958 w 4779507"/>
              <a:gd name="connsiteY5" fmla="*/ 2757720 h 3229232"/>
              <a:gd name="connsiteX6" fmla="*/ 1322832 w 4779507"/>
              <a:gd name="connsiteY6" fmla="*/ 2718858 h 3229232"/>
              <a:gd name="connsiteX7" fmla="*/ 1493520 w 4779507"/>
              <a:gd name="connsiteY7" fmla="*/ 2779818 h 3229232"/>
              <a:gd name="connsiteX8" fmla="*/ 1656969 w 4779507"/>
              <a:gd name="connsiteY8" fmla="*/ 2946696 h 3229232"/>
              <a:gd name="connsiteX9" fmla="*/ 1810512 w 4779507"/>
              <a:gd name="connsiteY9" fmla="*/ 3102906 h 3229232"/>
              <a:gd name="connsiteX10" fmla="*/ 1926336 w 4779507"/>
              <a:gd name="connsiteY10" fmla="*/ 3194346 h 3229232"/>
              <a:gd name="connsiteX11" fmla="*/ 2114931 w 4779507"/>
              <a:gd name="connsiteY11" fmla="*/ 3224445 h 3229232"/>
              <a:gd name="connsiteX12" fmla="*/ 2279904 w 4779507"/>
              <a:gd name="connsiteY12" fmla="*/ 3169962 h 3229232"/>
              <a:gd name="connsiteX13" fmla="*/ 2828544 w 4779507"/>
              <a:gd name="connsiteY13" fmla="*/ 2859066 h 3229232"/>
              <a:gd name="connsiteX14" fmla="*/ 3261360 w 4779507"/>
              <a:gd name="connsiteY14" fmla="*/ 2596938 h 3229232"/>
              <a:gd name="connsiteX15" fmla="*/ 3529584 w 4779507"/>
              <a:gd name="connsiteY15" fmla="*/ 2444538 h 3229232"/>
              <a:gd name="connsiteX16" fmla="*/ 3541776 w 4779507"/>
              <a:gd name="connsiteY16" fmla="*/ 2389674 h 3229232"/>
              <a:gd name="connsiteX17" fmla="*/ 3669792 w 4779507"/>
              <a:gd name="connsiteY17" fmla="*/ 2292138 h 3229232"/>
              <a:gd name="connsiteX18" fmla="*/ 4053840 w 4779507"/>
              <a:gd name="connsiteY18" fmla="*/ 2090970 h 3229232"/>
              <a:gd name="connsiteX19" fmla="*/ 4212336 w 4779507"/>
              <a:gd name="connsiteY19" fmla="*/ 1969050 h 3229232"/>
              <a:gd name="connsiteX20" fmla="*/ 4230624 w 4779507"/>
              <a:gd name="connsiteY20" fmla="*/ 1908090 h 3229232"/>
              <a:gd name="connsiteX21" fmla="*/ 4425696 w 4779507"/>
              <a:gd name="connsiteY21" fmla="*/ 1804458 h 3229232"/>
              <a:gd name="connsiteX22" fmla="*/ 4730496 w 4779507"/>
              <a:gd name="connsiteY22" fmla="*/ 1627674 h 3229232"/>
              <a:gd name="connsiteX23" fmla="*/ 4779264 w 4779507"/>
              <a:gd name="connsiteY23" fmla="*/ 1499658 h 3229232"/>
              <a:gd name="connsiteX24" fmla="*/ 4748784 w 4779507"/>
              <a:gd name="connsiteY24" fmla="*/ 1365546 h 3229232"/>
              <a:gd name="connsiteX25" fmla="*/ 4736592 w 4779507"/>
              <a:gd name="connsiteY25" fmla="*/ 1133898 h 3229232"/>
              <a:gd name="connsiteX26" fmla="*/ 4687824 w 4779507"/>
              <a:gd name="connsiteY26" fmla="*/ 1011978 h 3229232"/>
              <a:gd name="connsiteX27" fmla="*/ 4486656 w 4779507"/>
              <a:gd name="connsiteY27" fmla="*/ 853482 h 3229232"/>
              <a:gd name="connsiteX28" fmla="*/ 3706368 w 4779507"/>
              <a:gd name="connsiteY28" fmla="*/ 304842 h 3229232"/>
              <a:gd name="connsiteX29" fmla="*/ 3371088 w 4779507"/>
              <a:gd name="connsiteY29" fmla="*/ 54906 h 3229232"/>
              <a:gd name="connsiteX30" fmla="*/ 3249168 w 4779507"/>
              <a:gd name="connsiteY30" fmla="*/ 42 h 3229232"/>
              <a:gd name="connsiteX31" fmla="*/ 3011424 w 4779507"/>
              <a:gd name="connsiteY31" fmla="*/ 48810 h 3229232"/>
              <a:gd name="connsiteX32" fmla="*/ 2718816 w 4779507"/>
              <a:gd name="connsiteY32" fmla="*/ 195114 h 3229232"/>
              <a:gd name="connsiteX33" fmla="*/ 2615184 w 4779507"/>
              <a:gd name="connsiteY33" fmla="*/ 274362 h 3229232"/>
              <a:gd name="connsiteX34" fmla="*/ 2542032 w 4779507"/>
              <a:gd name="connsiteY34" fmla="*/ 469434 h 3229232"/>
              <a:gd name="connsiteX35" fmla="*/ 2426208 w 4779507"/>
              <a:gd name="connsiteY35" fmla="*/ 621834 h 3229232"/>
              <a:gd name="connsiteX36" fmla="*/ 2097024 w 4779507"/>
              <a:gd name="connsiteY36" fmla="*/ 792522 h 3229232"/>
              <a:gd name="connsiteX37" fmla="*/ 1816608 w 4779507"/>
              <a:gd name="connsiteY37" fmla="*/ 920538 h 3229232"/>
              <a:gd name="connsiteX38" fmla="*/ 1615440 w 4779507"/>
              <a:gd name="connsiteY38" fmla="*/ 926634 h 3229232"/>
              <a:gd name="connsiteX39" fmla="*/ 1316736 w 4779507"/>
              <a:gd name="connsiteY39" fmla="*/ 1054650 h 3229232"/>
              <a:gd name="connsiteX40" fmla="*/ 603504 w 4779507"/>
              <a:gd name="connsiteY40" fmla="*/ 1426506 h 3229232"/>
              <a:gd name="connsiteX41" fmla="*/ 728472 w 4779507"/>
              <a:gd name="connsiteY41" fmla="*/ 1646977 h 3229232"/>
              <a:gd name="connsiteX42" fmla="*/ 891032 w 4779507"/>
              <a:gd name="connsiteY42" fmla="*/ 1804457 h 3229232"/>
              <a:gd name="connsiteX43" fmla="*/ 975360 w 4779507"/>
              <a:gd name="connsiteY43" fmla="*/ 1920282 h 3229232"/>
              <a:gd name="connsiteX0" fmla="*/ 106816 w 4886323"/>
              <a:gd name="connsiteY0" fmla="*/ 2950506 h 3229232"/>
              <a:gd name="connsiteX1" fmla="*/ 326272 w 4886323"/>
              <a:gd name="connsiteY1" fmla="*/ 3182154 h 3229232"/>
              <a:gd name="connsiteX2" fmla="*/ 453526 w 4886323"/>
              <a:gd name="connsiteY2" fmla="*/ 3210729 h 3229232"/>
              <a:gd name="connsiteX3" fmla="*/ 698128 w 4886323"/>
              <a:gd name="connsiteY3" fmla="*/ 3090714 h 3229232"/>
              <a:gd name="connsiteX4" fmla="*/ 1155328 w 4886323"/>
              <a:gd name="connsiteY4" fmla="*/ 2828586 h 3229232"/>
              <a:gd name="connsiteX5" fmla="*/ 1294774 w 4886323"/>
              <a:gd name="connsiteY5" fmla="*/ 2757720 h 3229232"/>
              <a:gd name="connsiteX6" fmla="*/ 1429648 w 4886323"/>
              <a:gd name="connsiteY6" fmla="*/ 2718858 h 3229232"/>
              <a:gd name="connsiteX7" fmla="*/ 1600336 w 4886323"/>
              <a:gd name="connsiteY7" fmla="*/ 2779818 h 3229232"/>
              <a:gd name="connsiteX8" fmla="*/ 1763785 w 4886323"/>
              <a:gd name="connsiteY8" fmla="*/ 2946696 h 3229232"/>
              <a:gd name="connsiteX9" fmla="*/ 1917328 w 4886323"/>
              <a:gd name="connsiteY9" fmla="*/ 3102906 h 3229232"/>
              <a:gd name="connsiteX10" fmla="*/ 2033152 w 4886323"/>
              <a:gd name="connsiteY10" fmla="*/ 3194346 h 3229232"/>
              <a:gd name="connsiteX11" fmla="*/ 2221747 w 4886323"/>
              <a:gd name="connsiteY11" fmla="*/ 3224445 h 3229232"/>
              <a:gd name="connsiteX12" fmla="*/ 2386720 w 4886323"/>
              <a:gd name="connsiteY12" fmla="*/ 3169962 h 3229232"/>
              <a:gd name="connsiteX13" fmla="*/ 2935360 w 4886323"/>
              <a:gd name="connsiteY13" fmla="*/ 2859066 h 3229232"/>
              <a:gd name="connsiteX14" fmla="*/ 3368176 w 4886323"/>
              <a:gd name="connsiteY14" fmla="*/ 2596938 h 3229232"/>
              <a:gd name="connsiteX15" fmla="*/ 3636400 w 4886323"/>
              <a:gd name="connsiteY15" fmla="*/ 2444538 h 3229232"/>
              <a:gd name="connsiteX16" fmla="*/ 3648592 w 4886323"/>
              <a:gd name="connsiteY16" fmla="*/ 2389674 h 3229232"/>
              <a:gd name="connsiteX17" fmla="*/ 3776608 w 4886323"/>
              <a:gd name="connsiteY17" fmla="*/ 2292138 h 3229232"/>
              <a:gd name="connsiteX18" fmla="*/ 4160656 w 4886323"/>
              <a:gd name="connsiteY18" fmla="*/ 2090970 h 3229232"/>
              <a:gd name="connsiteX19" fmla="*/ 4319152 w 4886323"/>
              <a:gd name="connsiteY19" fmla="*/ 1969050 h 3229232"/>
              <a:gd name="connsiteX20" fmla="*/ 4337440 w 4886323"/>
              <a:gd name="connsiteY20" fmla="*/ 1908090 h 3229232"/>
              <a:gd name="connsiteX21" fmla="*/ 4532512 w 4886323"/>
              <a:gd name="connsiteY21" fmla="*/ 1804458 h 3229232"/>
              <a:gd name="connsiteX22" fmla="*/ 4837312 w 4886323"/>
              <a:gd name="connsiteY22" fmla="*/ 1627674 h 3229232"/>
              <a:gd name="connsiteX23" fmla="*/ 4886080 w 4886323"/>
              <a:gd name="connsiteY23" fmla="*/ 1499658 h 3229232"/>
              <a:gd name="connsiteX24" fmla="*/ 4855600 w 4886323"/>
              <a:gd name="connsiteY24" fmla="*/ 1365546 h 3229232"/>
              <a:gd name="connsiteX25" fmla="*/ 4843408 w 4886323"/>
              <a:gd name="connsiteY25" fmla="*/ 1133898 h 3229232"/>
              <a:gd name="connsiteX26" fmla="*/ 4794640 w 4886323"/>
              <a:gd name="connsiteY26" fmla="*/ 1011978 h 3229232"/>
              <a:gd name="connsiteX27" fmla="*/ 4593472 w 4886323"/>
              <a:gd name="connsiteY27" fmla="*/ 853482 h 3229232"/>
              <a:gd name="connsiteX28" fmla="*/ 3813184 w 4886323"/>
              <a:gd name="connsiteY28" fmla="*/ 304842 h 3229232"/>
              <a:gd name="connsiteX29" fmla="*/ 3477904 w 4886323"/>
              <a:gd name="connsiteY29" fmla="*/ 54906 h 3229232"/>
              <a:gd name="connsiteX30" fmla="*/ 3355984 w 4886323"/>
              <a:gd name="connsiteY30" fmla="*/ 42 h 3229232"/>
              <a:gd name="connsiteX31" fmla="*/ 3118240 w 4886323"/>
              <a:gd name="connsiteY31" fmla="*/ 48810 h 3229232"/>
              <a:gd name="connsiteX32" fmla="*/ 2825632 w 4886323"/>
              <a:gd name="connsiteY32" fmla="*/ 195114 h 3229232"/>
              <a:gd name="connsiteX33" fmla="*/ 2722000 w 4886323"/>
              <a:gd name="connsiteY33" fmla="*/ 274362 h 3229232"/>
              <a:gd name="connsiteX34" fmla="*/ 2648848 w 4886323"/>
              <a:gd name="connsiteY34" fmla="*/ 469434 h 3229232"/>
              <a:gd name="connsiteX35" fmla="*/ 2533024 w 4886323"/>
              <a:gd name="connsiteY35" fmla="*/ 621834 h 3229232"/>
              <a:gd name="connsiteX36" fmla="*/ 2203840 w 4886323"/>
              <a:gd name="connsiteY36" fmla="*/ 792522 h 3229232"/>
              <a:gd name="connsiteX37" fmla="*/ 1923424 w 4886323"/>
              <a:gd name="connsiteY37" fmla="*/ 920538 h 3229232"/>
              <a:gd name="connsiteX38" fmla="*/ 1722256 w 4886323"/>
              <a:gd name="connsiteY38" fmla="*/ 926634 h 3229232"/>
              <a:gd name="connsiteX39" fmla="*/ 1423552 w 4886323"/>
              <a:gd name="connsiteY39" fmla="*/ 1054650 h 3229232"/>
              <a:gd name="connsiteX40" fmla="*/ 710320 w 4886323"/>
              <a:gd name="connsiteY40" fmla="*/ 1426506 h 3229232"/>
              <a:gd name="connsiteX41" fmla="*/ 835288 w 4886323"/>
              <a:gd name="connsiteY41" fmla="*/ 1646977 h 3229232"/>
              <a:gd name="connsiteX42" fmla="*/ 997848 w 4886323"/>
              <a:gd name="connsiteY42" fmla="*/ 1804457 h 3229232"/>
              <a:gd name="connsiteX43" fmla="*/ 136 w 4886323"/>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710306 w 4886309"/>
              <a:gd name="connsiteY40" fmla="*/ 1426506 h 3229232"/>
              <a:gd name="connsiteX41" fmla="*/ 835274 w 4886309"/>
              <a:gd name="connsiteY41" fmla="*/ 1646977 h 3229232"/>
              <a:gd name="connsiteX42" fmla="*/ 1134994 w 4886309"/>
              <a:gd name="connsiteY42" fmla="*/ 1951777 h 3229232"/>
              <a:gd name="connsiteX43" fmla="*/ 122 w 4886309"/>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517266 w 4886309"/>
              <a:gd name="connsiteY40" fmla="*/ 1548426 h 3229232"/>
              <a:gd name="connsiteX41" fmla="*/ 835274 w 4886309"/>
              <a:gd name="connsiteY41" fmla="*/ 1646977 h 3229232"/>
              <a:gd name="connsiteX42" fmla="*/ 1134994 w 4886309"/>
              <a:gd name="connsiteY42" fmla="*/ 1951777 h 3229232"/>
              <a:gd name="connsiteX43" fmla="*/ 122 w 4886309"/>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517266 w 4886309"/>
              <a:gd name="connsiteY40" fmla="*/ 1548426 h 3229232"/>
              <a:gd name="connsiteX41" fmla="*/ 769234 w 4886309"/>
              <a:gd name="connsiteY41" fmla="*/ 1870497 h 3229232"/>
              <a:gd name="connsiteX42" fmla="*/ 1134994 w 4886309"/>
              <a:gd name="connsiteY42" fmla="*/ 1951777 h 3229232"/>
              <a:gd name="connsiteX43" fmla="*/ 122 w 4886309"/>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588386 w 4886309"/>
              <a:gd name="connsiteY40" fmla="*/ 1533186 h 3229232"/>
              <a:gd name="connsiteX41" fmla="*/ 769234 w 4886309"/>
              <a:gd name="connsiteY41" fmla="*/ 1870497 h 3229232"/>
              <a:gd name="connsiteX42" fmla="*/ 1134994 w 4886309"/>
              <a:gd name="connsiteY42" fmla="*/ 1951777 h 3229232"/>
              <a:gd name="connsiteX43" fmla="*/ 122 w 4886309"/>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588386 w 4886309"/>
              <a:gd name="connsiteY40" fmla="*/ 1533186 h 3229232"/>
              <a:gd name="connsiteX41" fmla="*/ 759074 w 4886309"/>
              <a:gd name="connsiteY41" fmla="*/ 1906057 h 3229232"/>
              <a:gd name="connsiteX42" fmla="*/ 1134994 w 4886309"/>
              <a:gd name="connsiteY42" fmla="*/ 1951777 h 3229232"/>
              <a:gd name="connsiteX43" fmla="*/ 122 w 4886309"/>
              <a:gd name="connsiteY43" fmla="*/ 2667042 h 3229232"/>
              <a:gd name="connsiteX0" fmla="*/ 106802 w 4886309"/>
              <a:gd name="connsiteY0" fmla="*/ 2950506 h 3229232"/>
              <a:gd name="connsiteX1" fmla="*/ 326258 w 4886309"/>
              <a:gd name="connsiteY1" fmla="*/ 3182154 h 3229232"/>
              <a:gd name="connsiteX2" fmla="*/ 453512 w 4886309"/>
              <a:gd name="connsiteY2" fmla="*/ 3210729 h 3229232"/>
              <a:gd name="connsiteX3" fmla="*/ 698114 w 4886309"/>
              <a:gd name="connsiteY3" fmla="*/ 3090714 h 3229232"/>
              <a:gd name="connsiteX4" fmla="*/ 1155314 w 4886309"/>
              <a:gd name="connsiteY4" fmla="*/ 2828586 h 3229232"/>
              <a:gd name="connsiteX5" fmla="*/ 1294760 w 4886309"/>
              <a:gd name="connsiteY5" fmla="*/ 2757720 h 3229232"/>
              <a:gd name="connsiteX6" fmla="*/ 1429634 w 4886309"/>
              <a:gd name="connsiteY6" fmla="*/ 2718858 h 3229232"/>
              <a:gd name="connsiteX7" fmla="*/ 1600322 w 4886309"/>
              <a:gd name="connsiteY7" fmla="*/ 2779818 h 3229232"/>
              <a:gd name="connsiteX8" fmla="*/ 1763771 w 4886309"/>
              <a:gd name="connsiteY8" fmla="*/ 2946696 h 3229232"/>
              <a:gd name="connsiteX9" fmla="*/ 1917314 w 4886309"/>
              <a:gd name="connsiteY9" fmla="*/ 3102906 h 3229232"/>
              <a:gd name="connsiteX10" fmla="*/ 2033138 w 4886309"/>
              <a:gd name="connsiteY10" fmla="*/ 3194346 h 3229232"/>
              <a:gd name="connsiteX11" fmla="*/ 2221733 w 4886309"/>
              <a:gd name="connsiteY11" fmla="*/ 3224445 h 3229232"/>
              <a:gd name="connsiteX12" fmla="*/ 2386706 w 4886309"/>
              <a:gd name="connsiteY12" fmla="*/ 3169962 h 3229232"/>
              <a:gd name="connsiteX13" fmla="*/ 2935346 w 4886309"/>
              <a:gd name="connsiteY13" fmla="*/ 2859066 h 3229232"/>
              <a:gd name="connsiteX14" fmla="*/ 3368162 w 4886309"/>
              <a:gd name="connsiteY14" fmla="*/ 2596938 h 3229232"/>
              <a:gd name="connsiteX15" fmla="*/ 3636386 w 4886309"/>
              <a:gd name="connsiteY15" fmla="*/ 2444538 h 3229232"/>
              <a:gd name="connsiteX16" fmla="*/ 3648578 w 4886309"/>
              <a:gd name="connsiteY16" fmla="*/ 2389674 h 3229232"/>
              <a:gd name="connsiteX17" fmla="*/ 3776594 w 4886309"/>
              <a:gd name="connsiteY17" fmla="*/ 2292138 h 3229232"/>
              <a:gd name="connsiteX18" fmla="*/ 4160642 w 4886309"/>
              <a:gd name="connsiteY18" fmla="*/ 2090970 h 3229232"/>
              <a:gd name="connsiteX19" fmla="*/ 4319138 w 4886309"/>
              <a:gd name="connsiteY19" fmla="*/ 1969050 h 3229232"/>
              <a:gd name="connsiteX20" fmla="*/ 4337426 w 4886309"/>
              <a:gd name="connsiteY20" fmla="*/ 1908090 h 3229232"/>
              <a:gd name="connsiteX21" fmla="*/ 4532498 w 4886309"/>
              <a:gd name="connsiteY21" fmla="*/ 1804458 h 3229232"/>
              <a:gd name="connsiteX22" fmla="*/ 4837298 w 4886309"/>
              <a:gd name="connsiteY22" fmla="*/ 1627674 h 3229232"/>
              <a:gd name="connsiteX23" fmla="*/ 4886066 w 4886309"/>
              <a:gd name="connsiteY23" fmla="*/ 1499658 h 3229232"/>
              <a:gd name="connsiteX24" fmla="*/ 4855586 w 4886309"/>
              <a:gd name="connsiteY24" fmla="*/ 1365546 h 3229232"/>
              <a:gd name="connsiteX25" fmla="*/ 4843394 w 4886309"/>
              <a:gd name="connsiteY25" fmla="*/ 1133898 h 3229232"/>
              <a:gd name="connsiteX26" fmla="*/ 4794626 w 4886309"/>
              <a:gd name="connsiteY26" fmla="*/ 1011978 h 3229232"/>
              <a:gd name="connsiteX27" fmla="*/ 4593458 w 4886309"/>
              <a:gd name="connsiteY27" fmla="*/ 853482 h 3229232"/>
              <a:gd name="connsiteX28" fmla="*/ 3813170 w 4886309"/>
              <a:gd name="connsiteY28" fmla="*/ 304842 h 3229232"/>
              <a:gd name="connsiteX29" fmla="*/ 3477890 w 4886309"/>
              <a:gd name="connsiteY29" fmla="*/ 54906 h 3229232"/>
              <a:gd name="connsiteX30" fmla="*/ 3355970 w 4886309"/>
              <a:gd name="connsiteY30" fmla="*/ 42 h 3229232"/>
              <a:gd name="connsiteX31" fmla="*/ 3118226 w 4886309"/>
              <a:gd name="connsiteY31" fmla="*/ 48810 h 3229232"/>
              <a:gd name="connsiteX32" fmla="*/ 2825618 w 4886309"/>
              <a:gd name="connsiteY32" fmla="*/ 195114 h 3229232"/>
              <a:gd name="connsiteX33" fmla="*/ 2721986 w 4886309"/>
              <a:gd name="connsiteY33" fmla="*/ 274362 h 3229232"/>
              <a:gd name="connsiteX34" fmla="*/ 2648834 w 4886309"/>
              <a:gd name="connsiteY34" fmla="*/ 469434 h 3229232"/>
              <a:gd name="connsiteX35" fmla="*/ 2533010 w 4886309"/>
              <a:gd name="connsiteY35" fmla="*/ 621834 h 3229232"/>
              <a:gd name="connsiteX36" fmla="*/ 2203826 w 4886309"/>
              <a:gd name="connsiteY36" fmla="*/ 792522 h 3229232"/>
              <a:gd name="connsiteX37" fmla="*/ 1923410 w 4886309"/>
              <a:gd name="connsiteY37" fmla="*/ 920538 h 3229232"/>
              <a:gd name="connsiteX38" fmla="*/ 1722242 w 4886309"/>
              <a:gd name="connsiteY38" fmla="*/ 926634 h 3229232"/>
              <a:gd name="connsiteX39" fmla="*/ 1423538 w 4886309"/>
              <a:gd name="connsiteY39" fmla="*/ 1054650 h 3229232"/>
              <a:gd name="connsiteX40" fmla="*/ 568066 w 4886309"/>
              <a:gd name="connsiteY40" fmla="*/ 1589066 h 3229232"/>
              <a:gd name="connsiteX41" fmla="*/ 759074 w 4886309"/>
              <a:gd name="connsiteY41" fmla="*/ 1906057 h 3229232"/>
              <a:gd name="connsiteX42" fmla="*/ 1134994 w 4886309"/>
              <a:gd name="connsiteY42" fmla="*/ 1951777 h 3229232"/>
              <a:gd name="connsiteX43" fmla="*/ 122 w 4886309"/>
              <a:gd name="connsiteY43" fmla="*/ 2667042 h 3229232"/>
              <a:gd name="connsiteX0" fmla="*/ 106826 w 4886333"/>
              <a:gd name="connsiteY0" fmla="*/ 2950506 h 3229232"/>
              <a:gd name="connsiteX1" fmla="*/ 326282 w 4886333"/>
              <a:gd name="connsiteY1" fmla="*/ 3182154 h 3229232"/>
              <a:gd name="connsiteX2" fmla="*/ 453536 w 4886333"/>
              <a:gd name="connsiteY2" fmla="*/ 3210729 h 3229232"/>
              <a:gd name="connsiteX3" fmla="*/ 698138 w 4886333"/>
              <a:gd name="connsiteY3" fmla="*/ 3090714 h 3229232"/>
              <a:gd name="connsiteX4" fmla="*/ 1155338 w 4886333"/>
              <a:gd name="connsiteY4" fmla="*/ 2828586 h 3229232"/>
              <a:gd name="connsiteX5" fmla="*/ 1294784 w 4886333"/>
              <a:gd name="connsiteY5" fmla="*/ 2757720 h 3229232"/>
              <a:gd name="connsiteX6" fmla="*/ 1429658 w 4886333"/>
              <a:gd name="connsiteY6" fmla="*/ 2718858 h 3229232"/>
              <a:gd name="connsiteX7" fmla="*/ 1600346 w 4886333"/>
              <a:gd name="connsiteY7" fmla="*/ 2779818 h 3229232"/>
              <a:gd name="connsiteX8" fmla="*/ 1763795 w 4886333"/>
              <a:gd name="connsiteY8" fmla="*/ 2946696 h 3229232"/>
              <a:gd name="connsiteX9" fmla="*/ 1917338 w 4886333"/>
              <a:gd name="connsiteY9" fmla="*/ 3102906 h 3229232"/>
              <a:gd name="connsiteX10" fmla="*/ 2033162 w 4886333"/>
              <a:gd name="connsiteY10" fmla="*/ 3194346 h 3229232"/>
              <a:gd name="connsiteX11" fmla="*/ 2221757 w 4886333"/>
              <a:gd name="connsiteY11" fmla="*/ 3224445 h 3229232"/>
              <a:gd name="connsiteX12" fmla="*/ 2386730 w 4886333"/>
              <a:gd name="connsiteY12" fmla="*/ 3169962 h 3229232"/>
              <a:gd name="connsiteX13" fmla="*/ 2935370 w 4886333"/>
              <a:gd name="connsiteY13" fmla="*/ 2859066 h 3229232"/>
              <a:gd name="connsiteX14" fmla="*/ 3368186 w 4886333"/>
              <a:gd name="connsiteY14" fmla="*/ 2596938 h 3229232"/>
              <a:gd name="connsiteX15" fmla="*/ 3636410 w 4886333"/>
              <a:gd name="connsiteY15" fmla="*/ 2444538 h 3229232"/>
              <a:gd name="connsiteX16" fmla="*/ 3648602 w 4886333"/>
              <a:gd name="connsiteY16" fmla="*/ 2389674 h 3229232"/>
              <a:gd name="connsiteX17" fmla="*/ 3776618 w 4886333"/>
              <a:gd name="connsiteY17" fmla="*/ 2292138 h 3229232"/>
              <a:gd name="connsiteX18" fmla="*/ 4160666 w 4886333"/>
              <a:gd name="connsiteY18" fmla="*/ 2090970 h 3229232"/>
              <a:gd name="connsiteX19" fmla="*/ 4319162 w 4886333"/>
              <a:gd name="connsiteY19" fmla="*/ 1969050 h 3229232"/>
              <a:gd name="connsiteX20" fmla="*/ 4337450 w 4886333"/>
              <a:gd name="connsiteY20" fmla="*/ 1908090 h 3229232"/>
              <a:gd name="connsiteX21" fmla="*/ 4532522 w 4886333"/>
              <a:gd name="connsiteY21" fmla="*/ 1804458 h 3229232"/>
              <a:gd name="connsiteX22" fmla="*/ 4837322 w 4886333"/>
              <a:gd name="connsiteY22" fmla="*/ 1627674 h 3229232"/>
              <a:gd name="connsiteX23" fmla="*/ 4886090 w 4886333"/>
              <a:gd name="connsiteY23" fmla="*/ 1499658 h 3229232"/>
              <a:gd name="connsiteX24" fmla="*/ 4855610 w 4886333"/>
              <a:gd name="connsiteY24" fmla="*/ 1365546 h 3229232"/>
              <a:gd name="connsiteX25" fmla="*/ 4843418 w 4886333"/>
              <a:gd name="connsiteY25" fmla="*/ 1133898 h 3229232"/>
              <a:gd name="connsiteX26" fmla="*/ 4794650 w 4886333"/>
              <a:gd name="connsiteY26" fmla="*/ 1011978 h 3229232"/>
              <a:gd name="connsiteX27" fmla="*/ 4593482 w 4886333"/>
              <a:gd name="connsiteY27" fmla="*/ 853482 h 3229232"/>
              <a:gd name="connsiteX28" fmla="*/ 3813194 w 4886333"/>
              <a:gd name="connsiteY28" fmla="*/ 304842 h 3229232"/>
              <a:gd name="connsiteX29" fmla="*/ 3477914 w 4886333"/>
              <a:gd name="connsiteY29" fmla="*/ 54906 h 3229232"/>
              <a:gd name="connsiteX30" fmla="*/ 3355994 w 4886333"/>
              <a:gd name="connsiteY30" fmla="*/ 42 h 3229232"/>
              <a:gd name="connsiteX31" fmla="*/ 3118250 w 4886333"/>
              <a:gd name="connsiteY31" fmla="*/ 48810 h 3229232"/>
              <a:gd name="connsiteX32" fmla="*/ 2825642 w 4886333"/>
              <a:gd name="connsiteY32" fmla="*/ 195114 h 3229232"/>
              <a:gd name="connsiteX33" fmla="*/ 2722010 w 4886333"/>
              <a:gd name="connsiteY33" fmla="*/ 274362 h 3229232"/>
              <a:gd name="connsiteX34" fmla="*/ 2648858 w 4886333"/>
              <a:gd name="connsiteY34" fmla="*/ 469434 h 3229232"/>
              <a:gd name="connsiteX35" fmla="*/ 2533034 w 4886333"/>
              <a:gd name="connsiteY35" fmla="*/ 621834 h 3229232"/>
              <a:gd name="connsiteX36" fmla="*/ 2203850 w 4886333"/>
              <a:gd name="connsiteY36" fmla="*/ 792522 h 3229232"/>
              <a:gd name="connsiteX37" fmla="*/ 1923434 w 4886333"/>
              <a:gd name="connsiteY37" fmla="*/ 920538 h 3229232"/>
              <a:gd name="connsiteX38" fmla="*/ 1722266 w 4886333"/>
              <a:gd name="connsiteY38" fmla="*/ 926634 h 3229232"/>
              <a:gd name="connsiteX39" fmla="*/ 1423562 w 4886333"/>
              <a:gd name="connsiteY39" fmla="*/ 1054650 h 3229232"/>
              <a:gd name="connsiteX40" fmla="*/ 568090 w 4886333"/>
              <a:gd name="connsiteY40" fmla="*/ 1589066 h 3229232"/>
              <a:gd name="connsiteX41" fmla="*/ 759098 w 4886333"/>
              <a:gd name="connsiteY41" fmla="*/ 1906057 h 3229232"/>
              <a:gd name="connsiteX42" fmla="*/ 926738 w 4886333"/>
              <a:gd name="connsiteY42" fmla="*/ 2053377 h 3229232"/>
              <a:gd name="connsiteX43" fmla="*/ 146 w 4886333"/>
              <a:gd name="connsiteY43" fmla="*/ 2667042 h 3229232"/>
              <a:gd name="connsiteX0" fmla="*/ 106887 w 4886394"/>
              <a:gd name="connsiteY0" fmla="*/ 2950506 h 3229232"/>
              <a:gd name="connsiteX1" fmla="*/ 326343 w 4886394"/>
              <a:gd name="connsiteY1" fmla="*/ 3182154 h 3229232"/>
              <a:gd name="connsiteX2" fmla="*/ 453597 w 4886394"/>
              <a:gd name="connsiteY2" fmla="*/ 3210729 h 3229232"/>
              <a:gd name="connsiteX3" fmla="*/ 698199 w 4886394"/>
              <a:gd name="connsiteY3" fmla="*/ 3090714 h 3229232"/>
              <a:gd name="connsiteX4" fmla="*/ 1155399 w 4886394"/>
              <a:gd name="connsiteY4" fmla="*/ 2828586 h 3229232"/>
              <a:gd name="connsiteX5" fmla="*/ 1294845 w 4886394"/>
              <a:gd name="connsiteY5" fmla="*/ 2757720 h 3229232"/>
              <a:gd name="connsiteX6" fmla="*/ 1429719 w 4886394"/>
              <a:gd name="connsiteY6" fmla="*/ 2718858 h 3229232"/>
              <a:gd name="connsiteX7" fmla="*/ 1600407 w 4886394"/>
              <a:gd name="connsiteY7" fmla="*/ 2779818 h 3229232"/>
              <a:gd name="connsiteX8" fmla="*/ 1763856 w 4886394"/>
              <a:gd name="connsiteY8" fmla="*/ 2946696 h 3229232"/>
              <a:gd name="connsiteX9" fmla="*/ 1917399 w 4886394"/>
              <a:gd name="connsiteY9" fmla="*/ 3102906 h 3229232"/>
              <a:gd name="connsiteX10" fmla="*/ 2033223 w 4886394"/>
              <a:gd name="connsiteY10" fmla="*/ 3194346 h 3229232"/>
              <a:gd name="connsiteX11" fmla="*/ 2221818 w 4886394"/>
              <a:gd name="connsiteY11" fmla="*/ 3224445 h 3229232"/>
              <a:gd name="connsiteX12" fmla="*/ 2386791 w 4886394"/>
              <a:gd name="connsiteY12" fmla="*/ 3169962 h 3229232"/>
              <a:gd name="connsiteX13" fmla="*/ 2935431 w 4886394"/>
              <a:gd name="connsiteY13" fmla="*/ 2859066 h 3229232"/>
              <a:gd name="connsiteX14" fmla="*/ 3368247 w 4886394"/>
              <a:gd name="connsiteY14" fmla="*/ 2596938 h 3229232"/>
              <a:gd name="connsiteX15" fmla="*/ 3636471 w 4886394"/>
              <a:gd name="connsiteY15" fmla="*/ 2444538 h 3229232"/>
              <a:gd name="connsiteX16" fmla="*/ 3648663 w 4886394"/>
              <a:gd name="connsiteY16" fmla="*/ 2389674 h 3229232"/>
              <a:gd name="connsiteX17" fmla="*/ 3776679 w 4886394"/>
              <a:gd name="connsiteY17" fmla="*/ 2292138 h 3229232"/>
              <a:gd name="connsiteX18" fmla="*/ 4160727 w 4886394"/>
              <a:gd name="connsiteY18" fmla="*/ 2090970 h 3229232"/>
              <a:gd name="connsiteX19" fmla="*/ 4319223 w 4886394"/>
              <a:gd name="connsiteY19" fmla="*/ 1969050 h 3229232"/>
              <a:gd name="connsiteX20" fmla="*/ 4337511 w 4886394"/>
              <a:gd name="connsiteY20" fmla="*/ 1908090 h 3229232"/>
              <a:gd name="connsiteX21" fmla="*/ 4532583 w 4886394"/>
              <a:gd name="connsiteY21" fmla="*/ 1804458 h 3229232"/>
              <a:gd name="connsiteX22" fmla="*/ 4837383 w 4886394"/>
              <a:gd name="connsiteY22" fmla="*/ 1627674 h 3229232"/>
              <a:gd name="connsiteX23" fmla="*/ 4886151 w 4886394"/>
              <a:gd name="connsiteY23" fmla="*/ 1499658 h 3229232"/>
              <a:gd name="connsiteX24" fmla="*/ 4855671 w 4886394"/>
              <a:gd name="connsiteY24" fmla="*/ 1365546 h 3229232"/>
              <a:gd name="connsiteX25" fmla="*/ 4843479 w 4886394"/>
              <a:gd name="connsiteY25" fmla="*/ 1133898 h 3229232"/>
              <a:gd name="connsiteX26" fmla="*/ 4794711 w 4886394"/>
              <a:gd name="connsiteY26" fmla="*/ 1011978 h 3229232"/>
              <a:gd name="connsiteX27" fmla="*/ 4593543 w 4886394"/>
              <a:gd name="connsiteY27" fmla="*/ 853482 h 3229232"/>
              <a:gd name="connsiteX28" fmla="*/ 3813255 w 4886394"/>
              <a:gd name="connsiteY28" fmla="*/ 304842 h 3229232"/>
              <a:gd name="connsiteX29" fmla="*/ 3477975 w 4886394"/>
              <a:gd name="connsiteY29" fmla="*/ 54906 h 3229232"/>
              <a:gd name="connsiteX30" fmla="*/ 3356055 w 4886394"/>
              <a:gd name="connsiteY30" fmla="*/ 42 h 3229232"/>
              <a:gd name="connsiteX31" fmla="*/ 3118311 w 4886394"/>
              <a:gd name="connsiteY31" fmla="*/ 48810 h 3229232"/>
              <a:gd name="connsiteX32" fmla="*/ 2825703 w 4886394"/>
              <a:gd name="connsiteY32" fmla="*/ 195114 h 3229232"/>
              <a:gd name="connsiteX33" fmla="*/ 2722071 w 4886394"/>
              <a:gd name="connsiteY33" fmla="*/ 274362 h 3229232"/>
              <a:gd name="connsiteX34" fmla="*/ 2648919 w 4886394"/>
              <a:gd name="connsiteY34" fmla="*/ 469434 h 3229232"/>
              <a:gd name="connsiteX35" fmla="*/ 2533095 w 4886394"/>
              <a:gd name="connsiteY35" fmla="*/ 621834 h 3229232"/>
              <a:gd name="connsiteX36" fmla="*/ 2203911 w 4886394"/>
              <a:gd name="connsiteY36" fmla="*/ 792522 h 3229232"/>
              <a:gd name="connsiteX37" fmla="*/ 1923495 w 4886394"/>
              <a:gd name="connsiteY37" fmla="*/ 920538 h 3229232"/>
              <a:gd name="connsiteX38" fmla="*/ 1722327 w 4886394"/>
              <a:gd name="connsiteY38" fmla="*/ 926634 h 3229232"/>
              <a:gd name="connsiteX39" fmla="*/ 1423623 w 4886394"/>
              <a:gd name="connsiteY39" fmla="*/ 1054650 h 3229232"/>
              <a:gd name="connsiteX40" fmla="*/ 568151 w 4886394"/>
              <a:gd name="connsiteY40" fmla="*/ 1589066 h 3229232"/>
              <a:gd name="connsiteX41" fmla="*/ 759159 w 4886394"/>
              <a:gd name="connsiteY41" fmla="*/ 1906057 h 3229232"/>
              <a:gd name="connsiteX42" fmla="*/ 926799 w 4886394"/>
              <a:gd name="connsiteY42" fmla="*/ 2053377 h 3229232"/>
              <a:gd name="connsiteX43" fmla="*/ 207 w 4886394"/>
              <a:gd name="connsiteY43" fmla="*/ 2667042 h 3229232"/>
              <a:gd name="connsiteX0" fmla="*/ 106949 w 4886456"/>
              <a:gd name="connsiteY0" fmla="*/ 2950506 h 3229232"/>
              <a:gd name="connsiteX1" fmla="*/ 326405 w 4886456"/>
              <a:gd name="connsiteY1" fmla="*/ 3182154 h 3229232"/>
              <a:gd name="connsiteX2" fmla="*/ 453659 w 4886456"/>
              <a:gd name="connsiteY2" fmla="*/ 3210729 h 3229232"/>
              <a:gd name="connsiteX3" fmla="*/ 698261 w 4886456"/>
              <a:gd name="connsiteY3" fmla="*/ 3090714 h 3229232"/>
              <a:gd name="connsiteX4" fmla="*/ 1155461 w 4886456"/>
              <a:gd name="connsiteY4" fmla="*/ 2828586 h 3229232"/>
              <a:gd name="connsiteX5" fmla="*/ 1294907 w 4886456"/>
              <a:gd name="connsiteY5" fmla="*/ 2757720 h 3229232"/>
              <a:gd name="connsiteX6" fmla="*/ 1429781 w 4886456"/>
              <a:gd name="connsiteY6" fmla="*/ 2718858 h 3229232"/>
              <a:gd name="connsiteX7" fmla="*/ 1600469 w 4886456"/>
              <a:gd name="connsiteY7" fmla="*/ 2779818 h 3229232"/>
              <a:gd name="connsiteX8" fmla="*/ 1763918 w 4886456"/>
              <a:gd name="connsiteY8" fmla="*/ 2946696 h 3229232"/>
              <a:gd name="connsiteX9" fmla="*/ 1917461 w 4886456"/>
              <a:gd name="connsiteY9" fmla="*/ 3102906 h 3229232"/>
              <a:gd name="connsiteX10" fmla="*/ 2033285 w 4886456"/>
              <a:gd name="connsiteY10" fmla="*/ 3194346 h 3229232"/>
              <a:gd name="connsiteX11" fmla="*/ 2221880 w 4886456"/>
              <a:gd name="connsiteY11" fmla="*/ 3224445 h 3229232"/>
              <a:gd name="connsiteX12" fmla="*/ 2386853 w 4886456"/>
              <a:gd name="connsiteY12" fmla="*/ 3169962 h 3229232"/>
              <a:gd name="connsiteX13" fmla="*/ 2935493 w 4886456"/>
              <a:gd name="connsiteY13" fmla="*/ 2859066 h 3229232"/>
              <a:gd name="connsiteX14" fmla="*/ 3368309 w 4886456"/>
              <a:gd name="connsiteY14" fmla="*/ 2596938 h 3229232"/>
              <a:gd name="connsiteX15" fmla="*/ 3636533 w 4886456"/>
              <a:gd name="connsiteY15" fmla="*/ 2444538 h 3229232"/>
              <a:gd name="connsiteX16" fmla="*/ 3648725 w 4886456"/>
              <a:gd name="connsiteY16" fmla="*/ 2389674 h 3229232"/>
              <a:gd name="connsiteX17" fmla="*/ 3776741 w 4886456"/>
              <a:gd name="connsiteY17" fmla="*/ 2292138 h 3229232"/>
              <a:gd name="connsiteX18" fmla="*/ 4160789 w 4886456"/>
              <a:gd name="connsiteY18" fmla="*/ 2090970 h 3229232"/>
              <a:gd name="connsiteX19" fmla="*/ 4319285 w 4886456"/>
              <a:gd name="connsiteY19" fmla="*/ 1969050 h 3229232"/>
              <a:gd name="connsiteX20" fmla="*/ 4337573 w 4886456"/>
              <a:gd name="connsiteY20" fmla="*/ 1908090 h 3229232"/>
              <a:gd name="connsiteX21" fmla="*/ 4532645 w 4886456"/>
              <a:gd name="connsiteY21" fmla="*/ 1804458 h 3229232"/>
              <a:gd name="connsiteX22" fmla="*/ 4837445 w 4886456"/>
              <a:gd name="connsiteY22" fmla="*/ 1627674 h 3229232"/>
              <a:gd name="connsiteX23" fmla="*/ 4886213 w 4886456"/>
              <a:gd name="connsiteY23" fmla="*/ 1499658 h 3229232"/>
              <a:gd name="connsiteX24" fmla="*/ 4855733 w 4886456"/>
              <a:gd name="connsiteY24" fmla="*/ 1365546 h 3229232"/>
              <a:gd name="connsiteX25" fmla="*/ 4843541 w 4886456"/>
              <a:gd name="connsiteY25" fmla="*/ 1133898 h 3229232"/>
              <a:gd name="connsiteX26" fmla="*/ 4794773 w 4886456"/>
              <a:gd name="connsiteY26" fmla="*/ 1011978 h 3229232"/>
              <a:gd name="connsiteX27" fmla="*/ 4593605 w 4886456"/>
              <a:gd name="connsiteY27" fmla="*/ 853482 h 3229232"/>
              <a:gd name="connsiteX28" fmla="*/ 3813317 w 4886456"/>
              <a:gd name="connsiteY28" fmla="*/ 304842 h 3229232"/>
              <a:gd name="connsiteX29" fmla="*/ 3478037 w 4886456"/>
              <a:gd name="connsiteY29" fmla="*/ 54906 h 3229232"/>
              <a:gd name="connsiteX30" fmla="*/ 3356117 w 4886456"/>
              <a:gd name="connsiteY30" fmla="*/ 42 h 3229232"/>
              <a:gd name="connsiteX31" fmla="*/ 3118373 w 4886456"/>
              <a:gd name="connsiteY31" fmla="*/ 48810 h 3229232"/>
              <a:gd name="connsiteX32" fmla="*/ 2825765 w 4886456"/>
              <a:gd name="connsiteY32" fmla="*/ 195114 h 3229232"/>
              <a:gd name="connsiteX33" fmla="*/ 2722133 w 4886456"/>
              <a:gd name="connsiteY33" fmla="*/ 274362 h 3229232"/>
              <a:gd name="connsiteX34" fmla="*/ 2648981 w 4886456"/>
              <a:gd name="connsiteY34" fmla="*/ 469434 h 3229232"/>
              <a:gd name="connsiteX35" fmla="*/ 2533157 w 4886456"/>
              <a:gd name="connsiteY35" fmla="*/ 621834 h 3229232"/>
              <a:gd name="connsiteX36" fmla="*/ 2203973 w 4886456"/>
              <a:gd name="connsiteY36" fmla="*/ 792522 h 3229232"/>
              <a:gd name="connsiteX37" fmla="*/ 1923557 w 4886456"/>
              <a:gd name="connsiteY37" fmla="*/ 920538 h 3229232"/>
              <a:gd name="connsiteX38" fmla="*/ 1722389 w 4886456"/>
              <a:gd name="connsiteY38" fmla="*/ 926634 h 3229232"/>
              <a:gd name="connsiteX39" fmla="*/ 1423685 w 4886456"/>
              <a:gd name="connsiteY39" fmla="*/ 1054650 h 3229232"/>
              <a:gd name="connsiteX40" fmla="*/ 568213 w 4886456"/>
              <a:gd name="connsiteY40" fmla="*/ 1589066 h 3229232"/>
              <a:gd name="connsiteX41" fmla="*/ 759221 w 4886456"/>
              <a:gd name="connsiteY41" fmla="*/ 1906057 h 3229232"/>
              <a:gd name="connsiteX42" fmla="*/ 764301 w 4886456"/>
              <a:gd name="connsiteY42" fmla="*/ 2109257 h 3229232"/>
              <a:gd name="connsiteX43" fmla="*/ 269 w 4886456"/>
              <a:gd name="connsiteY43" fmla="*/ 2667042 h 3229232"/>
              <a:gd name="connsiteX0" fmla="*/ 106949 w 4886456"/>
              <a:gd name="connsiteY0" fmla="*/ 2950506 h 3229232"/>
              <a:gd name="connsiteX1" fmla="*/ 326405 w 4886456"/>
              <a:gd name="connsiteY1" fmla="*/ 3182154 h 3229232"/>
              <a:gd name="connsiteX2" fmla="*/ 453659 w 4886456"/>
              <a:gd name="connsiteY2" fmla="*/ 3210729 h 3229232"/>
              <a:gd name="connsiteX3" fmla="*/ 698261 w 4886456"/>
              <a:gd name="connsiteY3" fmla="*/ 3090714 h 3229232"/>
              <a:gd name="connsiteX4" fmla="*/ 1155461 w 4886456"/>
              <a:gd name="connsiteY4" fmla="*/ 2828586 h 3229232"/>
              <a:gd name="connsiteX5" fmla="*/ 1294907 w 4886456"/>
              <a:gd name="connsiteY5" fmla="*/ 2757720 h 3229232"/>
              <a:gd name="connsiteX6" fmla="*/ 1429781 w 4886456"/>
              <a:gd name="connsiteY6" fmla="*/ 2718858 h 3229232"/>
              <a:gd name="connsiteX7" fmla="*/ 1600469 w 4886456"/>
              <a:gd name="connsiteY7" fmla="*/ 2779818 h 3229232"/>
              <a:gd name="connsiteX8" fmla="*/ 1763918 w 4886456"/>
              <a:gd name="connsiteY8" fmla="*/ 2946696 h 3229232"/>
              <a:gd name="connsiteX9" fmla="*/ 1917461 w 4886456"/>
              <a:gd name="connsiteY9" fmla="*/ 3102906 h 3229232"/>
              <a:gd name="connsiteX10" fmla="*/ 2033285 w 4886456"/>
              <a:gd name="connsiteY10" fmla="*/ 3194346 h 3229232"/>
              <a:gd name="connsiteX11" fmla="*/ 2221880 w 4886456"/>
              <a:gd name="connsiteY11" fmla="*/ 3224445 h 3229232"/>
              <a:gd name="connsiteX12" fmla="*/ 2386853 w 4886456"/>
              <a:gd name="connsiteY12" fmla="*/ 3169962 h 3229232"/>
              <a:gd name="connsiteX13" fmla="*/ 2935493 w 4886456"/>
              <a:gd name="connsiteY13" fmla="*/ 2859066 h 3229232"/>
              <a:gd name="connsiteX14" fmla="*/ 3368309 w 4886456"/>
              <a:gd name="connsiteY14" fmla="*/ 2596938 h 3229232"/>
              <a:gd name="connsiteX15" fmla="*/ 3636533 w 4886456"/>
              <a:gd name="connsiteY15" fmla="*/ 2444538 h 3229232"/>
              <a:gd name="connsiteX16" fmla="*/ 3648725 w 4886456"/>
              <a:gd name="connsiteY16" fmla="*/ 2389674 h 3229232"/>
              <a:gd name="connsiteX17" fmla="*/ 3776741 w 4886456"/>
              <a:gd name="connsiteY17" fmla="*/ 2292138 h 3229232"/>
              <a:gd name="connsiteX18" fmla="*/ 4160789 w 4886456"/>
              <a:gd name="connsiteY18" fmla="*/ 2090970 h 3229232"/>
              <a:gd name="connsiteX19" fmla="*/ 4319285 w 4886456"/>
              <a:gd name="connsiteY19" fmla="*/ 1969050 h 3229232"/>
              <a:gd name="connsiteX20" fmla="*/ 4337573 w 4886456"/>
              <a:gd name="connsiteY20" fmla="*/ 1908090 h 3229232"/>
              <a:gd name="connsiteX21" fmla="*/ 4532645 w 4886456"/>
              <a:gd name="connsiteY21" fmla="*/ 1804458 h 3229232"/>
              <a:gd name="connsiteX22" fmla="*/ 4837445 w 4886456"/>
              <a:gd name="connsiteY22" fmla="*/ 1627674 h 3229232"/>
              <a:gd name="connsiteX23" fmla="*/ 4886213 w 4886456"/>
              <a:gd name="connsiteY23" fmla="*/ 1499658 h 3229232"/>
              <a:gd name="connsiteX24" fmla="*/ 4855733 w 4886456"/>
              <a:gd name="connsiteY24" fmla="*/ 1365546 h 3229232"/>
              <a:gd name="connsiteX25" fmla="*/ 4843541 w 4886456"/>
              <a:gd name="connsiteY25" fmla="*/ 1133898 h 3229232"/>
              <a:gd name="connsiteX26" fmla="*/ 4794773 w 4886456"/>
              <a:gd name="connsiteY26" fmla="*/ 1011978 h 3229232"/>
              <a:gd name="connsiteX27" fmla="*/ 4593605 w 4886456"/>
              <a:gd name="connsiteY27" fmla="*/ 853482 h 3229232"/>
              <a:gd name="connsiteX28" fmla="*/ 3813317 w 4886456"/>
              <a:gd name="connsiteY28" fmla="*/ 304842 h 3229232"/>
              <a:gd name="connsiteX29" fmla="*/ 3478037 w 4886456"/>
              <a:gd name="connsiteY29" fmla="*/ 54906 h 3229232"/>
              <a:gd name="connsiteX30" fmla="*/ 3356117 w 4886456"/>
              <a:gd name="connsiteY30" fmla="*/ 42 h 3229232"/>
              <a:gd name="connsiteX31" fmla="*/ 3118373 w 4886456"/>
              <a:gd name="connsiteY31" fmla="*/ 48810 h 3229232"/>
              <a:gd name="connsiteX32" fmla="*/ 2825765 w 4886456"/>
              <a:gd name="connsiteY32" fmla="*/ 195114 h 3229232"/>
              <a:gd name="connsiteX33" fmla="*/ 2722133 w 4886456"/>
              <a:gd name="connsiteY33" fmla="*/ 274362 h 3229232"/>
              <a:gd name="connsiteX34" fmla="*/ 2648981 w 4886456"/>
              <a:gd name="connsiteY34" fmla="*/ 469434 h 3229232"/>
              <a:gd name="connsiteX35" fmla="*/ 2533157 w 4886456"/>
              <a:gd name="connsiteY35" fmla="*/ 621834 h 3229232"/>
              <a:gd name="connsiteX36" fmla="*/ 2203973 w 4886456"/>
              <a:gd name="connsiteY36" fmla="*/ 792522 h 3229232"/>
              <a:gd name="connsiteX37" fmla="*/ 1923557 w 4886456"/>
              <a:gd name="connsiteY37" fmla="*/ 920538 h 3229232"/>
              <a:gd name="connsiteX38" fmla="*/ 1722389 w 4886456"/>
              <a:gd name="connsiteY38" fmla="*/ 926634 h 3229232"/>
              <a:gd name="connsiteX39" fmla="*/ 1423685 w 4886456"/>
              <a:gd name="connsiteY39" fmla="*/ 1054650 h 3229232"/>
              <a:gd name="connsiteX40" fmla="*/ 568213 w 4886456"/>
              <a:gd name="connsiteY40" fmla="*/ 1589066 h 3229232"/>
              <a:gd name="connsiteX41" fmla="*/ 759221 w 4886456"/>
              <a:gd name="connsiteY41" fmla="*/ 1906057 h 3229232"/>
              <a:gd name="connsiteX42" fmla="*/ 764301 w 4886456"/>
              <a:gd name="connsiteY42" fmla="*/ 2109257 h 3229232"/>
              <a:gd name="connsiteX43" fmla="*/ 269 w 4886456"/>
              <a:gd name="connsiteY43" fmla="*/ 2667042 h 3229232"/>
              <a:gd name="connsiteX0" fmla="*/ 106931 w 4886438"/>
              <a:gd name="connsiteY0" fmla="*/ 2950506 h 3229232"/>
              <a:gd name="connsiteX1" fmla="*/ 326387 w 4886438"/>
              <a:gd name="connsiteY1" fmla="*/ 3182154 h 3229232"/>
              <a:gd name="connsiteX2" fmla="*/ 453641 w 4886438"/>
              <a:gd name="connsiteY2" fmla="*/ 3210729 h 3229232"/>
              <a:gd name="connsiteX3" fmla="*/ 698243 w 4886438"/>
              <a:gd name="connsiteY3" fmla="*/ 3090714 h 3229232"/>
              <a:gd name="connsiteX4" fmla="*/ 1155443 w 4886438"/>
              <a:gd name="connsiteY4" fmla="*/ 2828586 h 3229232"/>
              <a:gd name="connsiteX5" fmla="*/ 1294889 w 4886438"/>
              <a:gd name="connsiteY5" fmla="*/ 2757720 h 3229232"/>
              <a:gd name="connsiteX6" fmla="*/ 1429763 w 4886438"/>
              <a:gd name="connsiteY6" fmla="*/ 2718858 h 3229232"/>
              <a:gd name="connsiteX7" fmla="*/ 1600451 w 4886438"/>
              <a:gd name="connsiteY7" fmla="*/ 2779818 h 3229232"/>
              <a:gd name="connsiteX8" fmla="*/ 1763900 w 4886438"/>
              <a:gd name="connsiteY8" fmla="*/ 2946696 h 3229232"/>
              <a:gd name="connsiteX9" fmla="*/ 1917443 w 4886438"/>
              <a:gd name="connsiteY9" fmla="*/ 3102906 h 3229232"/>
              <a:gd name="connsiteX10" fmla="*/ 2033267 w 4886438"/>
              <a:gd name="connsiteY10" fmla="*/ 3194346 h 3229232"/>
              <a:gd name="connsiteX11" fmla="*/ 2221862 w 4886438"/>
              <a:gd name="connsiteY11" fmla="*/ 3224445 h 3229232"/>
              <a:gd name="connsiteX12" fmla="*/ 2386835 w 4886438"/>
              <a:gd name="connsiteY12" fmla="*/ 3169962 h 3229232"/>
              <a:gd name="connsiteX13" fmla="*/ 2935475 w 4886438"/>
              <a:gd name="connsiteY13" fmla="*/ 2859066 h 3229232"/>
              <a:gd name="connsiteX14" fmla="*/ 3368291 w 4886438"/>
              <a:gd name="connsiteY14" fmla="*/ 2596938 h 3229232"/>
              <a:gd name="connsiteX15" fmla="*/ 3636515 w 4886438"/>
              <a:gd name="connsiteY15" fmla="*/ 2444538 h 3229232"/>
              <a:gd name="connsiteX16" fmla="*/ 3648707 w 4886438"/>
              <a:gd name="connsiteY16" fmla="*/ 2389674 h 3229232"/>
              <a:gd name="connsiteX17" fmla="*/ 3776723 w 4886438"/>
              <a:gd name="connsiteY17" fmla="*/ 2292138 h 3229232"/>
              <a:gd name="connsiteX18" fmla="*/ 4160771 w 4886438"/>
              <a:gd name="connsiteY18" fmla="*/ 2090970 h 3229232"/>
              <a:gd name="connsiteX19" fmla="*/ 4319267 w 4886438"/>
              <a:gd name="connsiteY19" fmla="*/ 1969050 h 3229232"/>
              <a:gd name="connsiteX20" fmla="*/ 4337555 w 4886438"/>
              <a:gd name="connsiteY20" fmla="*/ 1908090 h 3229232"/>
              <a:gd name="connsiteX21" fmla="*/ 4532627 w 4886438"/>
              <a:gd name="connsiteY21" fmla="*/ 1804458 h 3229232"/>
              <a:gd name="connsiteX22" fmla="*/ 4837427 w 4886438"/>
              <a:gd name="connsiteY22" fmla="*/ 1627674 h 3229232"/>
              <a:gd name="connsiteX23" fmla="*/ 4886195 w 4886438"/>
              <a:gd name="connsiteY23" fmla="*/ 1499658 h 3229232"/>
              <a:gd name="connsiteX24" fmla="*/ 4855715 w 4886438"/>
              <a:gd name="connsiteY24" fmla="*/ 1365546 h 3229232"/>
              <a:gd name="connsiteX25" fmla="*/ 4843523 w 4886438"/>
              <a:gd name="connsiteY25" fmla="*/ 1133898 h 3229232"/>
              <a:gd name="connsiteX26" fmla="*/ 4794755 w 4886438"/>
              <a:gd name="connsiteY26" fmla="*/ 1011978 h 3229232"/>
              <a:gd name="connsiteX27" fmla="*/ 4593587 w 4886438"/>
              <a:gd name="connsiteY27" fmla="*/ 853482 h 3229232"/>
              <a:gd name="connsiteX28" fmla="*/ 3813299 w 4886438"/>
              <a:gd name="connsiteY28" fmla="*/ 304842 h 3229232"/>
              <a:gd name="connsiteX29" fmla="*/ 3478019 w 4886438"/>
              <a:gd name="connsiteY29" fmla="*/ 54906 h 3229232"/>
              <a:gd name="connsiteX30" fmla="*/ 3356099 w 4886438"/>
              <a:gd name="connsiteY30" fmla="*/ 42 h 3229232"/>
              <a:gd name="connsiteX31" fmla="*/ 3118355 w 4886438"/>
              <a:gd name="connsiteY31" fmla="*/ 48810 h 3229232"/>
              <a:gd name="connsiteX32" fmla="*/ 2825747 w 4886438"/>
              <a:gd name="connsiteY32" fmla="*/ 195114 h 3229232"/>
              <a:gd name="connsiteX33" fmla="*/ 2722115 w 4886438"/>
              <a:gd name="connsiteY33" fmla="*/ 274362 h 3229232"/>
              <a:gd name="connsiteX34" fmla="*/ 2648963 w 4886438"/>
              <a:gd name="connsiteY34" fmla="*/ 469434 h 3229232"/>
              <a:gd name="connsiteX35" fmla="*/ 2533139 w 4886438"/>
              <a:gd name="connsiteY35" fmla="*/ 621834 h 3229232"/>
              <a:gd name="connsiteX36" fmla="*/ 2203955 w 4886438"/>
              <a:gd name="connsiteY36" fmla="*/ 792522 h 3229232"/>
              <a:gd name="connsiteX37" fmla="*/ 1923539 w 4886438"/>
              <a:gd name="connsiteY37" fmla="*/ 920538 h 3229232"/>
              <a:gd name="connsiteX38" fmla="*/ 1722371 w 4886438"/>
              <a:gd name="connsiteY38" fmla="*/ 926634 h 3229232"/>
              <a:gd name="connsiteX39" fmla="*/ 1423667 w 4886438"/>
              <a:gd name="connsiteY39" fmla="*/ 1054650 h 3229232"/>
              <a:gd name="connsiteX40" fmla="*/ 568195 w 4886438"/>
              <a:gd name="connsiteY40" fmla="*/ 1589066 h 3229232"/>
              <a:gd name="connsiteX41" fmla="*/ 759203 w 4886438"/>
              <a:gd name="connsiteY41" fmla="*/ 1906057 h 3229232"/>
              <a:gd name="connsiteX42" fmla="*/ 804923 w 4886438"/>
              <a:gd name="connsiteY42" fmla="*/ 2068617 h 3229232"/>
              <a:gd name="connsiteX43" fmla="*/ 251 w 4886438"/>
              <a:gd name="connsiteY43" fmla="*/ 2667042 h 3229232"/>
              <a:gd name="connsiteX0" fmla="*/ 106931 w 4886438"/>
              <a:gd name="connsiteY0" fmla="*/ 2950506 h 3229232"/>
              <a:gd name="connsiteX1" fmla="*/ 326387 w 4886438"/>
              <a:gd name="connsiteY1" fmla="*/ 3182154 h 3229232"/>
              <a:gd name="connsiteX2" fmla="*/ 453641 w 4886438"/>
              <a:gd name="connsiteY2" fmla="*/ 3210729 h 3229232"/>
              <a:gd name="connsiteX3" fmla="*/ 698243 w 4886438"/>
              <a:gd name="connsiteY3" fmla="*/ 3090714 h 3229232"/>
              <a:gd name="connsiteX4" fmla="*/ 1155443 w 4886438"/>
              <a:gd name="connsiteY4" fmla="*/ 2828586 h 3229232"/>
              <a:gd name="connsiteX5" fmla="*/ 1294889 w 4886438"/>
              <a:gd name="connsiteY5" fmla="*/ 2757720 h 3229232"/>
              <a:gd name="connsiteX6" fmla="*/ 1429763 w 4886438"/>
              <a:gd name="connsiteY6" fmla="*/ 2718858 h 3229232"/>
              <a:gd name="connsiteX7" fmla="*/ 1600451 w 4886438"/>
              <a:gd name="connsiteY7" fmla="*/ 2779818 h 3229232"/>
              <a:gd name="connsiteX8" fmla="*/ 1763900 w 4886438"/>
              <a:gd name="connsiteY8" fmla="*/ 2946696 h 3229232"/>
              <a:gd name="connsiteX9" fmla="*/ 1917443 w 4886438"/>
              <a:gd name="connsiteY9" fmla="*/ 3102906 h 3229232"/>
              <a:gd name="connsiteX10" fmla="*/ 2033267 w 4886438"/>
              <a:gd name="connsiteY10" fmla="*/ 3194346 h 3229232"/>
              <a:gd name="connsiteX11" fmla="*/ 2221862 w 4886438"/>
              <a:gd name="connsiteY11" fmla="*/ 3224445 h 3229232"/>
              <a:gd name="connsiteX12" fmla="*/ 2386835 w 4886438"/>
              <a:gd name="connsiteY12" fmla="*/ 3169962 h 3229232"/>
              <a:gd name="connsiteX13" fmla="*/ 2935475 w 4886438"/>
              <a:gd name="connsiteY13" fmla="*/ 2859066 h 3229232"/>
              <a:gd name="connsiteX14" fmla="*/ 3368291 w 4886438"/>
              <a:gd name="connsiteY14" fmla="*/ 2596938 h 3229232"/>
              <a:gd name="connsiteX15" fmla="*/ 3636515 w 4886438"/>
              <a:gd name="connsiteY15" fmla="*/ 2444538 h 3229232"/>
              <a:gd name="connsiteX16" fmla="*/ 3648707 w 4886438"/>
              <a:gd name="connsiteY16" fmla="*/ 2389674 h 3229232"/>
              <a:gd name="connsiteX17" fmla="*/ 3776723 w 4886438"/>
              <a:gd name="connsiteY17" fmla="*/ 2292138 h 3229232"/>
              <a:gd name="connsiteX18" fmla="*/ 4160771 w 4886438"/>
              <a:gd name="connsiteY18" fmla="*/ 2090970 h 3229232"/>
              <a:gd name="connsiteX19" fmla="*/ 4319267 w 4886438"/>
              <a:gd name="connsiteY19" fmla="*/ 1969050 h 3229232"/>
              <a:gd name="connsiteX20" fmla="*/ 4337555 w 4886438"/>
              <a:gd name="connsiteY20" fmla="*/ 1908090 h 3229232"/>
              <a:gd name="connsiteX21" fmla="*/ 4532627 w 4886438"/>
              <a:gd name="connsiteY21" fmla="*/ 1804458 h 3229232"/>
              <a:gd name="connsiteX22" fmla="*/ 4837427 w 4886438"/>
              <a:gd name="connsiteY22" fmla="*/ 1627674 h 3229232"/>
              <a:gd name="connsiteX23" fmla="*/ 4886195 w 4886438"/>
              <a:gd name="connsiteY23" fmla="*/ 1499658 h 3229232"/>
              <a:gd name="connsiteX24" fmla="*/ 4855715 w 4886438"/>
              <a:gd name="connsiteY24" fmla="*/ 1365546 h 3229232"/>
              <a:gd name="connsiteX25" fmla="*/ 4843523 w 4886438"/>
              <a:gd name="connsiteY25" fmla="*/ 1133898 h 3229232"/>
              <a:gd name="connsiteX26" fmla="*/ 4794755 w 4886438"/>
              <a:gd name="connsiteY26" fmla="*/ 1011978 h 3229232"/>
              <a:gd name="connsiteX27" fmla="*/ 4593587 w 4886438"/>
              <a:gd name="connsiteY27" fmla="*/ 853482 h 3229232"/>
              <a:gd name="connsiteX28" fmla="*/ 3813299 w 4886438"/>
              <a:gd name="connsiteY28" fmla="*/ 304842 h 3229232"/>
              <a:gd name="connsiteX29" fmla="*/ 3478019 w 4886438"/>
              <a:gd name="connsiteY29" fmla="*/ 54906 h 3229232"/>
              <a:gd name="connsiteX30" fmla="*/ 3356099 w 4886438"/>
              <a:gd name="connsiteY30" fmla="*/ 42 h 3229232"/>
              <a:gd name="connsiteX31" fmla="*/ 3118355 w 4886438"/>
              <a:gd name="connsiteY31" fmla="*/ 48810 h 3229232"/>
              <a:gd name="connsiteX32" fmla="*/ 2825747 w 4886438"/>
              <a:gd name="connsiteY32" fmla="*/ 195114 h 3229232"/>
              <a:gd name="connsiteX33" fmla="*/ 2722115 w 4886438"/>
              <a:gd name="connsiteY33" fmla="*/ 274362 h 3229232"/>
              <a:gd name="connsiteX34" fmla="*/ 2648963 w 4886438"/>
              <a:gd name="connsiteY34" fmla="*/ 469434 h 3229232"/>
              <a:gd name="connsiteX35" fmla="*/ 2533139 w 4886438"/>
              <a:gd name="connsiteY35" fmla="*/ 621834 h 3229232"/>
              <a:gd name="connsiteX36" fmla="*/ 2203955 w 4886438"/>
              <a:gd name="connsiteY36" fmla="*/ 792522 h 3229232"/>
              <a:gd name="connsiteX37" fmla="*/ 1923539 w 4886438"/>
              <a:gd name="connsiteY37" fmla="*/ 920538 h 3229232"/>
              <a:gd name="connsiteX38" fmla="*/ 1722371 w 4886438"/>
              <a:gd name="connsiteY38" fmla="*/ 926634 h 3229232"/>
              <a:gd name="connsiteX39" fmla="*/ 1423667 w 4886438"/>
              <a:gd name="connsiteY39" fmla="*/ 1054650 h 3229232"/>
              <a:gd name="connsiteX40" fmla="*/ 568195 w 4886438"/>
              <a:gd name="connsiteY40" fmla="*/ 1589066 h 3229232"/>
              <a:gd name="connsiteX41" fmla="*/ 759203 w 4886438"/>
              <a:gd name="connsiteY41" fmla="*/ 1906057 h 3229232"/>
              <a:gd name="connsiteX42" fmla="*/ 804923 w 4886438"/>
              <a:gd name="connsiteY42" fmla="*/ 2068617 h 3229232"/>
              <a:gd name="connsiteX43" fmla="*/ 251 w 4886438"/>
              <a:gd name="connsiteY43" fmla="*/ 2667042 h 3229232"/>
              <a:gd name="connsiteX0" fmla="*/ 117086 w 4896593"/>
              <a:gd name="connsiteY0" fmla="*/ 2950506 h 3229232"/>
              <a:gd name="connsiteX1" fmla="*/ 336542 w 4896593"/>
              <a:gd name="connsiteY1" fmla="*/ 3182154 h 3229232"/>
              <a:gd name="connsiteX2" fmla="*/ 463796 w 4896593"/>
              <a:gd name="connsiteY2" fmla="*/ 3210729 h 3229232"/>
              <a:gd name="connsiteX3" fmla="*/ 708398 w 4896593"/>
              <a:gd name="connsiteY3" fmla="*/ 3090714 h 3229232"/>
              <a:gd name="connsiteX4" fmla="*/ 1165598 w 4896593"/>
              <a:gd name="connsiteY4" fmla="*/ 2828586 h 3229232"/>
              <a:gd name="connsiteX5" fmla="*/ 1305044 w 4896593"/>
              <a:gd name="connsiteY5" fmla="*/ 2757720 h 3229232"/>
              <a:gd name="connsiteX6" fmla="*/ 1439918 w 4896593"/>
              <a:gd name="connsiteY6" fmla="*/ 2718858 h 3229232"/>
              <a:gd name="connsiteX7" fmla="*/ 1610606 w 4896593"/>
              <a:gd name="connsiteY7" fmla="*/ 2779818 h 3229232"/>
              <a:gd name="connsiteX8" fmla="*/ 1774055 w 4896593"/>
              <a:gd name="connsiteY8" fmla="*/ 2946696 h 3229232"/>
              <a:gd name="connsiteX9" fmla="*/ 1927598 w 4896593"/>
              <a:gd name="connsiteY9" fmla="*/ 3102906 h 3229232"/>
              <a:gd name="connsiteX10" fmla="*/ 2043422 w 4896593"/>
              <a:gd name="connsiteY10" fmla="*/ 3194346 h 3229232"/>
              <a:gd name="connsiteX11" fmla="*/ 2232017 w 4896593"/>
              <a:gd name="connsiteY11" fmla="*/ 3224445 h 3229232"/>
              <a:gd name="connsiteX12" fmla="*/ 2396990 w 4896593"/>
              <a:gd name="connsiteY12" fmla="*/ 3169962 h 3229232"/>
              <a:gd name="connsiteX13" fmla="*/ 2945630 w 4896593"/>
              <a:gd name="connsiteY13" fmla="*/ 2859066 h 3229232"/>
              <a:gd name="connsiteX14" fmla="*/ 3378446 w 4896593"/>
              <a:gd name="connsiteY14" fmla="*/ 2596938 h 3229232"/>
              <a:gd name="connsiteX15" fmla="*/ 3646670 w 4896593"/>
              <a:gd name="connsiteY15" fmla="*/ 2444538 h 3229232"/>
              <a:gd name="connsiteX16" fmla="*/ 3658862 w 4896593"/>
              <a:gd name="connsiteY16" fmla="*/ 2389674 h 3229232"/>
              <a:gd name="connsiteX17" fmla="*/ 3786878 w 4896593"/>
              <a:gd name="connsiteY17" fmla="*/ 2292138 h 3229232"/>
              <a:gd name="connsiteX18" fmla="*/ 4170926 w 4896593"/>
              <a:gd name="connsiteY18" fmla="*/ 2090970 h 3229232"/>
              <a:gd name="connsiteX19" fmla="*/ 4329422 w 4896593"/>
              <a:gd name="connsiteY19" fmla="*/ 1969050 h 3229232"/>
              <a:gd name="connsiteX20" fmla="*/ 4347710 w 4896593"/>
              <a:gd name="connsiteY20" fmla="*/ 1908090 h 3229232"/>
              <a:gd name="connsiteX21" fmla="*/ 4542782 w 4896593"/>
              <a:gd name="connsiteY21" fmla="*/ 1804458 h 3229232"/>
              <a:gd name="connsiteX22" fmla="*/ 4847582 w 4896593"/>
              <a:gd name="connsiteY22" fmla="*/ 1627674 h 3229232"/>
              <a:gd name="connsiteX23" fmla="*/ 4896350 w 4896593"/>
              <a:gd name="connsiteY23" fmla="*/ 1499658 h 3229232"/>
              <a:gd name="connsiteX24" fmla="*/ 4865870 w 4896593"/>
              <a:gd name="connsiteY24" fmla="*/ 1365546 h 3229232"/>
              <a:gd name="connsiteX25" fmla="*/ 4853678 w 4896593"/>
              <a:gd name="connsiteY25" fmla="*/ 1133898 h 3229232"/>
              <a:gd name="connsiteX26" fmla="*/ 4804910 w 4896593"/>
              <a:gd name="connsiteY26" fmla="*/ 1011978 h 3229232"/>
              <a:gd name="connsiteX27" fmla="*/ 4603742 w 4896593"/>
              <a:gd name="connsiteY27" fmla="*/ 853482 h 3229232"/>
              <a:gd name="connsiteX28" fmla="*/ 3823454 w 4896593"/>
              <a:gd name="connsiteY28" fmla="*/ 304842 h 3229232"/>
              <a:gd name="connsiteX29" fmla="*/ 3488174 w 4896593"/>
              <a:gd name="connsiteY29" fmla="*/ 54906 h 3229232"/>
              <a:gd name="connsiteX30" fmla="*/ 3366254 w 4896593"/>
              <a:gd name="connsiteY30" fmla="*/ 42 h 3229232"/>
              <a:gd name="connsiteX31" fmla="*/ 3128510 w 4896593"/>
              <a:gd name="connsiteY31" fmla="*/ 48810 h 3229232"/>
              <a:gd name="connsiteX32" fmla="*/ 2835902 w 4896593"/>
              <a:gd name="connsiteY32" fmla="*/ 195114 h 3229232"/>
              <a:gd name="connsiteX33" fmla="*/ 2732270 w 4896593"/>
              <a:gd name="connsiteY33" fmla="*/ 274362 h 3229232"/>
              <a:gd name="connsiteX34" fmla="*/ 2659118 w 4896593"/>
              <a:gd name="connsiteY34" fmla="*/ 469434 h 3229232"/>
              <a:gd name="connsiteX35" fmla="*/ 2543294 w 4896593"/>
              <a:gd name="connsiteY35" fmla="*/ 621834 h 3229232"/>
              <a:gd name="connsiteX36" fmla="*/ 2214110 w 4896593"/>
              <a:gd name="connsiteY36" fmla="*/ 792522 h 3229232"/>
              <a:gd name="connsiteX37" fmla="*/ 1933694 w 4896593"/>
              <a:gd name="connsiteY37" fmla="*/ 920538 h 3229232"/>
              <a:gd name="connsiteX38" fmla="*/ 1732526 w 4896593"/>
              <a:gd name="connsiteY38" fmla="*/ 926634 h 3229232"/>
              <a:gd name="connsiteX39" fmla="*/ 1433822 w 4896593"/>
              <a:gd name="connsiteY39" fmla="*/ 1054650 h 3229232"/>
              <a:gd name="connsiteX40" fmla="*/ 578350 w 4896593"/>
              <a:gd name="connsiteY40" fmla="*/ 1589066 h 3229232"/>
              <a:gd name="connsiteX41" fmla="*/ 769358 w 4896593"/>
              <a:gd name="connsiteY41" fmla="*/ 1906057 h 3229232"/>
              <a:gd name="connsiteX42" fmla="*/ 815078 w 4896593"/>
              <a:gd name="connsiteY42" fmla="*/ 2068617 h 3229232"/>
              <a:gd name="connsiteX43" fmla="*/ 246 w 4896593"/>
              <a:gd name="connsiteY43" fmla="*/ 2590842 h 3229232"/>
              <a:gd name="connsiteX0" fmla="*/ 116840 w 4896347"/>
              <a:gd name="connsiteY0" fmla="*/ 2950506 h 3229232"/>
              <a:gd name="connsiteX1" fmla="*/ 336296 w 4896347"/>
              <a:gd name="connsiteY1" fmla="*/ 3182154 h 3229232"/>
              <a:gd name="connsiteX2" fmla="*/ 463550 w 4896347"/>
              <a:gd name="connsiteY2" fmla="*/ 3210729 h 3229232"/>
              <a:gd name="connsiteX3" fmla="*/ 708152 w 4896347"/>
              <a:gd name="connsiteY3" fmla="*/ 3090714 h 3229232"/>
              <a:gd name="connsiteX4" fmla="*/ 1165352 w 4896347"/>
              <a:gd name="connsiteY4" fmla="*/ 2828586 h 3229232"/>
              <a:gd name="connsiteX5" fmla="*/ 1304798 w 4896347"/>
              <a:gd name="connsiteY5" fmla="*/ 2757720 h 3229232"/>
              <a:gd name="connsiteX6" fmla="*/ 1439672 w 4896347"/>
              <a:gd name="connsiteY6" fmla="*/ 2718858 h 3229232"/>
              <a:gd name="connsiteX7" fmla="*/ 1610360 w 4896347"/>
              <a:gd name="connsiteY7" fmla="*/ 2779818 h 3229232"/>
              <a:gd name="connsiteX8" fmla="*/ 1773809 w 4896347"/>
              <a:gd name="connsiteY8" fmla="*/ 2946696 h 3229232"/>
              <a:gd name="connsiteX9" fmla="*/ 1927352 w 4896347"/>
              <a:gd name="connsiteY9" fmla="*/ 3102906 h 3229232"/>
              <a:gd name="connsiteX10" fmla="*/ 2043176 w 4896347"/>
              <a:gd name="connsiteY10" fmla="*/ 3194346 h 3229232"/>
              <a:gd name="connsiteX11" fmla="*/ 2231771 w 4896347"/>
              <a:gd name="connsiteY11" fmla="*/ 3224445 h 3229232"/>
              <a:gd name="connsiteX12" fmla="*/ 2396744 w 4896347"/>
              <a:gd name="connsiteY12" fmla="*/ 3169962 h 3229232"/>
              <a:gd name="connsiteX13" fmla="*/ 2945384 w 4896347"/>
              <a:gd name="connsiteY13" fmla="*/ 2859066 h 3229232"/>
              <a:gd name="connsiteX14" fmla="*/ 3378200 w 4896347"/>
              <a:gd name="connsiteY14" fmla="*/ 2596938 h 3229232"/>
              <a:gd name="connsiteX15" fmla="*/ 3646424 w 4896347"/>
              <a:gd name="connsiteY15" fmla="*/ 2444538 h 3229232"/>
              <a:gd name="connsiteX16" fmla="*/ 3658616 w 4896347"/>
              <a:gd name="connsiteY16" fmla="*/ 2389674 h 3229232"/>
              <a:gd name="connsiteX17" fmla="*/ 3786632 w 4896347"/>
              <a:gd name="connsiteY17" fmla="*/ 2292138 h 3229232"/>
              <a:gd name="connsiteX18" fmla="*/ 4170680 w 4896347"/>
              <a:gd name="connsiteY18" fmla="*/ 2090970 h 3229232"/>
              <a:gd name="connsiteX19" fmla="*/ 4329176 w 4896347"/>
              <a:gd name="connsiteY19" fmla="*/ 1969050 h 3229232"/>
              <a:gd name="connsiteX20" fmla="*/ 4347464 w 4896347"/>
              <a:gd name="connsiteY20" fmla="*/ 1908090 h 3229232"/>
              <a:gd name="connsiteX21" fmla="*/ 4542536 w 4896347"/>
              <a:gd name="connsiteY21" fmla="*/ 1804458 h 3229232"/>
              <a:gd name="connsiteX22" fmla="*/ 4847336 w 4896347"/>
              <a:gd name="connsiteY22" fmla="*/ 1627674 h 3229232"/>
              <a:gd name="connsiteX23" fmla="*/ 4896104 w 4896347"/>
              <a:gd name="connsiteY23" fmla="*/ 1499658 h 3229232"/>
              <a:gd name="connsiteX24" fmla="*/ 4865624 w 4896347"/>
              <a:gd name="connsiteY24" fmla="*/ 1365546 h 3229232"/>
              <a:gd name="connsiteX25" fmla="*/ 4853432 w 4896347"/>
              <a:gd name="connsiteY25" fmla="*/ 1133898 h 3229232"/>
              <a:gd name="connsiteX26" fmla="*/ 4804664 w 4896347"/>
              <a:gd name="connsiteY26" fmla="*/ 1011978 h 3229232"/>
              <a:gd name="connsiteX27" fmla="*/ 4603496 w 4896347"/>
              <a:gd name="connsiteY27" fmla="*/ 853482 h 3229232"/>
              <a:gd name="connsiteX28" fmla="*/ 3823208 w 4896347"/>
              <a:gd name="connsiteY28" fmla="*/ 304842 h 3229232"/>
              <a:gd name="connsiteX29" fmla="*/ 3487928 w 4896347"/>
              <a:gd name="connsiteY29" fmla="*/ 54906 h 3229232"/>
              <a:gd name="connsiteX30" fmla="*/ 3366008 w 4896347"/>
              <a:gd name="connsiteY30" fmla="*/ 42 h 3229232"/>
              <a:gd name="connsiteX31" fmla="*/ 3128264 w 4896347"/>
              <a:gd name="connsiteY31" fmla="*/ 48810 h 3229232"/>
              <a:gd name="connsiteX32" fmla="*/ 2835656 w 4896347"/>
              <a:gd name="connsiteY32" fmla="*/ 195114 h 3229232"/>
              <a:gd name="connsiteX33" fmla="*/ 2732024 w 4896347"/>
              <a:gd name="connsiteY33" fmla="*/ 274362 h 3229232"/>
              <a:gd name="connsiteX34" fmla="*/ 2658872 w 4896347"/>
              <a:gd name="connsiteY34" fmla="*/ 469434 h 3229232"/>
              <a:gd name="connsiteX35" fmla="*/ 2543048 w 4896347"/>
              <a:gd name="connsiteY35" fmla="*/ 621834 h 3229232"/>
              <a:gd name="connsiteX36" fmla="*/ 2213864 w 4896347"/>
              <a:gd name="connsiteY36" fmla="*/ 792522 h 3229232"/>
              <a:gd name="connsiteX37" fmla="*/ 1933448 w 4896347"/>
              <a:gd name="connsiteY37" fmla="*/ 920538 h 3229232"/>
              <a:gd name="connsiteX38" fmla="*/ 1732280 w 4896347"/>
              <a:gd name="connsiteY38" fmla="*/ 926634 h 3229232"/>
              <a:gd name="connsiteX39" fmla="*/ 1433576 w 4896347"/>
              <a:gd name="connsiteY39" fmla="*/ 1054650 h 3229232"/>
              <a:gd name="connsiteX40" fmla="*/ 578104 w 4896347"/>
              <a:gd name="connsiteY40" fmla="*/ 1589066 h 3229232"/>
              <a:gd name="connsiteX41" fmla="*/ 769112 w 4896347"/>
              <a:gd name="connsiteY41" fmla="*/ 1906057 h 3229232"/>
              <a:gd name="connsiteX42" fmla="*/ 814832 w 4896347"/>
              <a:gd name="connsiteY42" fmla="*/ 2068617 h 3229232"/>
              <a:gd name="connsiteX43" fmla="*/ 154433 w 4896347"/>
              <a:gd name="connsiteY43" fmla="*/ 2475017 h 3229232"/>
              <a:gd name="connsiteX44" fmla="*/ 0 w 4896347"/>
              <a:gd name="connsiteY44" fmla="*/ 2590842 h 3229232"/>
              <a:gd name="connsiteX0" fmla="*/ 116840 w 4896347"/>
              <a:gd name="connsiteY0" fmla="*/ 2950506 h 3229232"/>
              <a:gd name="connsiteX1" fmla="*/ 336296 w 4896347"/>
              <a:gd name="connsiteY1" fmla="*/ 3182154 h 3229232"/>
              <a:gd name="connsiteX2" fmla="*/ 463550 w 4896347"/>
              <a:gd name="connsiteY2" fmla="*/ 3210729 h 3229232"/>
              <a:gd name="connsiteX3" fmla="*/ 708152 w 4896347"/>
              <a:gd name="connsiteY3" fmla="*/ 3090714 h 3229232"/>
              <a:gd name="connsiteX4" fmla="*/ 1165352 w 4896347"/>
              <a:gd name="connsiteY4" fmla="*/ 2828586 h 3229232"/>
              <a:gd name="connsiteX5" fmla="*/ 1304798 w 4896347"/>
              <a:gd name="connsiteY5" fmla="*/ 2757720 h 3229232"/>
              <a:gd name="connsiteX6" fmla="*/ 1439672 w 4896347"/>
              <a:gd name="connsiteY6" fmla="*/ 2718858 h 3229232"/>
              <a:gd name="connsiteX7" fmla="*/ 1610360 w 4896347"/>
              <a:gd name="connsiteY7" fmla="*/ 2779818 h 3229232"/>
              <a:gd name="connsiteX8" fmla="*/ 1773809 w 4896347"/>
              <a:gd name="connsiteY8" fmla="*/ 2946696 h 3229232"/>
              <a:gd name="connsiteX9" fmla="*/ 1927352 w 4896347"/>
              <a:gd name="connsiteY9" fmla="*/ 3102906 h 3229232"/>
              <a:gd name="connsiteX10" fmla="*/ 2043176 w 4896347"/>
              <a:gd name="connsiteY10" fmla="*/ 3194346 h 3229232"/>
              <a:gd name="connsiteX11" fmla="*/ 2231771 w 4896347"/>
              <a:gd name="connsiteY11" fmla="*/ 3224445 h 3229232"/>
              <a:gd name="connsiteX12" fmla="*/ 2396744 w 4896347"/>
              <a:gd name="connsiteY12" fmla="*/ 3169962 h 3229232"/>
              <a:gd name="connsiteX13" fmla="*/ 2945384 w 4896347"/>
              <a:gd name="connsiteY13" fmla="*/ 2859066 h 3229232"/>
              <a:gd name="connsiteX14" fmla="*/ 3378200 w 4896347"/>
              <a:gd name="connsiteY14" fmla="*/ 2596938 h 3229232"/>
              <a:gd name="connsiteX15" fmla="*/ 3646424 w 4896347"/>
              <a:gd name="connsiteY15" fmla="*/ 2444538 h 3229232"/>
              <a:gd name="connsiteX16" fmla="*/ 3658616 w 4896347"/>
              <a:gd name="connsiteY16" fmla="*/ 2389674 h 3229232"/>
              <a:gd name="connsiteX17" fmla="*/ 3786632 w 4896347"/>
              <a:gd name="connsiteY17" fmla="*/ 2292138 h 3229232"/>
              <a:gd name="connsiteX18" fmla="*/ 4170680 w 4896347"/>
              <a:gd name="connsiteY18" fmla="*/ 2090970 h 3229232"/>
              <a:gd name="connsiteX19" fmla="*/ 4329176 w 4896347"/>
              <a:gd name="connsiteY19" fmla="*/ 1969050 h 3229232"/>
              <a:gd name="connsiteX20" fmla="*/ 4347464 w 4896347"/>
              <a:gd name="connsiteY20" fmla="*/ 1908090 h 3229232"/>
              <a:gd name="connsiteX21" fmla="*/ 4542536 w 4896347"/>
              <a:gd name="connsiteY21" fmla="*/ 1804458 h 3229232"/>
              <a:gd name="connsiteX22" fmla="*/ 4847336 w 4896347"/>
              <a:gd name="connsiteY22" fmla="*/ 1627674 h 3229232"/>
              <a:gd name="connsiteX23" fmla="*/ 4896104 w 4896347"/>
              <a:gd name="connsiteY23" fmla="*/ 1499658 h 3229232"/>
              <a:gd name="connsiteX24" fmla="*/ 4865624 w 4896347"/>
              <a:gd name="connsiteY24" fmla="*/ 1365546 h 3229232"/>
              <a:gd name="connsiteX25" fmla="*/ 4853432 w 4896347"/>
              <a:gd name="connsiteY25" fmla="*/ 1133898 h 3229232"/>
              <a:gd name="connsiteX26" fmla="*/ 4804664 w 4896347"/>
              <a:gd name="connsiteY26" fmla="*/ 1011978 h 3229232"/>
              <a:gd name="connsiteX27" fmla="*/ 4603496 w 4896347"/>
              <a:gd name="connsiteY27" fmla="*/ 853482 h 3229232"/>
              <a:gd name="connsiteX28" fmla="*/ 3823208 w 4896347"/>
              <a:gd name="connsiteY28" fmla="*/ 304842 h 3229232"/>
              <a:gd name="connsiteX29" fmla="*/ 3487928 w 4896347"/>
              <a:gd name="connsiteY29" fmla="*/ 54906 h 3229232"/>
              <a:gd name="connsiteX30" fmla="*/ 3366008 w 4896347"/>
              <a:gd name="connsiteY30" fmla="*/ 42 h 3229232"/>
              <a:gd name="connsiteX31" fmla="*/ 3128264 w 4896347"/>
              <a:gd name="connsiteY31" fmla="*/ 48810 h 3229232"/>
              <a:gd name="connsiteX32" fmla="*/ 2835656 w 4896347"/>
              <a:gd name="connsiteY32" fmla="*/ 195114 h 3229232"/>
              <a:gd name="connsiteX33" fmla="*/ 2732024 w 4896347"/>
              <a:gd name="connsiteY33" fmla="*/ 274362 h 3229232"/>
              <a:gd name="connsiteX34" fmla="*/ 2658872 w 4896347"/>
              <a:gd name="connsiteY34" fmla="*/ 469434 h 3229232"/>
              <a:gd name="connsiteX35" fmla="*/ 2543048 w 4896347"/>
              <a:gd name="connsiteY35" fmla="*/ 621834 h 3229232"/>
              <a:gd name="connsiteX36" fmla="*/ 2213864 w 4896347"/>
              <a:gd name="connsiteY36" fmla="*/ 792522 h 3229232"/>
              <a:gd name="connsiteX37" fmla="*/ 1933448 w 4896347"/>
              <a:gd name="connsiteY37" fmla="*/ 920538 h 3229232"/>
              <a:gd name="connsiteX38" fmla="*/ 1732280 w 4896347"/>
              <a:gd name="connsiteY38" fmla="*/ 926634 h 3229232"/>
              <a:gd name="connsiteX39" fmla="*/ 1433576 w 4896347"/>
              <a:gd name="connsiteY39" fmla="*/ 1054650 h 3229232"/>
              <a:gd name="connsiteX40" fmla="*/ 578104 w 4896347"/>
              <a:gd name="connsiteY40" fmla="*/ 1589066 h 3229232"/>
              <a:gd name="connsiteX41" fmla="*/ 769112 w 4896347"/>
              <a:gd name="connsiteY41" fmla="*/ 1906057 h 3229232"/>
              <a:gd name="connsiteX42" fmla="*/ 814832 w 4896347"/>
              <a:gd name="connsiteY42" fmla="*/ 2068617 h 3229232"/>
              <a:gd name="connsiteX43" fmla="*/ 459233 w 4896347"/>
              <a:gd name="connsiteY43" fmla="*/ 2281977 h 3229232"/>
              <a:gd name="connsiteX44" fmla="*/ 154433 w 4896347"/>
              <a:gd name="connsiteY44" fmla="*/ 2475017 h 3229232"/>
              <a:gd name="connsiteX45" fmla="*/ 0 w 4896347"/>
              <a:gd name="connsiteY45" fmla="*/ 2590842 h 3229232"/>
              <a:gd name="connsiteX0" fmla="*/ 32265 w 4811772"/>
              <a:gd name="connsiteY0" fmla="*/ 2950506 h 3229232"/>
              <a:gd name="connsiteX1" fmla="*/ 251721 w 4811772"/>
              <a:gd name="connsiteY1" fmla="*/ 3182154 h 3229232"/>
              <a:gd name="connsiteX2" fmla="*/ 378975 w 4811772"/>
              <a:gd name="connsiteY2" fmla="*/ 3210729 h 3229232"/>
              <a:gd name="connsiteX3" fmla="*/ 623577 w 4811772"/>
              <a:gd name="connsiteY3" fmla="*/ 3090714 h 3229232"/>
              <a:gd name="connsiteX4" fmla="*/ 1080777 w 4811772"/>
              <a:gd name="connsiteY4" fmla="*/ 2828586 h 3229232"/>
              <a:gd name="connsiteX5" fmla="*/ 1220223 w 4811772"/>
              <a:gd name="connsiteY5" fmla="*/ 2757720 h 3229232"/>
              <a:gd name="connsiteX6" fmla="*/ 1355097 w 4811772"/>
              <a:gd name="connsiteY6" fmla="*/ 2718858 h 3229232"/>
              <a:gd name="connsiteX7" fmla="*/ 1525785 w 4811772"/>
              <a:gd name="connsiteY7" fmla="*/ 2779818 h 3229232"/>
              <a:gd name="connsiteX8" fmla="*/ 1689234 w 4811772"/>
              <a:gd name="connsiteY8" fmla="*/ 2946696 h 3229232"/>
              <a:gd name="connsiteX9" fmla="*/ 1842777 w 4811772"/>
              <a:gd name="connsiteY9" fmla="*/ 3102906 h 3229232"/>
              <a:gd name="connsiteX10" fmla="*/ 1958601 w 4811772"/>
              <a:gd name="connsiteY10" fmla="*/ 3194346 h 3229232"/>
              <a:gd name="connsiteX11" fmla="*/ 2147196 w 4811772"/>
              <a:gd name="connsiteY11" fmla="*/ 3224445 h 3229232"/>
              <a:gd name="connsiteX12" fmla="*/ 2312169 w 4811772"/>
              <a:gd name="connsiteY12" fmla="*/ 3169962 h 3229232"/>
              <a:gd name="connsiteX13" fmla="*/ 2860809 w 4811772"/>
              <a:gd name="connsiteY13" fmla="*/ 2859066 h 3229232"/>
              <a:gd name="connsiteX14" fmla="*/ 3293625 w 4811772"/>
              <a:gd name="connsiteY14" fmla="*/ 2596938 h 3229232"/>
              <a:gd name="connsiteX15" fmla="*/ 3561849 w 4811772"/>
              <a:gd name="connsiteY15" fmla="*/ 2444538 h 3229232"/>
              <a:gd name="connsiteX16" fmla="*/ 3574041 w 4811772"/>
              <a:gd name="connsiteY16" fmla="*/ 2389674 h 3229232"/>
              <a:gd name="connsiteX17" fmla="*/ 3702057 w 4811772"/>
              <a:gd name="connsiteY17" fmla="*/ 2292138 h 3229232"/>
              <a:gd name="connsiteX18" fmla="*/ 4086105 w 4811772"/>
              <a:gd name="connsiteY18" fmla="*/ 2090970 h 3229232"/>
              <a:gd name="connsiteX19" fmla="*/ 4244601 w 4811772"/>
              <a:gd name="connsiteY19" fmla="*/ 1969050 h 3229232"/>
              <a:gd name="connsiteX20" fmla="*/ 4262889 w 4811772"/>
              <a:gd name="connsiteY20" fmla="*/ 1908090 h 3229232"/>
              <a:gd name="connsiteX21" fmla="*/ 4457961 w 4811772"/>
              <a:gd name="connsiteY21" fmla="*/ 1804458 h 3229232"/>
              <a:gd name="connsiteX22" fmla="*/ 4762761 w 4811772"/>
              <a:gd name="connsiteY22" fmla="*/ 1627674 h 3229232"/>
              <a:gd name="connsiteX23" fmla="*/ 4811529 w 4811772"/>
              <a:gd name="connsiteY23" fmla="*/ 1499658 h 3229232"/>
              <a:gd name="connsiteX24" fmla="*/ 4781049 w 4811772"/>
              <a:gd name="connsiteY24" fmla="*/ 1365546 h 3229232"/>
              <a:gd name="connsiteX25" fmla="*/ 4768857 w 4811772"/>
              <a:gd name="connsiteY25" fmla="*/ 1133898 h 3229232"/>
              <a:gd name="connsiteX26" fmla="*/ 4720089 w 4811772"/>
              <a:gd name="connsiteY26" fmla="*/ 1011978 h 3229232"/>
              <a:gd name="connsiteX27" fmla="*/ 4518921 w 4811772"/>
              <a:gd name="connsiteY27" fmla="*/ 853482 h 3229232"/>
              <a:gd name="connsiteX28" fmla="*/ 3738633 w 4811772"/>
              <a:gd name="connsiteY28" fmla="*/ 304842 h 3229232"/>
              <a:gd name="connsiteX29" fmla="*/ 3403353 w 4811772"/>
              <a:gd name="connsiteY29" fmla="*/ 54906 h 3229232"/>
              <a:gd name="connsiteX30" fmla="*/ 3281433 w 4811772"/>
              <a:gd name="connsiteY30" fmla="*/ 42 h 3229232"/>
              <a:gd name="connsiteX31" fmla="*/ 3043689 w 4811772"/>
              <a:gd name="connsiteY31" fmla="*/ 48810 h 3229232"/>
              <a:gd name="connsiteX32" fmla="*/ 2751081 w 4811772"/>
              <a:gd name="connsiteY32" fmla="*/ 195114 h 3229232"/>
              <a:gd name="connsiteX33" fmla="*/ 2647449 w 4811772"/>
              <a:gd name="connsiteY33" fmla="*/ 274362 h 3229232"/>
              <a:gd name="connsiteX34" fmla="*/ 2574297 w 4811772"/>
              <a:gd name="connsiteY34" fmla="*/ 469434 h 3229232"/>
              <a:gd name="connsiteX35" fmla="*/ 2458473 w 4811772"/>
              <a:gd name="connsiteY35" fmla="*/ 621834 h 3229232"/>
              <a:gd name="connsiteX36" fmla="*/ 2129289 w 4811772"/>
              <a:gd name="connsiteY36" fmla="*/ 792522 h 3229232"/>
              <a:gd name="connsiteX37" fmla="*/ 1848873 w 4811772"/>
              <a:gd name="connsiteY37" fmla="*/ 920538 h 3229232"/>
              <a:gd name="connsiteX38" fmla="*/ 1647705 w 4811772"/>
              <a:gd name="connsiteY38" fmla="*/ 926634 h 3229232"/>
              <a:gd name="connsiteX39" fmla="*/ 1349001 w 4811772"/>
              <a:gd name="connsiteY39" fmla="*/ 1054650 h 3229232"/>
              <a:gd name="connsiteX40" fmla="*/ 493529 w 4811772"/>
              <a:gd name="connsiteY40" fmla="*/ 1589066 h 3229232"/>
              <a:gd name="connsiteX41" fmla="*/ 684537 w 4811772"/>
              <a:gd name="connsiteY41" fmla="*/ 1906057 h 3229232"/>
              <a:gd name="connsiteX42" fmla="*/ 730257 w 4811772"/>
              <a:gd name="connsiteY42" fmla="*/ 2068617 h 3229232"/>
              <a:gd name="connsiteX43" fmla="*/ 374658 w 4811772"/>
              <a:gd name="connsiteY43" fmla="*/ 2281977 h 3229232"/>
              <a:gd name="connsiteX44" fmla="*/ 69858 w 4811772"/>
              <a:gd name="connsiteY44" fmla="*/ 2475017 h 3229232"/>
              <a:gd name="connsiteX45" fmla="*/ 17025 w 4811772"/>
              <a:gd name="connsiteY45" fmla="*/ 2961682 h 3229232"/>
              <a:gd name="connsiteX0" fmla="*/ 34136 w 4813643"/>
              <a:gd name="connsiteY0" fmla="*/ 2950506 h 3229232"/>
              <a:gd name="connsiteX1" fmla="*/ 253592 w 4813643"/>
              <a:gd name="connsiteY1" fmla="*/ 3182154 h 3229232"/>
              <a:gd name="connsiteX2" fmla="*/ 380846 w 4813643"/>
              <a:gd name="connsiteY2" fmla="*/ 3210729 h 3229232"/>
              <a:gd name="connsiteX3" fmla="*/ 625448 w 4813643"/>
              <a:gd name="connsiteY3" fmla="*/ 3090714 h 3229232"/>
              <a:gd name="connsiteX4" fmla="*/ 1082648 w 4813643"/>
              <a:gd name="connsiteY4" fmla="*/ 2828586 h 3229232"/>
              <a:gd name="connsiteX5" fmla="*/ 1222094 w 4813643"/>
              <a:gd name="connsiteY5" fmla="*/ 2757720 h 3229232"/>
              <a:gd name="connsiteX6" fmla="*/ 1356968 w 4813643"/>
              <a:gd name="connsiteY6" fmla="*/ 2718858 h 3229232"/>
              <a:gd name="connsiteX7" fmla="*/ 1527656 w 4813643"/>
              <a:gd name="connsiteY7" fmla="*/ 2779818 h 3229232"/>
              <a:gd name="connsiteX8" fmla="*/ 1691105 w 4813643"/>
              <a:gd name="connsiteY8" fmla="*/ 2946696 h 3229232"/>
              <a:gd name="connsiteX9" fmla="*/ 1844648 w 4813643"/>
              <a:gd name="connsiteY9" fmla="*/ 3102906 h 3229232"/>
              <a:gd name="connsiteX10" fmla="*/ 1960472 w 4813643"/>
              <a:gd name="connsiteY10" fmla="*/ 3194346 h 3229232"/>
              <a:gd name="connsiteX11" fmla="*/ 2149067 w 4813643"/>
              <a:gd name="connsiteY11" fmla="*/ 3224445 h 3229232"/>
              <a:gd name="connsiteX12" fmla="*/ 2314040 w 4813643"/>
              <a:gd name="connsiteY12" fmla="*/ 3169962 h 3229232"/>
              <a:gd name="connsiteX13" fmla="*/ 2862680 w 4813643"/>
              <a:gd name="connsiteY13" fmla="*/ 2859066 h 3229232"/>
              <a:gd name="connsiteX14" fmla="*/ 3295496 w 4813643"/>
              <a:gd name="connsiteY14" fmla="*/ 2596938 h 3229232"/>
              <a:gd name="connsiteX15" fmla="*/ 3563720 w 4813643"/>
              <a:gd name="connsiteY15" fmla="*/ 2444538 h 3229232"/>
              <a:gd name="connsiteX16" fmla="*/ 3575912 w 4813643"/>
              <a:gd name="connsiteY16" fmla="*/ 2389674 h 3229232"/>
              <a:gd name="connsiteX17" fmla="*/ 3703928 w 4813643"/>
              <a:gd name="connsiteY17" fmla="*/ 2292138 h 3229232"/>
              <a:gd name="connsiteX18" fmla="*/ 4087976 w 4813643"/>
              <a:gd name="connsiteY18" fmla="*/ 2090970 h 3229232"/>
              <a:gd name="connsiteX19" fmla="*/ 4246472 w 4813643"/>
              <a:gd name="connsiteY19" fmla="*/ 1969050 h 3229232"/>
              <a:gd name="connsiteX20" fmla="*/ 4264760 w 4813643"/>
              <a:gd name="connsiteY20" fmla="*/ 1908090 h 3229232"/>
              <a:gd name="connsiteX21" fmla="*/ 4459832 w 4813643"/>
              <a:gd name="connsiteY21" fmla="*/ 1804458 h 3229232"/>
              <a:gd name="connsiteX22" fmla="*/ 4764632 w 4813643"/>
              <a:gd name="connsiteY22" fmla="*/ 1627674 h 3229232"/>
              <a:gd name="connsiteX23" fmla="*/ 4813400 w 4813643"/>
              <a:gd name="connsiteY23" fmla="*/ 1499658 h 3229232"/>
              <a:gd name="connsiteX24" fmla="*/ 4782920 w 4813643"/>
              <a:gd name="connsiteY24" fmla="*/ 1365546 h 3229232"/>
              <a:gd name="connsiteX25" fmla="*/ 4770728 w 4813643"/>
              <a:gd name="connsiteY25" fmla="*/ 1133898 h 3229232"/>
              <a:gd name="connsiteX26" fmla="*/ 4721960 w 4813643"/>
              <a:gd name="connsiteY26" fmla="*/ 1011978 h 3229232"/>
              <a:gd name="connsiteX27" fmla="*/ 4520792 w 4813643"/>
              <a:gd name="connsiteY27" fmla="*/ 853482 h 3229232"/>
              <a:gd name="connsiteX28" fmla="*/ 3740504 w 4813643"/>
              <a:gd name="connsiteY28" fmla="*/ 304842 h 3229232"/>
              <a:gd name="connsiteX29" fmla="*/ 3405224 w 4813643"/>
              <a:gd name="connsiteY29" fmla="*/ 54906 h 3229232"/>
              <a:gd name="connsiteX30" fmla="*/ 3283304 w 4813643"/>
              <a:gd name="connsiteY30" fmla="*/ 42 h 3229232"/>
              <a:gd name="connsiteX31" fmla="*/ 3045560 w 4813643"/>
              <a:gd name="connsiteY31" fmla="*/ 48810 h 3229232"/>
              <a:gd name="connsiteX32" fmla="*/ 2752952 w 4813643"/>
              <a:gd name="connsiteY32" fmla="*/ 195114 h 3229232"/>
              <a:gd name="connsiteX33" fmla="*/ 2649320 w 4813643"/>
              <a:gd name="connsiteY33" fmla="*/ 274362 h 3229232"/>
              <a:gd name="connsiteX34" fmla="*/ 2576168 w 4813643"/>
              <a:gd name="connsiteY34" fmla="*/ 469434 h 3229232"/>
              <a:gd name="connsiteX35" fmla="*/ 2460344 w 4813643"/>
              <a:gd name="connsiteY35" fmla="*/ 621834 h 3229232"/>
              <a:gd name="connsiteX36" fmla="*/ 2131160 w 4813643"/>
              <a:gd name="connsiteY36" fmla="*/ 792522 h 3229232"/>
              <a:gd name="connsiteX37" fmla="*/ 1850744 w 4813643"/>
              <a:gd name="connsiteY37" fmla="*/ 920538 h 3229232"/>
              <a:gd name="connsiteX38" fmla="*/ 1649576 w 4813643"/>
              <a:gd name="connsiteY38" fmla="*/ 926634 h 3229232"/>
              <a:gd name="connsiteX39" fmla="*/ 1350872 w 4813643"/>
              <a:gd name="connsiteY39" fmla="*/ 1054650 h 3229232"/>
              <a:gd name="connsiteX40" fmla="*/ 495400 w 4813643"/>
              <a:gd name="connsiteY40" fmla="*/ 1589066 h 3229232"/>
              <a:gd name="connsiteX41" fmla="*/ 686408 w 4813643"/>
              <a:gd name="connsiteY41" fmla="*/ 1906057 h 3229232"/>
              <a:gd name="connsiteX42" fmla="*/ 732128 w 4813643"/>
              <a:gd name="connsiteY42" fmla="*/ 2068617 h 3229232"/>
              <a:gd name="connsiteX43" fmla="*/ 376529 w 4813643"/>
              <a:gd name="connsiteY43" fmla="*/ 2281977 h 3229232"/>
              <a:gd name="connsiteX44" fmla="*/ 71729 w 4813643"/>
              <a:gd name="connsiteY44" fmla="*/ 2475017 h 3229232"/>
              <a:gd name="connsiteX45" fmla="*/ 13816 w 4813643"/>
              <a:gd name="connsiteY45" fmla="*/ 2936282 h 3229232"/>
              <a:gd name="connsiteX0" fmla="*/ 172865 w 4952372"/>
              <a:gd name="connsiteY0" fmla="*/ 2950506 h 3229232"/>
              <a:gd name="connsiteX1" fmla="*/ 392321 w 4952372"/>
              <a:gd name="connsiteY1" fmla="*/ 3182154 h 3229232"/>
              <a:gd name="connsiteX2" fmla="*/ 519575 w 4952372"/>
              <a:gd name="connsiteY2" fmla="*/ 3210729 h 3229232"/>
              <a:gd name="connsiteX3" fmla="*/ 764177 w 4952372"/>
              <a:gd name="connsiteY3" fmla="*/ 3090714 h 3229232"/>
              <a:gd name="connsiteX4" fmla="*/ 1221377 w 4952372"/>
              <a:gd name="connsiteY4" fmla="*/ 2828586 h 3229232"/>
              <a:gd name="connsiteX5" fmla="*/ 1360823 w 4952372"/>
              <a:gd name="connsiteY5" fmla="*/ 2757720 h 3229232"/>
              <a:gd name="connsiteX6" fmla="*/ 1495697 w 4952372"/>
              <a:gd name="connsiteY6" fmla="*/ 2718858 h 3229232"/>
              <a:gd name="connsiteX7" fmla="*/ 1666385 w 4952372"/>
              <a:gd name="connsiteY7" fmla="*/ 2779818 h 3229232"/>
              <a:gd name="connsiteX8" fmla="*/ 1829834 w 4952372"/>
              <a:gd name="connsiteY8" fmla="*/ 2946696 h 3229232"/>
              <a:gd name="connsiteX9" fmla="*/ 1983377 w 4952372"/>
              <a:gd name="connsiteY9" fmla="*/ 3102906 h 3229232"/>
              <a:gd name="connsiteX10" fmla="*/ 2099201 w 4952372"/>
              <a:gd name="connsiteY10" fmla="*/ 3194346 h 3229232"/>
              <a:gd name="connsiteX11" fmla="*/ 2287796 w 4952372"/>
              <a:gd name="connsiteY11" fmla="*/ 3224445 h 3229232"/>
              <a:gd name="connsiteX12" fmla="*/ 2452769 w 4952372"/>
              <a:gd name="connsiteY12" fmla="*/ 3169962 h 3229232"/>
              <a:gd name="connsiteX13" fmla="*/ 3001409 w 4952372"/>
              <a:gd name="connsiteY13" fmla="*/ 2859066 h 3229232"/>
              <a:gd name="connsiteX14" fmla="*/ 3434225 w 4952372"/>
              <a:gd name="connsiteY14" fmla="*/ 2596938 h 3229232"/>
              <a:gd name="connsiteX15" fmla="*/ 3702449 w 4952372"/>
              <a:gd name="connsiteY15" fmla="*/ 2444538 h 3229232"/>
              <a:gd name="connsiteX16" fmla="*/ 3714641 w 4952372"/>
              <a:gd name="connsiteY16" fmla="*/ 2389674 h 3229232"/>
              <a:gd name="connsiteX17" fmla="*/ 3842657 w 4952372"/>
              <a:gd name="connsiteY17" fmla="*/ 2292138 h 3229232"/>
              <a:gd name="connsiteX18" fmla="*/ 4226705 w 4952372"/>
              <a:gd name="connsiteY18" fmla="*/ 2090970 h 3229232"/>
              <a:gd name="connsiteX19" fmla="*/ 4385201 w 4952372"/>
              <a:gd name="connsiteY19" fmla="*/ 1969050 h 3229232"/>
              <a:gd name="connsiteX20" fmla="*/ 4403489 w 4952372"/>
              <a:gd name="connsiteY20" fmla="*/ 1908090 h 3229232"/>
              <a:gd name="connsiteX21" fmla="*/ 4598561 w 4952372"/>
              <a:gd name="connsiteY21" fmla="*/ 1804458 h 3229232"/>
              <a:gd name="connsiteX22" fmla="*/ 4903361 w 4952372"/>
              <a:gd name="connsiteY22" fmla="*/ 1627674 h 3229232"/>
              <a:gd name="connsiteX23" fmla="*/ 4952129 w 4952372"/>
              <a:gd name="connsiteY23" fmla="*/ 1499658 h 3229232"/>
              <a:gd name="connsiteX24" fmla="*/ 4921649 w 4952372"/>
              <a:gd name="connsiteY24" fmla="*/ 1365546 h 3229232"/>
              <a:gd name="connsiteX25" fmla="*/ 4909457 w 4952372"/>
              <a:gd name="connsiteY25" fmla="*/ 1133898 h 3229232"/>
              <a:gd name="connsiteX26" fmla="*/ 4860689 w 4952372"/>
              <a:gd name="connsiteY26" fmla="*/ 1011978 h 3229232"/>
              <a:gd name="connsiteX27" fmla="*/ 4659521 w 4952372"/>
              <a:gd name="connsiteY27" fmla="*/ 853482 h 3229232"/>
              <a:gd name="connsiteX28" fmla="*/ 3879233 w 4952372"/>
              <a:gd name="connsiteY28" fmla="*/ 304842 h 3229232"/>
              <a:gd name="connsiteX29" fmla="*/ 3543953 w 4952372"/>
              <a:gd name="connsiteY29" fmla="*/ 54906 h 3229232"/>
              <a:gd name="connsiteX30" fmla="*/ 3422033 w 4952372"/>
              <a:gd name="connsiteY30" fmla="*/ 42 h 3229232"/>
              <a:gd name="connsiteX31" fmla="*/ 3184289 w 4952372"/>
              <a:gd name="connsiteY31" fmla="*/ 48810 h 3229232"/>
              <a:gd name="connsiteX32" fmla="*/ 2891681 w 4952372"/>
              <a:gd name="connsiteY32" fmla="*/ 195114 h 3229232"/>
              <a:gd name="connsiteX33" fmla="*/ 2788049 w 4952372"/>
              <a:gd name="connsiteY33" fmla="*/ 274362 h 3229232"/>
              <a:gd name="connsiteX34" fmla="*/ 2714897 w 4952372"/>
              <a:gd name="connsiteY34" fmla="*/ 469434 h 3229232"/>
              <a:gd name="connsiteX35" fmla="*/ 2599073 w 4952372"/>
              <a:gd name="connsiteY35" fmla="*/ 621834 h 3229232"/>
              <a:gd name="connsiteX36" fmla="*/ 2269889 w 4952372"/>
              <a:gd name="connsiteY36" fmla="*/ 792522 h 3229232"/>
              <a:gd name="connsiteX37" fmla="*/ 1989473 w 4952372"/>
              <a:gd name="connsiteY37" fmla="*/ 920538 h 3229232"/>
              <a:gd name="connsiteX38" fmla="*/ 1788305 w 4952372"/>
              <a:gd name="connsiteY38" fmla="*/ 926634 h 3229232"/>
              <a:gd name="connsiteX39" fmla="*/ 1489601 w 4952372"/>
              <a:gd name="connsiteY39" fmla="*/ 1054650 h 3229232"/>
              <a:gd name="connsiteX40" fmla="*/ 634129 w 4952372"/>
              <a:gd name="connsiteY40" fmla="*/ 1589066 h 3229232"/>
              <a:gd name="connsiteX41" fmla="*/ 825137 w 4952372"/>
              <a:gd name="connsiteY41" fmla="*/ 1906057 h 3229232"/>
              <a:gd name="connsiteX42" fmla="*/ 870857 w 4952372"/>
              <a:gd name="connsiteY42" fmla="*/ 2068617 h 3229232"/>
              <a:gd name="connsiteX43" fmla="*/ 515258 w 4952372"/>
              <a:gd name="connsiteY43" fmla="*/ 2281977 h 3229232"/>
              <a:gd name="connsiteX44" fmla="*/ 37738 w 4952372"/>
              <a:gd name="connsiteY44" fmla="*/ 2647737 h 3229232"/>
              <a:gd name="connsiteX45" fmla="*/ 152545 w 4952372"/>
              <a:gd name="connsiteY45" fmla="*/ 2936282 h 3229232"/>
              <a:gd name="connsiteX0" fmla="*/ 172865 w 4952372"/>
              <a:gd name="connsiteY0" fmla="*/ 2950506 h 3229232"/>
              <a:gd name="connsiteX1" fmla="*/ 392321 w 4952372"/>
              <a:gd name="connsiteY1" fmla="*/ 3182154 h 3229232"/>
              <a:gd name="connsiteX2" fmla="*/ 519575 w 4952372"/>
              <a:gd name="connsiteY2" fmla="*/ 3210729 h 3229232"/>
              <a:gd name="connsiteX3" fmla="*/ 764177 w 4952372"/>
              <a:gd name="connsiteY3" fmla="*/ 3090714 h 3229232"/>
              <a:gd name="connsiteX4" fmla="*/ 1221377 w 4952372"/>
              <a:gd name="connsiteY4" fmla="*/ 2828586 h 3229232"/>
              <a:gd name="connsiteX5" fmla="*/ 1360823 w 4952372"/>
              <a:gd name="connsiteY5" fmla="*/ 2757720 h 3229232"/>
              <a:gd name="connsiteX6" fmla="*/ 1495697 w 4952372"/>
              <a:gd name="connsiteY6" fmla="*/ 2718858 h 3229232"/>
              <a:gd name="connsiteX7" fmla="*/ 1666385 w 4952372"/>
              <a:gd name="connsiteY7" fmla="*/ 2779818 h 3229232"/>
              <a:gd name="connsiteX8" fmla="*/ 1829834 w 4952372"/>
              <a:gd name="connsiteY8" fmla="*/ 2946696 h 3229232"/>
              <a:gd name="connsiteX9" fmla="*/ 1983377 w 4952372"/>
              <a:gd name="connsiteY9" fmla="*/ 3102906 h 3229232"/>
              <a:gd name="connsiteX10" fmla="*/ 2099201 w 4952372"/>
              <a:gd name="connsiteY10" fmla="*/ 3194346 h 3229232"/>
              <a:gd name="connsiteX11" fmla="*/ 2287796 w 4952372"/>
              <a:gd name="connsiteY11" fmla="*/ 3224445 h 3229232"/>
              <a:gd name="connsiteX12" fmla="*/ 2452769 w 4952372"/>
              <a:gd name="connsiteY12" fmla="*/ 3169962 h 3229232"/>
              <a:gd name="connsiteX13" fmla="*/ 3001409 w 4952372"/>
              <a:gd name="connsiteY13" fmla="*/ 2859066 h 3229232"/>
              <a:gd name="connsiteX14" fmla="*/ 3434225 w 4952372"/>
              <a:gd name="connsiteY14" fmla="*/ 2596938 h 3229232"/>
              <a:gd name="connsiteX15" fmla="*/ 3702449 w 4952372"/>
              <a:gd name="connsiteY15" fmla="*/ 2444538 h 3229232"/>
              <a:gd name="connsiteX16" fmla="*/ 3714641 w 4952372"/>
              <a:gd name="connsiteY16" fmla="*/ 2389674 h 3229232"/>
              <a:gd name="connsiteX17" fmla="*/ 3842657 w 4952372"/>
              <a:gd name="connsiteY17" fmla="*/ 2292138 h 3229232"/>
              <a:gd name="connsiteX18" fmla="*/ 4226705 w 4952372"/>
              <a:gd name="connsiteY18" fmla="*/ 2090970 h 3229232"/>
              <a:gd name="connsiteX19" fmla="*/ 4385201 w 4952372"/>
              <a:gd name="connsiteY19" fmla="*/ 1969050 h 3229232"/>
              <a:gd name="connsiteX20" fmla="*/ 4403489 w 4952372"/>
              <a:gd name="connsiteY20" fmla="*/ 1908090 h 3229232"/>
              <a:gd name="connsiteX21" fmla="*/ 4598561 w 4952372"/>
              <a:gd name="connsiteY21" fmla="*/ 1804458 h 3229232"/>
              <a:gd name="connsiteX22" fmla="*/ 4903361 w 4952372"/>
              <a:gd name="connsiteY22" fmla="*/ 1627674 h 3229232"/>
              <a:gd name="connsiteX23" fmla="*/ 4952129 w 4952372"/>
              <a:gd name="connsiteY23" fmla="*/ 1499658 h 3229232"/>
              <a:gd name="connsiteX24" fmla="*/ 4921649 w 4952372"/>
              <a:gd name="connsiteY24" fmla="*/ 1365546 h 3229232"/>
              <a:gd name="connsiteX25" fmla="*/ 4909457 w 4952372"/>
              <a:gd name="connsiteY25" fmla="*/ 1133898 h 3229232"/>
              <a:gd name="connsiteX26" fmla="*/ 4860689 w 4952372"/>
              <a:gd name="connsiteY26" fmla="*/ 1011978 h 3229232"/>
              <a:gd name="connsiteX27" fmla="*/ 4659521 w 4952372"/>
              <a:gd name="connsiteY27" fmla="*/ 853482 h 3229232"/>
              <a:gd name="connsiteX28" fmla="*/ 3879233 w 4952372"/>
              <a:gd name="connsiteY28" fmla="*/ 304842 h 3229232"/>
              <a:gd name="connsiteX29" fmla="*/ 3543953 w 4952372"/>
              <a:gd name="connsiteY29" fmla="*/ 54906 h 3229232"/>
              <a:gd name="connsiteX30" fmla="*/ 3422033 w 4952372"/>
              <a:gd name="connsiteY30" fmla="*/ 42 h 3229232"/>
              <a:gd name="connsiteX31" fmla="*/ 3184289 w 4952372"/>
              <a:gd name="connsiteY31" fmla="*/ 48810 h 3229232"/>
              <a:gd name="connsiteX32" fmla="*/ 2891681 w 4952372"/>
              <a:gd name="connsiteY32" fmla="*/ 195114 h 3229232"/>
              <a:gd name="connsiteX33" fmla="*/ 2788049 w 4952372"/>
              <a:gd name="connsiteY33" fmla="*/ 274362 h 3229232"/>
              <a:gd name="connsiteX34" fmla="*/ 2714897 w 4952372"/>
              <a:gd name="connsiteY34" fmla="*/ 469434 h 3229232"/>
              <a:gd name="connsiteX35" fmla="*/ 2599073 w 4952372"/>
              <a:gd name="connsiteY35" fmla="*/ 621834 h 3229232"/>
              <a:gd name="connsiteX36" fmla="*/ 2269889 w 4952372"/>
              <a:gd name="connsiteY36" fmla="*/ 792522 h 3229232"/>
              <a:gd name="connsiteX37" fmla="*/ 1989473 w 4952372"/>
              <a:gd name="connsiteY37" fmla="*/ 920538 h 3229232"/>
              <a:gd name="connsiteX38" fmla="*/ 1788305 w 4952372"/>
              <a:gd name="connsiteY38" fmla="*/ 926634 h 3229232"/>
              <a:gd name="connsiteX39" fmla="*/ 1489601 w 4952372"/>
              <a:gd name="connsiteY39" fmla="*/ 1054650 h 3229232"/>
              <a:gd name="connsiteX40" fmla="*/ 634129 w 4952372"/>
              <a:gd name="connsiteY40" fmla="*/ 1589066 h 3229232"/>
              <a:gd name="connsiteX41" fmla="*/ 825137 w 4952372"/>
              <a:gd name="connsiteY41" fmla="*/ 1906057 h 3229232"/>
              <a:gd name="connsiteX42" fmla="*/ 870857 w 4952372"/>
              <a:gd name="connsiteY42" fmla="*/ 2068617 h 3229232"/>
              <a:gd name="connsiteX43" fmla="*/ 459378 w 4952372"/>
              <a:gd name="connsiteY43" fmla="*/ 2307377 h 3229232"/>
              <a:gd name="connsiteX44" fmla="*/ 37738 w 4952372"/>
              <a:gd name="connsiteY44" fmla="*/ 2647737 h 3229232"/>
              <a:gd name="connsiteX45" fmla="*/ 152545 w 4952372"/>
              <a:gd name="connsiteY45" fmla="*/ 2936282 h 3229232"/>
              <a:gd name="connsiteX0" fmla="*/ 172865 w 4952372"/>
              <a:gd name="connsiteY0" fmla="*/ 2950506 h 3229232"/>
              <a:gd name="connsiteX1" fmla="*/ 392321 w 4952372"/>
              <a:gd name="connsiteY1" fmla="*/ 3182154 h 3229232"/>
              <a:gd name="connsiteX2" fmla="*/ 519575 w 4952372"/>
              <a:gd name="connsiteY2" fmla="*/ 3210729 h 3229232"/>
              <a:gd name="connsiteX3" fmla="*/ 764177 w 4952372"/>
              <a:gd name="connsiteY3" fmla="*/ 3090714 h 3229232"/>
              <a:gd name="connsiteX4" fmla="*/ 1221377 w 4952372"/>
              <a:gd name="connsiteY4" fmla="*/ 2828586 h 3229232"/>
              <a:gd name="connsiteX5" fmla="*/ 1360823 w 4952372"/>
              <a:gd name="connsiteY5" fmla="*/ 2757720 h 3229232"/>
              <a:gd name="connsiteX6" fmla="*/ 1495697 w 4952372"/>
              <a:gd name="connsiteY6" fmla="*/ 2718858 h 3229232"/>
              <a:gd name="connsiteX7" fmla="*/ 1666385 w 4952372"/>
              <a:gd name="connsiteY7" fmla="*/ 2779818 h 3229232"/>
              <a:gd name="connsiteX8" fmla="*/ 1829834 w 4952372"/>
              <a:gd name="connsiteY8" fmla="*/ 2946696 h 3229232"/>
              <a:gd name="connsiteX9" fmla="*/ 1983377 w 4952372"/>
              <a:gd name="connsiteY9" fmla="*/ 3102906 h 3229232"/>
              <a:gd name="connsiteX10" fmla="*/ 2099201 w 4952372"/>
              <a:gd name="connsiteY10" fmla="*/ 3194346 h 3229232"/>
              <a:gd name="connsiteX11" fmla="*/ 2287796 w 4952372"/>
              <a:gd name="connsiteY11" fmla="*/ 3224445 h 3229232"/>
              <a:gd name="connsiteX12" fmla="*/ 2452769 w 4952372"/>
              <a:gd name="connsiteY12" fmla="*/ 3169962 h 3229232"/>
              <a:gd name="connsiteX13" fmla="*/ 3001409 w 4952372"/>
              <a:gd name="connsiteY13" fmla="*/ 2859066 h 3229232"/>
              <a:gd name="connsiteX14" fmla="*/ 3434225 w 4952372"/>
              <a:gd name="connsiteY14" fmla="*/ 2596938 h 3229232"/>
              <a:gd name="connsiteX15" fmla="*/ 3702449 w 4952372"/>
              <a:gd name="connsiteY15" fmla="*/ 2444538 h 3229232"/>
              <a:gd name="connsiteX16" fmla="*/ 3714641 w 4952372"/>
              <a:gd name="connsiteY16" fmla="*/ 2389674 h 3229232"/>
              <a:gd name="connsiteX17" fmla="*/ 3842657 w 4952372"/>
              <a:gd name="connsiteY17" fmla="*/ 2292138 h 3229232"/>
              <a:gd name="connsiteX18" fmla="*/ 4226705 w 4952372"/>
              <a:gd name="connsiteY18" fmla="*/ 2090970 h 3229232"/>
              <a:gd name="connsiteX19" fmla="*/ 4385201 w 4952372"/>
              <a:gd name="connsiteY19" fmla="*/ 1969050 h 3229232"/>
              <a:gd name="connsiteX20" fmla="*/ 4403489 w 4952372"/>
              <a:gd name="connsiteY20" fmla="*/ 1908090 h 3229232"/>
              <a:gd name="connsiteX21" fmla="*/ 4598561 w 4952372"/>
              <a:gd name="connsiteY21" fmla="*/ 1804458 h 3229232"/>
              <a:gd name="connsiteX22" fmla="*/ 4903361 w 4952372"/>
              <a:gd name="connsiteY22" fmla="*/ 1627674 h 3229232"/>
              <a:gd name="connsiteX23" fmla="*/ 4952129 w 4952372"/>
              <a:gd name="connsiteY23" fmla="*/ 1499658 h 3229232"/>
              <a:gd name="connsiteX24" fmla="*/ 4921649 w 4952372"/>
              <a:gd name="connsiteY24" fmla="*/ 1365546 h 3229232"/>
              <a:gd name="connsiteX25" fmla="*/ 4909457 w 4952372"/>
              <a:gd name="connsiteY25" fmla="*/ 1133898 h 3229232"/>
              <a:gd name="connsiteX26" fmla="*/ 4860689 w 4952372"/>
              <a:gd name="connsiteY26" fmla="*/ 1011978 h 3229232"/>
              <a:gd name="connsiteX27" fmla="*/ 4659521 w 4952372"/>
              <a:gd name="connsiteY27" fmla="*/ 853482 h 3229232"/>
              <a:gd name="connsiteX28" fmla="*/ 3879233 w 4952372"/>
              <a:gd name="connsiteY28" fmla="*/ 304842 h 3229232"/>
              <a:gd name="connsiteX29" fmla="*/ 3543953 w 4952372"/>
              <a:gd name="connsiteY29" fmla="*/ 54906 h 3229232"/>
              <a:gd name="connsiteX30" fmla="*/ 3422033 w 4952372"/>
              <a:gd name="connsiteY30" fmla="*/ 42 h 3229232"/>
              <a:gd name="connsiteX31" fmla="*/ 3184289 w 4952372"/>
              <a:gd name="connsiteY31" fmla="*/ 48810 h 3229232"/>
              <a:gd name="connsiteX32" fmla="*/ 2891681 w 4952372"/>
              <a:gd name="connsiteY32" fmla="*/ 195114 h 3229232"/>
              <a:gd name="connsiteX33" fmla="*/ 2788049 w 4952372"/>
              <a:gd name="connsiteY33" fmla="*/ 274362 h 3229232"/>
              <a:gd name="connsiteX34" fmla="*/ 2714897 w 4952372"/>
              <a:gd name="connsiteY34" fmla="*/ 469434 h 3229232"/>
              <a:gd name="connsiteX35" fmla="*/ 2599073 w 4952372"/>
              <a:gd name="connsiteY35" fmla="*/ 621834 h 3229232"/>
              <a:gd name="connsiteX36" fmla="*/ 2269889 w 4952372"/>
              <a:gd name="connsiteY36" fmla="*/ 792522 h 3229232"/>
              <a:gd name="connsiteX37" fmla="*/ 1989473 w 4952372"/>
              <a:gd name="connsiteY37" fmla="*/ 920538 h 3229232"/>
              <a:gd name="connsiteX38" fmla="*/ 1788305 w 4952372"/>
              <a:gd name="connsiteY38" fmla="*/ 926634 h 3229232"/>
              <a:gd name="connsiteX39" fmla="*/ 1489601 w 4952372"/>
              <a:gd name="connsiteY39" fmla="*/ 1054650 h 3229232"/>
              <a:gd name="connsiteX40" fmla="*/ 634129 w 4952372"/>
              <a:gd name="connsiteY40" fmla="*/ 1589066 h 3229232"/>
              <a:gd name="connsiteX41" fmla="*/ 825137 w 4952372"/>
              <a:gd name="connsiteY41" fmla="*/ 1906057 h 3229232"/>
              <a:gd name="connsiteX42" fmla="*/ 870857 w 4952372"/>
              <a:gd name="connsiteY42" fmla="*/ 2068617 h 3229232"/>
              <a:gd name="connsiteX43" fmla="*/ 459378 w 4952372"/>
              <a:gd name="connsiteY43" fmla="*/ 2307377 h 3229232"/>
              <a:gd name="connsiteX44" fmla="*/ 174898 w 4952372"/>
              <a:gd name="connsiteY44" fmla="*/ 2525817 h 3229232"/>
              <a:gd name="connsiteX45" fmla="*/ 37738 w 4952372"/>
              <a:gd name="connsiteY45" fmla="*/ 2647737 h 3229232"/>
              <a:gd name="connsiteX46" fmla="*/ 152545 w 4952372"/>
              <a:gd name="connsiteY46" fmla="*/ 2936282 h 3229232"/>
              <a:gd name="connsiteX0" fmla="*/ 172865 w 4952372"/>
              <a:gd name="connsiteY0" fmla="*/ 2950506 h 3229232"/>
              <a:gd name="connsiteX1" fmla="*/ 392321 w 4952372"/>
              <a:gd name="connsiteY1" fmla="*/ 3182154 h 3229232"/>
              <a:gd name="connsiteX2" fmla="*/ 519575 w 4952372"/>
              <a:gd name="connsiteY2" fmla="*/ 3210729 h 3229232"/>
              <a:gd name="connsiteX3" fmla="*/ 764177 w 4952372"/>
              <a:gd name="connsiteY3" fmla="*/ 3090714 h 3229232"/>
              <a:gd name="connsiteX4" fmla="*/ 1221377 w 4952372"/>
              <a:gd name="connsiteY4" fmla="*/ 2828586 h 3229232"/>
              <a:gd name="connsiteX5" fmla="*/ 1360823 w 4952372"/>
              <a:gd name="connsiteY5" fmla="*/ 2757720 h 3229232"/>
              <a:gd name="connsiteX6" fmla="*/ 1495697 w 4952372"/>
              <a:gd name="connsiteY6" fmla="*/ 2718858 h 3229232"/>
              <a:gd name="connsiteX7" fmla="*/ 1666385 w 4952372"/>
              <a:gd name="connsiteY7" fmla="*/ 2779818 h 3229232"/>
              <a:gd name="connsiteX8" fmla="*/ 1829834 w 4952372"/>
              <a:gd name="connsiteY8" fmla="*/ 2946696 h 3229232"/>
              <a:gd name="connsiteX9" fmla="*/ 1983377 w 4952372"/>
              <a:gd name="connsiteY9" fmla="*/ 3102906 h 3229232"/>
              <a:gd name="connsiteX10" fmla="*/ 2099201 w 4952372"/>
              <a:gd name="connsiteY10" fmla="*/ 3194346 h 3229232"/>
              <a:gd name="connsiteX11" fmla="*/ 2287796 w 4952372"/>
              <a:gd name="connsiteY11" fmla="*/ 3224445 h 3229232"/>
              <a:gd name="connsiteX12" fmla="*/ 2452769 w 4952372"/>
              <a:gd name="connsiteY12" fmla="*/ 3169962 h 3229232"/>
              <a:gd name="connsiteX13" fmla="*/ 3001409 w 4952372"/>
              <a:gd name="connsiteY13" fmla="*/ 2859066 h 3229232"/>
              <a:gd name="connsiteX14" fmla="*/ 3434225 w 4952372"/>
              <a:gd name="connsiteY14" fmla="*/ 2596938 h 3229232"/>
              <a:gd name="connsiteX15" fmla="*/ 3702449 w 4952372"/>
              <a:gd name="connsiteY15" fmla="*/ 2444538 h 3229232"/>
              <a:gd name="connsiteX16" fmla="*/ 3714641 w 4952372"/>
              <a:gd name="connsiteY16" fmla="*/ 2389674 h 3229232"/>
              <a:gd name="connsiteX17" fmla="*/ 3842657 w 4952372"/>
              <a:gd name="connsiteY17" fmla="*/ 2292138 h 3229232"/>
              <a:gd name="connsiteX18" fmla="*/ 4226705 w 4952372"/>
              <a:gd name="connsiteY18" fmla="*/ 2090970 h 3229232"/>
              <a:gd name="connsiteX19" fmla="*/ 4385201 w 4952372"/>
              <a:gd name="connsiteY19" fmla="*/ 1969050 h 3229232"/>
              <a:gd name="connsiteX20" fmla="*/ 4403489 w 4952372"/>
              <a:gd name="connsiteY20" fmla="*/ 1908090 h 3229232"/>
              <a:gd name="connsiteX21" fmla="*/ 4598561 w 4952372"/>
              <a:gd name="connsiteY21" fmla="*/ 1804458 h 3229232"/>
              <a:gd name="connsiteX22" fmla="*/ 4903361 w 4952372"/>
              <a:gd name="connsiteY22" fmla="*/ 1627674 h 3229232"/>
              <a:gd name="connsiteX23" fmla="*/ 4952129 w 4952372"/>
              <a:gd name="connsiteY23" fmla="*/ 1499658 h 3229232"/>
              <a:gd name="connsiteX24" fmla="*/ 4921649 w 4952372"/>
              <a:gd name="connsiteY24" fmla="*/ 1365546 h 3229232"/>
              <a:gd name="connsiteX25" fmla="*/ 4909457 w 4952372"/>
              <a:gd name="connsiteY25" fmla="*/ 1133898 h 3229232"/>
              <a:gd name="connsiteX26" fmla="*/ 4860689 w 4952372"/>
              <a:gd name="connsiteY26" fmla="*/ 1011978 h 3229232"/>
              <a:gd name="connsiteX27" fmla="*/ 4659521 w 4952372"/>
              <a:gd name="connsiteY27" fmla="*/ 853482 h 3229232"/>
              <a:gd name="connsiteX28" fmla="*/ 3879233 w 4952372"/>
              <a:gd name="connsiteY28" fmla="*/ 304842 h 3229232"/>
              <a:gd name="connsiteX29" fmla="*/ 3543953 w 4952372"/>
              <a:gd name="connsiteY29" fmla="*/ 54906 h 3229232"/>
              <a:gd name="connsiteX30" fmla="*/ 3422033 w 4952372"/>
              <a:gd name="connsiteY30" fmla="*/ 42 h 3229232"/>
              <a:gd name="connsiteX31" fmla="*/ 3184289 w 4952372"/>
              <a:gd name="connsiteY31" fmla="*/ 48810 h 3229232"/>
              <a:gd name="connsiteX32" fmla="*/ 2891681 w 4952372"/>
              <a:gd name="connsiteY32" fmla="*/ 195114 h 3229232"/>
              <a:gd name="connsiteX33" fmla="*/ 2788049 w 4952372"/>
              <a:gd name="connsiteY33" fmla="*/ 274362 h 3229232"/>
              <a:gd name="connsiteX34" fmla="*/ 2714897 w 4952372"/>
              <a:gd name="connsiteY34" fmla="*/ 469434 h 3229232"/>
              <a:gd name="connsiteX35" fmla="*/ 2599073 w 4952372"/>
              <a:gd name="connsiteY35" fmla="*/ 621834 h 3229232"/>
              <a:gd name="connsiteX36" fmla="*/ 2269889 w 4952372"/>
              <a:gd name="connsiteY36" fmla="*/ 792522 h 3229232"/>
              <a:gd name="connsiteX37" fmla="*/ 1989473 w 4952372"/>
              <a:gd name="connsiteY37" fmla="*/ 920538 h 3229232"/>
              <a:gd name="connsiteX38" fmla="*/ 1788305 w 4952372"/>
              <a:gd name="connsiteY38" fmla="*/ 926634 h 3229232"/>
              <a:gd name="connsiteX39" fmla="*/ 1489601 w 4952372"/>
              <a:gd name="connsiteY39" fmla="*/ 1054650 h 3229232"/>
              <a:gd name="connsiteX40" fmla="*/ 634129 w 4952372"/>
              <a:gd name="connsiteY40" fmla="*/ 1589066 h 3229232"/>
              <a:gd name="connsiteX41" fmla="*/ 825137 w 4952372"/>
              <a:gd name="connsiteY41" fmla="*/ 1906057 h 3229232"/>
              <a:gd name="connsiteX42" fmla="*/ 870857 w 4952372"/>
              <a:gd name="connsiteY42" fmla="*/ 2068617 h 3229232"/>
              <a:gd name="connsiteX43" fmla="*/ 459378 w 4952372"/>
              <a:gd name="connsiteY43" fmla="*/ 2307377 h 3229232"/>
              <a:gd name="connsiteX44" fmla="*/ 159658 w 4952372"/>
              <a:gd name="connsiteY44" fmla="*/ 2490257 h 3229232"/>
              <a:gd name="connsiteX45" fmla="*/ 37738 w 4952372"/>
              <a:gd name="connsiteY45" fmla="*/ 2647737 h 3229232"/>
              <a:gd name="connsiteX46" fmla="*/ 152545 w 4952372"/>
              <a:gd name="connsiteY46" fmla="*/ 2936282 h 3229232"/>
              <a:gd name="connsiteX0" fmla="*/ 141370 w 4920877"/>
              <a:gd name="connsiteY0" fmla="*/ 2950506 h 3229232"/>
              <a:gd name="connsiteX1" fmla="*/ 360826 w 4920877"/>
              <a:gd name="connsiteY1" fmla="*/ 3182154 h 3229232"/>
              <a:gd name="connsiteX2" fmla="*/ 488080 w 4920877"/>
              <a:gd name="connsiteY2" fmla="*/ 3210729 h 3229232"/>
              <a:gd name="connsiteX3" fmla="*/ 732682 w 4920877"/>
              <a:gd name="connsiteY3" fmla="*/ 3090714 h 3229232"/>
              <a:gd name="connsiteX4" fmla="*/ 1189882 w 4920877"/>
              <a:gd name="connsiteY4" fmla="*/ 2828586 h 3229232"/>
              <a:gd name="connsiteX5" fmla="*/ 1329328 w 4920877"/>
              <a:gd name="connsiteY5" fmla="*/ 2757720 h 3229232"/>
              <a:gd name="connsiteX6" fmla="*/ 1464202 w 4920877"/>
              <a:gd name="connsiteY6" fmla="*/ 2718858 h 3229232"/>
              <a:gd name="connsiteX7" fmla="*/ 1634890 w 4920877"/>
              <a:gd name="connsiteY7" fmla="*/ 2779818 h 3229232"/>
              <a:gd name="connsiteX8" fmla="*/ 1798339 w 4920877"/>
              <a:gd name="connsiteY8" fmla="*/ 2946696 h 3229232"/>
              <a:gd name="connsiteX9" fmla="*/ 1951882 w 4920877"/>
              <a:gd name="connsiteY9" fmla="*/ 3102906 h 3229232"/>
              <a:gd name="connsiteX10" fmla="*/ 2067706 w 4920877"/>
              <a:gd name="connsiteY10" fmla="*/ 3194346 h 3229232"/>
              <a:gd name="connsiteX11" fmla="*/ 2256301 w 4920877"/>
              <a:gd name="connsiteY11" fmla="*/ 3224445 h 3229232"/>
              <a:gd name="connsiteX12" fmla="*/ 2421274 w 4920877"/>
              <a:gd name="connsiteY12" fmla="*/ 3169962 h 3229232"/>
              <a:gd name="connsiteX13" fmla="*/ 2969914 w 4920877"/>
              <a:gd name="connsiteY13" fmla="*/ 2859066 h 3229232"/>
              <a:gd name="connsiteX14" fmla="*/ 3402730 w 4920877"/>
              <a:gd name="connsiteY14" fmla="*/ 2596938 h 3229232"/>
              <a:gd name="connsiteX15" fmla="*/ 3670954 w 4920877"/>
              <a:gd name="connsiteY15" fmla="*/ 2444538 h 3229232"/>
              <a:gd name="connsiteX16" fmla="*/ 3683146 w 4920877"/>
              <a:gd name="connsiteY16" fmla="*/ 2389674 h 3229232"/>
              <a:gd name="connsiteX17" fmla="*/ 3811162 w 4920877"/>
              <a:gd name="connsiteY17" fmla="*/ 2292138 h 3229232"/>
              <a:gd name="connsiteX18" fmla="*/ 4195210 w 4920877"/>
              <a:gd name="connsiteY18" fmla="*/ 2090970 h 3229232"/>
              <a:gd name="connsiteX19" fmla="*/ 4353706 w 4920877"/>
              <a:gd name="connsiteY19" fmla="*/ 1969050 h 3229232"/>
              <a:gd name="connsiteX20" fmla="*/ 4371994 w 4920877"/>
              <a:gd name="connsiteY20" fmla="*/ 1908090 h 3229232"/>
              <a:gd name="connsiteX21" fmla="*/ 4567066 w 4920877"/>
              <a:gd name="connsiteY21" fmla="*/ 1804458 h 3229232"/>
              <a:gd name="connsiteX22" fmla="*/ 4871866 w 4920877"/>
              <a:gd name="connsiteY22" fmla="*/ 1627674 h 3229232"/>
              <a:gd name="connsiteX23" fmla="*/ 4920634 w 4920877"/>
              <a:gd name="connsiteY23" fmla="*/ 1499658 h 3229232"/>
              <a:gd name="connsiteX24" fmla="*/ 4890154 w 4920877"/>
              <a:gd name="connsiteY24" fmla="*/ 1365546 h 3229232"/>
              <a:gd name="connsiteX25" fmla="*/ 4877962 w 4920877"/>
              <a:gd name="connsiteY25" fmla="*/ 1133898 h 3229232"/>
              <a:gd name="connsiteX26" fmla="*/ 4829194 w 4920877"/>
              <a:gd name="connsiteY26" fmla="*/ 1011978 h 3229232"/>
              <a:gd name="connsiteX27" fmla="*/ 4628026 w 4920877"/>
              <a:gd name="connsiteY27" fmla="*/ 853482 h 3229232"/>
              <a:gd name="connsiteX28" fmla="*/ 3847738 w 4920877"/>
              <a:gd name="connsiteY28" fmla="*/ 304842 h 3229232"/>
              <a:gd name="connsiteX29" fmla="*/ 3512458 w 4920877"/>
              <a:gd name="connsiteY29" fmla="*/ 54906 h 3229232"/>
              <a:gd name="connsiteX30" fmla="*/ 3390538 w 4920877"/>
              <a:gd name="connsiteY30" fmla="*/ 42 h 3229232"/>
              <a:gd name="connsiteX31" fmla="*/ 3152794 w 4920877"/>
              <a:gd name="connsiteY31" fmla="*/ 48810 h 3229232"/>
              <a:gd name="connsiteX32" fmla="*/ 2860186 w 4920877"/>
              <a:gd name="connsiteY32" fmla="*/ 195114 h 3229232"/>
              <a:gd name="connsiteX33" fmla="*/ 2756554 w 4920877"/>
              <a:gd name="connsiteY33" fmla="*/ 274362 h 3229232"/>
              <a:gd name="connsiteX34" fmla="*/ 2683402 w 4920877"/>
              <a:gd name="connsiteY34" fmla="*/ 469434 h 3229232"/>
              <a:gd name="connsiteX35" fmla="*/ 2567578 w 4920877"/>
              <a:gd name="connsiteY35" fmla="*/ 621834 h 3229232"/>
              <a:gd name="connsiteX36" fmla="*/ 2238394 w 4920877"/>
              <a:gd name="connsiteY36" fmla="*/ 792522 h 3229232"/>
              <a:gd name="connsiteX37" fmla="*/ 1957978 w 4920877"/>
              <a:gd name="connsiteY37" fmla="*/ 920538 h 3229232"/>
              <a:gd name="connsiteX38" fmla="*/ 1756810 w 4920877"/>
              <a:gd name="connsiteY38" fmla="*/ 926634 h 3229232"/>
              <a:gd name="connsiteX39" fmla="*/ 1458106 w 4920877"/>
              <a:gd name="connsiteY39" fmla="*/ 1054650 h 3229232"/>
              <a:gd name="connsiteX40" fmla="*/ 602634 w 4920877"/>
              <a:gd name="connsiteY40" fmla="*/ 1589066 h 3229232"/>
              <a:gd name="connsiteX41" fmla="*/ 793642 w 4920877"/>
              <a:gd name="connsiteY41" fmla="*/ 1906057 h 3229232"/>
              <a:gd name="connsiteX42" fmla="*/ 839362 w 4920877"/>
              <a:gd name="connsiteY42" fmla="*/ 2068617 h 3229232"/>
              <a:gd name="connsiteX43" fmla="*/ 427883 w 4920877"/>
              <a:gd name="connsiteY43" fmla="*/ 2307377 h 3229232"/>
              <a:gd name="connsiteX44" fmla="*/ 128163 w 4920877"/>
              <a:gd name="connsiteY44" fmla="*/ 2490257 h 3229232"/>
              <a:gd name="connsiteX45" fmla="*/ 41803 w 4920877"/>
              <a:gd name="connsiteY45" fmla="*/ 2673137 h 3229232"/>
              <a:gd name="connsiteX46" fmla="*/ 121050 w 4920877"/>
              <a:gd name="connsiteY46" fmla="*/ 2936282 h 3229232"/>
              <a:gd name="connsiteX0" fmla="*/ 142696 w 4922203"/>
              <a:gd name="connsiteY0" fmla="*/ 2950506 h 3229232"/>
              <a:gd name="connsiteX1" fmla="*/ 362152 w 4922203"/>
              <a:gd name="connsiteY1" fmla="*/ 3182154 h 3229232"/>
              <a:gd name="connsiteX2" fmla="*/ 489406 w 4922203"/>
              <a:gd name="connsiteY2" fmla="*/ 3210729 h 3229232"/>
              <a:gd name="connsiteX3" fmla="*/ 734008 w 4922203"/>
              <a:gd name="connsiteY3" fmla="*/ 3090714 h 3229232"/>
              <a:gd name="connsiteX4" fmla="*/ 1191208 w 4922203"/>
              <a:gd name="connsiteY4" fmla="*/ 2828586 h 3229232"/>
              <a:gd name="connsiteX5" fmla="*/ 1330654 w 4922203"/>
              <a:gd name="connsiteY5" fmla="*/ 2757720 h 3229232"/>
              <a:gd name="connsiteX6" fmla="*/ 1465528 w 4922203"/>
              <a:gd name="connsiteY6" fmla="*/ 2718858 h 3229232"/>
              <a:gd name="connsiteX7" fmla="*/ 1636216 w 4922203"/>
              <a:gd name="connsiteY7" fmla="*/ 2779818 h 3229232"/>
              <a:gd name="connsiteX8" fmla="*/ 1799665 w 4922203"/>
              <a:gd name="connsiteY8" fmla="*/ 2946696 h 3229232"/>
              <a:gd name="connsiteX9" fmla="*/ 1953208 w 4922203"/>
              <a:gd name="connsiteY9" fmla="*/ 3102906 h 3229232"/>
              <a:gd name="connsiteX10" fmla="*/ 2069032 w 4922203"/>
              <a:gd name="connsiteY10" fmla="*/ 3194346 h 3229232"/>
              <a:gd name="connsiteX11" fmla="*/ 2257627 w 4922203"/>
              <a:gd name="connsiteY11" fmla="*/ 3224445 h 3229232"/>
              <a:gd name="connsiteX12" fmla="*/ 2422600 w 4922203"/>
              <a:gd name="connsiteY12" fmla="*/ 3169962 h 3229232"/>
              <a:gd name="connsiteX13" fmla="*/ 2971240 w 4922203"/>
              <a:gd name="connsiteY13" fmla="*/ 2859066 h 3229232"/>
              <a:gd name="connsiteX14" fmla="*/ 3404056 w 4922203"/>
              <a:gd name="connsiteY14" fmla="*/ 2596938 h 3229232"/>
              <a:gd name="connsiteX15" fmla="*/ 3672280 w 4922203"/>
              <a:gd name="connsiteY15" fmla="*/ 2444538 h 3229232"/>
              <a:gd name="connsiteX16" fmla="*/ 3684472 w 4922203"/>
              <a:gd name="connsiteY16" fmla="*/ 2389674 h 3229232"/>
              <a:gd name="connsiteX17" fmla="*/ 3812488 w 4922203"/>
              <a:gd name="connsiteY17" fmla="*/ 2292138 h 3229232"/>
              <a:gd name="connsiteX18" fmla="*/ 4196536 w 4922203"/>
              <a:gd name="connsiteY18" fmla="*/ 2090970 h 3229232"/>
              <a:gd name="connsiteX19" fmla="*/ 4355032 w 4922203"/>
              <a:gd name="connsiteY19" fmla="*/ 1969050 h 3229232"/>
              <a:gd name="connsiteX20" fmla="*/ 4373320 w 4922203"/>
              <a:gd name="connsiteY20" fmla="*/ 1908090 h 3229232"/>
              <a:gd name="connsiteX21" fmla="*/ 4568392 w 4922203"/>
              <a:gd name="connsiteY21" fmla="*/ 1804458 h 3229232"/>
              <a:gd name="connsiteX22" fmla="*/ 4873192 w 4922203"/>
              <a:gd name="connsiteY22" fmla="*/ 1627674 h 3229232"/>
              <a:gd name="connsiteX23" fmla="*/ 4921960 w 4922203"/>
              <a:gd name="connsiteY23" fmla="*/ 1499658 h 3229232"/>
              <a:gd name="connsiteX24" fmla="*/ 4891480 w 4922203"/>
              <a:gd name="connsiteY24" fmla="*/ 1365546 h 3229232"/>
              <a:gd name="connsiteX25" fmla="*/ 4879288 w 4922203"/>
              <a:gd name="connsiteY25" fmla="*/ 1133898 h 3229232"/>
              <a:gd name="connsiteX26" fmla="*/ 4830520 w 4922203"/>
              <a:gd name="connsiteY26" fmla="*/ 1011978 h 3229232"/>
              <a:gd name="connsiteX27" fmla="*/ 4629352 w 4922203"/>
              <a:gd name="connsiteY27" fmla="*/ 853482 h 3229232"/>
              <a:gd name="connsiteX28" fmla="*/ 3849064 w 4922203"/>
              <a:gd name="connsiteY28" fmla="*/ 304842 h 3229232"/>
              <a:gd name="connsiteX29" fmla="*/ 3513784 w 4922203"/>
              <a:gd name="connsiteY29" fmla="*/ 54906 h 3229232"/>
              <a:gd name="connsiteX30" fmla="*/ 3391864 w 4922203"/>
              <a:gd name="connsiteY30" fmla="*/ 42 h 3229232"/>
              <a:gd name="connsiteX31" fmla="*/ 3154120 w 4922203"/>
              <a:gd name="connsiteY31" fmla="*/ 48810 h 3229232"/>
              <a:gd name="connsiteX32" fmla="*/ 2861512 w 4922203"/>
              <a:gd name="connsiteY32" fmla="*/ 195114 h 3229232"/>
              <a:gd name="connsiteX33" fmla="*/ 2757880 w 4922203"/>
              <a:gd name="connsiteY33" fmla="*/ 274362 h 3229232"/>
              <a:gd name="connsiteX34" fmla="*/ 2684728 w 4922203"/>
              <a:gd name="connsiteY34" fmla="*/ 469434 h 3229232"/>
              <a:gd name="connsiteX35" fmla="*/ 2568904 w 4922203"/>
              <a:gd name="connsiteY35" fmla="*/ 621834 h 3229232"/>
              <a:gd name="connsiteX36" fmla="*/ 2239720 w 4922203"/>
              <a:gd name="connsiteY36" fmla="*/ 792522 h 3229232"/>
              <a:gd name="connsiteX37" fmla="*/ 1959304 w 4922203"/>
              <a:gd name="connsiteY37" fmla="*/ 920538 h 3229232"/>
              <a:gd name="connsiteX38" fmla="*/ 1758136 w 4922203"/>
              <a:gd name="connsiteY38" fmla="*/ 926634 h 3229232"/>
              <a:gd name="connsiteX39" fmla="*/ 1459432 w 4922203"/>
              <a:gd name="connsiteY39" fmla="*/ 1054650 h 3229232"/>
              <a:gd name="connsiteX40" fmla="*/ 603960 w 4922203"/>
              <a:gd name="connsiteY40" fmla="*/ 1589066 h 3229232"/>
              <a:gd name="connsiteX41" fmla="*/ 794968 w 4922203"/>
              <a:gd name="connsiteY41" fmla="*/ 1906057 h 3229232"/>
              <a:gd name="connsiteX42" fmla="*/ 840688 w 4922203"/>
              <a:gd name="connsiteY42" fmla="*/ 2068617 h 3229232"/>
              <a:gd name="connsiteX43" fmla="*/ 429209 w 4922203"/>
              <a:gd name="connsiteY43" fmla="*/ 2307377 h 3229232"/>
              <a:gd name="connsiteX44" fmla="*/ 129489 w 4922203"/>
              <a:gd name="connsiteY44" fmla="*/ 2490257 h 3229232"/>
              <a:gd name="connsiteX45" fmla="*/ 43129 w 4922203"/>
              <a:gd name="connsiteY45" fmla="*/ 2673137 h 3229232"/>
              <a:gd name="connsiteX46" fmla="*/ 112216 w 4922203"/>
              <a:gd name="connsiteY46" fmla="*/ 2900722 h 3229232"/>
              <a:gd name="connsiteX0" fmla="*/ 155975 w 4935482"/>
              <a:gd name="connsiteY0" fmla="*/ 2950506 h 3229232"/>
              <a:gd name="connsiteX1" fmla="*/ 375431 w 4935482"/>
              <a:gd name="connsiteY1" fmla="*/ 3182154 h 3229232"/>
              <a:gd name="connsiteX2" fmla="*/ 502685 w 4935482"/>
              <a:gd name="connsiteY2" fmla="*/ 3210729 h 3229232"/>
              <a:gd name="connsiteX3" fmla="*/ 747287 w 4935482"/>
              <a:gd name="connsiteY3" fmla="*/ 3090714 h 3229232"/>
              <a:gd name="connsiteX4" fmla="*/ 1204487 w 4935482"/>
              <a:gd name="connsiteY4" fmla="*/ 2828586 h 3229232"/>
              <a:gd name="connsiteX5" fmla="*/ 1343933 w 4935482"/>
              <a:gd name="connsiteY5" fmla="*/ 2757720 h 3229232"/>
              <a:gd name="connsiteX6" fmla="*/ 1478807 w 4935482"/>
              <a:gd name="connsiteY6" fmla="*/ 2718858 h 3229232"/>
              <a:gd name="connsiteX7" fmla="*/ 1649495 w 4935482"/>
              <a:gd name="connsiteY7" fmla="*/ 2779818 h 3229232"/>
              <a:gd name="connsiteX8" fmla="*/ 1812944 w 4935482"/>
              <a:gd name="connsiteY8" fmla="*/ 2946696 h 3229232"/>
              <a:gd name="connsiteX9" fmla="*/ 1966487 w 4935482"/>
              <a:gd name="connsiteY9" fmla="*/ 3102906 h 3229232"/>
              <a:gd name="connsiteX10" fmla="*/ 2082311 w 4935482"/>
              <a:gd name="connsiteY10" fmla="*/ 3194346 h 3229232"/>
              <a:gd name="connsiteX11" fmla="*/ 2270906 w 4935482"/>
              <a:gd name="connsiteY11" fmla="*/ 3224445 h 3229232"/>
              <a:gd name="connsiteX12" fmla="*/ 2435879 w 4935482"/>
              <a:gd name="connsiteY12" fmla="*/ 3169962 h 3229232"/>
              <a:gd name="connsiteX13" fmla="*/ 2984519 w 4935482"/>
              <a:gd name="connsiteY13" fmla="*/ 2859066 h 3229232"/>
              <a:gd name="connsiteX14" fmla="*/ 3417335 w 4935482"/>
              <a:gd name="connsiteY14" fmla="*/ 2596938 h 3229232"/>
              <a:gd name="connsiteX15" fmla="*/ 3685559 w 4935482"/>
              <a:gd name="connsiteY15" fmla="*/ 2444538 h 3229232"/>
              <a:gd name="connsiteX16" fmla="*/ 3697751 w 4935482"/>
              <a:gd name="connsiteY16" fmla="*/ 2389674 h 3229232"/>
              <a:gd name="connsiteX17" fmla="*/ 3825767 w 4935482"/>
              <a:gd name="connsiteY17" fmla="*/ 2292138 h 3229232"/>
              <a:gd name="connsiteX18" fmla="*/ 4209815 w 4935482"/>
              <a:gd name="connsiteY18" fmla="*/ 2090970 h 3229232"/>
              <a:gd name="connsiteX19" fmla="*/ 4368311 w 4935482"/>
              <a:gd name="connsiteY19" fmla="*/ 1969050 h 3229232"/>
              <a:gd name="connsiteX20" fmla="*/ 4386599 w 4935482"/>
              <a:gd name="connsiteY20" fmla="*/ 1908090 h 3229232"/>
              <a:gd name="connsiteX21" fmla="*/ 4581671 w 4935482"/>
              <a:gd name="connsiteY21" fmla="*/ 1804458 h 3229232"/>
              <a:gd name="connsiteX22" fmla="*/ 4886471 w 4935482"/>
              <a:gd name="connsiteY22" fmla="*/ 1627674 h 3229232"/>
              <a:gd name="connsiteX23" fmla="*/ 4935239 w 4935482"/>
              <a:gd name="connsiteY23" fmla="*/ 1499658 h 3229232"/>
              <a:gd name="connsiteX24" fmla="*/ 4904759 w 4935482"/>
              <a:gd name="connsiteY24" fmla="*/ 1365546 h 3229232"/>
              <a:gd name="connsiteX25" fmla="*/ 4892567 w 4935482"/>
              <a:gd name="connsiteY25" fmla="*/ 1133898 h 3229232"/>
              <a:gd name="connsiteX26" fmla="*/ 4843799 w 4935482"/>
              <a:gd name="connsiteY26" fmla="*/ 1011978 h 3229232"/>
              <a:gd name="connsiteX27" fmla="*/ 4642631 w 4935482"/>
              <a:gd name="connsiteY27" fmla="*/ 853482 h 3229232"/>
              <a:gd name="connsiteX28" fmla="*/ 3862343 w 4935482"/>
              <a:gd name="connsiteY28" fmla="*/ 304842 h 3229232"/>
              <a:gd name="connsiteX29" fmla="*/ 3527063 w 4935482"/>
              <a:gd name="connsiteY29" fmla="*/ 54906 h 3229232"/>
              <a:gd name="connsiteX30" fmla="*/ 3405143 w 4935482"/>
              <a:gd name="connsiteY30" fmla="*/ 42 h 3229232"/>
              <a:gd name="connsiteX31" fmla="*/ 3167399 w 4935482"/>
              <a:gd name="connsiteY31" fmla="*/ 48810 h 3229232"/>
              <a:gd name="connsiteX32" fmla="*/ 2874791 w 4935482"/>
              <a:gd name="connsiteY32" fmla="*/ 195114 h 3229232"/>
              <a:gd name="connsiteX33" fmla="*/ 2771159 w 4935482"/>
              <a:gd name="connsiteY33" fmla="*/ 274362 h 3229232"/>
              <a:gd name="connsiteX34" fmla="*/ 2698007 w 4935482"/>
              <a:gd name="connsiteY34" fmla="*/ 469434 h 3229232"/>
              <a:gd name="connsiteX35" fmla="*/ 2582183 w 4935482"/>
              <a:gd name="connsiteY35" fmla="*/ 621834 h 3229232"/>
              <a:gd name="connsiteX36" fmla="*/ 2252999 w 4935482"/>
              <a:gd name="connsiteY36" fmla="*/ 792522 h 3229232"/>
              <a:gd name="connsiteX37" fmla="*/ 1972583 w 4935482"/>
              <a:gd name="connsiteY37" fmla="*/ 920538 h 3229232"/>
              <a:gd name="connsiteX38" fmla="*/ 1771415 w 4935482"/>
              <a:gd name="connsiteY38" fmla="*/ 926634 h 3229232"/>
              <a:gd name="connsiteX39" fmla="*/ 1472711 w 4935482"/>
              <a:gd name="connsiteY39" fmla="*/ 1054650 h 3229232"/>
              <a:gd name="connsiteX40" fmla="*/ 617239 w 4935482"/>
              <a:gd name="connsiteY40" fmla="*/ 1589066 h 3229232"/>
              <a:gd name="connsiteX41" fmla="*/ 808247 w 4935482"/>
              <a:gd name="connsiteY41" fmla="*/ 1906057 h 3229232"/>
              <a:gd name="connsiteX42" fmla="*/ 853967 w 4935482"/>
              <a:gd name="connsiteY42" fmla="*/ 2068617 h 3229232"/>
              <a:gd name="connsiteX43" fmla="*/ 442488 w 4935482"/>
              <a:gd name="connsiteY43" fmla="*/ 2307377 h 3229232"/>
              <a:gd name="connsiteX44" fmla="*/ 142768 w 4935482"/>
              <a:gd name="connsiteY44" fmla="*/ 2490257 h 3229232"/>
              <a:gd name="connsiteX45" fmla="*/ 41168 w 4935482"/>
              <a:gd name="connsiteY45" fmla="*/ 2708697 h 3229232"/>
              <a:gd name="connsiteX46" fmla="*/ 125495 w 4935482"/>
              <a:gd name="connsiteY46" fmla="*/ 2900722 h 3229232"/>
              <a:gd name="connsiteX0" fmla="*/ 157648 w 4937155"/>
              <a:gd name="connsiteY0" fmla="*/ 2950506 h 3229232"/>
              <a:gd name="connsiteX1" fmla="*/ 377104 w 4937155"/>
              <a:gd name="connsiteY1" fmla="*/ 3182154 h 3229232"/>
              <a:gd name="connsiteX2" fmla="*/ 504358 w 4937155"/>
              <a:gd name="connsiteY2" fmla="*/ 3210729 h 3229232"/>
              <a:gd name="connsiteX3" fmla="*/ 748960 w 4937155"/>
              <a:gd name="connsiteY3" fmla="*/ 3090714 h 3229232"/>
              <a:gd name="connsiteX4" fmla="*/ 1206160 w 4937155"/>
              <a:gd name="connsiteY4" fmla="*/ 2828586 h 3229232"/>
              <a:gd name="connsiteX5" fmla="*/ 1345606 w 4937155"/>
              <a:gd name="connsiteY5" fmla="*/ 2757720 h 3229232"/>
              <a:gd name="connsiteX6" fmla="*/ 1480480 w 4937155"/>
              <a:gd name="connsiteY6" fmla="*/ 2718858 h 3229232"/>
              <a:gd name="connsiteX7" fmla="*/ 1651168 w 4937155"/>
              <a:gd name="connsiteY7" fmla="*/ 2779818 h 3229232"/>
              <a:gd name="connsiteX8" fmla="*/ 1814617 w 4937155"/>
              <a:gd name="connsiteY8" fmla="*/ 2946696 h 3229232"/>
              <a:gd name="connsiteX9" fmla="*/ 1968160 w 4937155"/>
              <a:gd name="connsiteY9" fmla="*/ 3102906 h 3229232"/>
              <a:gd name="connsiteX10" fmla="*/ 2083984 w 4937155"/>
              <a:gd name="connsiteY10" fmla="*/ 3194346 h 3229232"/>
              <a:gd name="connsiteX11" fmla="*/ 2272579 w 4937155"/>
              <a:gd name="connsiteY11" fmla="*/ 3224445 h 3229232"/>
              <a:gd name="connsiteX12" fmla="*/ 2437552 w 4937155"/>
              <a:gd name="connsiteY12" fmla="*/ 3169962 h 3229232"/>
              <a:gd name="connsiteX13" fmla="*/ 2986192 w 4937155"/>
              <a:gd name="connsiteY13" fmla="*/ 2859066 h 3229232"/>
              <a:gd name="connsiteX14" fmla="*/ 3419008 w 4937155"/>
              <a:gd name="connsiteY14" fmla="*/ 2596938 h 3229232"/>
              <a:gd name="connsiteX15" fmla="*/ 3687232 w 4937155"/>
              <a:gd name="connsiteY15" fmla="*/ 2444538 h 3229232"/>
              <a:gd name="connsiteX16" fmla="*/ 3699424 w 4937155"/>
              <a:gd name="connsiteY16" fmla="*/ 2389674 h 3229232"/>
              <a:gd name="connsiteX17" fmla="*/ 3827440 w 4937155"/>
              <a:gd name="connsiteY17" fmla="*/ 2292138 h 3229232"/>
              <a:gd name="connsiteX18" fmla="*/ 4211488 w 4937155"/>
              <a:gd name="connsiteY18" fmla="*/ 2090970 h 3229232"/>
              <a:gd name="connsiteX19" fmla="*/ 4369984 w 4937155"/>
              <a:gd name="connsiteY19" fmla="*/ 1969050 h 3229232"/>
              <a:gd name="connsiteX20" fmla="*/ 4388272 w 4937155"/>
              <a:gd name="connsiteY20" fmla="*/ 1908090 h 3229232"/>
              <a:gd name="connsiteX21" fmla="*/ 4583344 w 4937155"/>
              <a:gd name="connsiteY21" fmla="*/ 1804458 h 3229232"/>
              <a:gd name="connsiteX22" fmla="*/ 4888144 w 4937155"/>
              <a:gd name="connsiteY22" fmla="*/ 1627674 h 3229232"/>
              <a:gd name="connsiteX23" fmla="*/ 4936912 w 4937155"/>
              <a:gd name="connsiteY23" fmla="*/ 1499658 h 3229232"/>
              <a:gd name="connsiteX24" fmla="*/ 4906432 w 4937155"/>
              <a:gd name="connsiteY24" fmla="*/ 1365546 h 3229232"/>
              <a:gd name="connsiteX25" fmla="*/ 4894240 w 4937155"/>
              <a:gd name="connsiteY25" fmla="*/ 1133898 h 3229232"/>
              <a:gd name="connsiteX26" fmla="*/ 4845472 w 4937155"/>
              <a:gd name="connsiteY26" fmla="*/ 1011978 h 3229232"/>
              <a:gd name="connsiteX27" fmla="*/ 4644304 w 4937155"/>
              <a:gd name="connsiteY27" fmla="*/ 853482 h 3229232"/>
              <a:gd name="connsiteX28" fmla="*/ 3864016 w 4937155"/>
              <a:gd name="connsiteY28" fmla="*/ 304842 h 3229232"/>
              <a:gd name="connsiteX29" fmla="*/ 3528736 w 4937155"/>
              <a:gd name="connsiteY29" fmla="*/ 54906 h 3229232"/>
              <a:gd name="connsiteX30" fmla="*/ 3406816 w 4937155"/>
              <a:gd name="connsiteY30" fmla="*/ 42 h 3229232"/>
              <a:gd name="connsiteX31" fmla="*/ 3169072 w 4937155"/>
              <a:gd name="connsiteY31" fmla="*/ 48810 h 3229232"/>
              <a:gd name="connsiteX32" fmla="*/ 2876464 w 4937155"/>
              <a:gd name="connsiteY32" fmla="*/ 195114 h 3229232"/>
              <a:gd name="connsiteX33" fmla="*/ 2772832 w 4937155"/>
              <a:gd name="connsiteY33" fmla="*/ 274362 h 3229232"/>
              <a:gd name="connsiteX34" fmla="*/ 2699680 w 4937155"/>
              <a:gd name="connsiteY34" fmla="*/ 469434 h 3229232"/>
              <a:gd name="connsiteX35" fmla="*/ 2583856 w 4937155"/>
              <a:gd name="connsiteY35" fmla="*/ 621834 h 3229232"/>
              <a:gd name="connsiteX36" fmla="*/ 2254672 w 4937155"/>
              <a:gd name="connsiteY36" fmla="*/ 792522 h 3229232"/>
              <a:gd name="connsiteX37" fmla="*/ 1974256 w 4937155"/>
              <a:gd name="connsiteY37" fmla="*/ 920538 h 3229232"/>
              <a:gd name="connsiteX38" fmla="*/ 1773088 w 4937155"/>
              <a:gd name="connsiteY38" fmla="*/ 926634 h 3229232"/>
              <a:gd name="connsiteX39" fmla="*/ 1474384 w 4937155"/>
              <a:gd name="connsiteY39" fmla="*/ 1054650 h 3229232"/>
              <a:gd name="connsiteX40" fmla="*/ 618912 w 4937155"/>
              <a:gd name="connsiteY40" fmla="*/ 1589066 h 3229232"/>
              <a:gd name="connsiteX41" fmla="*/ 809920 w 4937155"/>
              <a:gd name="connsiteY41" fmla="*/ 1906057 h 3229232"/>
              <a:gd name="connsiteX42" fmla="*/ 855640 w 4937155"/>
              <a:gd name="connsiteY42" fmla="*/ 2068617 h 3229232"/>
              <a:gd name="connsiteX43" fmla="*/ 444161 w 4937155"/>
              <a:gd name="connsiteY43" fmla="*/ 2307377 h 3229232"/>
              <a:gd name="connsiteX44" fmla="*/ 144441 w 4937155"/>
              <a:gd name="connsiteY44" fmla="*/ 2490257 h 3229232"/>
              <a:gd name="connsiteX45" fmla="*/ 40936 w 4937155"/>
              <a:gd name="connsiteY45" fmla="*/ 2704887 h 3229232"/>
              <a:gd name="connsiteX46" fmla="*/ 127168 w 4937155"/>
              <a:gd name="connsiteY46" fmla="*/ 2900722 h 3229232"/>
              <a:gd name="connsiteX0" fmla="*/ 120694 w 4900201"/>
              <a:gd name="connsiteY0" fmla="*/ 2950506 h 3229232"/>
              <a:gd name="connsiteX1" fmla="*/ 340150 w 4900201"/>
              <a:gd name="connsiteY1" fmla="*/ 3182154 h 3229232"/>
              <a:gd name="connsiteX2" fmla="*/ 467404 w 4900201"/>
              <a:gd name="connsiteY2" fmla="*/ 3210729 h 3229232"/>
              <a:gd name="connsiteX3" fmla="*/ 712006 w 4900201"/>
              <a:gd name="connsiteY3" fmla="*/ 3090714 h 3229232"/>
              <a:gd name="connsiteX4" fmla="*/ 1169206 w 4900201"/>
              <a:gd name="connsiteY4" fmla="*/ 2828586 h 3229232"/>
              <a:gd name="connsiteX5" fmla="*/ 1308652 w 4900201"/>
              <a:gd name="connsiteY5" fmla="*/ 2757720 h 3229232"/>
              <a:gd name="connsiteX6" fmla="*/ 1443526 w 4900201"/>
              <a:gd name="connsiteY6" fmla="*/ 2718858 h 3229232"/>
              <a:gd name="connsiteX7" fmla="*/ 1614214 w 4900201"/>
              <a:gd name="connsiteY7" fmla="*/ 2779818 h 3229232"/>
              <a:gd name="connsiteX8" fmla="*/ 1777663 w 4900201"/>
              <a:gd name="connsiteY8" fmla="*/ 2946696 h 3229232"/>
              <a:gd name="connsiteX9" fmla="*/ 1931206 w 4900201"/>
              <a:gd name="connsiteY9" fmla="*/ 3102906 h 3229232"/>
              <a:gd name="connsiteX10" fmla="*/ 2047030 w 4900201"/>
              <a:gd name="connsiteY10" fmla="*/ 3194346 h 3229232"/>
              <a:gd name="connsiteX11" fmla="*/ 2235625 w 4900201"/>
              <a:gd name="connsiteY11" fmla="*/ 3224445 h 3229232"/>
              <a:gd name="connsiteX12" fmla="*/ 2400598 w 4900201"/>
              <a:gd name="connsiteY12" fmla="*/ 3169962 h 3229232"/>
              <a:gd name="connsiteX13" fmla="*/ 2949238 w 4900201"/>
              <a:gd name="connsiteY13" fmla="*/ 2859066 h 3229232"/>
              <a:gd name="connsiteX14" fmla="*/ 3382054 w 4900201"/>
              <a:gd name="connsiteY14" fmla="*/ 2596938 h 3229232"/>
              <a:gd name="connsiteX15" fmla="*/ 3650278 w 4900201"/>
              <a:gd name="connsiteY15" fmla="*/ 2444538 h 3229232"/>
              <a:gd name="connsiteX16" fmla="*/ 3662470 w 4900201"/>
              <a:gd name="connsiteY16" fmla="*/ 2389674 h 3229232"/>
              <a:gd name="connsiteX17" fmla="*/ 3790486 w 4900201"/>
              <a:gd name="connsiteY17" fmla="*/ 2292138 h 3229232"/>
              <a:gd name="connsiteX18" fmla="*/ 4174534 w 4900201"/>
              <a:gd name="connsiteY18" fmla="*/ 2090970 h 3229232"/>
              <a:gd name="connsiteX19" fmla="*/ 4333030 w 4900201"/>
              <a:gd name="connsiteY19" fmla="*/ 1969050 h 3229232"/>
              <a:gd name="connsiteX20" fmla="*/ 4351318 w 4900201"/>
              <a:gd name="connsiteY20" fmla="*/ 1908090 h 3229232"/>
              <a:gd name="connsiteX21" fmla="*/ 4546390 w 4900201"/>
              <a:gd name="connsiteY21" fmla="*/ 1804458 h 3229232"/>
              <a:gd name="connsiteX22" fmla="*/ 4851190 w 4900201"/>
              <a:gd name="connsiteY22" fmla="*/ 1627674 h 3229232"/>
              <a:gd name="connsiteX23" fmla="*/ 4899958 w 4900201"/>
              <a:gd name="connsiteY23" fmla="*/ 1499658 h 3229232"/>
              <a:gd name="connsiteX24" fmla="*/ 4869478 w 4900201"/>
              <a:gd name="connsiteY24" fmla="*/ 1365546 h 3229232"/>
              <a:gd name="connsiteX25" fmla="*/ 4857286 w 4900201"/>
              <a:gd name="connsiteY25" fmla="*/ 1133898 h 3229232"/>
              <a:gd name="connsiteX26" fmla="*/ 4808518 w 4900201"/>
              <a:gd name="connsiteY26" fmla="*/ 1011978 h 3229232"/>
              <a:gd name="connsiteX27" fmla="*/ 4607350 w 4900201"/>
              <a:gd name="connsiteY27" fmla="*/ 853482 h 3229232"/>
              <a:gd name="connsiteX28" fmla="*/ 3827062 w 4900201"/>
              <a:gd name="connsiteY28" fmla="*/ 304842 h 3229232"/>
              <a:gd name="connsiteX29" fmla="*/ 3491782 w 4900201"/>
              <a:gd name="connsiteY29" fmla="*/ 54906 h 3229232"/>
              <a:gd name="connsiteX30" fmla="*/ 3369862 w 4900201"/>
              <a:gd name="connsiteY30" fmla="*/ 42 h 3229232"/>
              <a:gd name="connsiteX31" fmla="*/ 3132118 w 4900201"/>
              <a:gd name="connsiteY31" fmla="*/ 48810 h 3229232"/>
              <a:gd name="connsiteX32" fmla="*/ 2839510 w 4900201"/>
              <a:gd name="connsiteY32" fmla="*/ 195114 h 3229232"/>
              <a:gd name="connsiteX33" fmla="*/ 2735878 w 4900201"/>
              <a:gd name="connsiteY33" fmla="*/ 274362 h 3229232"/>
              <a:gd name="connsiteX34" fmla="*/ 2662726 w 4900201"/>
              <a:gd name="connsiteY34" fmla="*/ 469434 h 3229232"/>
              <a:gd name="connsiteX35" fmla="*/ 2546902 w 4900201"/>
              <a:gd name="connsiteY35" fmla="*/ 621834 h 3229232"/>
              <a:gd name="connsiteX36" fmla="*/ 2217718 w 4900201"/>
              <a:gd name="connsiteY36" fmla="*/ 792522 h 3229232"/>
              <a:gd name="connsiteX37" fmla="*/ 1937302 w 4900201"/>
              <a:gd name="connsiteY37" fmla="*/ 920538 h 3229232"/>
              <a:gd name="connsiteX38" fmla="*/ 1736134 w 4900201"/>
              <a:gd name="connsiteY38" fmla="*/ 926634 h 3229232"/>
              <a:gd name="connsiteX39" fmla="*/ 1437430 w 4900201"/>
              <a:gd name="connsiteY39" fmla="*/ 1054650 h 3229232"/>
              <a:gd name="connsiteX40" fmla="*/ 581958 w 4900201"/>
              <a:gd name="connsiteY40" fmla="*/ 1589066 h 3229232"/>
              <a:gd name="connsiteX41" fmla="*/ 772966 w 4900201"/>
              <a:gd name="connsiteY41" fmla="*/ 1906057 h 3229232"/>
              <a:gd name="connsiteX42" fmla="*/ 818686 w 4900201"/>
              <a:gd name="connsiteY42" fmla="*/ 2068617 h 3229232"/>
              <a:gd name="connsiteX43" fmla="*/ 407207 w 4900201"/>
              <a:gd name="connsiteY43" fmla="*/ 2307377 h 3229232"/>
              <a:gd name="connsiteX44" fmla="*/ 107487 w 4900201"/>
              <a:gd name="connsiteY44" fmla="*/ 2490257 h 3229232"/>
              <a:gd name="connsiteX45" fmla="*/ 3982 w 4900201"/>
              <a:gd name="connsiteY45" fmla="*/ 2704887 h 3229232"/>
              <a:gd name="connsiteX46" fmla="*/ 90214 w 4900201"/>
              <a:gd name="connsiteY46" fmla="*/ 2900722 h 3229232"/>
              <a:gd name="connsiteX0" fmla="*/ 143052 w 4922559"/>
              <a:gd name="connsiteY0" fmla="*/ 2950506 h 3229232"/>
              <a:gd name="connsiteX1" fmla="*/ 362508 w 4922559"/>
              <a:gd name="connsiteY1" fmla="*/ 3182154 h 3229232"/>
              <a:gd name="connsiteX2" fmla="*/ 489762 w 4922559"/>
              <a:gd name="connsiteY2" fmla="*/ 3210729 h 3229232"/>
              <a:gd name="connsiteX3" fmla="*/ 734364 w 4922559"/>
              <a:gd name="connsiteY3" fmla="*/ 3090714 h 3229232"/>
              <a:gd name="connsiteX4" fmla="*/ 1191564 w 4922559"/>
              <a:gd name="connsiteY4" fmla="*/ 2828586 h 3229232"/>
              <a:gd name="connsiteX5" fmla="*/ 1331010 w 4922559"/>
              <a:gd name="connsiteY5" fmla="*/ 2757720 h 3229232"/>
              <a:gd name="connsiteX6" fmla="*/ 1465884 w 4922559"/>
              <a:gd name="connsiteY6" fmla="*/ 2718858 h 3229232"/>
              <a:gd name="connsiteX7" fmla="*/ 1636572 w 4922559"/>
              <a:gd name="connsiteY7" fmla="*/ 2779818 h 3229232"/>
              <a:gd name="connsiteX8" fmla="*/ 1800021 w 4922559"/>
              <a:gd name="connsiteY8" fmla="*/ 2946696 h 3229232"/>
              <a:gd name="connsiteX9" fmla="*/ 1953564 w 4922559"/>
              <a:gd name="connsiteY9" fmla="*/ 3102906 h 3229232"/>
              <a:gd name="connsiteX10" fmla="*/ 2069388 w 4922559"/>
              <a:gd name="connsiteY10" fmla="*/ 3194346 h 3229232"/>
              <a:gd name="connsiteX11" fmla="*/ 2257983 w 4922559"/>
              <a:gd name="connsiteY11" fmla="*/ 3224445 h 3229232"/>
              <a:gd name="connsiteX12" fmla="*/ 2422956 w 4922559"/>
              <a:gd name="connsiteY12" fmla="*/ 3169962 h 3229232"/>
              <a:gd name="connsiteX13" fmla="*/ 2971596 w 4922559"/>
              <a:gd name="connsiteY13" fmla="*/ 2859066 h 3229232"/>
              <a:gd name="connsiteX14" fmla="*/ 3404412 w 4922559"/>
              <a:gd name="connsiteY14" fmla="*/ 2596938 h 3229232"/>
              <a:gd name="connsiteX15" fmla="*/ 3672636 w 4922559"/>
              <a:gd name="connsiteY15" fmla="*/ 2444538 h 3229232"/>
              <a:gd name="connsiteX16" fmla="*/ 3684828 w 4922559"/>
              <a:gd name="connsiteY16" fmla="*/ 2389674 h 3229232"/>
              <a:gd name="connsiteX17" fmla="*/ 3812844 w 4922559"/>
              <a:gd name="connsiteY17" fmla="*/ 2292138 h 3229232"/>
              <a:gd name="connsiteX18" fmla="*/ 4196892 w 4922559"/>
              <a:gd name="connsiteY18" fmla="*/ 2090970 h 3229232"/>
              <a:gd name="connsiteX19" fmla="*/ 4355388 w 4922559"/>
              <a:gd name="connsiteY19" fmla="*/ 1969050 h 3229232"/>
              <a:gd name="connsiteX20" fmla="*/ 4373676 w 4922559"/>
              <a:gd name="connsiteY20" fmla="*/ 1908090 h 3229232"/>
              <a:gd name="connsiteX21" fmla="*/ 4568748 w 4922559"/>
              <a:gd name="connsiteY21" fmla="*/ 1804458 h 3229232"/>
              <a:gd name="connsiteX22" fmla="*/ 4873548 w 4922559"/>
              <a:gd name="connsiteY22" fmla="*/ 1627674 h 3229232"/>
              <a:gd name="connsiteX23" fmla="*/ 4922316 w 4922559"/>
              <a:gd name="connsiteY23" fmla="*/ 1499658 h 3229232"/>
              <a:gd name="connsiteX24" fmla="*/ 4891836 w 4922559"/>
              <a:gd name="connsiteY24" fmla="*/ 1365546 h 3229232"/>
              <a:gd name="connsiteX25" fmla="*/ 4879644 w 4922559"/>
              <a:gd name="connsiteY25" fmla="*/ 1133898 h 3229232"/>
              <a:gd name="connsiteX26" fmla="*/ 4830876 w 4922559"/>
              <a:gd name="connsiteY26" fmla="*/ 1011978 h 3229232"/>
              <a:gd name="connsiteX27" fmla="*/ 4629708 w 4922559"/>
              <a:gd name="connsiteY27" fmla="*/ 853482 h 3229232"/>
              <a:gd name="connsiteX28" fmla="*/ 3849420 w 4922559"/>
              <a:gd name="connsiteY28" fmla="*/ 304842 h 3229232"/>
              <a:gd name="connsiteX29" fmla="*/ 3514140 w 4922559"/>
              <a:gd name="connsiteY29" fmla="*/ 54906 h 3229232"/>
              <a:gd name="connsiteX30" fmla="*/ 3392220 w 4922559"/>
              <a:gd name="connsiteY30" fmla="*/ 42 h 3229232"/>
              <a:gd name="connsiteX31" fmla="*/ 3154476 w 4922559"/>
              <a:gd name="connsiteY31" fmla="*/ 48810 h 3229232"/>
              <a:gd name="connsiteX32" fmla="*/ 2861868 w 4922559"/>
              <a:gd name="connsiteY32" fmla="*/ 195114 h 3229232"/>
              <a:gd name="connsiteX33" fmla="*/ 2758236 w 4922559"/>
              <a:gd name="connsiteY33" fmla="*/ 274362 h 3229232"/>
              <a:gd name="connsiteX34" fmla="*/ 2685084 w 4922559"/>
              <a:gd name="connsiteY34" fmla="*/ 469434 h 3229232"/>
              <a:gd name="connsiteX35" fmla="*/ 2569260 w 4922559"/>
              <a:gd name="connsiteY35" fmla="*/ 621834 h 3229232"/>
              <a:gd name="connsiteX36" fmla="*/ 2240076 w 4922559"/>
              <a:gd name="connsiteY36" fmla="*/ 792522 h 3229232"/>
              <a:gd name="connsiteX37" fmla="*/ 1959660 w 4922559"/>
              <a:gd name="connsiteY37" fmla="*/ 920538 h 3229232"/>
              <a:gd name="connsiteX38" fmla="*/ 1758492 w 4922559"/>
              <a:gd name="connsiteY38" fmla="*/ 926634 h 3229232"/>
              <a:gd name="connsiteX39" fmla="*/ 1459788 w 4922559"/>
              <a:gd name="connsiteY39" fmla="*/ 1054650 h 3229232"/>
              <a:gd name="connsiteX40" fmla="*/ 604316 w 4922559"/>
              <a:gd name="connsiteY40" fmla="*/ 1589066 h 3229232"/>
              <a:gd name="connsiteX41" fmla="*/ 795324 w 4922559"/>
              <a:gd name="connsiteY41" fmla="*/ 1906057 h 3229232"/>
              <a:gd name="connsiteX42" fmla="*/ 841044 w 4922559"/>
              <a:gd name="connsiteY42" fmla="*/ 2068617 h 3229232"/>
              <a:gd name="connsiteX43" fmla="*/ 429565 w 4922559"/>
              <a:gd name="connsiteY43" fmla="*/ 2307377 h 3229232"/>
              <a:gd name="connsiteX44" fmla="*/ 129845 w 4922559"/>
              <a:gd name="connsiteY44" fmla="*/ 2490257 h 3229232"/>
              <a:gd name="connsiteX45" fmla="*/ 3480 w 4922559"/>
              <a:gd name="connsiteY45" fmla="*/ 2729652 h 3229232"/>
              <a:gd name="connsiteX46" fmla="*/ 112572 w 4922559"/>
              <a:gd name="connsiteY46" fmla="*/ 2900722 h 3229232"/>
              <a:gd name="connsiteX0" fmla="*/ 143052 w 4922559"/>
              <a:gd name="connsiteY0" fmla="*/ 2950506 h 3229232"/>
              <a:gd name="connsiteX1" fmla="*/ 362508 w 4922559"/>
              <a:gd name="connsiteY1" fmla="*/ 3182154 h 3229232"/>
              <a:gd name="connsiteX2" fmla="*/ 489762 w 4922559"/>
              <a:gd name="connsiteY2" fmla="*/ 3210729 h 3229232"/>
              <a:gd name="connsiteX3" fmla="*/ 734364 w 4922559"/>
              <a:gd name="connsiteY3" fmla="*/ 3090714 h 3229232"/>
              <a:gd name="connsiteX4" fmla="*/ 1191564 w 4922559"/>
              <a:gd name="connsiteY4" fmla="*/ 2828586 h 3229232"/>
              <a:gd name="connsiteX5" fmla="*/ 1331010 w 4922559"/>
              <a:gd name="connsiteY5" fmla="*/ 2757720 h 3229232"/>
              <a:gd name="connsiteX6" fmla="*/ 1465884 w 4922559"/>
              <a:gd name="connsiteY6" fmla="*/ 2718858 h 3229232"/>
              <a:gd name="connsiteX7" fmla="*/ 1636572 w 4922559"/>
              <a:gd name="connsiteY7" fmla="*/ 2779818 h 3229232"/>
              <a:gd name="connsiteX8" fmla="*/ 1800021 w 4922559"/>
              <a:gd name="connsiteY8" fmla="*/ 2946696 h 3229232"/>
              <a:gd name="connsiteX9" fmla="*/ 1953564 w 4922559"/>
              <a:gd name="connsiteY9" fmla="*/ 3102906 h 3229232"/>
              <a:gd name="connsiteX10" fmla="*/ 2069388 w 4922559"/>
              <a:gd name="connsiteY10" fmla="*/ 3194346 h 3229232"/>
              <a:gd name="connsiteX11" fmla="*/ 2257983 w 4922559"/>
              <a:gd name="connsiteY11" fmla="*/ 3224445 h 3229232"/>
              <a:gd name="connsiteX12" fmla="*/ 2422956 w 4922559"/>
              <a:gd name="connsiteY12" fmla="*/ 3169962 h 3229232"/>
              <a:gd name="connsiteX13" fmla="*/ 2971596 w 4922559"/>
              <a:gd name="connsiteY13" fmla="*/ 2859066 h 3229232"/>
              <a:gd name="connsiteX14" fmla="*/ 3404412 w 4922559"/>
              <a:gd name="connsiteY14" fmla="*/ 2596938 h 3229232"/>
              <a:gd name="connsiteX15" fmla="*/ 3672636 w 4922559"/>
              <a:gd name="connsiteY15" fmla="*/ 2444538 h 3229232"/>
              <a:gd name="connsiteX16" fmla="*/ 3684828 w 4922559"/>
              <a:gd name="connsiteY16" fmla="*/ 2389674 h 3229232"/>
              <a:gd name="connsiteX17" fmla="*/ 3812844 w 4922559"/>
              <a:gd name="connsiteY17" fmla="*/ 2292138 h 3229232"/>
              <a:gd name="connsiteX18" fmla="*/ 4196892 w 4922559"/>
              <a:gd name="connsiteY18" fmla="*/ 2090970 h 3229232"/>
              <a:gd name="connsiteX19" fmla="*/ 4355388 w 4922559"/>
              <a:gd name="connsiteY19" fmla="*/ 1969050 h 3229232"/>
              <a:gd name="connsiteX20" fmla="*/ 4373676 w 4922559"/>
              <a:gd name="connsiteY20" fmla="*/ 1908090 h 3229232"/>
              <a:gd name="connsiteX21" fmla="*/ 4568748 w 4922559"/>
              <a:gd name="connsiteY21" fmla="*/ 1804458 h 3229232"/>
              <a:gd name="connsiteX22" fmla="*/ 4873548 w 4922559"/>
              <a:gd name="connsiteY22" fmla="*/ 1627674 h 3229232"/>
              <a:gd name="connsiteX23" fmla="*/ 4922316 w 4922559"/>
              <a:gd name="connsiteY23" fmla="*/ 1499658 h 3229232"/>
              <a:gd name="connsiteX24" fmla="*/ 4891836 w 4922559"/>
              <a:gd name="connsiteY24" fmla="*/ 1365546 h 3229232"/>
              <a:gd name="connsiteX25" fmla="*/ 4879644 w 4922559"/>
              <a:gd name="connsiteY25" fmla="*/ 1133898 h 3229232"/>
              <a:gd name="connsiteX26" fmla="*/ 4830876 w 4922559"/>
              <a:gd name="connsiteY26" fmla="*/ 1011978 h 3229232"/>
              <a:gd name="connsiteX27" fmla="*/ 4629708 w 4922559"/>
              <a:gd name="connsiteY27" fmla="*/ 853482 h 3229232"/>
              <a:gd name="connsiteX28" fmla="*/ 3849420 w 4922559"/>
              <a:gd name="connsiteY28" fmla="*/ 304842 h 3229232"/>
              <a:gd name="connsiteX29" fmla="*/ 3514140 w 4922559"/>
              <a:gd name="connsiteY29" fmla="*/ 54906 h 3229232"/>
              <a:gd name="connsiteX30" fmla="*/ 3392220 w 4922559"/>
              <a:gd name="connsiteY30" fmla="*/ 42 h 3229232"/>
              <a:gd name="connsiteX31" fmla="*/ 3154476 w 4922559"/>
              <a:gd name="connsiteY31" fmla="*/ 48810 h 3229232"/>
              <a:gd name="connsiteX32" fmla="*/ 2861868 w 4922559"/>
              <a:gd name="connsiteY32" fmla="*/ 195114 h 3229232"/>
              <a:gd name="connsiteX33" fmla="*/ 2758236 w 4922559"/>
              <a:gd name="connsiteY33" fmla="*/ 274362 h 3229232"/>
              <a:gd name="connsiteX34" fmla="*/ 2685084 w 4922559"/>
              <a:gd name="connsiteY34" fmla="*/ 469434 h 3229232"/>
              <a:gd name="connsiteX35" fmla="*/ 2569260 w 4922559"/>
              <a:gd name="connsiteY35" fmla="*/ 621834 h 3229232"/>
              <a:gd name="connsiteX36" fmla="*/ 2240076 w 4922559"/>
              <a:gd name="connsiteY36" fmla="*/ 792522 h 3229232"/>
              <a:gd name="connsiteX37" fmla="*/ 1959660 w 4922559"/>
              <a:gd name="connsiteY37" fmla="*/ 920538 h 3229232"/>
              <a:gd name="connsiteX38" fmla="*/ 1758492 w 4922559"/>
              <a:gd name="connsiteY38" fmla="*/ 926634 h 3229232"/>
              <a:gd name="connsiteX39" fmla="*/ 1459788 w 4922559"/>
              <a:gd name="connsiteY39" fmla="*/ 1054650 h 3229232"/>
              <a:gd name="connsiteX40" fmla="*/ 604316 w 4922559"/>
              <a:gd name="connsiteY40" fmla="*/ 1589066 h 3229232"/>
              <a:gd name="connsiteX41" fmla="*/ 795324 w 4922559"/>
              <a:gd name="connsiteY41" fmla="*/ 1906057 h 3229232"/>
              <a:gd name="connsiteX42" fmla="*/ 841044 w 4922559"/>
              <a:gd name="connsiteY42" fmla="*/ 2068617 h 3229232"/>
              <a:gd name="connsiteX43" fmla="*/ 429565 w 4922559"/>
              <a:gd name="connsiteY43" fmla="*/ 2307377 h 3229232"/>
              <a:gd name="connsiteX44" fmla="*/ 129845 w 4922559"/>
              <a:gd name="connsiteY44" fmla="*/ 2490257 h 3229232"/>
              <a:gd name="connsiteX45" fmla="*/ 3480 w 4922559"/>
              <a:gd name="connsiteY45" fmla="*/ 2729652 h 3229232"/>
              <a:gd name="connsiteX46" fmla="*/ 112572 w 4922559"/>
              <a:gd name="connsiteY46" fmla="*/ 2927392 h 3229232"/>
              <a:gd name="connsiteX0" fmla="*/ 144102 w 4923609"/>
              <a:gd name="connsiteY0" fmla="*/ 2950506 h 3229232"/>
              <a:gd name="connsiteX1" fmla="*/ 363558 w 4923609"/>
              <a:gd name="connsiteY1" fmla="*/ 3182154 h 3229232"/>
              <a:gd name="connsiteX2" fmla="*/ 490812 w 4923609"/>
              <a:gd name="connsiteY2" fmla="*/ 3210729 h 3229232"/>
              <a:gd name="connsiteX3" fmla="*/ 735414 w 4923609"/>
              <a:gd name="connsiteY3" fmla="*/ 3090714 h 3229232"/>
              <a:gd name="connsiteX4" fmla="*/ 1192614 w 4923609"/>
              <a:gd name="connsiteY4" fmla="*/ 2828586 h 3229232"/>
              <a:gd name="connsiteX5" fmla="*/ 1332060 w 4923609"/>
              <a:gd name="connsiteY5" fmla="*/ 2757720 h 3229232"/>
              <a:gd name="connsiteX6" fmla="*/ 1466934 w 4923609"/>
              <a:gd name="connsiteY6" fmla="*/ 2718858 h 3229232"/>
              <a:gd name="connsiteX7" fmla="*/ 1637622 w 4923609"/>
              <a:gd name="connsiteY7" fmla="*/ 2779818 h 3229232"/>
              <a:gd name="connsiteX8" fmla="*/ 1801071 w 4923609"/>
              <a:gd name="connsiteY8" fmla="*/ 2946696 h 3229232"/>
              <a:gd name="connsiteX9" fmla="*/ 1954614 w 4923609"/>
              <a:gd name="connsiteY9" fmla="*/ 3102906 h 3229232"/>
              <a:gd name="connsiteX10" fmla="*/ 2070438 w 4923609"/>
              <a:gd name="connsiteY10" fmla="*/ 3194346 h 3229232"/>
              <a:gd name="connsiteX11" fmla="*/ 2259033 w 4923609"/>
              <a:gd name="connsiteY11" fmla="*/ 3224445 h 3229232"/>
              <a:gd name="connsiteX12" fmla="*/ 2424006 w 4923609"/>
              <a:gd name="connsiteY12" fmla="*/ 3169962 h 3229232"/>
              <a:gd name="connsiteX13" fmla="*/ 2972646 w 4923609"/>
              <a:gd name="connsiteY13" fmla="*/ 2859066 h 3229232"/>
              <a:gd name="connsiteX14" fmla="*/ 3405462 w 4923609"/>
              <a:gd name="connsiteY14" fmla="*/ 2596938 h 3229232"/>
              <a:gd name="connsiteX15" fmla="*/ 3673686 w 4923609"/>
              <a:gd name="connsiteY15" fmla="*/ 2444538 h 3229232"/>
              <a:gd name="connsiteX16" fmla="*/ 3685878 w 4923609"/>
              <a:gd name="connsiteY16" fmla="*/ 2389674 h 3229232"/>
              <a:gd name="connsiteX17" fmla="*/ 3813894 w 4923609"/>
              <a:gd name="connsiteY17" fmla="*/ 2292138 h 3229232"/>
              <a:gd name="connsiteX18" fmla="*/ 4197942 w 4923609"/>
              <a:gd name="connsiteY18" fmla="*/ 2090970 h 3229232"/>
              <a:gd name="connsiteX19" fmla="*/ 4356438 w 4923609"/>
              <a:gd name="connsiteY19" fmla="*/ 1969050 h 3229232"/>
              <a:gd name="connsiteX20" fmla="*/ 4374726 w 4923609"/>
              <a:gd name="connsiteY20" fmla="*/ 1908090 h 3229232"/>
              <a:gd name="connsiteX21" fmla="*/ 4569798 w 4923609"/>
              <a:gd name="connsiteY21" fmla="*/ 1804458 h 3229232"/>
              <a:gd name="connsiteX22" fmla="*/ 4874598 w 4923609"/>
              <a:gd name="connsiteY22" fmla="*/ 1627674 h 3229232"/>
              <a:gd name="connsiteX23" fmla="*/ 4923366 w 4923609"/>
              <a:gd name="connsiteY23" fmla="*/ 1499658 h 3229232"/>
              <a:gd name="connsiteX24" fmla="*/ 4892886 w 4923609"/>
              <a:gd name="connsiteY24" fmla="*/ 1365546 h 3229232"/>
              <a:gd name="connsiteX25" fmla="*/ 4880694 w 4923609"/>
              <a:gd name="connsiteY25" fmla="*/ 1133898 h 3229232"/>
              <a:gd name="connsiteX26" fmla="*/ 4831926 w 4923609"/>
              <a:gd name="connsiteY26" fmla="*/ 1011978 h 3229232"/>
              <a:gd name="connsiteX27" fmla="*/ 4630758 w 4923609"/>
              <a:gd name="connsiteY27" fmla="*/ 853482 h 3229232"/>
              <a:gd name="connsiteX28" fmla="*/ 3850470 w 4923609"/>
              <a:gd name="connsiteY28" fmla="*/ 304842 h 3229232"/>
              <a:gd name="connsiteX29" fmla="*/ 3515190 w 4923609"/>
              <a:gd name="connsiteY29" fmla="*/ 54906 h 3229232"/>
              <a:gd name="connsiteX30" fmla="*/ 3393270 w 4923609"/>
              <a:gd name="connsiteY30" fmla="*/ 42 h 3229232"/>
              <a:gd name="connsiteX31" fmla="*/ 3155526 w 4923609"/>
              <a:gd name="connsiteY31" fmla="*/ 48810 h 3229232"/>
              <a:gd name="connsiteX32" fmla="*/ 2862918 w 4923609"/>
              <a:gd name="connsiteY32" fmla="*/ 195114 h 3229232"/>
              <a:gd name="connsiteX33" fmla="*/ 2759286 w 4923609"/>
              <a:gd name="connsiteY33" fmla="*/ 274362 h 3229232"/>
              <a:gd name="connsiteX34" fmla="*/ 2686134 w 4923609"/>
              <a:gd name="connsiteY34" fmla="*/ 469434 h 3229232"/>
              <a:gd name="connsiteX35" fmla="*/ 2570310 w 4923609"/>
              <a:gd name="connsiteY35" fmla="*/ 621834 h 3229232"/>
              <a:gd name="connsiteX36" fmla="*/ 2241126 w 4923609"/>
              <a:gd name="connsiteY36" fmla="*/ 792522 h 3229232"/>
              <a:gd name="connsiteX37" fmla="*/ 1960710 w 4923609"/>
              <a:gd name="connsiteY37" fmla="*/ 920538 h 3229232"/>
              <a:gd name="connsiteX38" fmla="*/ 1759542 w 4923609"/>
              <a:gd name="connsiteY38" fmla="*/ 926634 h 3229232"/>
              <a:gd name="connsiteX39" fmla="*/ 1460838 w 4923609"/>
              <a:gd name="connsiteY39" fmla="*/ 1054650 h 3229232"/>
              <a:gd name="connsiteX40" fmla="*/ 605366 w 4923609"/>
              <a:gd name="connsiteY40" fmla="*/ 1589066 h 3229232"/>
              <a:gd name="connsiteX41" fmla="*/ 796374 w 4923609"/>
              <a:gd name="connsiteY41" fmla="*/ 1906057 h 3229232"/>
              <a:gd name="connsiteX42" fmla="*/ 842094 w 4923609"/>
              <a:gd name="connsiteY42" fmla="*/ 2068617 h 3229232"/>
              <a:gd name="connsiteX43" fmla="*/ 430615 w 4923609"/>
              <a:gd name="connsiteY43" fmla="*/ 2307377 h 3229232"/>
              <a:gd name="connsiteX44" fmla="*/ 130895 w 4923609"/>
              <a:gd name="connsiteY44" fmla="*/ 2490257 h 3229232"/>
              <a:gd name="connsiteX45" fmla="*/ 4530 w 4923609"/>
              <a:gd name="connsiteY45" fmla="*/ 2729652 h 3229232"/>
              <a:gd name="connsiteX46" fmla="*/ 113622 w 4923609"/>
              <a:gd name="connsiteY46" fmla="*/ 2927392 h 3229232"/>
              <a:gd name="connsiteX0" fmla="*/ 143933 w 4923440"/>
              <a:gd name="connsiteY0" fmla="*/ 2950506 h 3229232"/>
              <a:gd name="connsiteX1" fmla="*/ 363389 w 4923440"/>
              <a:gd name="connsiteY1" fmla="*/ 3182154 h 3229232"/>
              <a:gd name="connsiteX2" fmla="*/ 490643 w 4923440"/>
              <a:gd name="connsiteY2" fmla="*/ 3210729 h 3229232"/>
              <a:gd name="connsiteX3" fmla="*/ 735245 w 4923440"/>
              <a:gd name="connsiteY3" fmla="*/ 3090714 h 3229232"/>
              <a:gd name="connsiteX4" fmla="*/ 1192445 w 4923440"/>
              <a:gd name="connsiteY4" fmla="*/ 2828586 h 3229232"/>
              <a:gd name="connsiteX5" fmla="*/ 1331891 w 4923440"/>
              <a:gd name="connsiteY5" fmla="*/ 2757720 h 3229232"/>
              <a:gd name="connsiteX6" fmla="*/ 1466765 w 4923440"/>
              <a:gd name="connsiteY6" fmla="*/ 2718858 h 3229232"/>
              <a:gd name="connsiteX7" fmla="*/ 1637453 w 4923440"/>
              <a:gd name="connsiteY7" fmla="*/ 2779818 h 3229232"/>
              <a:gd name="connsiteX8" fmla="*/ 1800902 w 4923440"/>
              <a:gd name="connsiteY8" fmla="*/ 2946696 h 3229232"/>
              <a:gd name="connsiteX9" fmla="*/ 1954445 w 4923440"/>
              <a:gd name="connsiteY9" fmla="*/ 3102906 h 3229232"/>
              <a:gd name="connsiteX10" fmla="*/ 2070269 w 4923440"/>
              <a:gd name="connsiteY10" fmla="*/ 3194346 h 3229232"/>
              <a:gd name="connsiteX11" fmla="*/ 2258864 w 4923440"/>
              <a:gd name="connsiteY11" fmla="*/ 3224445 h 3229232"/>
              <a:gd name="connsiteX12" fmla="*/ 2423837 w 4923440"/>
              <a:gd name="connsiteY12" fmla="*/ 3169962 h 3229232"/>
              <a:gd name="connsiteX13" fmla="*/ 2972477 w 4923440"/>
              <a:gd name="connsiteY13" fmla="*/ 2859066 h 3229232"/>
              <a:gd name="connsiteX14" fmla="*/ 3405293 w 4923440"/>
              <a:gd name="connsiteY14" fmla="*/ 2596938 h 3229232"/>
              <a:gd name="connsiteX15" fmla="*/ 3673517 w 4923440"/>
              <a:gd name="connsiteY15" fmla="*/ 2444538 h 3229232"/>
              <a:gd name="connsiteX16" fmla="*/ 3685709 w 4923440"/>
              <a:gd name="connsiteY16" fmla="*/ 2389674 h 3229232"/>
              <a:gd name="connsiteX17" fmla="*/ 3813725 w 4923440"/>
              <a:gd name="connsiteY17" fmla="*/ 2292138 h 3229232"/>
              <a:gd name="connsiteX18" fmla="*/ 4197773 w 4923440"/>
              <a:gd name="connsiteY18" fmla="*/ 2090970 h 3229232"/>
              <a:gd name="connsiteX19" fmla="*/ 4356269 w 4923440"/>
              <a:gd name="connsiteY19" fmla="*/ 1969050 h 3229232"/>
              <a:gd name="connsiteX20" fmla="*/ 4374557 w 4923440"/>
              <a:gd name="connsiteY20" fmla="*/ 1908090 h 3229232"/>
              <a:gd name="connsiteX21" fmla="*/ 4569629 w 4923440"/>
              <a:gd name="connsiteY21" fmla="*/ 1804458 h 3229232"/>
              <a:gd name="connsiteX22" fmla="*/ 4874429 w 4923440"/>
              <a:gd name="connsiteY22" fmla="*/ 1627674 h 3229232"/>
              <a:gd name="connsiteX23" fmla="*/ 4923197 w 4923440"/>
              <a:gd name="connsiteY23" fmla="*/ 1499658 h 3229232"/>
              <a:gd name="connsiteX24" fmla="*/ 4892717 w 4923440"/>
              <a:gd name="connsiteY24" fmla="*/ 1365546 h 3229232"/>
              <a:gd name="connsiteX25" fmla="*/ 4880525 w 4923440"/>
              <a:gd name="connsiteY25" fmla="*/ 1133898 h 3229232"/>
              <a:gd name="connsiteX26" fmla="*/ 4831757 w 4923440"/>
              <a:gd name="connsiteY26" fmla="*/ 1011978 h 3229232"/>
              <a:gd name="connsiteX27" fmla="*/ 4630589 w 4923440"/>
              <a:gd name="connsiteY27" fmla="*/ 853482 h 3229232"/>
              <a:gd name="connsiteX28" fmla="*/ 3850301 w 4923440"/>
              <a:gd name="connsiteY28" fmla="*/ 304842 h 3229232"/>
              <a:gd name="connsiteX29" fmla="*/ 3515021 w 4923440"/>
              <a:gd name="connsiteY29" fmla="*/ 54906 h 3229232"/>
              <a:gd name="connsiteX30" fmla="*/ 3393101 w 4923440"/>
              <a:gd name="connsiteY30" fmla="*/ 42 h 3229232"/>
              <a:gd name="connsiteX31" fmla="*/ 3155357 w 4923440"/>
              <a:gd name="connsiteY31" fmla="*/ 48810 h 3229232"/>
              <a:gd name="connsiteX32" fmla="*/ 2862749 w 4923440"/>
              <a:gd name="connsiteY32" fmla="*/ 195114 h 3229232"/>
              <a:gd name="connsiteX33" fmla="*/ 2759117 w 4923440"/>
              <a:gd name="connsiteY33" fmla="*/ 274362 h 3229232"/>
              <a:gd name="connsiteX34" fmla="*/ 2685965 w 4923440"/>
              <a:gd name="connsiteY34" fmla="*/ 469434 h 3229232"/>
              <a:gd name="connsiteX35" fmla="*/ 2570141 w 4923440"/>
              <a:gd name="connsiteY35" fmla="*/ 621834 h 3229232"/>
              <a:gd name="connsiteX36" fmla="*/ 2240957 w 4923440"/>
              <a:gd name="connsiteY36" fmla="*/ 792522 h 3229232"/>
              <a:gd name="connsiteX37" fmla="*/ 1960541 w 4923440"/>
              <a:gd name="connsiteY37" fmla="*/ 920538 h 3229232"/>
              <a:gd name="connsiteX38" fmla="*/ 1759373 w 4923440"/>
              <a:gd name="connsiteY38" fmla="*/ 926634 h 3229232"/>
              <a:gd name="connsiteX39" fmla="*/ 1460669 w 4923440"/>
              <a:gd name="connsiteY39" fmla="*/ 1054650 h 3229232"/>
              <a:gd name="connsiteX40" fmla="*/ 605197 w 4923440"/>
              <a:gd name="connsiteY40" fmla="*/ 1589066 h 3229232"/>
              <a:gd name="connsiteX41" fmla="*/ 796205 w 4923440"/>
              <a:gd name="connsiteY41" fmla="*/ 1906057 h 3229232"/>
              <a:gd name="connsiteX42" fmla="*/ 841925 w 4923440"/>
              <a:gd name="connsiteY42" fmla="*/ 2068617 h 3229232"/>
              <a:gd name="connsiteX43" fmla="*/ 430446 w 4923440"/>
              <a:gd name="connsiteY43" fmla="*/ 2307377 h 3229232"/>
              <a:gd name="connsiteX44" fmla="*/ 130726 w 4923440"/>
              <a:gd name="connsiteY44" fmla="*/ 2490257 h 3229232"/>
              <a:gd name="connsiteX45" fmla="*/ 4361 w 4923440"/>
              <a:gd name="connsiteY45" fmla="*/ 2729652 h 3229232"/>
              <a:gd name="connsiteX46" fmla="*/ 113453 w 4923440"/>
              <a:gd name="connsiteY46" fmla="*/ 2927392 h 3229232"/>
              <a:gd name="connsiteX0" fmla="*/ 363389 w 4923440"/>
              <a:gd name="connsiteY0" fmla="*/ 3182154 h 3229232"/>
              <a:gd name="connsiteX1" fmla="*/ 490643 w 4923440"/>
              <a:gd name="connsiteY1" fmla="*/ 3210729 h 3229232"/>
              <a:gd name="connsiteX2" fmla="*/ 735245 w 4923440"/>
              <a:gd name="connsiteY2" fmla="*/ 3090714 h 3229232"/>
              <a:gd name="connsiteX3" fmla="*/ 1192445 w 4923440"/>
              <a:gd name="connsiteY3" fmla="*/ 2828586 h 3229232"/>
              <a:gd name="connsiteX4" fmla="*/ 1331891 w 4923440"/>
              <a:gd name="connsiteY4" fmla="*/ 2757720 h 3229232"/>
              <a:gd name="connsiteX5" fmla="*/ 1466765 w 4923440"/>
              <a:gd name="connsiteY5" fmla="*/ 2718858 h 3229232"/>
              <a:gd name="connsiteX6" fmla="*/ 1637453 w 4923440"/>
              <a:gd name="connsiteY6" fmla="*/ 2779818 h 3229232"/>
              <a:gd name="connsiteX7" fmla="*/ 1800902 w 4923440"/>
              <a:gd name="connsiteY7" fmla="*/ 2946696 h 3229232"/>
              <a:gd name="connsiteX8" fmla="*/ 1954445 w 4923440"/>
              <a:gd name="connsiteY8" fmla="*/ 3102906 h 3229232"/>
              <a:gd name="connsiteX9" fmla="*/ 2070269 w 4923440"/>
              <a:gd name="connsiteY9" fmla="*/ 3194346 h 3229232"/>
              <a:gd name="connsiteX10" fmla="*/ 2258864 w 4923440"/>
              <a:gd name="connsiteY10" fmla="*/ 3224445 h 3229232"/>
              <a:gd name="connsiteX11" fmla="*/ 2423837 w 4923440"/>
              <a:gd name="connsiteY11" fmla="*/ 3169962 h 3229232"/>
              <a:gd name="connsiteX12" fmla="*/ 2972477 w 4923440"/>
              <a:gd name="connsiteY12" fmla="*/ 2859066 h 3229232"/>
              <a:gd name="connsiteX13" fmla="*/ 3405293 w 4923440"/>
              <a:gd name="connsiteY13" fmla="*/ 2596938 h 3229232"/>
              <a:gd name="connsiteX14" fmla="*/ 3673517 w 4923440"/>
              <a:gd name="connsiteY14" fmla="*/ 2444538 h 3229232"/>
              <a:gd name="connsiteX15" fmla="*/ 3685709 w 4923440"/>
              <a:gd name="connsiteY15" fmla="*/ 2389674 h 3229232"/>
              <a:gd name="connsiteX16" fmla="*/ 3813725 w 4923440"/>
              <a:gd name="connsiteY16" fmla="*/ 2292138 h 3229232"/>
              <a:gd name="connsiteX17" fmla="*/ 4197773 w 4923440"/>
              <a:gd name="connsiteY17" fmla="*/ 2090970 h 3229232"/>
              <a:gd name="connsiteX18" fmla="*/ 4356269 w 4923440"/>
              <a:gd name="connsiteY18" fmla="*/ 1969050 h 3229232"/>
              <a:gd name="connsiteX19" fmla="*/ 4374557 w 4923440"/>
              <a:gd name="connsiteY19" fmla="*/ 1908090 h 3229232"/>
              <a:gd name="connsiteX20" fmla="*/ 4569629 w 4923440"/>
              <a:gd name="connsiteY20" fmla="*/ 1804458 h 3229232"/>
              <a:gd name="connsiteX21" fmla="*/ 4874429 w 4923440"/>
              <a:gd name="connsiteY21" fmla="*/ 1627674 h 3229232"/>
              <a:gd name="connsiteX22" fmla="*/ 4923197 w 4923440"/>
              <a:gd name="connsiteY22" fmla="*/ 1499658 h 3229232"/>
              <a:gd name="connsiteX23" fmla="*/ 4892717 w 4923440"/>
              <a:gd name="connsiteY23" fmla="*/ 1365546 h 3229232"/>
              <a:gd name="connsiteX24" fmla="*/ 4880525 w 4923440"/>
              <a:gd name="connsiteY24" fmla="*/ 1133898 h 3229232"/>
              <a:gd name="connsiteX25" fmla="*/ 4831757 w 4923440"/>
              <a:gd name="connsiteY25" fmla="*/ 1011978 h 3229232"/>
              <a:gd name="connsiteX26" fmla="*/ 4630589 w 4923440"/>
              <a:gd name="connsiteY26" fmla="*/ 853482 h 3229232"/>
              <a:gd name="connsiteX27" fmla="*/ 3850301 w 4923440"/>
              <a:gd name="connsiteY27" fmla="*/ 304842 h 3229232"/>
              <a:gd name="connsiteX28" fmla="*/ 3515021 w 4923440"/>
              <a:gd name="connsiteY28" fmla="*/ 54906 h 3229232"/>
              <a:gd name="connsiteX29" fmla="*/ 3393101 w 4923440"/>
              <a:gd name="connsiteY29" fmla="*/ 42 h 3229232"/>
              <a:gd name="connsiteX30" fmla="*/ 3155357 w 4923440"/>
              <a:gd name="connsiteY30" fmla="*/ 48810 h 3229232"/>
              <a:gd name="connsiteX31" fmla="*/ 2862749 w 4923440"/>
              <a:gd name="connsiteY31" fmla="*/ 195114 h 3229232"/>
              <a:gd name="connsiteX32" fmla="*/ 2759117 w 4923440"/>
              <a:gd name="connsiteY32" fmla="*/ 274362 h 3229232"/>
              <a:gd name="connsiteX33" fmla="*/ 2685965 w 4923440"/>
              <a:gd name="connsiteY33" fmla="*/ 469434 h 3229232"/>
              <a:gd name="connsiteX34" fmla="*/ 2570141 w 4923440"/>
              <a:gd name="connsiteY34" fmla="*/ 621834 h 3229232"/>
              <a:gd name="connsiteX35" fmla="*/ 2240957 w 4923440"/>
              <a:gd name="connsiteY35" fmla="*/ 792522 h 3229232"/>
              <a:gd name="connsiteX36" fmla="*/ 1960541 w 4923440"/>
              <a:gd name="connsiteY36" fmla="*/ 920538 h 3229232"/>
              <a:gd name="connsiteX37" fmla="*/ 1759373 w 4923440"/>
              <a:gd name="connsiteY37" fmla="*/ 926634 h 3229232"/>
              <a:gd name="connsiteX38" fmla="*/ 1460669 w 4923440"/>
              <a:gd name="connsiteY38" fmla="*/ 1054650 h 3229232"/>
              <a:gd name="connsiteX39" fmla="*/ 605197 w 4923440"/>
              <a:gd name="connsiteY39" fmla="*/ 1589066 h 3229232"/>
              <a:gd name="connsiteX40" fmla="*/ 796205 w 4923440"/>
              <a:gd name="connsiteY40" fmla="*/ 1906057 h 3229232"/>
              <a:gd name="connsiteX41" fmla="*/ 841925 w 4923440"/>
              <a:gd name="connsiteY41" fmla="*/ 2068617 h 3229232"/>
              <a:gd name="connsiteX42" fmla="*/ 430446 w 4923440"/>
              <a:gd name="connsiteY42" fmla="*/ 2307377 h 3229232"/>
              <a:gd name="connsiteX43" fmla="*/ 130726 w 4923440"/>
              <a:gd name="connsiteY43" fmla="*/ 2490257 h 3229232"/>
              <a:gd name="connsiteX44" fmla="*/ 4361 w 4923440"/>
              <a:gd name="connsiteY44" fmla="*/ 2729652 h 3229232"/>
              <a:gd name="connsiteX45" fmla="*/ 113453 w 4923440"/>
              <a:gd name="connsiteY45" fmla="*/ 2927392 h 3229232"/>
              <a:gd name="connsiteX0" fmla="*/ 362663 w 4922714"/>
              <a:gd name="connsiteY0" fmla="*/ 3182154 h 3229232"/>
              <a:gd name="connsiteX1" fmla="*/ 489917 w 4922714"/>
              <a:gd name="connsiteY1" fmla="*/ 3210729 h 3229232"/>
              <a:gd name="connsiteX2" fmla="*/ 734519 w 4922714"/>
              <a:gd name="connsiteY2" fmla="*/ 3090714 h 3229232"/>
              <a:gd name="connsiteX3" fmla="*/ 1191719 w 4922714"/>
              <a:gd name="connsiteY3" fmla="*/ 2828586 h 3229232"/>
              <a:gd name="connsiteX4" fmla="*/ 1331165 w 4922714"/>
              <a:gd name="connsiteY4" fmla="*/ 2757720 h 3229232"/>
              <a:gd name="connsiteX5" fmla="*/ 1466039 w 4922714"/>
              <a:gd name="connsiteY5" fmla="*/ 2718858 h 3229232"/>
              <a:gd name="connsiteX6" fmla="*/ 1636727 w 4922714"/>
              <a:gd name="connsiteY6" fmla="*/ 2779818 h 3229232"/>
              <a:gd name="connsiteX7" fmla="*/ 1800176 w 4922714"/>
              <a:gd name="connsiteY7" fmla="*/ 2946696 h 3229232"/>
              <a:gd name="connsiteX8" fmla="*/ 1953719 w 4922714"/>
              <a:gd name="connsiteY8" fmla="*/ 3102906 h 3229232"/>
              <a:gd name="connsiteX9" fmla="*/ 2069543 w 4922714"/>
              <a:gd name="connsiteY9" fmla="*/ 3194346 h 3229232"/>
              <a:gd name="connsiteX10" fmla="*/ 2258138 w 4922714"/>
              <a:gd name="connsiteY10" fmla="*/ 3224445 h 3229232"/>
              <a:gd name="connsiteX11" fmla="*/ 2423111 w 4922714"/>
              <a:gd name="connsiteY11" fmla="*/ 3169962 h 3229232"/>
              <a:gd name="connsiteX12" fmla="*/ 2971751 w 4922714"/>
              <a:gd name="connsiteY12" fmla="*/ 2859066 h 3229232"/>
              <a:gd name="connsiteX13" fmla="*/ 3404567 w 4922714"/>
              <a:gd name="connsiteY13" fmla="*/ 2596938 h 3229232"/>
              <a:gd name="connsiteX14" fmla="*/ 3672791 w 4922714"/>
              <a:gd name="connsiteY14" fmla="*/ 2444538 h 3229232"/>
              <a:gd name="connsiteX15" fmla="*/ 3684983 w 4922714"/>
              <a:gd name="connsiteY15" fmla="*/ 2389674 h 3229232"/>
              <a:gd name="connsiteX16" fmla="*/ 3812999 w 4922714"/>
              <a:gd name="connsiteY16" fmla="*/ 2292138 h 3229232"/>
              <a:gd name="connsiteX17" fmla="*/ 4197047 w 4922714"/>
              <a:gd name="connsiteY17" fmla="*/ 2090970 h 3229232"/>
              <a:gd name="connsiteX18" fmla="*/ 4355543 w 4922714"/>
              <a:gd name="connsiteY18" fmla="*/ 1969050 h 3229232"/>
              <a:gd name="connsiteX19" fmla="*/ 4373831 w 4922714"/>
              <a:gd name="connsiteY19" fmla="*/ 1908090 h 3229232"/>
              <a:gd name="connsiteX20" fmla="*/ 4568903 w 4922714"/>
              <a:gd name="connsiteY20" fmla="*/ 1804458 h 3229232"/>
              <a:gd name="connsiteX21" fmla="*/ 4873703 w 4922714"/>
              <a:gd name="connsiteY21" fmla="*/ 1627674 h 3229232"/>
              <a:gd name="connsiteX22" fmla="*/ 4922471 w 4922714"/>
              <a:gd name="connsiteY22" fmla="*/ 1499658 h 3229232"/>
              <a:gd name="connsiteX23" fmla="*/ 4891991 w 4922714"/>
              <a:gd name="connsiteY23" fmla="*/ 1365546 h 3229232"/>
              <a:gd name="connsiteX24" fmla="*/ 4879799 w 4922714"/>
              <a:gd name="connsiteY24" fmla="*/ 1133898 h 3229232"/>
              <a:gd name="connsiteX25" fmla="*/ 4831031 w 4922714"/>
              <a:gd name="connsiteY25" fmla="*/ 1011978 h 3229232"/>
              <a:gd name="connsiteX26" fmla="*/ 4629863 w 4922714"/>
              <a:gd name="connsiteY26" fmla="*/ 853482 h 3229232"/>
              <a:gd name="connsiteX27" fmla="*/ 3849575 w 4922714"/>
              <a:gd name="connsiteY27" fmla="*/ 304842 h 3229232"/>
              <a:gd name="connsiteX28" fmla="*/ 3514295 w 4922714"/>
              <a:gd name="connsiteY28" fmla="*/ 54906 h 3229232"/>
              <a:gd name="connsiteX29" fmla="*/ 3392375 w 4922714"/>
              <a:gd name="connsiteY29" fmla="*/ 42 h 3229232"/>
              <a:gd name="connsiteX30" fmla="*/ 3154631 w 4922714"/>
              <a:gd name="connsiteY30" fmla="*/ 48810 h 3229232"/>
              <a:gd name="connsiteX31" fmla="*/ 2862023 w 4922714"/>
              <a:gd name="connsiteY31" fmla="*/ 195114 h 3229232"/>
              <a:gd name="connsiteX32" fmla="*/ 2758391 w 4922714"/>
              <a:gd name="connsiteY32" fmla="*/ 274362 h 3229232"/>
              <a:gd name="connsiteX33" fmla="*/ 2685239 w 4922714"/>
              <a:gd name="connsiteY33" fmla="*/ 469434 h 3229232"/>
              <a:gd name="connsiteX34" fmla="*/ 2569415 w 4922714"/>
              <a:gd name="connsiteY34" fmla="*/ 621834 h 3229232"/>
              <a:gd name="connsiteX35" fmla="*/ 2240231 w 4922714"/>
              <a:gd name="connsiteY35" fmla="*/ 792522 h 3229232"/>
              <a:gd name="connsiteX36" fmla="*/ 1959815 w 4922714"/>
              <a:gd name="connsiteY36" fmla="*/ 920538 h 3229232"/>
              <a:gd name="connsiteX37" fmla="*/ 1758647 w 4922714"/>
              <a:gd name="connsiteY37" fmla="*/ 926634 h 3229232"/>
              <a:gd name="connsiteX38" fmla="*/ 1459943 w 4922714"/>
              <a:gd name="connsiteY38" fmla="*/ 1054650 h 3229232"/>
              <a:gd name="connsiteX39" fmla="*/ 604471 w 4922714"/>
              <a:gd name="connsiteY39" fmla="*/ 1589066 h 3229232"/>
              <a:gd name="connsiteX40" fmla="*/ 795479 w 4922714"/>
              <a:gd name="connsiteY40" fmla="*/ 1906057 h 3229232"/>
              <a:gd name="connsiteX41" fmla="*/ 841199 w 4922714"/>
              <a:gd name="connsiteY41" fmla="*/ 2068617 h 3229232"/>
              <a:gd name="connsiteX42" fmla="*/ 429720 w 4922714"/>
              <a:gd name="connsiteY42" fmla="*/ 2307377 h 3229232"/>
              <a:gd name="connsiteX43" fmla="*/ 130000 w 4922714"/>
              <a:gd name="connsiteY43" fmla="*/ 2490257 h 3229232"/>
              <a:gd name="connsiteX44" fmla="*/ 3635 w 4922714"/>
              <a:gd name="connsiteY44" fmla="*/ 2729652 h 3229232"/>
              <a:gd name="connsiteX45" fmla="*/ 41100 w 4922714"/>
              <a:gd name="connsiteY45" fmla="*/ 2859827 h 3229232"/>
              <a:gd name="connsiteX46" fmla="*/ 112727 w 4922714"/>
              <a:gd name="connsiteY46" fmla="*/ 2927392 h 3229232"/>
              <a:gd name="connsiteX0" fmla="*/ 362663 w 4922714"/>
              <a:gd name="connsiteY0" fmla="*/ 3182154 h 3229232"/>
              <a:gd name="connsiteX1" fmla="*/ 489917 w 4922714"/>
              <a:gd name="connsiteY1" fmla="*/ 3210729 h 3229232"/>
              <a:gd name="connsiteX2" fmla="*/ 734519 w 4922714"/>
              <a:gd name="connsiteY2" fmla="*/ 3090714 h 3229232"/>
              <a:gd name="connsiteX3" fmla="*/ 1191719 w 4922714"/>
              <a:gd name="connsiteY3" fmla="*/ 2828586 h 3229232"/>
              <a:gd name="connsiteX4" fmla="*/ 1331165 w 4922714"/>
              <a:gd name="connsiteY4" fmla="*/ 2757720 h 3229232"/>
              <a:gd name="connsiteX5" fmla="*/ 1466039 w 4922714"/>
              <a:gd name="connsiteY5" fmla="*/ 2718858 h 3229232"/>
              <a:gd name="connsiteX6" fmla="*/ 1636727 w 4922714"/>
              <a:gd name="connsiteY6" fmla="*/ 2779818 h 3229232"/>
              <a:gd name="connsiteX7" fmla="*/ 1800176 w 4922714"/>
              <a:gd name="connsiteY7" fmla="*/ 2946696 h 3229232"/>
              <a:gd name="connsiteX8" fmla="*/ 1953719 w 4922714"/>
              <a:gd name="connsiteY8" fmla="*/ 3102906 h 3229232"/>
              <a:gd name="connsiteX9" fmla="*/ 2069543 w 4922714"/>
              <a:gd name="connsiteY9" fmla="*/ 3194346 h 3229232"/>
              <a:gd name="connsiteX10" fmla="*/ 2258138 w 4922714"/>
              <a:gd name="connsiteY10" fmla="*/ 3224445 h 3229232"/>
              <a:gd name="connsiteX11" fmla="*/ 2423111 w 4922714"/>
              <a:gd name="connsiteY11" fmla="*/ 3169962 h 3229232"/>
              <a:gd name="connsiteX12" fmla="*/ 2971751 w 4922714"/>
              <a:gd name="connsiteY12" fmla="*/ 2859066 h 3229232"/>
              <a:gd name="connsiteX13" fmla="*/ 3404567 w 4922714"/>
              <a:gd name="connsiteY13" fmla="*/ 2596938 h 3229232"/>
              <a:gd name="connsiteX14" fmla="*/ 3672791 w 4922714"/>
              <a:gd name="connsiteY14" fmla="*/ 2444538 h 3229232"/>
              <a:gd name="connsiteX15" fmla="*/ 3684983 w 4922714"/>
              <a:gd name="connsiteY15" fmla="*/ 2389674 h 3229232"/>
              <a:gd name="connsiteX16" fmla="*/ 3812999 w 4922714"/>
              <a:gd name="connsiteY16" fmla="*/ 2292138 h 3229232"/>
              <a:gd name="connsiteX17" fmla="*/ 4197047 w 4922714"/>
              <a:gd name="connsiteY17" fmla="*/ 2090970 h 3229232"/>
              <a:gd name="connsiteX18" fmla="*/ 4355543 w 4922714"/>
              <a:gd name="connsiteY18" fmla="*/ 1969050 h 3229232"/>
              <a:gd name="connsiteX19" fmla="*/ 4373831 w 4922714"/>
              <a:gd name="connsiteY19" fmla="*/ 1908090 h 3229232"/>
              <a:gd name="connsiteX20" fmla="*/ 4568903 w 4922714"/>
              <a:gd name="connsiteY20" fmla="*/ 1804458 h 3229232"/>
              <a:gd name="connsiteX21" fmla="*/ 4873703 w 4922714"/>
              <a:gd name="connsiteY21" fmla="*/ 1627674 h 3229232"/>
              <a:gd name="connsiteX22" fmla="*/ 4922471 w 4922714"/>
              <a:gd name="connsiteY22" fmla="*/ 1499658 h 3229232"/>
              <a:gd name="connsiteX23" fmla="*/ 4891991 w 4922714"/>
              <a:gd name="connsiteY23" fmla="*/ 1365546 h 3229232"/>
              <a:gd name="connsiteX24" fmla="*/ 4879799 w 4922714"/>
              <a:gd name="connsiteY24" fmla="*/ 1133898 h 3229232"/>
              <a:gd name="connsiteX25" fmla="*/ 4831031 w 4922714"/>
              <a:gd name="connsiteY25" fmla="*/ 1011978 h 3229232"/>
              <a:gd name="connsiteX26" fmla="*/ 4629863 w 4922714"/>
              <a:gd name="connsiteY26" fmla="*/ 853482 h 3229232"/>
              <a:gd name="connsiteX27" fmla="*/ 3849575 w 4922714"/>
              <a:gd name="connsiteY27" fmla="*/ 304842 h 3229232"/>
              <a:gd name="connsiteX28" fmla="*/ 3514295 w 4922714"/>
              <a:gd name="connsiteY28" fmla="*/ 54906 h 3229232"/>
              <a:gd name="connsiteX29" fmla="*/ 3392375 w 4922714"/>
              <a:gd name="connsiteY29" fmla="*/ 42 h 3229232"/>
              <a:gd name="connsiteX30" fmla="*/ 3154631 w 4922714"/>
              <a:gd name="connsiteY30" fmla="*/ 48810 h 3229232"/>
              <a:gd name="connsiteX31" fmla="*/ 2862023 w 4922714"/>
              <a:gd name="connsiteY31" fmla="*/ 195114 h 3229232"/>
              <a:gd name="connsiteX32" fmla="*/ 2758391 w 4922714"/>
              <a:gd name="connsiteY32" fmla="*/ 274362 h 3229232"/>
              <a:gd name="connsiteX33" fmla="*/ 2685239 w 4922714"/>
              <a:gd name="connsiteY33" fmla="*/ 469434 h 3229232"/>
              <a:gd name="connsiteX34" fmla="*/ 2569415 w 4922714"/>
              <a:gd name="connsiteY34" fmla="*/ 621834 h 3229232"/>
              <a:gd name="connsiteX35" fmla="*/ 2240231 w 4922714"/>
              <a:gd name="connsiteY35" fmla="*/ 792522 h 3229232"/>
              <a:gd name="connsiteX36" fmla="*/ 1959815 w 4922714"/>
              <a:gd name="connsiteY36" fmla="*/ 920538 h 3229232"/>
              <a:gd name="connsiteX37" fmla="*/ 1758647 w 4922714"/>
              <a:gd name="connsiteY37" fmla="*/ 926634 h 3229232"/>
              <a:gd name="connsiteX38" fmla="*/ 1459943 w 4922714"/>
              <a:gd name="connsiteY38" fmla="*/ 1054650 h 3229232"/>
              <a:gd name="connsiteX39" fmla="*/ 604471 w 4922714"/>
              <a:gd name="connsiteY39" fmla="*/ 1589066 h 3229232"/>
              <a:gd name="connsiteX40" fmla="*/ 795479 w 4922714"/>
              <a:gd name="connsiteY40" fmla="*/ 1906057 h 3229232"/>
              <a:gd name="connsiteX41" fmla="*/ 841199 w 4922714"/>
              <a:gd name="connsiteY41" fmla="*/ 2068617 h 3229232"/>
              <a:gd name="connsiteX42" fmla="*/ 429720 w 4922714"/>
              <a:gd name="connsiteY42" fmla="*/ 2307377 h 3229232"/>
              <a:gd name="connsiteX43" fmla="*/ 130000 w 4922714"/>
              <a:gd name="connsiteY43" fmla="*/ 2490257 h 3229232"/>
              <a:gd name="connsiteX44" fmla="*/ 3635 w 4922714"/>
              <a:gd name="connsiteY44" fmla="*/ 2729652 h 3229232"/>
              <a:gd name="connsiteX45" fmla="*/ 41100 w 4922714"/>
              <a:gd name="connsiteY45" fmla="*/ 2859827 h 3229232"/>
              <a:gd name="connsiteX46" fmla="*/ 375617 w 4922714"/>
              <a:gd name="connsiteY46" fmla="*/ 3194092 h 3229232"/>
              <a:gd name="connsiteX0" fmla="*/ 362663 w 4922714"/>
              <a:gd name="connsiteY0" fmla="*/ 3182154 h 3229232"/>
              <a:gd name="connsiteX1" fmla="*/ 489917 w 4922714"/>
              <a:gd name="connsiteY1" fmla="*/ 3210729 h 3229232"/>
              <a:gd name="connsiteX2" fmla="*/ 734519 w 4922714"/>
              <a:gd name="connsiteY2" fmla="*/ 3090714 h 3229232"/>
              <a:gd name="connsiteX3" fmla="*/ 1191719 w 4922714"/>
              <a:gd name="connsiteY3" fmla="*/ 2828586 h 3229232"/>
              <a:gd name="connsiteX4" fmla="*/ 1331165 w 4922714"/>
              <a:gd name="connsiteY4" fmla="*/ 2757720 h 3229232"/>
              <a:gd name="connsiteX5" fmla="*/ 1466039 w 4922714"/>
              <a:gd name="connsiteY5" fmla="*/ 2718858 h 3229232"/>
              <a:gd name="connsiteX6" fmla="*/ 1636727 w 4922714"/>
              <a:gd name="connsiteY6" fmla="*/ 2779818 h 3229232"/>
              <a:gd name="connsiteX7" fmla="*/ 1800176 w 4922714"/>
              <a:gd name="connsiteY7" fmla="*/ 2946696 h 3229232"/>
              <a:gd name="connsiteX8" fmla="*/ 1953719 w 4922714"/>
              <a:gd name="connsiteY8" fmla="*/ 3102906 h 3229232"/>
              <a:gd name="connsiteX9" fmla="*/ 2069543 w 4922714"/>
              <a:gd name="connsiteY9" fmla="*/ 3194346 h 3229232"/>
              <a:gd name="connsiteX10" fmla="*/ 2258138 w 4922714"/>
              <a:gd name="connsiteY10" fmla="*/ 3224445 h 3229232"/>
              <a:gd name="connsiteX11" fmla="*/ 2423111 w 4922714"/>
              <a:gd name="connsiteY11" fmla="*/ 3169962 h 3229232"/>
              <a:gd name="connsiteX12" fmla="*/ 2971751 w 4922714"/>
              <a:gd name="connsiteY12" fmla="*/ 2859066 h 3229232"/>
              <a:gd name="connsiteX13" fmla="*/ 3404567 w 4922714"/>
              <a:gd name="connsiteY13" fmla="*/ 2596938 h 3229232"/>
              <a:gd name="connsiteX14" fmla="*/ 3672791 w 4922714"/>
              <a:gd name="connsiteY14" fmla="*/ 2444538 h 3229232"/>
              <a:gd name="connsiteX15" fmla="*/ 3684983 w 4922714"/>
              <a:gd name="connsiteY15" fmla="*/ 2389674 h 3229232"/>
              <a:gd name="connsiteX16" fmla="*/ 3812999 w 4922714"/>
              <a:gd name="connsiteY16" fmla="*/ 2292138 h 3229232"/>
              <a:gd name="connsiteX17" fmla="*/ 4197047 w 4922714"/>
              <a:gd name="connsiteY17" fmla="*/ 2090970 h 3229232"/>
              <a:gd name="connsiteX18" fmla="*/ 4355543 w 4922714"/>
              <a:gd name="connsiteY18" fmla="*/ 1969050 h 3229232"/>
              <a:gd name="connsiteX19" fmla="*/ 4373831 w 4922714"/>
              <a:gd name="connsiteY19" fmla="*/ 1908090 h 3229232"/>
              <a:gd name="connsiteX20" fmla="*/ 4568903 w 4922714"/>
              <a:gd name="connsiteY20" fmla="*/ 1804458 h 3229232"/>
              <a:gd name="connsiteX21" fmla="*/ 4873703 w 4922714"/>
              <a:gd name="connsiteY21" fmla="*/ 1627674 h 3229232"/>
              <a:gd name="connsiteX22" fmla="*/ 4922471 w 4922714"/>
              <a:gd name="connsiteY22" fmla="*/ 1499658 h 3229232"/>
              <a:gd name="connsiteX23" fmla="*/ 4891991 w 4922714"/>
              <a:gd name="connsiteY23" fmla="*/ 1365546 h 3229232"/>
              <a:gd name="connsiteX24" fmla="*/ 4879799 w 4922714"/>
              <a:gd name="connsiteY24" fmla="*/ 1133898 h 3229232"/>
              <a:gd name="connsiteX25" fmla="*/ 4831031 w 4922714"/>
              <a:gd name="connsiteY25" fmla="*/ 1011978 h 3229232"/>
              <a:gd name="connsiteX26" fmla="*/ 4629863 w 4922714"/>
              <a:gd name="connsiteY26" fmla="*/ 853482 h 3229232"/>
              <a:gd name="connsiteX27" fmla="*/ 3849575 w 4922714"/>
              <a:gd name="connsiteY27" fmla="*/ 304842 h 3229232"/>
              <a:gd name="connsiteX28" fmla="*/ 3514295 w 4922714"/>
              <a:gd name="connsiteY28" fmla="*/ 54906 h 3229232"/>
              <a:gd name="connsiteX29" fmla="*/ 3392375 w 4922714"/>
              <a:gd name="connsiteY29" fmla="*/ 42 h 3229232"/>
              <a:gd name="connsiteX30" fmla="*/ 3154631 w 4922714"/>
              <a:gd name="connsiteY30" fmla="*/ 48810 h 3229232"/>
              <a:gd name="connsiteX31" fmla="*/ 2862023 w 4922714"/>
              <a:gd name="connsiteY31" fmla="*/ 195114 h 3229232"/>
              <a:gd name="connsiteX32" fmla="*/ 2758391 w 4922714"/>
              <a:gd name="connsiteY32" fmla="*/ 274362 h 3229232"/>
              <a:gd name="connsiteX33" fmla="*/ 2685239 w 4922714"/>
              <a:gd name="connsiteY33" fmla="*/ 469434 h 3229232"/>
              <a:gd name="connsiteX34" fmla="*/ 2569415 w 4922714"/>
              <a:gd name="connsiteY34" fmla="*/ 621834 h 3229232"/>
              <a:gd name="connsiteX35" fmla="*/ 2240231 w 4922714"/>
              <a:gd name="connsiteY35" fmla="*/ 792522 h 3229232"/>
              <a:gd name="connsiteX36" fmla="*/ 1959815 w 4922714"/>
              <a:gd name="connsiteY36" fmla="*/ 920538 h 3229232"/>
              <a:gd name="connsiteX37" fmla="*/ 1758647 w 4922714"/>
              <a:gd name="connsiteY37" fmla="*/ 926634 h 3229232"/>
              <a:gd name="connsiteX38" fmla="*/ 1459943 w 4922714"/>
              <a:gd name="connsiteY38" fmla="*/ 1054650 h 3229232"/>
              <a:gd name="connsiteX39" fmla="*/ 629871 w 4922714"/>
              <a:gd name="connsiteY39" fmla="*/ 1530646 h 3229232"/>
              <a:gd name="connsiteX40" fmla="*/ 795479 w 4922714"/>
              <a:gd name="connsiteY40" fmla="*/ 1906057 h 3229232"/>
              <a:gd name="connsiteX41" fmla="*/ 841199 w 4922714"/>
              <a:gd name="connsiteY41" fmla="*/ 2068617 h 3229232"/>
              <a:gd name="connsiteX42" fmla="*/ 429720 w 4922714"/>
              <a:gd name="connsiteY42" fmla="*/ 2307377 h 3229232"/>
              <a:gd name="connsiteX43" fmla="*/ 130000 w 4922714"/>
              <a:gd name="connsiteY43" fmla="*/ 2490257 h 3229232"/>
              <a:gd name="connsiteX44" fmla="*/ 3635 w 4922714"/>
              <a:gd name="connsiteY44" fmla="*/ 2729652 h 3229232"/>
              <a:gd name="connsiteX45" fmla="*/ 41100 w 4922714"/>
              <a:gd name="connsiteY45" fmla="*/ 2859827 h 3229232"/>
              <a:gd name="connsiteX46" fmla="*/ 375617 w 4922714"/>
              <a:gd name="connsiteY46" fmla="*/ 3194092 h 3229232"/>
              <a:gd name="connsiteX0" fmla="*/ 362663 w 4922714"/>
              <a:gd name="connsiteY0" fmla="*/ 3182154 h 3229232"/>
              <a:gd name="connsiteX1" fmla="*/ 489917 w 4922714"/>
              <a:gd name="connsiteY1" fmla="*/ 3210729 h 3229232"/>
              <a:gd name="connsiteX2" fmla="*/ 734519 w 4922714"/>
              <a:gd name="connsiteY2" fmla="*/ 3090714 h 3229232"/>
              <a:gd name="connsiteX3" fmla="*/ 1191719 w 4922714"/>
              <a:gd name="connsiteY3" fmla="*/ 2828586 h 3229232"/>
              <a:gd name="connsiteX4" fmla="*/ 1331165 w 4922714"/>
              <a:gd name="connsiteY4" fmla="*/ 2757720 h 3229232"/>
              <a:gd name="connsiteX5" fmla="*/ 1466039 w 4922714"/>
              <a:gd name="connsiteY5" fmla="*/ 2718858 h 3229232"/>
              <a:gd name="connsiteX6" fmla="*/ 1636727 w 4922714"/>
              <a:gd name="connsiteY6" fmla="*/ 2779818 h 3229232"/>
              <a:gd name="connsiteX7" fmla="*/ 1800176 w 4922714"/>
              <a:gd name="connsiteY7" fmla="*/ 2946696 h 3229232"/>
              <a:gd name="connsiteX8" fmla="*/ 1953719 w 4922714"/>
              <a:gd name="connsiteY8" fmla="*/ 3102906 h 3229232"/>
              <a:gd name="connsiteX9" fmla="*/ 2069543 w 4922714"/>
              <a:gd name="connsiteY9" fmla="*/ 3194346 h 3229232"/>
              <a:gd name="connsiteX10" fmla="*/ 2258138 w 4922714"/>
              <a:gd name="connsiteY10" fmla="*/ 3224445 h 3229232"/>
              <a:gd name="connsiteX11" fmla="*/ 2423111 w 4922714"/>
              <a:gd name="connsiteY11" fmla="*/ 3169962 h 3229232"/>
              <a:gd name="connsiteX12" fmla="*/ 2971751 w 4922714"/>
              <a:gd name="connsiteY12" fmla="*/ 2859066 h 3229232"/>
              <a:gd name="connsiteX13" fmla="*/ 3404567 w 4922714"/>
              <a:gd name="connsiteY13" fmla="*/ 2596938 h 3229232"/>
              <a:gd name="connsiteX14" fmla="*/ 3672791 w 4922714"/>
              <a:gd name="connsiteY14" fmla="*/ 2444538 h 3229232"/>
              <a:gd name="connsiteX15" fmla="*/ 3684983 w 4922714"/>
              <a:gd name="connsiteY15" fmla="*/ 2389674 h 3229232"/>
              <a:gd name="connsiteX16" fmla="*/ 3812999 w 4922714"/>
              <a:gd name="connsiteY16" fmla="*/ 2292138 h 3229232"/>
              <a:gd name="connsiteX17" fmla="*/ 4197047 w 4922714"/>
              <a:gd name="connsiteY17" fmla="*/ 2090970 h 3229232"/>
              <a:gd name="connsiteX18" fmla="*/ 4355543 w 4922714"/>
              <a:gd name="connsiteY18" fmla="*/ 1969050 h 3229232"/>
              <a:gd name="connsiteX19" fmla="*/ 4373831 w 4922714"/>
              <a:gd name="connsiteY19" fmla="*/ 1908090 h 3229232"/>
              <a:gd name="connsiteX20" fmla="*/ 4568903 w 4922714"/>
              <a:gd name="connsiteY20" fmla="*/ 1804458 h 3229232"/>
              <a:gd name="connsiteX21" fmla="*/ 4873703 w 4922714"/>
              <a:gd name="connsiteY21" fmla="*/ 1627674 h 3229232"/>
              <a:gd name="connsiteX22" fmla="*/ 4922471 w 4922714"/>
              <a:gd name="connsiteY22" fmla="*/ 1499658 h 3229232"/>
              <a:gd name="connsiteX23" fmla="*/ 4891991 w 4922714"/>
              <a:gd name="connsiteY23" fmla="*/ 1365546 h 3229232"/>
              <a:gd name="connsiteX24" fmla="*/ 4879799 w 4922714"/>
              <a:gd name="connsiteY24" fmla="*/ 1133898 h 3229232"/>
              <a:gd name="connsiteX25" fmla="*/ 4831031 w 4922714"/>
              <a:gd name="connsiteY25" fmla="*/ 1011978 h 3229232"/>
              <a:gd name="connsiteX26" fmla="*/ 4629863 w 4922714"/>
              <a:gd name="connsiteY26" fmla="*/ 853482 h 3229232"/>
              <a:gd name="connsiteX27" fmla="*/ 3849575 w 4922714"/>
              <a:gd name="connsiteY27" fmla="*/ 304842 h 3229232"/>
              <a:gd name="connsiteX28" fmla="*/ 3514295 w 4922714"/>
              <a:gd name="connsiteY28" fmla="*/ 54906 h 3229232"/>
              <a:gd name="connsiteX29" fmla="*/ 3392375 w 4922714"/>
              <a:gd name="connsiteY29" fmla="*/ 42 h 3229232"/>
              <a:gd name="connsiteX30" fmla="*/ 3154631 w 4922714"/>
              <a:gd name="connsiteY30" fmla="*/ 48810 h 3229232"/>
              <a:gd name="connsiteX31" fmla="*/ 2862023 w 4922714"/>
              <a:gd name="connsiteY31" fmla="*/ 195114 h 3229232"/>
              <a:gd name="connsiteX32" fmla="*/ 2758391 w 4922714"/>
              <a:gd name="connsiteY32" fmla="*/ 274362 h 3229232"/>
              <a:gd name="connsiteX33" fmla="*/ 2685239 w 4922714"/>
              <a:gd name="connsiteY33" fmla="*/ 469434 h 3229232"/>
              <a:gd name="connsiteX34" fmla="*/ 2569415 w 4922714"/>
              <a:gd name="connsiteY34" fmla="*/ 621834 h 3229232"/>
              <a:gd name="connsiteX35" fmla="*/ 2240231 w 4922714"/>
              <a:gd name="connsiteY35" fmla="*/ 792522 h 3229232"/>
              <a:gd name="connsiteX36" fmla="*/ 1959815 w 4922714"/>
              <a:gd name="connsiteY36" fmla="*/ 920538 h 3229232"/>
              <a:gd name="connsiteX37" fmla="*/ 1758647 w 4922714"/>
              <a:gd name="connsiteY37" fmla="*/ 926634 h 3229232"/>
              <a:gd name="connsiteX38" fmla="*/ 1459943 w 4922714"/>
              <a:gd name="connsiteY38" fmla="*/ 1054650 h 3229232"/>
              <a:gd name="connsiteX39" fmla="*/ 579071 w 4922714"/>
              <a:gd name="connsiteY39" fmla="*/ 1558586 h 3229232"/>
              <a:gd name="connsiteX40" fmla="*/ 795479 w 4922714"/>
              <a:gd name="connsiteY40" fmla="*/ 1906057 h 3229232"/>
              <a:gd name="connsiteX41" fmla="*/ 841199 w 4922714"/>
              <a:gd name="connsiteY41" fmla="*/ 2068617 h 3229232"/>
              <a:gd name="connsiteX42" fmla="*/ 429720 w 4922714"/>
              <a:gd name="connsiteY42" fmla="*/ 2307377 h 3229232"/>
              <a:gd name="connsiteX43" fmla="*/ 130000 w 4922714"/>
              <a:gd name="connsiteY43" fmla="*/ 2490257 h 3229232"/>
              <a:gd name="connsiteX44" fmla="*/ 3635 w 4922714"/>
              <a:gd name="connsiteY44" fmla="*/ 2729652 h 3229232"/>
              <a:gd name="connsiteX45" fmla="*/ 41100 w 4922714"/>
              <a:gd name="connsiteY45" fmla="*/ 2859827 h 3229232"/>
              <a:gd name="connsiteX46" fmla="*/ 375617 w 4922714"/>
              <a:gd name="connsiteY46" fmla="*/ 3194092 h 322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922714" h="3229232">
                <a:moveTo>
                  <a:pt x="362663" y="3182154"/>
                </a:moveTo>
                <a:cubicBezTo>
                  <a:pt x="420448" y="3225524"/>
                  <a:pt x="431751" y="3216444"/>
                  <a:pt x="489917" y="3210729"/>
                </a:cubicBezTo>
                <a:cubicBezTo>
                  <a:pt x="548083" y="3205014"/>
                  <a:pt x="617552" y="3154405"/>
                  <a:pt x="734519" y="3090714"/>
                </a:cubicBezTo>
                <a:cubicBezTo>
                  <a:pt x="851486" y="3027024"/>
                  <a:pt x="1092278" y="2884085"/>
                  <a:pt x="1191719" y="2828586"/>
                </a:cubicBezTo>
                <a:cubicBezTo>
                  <a:pt x="1291160" y="2773087"/>
                  <a:pt x="1285445" y="2776008"/>
                  <a:pt x="1331165" y="2757720"/>
                </a:cubicBezTo>
                <a:cubicBezTo>
                  <a:pt x="1376885" y="2739432"/>
                  <a:pt x="1415112" y="2715175"/>
                  <a:pt x="1466039" y="2718858"/>
                </a:cubicBezTo>
                <a:cubicBezTo>
                  <a:pt x="1516966" y="2722541"/>
                  <a:pt x="1581038" y="2741845"/>
                  <a:pt x="1636727" y="2779818"/>
                </a:cubicBezTo>
                <a:cubicBezTo>
                  <a:pt x="1692417" y="2817791"/>
                  <a:pt x="1747344" y="2892848"/>
                  <a:pt x="1800176" y="2946696"/>
                </a:cubicBezTo>
                <a:cubicBezTo>
                  <a:pt x="1853008" y="3000544"/>
                  <a:pt x="1908825" y="3061631"/>
                  <a:pt x="1953719" y="3102906"/>
                </a:cubicBezTo>
                <a:cubicBezTo>
                  <a:pt x="1998613" y="3144181"/>
                  <a:pt x="2018807" y="3174090"/>
                  <a:pt x="2069543" y="3194346"/>
                </a:cubicBezTo>
                <a:cubicBezTo>
                  <a:pt x="2120279" y="3214602"/>
                  <a:pt x="2182065" y="3239939"/>
                  <a:pt x="2258138" y="3224445"/>
                </a:cubicBezTo>
                <a:cubicBezTo>
                  <a:pt x="2334211" y="3208951"/>
                  <a:pt x="2304176" y="3230858"/>
                  <a:pt x="2423111" y="3169962"/>
                </a:cubicBezTo>
                <a:cubicBezTo>
                  <a:pt x="2542046" y="3109066"/>
                  <a:pt x="2808175" y="2954570"/>
                  <a:pt x="2971751" y="2859066"/>
                </a:cubicBezTo>
                <a:cubicBezTo>
                  <a:pt x="3135327" y="2763562"/>
                  <a:pt x="3287727" y="2666026"/>
                  <a:pt x="3404567" y="2596938"/>
                </a:cubicBezTo>
                <a:cubicBezTo>
                  <a:pt x="3521407" y="2527850"/>
                  <a:pt x="3626055" y="2479082"/>
                  <a:pt x="3672791" y="2444538"/>
                </a:cubicBezTo>
                <a:cubicBezTo>
                  <a:pt x="3719527" y="2409994"/>
                  <a:pt x="3661615" y="2415074"/>
                  <a:pt x="3684983" y="2389674"/>
                </a:cubicBezTo>
                <a:cubicBezTo>
                  <a:pt x="3708351" y="2364274"/>
                  <a:pt x="3727655" y="2341922"/>
                  <a:pt x="3812999" y="2292138"/>
                </a:cubicBezTo>
                <a:cubicBezTo>
                  <a:pt x="3898343" y="2242354"/>
                  <a:pt x="4106623" y="2144818"/>
                  <a:pt x="4197047" y="2090970"/>
                </a:cubicBezTo>
                <a:cubicBezTo>
                  <a:pt x="4287471" y="2037122"/>
                  <a:pt x="4326079" y="1999530"/>
                  <a:pt x="4355543" y="1969050"/>
                </a:cubicBezTo>
                <a:cubicBezTo>
                  <a:pt x="4385007" y="1938570"/>
                  <a:pt x="4338271" y="1935522"/>
                  <a:pt x="4373831" y="1908090"/>
                </a:cubicBezTo>
                <a:cubicBezTo>
                  <a:pt x="4409391" y="1880658"/>
                  <a:pt x="4485591" y="1851194"/>
                  <a:pt x="4568903" y="1804458"/>
                </a:cubicBezTo>
                <a:cubicBezTo>
                  <a:pt x="4652215" y="1757722"/>
                  <a:pt x="4814775" y="1678474"/>
                  <a:pt x="4873703" y="1627674"/>
                </a:cubicBezTo>
                <a:cubicBezTo>
                  <a:pt x="4932631" y="1576874"/>
                  <a:pt x="4919423" y="1543346"/>
                  <a:pt x="4922471" y="1499658"/>
                </a:cubicBezTo>
                <a:cubicBezTo>
                  <a:pt x="4925519" y="1455970"/>
                  <a:pt x="4899103" y="1426506"/>
                  <a:pt x="4891991" y="1365546"/>
                </a:cubicBezTo>
                <a:cubicBezTo>
                  <a:pt x="4884879" y="1304586"/>
                  <a:pt x="4889959" y="1192826"/>
                  <a:pt x="4879799" y="1133898"/>
                </a:cubicBezTo>
                <a:cubicBezTo>
                  <a:pt x="4869639" y="1074970"/>
                  <a:pt x="4872687" y="1058714"/>
                  <a:pt x="4831031" y="1011978"/>
                </a:cubicBezTo>
                <a:cubicBezTo>
                  <a:pt x="4789375" y="965242"/>
                  <a:pt x="4793439" y="971338"/>
                  <a:pt x="4629863" y="853482"/>
                </a:cubicBezTo>
                <a:cubicBezTo>
                  <a:pt x="4466287" y="735626"/>
                  <a:pt x="4035503" y="437938"/>
                  <a:pt x="3849575" y="304842"/>
                </a:cubicBezTo>
                <a:cubicBezTo>
                  <a:pt x="3663647" y="171746"/>
                  <a:pt x="3590495" y="105706"/>
                  <a:pt x="3514295" y="54906"/>
                </a:cubicBezTo>
                <a:cubicBezTo>
                  <a:pt x="3438095" y="4106"/>
                  <a:pt x="3452319" y="1058"/>
                  <a:pt x="3392375" y="42"/>
                </a:cubicBezTo>
                <a:cubicBezTo>
                  <a:pt x="3332431" y="-974"/>
                  <a:pt x="3243023" y="16298"/>
                  <a:pt x="3154631" y="48810"/>
                </a:cubicBezTo>
                <a:cubicBezTo>
                  <a:pt x="3066239" y="81322"/>
                  <a:pt x="2928063" y="157522"/>
                  <a:pt x="2862023" y="195114"/>
                </a:cubicBezTo>
                <a:cubicBezTo>
                  <a:pt x="2795983" y="232706"/>
                  <a:pt x="2787855" y="228642"/>
                  <a:pt x="2758391" y="274362"/>
                </a:cubicBezTo>
                <a:cubicBezTo>
                  <a:pt x="2728927" y="320082"/>
                  <a:pt x="2716735" y="411522"/>
                  <a:pt x="2685239" y="469434"/>
                </a:cubicBezTo>
                <a:cubicBezTo>
                  <a:pt x="2653743" y="527346"/>
                  <a:pt x="2643583" y="567986"/>
                  <a:pt x="2569415" y="621834"/>
                </a:cubicBezTo>
                <a:cubicBezTo>
                  <a:pt x="2495247" y="675682"/>
                  <a:pt x="2341831" y="742738"/>
                  <a:pt x="2240231" y="792522"/>
                </a:cubicBezTo>
                <a:cubicBezTo>
                  <a:pt x="2138631" y="842306"/>
                  <a:pt x="2040079" y="898186"/>
                  <a:pt x="1959815" y="920538"/>
                </a:cubicBezTo>
                <a:cubicBezTo>
                  <a:pt x="1879551" y="942890"/>
                  <a:pt x="1841959" y="904282"/>
                  <a:pt x="1758647" y="926634"/>
                </a:cubicBezTo>
                <a:cubicBezTo>
                  <a:pt x="1675335" y="948986"/>
                  <a:pt x="1656539" y="949325"/>
                  <a:pt x="1459943" y="1054650"/>
                </a:cubicBezTo>
                <a:cubicBezTo>
                  <a:pt x="1263347" y="1159975"/>
                  <a:pt x="677115" y="1459865"/>
                  <a:pt x="579071" y="1558586"/>
                </a:cubicBezTo>
                <a:cubicBezTo>
                  <a:pt x="481027" y="1657307"/>
                  <a:pt x="747558" y="1843065"/>
                  <a:pt x="795479" y="1906057"/>
                </a:cubicBezTo>
                <a:cubicBezTo>
                  <a:pt x="843400" y="1969049"/>
                  <a:pt x="892845" y="2005964"/>
                  <a:pt x="841199" y="2068617"/>
                </a:cubicBezTo>
                <a:cubicBezTo>
                  <a:pt x="789553" y="2131270"/>
                  <a:pt x="545713" y="2231177"/>
                  <a:pt x="429720" y="2307377"/>
                </a:cubicBezTo>
                <a:cubicBezTo>
                  <a:pt x="313727" y="2383577"/>
                  <a:pt x="200273" y="2433530"/>
                  <a:pt x="130000" y="2490257"/>
                </a:cubicBezTo>
                <a:cubicBezTo>
                  <a:pt x="59727" y="2546984"/>
                  <a:pt x="18452" y="2668057"/>
                  <a:pt x="3635" y="2729652"/>
                </a:cubicBezTo>
                <a:cubicBezTo>
                  <a:pt x="-11182" y="2791247"/>
                  <a:pt x="22918" y="2826870"/>
                  <a:pt x="41100" y="2859827"/>
                </a:cubicBezTo>
                <a:cubicBezTo>
                  <a:pt x="59282" y="2892784"/>
                  <a:pt x="363679" y="3182831"/>
                  <a:pt x="375617" y="3194092"/>
                </a:cubicBezTo>
              </a:path>
            </a:pathLst>
          </a:custGeom>
          <a:solidFill>
            <a:schemeClr val="bg1">
              <a:lumMod val="75000"/>
              <a:alpha val="93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2522322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latin typeface="+mj-lt"/>
              </a:rPr>
              <a:t>Major Element to improve LIGHTWEIGHT DESIGN?</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5</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Rectangle 3">
            <a:extLst>
              <a:ext uri="{FF2B5EF4-FFF2-40B4-BE49-F238E27FC236}">
                <a16:creationId xmlns:a16="http://schemas.microsoft.com/office/drawing/2014/main" id="{BBBA71DE-E758-8D30-7A2E-B5C99A7C7FF6}"/>
              </a:ext>
            </a:extLst>
          </p:cNvPr>
          <p:cNvSpPr>
            <a:spLocks noChangeArrowheads="1"/>
          </p:cNvSpPr>
          <p:nvPr/>
        </p:nvSpPr>
        <p:spPr bwMode="auto">
          <a:xfrm>
            <a:off x="9619027" y="4846759"/>
            <a:ext cx="158275" cy="61989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8340" tIns="39171" rIns="78340" bIns="39171">
            <a:spAutoFit/>
          </a:bodyPr>
          <a:lstStyle>
            <a:lvl1pPr defTabSz="762000">
              <a:defRPr b="1">
                <a:solidFill>
                  <a:schemeClr val="tx1"/>
                </a:solidFill>
                <a:latin typeface="Frutiger 45 Light" pitchFamily="34" charset="0"/>
              </a:defRPr>
            </a:lvl1pPr>
            <a:lvl2pPr marL="742950" indent="-285750" defTabSz="762000">
              <a:defRPr b="1">
                <a:solidFill>
                  <a:schemeClr val="tx1"/>
                </a:solidFill>
                <a:latin typeface="Frutiger 45 Light" pitchFamily="34" charset="0"/>
              </a:defRPr>
            </a:lvl2pPr>
            <a:lvl3pPr marL="1143000" indent="-228600" defTabSz="762000">
              <a:defRPr b="1">
                <a:solidFill>
                  <a:schemeClr val="tx1"/>
                </a:solidFill>
                <a:latin typeface="Frutiger 45 Light" pitchFamily="34" charset="0"/>
              </a:defRPr>
            </a:lvl3pPr>
            <a:lvl4pPr marL="1600200" indent="-228600" defTabSz="762000">
              <a:defRPr b="1">
                <a:solidFill>
                  <a:schemeClr val="tx1"/>
                </a:solidFill>
                <a:latin typeface="Frutiger 45 Light" pitchFamily="34" charset="0"/>
              </a:defRPr>
            </a:lvl4pPr>
            <a:lvl5pPr marL="2057400" indent="-228600" defTabSz="762000">
              <a:defRPr b="1">
                <a:solidFill>
                  <a:schemeClr val="tx1"/>
                </a:solidFill>
                <a:latin typeface="Frutiger 45 Light" pitchFamily="34" charset="0"/>
              </a:defRPr>
            </a:lvl5pPr>
            <a:lvl6pPr marL="2514600" indent="-228600" defTabSz="762000"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62000"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62000"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62000" eaLnBrk="0" fontAlgn="base" hangingPunct="0">
              <a:lnSpc>
                <a:spcPct val="90000"/>
              </a:lnSpc>
              <a:spcBef>
                <a:spcPct val="0"/>
              </a:spcBef>
              <a:spcAft>
                <a:spcPct val="0"/>
              </a:spcAft>
              <a:defRPr b="1">
                <a:solidFill>
                  <a:schemeClr val="tx1"/>
                </a:solidFill>
                <a:latin typeface="Frutiger 45 Light" pitchFamily="34" charset="0"/>
              </a:defRPr>
            </a:lvl9pPr>
          </a:lstStyle>
          <a:p>
            <a:endParaRPr lang="en-US" altLang="de-DE" sz="3514">
              <a:solidFill>
                <a:schemeClr val="tx2"/>
              </a:solidFill>
              <a:latin typeface="Arial" charset="0"/>
            </a:endParaRPr>
          </a:p>
        </p:txBody>
      </p:sp>
      <p:grpSp>
        <p:nvGrpSpPr>
          <p:cNvPr id="6" name="Group 61">
            <a:extLst>
              <a:ext uri="{FF2B5EF4-FFF2-40B4-BE49-F238E27FC236}">
                <a16:creationId xmlns:a16="http://schemas.microsoft.com/office/drawing/2014/main" id="{1DB36962-A269-C179-223F-222418F6D2EF}"/>
              </a:ext>
            </a:extLst>
          </p:cNvPr>
          <p:cNvGrpSpPr>
            <a:grpSpLocks/>
          </p:cNvGrpSpPr>
          <p:nvPr/>
        </p:nvGrpSpPr>
        <p:grpSpPr bwMode="auto">
          <a:xfrm>
            <a:off x="569584" y="1473219"/>
            <a:ext cx="2321379" cy="2305050"/>
            <a:chOff x="1434" y="1519"/>
            <a:chExt cx="1706" cy="1695"/>
          </a:xfrm>
        </p:grpSpPr>
        <p:sp>
          <p:nvSpPr>
            <p:cNvPr id="7" name="Puzzle3">
              <a:extLst>
                <a:ext uri="{FF2B5EF4-FFF2-40B4-BE49-F238E27FC236}">
                  <a16:creationId xmlns:a16="http://schemas.microsoft.com/office/drawing/2014/main" id="{CFCF34CA-C3B9-08E9-B4D4-39B4712F74D5}"/>
                </a:ext>
              </a:extLst>
            </p:cNvPr>
            <p:cNvSpPr>
              <a:spLocks noEditPoints="1" noChangeArrowheads="1"/>
            </p:cNvSpPr>
            <p:nvPr/>
          </p:nvSpPr>
          <p:spPr bwMode="auto">
            <a:xfrm>
              <a:off x="2263" y="1519"/>
              <a:ext cx="669" cy="901"/>
            </a:xfrm>
            <a:custGeom>
              <a:avLst/>
              <a:gdLst>
                <a:gd name="T0" fmla="*/ 10 w 21600"/>
                <a:gd name="T1" fmla="*/ 27 h 21600"/>
                <a:gd name="T2" fmla="*/ 20 w 21600"/>
                <a:gd name="T3" fmla="*/ 37 h 21600"/>
                <a:gd name="T4" fmla="*/ 13 w 21600"/>
                <a:gd name="T5" fmla="*/ 24 h 21600"/>
                <a:gd name="T6" fmla="*/ 20 w 21600"/>
                <a:gd name="T7" fmla="*/ 12 h 21600"/>
                <a:gd name="T8" fmla="*/ 10 w 21600"/>
                <a:gd name="T9" fmla="*/ 0 h 21600"/>
                <a:gd name="T10" fmla="*/ 1 w 21600"/>
                <a:gd name="T11" fmla="*/ 12 h 21600"/>
                <a:gd name="T12" fmla="*/ 8 w 21600"/>
                <a:gd name="T13" fmla="*/ 24 h 21600"/>
                <a:gd name="T14" fmla="*/ 1 w 21600"/>
                <a:gd name="T15" fmla="*/ 37 h 21600"/>
                <a:gd name="T16" fmla="*/ 0 60000 65536"/>
                <a:gd name="T17" fmla="*/ 0 60000 65536"/>
                <a:gd name="T18" fmla="*/ 0 60000 65536"/>
                <a:gd name="T19" fmla="*/ 0 60000 65536"/>
                <a:gd name="T20" fmla="*/ 0 60000 65536"/>
                <a:gd name="T21" fmla="*/ 0 60000 65536"/>
                <a:gd name="T22" fmla="*/ 0 60000 65536"/>
                <a:gd name="T23" fmla="*/ 0 60000 65536"/>
                <a:gd name="T24" fmla="*/ 2260 w 21600"/>
                <a:gd name="T25" fmla="*/ 7719 h 21600"/>
                <a:gd name="T26" fmla="*/ 19146 w 21600"/>
                <a:gd name="T27" fmla="*/ 2023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gradFill rotWithShape="1">
              <a:gsLst>
                <a:gs pos="0">
                  <a:schemeClr val="bg2">
                    <a:alpha val="50000"/>
                  </a:schemeClr>
                </a:gs>
                <a:gs pos="100000">
                  <a:srgbClr val="EAEAEA"/>
                </a:gs>
              </a:gsLst>
              <a:lin ang="0" scaled="1"/>
            </a:gradFill>
            <a:ln w="1270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8" name="Puzzle2">
              <a:extLst>
                <a:ext uri="{FF2B5EF4-FFF2-40B4-BE49-F238E27FC236}">
                  <a16:creationId xmlns:a16="http://schemas.microsoft.com/office/drawing/2014/main" id="{E5C65119-FD50-EEAE-4FD9-48E49D01DA10}"/>
                </a:ext>
              </a:extLst>
            </p:cNvPr>
            <p:cNvSpPr>
              <a:spLocks noEditPoints="1" noChangeArrowheads="1"/>
            </p:cNvSpPr>
            <p:nvPr/>
          </p:nvSpPr>
          <p:spPr bwMode="auto">
            <a:xfrm>
              <a:off x="2068" y="2175"/>
              <a:ext cx="1068" cy="821"/>
            </a:xfrm>
            <a:custGeom>
              <a:avLst/>
              <a:gdLst>
                <a:gd name="T0" fmla="*/ 0 w 21600"/>
                <a:gd name="T1" fmla="*/ 19 h 21600"/>
                <a:gd name="T2" fmla="*/ 10 w 21600"/>
                <a:gd name="T3" fmla="*/ 31 h 21600"/>
                <a:gd name="T4" fmla="*/ 25 w 21600"/>
                <a:gd name="T5" fmla="*/ 20 h 21600"/>
                <a:gd name="T6" fmla="*/ 41 w 21600"/>
                <a:gd name="T7" fmla="*/ 31 h 21600"/>
                <a:gd name="T8" fmla="*/ 53 w 21600"/>
                <a:gd name="T9" fmla="*/ 22 h 21600"/>
                <a:gd name="T10" fmla="*/ 41 w 21600"/>
                <a:gd name="T11" fmla="*/ 8 h 21600"/>
                <a:gd name="T12" fmla="*/ 26 w 21600"/>
                <a:gd name="T13" fmla="*/ 0 h 21600"/>
                <a:gd name="T14" fmla="*/ 10 w 21600"/>
                <a:gd name="T15" fmla="*/ 9 h 21600"/>
                <a:gd name="T16" fmla="*/ 0 60000 65536"/>
                <a:gd name="T17" fmla="*/ 0 60000 65536"/>
                <a:gd name="T18" fmla="*/ 0 60000 65536"/>
                <a:gd name="T19" fmla="*/ 0 60000 65536"/>
                <a:gd name="T20" fmla="*/ 0 60000 65536"/>
                <a:gd name="T21" fmla="*/ 0 60000 65536"/>
                <a:gd name="T22" fmla="*/ 0 60000 65536"/>
                <a:gd name="T23" fmla="*/ 0 60000 65536"/>
                <a:gd name="T24" fmla="*/ 5380 w 21600"/>
                <a:gd name="T25" fmla="*/ 6735 h 21600"/>
                <a:gd name="T26" fmla="*/ 16180 w 21600"/>
                <a:gd name="T27" fmla="*/ 20442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gradFill rotWithShape="1">
              <a:gsLst>
                <a:gs pos="0">
                  <a:schemeClr val="bg2">
                    <a:alpha val="50000"/>
                  </a:schemeClr>
                </a:gs>
                <a:gs pos="100000">
                  <a:srgbClr val="EAEAEA"/>
                </a:gs>
              </a:gsLst>
              <a:lin ang="0" scaled="1"/>
            </a:gradFill>
            <a:ln w="1270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8375" tIns="39187" rIns="78375" bIns="39187"/>
            <a:lstStyle/>
            <a:p>
              <a:endParaRPr lang="en-US"/>
            </a:p>
          </p:txBody>
        </p:sp>
        <p:sp>
          <p:nvSpPr>
            <p:cNvPr id="9" name="Puzzle4">
              <a:extLst>
                <a:ext uri="{FF2B5EF4-FFF2-40B4-BE49-F238E27FC236}">
                  <a16:creationId xmlns:a16="http://schemas.microsoft.com/office/drawing/2014/main" id="{001C2915-AF21-1A0D-1A47-EAFBC41C0670}"/>
                </a:ext>
              </a:extLst>
            </p:cNvPr>
            <p:cNvSpPr>
              <a:spLocks noEditPoints="1" noChangeArrowheads="1"/>
            </p:cNvSpPr>
            <p:nvPr/>
          </p:nvSpPr>
          <p:spPr bwMode="auto">
            <a:xfrm>
              <a:off x="1655" y="2165"/>
              <a:ext cx="644" cy="1049"/>
            </a:xfrm>
            <a:custGeom>
              <a:avLst/>
              <a:gdLst>
                <a:gd name="T0" fmla="*/ 7 w 21600"/>
                <a:gd name="T1" fmla="*/ 27 h 21600"/>
                <a:gd name="T2" fmla="*/ 0 w 21600"/>
                <a:gd name="T3" fmla="*/ 40 h 21600"/>
                <a:gd name="T4" fmla="*/ 10 w 21600"/>
                <a:gd name="T5" fmla="*/ 51 h 21600"/>
                <a:gd name="T6" fmla="*/ 19 w 21600"/>
                <a:gd name="T7" fmla="*/ 40 h 21600"/>
                <a:gd name="T8" fmla="*/ 12 w 21600"/>
                <a:gd name="T9" fmla="*/ 26 h 21600"/>
                <a:gd name="T10" fmla="*/ 19 w 21600"/>
                <a:gd name="T11" fmla="*/ 11 h 21600"/>
                <a:gd name="T12" fmla="*/ 10 w 21600"/>
                <a:gd name="T13" fmla="*/ 0 h 21600"/>
                <a:gd name="T14" fmla="*/ 0 w 21600"/>
                <a:gd name="T15" fmla="*/ 11 h 21600"/>
                <a:gd name="T16" fmla="*/ 0 60000 65536"/>
                <a:gd name="T17" fmla="*/ 0 60000 65536"/>
                <a:gd name="T18" fmla="*/ 0 60000 65536"/>
                <a:gd name="T19" fmla="*/ 0 60000 65536"/>
                <a:gd name="T20" fmla="*/ 0 60000 65536"/>
                <a:gd name="T21" fmla="*/ 0 60000 65536"/>
                <a:gd name="T22" fmla="*/ 0 60000 65536"/>
                <a:gd name="T23" fmla="*/ 0 60000 65536"/>
                <a:gd name="T24" fmla="*/ 2080 w 21600"/>
                <a:gd name="T25" fmla="*/ 5663 h 21600"/>
                <a:gd name="T26" fmla="*/ 20191 w 21600"/>
                <a:gd name="T27" fmla="*/ 1597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gradFill rotWithShape="1">
              <a:gsLst>
                <a:gs pos="0">
                  <a:srgbClr val="EAEAEA"/>
                </a:gs>
                <a:gs pos="100000">
                  <a:schemeClr val="bg2">
                    <a:alpha val="50000"/>
                  </a:schemeClr>
                </a:gs>
              </a:gsLst>
              <a:lin ang="0" scaled="1"/>
            </a:gradFill>
            <a:ln w="1270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0" name="Puzzle1">
              <a:extLst>
                <a:ext uri="{FF2B5EF4-FFF2-40B4-BE49-F238E27FC236}">
                  <a16:creationId xmlns:a16="http://schemas.microsoft.com/office/drawing/2014/main" id="{1EA7B2FE-BF19-A0EF-EF6E-16C4346655F6}"/>
                </a:ext>
              </a:extLst>
            </p:cNvPr>
            <p:cNvSpPr>
              <a:spLocks noEditPoints="1" noChangeArrowheads="1"/>
            </p:cNvSpPr>
            <p:nvPr/>
          </p:nvSpPr>
          <p:spPr bwMode="auto">
            <a:xfrm>
              <a:off x="1434" y="1791"/>
              <a:ext cx="1081" cy="626"/>
            </a:xfrm>
            <a:custGeom>
              <a:avLst/>
              <a:gdLst>
                <a:gd name="T0" fmla="*/ 42 w 21600"/>
                <a:gd name="T1" fmla="*/ 18 h 21600"/>
                <a:gd name="T2" fmla="*/ 43 w 21600"/>
                <a:gd name="T3" fmla="*/ 0 h 21600"/>
                <a:gd name="T4" fmla="*/ 12 w 21600"/>
                <a:gd name="T5" fmla="*/ 1 h 21600"/>
                <a:gd name="T6" fmla="*/ 13 w 21600"/>
                <a:gd name="T7" fmla="*/ 18 h 21600"/>
                <a:gd name="T8" fmla="*/ 27 w 21600"/>
                <a:gd name="T9" fmla="*/ 11 h 21600"/>
                <a:gd name="T10" fmla="*/ 27 w 21600"/>
                <a:gd name="T11" fmla="*/ 7 h 21600"/>
                <a:gd name="T12" fmla="*/ 54 w 21600"/>
                <a:gd name="T13" fmla="*/ 8 h 21600"/>
                <a:gd name="T14" fmla="*/ 0 w 21600"/>
                <a:gd name="T15" fmla="*/ 8 h 21600"/>
                <a:gd name="T16" fmla="*/ 0 60000 65536"/>
                <a:gd name="T17" fmla="*/ 0 60000 65536"/>
                <a:gd name="T18" fmla="*/ 0 60000 65536"/>
                <a:gd name="T19" fmla="*/ 0 60000 65536"/>
                <a:gd name="T20" fmla="*/ 0 60000 65536"/>
                <a:gd name="T21" fmla="*/ 0 60000 65536"/>
                <a:gd name="T22" fmla="*/ 0 60000 65536"/>
                <a:gd name="T23" fmla="*/ 0 60000 65536"/>
                <a:gd name="T24" fmla="*/ 6094 w 21600"/>
                <a:gd name="T25" fmla="*/ 2553 h 21600"/>
                <a:gd name="T26" fmla="*/ 16125 w 21600"/>
                <a:gd name="T27" fmla="*/ 1956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gradFill rotWithShape="1">
              <a:gsLst>
                <a:gs pos="0">
                  <a:srgbClr val="EAEAEA"/>
                </a:gs>
                <a:gs pos="100000">
                  <a:schemeClr val="bg2">
                    <a:alpha val="50000"/>
                  </a:schemeClr>
                </a:gs>
              </a:gsLst>
              <a:lin ang="0" scaled="1"/>
            </a:gradFill>
            <a:ln w="12700"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11" name="Text Box 66">
              <a:extLst>
                <a:ext uri="{FF2B5EF4-FFF2-40B4-BE49-F238E27FC236}">
                  <a16:creationId xmlns:a16="http://schemas.microsoft.com/office/drawing/2014/main" id="{CCBC7D91-FE0B-2E23-7327-35F6D74AF488}"/>
                </a:ext>
              </a:extLst>
            </p:cNvPr>
            <p:cNvSpPr txBox="1">
              <a:spLocks noChangeArrowheads="1"/>
            </p:cNvSpPr>
            <p:nvPr/>
          </p:nvSpPr>
          <p:spPr bwMode="auto">
            <a:xfrm>
              <a:off x="2279" y="1809"/>
              <a:ext cx="640" cy="17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00000"/>
                </a:lnSpc>
              </a:pPr>
              <a:r>
                <a:rPr lang="en-US" altLang="de-DE" sz="1114" dirty="0"/>
                <a:t>rigid</a:t>
              </a:r>
            </a:p>
          </p:txBody>
        </p:sp>
        <p:sp>
          <p:nvSpPr>
            <p:cNvPr id="12" name="Text Box 67">
              <a:extLst>
                <a:ext uri="{FF2B5EF4-FFF2-40B4-BE49-F238E27FC236}">
                  <a16:creationId xmlns:a16="http://schemas.microsoft.com/office/drawing/2014/main" id="{A1FD293A-9BA6-80B8-DC51-6CDF52036E70}"/>
                </a:ext>
              </a:extLst>
            </p:cNvPr>
            <p:cNvSpPr txBox="1">
              <a:spLocks noChangeArrowheads="1"/>
            </p:cNvSpPr>
            <p:nvPr/>
          </p:nvSpPr>
          <p:spPr bwMode="auto">
            <a:xfrm>
              <a:off x="1680" y="2381"/>
              <a:ext cx="724" cy="20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25000"/>
                </a:lnSpc>
              </a:pPr>
              <a:r>
                <a:rPr lang="en-US" altLang="de-DE" sz="1114"/>
                <a:t>recycable</a:t>
              </a:r>
            </a:p>
          </p:txBody>
        </p:sp>
        <p:sp>
          <p:nvSpPr>
            <p:cNvPr id="13" name="Text Box 68">
              <a:extLst>
                <a:ext uri="{FF2B5EF4-FFF2-40B4-BE49-F238E27FC236}">
                  <a16:creationId xmlns:a16="http://schemas.microsoft.com/office/drawing/2014/main" id="{4B922DFA-69D5-2F00-A989-0C304BE6F83A}"/>
                </a:ext>
              </a:extLst>
            </p:cNvPr>
            <p:cNvSpPr txBox="1">
              <a:spLocks noChangeArrowheads="1"/>
            </p:cNvSpPr>
            <p:nvPr/>
          </p:nvSpPr>
          <p:spPr bwMode="auto">
            <a:xfrm>
              <a:off x="1734" y="2109"/>
              <a:ext cx="1362" cy="17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00000"/>
                </a:lnSpc>
              </a:pPr>
              <a:r>
                <a:rPr lang="en-US" altLang="de-DE" sz="1114" dirty="0"/>
                <a:t>energy absorbing</a:t>
              </a:r>
            </a:p>
          </p:txBody>
        </p:sp>
        <p:sp>
          <p:nvSpPr>
            <p:cNvPr id="14" name="Text Box 69">
              <a:extLst>
                <a:ext uri="{FF2B5EF4-FFF2-40B4-BE49-F238E27FC236}">
                  <a16:creationId xmlns:a16="http://schemas.microsoft.com/office/drawing/2014/main" id="{94E8EE84-81C9-8FDF-86F0-5F2CCD102530}"/>
                </a:ext>
              </a:extLst>
            </p:cNvPr>
            <p:cNvSpPr txBox="1">
              <a:spLocks noChangeArrowheads="1"/>
            </p:cNvSpPr>
            <p:nvPr/>
          </p:nvSpPr>
          <p:spPr bwMode="auto">
            <a:xfrm>
              <a:off x="2206" y="2507"/>
              <a:ext cx="880" cy="20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25000"/>
                </a:lnSpc>
              </a:pPr>
              <a:r>
                <a:rPr lang="en-US" altLang="de-DE" sz="1114"/>
                <a:t>shielding</a:t>
              </a:r>
            </a:p>
          </p:txBody>
        </p:sp>
        <p:sp>
          <p:nvSpPr>
            <p:cNvPr id="15" name="Text Box 70">
              <a:extLst>
                <a:ext uri="{FF2B5EF4-FFF2-40B4-BE49-F238E27FC236}">
                  <a16:creationId xmlns:a16="http://schemas.microsoft.com/office/drawing/2014/main" id="{F6448027-DE41-F179-24E8-16AED860D40A}"/>
                </a:ext>
              </a:extLst>
            </p:cNvPr>
            <p:cNvSpPr txBox="1">
              <a:spLocks noChangeArrowheads="1"/>
            </p:cNvSpPr>
            <p:nvPr/>
          </p:nvSpPr>
          <p:spPr bwMode="auto">
            <a:xfrm>
              <a:off x="1752" y="2786"/>
              <a:ext cx="1388" cy="17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00000"/>
                </a:lnSpc>
              </a:pPr>
              <a:r>
                <a:rPr lang="en-US" altLang="de-DE" sz="1114" dirty="0"/>
                <a:t>temperature resistant</a:t>
              </a:r>
            </a:p>
          </p:txBody>
        </p:sp>
        <p:sp>
          <p:nvSpPr>
            <p:cNvPr id="16" name="Text Box 71">
              <a:extLst>
                <a:ext uri="{FF2B5EF4-FFF2-40B4-BE49-F238E27FC236}">
                  <a16:creationId xmlns:a16="http://schemas.microsoft.com/office/drawing/2014/main" id="{3C4B0729-63AB-70E7-B36E-2F6D315D930E}"/>
                </a:ext>
              </a:extLst>
            </p:cNvPr>
            <p:cNvSpPr txBox="1">
              <a:spLocks noChangeArrowheads="1"/>
            </p:cNvSpPr>
            <p:nvPr/>
          </p:nvSpPr>
          <p:spPr bwMode="auto">
            <a:xfrm>
              <a:off x="1671" y="1845"/>
              <a:ext cx="426" cy="17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5715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4925" tIns="32463" rIns="64925" bIns="32463">
              <a:spAutoFit/>
            </a:bodyPr>
            <a:lstStyle>
              <a:lvl1pPr defTabSz="757238">
                <a:defRPr b="1">
                  <a:solidFill>
                    <a:schemeClr val="tx1"/>
                  </a:solidFill>
                  <a:latin typeface="Frutiger 45 Light" pitchFamily="34" charset="0"/>
                </a:defRPr>
              </a:lvl1pPr>
              <a:lvl2pPr marL="742950" indent="-285750" defTabSz="757238">
                <a:defRPr b="1">
                  <a:solidFill>
                    <a:schemeClr val="tx1"/>
                  </a:solidFill>
                  <a:latin typeface="Frutiger 45 Light" pitchFamily="34" charset="0"/>
                </a:defRPr>
              </a:lvl2pPr>
              <a:lvl3pPr marL="1143000" indent="-228600" defTabSz="757238">
                <a:defRPr b="1">
                  <a:solidFill>
                    <a:schemeClr val="tx1"/>
                  </a:solidFill>
                  <a:latin typeface="Frutiger 45 Light" pitchFamily="34" charset="0"/>
                </a:defRPr>
              </a:lvl3pPr>
              <a:lvl4pPr marL="1600200" indent="-228600" defTabSz="757238">
                <a:defRPr b="1">
                  <a:solidFill>
                    <a:schemeClr val="tx1"/>
                  </a:solidFill>
                  <a:latin typeface="Frutiger 45 Light" pitchFamily="34" charset="0"/>
                </a:defRPr>
              </a:lvl4pPr>
              <a:lvl5pPr marL="2057400" indent="-228600" defTabSz="757238">
                <a:defRPr b="1">
                  <a:solidFill>
                    <a:schemeClr val="tx1"/>
                  </a:solidFill>
                  <a:latin typeface="Frutiger 45 Light" pitchFamily="34" charset="0"/>
                </a:defRPr>
              </a:lvl5pPr>
              <a:lvl6pPr marL="2514600" indent="-228600" defTabSz="757238" eaLnBrk="0" fontAlgn="base" hangingPunct="0">
                <a:lnSpc>
                  <a:spcPct val="90000"/>
                </a:lnSpc>
                <a:spcBef>
                  <a:spcPct val="0"/>
                </a:spcBef>
                <a:spcAft>
                  <a:spcPct val="0"/>
                </a:spcAft>
                <a:defRPr b="1">
                  <a:solidFill>
                    <a:schemeClr val="tx1"/>
                  </a:solidFill>
                  <a:latin typeface="Frutiger 45 Light" pitchFamily="34" charset="0"/>
                </a:defRPr>
              </a:lvl6pPr>
              <a:lvl7pPr marL="2971800" indent="-228600" defTabSz="757238" eaLnBrk="0" fontAlgn="base" hangingPunct="0">
                <a:lnSpc>
                  <a:spcPct val="90000"/>
                </a:lnSpc>
                <a:spcBef>
                  <a:spcPct val="0"/>
                </a:spcBef>
                <a:spcAft>
                  <a:spcPct val="0"/>
                </a:spcAft>
                <a:defRPr b="1">
                  <a:solidFill>
                    <a:schemeClr val="tx1"/>
                  </a:solidFill>
                  <a:latin typeface="Frutiger 45 Light" pitchFamily="34" charset="0"/>
                </a:defRPr>
              </a:lvl7pPr>
              <a:lvl8pPr marL="3429000" indent="-228600" defTabSz="757238" eaLnBrk="0" fontAlgn="base" hangingPunct="0">
                <a:lnSpc>
                  <a:spcPct val="90000"/>
                </a:lnSpc>
                <a:spcBef>
                  <a:spcPct val="0"/>
                </a:spcBef>
                <a:spcAft>
                  <a:spcPct val="0"/>
                </a:spcAft>
                <a:defRPr b="1">
                  <a:solidFill>
                    <a:schemeClr val="tx1"/>
                  </a:solidFill>
                  <a:latin typeface="Frutiger 45 Light" pitchFamily="34" charset="0"/>
                </a:defRPr>
              </a:lvl8pPr>
              <a:lvl9pPr marL="3886200" indent="-228600" defTabSz="757238" eaLnBrk="0" fontAlgn="base" hangingPunct="0">
                <a:lnSpc>
                  <a:spcPct val="90000"/>
                </a:lnSpc>
                <a:spcBef>
                  <a:spcPct val="0"/>
                </a:spcBef>
                <a:spcAft>
                  <a:spcPct val="0"/>
                </a:spcAft>
                <a:defRPr b="1">
                  <a:solidFill>
                    <a:schemeClr val="tx1"/>
                  </a:solidFill>
                  <a:latin typeface="Frutiger 45 Light" pitchFamily="34" charset="0"/>
                </a:defRPr>
              </a:lvl9pPr>
            </a:lstStyle>
            <a:p>
              <a:pPr>
                <a:lnSpc>
                  <a:spcPct val="100000"/>
                </a:lnSpc>
              </a:pPr>
              <a:r>
                <a:rPr lang="en-US" altLang="de-DE" sz="1114" dirty="0"/>
                <a:t>light</a:t>
              </a:r>
            </a:p>
          </p:txBody>
        </p:sp>
      </p:grpSp>
      <p:sp>
        <p:nvSpPr>
          <p:cNvPr id="17" name="Rechteck 19">
            <a:extLst>
              <a:ext uri="{FF2B5EF4-FFF2-40B4-BE49-F238E27FC236}">
                <a16:creationId xmlns:a16="http://schemas.microsoft.com/office/drawing/2014/main" id="{CB8023AE-C89B-3E8A-9DD1-8F448EAB7DB1}"/>
              </a:ext>
            </a:extLst>
          </p:cNvPr>
          <p:cNvSpPr/>
          <p:nvPr/>
        </p:nvSpPr>
        <p:spPr bwMode="auto">
          <a:xfrm>
            <a:off x="3053479" y="2354797"/>
            <a:ext cx="880918" cy="299861"/>
          </a:xfrm>
          <a:prstGeom prst="rect">
            <a:avLst/>
          </a:prstGeom>
          <a:solidFill>
            <a:schemeClr val="bg1"/>
          </a:solidFill>
          <a:ln w="9525" algn="ctr">
            <a:noFill/>
            <a:miter lim="800000"/>
            <a:headEnd/>
            <a:tailEnd/>
          </a:ln>
          <a:effectLst/>
        </p:spPr>
        <p:txBody>
          <a:bodyPr wrap="square" lIns="74468" tIns="55851" rIns="74468" bIns="55851" rtlCol="0" anchor="ctr">
            <a:spAutoFit/>
          </a:bodyPr>
          <a:lstStyle/>
          <a:p>
            <a:pPr marL="223287" indent="-223287" algn="ctr">
              <a:spcAft>
                <a:spcPts val="583"/>
              </a:spcAft>
              <a:buClr>
                <a:schemeClr val="tx2"/>
              </a:buClr>
            </a:pPr>
            <a:endParaRPr lang="de-DE" sz="1457" dirty="0"/>
          </a:p>
        </p:txBody>
      </p:sp>
      <p:grpSp>
        <p:nvGrpSpPr>
          <p:cNvPr id="18" name="Gruppieren 3">
            <a:extLst>
              <a:ext uri="{FF2B5EF4-FFF2-40B4-BE49-F238E27FC236}">
                <a16:creationId xmlns:a16="http://schemas.microsoft.com/office/drawing/2014/main" id="{5E0617FA-71BC-9A5F-514C-807E7D192B9B}"/>
              </a:ext>
            </a:extLst>
          </p:cNvPr>
          <p:cNvGrpSpPr/>
          <p:nvPr/>
        </p:nvGrpSpPr>
        <p:grpSpPr>
          <a:xfrm>
            <a:off x="3217645" y="1886973"/>
            <a:ext cx="4107381" cy="839851"/>
            <a:chOff x="3354598" y="1349316"/>
            <a:chExt cx="4107381" cy="839851"/>
          </a:xfrm>
        </p:grpSpPr>
        <p:sp>
          <p:nvSpPr>
            <p:cNvPr id="19" name="Rechteck 21">
              <a:extLst>
                <a:ext uri="{FF2B5EF4-FFF2-40B4-BE49-F238E27FC236}">
                  <a16:creationId xmlns:a16="http://schemas.microsoft.com/office/drawing/2014/main" id="{77B50637-1E8B-6B0D-5A7A-CFB101A89EAC}"/>
                </a:ext>
              </a:extLst>
            </p:cNvPr>
            <p:cNvSpPr/>
            <p:nvPr/>
          </p:nvSpPr>
          <p:spPr bwMode="auto">
            <a:xfrm>
              <a:off x="4411212" y="1349316"/>
              <a:ext cx="1980958" cy="278332"/>
            </a:xfrm>
            <a:prstGeom prst="rect">
              <a:avLst/>
            </a:prstGeom>
            <a:solidFill>
              <a:schemeClr val="bg1">
                <a:lumMod val="65000"/>
              </a:schemeClr>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7234" tIns="37234" rIns="37234" bIns="37234" numCol="1" spcCol="0" rtlCol="0" fromWordArt="0" anchor="ctr" anchorCtr="0" forceAA="0" compatLnSpc="1">
              <a:prstTxWarp prst="textNoShape">
                <a:avLst/>
              </a:prstTxWarp>
              <a:noAutofit/>
            </a:bodyPr>
            <a:lstStyle/>
            <a:p>
              <a:pPr algn="ctr"/>
              <a:r>
                <a:rPr lang="de-DE" sz="1114" dirty="0" err="1"/>
                <a:t>Metal</a:t>
              </a:r>
              <a:r>
                <a:rPr lang="de-DE" sz="1114" dirty="0"/>
                <a:t> Foam</a:t>
              </a:r>
            </a:p>
          </p:txBody>
        </p:sp>
        <p:sp>
          <p:nvSpPr>
            <p:cNvPr id="20" name="Rechteck 22">
              <a:extLst>
                <a:ext uri="{FF2B5EF4-FFF2-40B4-BE49-F238E27FC236}">
                  <a16:creationId xmlns:a16="http://schemas.microsoft.com/office/drawing/2014/main" id="{8B0F1F8D-8A57-BD1C-F772-3999453F820E}"/>
                </a:ext>
              </a:extLst>
            </p:cNvPr>
            <p:cNvSpPr/>
            <p:nvPr/>
          </p:nvSpPr>
          <p:spPr bwMode="auto">
            <a:xfrm>
              <a:off x="3354598" y="1906389"/>
              <a:ext cx="1988798" cy="278332"/>
            </a:xfrm>
            <a:prstGeom prst="rect">
              <a:avLst/>
            </a:prstGeom>
            <a:solidFill>
              <a:schemeClr val="bg1">
                <a:lumMod val="65000"/>
              </a:schemeClr>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7234" tIns="37234" rIns="37234" bIns="37234" numCol="1" spcCol="0" rtlCol="0" fromWordArt="0" anchor="ctr" anchorCtr="0" forceAA="0" compatLnSpc="1">
              <a:prstTxWarp prst="textNoShape">
                <a:avLst/>
              </a:prstTxWarp>
              <a:noAutofit/>
            </a:bodyPr>
            <a:lstStyle/>
            <a:p>
              <a:pPr algn="ctr"/>
              <a:r>
                <a:rPr lang="de-DE" sz="1114" dirty="0"/>
                <a:t>Open </a:t>
              </a:r>
              <a:r>
                <a:rPr lang="de-DE" sz="1114" dirty="0" err="1"/>
                <a:t>porous</a:t>
              </a:r>
              <a:endParaRPr lang="de-DE" sz="1114" dirty="0"/>
            </a:p>
          </p:txBody>
        </p:sp>
        <p:sp>
          <p:nvSpPr>
            <p:cNvPr id="21" name="Rechteck 23">
              <a:extLst>
                <a:ext uri="{FF2B5EF4-FFF2-40B4-BE49-F238E27FC236}">
                  <a16:creationId xmlns:a16="http://schemas.microsoft.com/office/drawing/2014/main" id="{7F7B9DAC-4265-ED51-B820-97630810F789}"/>
                </a:ext>
              </a:extLst>
            </p:cNvPr>
            <p:cNvSpPr/>
            <p:nvPr/>
          </p:nvSpPr>
          <p:spPr bwMode="auto">
            <a:xfrm>
              <a:off x="5430299" y="1910835"/>
              <a:ext cx="2031680" cy="278332"/>
            </a:xfrm>
            <a:prstGeom prst="rect">
              <a:avLst/>
            </a:prstGeom>
            <a:solidFill>
              <a:srgbClr val="00B0F0"/>
            </a:solid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7234" tIns="37234" rIns="37234" bIns="37234" numCol="1" spcCol="0" rtlCol="0" fromWordArt="0" anchor="ctr" anchorCtr="0" forceAA="0" compatLnSpc="1">
              <a:prstTxWarp prst="textNoShape">
                <a:avLst/>
              </a:prstTxWarp>
              <a:noAutofit/>
            </a:bodyPr>
            <a:lstStyle/>
            <a:p>
              <a:pPr algn="ctr"/>
              <a:r>
                <a:rPr lang="de-DE" sz="1114"/>
                <a:t>Closed porous</a:t>
              </a:r>
              <a:endParaRPr lang="de-DE" sz="1114" dirty="0"/>
            </a:p>
          </p:txBody>
        </p:sp>
        <p:cxnSp>
          <p:nvCxnSpPr>
            <p:cNvPr id="22" name="Gewinkelte Verbindung 24">
              <a:extLst>
                <a:ext uri="{FF2B5EF4-FFF2-40B4-BE49-F238E27FC236}">
                  <a16:creationId xmlns:a16="http://schemas.microsoft.com/office/drawing/2014/main" id="{182F4077-1DB0-6FE0-708E-701803486993}"/>
                </a:ext>
              </a:extLst>
            </p:cNvPr>
            <p:cNvCxnSpPr>
              <a:cxnSpLocks/>
              <a:stCxn id="19" idx="2"/>
              <a:endCxn id="20" idx="0"/>
            </p:cNvCxnSpPr>
            <p:nvPr/>
          </p:nvCxnSpPr>
          <p:spPr bwMode="auto">
            <a:xfrm rot="5400000">
              <a:off x="4735974" y="1240672"/>
              <a:ext cx="278741" cy="1052694"/>
            </a:xfrm>
            <a:prstGeom prst="bentConnector3">
              <a:avLst/>
            </a:prstGeom>
            <a:noFill/>
            <a:ln w="9525" cap="flat" cmpd="sng" algn="ctr">
              <a:solidFill>
                <a:schemeClr val="tx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Gewinkelte Verbindung 25">
              <a:extLst>
                <a:ext uri="{FF2B5EF4-FFF2-40B4-BE49-F238E27FC236}">
                  <a16:creationId xmlns:a16="http://schemas.microsoft.com/office/drawing/2014/main" id="{DE27E1F0-00E2-A0AC-DA3D-478BC8A491C1}"/>
                </a:ext>
              </a:extLst>
            </p:cNvPr>
            <p:cNvCxnSpPr>
              <a:cxnSpLocks/>
              <a:stCxn id="19" idx="2"/>
              <a:endCxn id="21" idx="0"/>
            </p:cNvCxnSpPr>
            <p:nvPr/>
          </p:nvCxnSpPr>
          <p:spPr bwMode="auto">
            <a:xfrm rot="16200000" flipH="1">
              <a:off x="5782322" y="1247017"/>
              <a:ext cx="283187" cy="1044448"/>
            </a:xfrm>
            <a:prstGeom prst="bentConnector3">
              <a:avLst/>
            </a:prstGeom>
            <a:noFill/>
            <a:ln w="9525" cap="flat" cmpd="sng" algn="ctr">
              <a:solidFill>
                <a:schemeClr val="tx1"/>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24" name="Picture 2">
            <a:extLst>
              <a:ext uri="{FF2B5EF4-FFF2-40B4-BE49-F238E27FC236}">
                <a16:creationId xmlns:a16="http://schemas.microsoft.com/office/drawing/2014/main" id="{B6E81063-FEA9-EB60-AA44-A5D2C5168A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84" t="1398" r="3662" b="3973"/>
          <a:stretch/>
        </p:blipFill>
        <p:spPr bwMode="auto">
          <a:xfrm>
            <a:off x="7766010" y="2020321"/>
            <a:ext cx="4186581" cy="3114383"/>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Grafik 1">
            <a:extLst>
              <a:ext uri="{FF2B5EF4-FFF2-40B4-BE49-F238E27FC236}">
                <a16:creationId xmlns:a16="http://schemas.microsoft.com/office/drawing/2014/main" id="{0303C974-C659-6591-6E9B-45375A86C9D0}"/>
              </a:ext>
            </a:extLst>
          </p:cNvPr>
          <p:cNvPicPr>
            <a:picLocks noChangeAspect="1"/>
          </p:cNvPicPr>
          <p:nvPr/>
        </p:nvPicPr>
        <p:blipFill>
          <a:blip r:embed="rId4"/>
          <a:stretch>
            <a:fillRect/>
          </a:stretch>
        </p:blipFill>
        <p:spPr>
          <a:xfrm>
            <a:off x="2546852" y="3382534"/>
            <a:ext cx="5418675" cy="3089836"/>
          </a:xfrm>
          <a:prstGeom prst="rect">
            <a:avLst/>
          </a:prstGeom>
        </p:spPr>
      </p:pic>
      <p:pic>
        <p:nvPicPr>
          <p:cNvPr id="27" name="Picture 8">
            <a:extLst>
              <a:ext uri="{FF2B5EF4-FFF2-40B4-BE49-F238E27FC236}">
                <a16:creationId xmlns:a16="http://schemas.microsoft.com/office/drawing/2014/main" id="{F7F6E59C-202E-D626-5C9E-07157416438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28" name="Picture 7" descr="iwu_rgb">
            <a:extLst>
              <a:ext uri="{FF2B5EF4-FFF2-40B4-BE49-F238E27FC236}">
                <a16:creationId xmlns:a16="http://schemas.microsoft.com/office/drawing/2014/main" id="{D195121C-0445-05A2-1475-A58BCAF500A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1A22309F-3C90-ADA1-D9FA-4FB2CB42E142}"/>
              </a:ext>
            </a:extLst>
          </p:cNvPr>
          <p:cNvPicPr>
            <a:picLocks noChangeAspect="1"/>
          </p:cNvPicPr>
          <p:nvPr/>
        </p:nvPicPr>
        <p:blipFill>
          <a:blip r:embed="rId7"/>
          <a:stretch>
            <a:fillRect/>
          </a:stretch>
        </p:blipFill>
        <p:spPr>
          <a:xfrm>
            <a:off x="10611699" y="551343"/>
            <a:ext cx="450155" cy="501392"/>
          </a:xfrm>
          <a:prstGeom prst="rect">
            <a:avLst/>
          </a:prstGeom>
        </p:spPr>
      </p:pic>
      <p:pic>
        <p:nvPicPr>
          <p:cNvPr id="30" name="Grafik 12">
            <a:extLst>
              <a:ext uri="{FF2B5EF4-FFF2-40B4-BE49-F238E27FC236}">
                <a16:creationId xmlns:a16="http://schemas.microsoft.com/office/drawing/2014/main" id="{2CC8E4C7-FEFB-7373-E0A5-29FC9572A73A}"/>
              </a:ext>
            </a:extLst>
          </p:cNvPr>
          <p:cNvPicPr>
            <a:picLocks noChangeAspect="1"/>
          </p:cNvPicPr>
          <p:nvPr/>
        </p:nvPicPr>
        <p:blipFill rotWithShape="1">
          <a:blip r:embed="rId8"/>
          <a:srcRect l="28067" t="19233" r="68055" b="54776"/>
          <a:stretch/>
        </p:blipFill>
        <p:spPr>
          <a:xfrm>
            <a:off x="11086063" y="532221"/>
            <a:ext cx="450154" cy="520514"/>
          </a:xfrm>
          <a:prstGeom prst="rect">
            <a:avLst/>
          </a:prstGeom>
        </p:spPr>
      </p:pic>
      <p:pic>
        <p:nvPicPr>
          <p:cNvPr id="31" name="Picture 30">
            <a:extLst>
              <a:ext uri="{FF2B5EF4-FFF2-40B4-BE49-F238E27FC236}">
                <a16:creationId xmlns:a16="http://schemas.microsoft.com/office/drawing/2014/main" id="{3858718D-921B-DB89-B8FB-187BE87268A1}"/>
              </a:ext>
            </a:extLst>
          </p:cNvPr>
          <p:cNvPicPr>
            <a:picLocks noChangeAspect="1"/>
          </p:cNvPicPr>
          <p:nvPr/>
        </p:nvPicPr>
        <p:blipFill>
          <a:blip r:embed="rId9"/>
          <a:stretch>
            <a:fillRect/>
          </a:stretch>
        </p:blipFill>
        <p:spPr>
          <a:xfrm>
            <a:off x="9213095" y="852324"/>
            <a:ext cx="1220668" cy="215231"/>
          </a:xfrm>
          <a:prstGeom prst="rect">
            <a:avLst/>
          </a:prstGeom>
        </p:spPr>
      </p:pic>
      <p:sp>
        <p:nvSpPr>
          <p:cNvPr id="33" name="TextBox 32">
            <a:extLst>
              <a:ext uri="{FF2B5EF4-FFF2-40B4-BE49-F238E27FC236}">
                <a16:creationId xmlns:a16="http://schemas.microsoft.com/office/drawing/2014/main" id="{EDC3CC2C-6476-F25F-DED4-F4898CDB6C1D}"/>
              </a:ext>
            </a:extLst>
          </p:cNvPr>
          <p:cNvSpPr txBox="1"/>
          <p:nvPr/>
        </p:nvSpPr>
        <p:spPr>
          <a:xfrm>
            <a:off x="2668173" y="6242051"/>
            <a:ext cx="6097604" cy="261290"/>
          </a:xfrm>
          <a:prstGeom prst="rect">
            <a:avLst/>
          </a:prstGeom>
          <a:noFill/>
        </p:spPr>
        <p:txBody>
          <a:bodyPr wrap="square">
            <a:spAutoFit/>
          </a:bodyPr>
          <a:lstStyle/>
          <a:p>
            <a:r>
              <a:rPr lang="en-US" sz="1098" dirty="0"/>
              <a:t>METAL FOAM AT FRAUNHOFER IWU</a:t>
            </a:r>
            <a:endParaRPr lang="sv-SE" sz="1098" dirty="0"/>
          </a:p>
        </p:txBody>
      </p:sp>
    </p:spTree>
    <p:extLst>
      <p:ext uri="{BB962C8B-B14F-4D97-AF65-F5344CB8AC3E}">
        <p14:creationId xmlns:p14="http://schemas.microsoft.com/office/powerpoint/2010/main" val="1439711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latin typeface="+mj-lt"/>
              </a:rPr>
              <a:t>Passive temperature control with PCM</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6</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14" name="Inhaltsplatzhalter 2">
            <a:extLst>
              <a:ext uri="{FF2B5EF4-FFF2-40B4-BE49-F238E27FC236}">
                <a16:creationId xmlns:a16="http://schemas.microsoft.com/office/drawing/2014/main" id="{DA28F293-632B-3251-3ACF-2DD972DFE9C5}"/>
              </a:ext>
            </a:extLst>
          </p:cNvPr>
          <p:cNvSpPr>
            <a:spLocks noGrp="1"/>
          </p:cNvSpPr>
          <p:nvPr>
            <p:ph idx="1"/>
          </p:nvPr>
        </p:nvSpPr>
        <p:spPr>
          <a:xfrm>
            <a:off x="406130" y="1324265"/>
            <a:ext cx="5039801" cy="4441450"/>
          </a:xfrm>
        </p:spPr>
        <p:txBody>
          <a:bodyPr anchor="ctr"/>
          <a:lstStyle/>
          <a:p>
            <a:pPr>
              <a:buClr>
                <a:srgbClr val="00B0F0"/>
              </a:buClr>
              <a:buFont typeface="Wingdings" panose="05000000000000000000" pitchFamily="2" charset="2"/>
              <a:buChar char="§"/>
            </a:pPr>
            <a:r>
              <a:rPr lang="de-DE" sz="1800" dirty="0">
                <a:latin typeface="+mj-lt"/>
              </a:rPr>
              <a:t>Phase Change Material (PCM) </a:t>
            </a:r>
            <a:r>
              <a:rPr lang="de-DE" sz="1800" dirty="0" err="1">
                <a:latin typeface="+mj-lt"/>
              </a:rPr>
              <a:t>for</a:t>
            </a:r>
            <a:r>
              <a:rPr lang="de-DE" sz="1800" dirty="0">
                <a:latin typeface="+mj-lt"/>
              </a:rPr>
              <a:t> </a:t>
            </a:r>
            <a:r>
              <a:rPr lang="de-DE" sz="1800" b="1" dirty="0">
                <a:latin typeface="+mj-lt"/>
              </a:rPr>
              <a:t>passive</a:t>
            </a:r>
            <a:r>
              <a:rPr lang="de-DE" sz="1800" dirty="0">
                <a:latin typeface="+mj-lt"/>
              </a:rPr>
              <a:t> </a:t>
            </a:r>
            <a:r>
              <a:rPr lang="de-DE" sz="1800" dirty="0" err="1">
                <a:latin typeface="+mj-lt"/>
              </a:rPr>
              <a:t>temperature</a:t>
            </a:r>
            <a:r>
              <a:rPr lang="de-DE" sz="1800" dirty="0">
                <a:latin typeface="+mj-lt"/>
              </a:rPr>
              <a:t> </a:t>
            </a:r>
            <a:r>
              <a:rPr lang="de-DE" sz="1800" dirty="0" err="1">
                <a:latin typeface="+mj-lt"/>
              </a:rPr>
              <a:t>control</a:t>
            </a:r>
            <a:r>
              <a:rPr lang="de-DE" sz="1800" dirty="0">
                <a:latin typeface="+mj-lt"/>
              </a:rPr>
              <a:t> </a:t>
            </a:r>
          </a:p>
          <a:p>
            <a:pPr>
              <a:buClr>
                <a:srgbClr val="00B0F0"/>
              </a:buClr>
              <a:buFont typeface="Wingdings" panose="05000000000000000000" pitchFamily="2" charset="2"/>
              <a:buChar char="§"/>
            </a:pPr>
            <a:endParaRPr lang="de-DE" sz="1800" dirty="0">
              <a:latin typeface="+mj-lt"/>
            </a:endParaRPr>
          </a:p>
          <a:p>
            <a:pPr>
              <a:buClr>
                <a:srgbClr val="00B0F0"/>
              </a:buClr>
              <a:buFont typeface="Wingdings" panose="05000000000000000000" pitchFamily="2" charset="2"/>
              <a:buChar char="§"/>
            </a:pPr>
            <a:r>
              <a:rPr lang="de-DE" sz="1800" b="1" dirty="0">
                <a:latin typeface="+mj-lt"/>
              </a:rPr>
              <a:t>Paraffin</a:t>
            </a:r>
            <a:r>
              <a:rPr lang="de-DE" sz="1800" dirty="0">
                <a:latin typeface="+mj-lt"/>
              </a:rPr>
              <a:t>: </a:t>
            </a:r>
            <a:r>
              <a:rPr lang="de-DE" sz="1800" dirty="0" err="1">
                <a:latin typeface="+mj-lt"/>
              </a:rPr>
              <a:t>storing</a:t>
            </a:r>
            <a:r>
              <a:rPr lang="de-DE" sz="1800" dirty="0">
                <a:latin typeface="+mj-lt"/>
              </a:rPr>
              <a:t> / </a:t>
            </a:r>
            <a:r>
              <a:rPr lang="de-DE" sz="1800" dirty="0" err="1">
                <a:latin typeface="+mj-lt"/>
              </a:rPr>
              <a:t>releasing</a:t>
            </a:r>
            <a:r>
              <a:rPr lang="de-DE" sz="1800" dirty="0">
                <a:latin typeface="+mj-lt"/>
              </a:rPr>
              <a:t> high </a:t>
            </a:r>
            <a:r>
              <a:rPr lang="de-DE" sz="1800" dirty="0" err="1">
                <a:latin typeface="+mj-lt"/>
              </a:rPr>
              <a:t>amounts</a:t>
            </a:r>
            <a:r>
              <a:rPr lang="de-DE" sz="1800" dirty="0">
                <a:latin typeface="+mj-lt"/>
              </a:rPr>
              <a:t> </a:t>
            </a:r>
            <a:r>
              <a:rPr lang="de-DE" sz="1800" dirty="0" err="1">
                <a:latin typeface="+mj-lt"/>
              </a:rPr>
              <a:t>of</a:t>
            </a:r>
            <a:r>
              <a:rPr lang="de-DE" sz="1800" dirty="0">
                <a:latin typeface="+mj-lt"/>
              </a:rPr>
              <a:t> </a:t>
            </a:r>
            <a:r>
              <a:rPr lang="de-DE" sz="1800" dirty="0" err="1">
                <a:latin typeface="+mj-lt"/>
              </a:rPr>
              <a:t>heat</a:t>
            </a:r>
            <a:r>
              <a:rPr lang="de-DE" sz="1800" dirty="0">
                <a:latin typeface="+mj-lt"/>
              </a:rPr>
              <a:t> </a:t>
            </a:r>
            <a:r>
              <a:rPr lang="de-DE" sz="1800" dirty="0" err="1">
                <a:latin typeface="+mj-lt"/>
              </a:rPr>
              <a:t>during</a:t>
            </a:r>
            <a:r>
              <a:rPr lang="de-DE" sz="1800" dirty="0">
                <a:latin typeface="+mj-lt"/>
              </a:rPr>
              <a:t> </a:t>
            </a:r>
            <a:r>
              <a:rPr lang="de-DE" sz="1800" dirty="0" err="1">
                <a:latin typeface="+mj-lt"/>
              </a:rPr>
              <a:t>phase</a:t>
            </a:r>
            <a:r>
              <a:rPr lang="de-DE" sz="1800" dirty="0">
                <a:latin typeface="+mj-lt"/>
              </a:rPr>
              <a:t> </a:t>
            </a:r>
            <a:r>
              <a:rPr lang="de-DE" sz="1800" dirty="0" err="1">
                <a:latin typeface="+mj-lt"/>
              </a:rPr>
              <a:t>change</a:t>
            </a:r>
            <a:r>
              <a:rPr lang="de-DE" sz="1800" dirty="0">
                <a:latin typeface="+mj-lt"/>
              </a:rPr>
              <a:t> </a:t>
            </a:r>
          </a:p>
          <a:p>
            <a:pPr>
              <a:buClr>
                <a:srgbClr val="00B0F0"/>
              </a:buClr>
              <a:buFont typeface="Wingdings" panose="05000000000000000000" pitchFamily="2" charset="2"/>
              <a:buChar char="§"/>
            </a:pPr>
            <a:endParaRPr lang="de-DE" sz="1800" dirty="0">
              <a:latin typeface="+mj-lt"/>
            </a:endParaRPr>
          </a:p>
          <a:p>
            <a:pPr marL="658424" lvl="1" fontAlgn="auto">
              <a:spcBef>
                <a:spcPts val="0"/>
              </a:spcBef>
              <a:spcAft>
                <a:spcPts val="514"/>
              </a:spcAft>
              <a:buClr>
                <a:srgbClr val="00B0F0"/>
              </a:buClr>
              <a:buFont typeface="Wingdings" panose="05000000000000000000" pitchFamily="2" charset="2"/>
              <a:buChar char="§"/>
            </a:pPr>
            <a:r>
              <a:rPr lang="en-US" sz="1800" dirty="0">
                <a:solidFill>
                  <a:srgbClr val="000000"/>
                </a:solidFill>
                <a:latin typeface="+mj-lt"/>
                <a:cs typeface="Arial" pitchFamily="34" charset="0"/>
              </a:rPr>
              <a:t> </a:t>
            </a:r>
            <a:r>
              <a:rPr lang="en-US" sz="1800" dirty="0">
                <a:latin typeface="+mj-lt"/>
                <a:ea typeface="+mn-ea"/>
                <a:cs typeface="+mn-cs"/>
              </a:rPr>
              <a:t>state of aggregation is a  reversible process</a:t>
            </a:r>
          </a:p>
          <a:p>
            <a:pPr marL="658424" lvl="1" fontAlgn="auto">
              <a:spcBef>
                <a:spcPts val="0"/>
              </a:spcBef>
              <a:spcAft>
                <a:spcPts val="514"/>
              </a:spcAft>
              <a:buClr>
                <a:srgbClr val="00B0F0"/>
              </a:buClr>
              <a:buFont typeface="Wingdings" panose="05000000000000000000" pitchFamily="2" charset="2"/>
              <a:buChar char="§"/>
            </a:pPr>
            <a:r>
              <a:rPr lang="en-US" sz="1800" dirty="0">
                <a:latin typeface="+mj-lt"/>
                <a:ea typeface="+mn-ea"/>
                <a:cs typeface="+mn-cs"/>
              </a:rPr>
              <a:t> adjustable melting range</a:t>
            </a:r>
          </a:p>
          <a:p>
            <a:pPr marL="658424" lvl="1" fontAlgn="auto">
              <a:spcBef>
                <a:spcPts val="0"/>
              </a:spcBef>
              <a:spcAft>
                <a:spcPts val="514"/>
              </a:spcAft>
              <a:buClr>
                <a:srgbClr val="00B0F0"/>
              </a:buClr>
              <a:buFont typeface="Wingdings" panose="05000000000000000000" pitchFamily="2" charset="2"/>
              <a:buChar char="§"/>
            </a:pPr>
            <a:r>
              <a:rPr lang="en-US" sz="1800" dirty="0">
                <a:latin typeface="+mj-lt"/>
                <a:ea typeface="+mn-ea"/>
                <a:cs typeface="+mn-cs"/>
              </a:rPr>
              <a:t> physiologically harmless</a:t>
            </a:r>
          </a:p>
          <a:p>
            <a:pPr marL="658424" lvl="1" fontAlgn="auto">
              <a:spcBef>
                <a:spcPts val="0"/>
              </a:spcBef>
              <a:spcAft>
                <a:spcPts val="514"/>
              </a:spcAft>
              <a:buClr>
                <a:srgbClr val="00B0F0"/>
              </a:buClr>
              <a:buFont typeface="Wingdings" panose="05000000000000000000" pitchFamily="2" charset="2"/>
              <a:buChar char="§"/>
            </a:pPr>
            <a:r>
              <a:rPr lang="en-US" sz="1800" dirty="0">
                <a:latin typeface="+mj-lt"/>
                <a:ea typeface="+mn-ea"/>
                <a:cs typeface="+mn-cs"/>
              </a:rPr>
              <a:t> dielectric</a:t>
            </a:r>
          </a:p>
          <a:p>
            <a:pPr marL="658424" lvl="1" fontAlgn="auto">
              <a:spcBef>
                <a:spcPts val="0"/>
              </a:spcBef>
              <a:spcAft>
                <a:spcPts val="514"/>
              </a:spcAft>
              <a:buClr>
                <a:srgbClr val="00B0F0"/>
              </a:buClr>
              <a:buFont typeface="Wingdings" panose="05000000000000000000" pitchFamily="2" charset="2"/>
              <a:buChar char="§"/>
            </a:pPr>
            <a:r>
              <a:rPr lang="en-US" sz="1800" dirty="0">
                <a:latin typeface="+mj-lt"/>
                <a:ea typeface="+mn-ea"/>
                <a:cs typeface="+mn-cs"/>
              </a:rPr>
              <a:t> high thermal capacity</a:t>
            </a:r>
          </a:p>
          <a:p>
            <a:pPr marL="658424" lvl="1" fontAlgn="auto">
              <a:spcBef>
                <a:spcPts val="0"/>
              </a:spcBef>
              <a:spcAft>
                <a:spcPts val="514"/>
              </a:spcAft>
              <a:buClr>
                <a:srgbClr val="00B0F0"/>
              </a:buClr>
              <a:buFont typeface="Wingdings" panose="05000000000000000000" pitchFamily="2" charset="2"/>
              <a:buChar char="§"/>
            </a:pPr>
            <a:r>
              <a:rPr lang="en-US" sz="1800" dirty="0">
                <a:latin typeface="+mj-lt"/>
                <a:ea typeface="+mn-ea"/>
                <a:cs typeface="+mn-cs"/>
              </a:rPr>
              <a:t> but: low thermal conductivity!</a:t>
            </a:r>
          </a:p>
        </p:txBody>
      </p:sp>
      <p:pic>
        <p:nvPicPr>
          <p:cNvPr id="15" name="Grafik 3">
            <a:extLst>
              <a:ext uri="{FF2B5EF4-FFF2-40B4-BE49-F238E27FC236}">
                <a16:creationId xmlns:a16="http://schemas.microsoft.com/office/drawing/2014/main" id="{4DD26699-523E-6756-9D57-FE4728E346C5}"/>
              </a:ext>
            </a:extLst>
          </p:cNvPr>
          <p:cNvPicPr>
            <a:picLocks noChangeAspect="1"/>
          </p:cNvPicPr>
          <p:nvPr/>
        </p:nvPicPr>
        <p:blipFill>
          <a:blip r:embed="rId3"/>
          <a:stretch>
            <a:fillRect/>
          </a:stretch>
        </p:blipFill>
        <p:spPr>
          <a:xfrm>
            <a:off x="6429404" y="2809869"/>
            <a:ext cx="5560053" cy="3283432"/>
          </a:xfrm>
          <a:prstGeom prst="rect">
            <a:avLst/>
          </a:prstGeom>
        </p:spPr>
      </p:pic>
      <p:grpSp>
        <p:nvGrpSpPr>
          <p:cNvPr id="16" name="Gruppieren 4">
            <a:extLst>
              <a:ext uri="{FF2B5EF4-FFF2-40B4-BE49-F238E27FC236}">
                <a16:creationId xmlns:a16="http://schemas.microsoft.com/office/drawing/2014/main" id="{5E8EE713-99AD-5681-8A73-D33753AB3E44}"/>
              </a:ext>
            </a:extLst>
          </p:cNvPr>
          <p:cNvGrpSpPr/>
          <p:nvPr/>
        </p:nvGrpSpPr>
        <p:grpSpPr>
          <a:xfrm>
            <a:off x="8347323" y="1227171"/>
            <a:ext cx="3594514" cy="2173807"/>
            <a:chOff x="2260681" y="4243785"/>
            <a:chExt cx="3072926" cy="1858374"/>
          </a:xfrm>
        </p:grpSpPr>
        <p:pic>
          <p:nvPicPr>
            <p:cNvPr id="17" name="Grafik 5">
              <a:extLst>
                <a:ext uri="{FF2B5EF4-FFF2-40B4-BE49-F238E27FC236}">
                  <a16:creationId xmlns:a16="http://schemas.microsoft.com/office/drawing/2014/main" id="{6E38E905-6000-4E68-6EBD-1EBFC5F2AFC0}"/>
                </a:ext>
              </a:extLst>
            </p:cNvPr>
            <p:cNvPicPr>
              <a:picLocks noChangeAspect="1"/>
            </p:cNvPicPr>
            <p:nvPr/>
          </p:nvPicPr>
          <p:blipFill>
            <a:blip r:embed="rId4"/>
            <a:stretch>
              <a:fillRect/>
            </a:stretch>
          </p:blipFill>
          <p:spPr>
            <a:xfrm>
              <a:off x="3062975" y="4243785"/>
              <a:ext cx="2270632" cy="1275879"/>
            </a:xfrm>
            <a:prstGeom prst="rect">
              <a:avLst/>
            </a:prstGeom>
          </p:spPr>
        </p:pic>
        <p:sp>
          <p:nvSpPr>
            <p:cNvPr id="18" name="Textfeld 8">
              <a:extLst>
                <a:ext uri="{FF2B5EF4-FFF2-40B4-BE49-F238E27FC236}">
                  <a16:creationId xmlns:a16="http://schemas.microsoft.com/office/drawing/2014/main" id="{CB3DE88E-4797-AE05-332F-04B11657C37D}"/>
                </a:ext>
              </a:extLst>
            </p:cNvPr>
            <p:cNvSpPr txBox="1"/>
            <p:nvPr/>
          </p:nvSpPr>
          <p:spPr>
            <a:xfrm>
              <a:off x="2260681" y="5957445"/>
              <a:ext cx="571521" cy="144714"/>
            </a:xfrm>
            <a:prstGeom prst="rect">
              <a:avLst/>
            </a:prstGeom>
            <a:noFill/>
          </p:spPr>
          <p:txBody>
            <a:bodyPr wrap="square" rtlCol="0">
              <a:spAutoFit/>
            </a:bodyPr>
            <a:lstStyle/>
            <a:p>
              <a:r>
                <a:rPr lang="de-DE" sz="500" dirty="0">
                  <a:solidFill>
                    <a:schemeClr val="bg1">
                      <a:lumMod val="95000"/>
                    </a:schemeClr>
                  </a:solidFill>
                </a:rPr>
                <a:t>© </a:t>
              </a:r>
              <a:r>
                <a:rPr lang="de-DE" sz="500" dirty="0" err="1">
                  <a:solidFill>
                    <a:schemeClr val="bg1">
                      <a:lumMod val="95000"/>
                    </a:schemeClr>
                  </a:solidFill>
                </a:rPr>
                <a:t>Rubitherm</a:t>
              </a:r>
              <a:endParaRPr lang="de-DE" sz="500" dirty="0">
                <a:solidFill>
                  <a:schemeClr val="bg1">
                    <a:lumMod val="95000"/>
                  </a:schemeClr>
                </a:solidFill>
              </a:endParaRPr>
            </a:p>
          </p:txBody>
        </p:sp>
      </p:grpSp>
      <p:sp>
        <p:nvSpPr>
          <p:cNvPr id="19" name="Textfeld 9">
            <a:extLst>
              <a:ext uri="{FF2B5EF4-FFF2-40B4-BE49-F238E27FC236}">
                <a16:creationId xmlns:a16="http://schemas.microsoft.com/office/drawing/2014/main" id="{22539FFF-8368-8100-7098-24544A238DB6}"/>
              </a:ext>
            </a:extLst>
          </p:cNvPr>
          <p:cNvSpPr txBox="1"/>
          <p:nvPr/>
        </p:nvSpPr>
        <p:spPr>
          <a:xfrm>
            <a:off x="338314" y="5723173"/>
            <a:ext cx="2529860" cy="184666"/>
          </a:xfrm>
          <a:prstGeom prst="rect">
            <a:avLst/>
          </a:prstGeom>
          <a:noFill/>
        </p:spPr>
        <p:txBody>
          <a:bodyPr wrap="none" rtlCol="0">
            <a:spAutoFit/>
          </a:bodyPr>
          <a:lstStyle/>
          <a:p>
            <a:r>
              <a:rPr lang="de-DE" sz="600" dirty="0">
                <a:solidFill>
                  <a:schemeClr val="tx1">
                    <a:lumMod val="50000"/>
                    <a:lumOff val="50000"/>
                  </a:schemeClr>
                </a:solidFill>
              </a:rPr>
              <a:t>1) © </a:t>
            </a:r>
            <a:r>
              <a:rPr lang="en-US" sz="600" dirty="0">
                <a:solidFill>
                  <a:schemeClr val="tx1">
                    <a:lumMod val="50000"/>
                    <a:lumOff val="50000"/>
                  </a:schemeClr>
                </a:solidFill>
              </a:rPr>
              <a:t>Heat and Cold Storage with </a:t>
            </a:r>
            <a:r>
              <a:rPr lang="en-US" sz="600" dirty="0" err="1">
                <a:solidFill>
                  <a:schemeClr val="tx1">
                    <a:lumMod val="50000"/>
                    <a:lumOff val="50000"/>
                  </a:schemeClr>
                </a:solidFill>
              </a:rPr>
              <a:t>PCM_Mehling_Cabeza_Springer</a:t>
            </a:r>
            <a:endParaRPr lang="de-DE" sz="600" dirty="0">
              <a:solidFill>
                <a:schemeClr val="tx1">
                  <a:lumMod val="50000"/>
                  <a:lumOff val="50000"/>
                </a:schemeClr>
              </a:solidFill>
            </a:endParaRPr>
          </a:p>
        </p:txBody>
      </p:sp>
      <p:pic>
        <p:nvPicPr>
          <p:cNvPr id="21" name="Picture 2">
            <a:extLst>
              <a:ext uri="{FF2B5EF4-FFF2-40B4-BE49-F238E27FC236}">
                <a16:creationId xmlns:a16="http://schemas.microsoft.com/office/drawing/2014/main" id="{0FCD8B2C-ACFD-DDDF-EB23-9BBC3E45D76E}"/>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84612" y="1133012"/>
            <a:ext cx="3121750" cy="2660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a:extLst>
              <a:ext uri="{FF2B5EF4-FFF2-40B4-BE49-F238E27FC236}">
                <a16:creationId xmlns:a16="http://schemas.microsoft.com/office/drawing/2014/main" id="{C26F4394-AC3A-B4EF-E630-732C701B1D3C}"/>
              </a:ext>
            </a:extLst>
          </p:cNvPr>
          <p:cNvSpPr/>
          <p:nvPr/>
        </p:nvSpPr>
        <p:spPr>
          <a:xfrm>
            <a:off x="6179366" y="2463094"/>
            <a:ext cx="2016224" cy="38898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6">
            <a:extLst>
              <a:ext uri="{FF2B5EF4-FFF2-40B4-BE49-F238E27FC236}">
                <a16:creationId xmlns:a16="http://schemas.microsoft.com/office/drawing/2014/main" id="{3892F599-A68A-FB5D-F66F-4D1F1AB2F89B}"/>
              </a:ext>
            </a:extLst>
          </p:cNvPr>
          <p:cNvSpPr/>
          <p:nvPr/>
        </p:nvSpPr>
        <p:spPr>
          <a:xfrm>
            <a:off x="8286750" y="4292600"/>
            <a:ext cx="1225550" cy="412750"/>
          </a:xfrm>
          <a:prstGeom prst="rect">
            <a:avLst/>
          </a:prstGeom>
          <a:solidFill>
            <a:srgbClr val="00B050">
              <a:alpha val="1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Rectangle 7">
            <a:extLst>
              <a:ext uri="{FF2B5EF4-FFF2-40B4-BE49-F238E27FC236}">
                <a16:creationId xmlns:a16="http://schemas.microsoft.com/office/drawing/2014/main" id="{4C362B7E-808C-0FB6-23BF-C315296A9A38}"/>
              </a:ext>
            </a:extLst>
          </p:cNvPr>
          <p:cNvSpPr/>
          <p:nvPr/>
        </p:nvSpPr>
        <p:spPr>
          <a:xfrm>
            <a:off x="9512300" y="5516798"/>
            <a:ext cx="760164" cy="534752"/>
          </a:xfrm>
          <a:prstGeom prst="rect">
            <a:avLst/>
          </a:prstGeom>
          <a:solidFill>
            <a:srgbClr val="00B050">
              <a:alpha val="2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icture 8">
            <a:extLst>
              <a:ext uri="{FF2B5EF4-FFF2-40B4-BE49-F238E27FC236}">
                <a16:creationId xmlns:a16="http://schemas.microsoft.com/office/drawing/2014/main" id="{4EAE60E6-DAFF-16F9-D29F-D0CE862CFB6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0" name="Picture 7" descr="iwu_rgb">
            <a:extLst>
              <a:ext uri="{FF2B5EF4-FFF2-40B4-BE49-F238E27FC236}">
                <a16:creationId xmlns:a16="http://schemas.microsoft.com/office/drawing/2014/main" id="{6DA15139-7829-8BE7-0B9A-D7BEADF3B52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5510F83B-C6FE-1E97-FC85-5346D32A532C}"/>
              </a:ext>
            </a:extLst>
          </p:cNvPr>
          <p:cNvPicPr>
            <a:picLocks noChangeAspect="1"/>
          </p:cNvPicPr>
          <p:nvPr/>
        </p:nvPicPr>
        <p:blipFill>
          <a:blip r:embed="rId8"/>
          <a:stretch>
            <a:fillRect/>
          </a:stretch>
        </p:blipFill>
        <p:spPr>
          <a:xfrm>
            <a:off x="10611699" y="551343"/>
            <a:ext cx="450155" cy="501392"/>
          </a:xfrm>
          <a:prstGeom prst="rect">
            <a:avLst/>
          </a:prstGeom>
        </p:spPr>
      </p:pic>
      <p:pic>
        <p:nvPicPr>
          <p:cNvPr id="12" name="Grafik 12">
            <a:extLst>
              <a:ext uri="{FF2B5EF4-FFF2-40B4-BE49-F238E27FC236}">
                <a16:creationId xmlns:a16="http://schemas.microsoft.com/office/drawing/2014/main" id="{AE1A533E-740D-01AC-86F6-2C1EC5552FA8}"/>
              </a:ext>
            </a:extLst>
          </p:cNvPr>
          <p:cNvPicPr>
            <a:picLocks noChangeAspect="1"/>
          </p:cNvPicPr>
          <p:nvPr/>
        </p:nvPicPr>
        <p:blipFill rotWithShape="1">
          <a:blip r:embed="rId9"/>
          <a:srcRect l="28067" t="19233" r="68055" b="54776"/>
          <a:stretch/>
        </p:blipFill>
        <p:spPr>
          <a:xfrm>
            <a:off x="11086063" y="532221"/>
            <a:ext cx="450154" cy="520514"/>
          </a:xfrm>
          <a:prstGeom prst="rect">
            <a:avLst/>
          </a:prstGeom>
        </p:spPr>
      </p:pic>
      <p:pic>
        <p:nvPicPr>
          <p:cNvPr id="13" name="Picture 12">
            <a:extLst>
              <a:ext uri="{FF2B5EF4-FFF2-40B4-BE49-F238E27FC236}">
                <a16:creationId xmlns:a16="http://schemas.microsoft.com/office/drawing/2014/main" id="{3ABBF829-19F7-9634-D0AF-D79507E05941}"/>
              </a:ext>
            </a:extLst>
          </p:cNvPr>
          <p:cNvPicPr>
            <a:picLocks noChangeAspect="1"/>
          </p:cNvPicPr>
          <p:nvPr/>
        </p:nvPicPr>
        <p:blipFill>
          <a:blip r:embed="rId10"/>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152982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latin typeface="+mj-lt"/>
              </a:rPr>
              <a:t>Benefit of thermal management with PCM</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7</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6" name="Inhaltsplatzhalter 2">
            <a:extLst>
              <a:ext uri="{FF2B5EF4-FFF2-40B4-BE49-F238E27FC236}">
                <a16:creationId xmlns:a16="http://schemas.microsoft.com/office/drawing/2014/main" id="{1C1E7562-BFB2-53CC-BC12-DB19F33E7BBC}"/>
              </a:ext>
            </a:extLst>
          </p:cNvPr>
          <p:cNvSpPr>
            <a:spLocks noGrp="1"/>
          </p:cNvSpPr>
          <p:nvPr>
            <p:ph idx="1"/>
          </p:nvPr>
        </p:nvSpPr>
        <p:spPr>
          <a:xfrm>
            <a:off x="623392" y="1560402"/>
            <a:ext cx="4726283" cy="3737195"/>
          </a:xfrm>
        </p:spPr>
        <p:txBody>
          <a:bodyPr anchor="ctr"/>
          <a:lstStyle/>
          <a:p>
            <a:pPr algn="just">
              <a:buClr>
                <a:srgbClr val="00B0F0"/>
              </a:buClr>
              <a:buFont typeface="Wingdings" panose="05000000000000000000" pitchFamily="2" charset="2"/>
              <a:buChar char="§"/>
            </a:pPr>
            <a:r>
              <a:rPr lang="en-US" sz="1800" dirty="0">
                <a:latin typeface="+mj-lt"/>
              </a:rPr>
              <a:t>Complete passive thermal management </a:t>
            </a:r>
            <a:br>
              <a:rPr lang="en-US" sz="1800" dirty="0">
                <a:latin typeface="+mj-lt"/>
              </a:rPr>
            </a:br>
            <a:r>
              <a:rPr lang="en-US" sz="1800" dirty="0">
                <a:latin typeface="+mj-lt"/>
              </a:rPr>
              <a:t>(load case depend, defined temperature area)</a:t>
            </a:r>
          </a:p>
          <a:p>
            <a:pPr algn="just">
              <a:buClr>
                <a:srgbClr val="00B0F0"/>
              </a:buClr>
              <a:buFont typeface="Wingdings" panose="05000000000000000000" pitchFamily="2" charset="2"/>
              <a:buChar char="§"/>
            </a:pPr>
            <a:r>
              <a:rPr lang="en-US" sz="1800" dirty="0">
                <a:solidFill>
                  <a:srgbClr val="000000"/>
                </a:solidFill>
                <a:latin typeface="+mj-lt"/>
              </a:rPr>
              <a:t>Downsizing/supporting active systems</a:t>
            </a:r>
          </a:p>
          <a:p>
            <a:pPr algn="just">
              <a:buClr>
                <a:srgbClr val="00B0F0"/>
              </a:buClr>
              <a:buFont typeface="Wingdings" panose="05000000000000000000" pitchFamily="2" charset="2"/>
              <a:buChar char="§"/>
            </a:pPr>
            <a:r>
              <a:rPr lang="en-US" sz="1800" dirty="0">
                <a:solidFill>
                  <a:srgbClr val="000000"/>
                </a:solidFill>
                <a:latin typeface="+mj-lt"/>
              </a:rPr>
              <a:t>Flatten thermal load peaks</a:t>
            </a:r>
          </a:p>
          <a:p>
            <a:pPr algn="just">
              <a:buClr>
                <a:srgbClr val="00B0F0"/>
              </a:buClr>
              <a:buFont typeface="Wingdings" panose="05000000000000000000" pitchFamily="2" charset="2"/>
              <a:buChar char="§"/>
            </a:pPr>
            <a:r>
              <a:rPr lang="en-US" sz="1800" dirty="0">
                <a:solidFill>
                  <a:srgbClr val="000000"/>
                </a:solidFill>
                <a:latin typeface="+mj-lt"/>
              </a:rPr>
              <a:t>Increasing of temperature homogeneity</a:t>
            </a:r>
          </a:p>
          <a:p>
            <a:pPr algn="just">
              <a:buClr>
                <a:srgbClr val="00B0F0"/>
              </a:buClr>
              <a:buFont typeface="Wingdings" panose="05000000000000000000" pitchFamily="2" charset="2"/>
              <a:buChar char="§"/>
            </a:pPr>
            <a:r>
              <a:rPr lang="en-US" sz="1800" dirty="0">
                <a:solidFill>
                  <a:srgbClr val="000000"/>
                </a:solidFill>
                <a:latin typeface="+mj-lt"/>
              </a:rPr>
              <a:t>Preventing / mitigation thermal runway</a:t>
            </a:r>
          </a:p>
          <a:p>
            <a:pPr algn="just">
              <a:buClr>
                <a:srgbClr val="00B0F0"/>
              </a:buClr>
              <a:buFont typeface="Wingdings" panose="05000000000000000000" pitchFamily="2" charset="2"/>
              <a:buChar char="§"/>
            </a:pPr>
            <a:endParaRPr lang="en-US" sz="1800" dirty="0">
              <a:solidFill>
                <a:srgbClr val="000000"/>
              </a:solidFill>
              <a:latin typeface="+mj-lt"/>
            </a:endParaRPr>
          </a:p>
          <a:p>
            <a:pPr>
              <a:buClr>
                <a:srgbClr val="00B0F0"/>
              </a:buClr>
              <a:buFont typeface="Wingdings" panose="05000000000000000000" pitchFamily="2" charset="2"/>
              <a:buChar char="§"/>
            </a:pPr>
            <a:endParaRPr lang="en-US" sz="1800" dirty="0">
              <a:solidFill>
                <a:srgbClr val="000000"/>
              </a:solidFill>
              <a:latin typeface="+mj-lt"/>
            </a:endParaRPr>
          </a:p>
          <a:p>
            <a:pPr>
              <a:buClr>
                <a:srgbClr val="00B0F0"/>
              </a:buClr>
              <a:buFont typeface="Wingdings" panose="05000000000000000000" pitchFamily="2" charset="2"/>
              <a:buChar char="§"/>
            </a:pPr>
            <a:endParaRPr lang="en-US" sz="1800" dirty="0">
              <a:solidFill>
                <a:srgbClr val="000000"/>
              </a:solidFill>
              <a:latin typeface="+mj-lt"/>
            </a:endParaRPr>
          </a:p>
          <a:p>
            <a:pPr>
              <a:buClr>
                <a:srgbClr val="00B0F0"/>
              </a:buClr>
              <a:buFont typeface="Wingdings" panose="05000000000000000000" pitchFamily="2" charset="2"/>
              <a:buChar char="§"/>
            </a:pPr>
            <a:r>
              <a:rPr lang="en-US" sz="1800" dirty="0">
                <a:solidFill>
                  <a:srgbClr val="000000"/>
                </a:solidFill>
                <a:latin typeface="+mj-lt"/>
              </a:rPr>
              <a:t>Infiltration with pressure and/or vacuum into a mold or direct into a part</a:t>
            </a:r>
            <a:endParaRPr lang="de-DE" sz="1800" dirty="0">
              <a:solidFill>
                <a:srgbClr val="000000"/>
              </a:solidFill>
              <a:latin typeface="+mj-lt"/>
            </a:endParaRPr>
          </a:p>
        </p:txBody>
      </p:sp>
      <p:pic>
        <p:nvPicPr>
          <p:cNvPr id="8" name="Picture 2" descr="D:\Infiltrationsversuche\Bilder\IMG_3389.JPG">
            <a:extLst>
              <a:ext uri="{FF2B5EF4-FFF2-40B4-BE49-F238E27FC236}">
                <a16:creationId xmlns:a16="http://schemas.microsoft.com/office/drawing/2014/main" id="{5F8CFC8B-B828-30FF-46C6-59D4779DC4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333" b="26437"/>
          <a:stretch/>
        </p:blipFill>
        <p:spPr bwMode="auto">
          <a:xfrm>
            <a:off x="6456039" y="4617946"/>
            <a:ext cx="3764153" cy="107072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647A7C0-ABFF-12A4-C2E4-9BA179E28FCD}"/>
              </a:ext>
            </a:extLst>
          </p:cNvPr>
          <p:cNvPicPr>
            <a:picLocks noChangeAspect="1"/>
          </p:cNvPicPr>
          <p:nvPr/>
        </p:nvPicPr>
        <p:blipFill>
          <a:blip r:embed="rId4"/>
          <a:stretch>
            <a:fillRect/>
          </a:stretch>
        </p:blipFill>
        <p:spPr>
          <a:xfrm>
            <a:off x="6096000" y="1186442"/>
            <a:ext cx="4124193" cy="3459488"/>
          </a:xfrm>
          <a:prstGeom prst="rect">
            <a:avLst/>
          </a:prstGeom>
        </p:spPr>
      </p:pic>
      <p:cxnSp>
        <p:nvCxnSpPr>
          <p:cNvPr id="15" name="Straight Arrow Connector 14">
            <a:extLst>
              <a:ext uri="{FF2B5EF4-FFF2-40B4-BE49-F238E27FC236}">
                <a16:creationId xmlns:a16="http://schemas.microsoft.com/office/drawing/2014/main" id="{A50B220D-1F6B-39EA-E407-ADD8DDA95BB8}"/>
              </a:ext>
            </a:extLst>
          </p:cNvPr>
          <p:cNvCxnSpPr>
            <a:cxnSpLocks/>
          </p:cNvCxnSpPr>
          <p:nvPr/>
        </p:nvCxnSpPr>
        <p:spPr>
          <a:xfrm flipV="1">
            <a:off x="6494140" y="1052736"/>
            <a:ext cx="0" cy="3168352"/>
          </a:xfrm>
          <a:prstGeom prst="straightConnector1">
            <a:avLst/>
          </a:prstGeom>
          <a:ln w="15875">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1E64E1B-4E3A-74C1-43E5-11ED2C7D4D39}"/>
              </a:ext>
            </a:extLst>
          </p:cNvPr>
          <p:cNvCxnSpPr>
            <a:cxnSpLocks/>
          </p:cNvCxnSpPr>
          <p:nvPr/>
        </p:nvCxnSpPr>
        <p:spPr>
          <a:xfrm>
            <a:off x="6456040" y="4182920"/>
            <a:ext cx="3922019" cy="0"/>
          </a:xfrm>
          <a:prstGeom prst="straightConnector1">
            <a:avLst/>
          </a:prstGeom>
          <a:ln w="15875">
            <a:solidFill>
              <a:schemeClr val="tx1"/>
            </a:solidFill>
            <a:tailEnd type="triangle" w="sm" len="lg"/>
          </a:ln>
        </p:spPr>
        <p:style>
          <a:lnRef idx="1">
            <a:schemeClr val="accent1"/>
          </a:lnRef>
          <a:fillRef idx="0">
            <a:schemeClr val="accent1"/>
          </a:fillRef>
          <a:effectRef idx="0">
            <a:schemeClr val="accent1"/>
          </a:effectRef>
          <a:fontRef idx="minor">
            <a:schemeClr val="tx1"/>
          </a:fontRef>
        </p:style>
      </p:cxnSp>
      <p:pic>
        <p:nvPicPr>
          <p:cNvPr id="19" name="Picture 8">
            <a:extLst>
              <a:ext uri="{FF2B5EF4-FFF2-40B4-BE49-F238E27FC236}">
                <a16:creationId xmlns:a16="http://schemas.microsoft.com/office/drawing/2014/main" id="{1CB208EF-54F9-8CB1-8405-DC2B7E5F07B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20" name="Picture 7" descr="iwu_rgb">
            <a:extLst>
              <a:ext uri="{FF2B5EF4-FFF2-40B4-BE49-F238E27FC236}">
                <a16:creationId xmlns:a16="http://schemas.microsoft.com/office/drawing/2014/main" id="{9D05557B-BC32-460C-2C24-D94324FBDC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id="{FE0A9C7C-6FD2-23BE-D96C-749F16272CEB}"/>
              </a:ext>
            </a:extLst>
          </p:cNvPr>
          <p:cNvPicPr>
            <a:picLocks noChangeAspect="1"/>
          </p:cNvPicPr>
          <p:nvPr/>
        </p:nvPicPr>
        <p:blipFill>
          <a:blip r:embed="rId7"/>
          <a:stretch>
            <a:fillRect/>
          </a:stretch>
        </p:blipFill>
        <p:spPr>
          <a:xfrm>
            <a:off x="10611699" y="551343"/>
            <a:ext cx="450155" cy="501392"/>
          </a:xfrm>
          <a:prstGeom prst="rect">
            <a:avLst/>
          </a:prstGeom>
        </p:spPr>
      </p:pic>
      <p:pic>
        <p:nvPicPr>
          <p:cNvPr id="22" name="Grafik 12">
            <a:extLst>
              <a:ext uri="{FF2B5EF4-FFF2-40B4-BE49-F238E27FC236}">
                <a16:creationId xmlns:a16="http://schemas.microsoft.com/office/drawing/2014/main" id="{B710466D-6B5A-75D9-223B-0318A2FBDFD1}"/>
              </a:ext>
            </a:extLst>
          </p:cNvPr>
          <p:cNvPicPr>
            <a:picLocks noChangeAspect="1"/>
          </p:cNvPicPr>
          <p:nvPr/>
        </p:nvPicPr>
        <p:blipFill rotWithShape="1">
          <a:blip r:embed="rId8"/>
          <a:srcRect l="28067" t="19233" r="68055" b="54776"/>
          <a:stretch/>
        </p:blipFill>
        <p:spPr>
          <a:xfrm>
            <a:off x="11086063" y="532221"/>
            <a:ext cx="450154" cy="520514"/>
          </a:xfrm>
          <a:prstGeom prst="rect">
            <a:avLst/>
          </a:prstGeom>
        </p:spPr>
      </p:pic>
      <p:pic>
        <p:nvPicPr>
          <p:cNvPr id="23" name="Picture 22">
            <a:extLst>
              <a:ext uri="{FF2B5EF4-FFF2-40B4-BE49-F238E27FC236}">
                <a16:creationId xmlns:a16="http://schemas.microsoft.com/office/drawing/2014/main" id="{B4B3B9BA-B3C2-FF27-267D-544E0E2ED7F7}"/>
              </a:ext>
            </a:extLst>
          </p:cNvPr>
          <p:cNvPicPr>
            <a:picLocks noChangeAspect="1"/>
          </p:cNvPicPr>
          <p:nvPr/>
        </p:nvPicPr>
        <p:blipFill>
          <a:blip r:embed="rId9"/>
          <a:stretch>
            <a:fillRect/>
          </a:stretch>
        </p:blipFill>
        <p:spPr>
          <a:xfrm>
            <a:off x="9213095" y="852324"/>
            <a:ext cx="1220668" cy="215231"/>
          </a:xfrm>
          <a:prstGeom prst="rect">
            <a:avLst/>
          </a:prstGeom>
        </p:spPr>
      </p:pic>
      <p:sp>
        <p:nvSpPr>
          <p:cNvPr id="24" name="Freeform: Shape 23">
            <a:extLst>
              <a:ext uri="{FF2B5EF4-FFF2-40B4-BE49-F238E27FC236}">
                <a16:creationId xmlns:a16="http://schemas.microsoft.com/office/drawing/2014/main" id="{9E7F9E91-0774-AB08-FF42-E464AFB1C71A}"/>
              </a:ext>
            </a:extLst>
          </p:cNvPr>
          <p:cNvSpPr/>
          <p:nvPr/>
        </p:nvSpPr>
        <p:spPr>
          <a:xfrm>
            <a:off x="6515100" y="2705100"/>
            <a:ext cx="3714750" cy="642397"/>
          </a:xfrm>
          <a:custGeom>
            <a:avLst/>
            <a:gdLst>
              <a:gd name="connsiteX0" fmla="*/ 0 w 3714750"/>
              <a:gd name="connsiteY0" fmla="*/ 628650 h 642397"/>
              <a:gd name="connsiteX1" fmla="*/ 333375 w 3714750"/>
              <a:gd name="connsiteY1" fmla="*/ 628650 h 642397"/>
              <a:gd name="connsiteX2" fmla="*/ 676275 w 3714750"/>
              <a:gd name="connsiteY2" fmla="*/ 485775 h 642397"/>
              <a:gd name="connsiteX3" fmla="*/ 971550 w 3714750"/>
              <a:gd name="connsiteY3" fmla="*/ 381000 h 642397"/>
              <a:gd name="connsiteX4" fmla="*/ 1219200 w 3714750"/>
              <a:gd name="connsiteY4" fmla="*/ 352425 h 642397"/>
              <a:gd name="connsiteX5" fmla="*/ 1647825 w 3714750"/>
              <a:gd name="connsiteY5" fmla="*/ 257175 h 642397"/>
              <a:gd name="connsiteX6" fmla="*/ 1943100 w 3714750"/>
              <a:gd name="connsiteY6" fmla="*/ 114300 h 642397"/>
              <a:gd name="connsiteX7" fmla="*/ 2162175 w 3714750"/>
              <a:gd name="connsiteY7" fmla="*/ 9525 h 642397"/>
              <a:gd name="connsiteX8" fmla="*/ 2619375 w 3714750"/>
              <a:gd name="connsiteY8" fmla="*/ 9525 h 642397"/>
              <a:gd name="connsiteX9" fmla="*/ 3267075 w 3714750"/>
              <a:gd name="connsiteY9" fmla="*/ 0 h 642397"/>
              <a:gd name="connsiteX10" fmla="*/ 3714750 w 3714750"/>
              <a:gd name="connsiteY10" fmla="*/ 9525 h 642397"/>
              <a:gd name="connsiteX11" fmla="*/ 3714750 w 3714750"/>
              <a:gd name="connsiteY11" fmla="*/ 9525 h 642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4750" h="642397">
                <a:moveTo>
                  <a:pt x="0" y="628650"/>
                </a:moveTo>
                <a:cubicBezTo>
                  <a:pt x="110331" y="640556"/>
                  <a:pt x="220663" y="652462"/>
                  <a:pt x="333375" y="628650"/>
                </a:cubicBezTo>
                <a:cubicBezTo>
                  <a:pt x="446087" y="604838"/>
                  <a:pt x="569913" y="527050"/>
                  <a:pt x="676275" y="485775"/>
                </a:cubicBezTo>
                <a:cubicBezTo>
                  <a:pt x="782637" y="444500"/>
                  <a:pt x="881063" y="403225"/>
                  <a:pt x="971550" y="381000"/>
                </a:cubicBezTo>
                <a:cubicBezTo>
                  <a:pt x="1062038" y="358775"/>
                  <a:pt x="1106488" y="373062"/>
                  <a:pt x="1219200" y="352425"/>
                </a:cubicBezTo>
                <a:cubicBezTo>
                  <a:pt x="1331912" y="331788"/>
                  <a:pt x="1527175" y="296862"/>
                  <a:pt x="1647825" y="257175"/>
                </a:cubicBezTo>
                <a:cubicBezTo>
                  <a:pt x="1768475" y="217488"/>
                  <a:pt x="1943100" y="114300"/>
                  <a:pt x="1943100" y="114300"/>
                </a:cubicBezTo>
                <a:cubicBezTo>
                  <a:pt x="2028825" y="73025"/>
                  <a:pt x="2049463" y="26987"/>
                  <a:pt x="2162175" y="9525"/>
                </a:cubicBezTo>
                <a:cubicBezTo>
                  <a:pt x="2274888" y="-7938"/>
                  <a:pt x="2619375" y="9525"/>
                  <a:pt x="2619375" y="9525"/>
                </a:cubicBezTo>
                <a:lnTo>
                  <a:pt x="3267075" y="0"/>
                </a:lnTo>
                <a:cubicBezTo>
                  <a:pt x="3449637" y="0"/>
                  <a:pt x="3714750" y="9525"/>
                  <a:pt x="3714750" y="9525"/>
                </a:cubicBezTo>
                <a:lnTo>
                  <a:pt x="3714750" y="9525"/>
                </a:lnTo>
              </a:path>
            </a:pathLst>
          </a:custGeom>
          <a:noFill/>
          <a:ln>
            <a:solidFill>
              <a:srgbClr val="FFFF00"/>
            </a:solidFill>
            <a:prstDash val="dash"/>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Freeform: Shape 24">
            <a:extLst>
              <a:ext uri="{FF2B5EF4-FFF2-40B4-BE49-F238E27FC236}">
                <a16:creationId xmlns:a16="http://schemas.microsoft.com/office/drawing/2014/main" id="{B13A96F5-0EAD-4670-B4B0-427CC023FD66}"/>
              </a:ext>
            </a:extLst>
          </p:cNvPr>
          <p:cNvSpPr/>
          <p:nvPr/>
        </p:nvSpPr>
        <p:spPr>
          <a:xfrm>
            <a:off x="6519863" y="2189455"/>
            <a:ext cx="3320553" cy="1133272"/>
          </a:xfrm>
          <a:custGeom>
            <a:avLst/>
            <a:gdLst>
              <a:gd name="connsiteX0" fmla="*/ 0 w 3133725"/>
              <a:gd name="connsiteY0" fmla="*/ 1125245 h 1133272"/>
              <a:gd name="connsiteX1" fmla="*/ 238125 w 3133725"/>
              <a:gd name="connsiteY1" fmla="*/ 1130008 h 1133272"/>
              <a:gd name="connsiteX2" fmla="*/ 457200 w 3133725"/>
              <a:gd name="connsiteY2" fmla="*/ 1082383 h 1133272"/>
              <a:gd name="connsiteX3" fmla="*/ 685800 w 3133725"/>
              <a:gd name="connsiteY3" fmla="*/ 915695 h 1133272"/>
              <a:gd name="connsiteX4" fmla="*/ 809625 w 3133725"/>
              <a:gd name="connsiteY4" fmla="*/ 782345 h 1133272"/>
              <a:gd name="connsiteX5" fmla="*/ 1090612 w 3133725"/>
              <a:gd name="connsiteY5" fmla="*/ 706145 h 1133272"/>
              <a:gd name="connsiteX6" fmla="*/ 1543050 w 3133725"/>
              <a:gd name="connsiteY6" fmla="*/ 553745 h 1133272"/>
              <a:gd name="connsiteX7" fmla="*/ 1966912 w 3133725"/>
              <a:gd name="connsiteY7" fmla="*/ 163220 h 1133272"/>
              <a:gd name="connsiteX8" fmla="*/ 2133600 w 3133725"/>
              <a:gd name="connsiteY8" fmla="*/ 48920 h 1133272"/>
              <a:gd name="connsiteX9" fmla="*/ 2443162 w 3133725"/>
              <a:gd name="connsiteY9" fmla="*/ 6058 h 1133272"/>
              <a:gd name="connsiteX10" fmla="*/ 3133725 w 3133725"/>
              <a:gd name="connsiteY10" fmla="*/ 1295 h 1133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3725" h="1133272">
                <a:moveTo>
                  <a:pt x="0" y="1125245"/>
                </a:moveTo>
                <a:cubicBezTo>
                  <a:pt x="80962" y="1131198"/>
                  <a:pt x="161925" y="1137152"/>
                  <a:pt x="238125" y="1130008"/>
                </a:cubicBezTo>
                <a:cubicBezTo>
                  <a:pt x="314325" y="1122864"/>
                  <a:pt x="382588" y="1118102"/>
                  <a:pt x="457200" y="1082383"/>
                </a:cubicBezTo>
                <a:cubicBezTo>
                  <a:pt x="531813" y="1046664"/>
                  <a:pt x="627063" y="965701"/>
                  <a:pt x="685800" y="915695"/>
                </a:cubicBezTo>
                <a:cubicBezTo>
                  <a:pt x="744538" y="865689"/>
                  <a:pt x="742156" y="817270"/>
                  <a:pt x="809625" y="782345"/>
                </a:cubicBezTo>
                <a:cubicBezTo>
                  <a:pt x="877094" y="747420"/>
                  <a:pt x="968375" y="744245"/>
                  <a:pt x="1090612" y="706145"/>
                </a:cubicBezTo>
                <a:cubicBezTo>
                  <a:pt x="1212849" y="668045"/>
                  <a:pt x="1397000" y="644232"/>
                  <a:pt x="1543050" y="553745"/>
                </a:cubicBezTo>
                <a:cubicBezTo>
                  <a:pt x="1689100" y="463257"/>
                  <a:pt x="1868487" y="247357"/>
                  <a:pt x="1966912" y="163220"/>
                </a:cubicBezTo>
                <a:cubicBezTo>
                  <a:pt x="2065337" y="79082"/>
                  <a:pt x="2054225" y="75114"/>
                  <a:pt x="2133600" y="48920"/>
                </a:cubicBezTo>
                <a:cubicBezTo>
                  <a:pt x="2212975" y="22726"/>
                  <a:pt x="2276475" y="13995"/>
                  <a:pt x="2443162" y="6058"/>
                </a:cubicBezTo>
                <a:cubicBezTo>
                  <a:pt x="2609849" y="-1879"/>
                  <a:pt x="2871787" y="-292"/>
                  <a:pt x="3133725" y="1295"/>
                </a:cubicBezTo>
              </a:path>
            </a:pathLst>
          </a:custGeom>
          <a:noFill/>
          <a:ln>
            <a:solidFill>
              <a:srgbClr val="00B050"/>
            </a:solidFill>
            <a:prstDash val="dash"/>
            <a:tailEnd type="triangle"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37608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795F0-939B-E378-C22E-242459F61AC4}"/>
              </a:ext>
            </a:extLst>
          </p:cNvPr>
          <p:cNvSpPr>
            <a:spLocks noGrp="1"/>
          </p:cNvSpPr>
          <p:nvPr>
            <p:ph type="title"/>
          </p:nvPr>
        </p:nvSpPr>
        <p:spPr/>
        <p:txBody>
          <a:bodyPr/>
          <a:lstStyle/>
          <a:p>
            <a:r>
              <a:rPr lang="en-US" dirty="0">
                <a:latin typeface="+mj-lt"/>
              </a:rPr>
              <a:t>2 - </a:t>
            </a:r>
            <a:r>
              <a:rPr lang="en-US" dirty="0" err="1">
                <a:latin typeface="+mj-lt"/>
              </a:rPr>
              <a:t>SafEBat</a:t>
            </a:r>
            <a:r>
              <a:rPr lang="en-US" dirty="0">
                <a:latin typeface="+mj-lt"/>
              </a:rPr>
              <a:t> Project</a:t>
            </a:r>
            <a:endParaRPr lang="sv-SE" dirty="0"/>
          </a:p>
        </p:txBody>
      </p:sp>
      <p:sp>
        <p:nvSpPr>
          <p:cNvPr id="3" name="Content Placeholder 2">
            <a:extLst>
              <a:ext uri="{FF2B5EF4-FFF2-40B4-BE49-F238E27FC236}">
                <a16:creationId xmlns:a16="http://schemas.microsoft.com/office/drawing/2014/main" id="{1D87A7CC-3217-EC00-999E-E1EE2C4D4824}"/>
              </a:ext>
            </a:extLst>
          </p:cNvPr>
          <p:cNvSpPr>
            <a:spLocks noGrp="1"/>
          </p:cNvSpPr>
          <p:nvPr>
            <p:ph idx="1"/>
          </p:nvPr>
        </p:nvSpPr>
        <p:spPr/>
        <p:txBody>
          <a:bodyPr/>
          <a:lstStyle/>
          <a:p>
            <a:pPr>
              <a:buFont typeface="Courier New" panose="02070309020205020404" pitchFamily="49" charset="0"/>
              <a:buChar char="o"/>
            </a:pPr>
            <a:endParaRPr lang="en-US" dirty="0">
              <a:latin typeface="+mj-lt"/>
            </a:endParaRPr>
          </a:p>
          <a:p>
            <a:pPr>
              <a:buFont typeface="Courier New" panose="02070309020205020404" pitchFamily="49" charset="0"/>
              <a:buChar char="o"/>
            </a:pPr>
            <a:endParaRPr lang="en-US" dirty="0">
              <a:latin typeface="+mj-lt"/>
            </a:endParaRPr>
          </a:p>
          <a:p>
            <a:pPr>
              <a:buFont typeface="Courier New" panose="02070309020205020404" pitchFamily="49" charset="0"/>
              <a:buChar char="o"/>
            </a:pPr>
            <a:r>
              <a:rPr lang="en-US" dirty="0">
                <a:latin typeface="+mj-lt"/>
              </a:rPr>
              <a:t>Project - Project consortium &amp; Funding</a:t>
            </a:r>
          </a:p>
          <a:p>
            <a:pPr>
              <a:buFont typeface="Courier New" panose="02070309020205020404" pitchFamily="49" charset="0"/>
              <a:buChar char="o"/>
            </a:pPr>
            <a:r>
              <a:rPr lang="en-US" dirty="0">
                <a:latin typeface="+mj-lt"/>
              </a:rPr>
              <a:t>Project goal</a:t>
            </a:r>
          </a:p>
        </p:txBody>
      </p:sp>
      <p:sp>
        <p:nvSpPr>
          <p:cNvPr id="4" name="Slide Number Placeholder 3">
            <a:extLst>
              <a:ext uri="{FF2B5EF4-FFF2-40B4-BE49-F238E27FC236}">
                <a16:creationId xmlns:a16="http://schemas.microsoft.com/office/drawing/2014/main" id="{02EE84B7-822C-FBCF-1654-80D9E84058A4}"/>
              </a:ext>
            </a:extLst>
          </p:cNvPr>
          <p:cNvSpPr>
            <a:spLocks noGrp="1"/>
          </p:cNvSpPr>
          <p:nvPr>
            <p:ph type="sldNum" sz="quarter" idx="11"/>
          </p:nvPr>
        </p:nvSpPr>
        <p:spPr/>
        <p:txBody>
          <a:bodyPr/>
          <a:lstStyle/>
          <a:p>
            <a:fld id="{BFDAF33A-75E1-4C0B-A22B-EAC9B12C110F}" type="slidenum">
              <a:rPr lang="de-DE" smtClean="0"/>
              <a:pPr/>
              <a:t>8</a:t>
            </a:fld>
            <a:endParaRPr lang="de-DE" dirty="0"/>
          </a:p>
        </p:txBody>
      </p:sp>
      <p:sp>
        <p:nvSpPr>
          <p:cNvPr id="5" name="Footer Placeholder 4">
            <a:extLst>
              <a:ext uri="{FF2B5EF4-FFF2-40B4-BE49-F238E27FC236}">
                <a16:creationId xmlns:a16="http://schemas.microsoft.com/office/drawing/2014/main" id="{AD24E107-CC7C-EC44-C002-5615DF1DDBF2}"/>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6" name="Picture 8">
            <a:extLst>
              <a:ext uri="{FF2B5EF4-FFF2-40B4-BE49-F238E27FC236}">
                <a16:creationId xmlns:a16="http://schemas.microsoft.com/office/drawing/2014/main" id="{D2C2384A-AE6E-82E8-CED3-7D6B0AEC241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EED2A3DE-404C-79A0-3947-1059B0FD320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0A8D79E9-6B8C-13CF-574C-D2A625EC6E6E}"/>
              </a:ext>
            </a:extLst>
          </p:cNvPr>
          <p:cNvPicPr>
            <a:picLocks noChangeAspect="1"/>
          </p:cNvPicPr>
          <p:nvPr/>
        </p:nvPicPr>
        <p:blipFill>
          <a:blip r:embed="rId4"/>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F16A78C0-108D-12B3-406E-F83BE0E72A0D}"/>
              </a:ext>
            </a:extLst>
          </p:cNvPr>
          <p:cNvPicPr>
            <a:picLocks noChangeAspect="1"/>
          </p:cNvPicPr>
          <p:nvPr/>
        </p:nvPicPr>
        <p:blipFill rotWithShape="1">
          <a:blip r:embed="rId5"/>
          <a:srcRect l="28067" t="19233" r="68055" b="54776"/>
          <a:stretch/>
        </p:blipFill>
        <p:spPr>
          <a:xfrm>
            <a:off x="11086063" y="532221"/>
            <a:ext cx="450154" cy="520514"/>
          </a:xfrm>
          <a:prstGeom prst="rect">
            <a:avLst/>
          </a:prstGeom>
        </p:spPr>
      </p:pic>
      <p:pic>
        <p:nvPicPr>
          <p:cNvPr id="10" name="Picture 9">
            <a:extLst>
              <a:ext uri="{FF2B5EF4-FFF2-40B4-BE49-F238E27FC236}">
                <a16:creationId xmlns:a16="http://schemas.microsoft.com/office/drawing/2014/main" id="{E8028989-6A45-B8CC-5C24-0E25087979CC}"/>
              </a:ext>
            </a:extLst>
          </p:cNvPr>
          <p:cNvPicPr>
            <a:picLocks noChangeAspect="1"/>
          </p:cNvPicPr>
          <p:nvPr/>
        </p:nvPicPr>
        <p:blipFill>
          <a:blip r:embed="rId6"/>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560167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08AC9CE4-51A3-4627-3F50-F6042399756A}"/>
              </a:ext>
            </a:extLst>
          </p:cNvPr>
          <p:cNvSpPr/>
          <p:nvPr/>
        </p:nvSpPr>
        <p:spPr>
          <a:xfrm>
            <a:off x="6384032" y="1232756"/>
            <a:ext cx="5400600" cy="2425771"/>
          </a:xfrm>
          <a:prstGeom prst="rect">
            <a:avLst/>
          </a:prstGeom>
          <a:solidFill>
            <a:srgbClr val="96CFE9">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Rectangle 29">
            <a:extLst>
              <a:ext uri="{FF2B5EF4-FFF2-40B4-BE49-F238E27FC236}">
                <a16:creationId xmlns:a16="http://schemas.microsoft.com/office/drawing/2014/main" id="{39AD7033-F5C6-F81A-9DB4-57D26259B50D}"/>
              </a:ext>
            </a:extLst>
          </p:cNvPr>
          <p:cNvSpPr/>
          <p:nvPr/>
        </p:nvSpPr>
        <p:spPr>
          <a:xfrm>
            <a:off x="270304" y="1232756"/>
            <a:ext cx="5969712" cy="4428492"/>
          </a:xfrm>
          <a:prstGeom prst="rect">
            <a:avLst/>
          </a:prstGeom>
          <a:solidFill>
            <a:schemeClr val="bg1">
              <a:lumMod val="75000"/>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ctangle 34">
            <a:extLst>
              <a:ext uri="{FF2B5EF4-FFF2-40B4-BE49-F238E27FC236}">
                <a16:creationId xmlns:a16="http://schemas.microsoft.com/office/drawing/2014/main" id="{B2295D25-5B29-337E-1A4C-52883F49245A}"/>
              </a:ext>
            </a:extLst>
          </p:cNvPr>
          <p:cNvSpPr/>
          <p:nvPr/>
        </p:nvSpPr>
        <p:spPr>
          <a:xfrm>
            <a:off x="6384032" y="3725827"/>
            <a:ext cx="5400600" cy="1935422"/>
          </a:xfrm>
          <a:prstGeom prst="rect">
            <a:avLst/>
          </a:prstGeom>
          <a:solidFill>
            <a:srgbClr val="FFC000">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itel 1"/>
          <p:cNvSpPr>
            <a:spLocks noGrp="1"/>
          </p:cNvSpPr>
          <p:nvPr>
            <p:ph type="title"/>
          </p:nvPr>
        </p:nvSpPr>
        <p:spPr/>
        <p:txBody>
          <a:bodyPr/>
          <a:lstStyle/>
          <a:p>
            <a:r>
              <a:rPr lang="en-US" dirty="0" err="1">
                <a:latin typeface="+mj-lt"/>
              </a:rPr>
              <a:t>SafEBat</a:t>
            </a:r>
            <a:r>
              <a:rPr lang="en-US" dirty="0">
                <a:latin typeface="+mj-lt"/>
              </a:rPr>
              <a:t> – Project consortium &amp; Funding</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9</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13" name="Picture 12">
            <a:extLst>
              <a:ext uri="{FF2B5EF4-FFF2-40B4-BE49-F238E27FC236}">
                <a16:creationId xmlns:a16="http://schemas.microsoft.com/office/drawing/2014/main" id="{2EEFE434-4761-F1F6-04B2-5D9D56C13E5E}"/>
              </a:ext>
            </a:extLst>
          </p:cNvPr>
          <p:cNvPicPr>
            <a:picLocks noChangeAspect="1"/>
          </p:cNvPicPr>
          <p:nvPr/>
        </p:nvPicPr>
        <p:blipFill rotWithShape="1">
          <a:blip r:embed="rId3"/>
          <a:srcRect l="6035" t="32927" r="36880" b="10654"/>
          <a:stretch/>
        </p:blipFill>
        <p:spPr>
          <a:xfrm>
            <a:off x="2441637" y="1672063"/>
            <a:ext cx="1481694" cy="816831"/>
          </a:xfrm>
          <a:prstGeom prst="rect">
            <a:avLst/>
          </a:prstGeom>
        </p:spPr>
      </p:pic>
      <p:pic>
        <p:nvPicPr>
          <p:cNvPr id="15" name="Picture 8">
            <a:extLst>
              <a:ext uri="{FF2B5EF4-FFF2-40B4-BE49-F238E27FC236}">
                <a16:creationId xmlns:a16="http://schemas.microsoft.com/office/drawing/2014/main" id="{69F959D3-76EE-3AD0-8A86-FF296E3CB07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8273" y="2954971"/>
            <a:ext cx="1505216" cy="655113"/>
          </a:xfrm>
          <a:prstGeom prst="rect">
            <a:avLst/>
          </a:prstGeom>
        </p:spPr>
      </p:pic>
      <p:pic>
        <p:nvPicPr>
          <p:cNvPr id="16" name="Picture 7" descr="iwu_rgb">
            <a:extLst>
              <a:ext uri="{FF2B5EF4-FFF2-40B4-BE49-F238E27FC236}">
                <a16:creationId xmlns:a16="http://schemas.microsoft.com/office/drawing/2014/main" id="{1AF1B596-39BB-62F0-DEA6-44591F5F12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5680" y="3099472"/>
            <a:ext cx="2355186" cy="667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AB26CD2F-5989-2421-C428-15E8866A8EC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4727848" y="4005064"/>
            <a:ext cx="915026" cy="1019174"/>
          </a:xfrm>
          <a:prstGeom prst="rect">
            <a:avLst/>
          </a:prstGeom>
        </p:spPr>
      </p:pic>
      <p:pic>
        <p:nvPicPr>
          <p:cNvPr id="19" name="Picture 18">
            <a:extLst>
              <a:ext uri="{FF2B5EF4-FFF2-40B4-BE49-F238E27FC236}">
                <a16:creationId xmlns:a16="http://schemas.microsoft.com/office/drawing/2014/main" id="{F9553E78-DEBD-084A-E74A-BCAA1E21A813}"/>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2441637" y="4244018"/>
            <a:ext cx="1738107" cy="306467"/>
          </a:xfrm>
          <a:prstGeom prst="rect">
            <a:avLst/>
          </a:prstGeom>
        </p:spPr>
      </p:pic>
      <p:pic>
        <p:nvPicPr>
          <p:cNvPr id="21" name="Picture 20">
            <a:extLst>
              <a:ext uri="{FF2B5EF4-FFF2-40B4-BE49-F238E27FC236}">
                <a16:creationId xmlns:a16="http://schemas.microsoft.com/office/drawing/2014/main" id="{5BDFAD51-99F3-FBBC-7F24-D506F26BEB1C}"/>
              </a:ext>
            </a:extLst>
          </p:cNvPr>
          <p:cNvPicPr>
            <a:picLocks noChangeAspect="1"/>
          </p:cNvPicPr>
          <p:nvPr/>
        </p:nvPicPr>
        <p:blipFill>
          <a:blip r:embed="rId8"/>
          <a:stretch>
            <a:fillRect/>
          </a:stretch>
        </p:blipFill>
        <p:spPr>
          <a:xfrm>
            <a:off x="1206408" y="4005064"/>
            <a:ext cx="759134" cy="933648"/>
          </a:xfrm>
          <a:prstGeom prst="rect">
            <a:avLst/>
          </a:prstGeom>
        </p:spPr>
      </p:pic>
      <p:pic>
        <p:nvPicPr>
          <p:cNvPr id="23" name="Picture 22">
            <a:extLst>
              <a:ext uri="{FF2B5EF4-FFF2-40B4-BE49-F238E27FC236}">
                <a16:creationId xmlns:a16="http://schemas.microsoft.com/office/drawing/2014/main" id="{231B557C-9A6D-3471-C272-252570D9CDD2}"/>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8319553" y="1802226"/>
            <a:ext cx="1152128" cy="738190"/>
          </a:xfrm>
          <a:prstGeom prst="rect">
            <a:avLst/>
          </a:prstGeom>
        </p:spPr>
      </p:pic>
      <p:pic>
        <p:nvPicPr>
          <p:cNvPr id="25" name="Picture 24">
            <a:extLst>
              <a:ext uri="{FF2B5EF4-FFF2-40B4-BE49-F238E27FC236}">
                <a16:creationId xmlns:a16="http://schemas.microsoft.com/office/drawing/2014/main" id="{4A060712-FE5E-5CDD-CF4B-98727A17900B}"/>
              </a:ext>
            </a:extLst>
          </p:cNvPr>
          <p:cNvPicPr>
            <a:picLocks noChangeAspect="1"/>
          </p:cNvPicPr>
          <p:nvPr/>
        </p:nvPicPr>
        <p:blipFill>
          <a:blip r:embed="rId10">
            <a:clrChange>
              <a:clrFrom>
                <a:srgbClr val="FFFFFF"/>
              </a:clrFrom>
              <a:clrTo>
                <a:srgbClr val="FFFFFF">
                  <a:alpha val="0"/>
                </a:srgbClr>
              </a:clrTo>
            </a:clrChange>
          </a:blip>
          <a:stretch>
            <a:fillRect/>
          </a:stretch>
        </p:blipFill>
        <p:spPr>
          <a:xfrm>
            <a:off x="7392144" y="2713709"/>
            <a:ext cx="3228975" cy="771525"/>
          </a:xfrm>
          <a:prstGeom prst="rect">
            <a:avLst/>
          </a:prstGeom>
        </p:spPr>
      </p:pic>
      <p:sp>
        <p:nvSpPr>
          <p:cNvPr id="34" name="TextBox 33">
            <a:extLst>
              <a:ext uri="{FF2B5EF4-FFF2-40B4-BE49-F238E27FC236}">
                <a16:creationId xmlns:a16="http://schemas.microsoft.com/office/drawing/2014/main" id="{15D6D8B9-FE7D-1E00-A743-C6216DAABA7C}"/>
              </a:ext>
            </a:extLst>
          </p:cNvPr>
          <p:cNvSpPr txBox="1"/>
          <p:nvPr/>
        </p:nvSpPr>
        <p:spPr>
          <a:xfrm>
            <a:off x="6423086" y="3910555"/>
            <a:ext cx="6097190" cy="1661993"/>
          </a:xfrm>
          <a:prstGeom prst="rect">
            <a:avLst/>
          </a:prstGeom>
          <a:noFill/>
        </p:spPr>
        <p:txBody>
          <a:bodyPr wrap="square">
            <a:spAutoFit/>
          </a:bodyPr>
          <a:lstStyle/>
          <a:p>
            <a:r>
              <a:rPr lang="en-US" sz="1700" b="1" kern="0" dirty="0">
                <a:latin typeface="+mj-lt"/>
              </a:rPr>
              <a:t>Goals and value</a:t>
            </a:r>
          </a:p>
          <a:p>
            <a:pPr marL="742950" lvl="1" indent="-285750">
              <a:buFont typeface="Arial" panose="020B0604020202020204" pitchFamily="34" charset="0"/>
              <a:buChar char="•"/>
            </a:pPr>
            <a:r>
              <a:rPr lang="en-US" sz="1700" kern="0" dirty="0">
                <a:latin typeface="+mj-lt"/>
              </a:rPr>
              <a:t>Increase in passenger safety </a:t>
            </a:r>
          </a:p>
          <a:p>
            <a:pPr marL="742950" lvl="1" indent="-285750">
              <a:buFont typeface="Arial" panose="020B0604020202020204" pitchFamily="34" charset="0"/>
              <a:buChar char="•"/>
            </a:pPr>
            <a:r>
              <a:rPr lang="en-US" sz="1700" kern="0" dirty="0">
                <a:latin typeface="+mj-lt"/>
              </a:rPr>
              <a:t>Improved system health monitoring </a:t>
            </a:r>
          </a:p>
          <a:p>
            <a:pPr marL="742950" lvl="1" indent="-285750">
              <a:buFont typeface="Arial" panose="020B0604020202020204" pitchFamily="34" charset="0"/>
              <a:buChar char="•"/>
            </a:pPr>
            <a:r>
              <a:rPr lang="en-US" sz="1700" kern="0" dirty="0">
                <a:latin typeface="+mj-lt"/>
              </a:rPr>
              <a:t>Saving of manufacturing steps / costs </a:t>
            </a:r>
          </a:p>
          <a:p>
            <a:pPr marL="742950" lvl="1" indent="-285750">
              <a:buFont typeface="Arial" panose="020B0604020202020204" pitchFamily="34" charset="0"/>
              <a:buChar char="•"/>
            </a:pPr>
            <a:r>
              <a:rPr lang="en-US" sz="1700" kern="0" dirty="0">
                <a:latin typeface="+mj-lt"/>
              </a:rPr>
              <a:t>Flexibility (focus thermal behavior) </a:t>
            </a:r>
          </a:p>
          <a:p>
            <a:pPr marL="742950" lvl="1" indent="-285750">
              <a:buFont typeface="Arial" panose="020B0604020202020204" pitchFamily="34" charset="0"/>
              <a:buChar char="•"/>
            </a:pPr>
            <a:r>
              <a:rPr lang="en-US" sz="1700" kern="0" dirty="0">
                <a:latin typeface="+mj-lt"/>
              </a:rPr>
              <a:t>Use of high-performance cells, faster charging</a:t>
            </a:r>
            <a:endParaRPr lang="de-DE" sz="1700" kern="0" dirty="0">
              <a:latin typeface="+mj-lt"/>
            </a:endParaRPr>
          </a:p>
        </p:txBody>
      </p:sp>
    </p:spTree>
    <p:extLst>
      <p:ext uri="{BB962C8B-B14F-4D97-AF65-F5344CB8AC3E}">
        <p14:creationId xmlns:p14="http://schemas.microsoft.com/office/powerpoint/2010/main" val="2316375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Project goal</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10</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6" name="Inhaltsplatzhalter 2">
            <a:extLst>
              <a:ext uri="{FF2B5EF4-FFF2-40B4-BE49-F238E27FC236}">
                <a16:creationId xmlns:a16="http://schemas.microsoft.com/office/drawing/2014/main" id="{4DE9AA78-723C-7B2F-B4E2-92456626B526}"/>
              </a:ext>
            </a:extLst>
          </p:cNvPr>
          <p:cNvSpPr>
            <a:spLocks noGrp="1"/>
          </p:cNvSpPr>
          <p:nvPr>
            <p:ph idx="1"/>
          </p:nvPr>
        </p:nvSpPr>
        <p:spPr>
          <a:xfrm>
            <a:off x="479376" y="1199325"/>
            <a:ext cx="5175572" cy="4459350"/>
          </a:xfrm>
        </p:spPr>
        <p:txBody>
          <a:bodyPr anchor="ctr"/>
          <a:lstStyle/>
          <a:p>
            <a:pPr>
              <a:buClr>
                <a:srgbClr val="00B0F0"/>
              </a:buClr>
              <a:buFont typeface="Wingdings" panose="05000000000000000000" pitchFamily="2" charset="2"/>
              <a:buChar char="§"/>
            </a:pPr>
            <a:r>
              <a:rPr lang="en-US" sz="1800" b="1" dirty="0">
                <a:latin typeface="+mj-lt"/>
              </a:rPr>
              <a:t>Weight reduction </a:t>
            </a:r>
            <a:r>
              <a:rPr lang="en-US" sz="1800" dirty="0">
                <a:latin typeface="+mj-lt"/>
              </a:rPr>
              <a:t>of 15-20% </a:t>
            </a:r>
          </a:p>
          <a:p>
            <a:pPr>
              <a:buClr>
                <a:srgbClr val="00B0F0"/>
              </a:buClr>
              <a:buFont typeface="Wingdings" panose="05000000000000000000" pitchFamily="2" charset="2"/>
              <a:buChar char="§"/>
            </a:pPr>
            <a:r>
              <a:rPr lang="en-US" sz="1800" b="1" dirty="0">
                <a:latin typeface="+mj-lt"/>
              </a:rPr>
              <a:t>Thermal functions</a:t>
            </a:r>
            <a:r>
              <a:rPr lang="en-US" sz="1800" dirty="0">
                <a:latin typeface="+mj-lt"/>
              </a:rPr>
              <a:t>: switchable temperature control and passive temperature control</a:t>
            </a:r>
          </a:p>
          <a:p>
            <a:pPr>
              <a:buClr>
                <a:srgbClr val="00B0F0"/>
              </a:buClr>
              <a:buFont typeface="Wingdings" panose="05000000000000000000" pitchFamily="2" charset="2"/>
              <a:buChar char="§"/>
            </a:pPr>
            <a:r>
              <a:rPr lang="en-US" sz="1800" b="1" dirty="0">
                <a:latin typeface="+mj-lt"/>
              </a:rPr>
              <a:t>Sensor integration </a:t>
            </a:r>
            <a:r>
              <a:rPr lang="en-US" sz="1800" dirty="0">
                <a:latin typeface="+mj-lt"/>
              </a:rPr>
              <a:t>for health monitoring of the housing / system</a:t>
            </a:r>
          </a:p>
          <a:p>
            <a:pPr>
              <a:buClr>
                <a:srgbClr val="00B0F0"/>
              </a:buClr>
              <a:buFont typeface="Wingdings" panose="05000000000000000000" pitchFamily="2" charset="2"/>
              <a:buChar char="§"/>
            </a:pPr>
            <a:r>
              <a:rPr lang="en-US" sz="1800" b="1" dirty="0">
                <a:latin typeface="+mj-lt"/>
              </a:rPr>
              <a:t>Increase</a:t>
            </a:r>
            <a:r>
              <a:rPr lang="en-US" sz="1800" dirty="0">
                <a:latin typeface="+mj-lt"/>
              </a:rPr>
              <a:t> in </a:t>
            </a:r>
            <a:r>
              <a:rPr lang="en-US" sz="1800" b="1" dirty="0">
                <a:latin typeface="+mj-lt"/>
              </a:rPr>
              <a:t>underbody protection </a:t>
            </a:r>
            <a:r>
              <a:rPr lang="en-US" sz="1800" dirty="0">
                <a:latin typeface="+mj-lt"/>
              </a:rPr>
              <a:t>and proof on experimental stage</a:t>
            </a:r>
            <a:br>
              <a:rPr lang="en-US" sz="1800" dirty="0">
                <a:latin typeface="+mj-lt"/>
              </a:rPr>
            </a:br>
            <a:r>
              <a:rPr lang="en-US" sz="1800" dirty="0">
                <a:latin typeface="+mj-lt"/>
                <a:sym typeface="Wingdings" panose="05000000000000000000" pitchFamily="2" charset="2"/>
              </a:rPr>
              <a:t> </a:t>
            </a:r>
            <a:r>
              <a:rPr lang="en-US" sz="1800" dirty="0">
                <a:latin typeface="+mj-lt"/>
              </a:rPr>
              <a:t>at least 20% </a:t>
            </a:r>
            <a:r>
              <a:rPr lang="en-US" sz="1800" b="1" dirty="0">
                <a:latin typeface="+mj-lt"/>
              </a:rPr>
              <a:t>reduction in penetration depth </a:t>
            </a:r>
            <a:r>
              <a:rPr lang="en-US" sz="1800" dirty="0">
                <a:latin typeface="+mj-lt"/>
              </a:rPr>
              <a:t>in the bollard test </a:t>
            </a:r>
          </a:p>
          <a:p>
            <a:pPr marL="0" indent="0">
              <a:buNone/>
            </a:pPr>
            <a:endParaRPr lang="en-US" sz="1800" dirty="0">
              <a:latin typeface="+mj-lt"/>
              <a:sym typeface="Wingdings" panose="05000000000000000000" pitchFamily="2" charset="2"/>
            </a:endParaRPr>
          </a:p>
          <a:p>
            <a:pPr marL="0" indent="0" algn="just">
              <a:buNone/>
            </a:pPr>
            <a:r>
              <a:rPr lang="en-US" sz="1800" dirty="0">
                <a:latin typeface="+mj-lt"/>
                <a:sym typeface="Wingdings" panose="05000000000000000000" pitchFamily="2" charset="2"/>
              </a:rPr>
              <a:t> </a:t>
            </a:r>
            <a:r>
              <a:rPr lang="en-US" sz="1800" dirty="0">
                <a:latin typeface="+mj-lt"/>
              </a:rPr>
              <a:t>Development and </a:t>
            </a:r>
            <a:r>
              <a:rPr lang="en-US" sz="1800" b="1" dirty="0">
                <a:latin typeface="+mj-lt"/>
              </a:rPr>
              <a:t>process design</a:t>
            </a:r>
            <a:r>
              <a:rPr lang="en-US" sz="1800" dirty="0">
                <a:latin typeface="+mj-lt"/>
              </a:rPr>
              <a:t> of an FRP-aluminum foam sandwich battery housing with integrated sensors and thermal management in true scale</a:t>
            </a:r>
          </a:p>
        </p:txBody>
      </p:sp>
      <p:pic>
        <p:nvPicPr>
          <p:cNvPr id="9" name="Picture 3">
            <a:extLst>
              <a:ext uri="{FF2B5EF4-FFF2-40B4-BE49-F238E27FC236}">
                <a16:creationId xmlns:a16="http://schemas.microsoft.com/office/drawing/2014/main" id="{B5FEBE93-0E58-D26D-82D3-30A1446F13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4482" y="1876869"/>
            <a:ext cx="4805021" cy="1121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8">
            <a:extLst>
              <a:ext uri="{FF2B5EF4-FFF2-40B4-BE49-F238E27FC236}">
                <a16:creationId xmlns:a16="http://schemas.microsoft.com/office/drawing/2014/main" id="{364C9149-9560-042C-7BAF-68F7C5FB16E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2" name="Picture 7" descr="iwu_rgb">
            <a:extLst>
              <a:ext uri="{FF2B5EF4-FFF2-40B4-BE49-F238E27FC236}">
                <a16:creationId xmlns:a16="http://schemas.microsoft.com/office/drawing/2014/main" id="{1F6EC107-4F1F-20F7-AA82-5FFEC3AEDEE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75496D5A-B144-5ABA-E6CE-BE7EA24034D5}"/>
              </a:ext>
            </a:extLst>
          </p:cNvPr>
          <p:cNvPicPr>
            <a:picLocks noChangeAspect="1"/>
          </p:cNvPicPr>
          <p:nvPr/>
        </p:nvPicPr>
        <p:blipFill>
          <a:blip r:embed="rId5"/>
          <a:stretch>
            <a:fillRect/>
          </a:stretch>
        </p:blipFill>
        <p:spPr>
          <a:xfrm>
            <a:off x="10611699" y="551343"/>
            <a:ext cx="450155" cy="501392"/>
          </a:xfrm>
          <a:prstGeom prst="rect">
            <a:avLst/>
          </a:prstGeom>
        </p:spPr>
      </p:pic>
      <p:pic>
        <p:nvPicPr>
          <p:cNvPr id="14" name="Grafik 12">
            <a:extLst>
              <a:ext uri="{FF2B5EF4-FFF2-40B4-BE49-F238E27FC236}">
                <a16:creationId xmlns:a16="http://schemas.microsoft.com/office/drawing/2014/main" id="{190E674F-95B9-77BD-7019-8E94DABF4C32}"/>
              </a:ext>
            </a:extLst>
          </p:cNvPr>
          <p:cNvPicPr>
            <a:picLocks noChangeAspect="1"/>
          </p:cNvPicPr>
          <p:nvPr/>
        </p:nvPicPr>
        <p:blipFill rotWithShape="1">
          <a:blip r:embed="rId6"/>
          <a:srcRect l="28067" t="19233" r="68055" b="54776"/>
          <a:stretch/>
        </p:blipFill>
        <p:spPr>
          <a:xfrm>
            <a:off x="11086063" y="532221"/>
            <a:ext cx="450154" cy="520514"/>
          </a:xfrm>
          <a:prstGeom prst="rect">
            <a:avLst/>
          </a:prstGeom>
        </p:spPr>
      </p:pic>
      <p:pic>
        <p:nvPicPr>
          <p:cNvPr id="15" name="Picture 14">
            <a:extLst>
              <a:ext uri="{FF2B5EF4-FFF2-40B4-BE49-F238E27FC236}">
                <a16:creationId xmlns:a16="http://schemas.microsoft.com/office/drawing/2014/main" id="{2A6C11D4-0A60-54F6-9C3D-E474C660A2F1}"/>
              </a:ext>
            </a:extLst>
          </p:cNvPr>
          <p:cNvPicPr>
            <a:picLocks noChangeAspect="1"/>
          </p:cNvPicPr>
          <p:nvPr/>
        </p:nvPicPr>
        <p:blipFill>
          <a:blip r:embed="rId7"/>
          <a:stretch>
            <a:fillRect/>
          </a:stretch>
        </p:blipFill>
        <p:spPr>
          <a:xfrm>
            <a:off x="9213095" y="852324"/>
            <a:ext cx="1220668" cy="215231"/>
          </a:xfrm>
          <a:prstGeom prst="rect">
            <a:avLst/>
          </a:prstGeom>
        </p:spPr>
      </p:pic>
      <p:pic>
        <p:nvPicPr>
          <p:cNvPr id="16" name="Picture 15">
            <a:extLst>
              <a:ext uri="{FF2B5EF4-FFF2-40B4-BE49-F238E27FC236}">
                <a16:creationId xmlns:a16="http://schemas.microsoft.com/office/drawing/2014/main" id="{D2C1B480-6BE3-B3BA-DAC2-C20729C5C96A}"/>
              </a:ext>
            </a:extLst>
          </p:cNvPr>
          <p:cNvPicPr>
            <a:picLocks noChangeAspect="1"/>
          </p:cNvPicPr>
          <p:nvPr/>
        </p:nvPicPr>
        <p:blipFill rotWithShape="1">
          <a:blip r:embed="rId8"/>
          <a:srcRect l="6035" t="32927" r="36880" b="10654"/>
          <a:stretch/>
        </p:blipFill>
        <p:spPr>
          <a:xfrm>
            <a:off x="6895770" y="149706"/>
            <a:ext cx="1746262" cy="962682"/>
          </a:xfrm>
          <a:prstGeom prst="rect">
            <a:avLst/>
          </a:prstGeom>
        </p:spPr>
      </p:pic>
      <p:grpSp>
        <p:nvGrpSpPr>
          <p:cNvPr id="17" name="Gruppieren 5">
            <a:extLst>
              <a:ext uri="{FF2B5EF4-FFF2-40B4-BE49-F238E27FC236}">
                <a16:creationId xmlns:a16="http://schemas.microsoft.com/office/drawing/2014/main" id="{16BCB0CB-66DB-4CA8-444F-B92B3A000B08}"/>
              </a:ext>
            </a:extLst>
          </p:cNvPr>
          <p:cNvGrpSpPr/>
          <p:nvPr/>
        </p:nvGrpSpPr>
        <p:grpSpPr>
          <a:xfrm>
            <a:off x="7048492" y="3427581"/>
            <a:ext cx="3656423" cy="2194568"/>
            <a:chOff x="479565" y="1577649"/>
            <a:chExt cx="3656423" cy="2194568"/>
          </a:xfrm>
        </p:grpSpPr>
        <p:pic>
          <p:nvPicPr>
            <p:cNvPr id="18" name="Grafik 3">
              <a:extLst>
                <a:ext uri="{FF2B5EF4-FFF2-40B4-BE49-F238E27FC236}">
                  <a16:creationId xmlns:a16="http://schemas.microsoft.com/office/drawing/2014/main" id="{2E258D70-A9E2-FE35-D5A2-CBC7E44BEC8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065" t="5163" r="3187" b="3082"/>
            <a:stretch/>
          </p:blipFill>
          <p:spPr>
            <a:xfrm>
              <a:off x="479565" y="2059051"/>
              <a:ext cx="3656423" cy="1713166"/>
            </a:xfrm>
            <a:prstGeom prst="rect">
              <a:avLst/>
            </a:prstGeom>
            <a:noFill/>
          </p:spPr>
        </p:pic>
        <p:sp>
          <p:nvSpPr>
            <p:cNvPr id="19" name="Textfeld 11">
              <a:extLst>
                <a:ext uri="{FF2B5EF4-FFF2-40B4-BE49-F238E27FC236}">
                  <a16:creationId xmlns:a16="http://schemas.microsoft.com/office/drawing/2014/main" id="{D5160CFB-180C-1E28-A32B-F80FBC42A3AE}"/>
                </a:ext>
              </a:extLst>
            </p:cNvPr>
            <p:cNvSpPr txBox="1"/>
            <p:nvPr/>
          </p:nvSpPr>
          <p:spPr>
            <a:xfrm>
              <a:off x="1621211" y="1577649"/>
              <a:ext cx="1373133" cy="369332"/>
            </a:xfrm>
            <a:prstGeom prst="rect">
              <a:avLst/>
            </a:prstGeom>
            <a:noFill/>
          </p:spPr>
          <p:txBody>
            <a:bodyPr wrap="none" rtlCol="0">
              <a:spAutoFit/>
            </a:bodyPr>
            <a:lstStyle/>
            <a:p>
              <a:r>
                <a:rPr lang="de-DE" b="1" dirty="0"/>
                <a:t>Reference</a:t>
              </a:r>
            </a:p>
          </p:txBody>
        </p:sp>
      </p:grpSp>
      <p:cxnSp>
        <p:nvCxnSpPr>
          <p:cNvPr id="21" name="Straight Arrow Connector 20">
            <a:extLst>
              <a:ext uri="{FF2B5EF4-FFF2-40B4-BE49-F238E27FC236}">
                <a16:creationId xmlns:a16="http://schemas.microsoft.com/office/drawing/2014/main" id="{9BAD04AC-190A-741B-EFAA-FABEDDE57A0D}"/>
              </a:ext>
            </a:extLst>
          </p:cNvPr>
          <p:cNvCxnSpPr>
            <a:cxnSpLocks/>
          </p:cNvCxnSpPr>
          <p:nvPr/>
        </p:nvCxnSpPr>
        <p:spPr>
          <a:xfrm>
            <a:off x="7248128" y="2708920"/>
            <a:ext cx="648072" cy="1584176"/>
          </a:xfrm>
          <a:prstGeom prst="straightConnector1">
            <a:avLst/>
          </a:prstGeom>
          <a:ln>
            <a:solidFill>
              <a:srgbClr val="974B4B"/>
            </a:solidFill>
            <a:headEnd type="oval" w="lg" len="lg"/>
            <a:tailEnd type="triangle" w="sm" len="lg"/>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4776A121-1054-A6DD-5DDB-573D47D5E157}"/>
              </a:ext>
            </a:extLst>
          </p:cNvPr>
          <p:cNvSpPr/>
          <p:nvPr/>
        </p:nvSpPr>
        <p:spPr>
          <a:xfrm>
            <a:off x="7103671" y="3944134"/>
            <a:ext cx="3435665" cy="1638356"/>
          </a:xfrm>
          <a:custGeom>
            <a:avLst/>
            <a:gdLst>
              <a:gd name="connsiteX0" fmla="*/ 3434154 w 3435665"/>
              <a:gd name="connsiteY0" fmla="*/ 173841 h 1638356"/>
              <a:gd name="connsiteX1" fmla="*/ 3380179 w 3435665"/>
              <a:gd name="connsiteY1" fmla="*/ 107166 h 1638356"/>
              <a:gd name="connsiteX2" fmla="*/ 3186504 w 3435665"/>
              <a:gd name="connsiteY2" fmla="*/ 84941 h 1638356"/>
              <a:gd name="connsiteX3" fmla="*/ 2408629 w 3435665"/>
              <a:gd name="connsiteY3" fmla="*/ 50016 h 1638356"/>
              <a:gd name="connsiteX4" fmla="*/ 1611704 w 3435665"/>
              <a:gd name="connsiteY4" fmla="*/ 5566 h 1638356"/>
              <a:gd name="connsiteX5" fmla="*/ 1443429 w 3435665"/>
              <a:gd name="connsiteY5" fmla="*/ 2391 h 1638356"/>
              <a:gd name="connsiteX6" fmla="*/ 1281504 w 3435665"/>
              <a:gd name="connsiteY6" fmla="*/ 21441 h 1638356"/>
              <a:gd name="connsiteX7" fmla="*/ 1170379 w 3435665"/>
              <a:gd name="connsiteY7" fmla="*/ 84941 h 1638356"/>
              <a:gd name="connsiteX8" fmla="*/ 1075129 w 3435665"/>
              <a:gd name="connsiteY8" fmla="*/ 192891 h 1638356"/>
              <a:gd name="connsiteX9" fmla="*/ 983054 w 3435665"/>
              <a:gd name="connsiteY9" fmla="*/ 281791 h 1638356"/>
              <a:gd name="connsiteX10" fmla="*/ 916379 w 3435665"/>
              <a:gd name="connsiteY10" fmla="*/ 304016 h 1638356"/>
              <a:gd name="connsiteX11" fmla="*/ 856054 w 3435665"/>
              <a:gd name="connsiteY11" fmla="*/ 329416 h 1638356"/>
              <a:gd name="connsiteX12" fmla="*/ 732229 w 3435665"/>
              <a:gd name="connsiteY12" fmla="*/ 459591 h 1638356"/>
              <a:gd name="connsiteX13" fmla="*/ 662379 w 3435665"/>
              <a:gd name="connsiteY13" fmla="*/ 526266 h 1638356"/>
              <a:gd name="connsiteX14" fmla="*/ 446479 w 3435665"/>
              <a:gd name="connsiteY14" fmla="*/ 685016 h 1638356"/>
              <a:gd name="connsiteX15" fmla="*/ 316304 w 3435665"/>
              <a:gd name="connsiteY15" fmla="*/ 805666 h 1638356"/>
              <a:gd name="connsiteX16" fmla="*/ 103579 w 3435665"/>
              <a:gd name="connsiteY16" fmla="*/ 1018391 h 1638356"/>
              <a:gd name="connsiteX17" fmla="*/ 1979 w 3435665"/>
              <a:gd name="connsiteY17" fmla="*/ 1110466 h 1638356"/>
              <a:gd name="connsiteX18" fmla="*/ 59129 w 3435665"/>
              <a:gd name="connsiteY18" fmla="*/ 1167616 h 1638356"/>
              <a:gd name="connsiteX19" fmla="*/ 316304 w 3435665"/>
              <a:gd name="connsiteY19" fmla="*/ 1193016 h 1638356"/>
              <a:gd name="connsiteX20" fmla="*/ 621104 w 3435665"/>
              <a:gd name="connsiteY20" fmla="*/ 1215241 h 1638356"/>
              <a:gd name="connsiteX21" fmla="*/ 744929 w 3435665"/>
              <a:gd name="connsiteY21" fmla="*/ 1237466 h 1638356"/>
              <a:gd name="connsiteX22" fmla="*/ 767154 w 3435665"/>
              <a:gd name="connsiteY22" fmla="*/ 1291441 h 1638356"/>
              <a:gd name="connsiteX23" fmla="*/ 671904 w 3435665"/>
              <a:gd name="connsiteY23" fmla="*/ 1364466 h 1638356"/>
              <a:gd name="connsiteX24" fmla="*/ 567129 w 3435665"/>
              <a:gd name="connsiteY24" fmla="*/ 1478766 h 1638356"/>
              <a:gd name="connsiteX25" fmla="*/ 487754 w 3435665"/>
              <a:gd name="connsiteY25" fmla="*/ 1545441 h 1638356"/>
              <a:gd name="connsiteX26" fmla="*/ 478229 w 3435665"/>
              <a:gd name="connsiteY26" fmla="*/ 1596241 h 1638356"/>
              <a:gd name="connsiteX27" fmla="*/ 614754 w 3435665"/>
              <a:gd name="connsiteY27" fmla="*/ 1605766 h 1638356"/>
              <a:gd name="connsiteX28" fmla="*/ 856054 w 3435665"/>
              <a:gd name="connsiteY28" fmla="*/ 1618466 h 1638356"/>
              <a:gd name="connsiteX29" fmla="*/ 1056079 w 3435665"/>
              <a:gd name="connsiteY29" fmla="*/ 1621641 h 1638356"/>
              <a:gd name="connsiteX30" fmla="*/ 1164029 w 3435665"/>
              <a:gd name="connsiteY30" fmla="*/ 1627991 h 1638356"/>
              <a:gd name="connsiteX31" fmla="*/ 1322779 w 3435665"/>
              <a:gd name="connsiteY31" fmla="*/ 1466066 h 1638356"/>
              <a:gd name="connsiteX32" fmla="*/ 1510104 w 3435665"/>
              <a:gd name="connsiteY32" fmla="*/ 1304141 h 1638356"/>
              <a:gd name="connsiteX33" fmla="*/ 1694254 w 3435665"/>
              <a:gd name="connsiteY33" fmla="*/ 1269216 h 1638356"/>
              <a:gd name="connsiteX34" fmla="*/ 2132404 w 3435665"/>
              <a:gd name="connsiteY34" fmla="*/ 1288266 h 1638356"/>
              <a:gd name="connsiteX35" fmla="*/ 2418154 w 3435665"/>
              <a:gd name="connsiteY35" fmla="*/ 1278741 h 1638356"/>
              <a:gd name="connsiteX36" fmla="*/ 2656279 w 3435665"/>
              <a:gd name="connsiteY36" fmla="*/ 1088241 h 1638356"/>
              <a:gd name="connsiteX37" fmla="*/ 2919804 w 3435665"/>
              <a:gd name="connsiteY37" fmla="*/ 821541 h 1638356"/>
              <a:gd name="connsiteX38" fmla="*/ 3002354 w 3435665"/>
              <a:gd name="connsiteY38" fmla="*/ 700891 h 1638356"/>
              <a:gd name="connsiteX39" fmla="*/ 3110304 w 3435665"/>
              <a:gd name="connsiteY39" fmla="*/ 532616 h 1638356"/>
              <a:gd name="connsiteX40" fmla="*/ 3205554 w 3435665"/>
              <a:gd name="connsiteY40" fmla="*/ 462766 h 1638356"/>
              <a:gd name="connsiteX41" fmla="*/ 3250004 w 3435665"/>
              <a:gd name="connsiteY41" fmla="*/ 377041 h 1638356"/>
              <a:gd name="connsiteX42" fmla="*/ 3335729 w 3435665"/>
              <a:gd name="connsiteY42" fmla="*/ 272266 h 1638356"/>
              <a:gd name="connsiteX43" fmla="*/ 3434154 w 3435665"/>
              <a:gd name="connsiteY43" fmla="*/ 173841 h 163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35665" h="1638356">
                <a:moveTo>
                  <a:pt x="3434154" y="173841"/>
                </a:moveTo>
                <a:cubicBezTo>
                  <a:pt x="3441562" y="146324"/>
                  <a:pt x="3421454" y="121983"/>
                  <a:pt x="3380179" y="107166"/>
                </a:cubicBezTo>
                <a:cubicBezTo>
                  <a:pt x="3338904" y="92349"/>
                  <a:pt x="3348429" y="94466"/>
                  <a:pt x="3186504" y="84941"/>
                </a:cubicBezTo>
                <a:cubicBezTo>
                  <a:pt x="3024579" y="75416"/>
                  <a:pt x="2408629" y="50016"/>
                  <a:pt x="2408629" y="50016"/>
                </a:cubicBezTo>
                <a:lnTo>
                  <a:pt x="1611704" y="5566"/>
                </a:lnTo>
                <a:cubicBezTo>
                  <a:pt x="1450837" y="-2371"/>
                  <a:pt x="1498462" y="-255"/>
                  <a:pt x="1443429" y="2391"/>
                </a:cubicBezTo>
                <a:cubicBezTo>
                  <a:pt x="1388396" y="5037"/>
                  <a:pt x="1327012" y="7683"/>
                  <a:pt x="1281504" y="21441"/>
                </a:cubicBezTo>
                <a:cubicBezTo>
                  <a:pt x="1235996" y="35199"/>
                  <a:pt x="1204775" y="56366"/>
                  <a:pt x="1170379" y="84941"/>
                </a:cubicBezTo>
                <a:cubicBezTo>
                  <a:pt x="1135983" y="113516"/>
                  <a:pt x="1106350" y="160083"/>
                  <a:pt x="1075129" y="192891"/>
                </a:cubicBezTo>
                <a:cubicBezTo>
                  <a:pt x="1043908" y="225699"/>
                  <a:pt x="1009512" y="263270"/>
                  <a:pt x="983054" y="281791"/>
                </a:cubicBezTo>
                <a:cubicBezTo>
                  <a:pt x="956596" y="300312"/>
                  <a:pt x="937546" y="296079"/>
                  <a:pt x="916379" y="304016"/>
                </a:cubicBezTo>
                <a:cubicBezTo>
                  <a:pt x="895212" y="311954"/>
                  <a:pt x="886746" y="303487"/>
                  <a:pt x="856054" y="329416"/>
                </a:cubicBezTo>
                <a:cubicBezTo>
                  <a:pt x="825362" y="355345"/>
                  <a:pt x="764508" y="426783"/>
                  <a:pt x="732229" y="459591"/>
                </a:cubicBezTo>
                <a:cubicBezTo>
                  <a:pt x="699950" y="492399"/>
                  <a:pt x="710004" y="488695"/>
                  <a:pt x="662379" y="526266"/>
                </a:cubicBezTo>
                <a:cubicBezTo>
                  <a:pt x="614754" y="563837"/>
                  <a:pt x="504158" y="638449"/>
                  <a:pt x="446479" y="685016"/>
                </a:cubicBezTo>
                <a:cubicBezTo>
                  <a:pt x="388800" y="731583"/>
                  <a:pt x="373454" y="750104"/>
                  <a:pt x="316304" y="805666"/>
                </a:cubicBezTo>
                <a:cubicBezTo>
                  <a:pt x="259154" y="861228"/>
                  <a:pt x="155966" y="967591"/>
                  <a:pt x="103579" y="1018391"/>
                </a:cubicBezTo>
                <a:cubicBezTo>
                  <a:pt x="51191" y="1069191"/>
                  <a:pt x="9387" y="1085595"/>
                  <a:pt x="1979" y="1110466"/>
                </a:cubicBezTo>
                <a:cubicBezTo>
                  <a:pt x="-5429" y="1135337"/>
                  <a:pt x="6742" y="1153858"/>
                  <a:pt x="59129" y="1167616"/>
                </a:cubicBezTo>
                <a:cubicBezTo>
                  <a:pt x="111516" y="1181374"/>
                  <a:pt x="222641" y="1185079"/>
                  <a:pt x="316304" y="1193016"/>
                </a:cubicBezTo>
                <a:cubicBezTo>
                  <a:pt x="409966" y="1200954"/>
                  <a:pt x="549667" y="1207833"/>
                  <a:pt x="621104" y="1215241"/>
                </a:cubicBezTo>
                <a:cubicBezTo>
                  <a:pt x="692541" y="1222649"/>
                  <a:pt x="720587" y="1224766"/>
                  <a:pt x="744929" y="1237466"/>
                </a:cubicBezTo>
                <a:cubicBezTo>
                  <a:pt x="769271" y="1250166"/>
                  <a:pt x="779325" y="1270274"/>
                  <a:pt x="767154" y="1291441"/>
                </a:cubicBezTo>
                <a:cubicBezTo>
                  <a:pt x="754983" y="1312608"/>
                  <a:pt x="705241" y="1333245"/>
                  <a:pt x="671904" y="1364466"/>
                </a:cubicBezTo>
                <a:cubicBezTo>
                  <a:pt x="638567" y="1395687"/>
                  <a:pt x="597821" y="1448604"/>
                  <a:pt x="567129" y="1478766"/>
                </a:cubicBezTo>
                <a:cubicBezTo>
                  <a:pt x="536437" y="1508928"/>
                  <a:pt x="502571" y="1525862"/>
                  <a:pt x="487754" y="1545441"/>
                </a:cubicBezTo>
                <a:cubicBezTo>
                  <a:pt x="472937" y="1565020"/>
                  <a:pt x="457062" y="1586187"/>
                  <a:pt x="478229" y="1596241"/>
                </a:cubicBezTo>
                <a:cubicBezTo>
                  <a:pt x="499396" y="1606295"/>
                  <a:pt x="614754" y="1605766"/>
                  <a:pt x="614754" y="1605766"/>
                </a:cubicBezTo>
                <a:lnTo>
                  <a:pt x="856054" y="1618466"/>
                </a:lnTo>
                <a:cubicBezTo>
                  <a:pt x="929608" y="1621112"/>
                  <a:pt x="1004750" y="1620054"/>
                  <a:pt x="1056079" y="1621641"/>
                </a:cubicBezTo>
                <a:cubicBezTo>
                  <a:pt x="1107408" y="1623228"/>
                  <a:pt x="1119579" y="1653920"/>
                  <a:pt x="1164029" y="1627991"/>
                </a:cubicBezTo>
                <a:cubicBezTo>
                  <a:pt x="1208479" y="1602062"/>
                  <a:pt x="1265100" y="1520041"/>
                  <a:pt x="1322779" y="1466066"/>
                </a:cubicBezTo>
                <a:cubicBezTo>
                  <a:pt x="1380458" y="1412091"/>
                  <a:pt x="1448192" y="1336949"/>
                  <a:pt x="1510104" y="1304141"/>
                </a:cubicBezTo>
                <a:cubicBezTo>
                  <a:pt x="1572016" y="1271333"/>
                  <a:pt x="1590537" y="1271862"/>
                  <a:pt x="1694254" y="1269216"/>
                </a:cubicBezTo>
                <a:cubicBezTo>
                  <a:pt x="1797971" y="1266570"/>
                  <a:pt x="2011754" y="1286679"/>
                  <a:pt x="2132404" y="1288266"/>
                </a:cubicBezTo>
                <a:cubicBezTo>
                  <a:pt x="2253054" y="1289854"/>
                  <a:pt x="2330841" y="1312079"/>
                  <a:pt x="2418154" y="1278741"/>
                </a:cubicBezTo>
                <a:cubicBezTo>
                  <a:pt x="2505466" y="1245404"/>
                  <a:pt x="2572671" y="1164441"/>
                  <a:pt x="2656279" y="1088241"/>
                </a:cubicBezTo>
                <a:cubicBezTo>
                  <a:pt x="2739887" y="1012041"/>
                  <a:pt x="2862125" y="886099"/>
                  <a:pt x="2919804" y="821541"/>
                </a:cubicBezTo>
                <a:cubicBezTo>
                  <a:pt x="2977483" y="756983"/>
                  <a:pt x="2970604" y="749045"/>
                  <a:pt x="3002354" y="700891"/>
                </a:cubicBezTo>
                <a:cubicBezTo>
                  <a:pt x="3034104" y="652737"/>
                  <a:pt x="3076437" y="572304"/>
                  <a:pt x="3110304" y="532616"/>
                </a:cubicBezTo>
                <a:cubicBezTo>
                  <a:pt x="3144171" y="492929"/>
                  <a:pt x="3182271" y="488695"/>
                  <a:pt x="3205554" y="462766"/>
                </a:cubicBezTo>
                <a:cubicBezTo>
                  <a:pt x="3228837" y="436837"/>
                  <a:pt x="3228308" y="408791"/>
                  <a:pt x="3250004" y="377041"/>
                </a:cubicBezTo>
                <a:cubicBezTo>
                  <a:pt x="3271700" y="345291"/>
                  <a:pt x="3306625" y="305074"/>
                  <a:pt x="3335729" y="272266"/>
                </a:cubicBezTo>
                <a:cubicBezTo>
                  <a:pt x="3364833" y="239458"/>
                  <a:pt x="3426746" y="201358"/>
                  <a:pt x="3434154" y="173841"/>
                </a:cubicBezTo>
                <a:close/>
              </a:path>
            </a:pathLst>
          </a:custGeom>
          <a:solidFill>
            <a:srgbClr val="D2D2D2">
              <a:alpha val="73000"/>
            </a:srgbClr>
          </a:solidFill>
          <a:ln>
            <a:solidFill>
              <a:srgbClr val="AAAAA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6" name="Straight Arrow Connector 25">
            <a:extLst>
              <a:ext uri="{FF2B5EF4-FFF2-40B4-BE49-F238E27FC236}">
                <a16:creationId xmlns:a16="http://schemas.microsoft.com/office/drawing/2014/main" id="{9B4B49FB-7C21-C730-BB86-4CD40F85F5FE}"/>
              </a:ext>
            </a:extLst>
          </p:cNvPr>
          <p:cNvCxnSpPr>
            <a:cxnSpLocks/>
          </p:cNvCxnSpPr>
          <p:nvPr/>
        </p:nvCxnSpPr>
        <p:spPr>
          <a:xfrm>
            <a:off x="7677887" y="2398529"/>
            <a:ext cx="722369" cy="1808964"/>
          </a:xfrm>
          <a:prstGeom prst="straightConnector1">
            <a:avLst/>
          </a:prstGeom>
          <a:ln>
            <a:solidFill>
              <a:srgbClr val="939393"/>
            </a:solidFill>
            <a:headEnd type="oval" w="lg" len="lg"/>
            <a:tailEnd type="triangle" w="sm"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8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652B-DA1E-EB0C-74C1-5765FB20988D}"/>
              </a:ext>
            </a:extLst>
          </p:cNvPr>
          <p:cNvSpPr>
            <a:spLocks noGrp="1"/>
          </p:cNvSpPr>
          <p:nvPr>
            <p:ph type="title"/>
          </p:nvPr>
        </p:nvSpPr>
        <p:spPr/>
        <p:txBody>
          <a:bodyPr/>
          <a:lstStyle/>
          <a:p>
            <a:r>
              <a:rPr lang="sv-SE" dirty="0"/>
              <a:t>3 – </a:t>
            </a:r>
            <a:r>
              <a:rPr lang="en-US" dirty="0" err="1">
                <a:latin typeface="+mj-lt"/>
              </a:rPr>
              <a:t>SafEBat</a:t>
            </a:r>
            <a:r>
              <a:rPr lang="en-US" dirty="0">
                <a:latin typeface="+mj-lt"/>
              </a:rPr>
              <a:t> / Battery Box Concept</a:t>
            </a:r>
            <a:r>
              <a:rPr lang="sv-SE" dirty="0"/>
              <a:t> </a:t>
            </a:r>
          </a:p>
        </p:txBody>
      </p:sp>
      <p:sp>
        <p:nvSpPr>
          <p:cNvPr id="3" name="Content Placeholder 2">
            <a:extLst>
              <a:ext uri="{FF2B5EF4-FFF2-40B4-BE49-F238E27FC236}">
                <a16:creationId xmlns:a16="http://schemas.microsoft.com/office/drawing/2014/main" id="{6834E86C-CF1F-6E19-5785-1C33370792BF}"/>
              </a:ext>
            </a:extLst>
          </p:cNvPr>
          <p:cNvSpPr>
            <a:spLocks noGrp="1"/>
          </p:cNvSpPr>
          <p:nvPr>
            <p:ph idx="1"/>
          </p:nvPr>
        </p:nvSpPr>
        <p:spPr/>
        <p:txBody>
          <a:bodyPr/>
          <a:lstStyle/>
          <a:p>
            <a:pPr>
              <a:buFont typeface="Courier New" panose="02070309020205020404" pitchFamily="49" charset="0"/>
              <a:buChar char="o"/>
            </a:pPr>
            <a:endParaRPr lang="en-US" dirty="0">
              <a:latin typeface="+mj-lt"/>
            </a:endParaRPr>
          </a:p>
          <a:p>
            <a:pPr>
              <a:buFont typeface="Courier New" panose="02070309020205020404" pitchFamily="49" charset="0"/>
              <a:buChar char="o"/>
            </a:pPr>
            <a:endParaRPr lang="en-US" dirty="0">
              <a:latin typeface="+mj-lt"/>
            </a:endParaRPr>
          </a:p>
          <a:p>
            <a:pPr>
              <a:buFont typeface="Courier New" panose="02070309020205020404" pitchFamily="49" charset="0"/>
              <a:buChar char="o"/>
            </a:pPr>
            <a:r>
              <a:rPr lang="en-US" dirty="0">
                <a:latin typeface="+mj-lt"/>
              </a:rPr>
              <a:t>Design lower tray</a:t>
            </a:r>
          </a:p>
          <a:p>
            <a:pPr>
              <a:buFont typeface="Courier New" panose="02070309020205020404" pitchFamily="49" charset="0"/>
              <a:buChar char="o"/>
            </a:pPr>
            <a:r>
              <a:rPr lang="en-US" dirty="0">
                <a:latin typeface="+mj-lt"/>
              </a:rPr>
              <a:t>Acoustical behavior</a:t>
            </a:r>
          </a:p>
          <a:p>
            <a:pPr>
              <a:buFont typeface="Courier New" panose="02070309020205020404" pitchFamily="49" charset="0"/>
              <a:buChar char="o"/>
            </a:pPr>
            <a:r>
              <a:rPr lang="en-US" dirty="0">
                <a:latin typeface="+mj-lt"/>
              </a:rPr>
              <a:t>Structural analysis (Side pole test results)</a:t>
            </a:r>
          </a:p>
          <a:p>
            <a:pPr>
              <a:buFont typeface="Courier New" panose="02070309020205020404" pitchFamily="49" charset="0"/>
              <a:buChar char="o"/>
            </a:pPr>
            <a:r>
              <a:rPr lang="en-US" dirty="0">
                <a:latin typeface="+mj-lt"/>
              </a:rPr>
              <a:t>Structural analysis (Bollard test)</a:t>
            </a:r>
          </a:p>
          <a:p>
            <a:pPr>
              <a:buFont typeface="Courier New" panose="02070309020205020404" pitchFamily="49" charset="0"/>
              <a:buChar char="o"/>
            </a:pPr>
            <a:r>
              <a:rPr lang="en-US" dirty="0">
                <a:latin typeface="+mj-lt"/>
              </a:rPr>
              <a:t>Thermal concept</a:t>
            </a:r>
            <a:endParaRPr lang="sv-SE" dirty="0"/>
          </a:p>
        </p:txBody>
      </p:sp>
      <p:sp>
        <p:nvSpPr>
          <p:cNvPr id="4" name="Slide Number Placeholder 3">
            <a:extLst>
              <a:ext uri="{FF2B5EF4-FFF2-40B4-BE49-F238E27FC236}">
                <a16:creationId xmlns:a16="http://schemas.microsoft.com/office/drawing/2014/main" id="{47C0A1B2-0B54-F3E3-BD4F-2A7F74046017}"/>
              </a:ext>
            </a:extLst>
          </p:cNvPr>
          <p:cNvSpPr>
            <a:spLocks noGrp="1"/>
          </p:cNvSpPr>
          <p:nvPr>
            <p:ph type="sldNum" sz="quarter" idx="11"/>
          </p:nvPr>
        </p:nvSpPr>
        <p:spPr/>
        <p:txBody>
          <a:bodyPr/>
          <a:lstStyle/>
          <a:p>
            <a:fld id="{BFDAF33A-75E1-4C0B-A22B-EAC9B12C110F}" type="slidenum">
              <a:rPr lang="de-DE" smtClean="0"/>
              <a:pPr/>
              <a:t>11</a:t>
            </a:fld>
            <a:endParaRPr lang="de-DE" dirty="0"/>
          </a:p>
        </p:txBody>
      </p:sp>
      <p:sp>
        <p:nvSpPr>
          <p:cNvPr id="5" name="Footer Placeholder 4">
            <a:extLst>
              <a:ext uri="{FF2B5EF4-FFF2-40B4-BE49-F238E27FC236}">
                <a16:creationId xmlns:a16="http://schemas.microsoft.com/office/drawing/2014/main" id="{C8645A89-7BB9-59BB-5E94-2CE4F7BCE4D7}"/>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6" name="Picture 8">
            <a:extLst>
              <a:ext uri="{FF2B5EF4-FFF2-40B4-BE49-F238E27FC236}">
                <a16:creationId xmlns:a16="http://schemas.microsoft.com/office/drawing/2014/main" id="{F0E60A4B-0C69-6409-08D8-FBDC56892B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CDD853CE-8DE7-AE17-04FD-B75E6A39760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1FA02FF8-F8EB-C6FC-4852-6D31A932C3CC}"/>
              </a:ext>
            </a:extLst>
          </p:cNvPr>
          <p:cNvPicPr>
            <a:picLocks noChangeAspect="1"/>
          </p:cNvPicPr>
          <p:nvPr/>
        </p:nvPicPr>
        <p:blipFill>
          <a:blip r:embed="rId5"/>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54F9466D-3A3E-7029-D53D-0454EC2B4F81}"/>
              </a:ext>
            </a:extLst>
          </p:cNvPr>
          <p:cNvPicPr>
            <a:picLocks noChangeAspect="1"/>
          </p:cNvPicPr>
          <p:nvPr/>
        </p:nvPicPr>
        <p:blipFill rotWithShape="1">
          <a:blip r:embed="rId6"/>
          <a:srcRect l="28067" t="19233" r="68055" b="54776"/>
          <a:stretch/>
        </p:blipFill>
        <p:spPr>
          <a:xfrm>
            <a:off x="11086063" y="532221"/>
            <a:ext cx="450154" cy="520514"/>
          </a:xfrm>
          <a:prstGeom prst="rect">
            <a:avLst/>
          </a:prstGeom>
        </p:spPr>
      </p:pic>
      <p:pic>
        <p:nvPicPr>
          <p:cNvPr id="10" name="Picture 9">
            <a:extLst>
              <a:ext uri="{FF2B5EF4-FFF2-40B4-BE49-F238E27FC236}">
                <a16:creationId xmlns:a16="http://schemas.microsoft.com/office/drawing/2014/main" id="{CA08A906-D302-7C8E-C775-AFF6B588C605}"/>
              </a:ext>
            </a:extLst>
          </p:cNvPr>
          <p:cNvPicPr>
            <a:picLocks noChangeAspect="1"/>
          </p:cNvPicPr>
          <p:nvPr/>
        </p:nvPicPr>
        <p:blipFill>
          <a:blip r:embed="rId7"/>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2444201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Design lower tray</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12</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Inhaltsplatzhalter 7">
            <a:extLst>
              <a:ext uri="{FF2B5EF4-FFF2-40B4-BE49-F238E27FC236}">
                <a16:creationId xmlns:a16="http://schemas.microsoft.com/office/drawing/2014/main" id="{EB32AA5C-0D7A-FE8F-82AC-167CFD03AAFC}"/>
              </a:ext>
            </a:extLst>
          </p:cNvPr>
          <p:cNvSpPr>
            <a:spLocks noGrp="1"/>
          </p:cNvSpPr>
          <p:nvPr>
            <p:ph idx="1"/>
          </p:nvPr>
        </p:nvSpPr>
        <p:spPr>
          <a:xfrm>
            <a:off x="567705" y="3512403"/>
            <a:ext cx="5463721" cy="2036710"/>
          </a:xfrm>
        </p:spPr>
        <p:txBody>
          <a:bodyPr/>
          <a:lstStyle/>
          <a:p>
            <a:pPr>
              <a:spcAft>
                <a:spcPts val="600"/>
              </a:spcAft>
              <a:buClr>
                <a:srgbClr val="00B0F0"/>
              </a:buClr>
              <a:buFont typeface="Wingdings" panose="05000000000000000000" pitchFamily="2" charset="2"/>
              <a:buChar char="§"/>
            </a:pPr>
            <a:r>
              <a:rPr lang="en-AU" sz="1800" dirty="0">
                <a:latin typeface="+mj-lt"/>
              </a:rPr>
              <a:t>Steel sheet 1.5mm</a:t>
            </a:r>
          </a:p>
          <a:p>
            <a:pPr>
              <a:spcAft>
                <a:spcPts val="600"/>
              </a:spcAft>
              <a:buClr>
                <a:srgbClr val="00B0F0"/>
              </a:buClr>
              <a:buFont typeface="Wingdings" panose="05000000000000000000" pitchFamily="2" charset="2"/>
              <a:buChar char="§"/>
            </a:pPr>
            <a:r>
              <a:rPr lang="en-AU" sz="1800" dirty="0">
                <a:latin typeface="+mj-lt"/>
              </a:rPr>
              <a:t>Steel cross bars welded on steel sheet</a:t>
            </a:r>
          </a:p>
          <a:p>
            <a:pPr>
              <a:spcAft>
                <a:spcPts val="600"/>
              </a:spcAft>
              <a:buClr>
                <a:srgbClr val="00B0F0"/>
              </a:buClr>
              <a:buFont typeface="Wingdings" panose="05000000000000000000" pitchFamily="2" charset="2"/>
              <a:buChar char="§"/>
            </a:pPr>
            <a:r>
              <a:rPr lang="en-AU" sz="1800" dirty="0">
                <a:latin typeface="+mj-lt"/>
              </a:rPr>
              <a:t>Steel crash bars </a:t>
            </a:r>
          </a:p>
          <a:p>
            <a:pPr>
              <a:spcAft>
                <a:spcPts val="600"/>
              </a:spcAft>
              <a:buClr>
                <a:srgbClr val="00B0F0"/>
              </a:buClr>
              <a:buFont typeface="Wingdings" panose="05000000000000000000" pitchFamily="2" charset="2"/>
              <a:buChar char="§"/>
            </a:pPr>
            <a:r>
              <a:rPr lang="en-AU" sz="1800" dirty="0">
                <a:latin typeface="+mj-lt"/>
              </a:rPr>
              <a:t>Steel crash mounting parts </a:t>
            </a:r>
          </a:p>
          <a:p>
            <a:pPr>
              <a:spcAft>
                <a:spcPts val="600"/>
              </a:spcAft>
              <a:buClr>
                <a:srgbClr val="00B0F0"/>
              </a:buClr>
              <a:buFont typeface="Wingdings" panose="05000000000000000000" pitchFamily="2" charset="2"/>
              <a:buChar char="§"/>
            </a:pPr>
            <a:r>
              <a:rPr lang="en-AU" sz="1800" dirty="0">
                <a:latin typeface="+mj-lt"/>
              </a:rPr>
              <a:t>Separate steel car body mounting</a:t>
            </a:r>
          </a:p>
        </p:txBody>
      </p:sp>
      <p:grpSp>
        <p:nvGrpSpPr>
          <p:cNvPr id="6" name="Gruppieren 5">
            <a:extLst>
              <a:ext uri="{FF2B5EF4-FFF2-40B4-BE49-F238E27FC236}">
                <a16:creationId xmlns:a16="http://schemas.microsoft.com/office/drawing/2014/main" id="{B04B3957-EBBF-1C42-9554-FE3471B68D22}"/>
              </a:ext>
            </a:extLst>
          </p:cNvPr>
          <p:cNvGrpSpPr/>
          <p:nvPr/>
        </p:nvGrpSpPr>
        <p:grpSpPr>
          <a:xfrm>
            <a:off x="700708" y="980728"/>
            <a:ext cx="3656423" cy="2194568"/>
            <a:chOff x="479565" y="1577649"/>
            <a:chExt cx="3656423" cy="2194568"/>
          </a:xfrm>
        </p:grpSpPr>
        <p:pic>
          <p:nvPicPr>
            <p:cNvPr id="7" name="Grafik 3">
              <a:extLst>
                <a:ext uri="{FF2B5EF4-FFF2-40B4-BE49-F238E27FC236}">
                  <a16:creationId xmlns:a16="http://schemas.microsoft.com/office/drawing/2014/main" id="{BD4B5CEE-EC7B-EC2C-5918-B2B2ACFAA96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65" t="5163" r="3187" b="3082"/>
            <a:stretch/>
          </p:blipFill>
          <p:spPr>
            <a:xfrm>
              <a:off x="479565" y="2059051"/>
              <a:ext cx="3656423" cy="1713166"/>
            </a:xfrm>
            <a:prstGeom prst="rect">
              <a:avLst/>
            </a:prstGeom>
            <a:noFill/>
          </p:spPr>
        </p:pic>
        <p:sp>
          <p:nvSpPr>
            <p:cNvPr id="8" name="Textfeld 11">
              <a:extLst>
                <a:ext uri="{FF2B5EF4-FFF2-40B4-BE49-F238E27FC236}">
                  <a16:creationId xmlns:a16="http://schemas.microsoft.com/office/drawing/2014/main" id="{3456CACF-79AA-CD20-2043-28F86A8570DD}"/>
                </a:ext>
              </a:extLst>
            </p:cNvPr>
            <p:cNvSpPr txBox="1"/>
            <p:nvPr/>
          </p:nvSpPr>
          <p:spPr>
            <a:xfrm>
              <a:off x="1621211" y="1577649"/>
              <a:ext cx="1373133" cy="369332"/>
            </a:xfrm>
            <a:prstGeom prst="rect">
              <a:avLst/>
            </a:prstGeom>
            <a:noFill/>
          </p:spPr>
          <p:txBody>
            <a:bodyPr wrap="none" rtlCol="0">
              <a:spAutoFit/>
            </a:bodyPr>
            <a:lstStyle/>
            <a:p>
              <a:r>
                <a:rPr lang="de-DE" b="1" dirty="0"/>
                <a:t>Reference</a:t>
              </a:r>
            </a:p>
          </p:txBody>
        </p:sp>
      </p:grpSp>
      <p:sp>
        <p:nvSpPr>
          <p:cNvPr id="9" name="Rechteck 6">
            <a:extLst>
              <a:ext uri="{FF2B5EF4-FFF2-40B4-BE49-F238E27FC236}">
                <a16:creationId xmlns:a16="http://schemas.microsoft.com/office/drawing/2014/main" id="{7DF8F88B-FB90-3FC3-829E-FC7019D78556}"/>
              </a:ext>
            </a:extLst>
          </p:cNvPr>
          <p:cNvSpPr/>
          <p:nvPr/>
        </p:nvSpPr>
        <p:spPr>
          <a:xfrm>
            <a:off x="4686753" y="6308184"/>
            <a:ext cx="6172634" cy="400110"/>
          </a:xfrm>
          <a:prstGeom prst="rect">
            <a:avLst/>
          </a:prstGeom>
        </p:spPr>
        <p:txBody>
          <a:bodyPr wrap="square">
            <a:spAutoFit/>
          </a:bodyPr>
          <a:lstStyle/>
          <a:p>
            <a:r>
              <a:rPr lang="en-AU" sz="2000" b="1" dirty="0">
                <a:solidFill>
                  <a:srgbClr val="00B0F0"/>
                </a:solidFill>
                <a:sym typeface="Wingdings" panose="05000000000000000000" pitchFamily="2" charset="2"/>
              </a:rPr>
              <a:t> Weight reduction of ca. 15% </a:t>
            </a:r>
            <a:r>
              <a:rPr lang="en-AU" sz="2000" b="1" dirty="0" err="1">
                <a:solidFill>
                  <a:srgbClr val="00B0F0"/>
                </a:solidFill>
                <a:sym typeface="Wingdings" panose="05000000000000000000" pitchFamily="2" charset="2"/>
              </a:rPr>
              <a:t>o.r.</a:t>
            </a:r>
            <a:r>
              <a:rPr lang="en-AU" sz="2000" b="1" dirty="0">
                <a:solidFill>
                  <a:srgbClr val="00B0F0"/>
                </a:solidFill>
                <a:sym typeface="Wingdings" panose="05000000000000000000" pitchFamily="2" charset="2"/>
              </a:rPr>
              <a:t> 5 kg</a:t>
            </a:r>
          </a:p>
        </p:txBody>
      </p:sp>
      <p:sp>
        <p:nvSpPr>
          <p:cNvPr id="10" name="Inhaltsplatzhalter 7">
            <a:extLst>
              <a:ext uri="{FF2B5EF4-FFF2-40B4-BE49-F238E27FC236}">
                <a16:creationId xmlns:a16="http://schemas.microsoft.com/office/drawing/2014/main" id="{7E0B45A8-BBA8-337E-47C8-2777D64F35BF}"/>
              </a:ext>
            </a:extLst>
          </p:cNvPr>
          <p:cNvSpPr txBox="1">
            <a:spLocks/>
          </p:cNvSpPr>
          <p:nvPr/>
        </p:nvSpPr>
        <p:spPr bwMode="auto">
          <a:xfrm>
            <a:off x="6728279" y="3409649"/>
            <a:ext cx="5463721" cy="2781636"/>
          </a:xfrm>
          <a:prstGeom prst="rect">
            <a:avLst/>
          </a:prstGeom>
          <a:noFill/>
          <a:ln>
            <a:noFill/>
          </a:ln>
          <a:effectLst/>
        </p:spPr>
        <p:txBody>
          <a:bodyPr vert="horz" wrap="square" lIns="0" tIns="0" rIns="0" bIns="0" numCol="1" anchor="t" anchorCtr="0" compatLnSpc="1">
            <a:prstTxWarp prst="textNoShape">
              <a:avLst/>
            </a:prstTxWarp>
          </a:bodyPr>
          <a:lstStyle>
            <a:lvl1pPr marL="360000" indent="-360000" algn="l" defTabSz="360000" rtl="0" eaLnBrk="1" fontAlgn="base" hangingPunct="1">
              <a:spcBef>
                <a:spcPct val="0"/>
              </a:spcBef>
              <a:spcAft>
                <a:spcPts val="900"/>
              </a:spcAft>
              <a:buClr>
                <a:schemeClr val="tx2"/>
              </a:buClr>
              <a:buFont typeface="Wingdings" pitchFamily="2" charset="2"/>
              <a:buChar char="n"/>
              <a:defRPr>
                <a:solidFill>
                  <a:schemeClr val="tx1"/>
                </a:solidFill>
                <a:latin typeface="+mn-lt"/>
                <a:ea typeface="+mn-ea"/>
                <a:cs typeface="+mn-cs"/>
              </a:defRPr>
            </a:lvl1pPr>
            <a:lvl2pPr marL="72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2pPr>
            <a:lvl3pPr marL="108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3pPr>
            <a:lvl4pPr marL="144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4pPr>
            <a:lvl5pPr marL="1800000" indent="-360000" algn="l" defTabSz="360000" rtl="0" eaLnBrk="1" fontAlgn="base" hangingPunct="1">
              <a:spcBef>
                <a:spcPct val="0"/>
              </a:spcBef>
              <a:spcAft>
                <a:spcPts val="900"/>
              </a:spcAft>
              <a:buClr>
                <a:schemeClr val="bg2"/>
              </a:buClr>
              <a:buFont typeface="Wingdings" pitchFamily="2" charset="2"/>
              <a:buChar char="n"/>
              <a:defRPr>
                <a:solidFill>
                  <a:schemeClr val="tx1"/>
                </a:solidFill>
                <a:latin typeface="+mn-lt"/>
              </a:defRPr>
            </a:lvl5pPr>
            <a:lvl6pPr marL="18875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6pPr>
            <a:lvl7pPr marL="23447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7pPr>
            <a:lvl8pPr marL="28019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8pPr>
            <a:lvl9pPr marL="3259138" indent="-358775" algn="l" rtl="0" eaLnBrk="1" fontAlgn="base" hangingPunct="1">
              <a:spcBef>
                <a:spcPct val="0"/>
              </a:spcBef>
              <a:spcAft>
                <a:spcPct val="40000"/>
              </a:spcAft>
              <a:buClr>
                <a:schemeClr val="bg2"/>
              </a:buClr>
              <a:buFont typeface="Wingdings" pitchFamily="2" charset="2"/>
              <a:buChar char="n"/>
              <a:defRPr>
                <a:solidFill>
                  <a:schemeClr val="tx1"/>
                </a:solidFill>
                <a:latin typeface="+mn-lt"/>
              </a:defRPr>
            </a:lvl9pPr>
          </a:lstStyle>
          <a:p>
            <a:pPr marL="180000">
              <a:spcAft>
                <a:spcPts val="600"/>
              </a:spcAft>
              <a:buClr>
                <a:srgbClr val="00B0F0"/>
              </a:buClr>
              <a:buFont typeface="Wingdings" panose="05000000000000000000" pitchFamily="2" charset="2"/>
              <a:buChar char="§"/>
            </a:pPr>
            <a:r>
              <a:rPr lang="en-AU" kern="0" dirty="0"/>
              <a:t>SMC sheet 1.5mm </a:t>
            </a:r>
          </a:p>
          <a:p>
            <a:pPr marL="180000">
              <a:spcAft>
                <a:spcPts val="600"/>
              </a:spcAft>
              <a:buClr>
                <a:srgbClr val="00B0F0"/>
              </a:buClr>
              <a:buFont typeface="Wingdings" panose="05000000000000000000" pitchFamily="2" charset="2"/>
              <a:buChar char="§"/>
            </a:pPr>
            <a:r>
              <a:rPr lang="en-AU" kern="0" dirty="0"/>
              <a:t>Aluminium foam 15mm</a:t>
            </a:r>
          </a:p>
          <a:p>
            <a:pPr marL="180000">
              <a:spcAft>
                <a:spcPts val="600"/>
              </a:spcAft>
              <a:buClr>
                <a:srgbClr val="00B0F0"/>
              </a:buClr>
              <a:buFont typeface="Wingdings" panose="05000000000000000000" pitchFamily="2" charset="2"/>
              <a:buChar char="§"/>
            </a:pPr>
            <a:r>
              <a:rPr lang="en-AU" kern="0" dirty="0"/>
              <a:t>Aluminium cover sheet 2.0mm</a:t>
            </a:r>
          </a:p>
          <a:p>
            <a:pPr marL="180000">
              <a:spcAft>
                <a:spcPts val="600"/>
              </a:spcAft>
              <a:buClr>
                <a:srgbClr val="00B0F0"/>
              </a:buClr>
              <a:buFont typeface="Wingdings" panose="05000000000000000000" pitchFamily="2" charset="2"/>
              <a:buChar char="§"/>
            </a:pPr>
            <a:r>
              <a:rPr lang="en-AU" kern="0" dirty="0"/>
              <a:t>Aluminium cross bars integrated into sandwich core</a:t>
            </a:r>
          </a:p>
          <a:p>
            <a:pPr marL="180000">
              <a:spcAft>
                <a:spcPts val="600"/>
              </a:spcAft>
              <a:buClr>
                <a:srgbClr val="00B0F0"/>
              </a:buClr>
              <a:buFont typeface="Wingdings" panose="05000000000000000000" pitchFamily="2" charset="2"/>
              <a:buChar char="§"/>
            </a:pPr>
            <a:r>
              <a:rPr lang="en-AU" kern="0" dirty="0"/>
              <a:t>1 big air channel @ middle</a:t>
            </a:r>
          </a:p>
          <a:p>
            <a:pPr marL="180000">
              <a:spcAft>
                <a:spcPts val="600"/>
              </a:spcAft>
              <a:buClr>
                <a:srgbClr val="00B0F0"/>
              </a:buClr>
              <a:buFont typeface="Wingdings" panose="05000000000000000000" pitchFamily="2" charset="2"/>
              <a:buChar char="§"/>
            </a:pPr>
            <a:r>
              <a:rPr lang="en-AU" kern="0" dirty="0"/>
              <a:t>Aluminium crash bar</a:t>
            </a:r>
          </a:p>
          <a:p>
            <a:pPr marL="180000">
              <a:spcAft>
                <a:spcPts val="600"/>
              </a:spcAft>
              <a:buClr>
                <a:srgbClr val="00B0F0"/>
              </a:buClr>
              <a:buFont typeface="Wingdings" panose="05000000000000000000" pitchFamily="2" charset="2"/>
              <a:buChar char="§"/>
            </a:pPr>
            <a:r>
              <a:rPr lang="en-AU" kern="0" dirty="0"/>
              <a:t>Aluminium crash mounting parts </a:t>
            </a:r>
          </a:p>
          <a:p>
            <a:pPr marL="180000">
              <a:spcAft>
                <a:spcPts val="600"/>
              </a:spcAft>
              <a:buClr>
                <a:srgbClr val="00B0F0"/>
              </a:buClr>
              <a:buFont typeface="Wingdings" panose="05000000000000000000" pitchFamily="2" charset="2"/>
              <a:buChar char="§"/>
            </a:pPr>
            <a:r>
              <a:rPr lang="en-AU" kern="0" dirty="0"/>
              <a:t>Separate steel car body mountings</a:t>
            </a:r>
          </a:p>
        </p:txBody>
      </p:sp>
      <p:grpSp>
        <p:nvGrpSpPr>
          <p:cNvPr id="17" name="Group 16">
            <a:extLst>
              <a:ext uri="{FF2B5EF4-FFF2-40B4-BE49-F238E27FC236}">
                <a16:creationId xmlns:a16="http://schemas.microsoft.com/office/drawing/2014/main" id="{A4B98C2B-69B0-9F9C-4969-C069E02A2AB4}"/>
              </a:ext>
            </a:extLst>
          </p:cNvPr>
          <p:cNvGrpSpPr/>
          <p:nvPr/>
        </p:nvGrpSpPr>
        <p:grpSpPr>
          <a:xfrm>
            <a:off x="4142386" y="1111061"/>
            <a:ext cx="7868194" cy="2319384"/>
            <a:chOff x="4142386" y="1282003"/>
            <a:chExt cx="7868194" cy="2319384"/>
          </a:xfrm>
        </p:grpSpPr>
        <p:pic>
          <p:nvPicPr>
            <p:cNvPr id="13" name="Picture 12">
              <a:extLst>
                <a:ext uri="{FF2B5EF4-FFF2-40B4-BE49-F238E27FC236}">
                  <a16:creationId xmlns:a16="http://schemas.microsoft.com/office/drawing/2014/main" id="{AFEAE8FA-5162-990C-61BA-79B227A6037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142386" y="1282003"/>
              <a:ext cx="7670002" cy="2319384"/>
            </a:xfrm>
            <a:prstGeom prst="rect">
              <a:avLst/>
            </a:prstGeom>
          </p:spPr>
        </p:pic>
        <p:sp>
          <p:nvSpPr>
            <p:cNvPr id="15" name="TextBox 14">
              <a:extLst>
                <a:ext uri="{FF2B5EF4-FFF2-40B4-BE49-F238E27FC236}">
                  <a16:creationId xmlns:a16="http://schemas.microsoft.com/office/drawing/2014/main" id="{92962335-F4E3-1BCE-168E-77EFA0DD0516}"/>
                </a:ext>
              </a:extLst>
            </p:cNvPr>
            <p:cNvSpPr txBox="1"/>
            <p:nvPr/>
          </p:nvSpPr>
          <p:spPr>
            <a:xfrm>
              <a:off x="4295800" y="1585894"/>
              <a:ext cx="3054622" cy="1785104"/>
            </a:xfrm>
            <a:prstGeom prst="rect">
              <a:avLst/>
            </a:prstGeom>
            <a:solidFill>
              <a:schemeClr val="bg1"/>
            </a:solidFill>
          </p:spPr>
          <p:txBody>
            <a:bodyPr wrap="square" rtlCol="0">
              <a:spAutoFit/>
            </a:bodyPr>
            <a:lstStyle/>
            <a:p>
              <a:pPr marL="396000" lvl="1" algn="r">
                <a:spcBef>
                  <a:spcPts val="600"/>
                </a:spcBef>
              </a:pPr>
              <a:r>
                <a:rPr lang="sv-SE" dirty="0"/>
                <a:t>Cross bar</a:t>
              </a:r>
            </a:p>
            <a:p>
              <a:pPr marL="396000" lvl="1" algn="r">
                <a:spcBef>
                  <a:spcPts val="600"/>
                </a:spcBef>
              </a:pPr>
              <a:r>
                <a:rPr lang="sv-SE" dirty="0"/>
                <a:t>Aluminium sheet</a:t>
              </a:r>
            </a:p>
            <a:p>
              <a:pPr marL="396000" lvl="1" algn="r">
                <a:spcBef>
                  <a:spcPts val="600"/>
                </a:spcBef>
              </a:pPr>
              <a:r>
                <a:rPr lang="sv-SE" dirty="0"/>
                <a:t>Aluminium foam</a:t>
              </a:r>
            </a:p>
            <a:p>
              <a:pPr marL="396000" lvl="1" algn="r">
                <a:spcBef>
                  <a:spcPts val="600"/>
                </a:spcBef>
              </a:pPr>
              <a:r>
                <a:rPr lang="sv-SE" dirty="0"/>
                <a:t>Aliminium hollow profiles</a:t>
              </a:r>
            </a:p>
            <a:p>
              <a:pPr marL="396000" lvl="1" algn="r">
                <a:spcBef>
                  <a:spcPts val="600"/>
                </a:spcBef>
              </a:pPr>
              <a:r>
                <a:rPr lang="sv-SE" dirty="0"/>
                <a:t>SMC shell</a:t>
              </a:r>
            </a:p>
          </p:txBody>
        </p:sp>
        <p:sp>
          <p:nvSpPr>
            <p:cNvPr id="16" name="TextBox 15">
              <a:extLst>
                <a:ext uri="{FF2B5EF4-FFF2-40B4-BE49-F238E27FC236}">
                  <a16:creationId xmlns:a16="http://schemas.microsoft.com/office/drawing/2014/main" id="{7028FEFB-CC36-EE1F-7A2D-2625206032ED}"/>
                </a:ext>
              </a:extLst>
            </p:cNvPr>
            <p:cNvSpPr txBox="1"/>
            <p:nvPr/>
          </p:nvSpPr>
          <p:spPr>
            <a:xfrm>
              <a:off x="10042649" y="3043257"/>
              <a:ext cx="1967931" cy="369332"/>
            </a:xfrm>
            <a:prstGeom prst="rect">
              <a:avLst/>
            </a:prstGeom>
            <a:solidFill>
              <a:schemeClr val="bg1"/>
            </a:solidFill>
          </p:spPr>
          <p:txBody>
            <a:bodyPr wrap="square" rtlCol="0">
              <a:spAutoFit/>
            </a:bodyPr>
            <a:lstStyle/>
            <a:p>
              <a:r>
                <a:rPr lang="sv-SE" dirty="0"/>
                <a:t>driving direction</a:t>
              </a:r>
            </a:p>
          </p:txBody>
        </p:sp>
      </p:grpSp>
      <p:pic>
        <p:nvPicPr>
          <p:cNvPr id="25" name="Picture 8">
            <a:extLst>
              <a:ext uri="{FF2B5EF4-FFF2-40B4-BE49-F238E27FC236}">
                <a16:creationId xmlns:a16="http://schemas.microsoft.com/office/drawing/2014/main" id="{27270197-5F04-21C5-3828-838886F3926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26" name="Picture 7" descr="iwu_rgb">
            <a:extLst>
              <a:ext uri="{FF2B5EF4-FFF2-40B4-BE49-F238E27FC236}">
                <a16:creationId xmlns:a16="http://schemas.microsoft.com/office/drawing/2014/main" id="{7FD130ED-12B7-BF41-2D09-9523F1BD4D3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A1454AC3-A429-F3DD-A6C7-E42AC3535F60}"/>
              </a:ext>
            </a:extLst>
          </p:cNvPr>
          <p:cNvPicPr>
            <a:picLocks noChangeAspect="1"/>
          </p:cNvPicPr>
          <p:nvPr/>
        </p:nvPicPr>
        <p:blipFill>
          <a:blip r:embed="rId7"/>
          <a:stretch>
            <a:fillRect/>
          </a:stretch>
        </p:blipFill>
        <p:spPr>
          <a:xfrm>
            <a:off x="10611699" y="551343"/>
            <a:ext cx="450155" cy="501392"/>
          </a:xfrm>
          <a:prstGeom prst="rect">
            <a:avLst/>
          </a:prstGeom>
        </p:spPr>
      </p:pic>
      <p:pic>
        <p:nvPicPr>
          <p:cNvPr id="28" name="Grafik 12">
            <a:extLst>
              <a:ext uri="{FF2B5EF4-FFF2-40B4-BE49-F238E27FC236}">
                <a16:creationId xmlns:a16="http://schemas.microsoft.com/office/drawing/2014/main" id="{6F8504B0-3017-A7A3-E64D-F31E14A23158}"/>
              </a:ext>
            </a:extLst>
          </p:cNvPr>
          <p:cNvPicPr>
            <a:picLocks noChangeAspect="1"/>
          </p:cNvPicPr>
          <p:nvPr/>
        </p:nvPicPr>
        <p:blipFill rotWithShape="1">
          <a:blip r:embed="rId8"/>
          <a:srcRect l="28067" t="19233" r="68055" b="54776"/>
          <a:stretch/>
        </p:blipFill>
        <p:spPr>
          <a:xfrm>
            <a:off x="11086063" y="532221"/>
            <a:ext cx="450154" cy="520514"/>
          </a:xfrm>
          <a:prstGeom prst="rect">
            <a:avLst/>
          </a:prstGeom>
        </p:spPr>
      </p:pic>
      <p:pic>
        <p:nvPicPr>
          <p:cNvPr id="29" name="Picture 28">
            <a:extLst>
              <a:ext uri="{FF2B5EF4-FFF2-40B4-BE49-F238E27FC236}">
                <a16:creationId xmlns:a16="http://schemas.microsoft.com/office/drawing/2014/main" id="{068D7940-5A7D-15F0-9456-01E185964DCF}"/>
              </a:ext>
            </a:extLst>
          </p:cNvPr>
          <p:cNvPicPr>
            <a:picLocks noChangeAspect="1"/>
          </p:cNvPicPr>
          <p:nvPr/>
        </p:nvPicPr>
        <p:blipFill>
          <a:blip r:embed="rId9"/>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233982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Acoustical behavior</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13</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Inhaltsplatzhalter 2">
            <a:extLst>
              <a:ext uri="{FF2B5EF4-FFF2-40B4-BE49-F238E27FC236}">
                <a16:creationId xmlns:a16="http://schemas.microsoft.com/office/drawing/2014/main" id="{A5B84B42-1782-F7A1-D882-1A6B7E825018}"/>
              </a:ext>
            </a:extLst>
          </p:cNvPr>
          <p:cNvSpPr>
            <a:spLocks noGrp="1"/>
          </p:cNvSpPr>
          <p:nvPr>
            <p:ph idx="1"/>
          </p:nvPr>
        </p:nvSpPr>
        <p:spPr>
          <a:xfrm>
            <a:off x="621166" y="1695227"/>
            <a:ext cx="5004873" cy="2006372"/>
          </a:xfrm>
        </p:spPr>
        <p:txBody>
          <a:bodyPr anchor="ctr"/>
          <a:lstStyle/>
          <a:p>
            <a:pPr algn="just">
              <a:buClr>
                <a:srgbClr val="00B0F0"/>
              </a:buClr>
              <a:buFont typeface="Wingdings" panose="05000000000000000000" pitchFamily="2" charset="2"/>
              <a:buChar char="§"/>
            </a:pPr>
            <a:r>
              <a:rPr lang="en-US" sz="1800" dirty="0">
                <a:latin typeface="+mj-lt"/>
              </a:rPr>
              <a:t>Lid and car body mountings were not taken into consideration so far</a:t>
            </a:r>
          </a:p>
          <a:p>
            <a:pPr algn="just">
              <a:buClr>
                <a:srgbClr val="00B0F0"/>
              </a:buClr>
              <a:buFont typeface="Wingdings" panose="05000000000000000000" pitchFamily="2" charset="2"/>
              <a:buChar char="§"/>
            </a:pPr>
            <a:r>
              <a:rPr lang="en-US" sz="1800" dirty="0">
                <a:latin typeface="+mj-lt"/>
                <a:sym typeface="Wingdings" panose="05000000000000000000" pitchFamily="2" charset="2"/>
              </a:rPr>
              <a:t>Results for acoustical behavior indicate higher global bending stiffness of the lower tray</a:t>
            </a:r>
            <a:endParaRPr lang="en-US" sz="1800" dirty="0">
              <a:latin typeface="+mj-lt"/>
            </a:endParaRPr>
          </a:p>
        </p:txBody>
      </p:sp>
      <p:pic>
        <p:nvPicPr>
          <p:cNvPr id="6" name="Grafik 3">
            <a:extLst>
              <a:ext uri="{FF2B5EF4-FFF2-40B4-BE49-F238E27FC236}">
                <a16:creationId xmlns:a16="http://schemas.microsoft.com/office/drawing/2014/main" id="{7A946D59-8EB2-1749-077A-46E2D00B18E1}"/>
              </a:ext>
            </a:extLst>
          </p:cNvPr>
          <p:cNvPicPr>
            <a:picLocks noChangeAspect="1"/>
          </p:cNvPicPr>
          <p:nvPr/>
        </p:nvPicPr>
        <p:blipFill>
          <a:blip r:embed="rId3"/>
          <a:stretch>
            <a:fillRect/>
          </a:stretch>
        </p:blipFill>
        <p:spPr>
          <a:xfrm>
            <a:off x="5961948" y="2146776"/>
            <a:ext cx="2636896" cy="1554823"/>
          </a:xfrm>
          <a:prstGeom prst="rect">
            <a:avLst/>
          </a:prstGeom>
        </p:spPr>
      </p:pic>
      <p:pic>
        <p:nvPicPr>
          <p:cNvPr id="7" name="Grafik 9">
            <a:extLst>
              <a:ext uri="{FF2B5EF4-FFF2-40B4-BE49-F238E27FC236}">
                <a16:creationId xmlns:a16="http://schemas.microsoft.com/office/drawing/2014/main" id="{719D85BD-68FB-E3A9-CEE9-10F5DE5FA50D}"/>
              </a:ext>
            </a:extLst>
          </p:cNvPr>
          <p:cNvPicPr>
            <a:picLocks noChangeAspect="1"/>
          </p:cNvPicPr>
          <p:nvPr/>
        </p:nvPicPr>
        <p:blipFill>
          <a:blip r:embed="rId4"/>
          <a:stretch>
            <a:fillRect/>
          </a:stretch>
        </p:blipFill>
        <p:spPr>
          <a:xfrm>
            <a:off x="8697307" y="2146776"/>
            <a:ext cx="2990274" cy="1554823"/>
          </a:xfrm>
          <a:prstGeom prst="rect">
            <a:avLst/>
          </a:prstGeom>
        </p:spPr>
      </p:pic>
      <p:pic>
        <p:nvPicPr>
          <p:cNvPr id="8" name="Grafik 11">
            <a:extLst>
              <a:ext uri="{FF2B5EF4-FFF2-40B4-BE49-F238E27FC236}">
                <a16:creationId xmlns:a16="http://schemas.microsoft.com/office/drawing/2014/main" id="{118FE84F-CFDB-16BF-D143-2E4D5A337C09}"/>
              </a:ext>
            </a:extLst>
          </p:cNvPr>
          <p:cNvPicPr>
            <a:picLocks noChangeAspect="1"/>
          </p:cNvPicPr>
          <p:nvPr/>
        </p:nvPicPr>
        <p:blipFill>
          <a:blip r:embed="rId5"/>
          <a:stretch>
            <a:fillRect/>
          </a:stretch>
        </p:blipFill>
        <p:spPr>
          <a:xfrm>
            <a:off x="8697307" y="4010812"/>
            <a:ext cx="2380690" cy="1373209"/>
          </a:xfrm>
          <a:prstGeom prst="rect">
            <a:avLst/>
          </a:prstGeom>
        </p:spPr>
      </p:pic>
      <p:pic>
        <p:nvPicPr>
          <p:cNvPr id="9" name="Grafik 7">
            <a:extLst>
              <a:ext uri="{FF2B5EF4-FFF2-40B4-BE49-F238E27FC236}">
                <a16:creationId xmlns:a16="http://schemas.microsoft.com/office/drawing/2014/main" id="{0ACC3061-1EFF-60B6-CA94-3D39B9250C99}"/>
              </a:ext>
            </a:extLst>
          </p:cNvPr>
          <p:cNvPicPr>
            <a:picLocks noChangeAspect="1"/>
          </p:cNvPicPr>
          <p:nvPr/>
        </p:nvPicPr>
        <p:blipFill>
          <a:blip r:embed="rId6"/>
          <a:stretch>
            <a:fillRect/>
          </a:stretch>
        </p:blipFill>
        <p:spPr>
          <a:xfrm>
            <a:off x="5943932" y="4010812"/>
            <a:ext cx="2672927" cy="1554823"/>
          </a:xfrm>
          <a:prstGeom prst="rect">
            <a:avLst/>
          </a:prstGeom>
        </p:spPr>
      </p:pic>
      <p:sp>
        <p:nvSpPr>
          <p:cNvPr id="10" name="Rechteck 4">
            <a:extLst>
              <a:ext uri="{FF2B5EF4-FFF2-40B4-BE49-F238E27FC236}">
                <a16:creationId xmlns:a16="http://schemas.microsoft.com/office/drawing/2014/main" id="{B7529A1F-CDBF-7C3C-BE1C-CA4C8ED557EE}"/>
              </a:ext>
            </a:extLst>
          </p:cNvPr>
          <p:cNvSpPr/>
          <p:nvPr/>
        </p:nvSpPr>
        <p:spPr>
          <a:xfrm>
            <a:off x="6181376" y="1785615"/>
            <a:ext cx="2198038" cy="369332"/>
          </a:xfrm>
          <a:prstGeom prst="rect">
            <a:avLst/>
          </a:prstGeom>
        </p:spPr>
        <p:txBody>
          <a:bodyPr wrap="none">
            <a:spAutoFit/>
          </a:bodyPr>
          <a:lstStyle/>
          <a:p>
            <a:r>
              <a:rPr lang="de-DE" dirty="0"/>
              <a:t>1st </a:t>
            </a:r>
            <a:r>
              <a:rPr lang="de-DE" dirty="0" err="1"/>
              <a:t>bending</a:t>
            </a:r>
            <a:r>
              <a:rPr lang="de-DE" dirty="0"/>
              <a:t> </a:t>
            </a:r>
            <a:r>
              <a:rPr lang="de-DE" dirty="0" err="1"/>
              <a:t>mode</a:t>
            </a:r>
            <a:r>
              <a:rPr lang="de-DE" dirty="0"/>
              <a:t> </a:t>
            </a:r>
            <a:endParaRPr lang="en-US" dirty="0"/>
          </a:p>
        </p:txBody>
      </p:sp>
      <p:sp>
        <p:nvSpPr>
          <p:cNvPr id="11" name="Rechteck 6">
            <a:extLst>
              <a:ext uri="{FF2B5EF4-FFF2-40B4-BE49-F238E27FC236}">
                <a16:creationId xmlns:a16="http://schemas.microsoft.com/office/drawing/2014/main" id="{8D0BA932-2C93-B7D1-4A7D-771EF74C66A2}"/>
              </a:ext>
            </a:extLst>
          </p:cNvPr>
          <p:cNvSpPr/>
          <p:nvPr/>
        </p:nvSpPr>
        <p:spPr>
          <a:xfrm>
            <a:off x="9021024" y="1804113"/>
            <a:ext cx="2056973" cy="369332"/>
          </a:xfrm>
          <a:prstGeom prst="rect">
            <a:avLst/>
          </a:prstGeom>
        </p:spPr>
        <p:txBody>
          <a:bodyPr wrap="none">
            <a:spAutoFit/>
          </a:bodyPr>
          <a:lstStyle/>
          <a:p>
            <a:r>
              <a:rPr lang="de-DE" dirty="0"/>
              <a:t>1st </a:t>
            </a:r>
            <a:r>
              <a:rPr lang="de-DE" dirty="0" err="1"/>
              <a:t>torsion</a:t>
            </a:r>
            <a:r>
              <a:rPr lang="de-DE" dirty="0"/>
              <a:t> </a:t>
            </a:r>
            <a:r>
              <a:rPr lang="de-DE" dirty="0" err="1"/>
              <a:t>mode</a:t>
            </a:r>
            <a:r>
              <a:rPr lang="de-DE" dirty="0"/>
              <a:t> </a:t>
            </a:r>
            <a:endParaRPr lang="en-US" dirty="0"/>
          </a:p>
        </p:txBody>
      </p:sp>
      <p:sp>
        <p:nvSpPr>
          <p:cNvPr id="12" name="Rechteck 8">
            <a:extLst>
              <a:ext uri="{FF2B5EF4-FFF2-40B4-BE49-F238E27FC236}">
                <a16:creationId xmlns:a16="http://schemas.microsoft.com/office/drawing/2014/main" id="{8BF7C85D-8D94-49BB-62EC-B5E34D8EC315}"/>
              </a:ext>
            </a:extLst>
          </p:cNvPr>
          <p:cNvSpPr/>
          <p:nvPr/>
        </p:nvSpPr>
        <p:spPr>
          <a:xfrm>
            <a:off x="5943932" y="3352367"/>
            <a:ext cx="1021433" cy="307777"/>
          </a:xfrm>
          <a:prstGeom prst="rect">
            <a:avLst/>
          </a:prstGeom>
        </p:spPr>
        <p:txBody>
          <a:bodyPr wrap="none">
            <a:spAutoFit/>
          </a:bodyPr>
          <a:lstStyle/>
          <a:p>
            <a:r>
              <a:rPr lang="de-DE" sz="1400" dirty="0"/>
              <a:t>Reference</a:t>
            </a:r>
            <a:endParaRPr lang="en-US" sz="1400" dirty="0"/>
          </a:p>
        </p:txBody>
      </p:sp>
      <p:sp>
        <p:nvSpPr>
          <p:cNvPr id="13" name="Rechteck 13">
            <a:extLst>
              <a:ext uri="{FF2B5EF4-FFF2-40B4-BE49-F238E27FC236}">
                <a16:creationId xmlns:a16="http://schemas.microsoft.com/office/drawing/2014/main" id="{6AD3F7FC-E855-A03E-9F06-C7EE58435D0D}"/>
              </a:ext>
            </a:extLst>
          </p:cNvPr>
          <p:cNvSpPr/>
          <p:nvPr/>
        </p:nvSpPr>
        <p:spPr>
          <a:xfrm>
            <a:off x="8616859" y="3430892"/>
            <a:ext cx="1021433" cy="307777"/>
          </a:xfrm>
          <a:prstGeom prst="rect">
            <a:avLst/>
          </a:prstGeom>
        </p:spPr>
        <p:txBody>
          <a:bodyPr wrap="none">
            <a:spAutoFit/>
          </a:bodyPr>
          <a:lstStyle/>
          <a:p>
            <a:r>
              <a:rPr lang="de-DE" sz="1400" dirty="0"/>
              <a:t>Reference</a:t>
            </a:r>
            <a:endParaRPr lang="en-US" sz="1400" dirty="0"/>
          </a:p>
        </p:txBody>
      </p:sp>
      <p:sp>
        <p:nvSpPr>
          <p:cNvPr id="14" name="Rechteck 10">
            <a:extLst>
              <a:ext uri="{FF2B5EF4-FFF2-40B4-BE49-F238E27FC236}">
                <a16:creationId xmlns:a16="http://schemas.microsoft.com/office/drawing/2014/main" id="{BA5F68D5-B633-C1B7-B14A-556931E69E82}"/>
              </a:ext>
            </a:extLst>
          </p:cNvPr>
          <p:cNvSpPr/>
          <p:nvPr/>
        </p:nvSpPr>
        <p:spPr>
          <a:xfrm>
            <a:off x="6263152" y="5293029"/>
            <a:ext cx="822661" cy="307777"/>
          </a:xfrm>
          <a:prstGeom prst="rect">
            <a:avLst/>
          </a:prstGeom>
          <a:solidFill>
            <a:schemeClr val="bg1"/>
          </a:solidFill>
        </p:spPr>
        <p:txBody>
          <a:bodyPr wrap="none">
            <a:spAutoFit/>
          </a:bodyPr>
          <a:lstStyle/>
          <a:p>
            <a:pPr algn="ctr"/>
            <a:r>
              <a:rPr lang="de-DE" sz="1400" dirty="0" err="1"/>
              <a:t>SafEBat</a:t>
            </a:r>
            <a:endParaRPr lang="en-US" sz="1400" dirty="0"/>
          </a:p>
        </p:txBody>
      </p:sp>
      <p:sp>
        <p:nvSpPr>
          <p:cNvPr id="15" name="Rechteck 14">
            <a:extLst>
              <a:ext uri="{FF2B5EF4-FFF2-40B4-BE49-F238E27FC236}">
                <a16:creationId xmlns:a16="http://schemas.microsoft.com/office/drawing/2014/main" id="{86C2845C-4202-2DB2-7565-91067F214162}"/>
              </a:ext>
            </a:extLst>
          </p:cNvPr>
          <p:cNvSpPr/>
          <p:nvPr/>
        </p:nvSpPr>
        <p:spPr>
          <a:xfrm>
            <a:off x="8993557" y="5256073"/>
            <a:ext cx="822661" cy="307777"/>
          </a:xfrm>
          <a:prstGeom prst="rect">
            <a:avLst/>
          </a:prstGeom>
          <a:solidFill>
            <a:schemeClr val="bg1"/>
          </a:solidFill>
        </p:spPr>
        <p:txBody>
          <a:bodyPr wrap="none">
            <a:spAutoFit/>
          </a:bodyPr>
          <a:lstStyle/>
          <a:p>
            <a:pPr algn="ctr"/>
            <a:r>
              <a:rPr lang="de-DE" sz="1400" dirty="0" err="1"/>
              <a:t>SafEBat</a:t>
            </a:r>
            <a:endParaRPr lang="en-US" sz="1400" dirty="0"/>
          </a:p>
        </p:txBody>
      </p:sp>
      <p:graphicFrame>
        <p:nvGraphicFramePr>
          <p:cNvPr id="16" name="Tabelle 15">
            <a:extLst>
              <a:ext uri="{FF2B5EF4-FFF2-40B4-BE49-F238E27FC236}">
                <a16:creationId xmlns:a16="http://schemas.microsoft.com/office/drawing/2014/main" id="{AEC0779A-AAAD-524B-86DB-4D591E8A2DD7}"/>
              </a:ext>
            </a:extLst>
          </p:cNvPr>
          <p:cNvGraphicFramePr>
            <a:graphicFrameLocks noGrp="1"/>
          </p:cNvGraphicFramePr>
          <p:nvPr/>
        </p:nvGraphicFramePr>
        <p:xfrm>
          <a:off x="666961" y="4210815"/>
          <a:ext cx="5088622" cy="1199146"/>
        </p:xfrm>
        <a:graphic>
          <a:graphicData uri="http://schemas.openxmlformats.org/drawingml/2006/table">
            <a:tbl>
              <a:tblPr firstRow="1" bandRow="1">
                <a:tableStyleId>{2D5ABB26-0587-4C30-8999-92F81FD0307C}</a:tableStyleId>
              </a:tblPr>
              <a:tblGrid>
                <a:gridCol w="1322407">
                  <a:extLst>
                    <a:ext uri="{9D8B030D-6E8A-4147-A177-3AD203B41FA5}">
                      <a16:colId xmlns:a16="http://schemas.microsoft.com/office/drawing/2014/main" val="2316676921"/>
                    </a:ext>
                  </a:extLst>
                </a:gridCol>
                <a:gridCol w="1267621">
                  <a:extLst>
                    <a:ext uri="{9D8B030D-6E8A-4147-A177-3AD203B41FA5}">
                      <a16:colId xmlns:a16="http://schemas.microsoft.com/office/drawing/2014/main" val="2583489179"/>
                    </a:ext>
                  </a:extLst>
                </a:gridCol>
                <a:gridCol w="1208317">
                  <a:extLst>
                    <a:ext uri="{9D8B030D-6E8A-4147-A177-3AD203B41FA5}">
                      <a16:colId xmlns:a16="http://schemas.microsoft.com/office/drawing/2014/main" val="2227424304"/>
                    </a:ext>
                  </a:extLst>
                </a:gridCol>
                <a:gridCol w="1290277">
                  <a:extLst>
                    <a:ext uri="{9D8B030D-6E8A-4147-A177-3AD203B41FA5}">
                      <a16:colId xmlns:a16="http://schemas.microsoft.com/office/drawing/2014/main" val="474895058"/>
                    </a:ext>
                  </a:extLst>
                </a:gridCol>
              </a:tblGrid>
              <a:tr h="476688">
                <a:tc>
                  <a:txBody>
                    <a:bodyPr/>
                    <a:lstStyle/>
                    <a:p>
                      <a:pPr algn="ctr"/>
                      <a:endParaRPr lang="en-US" sz="1600" dirty="0"/>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de-DE" sz="1600" b="1" dirty="0"/>
                        <a:t>Reference</a:t>
                      </a:r>
                      <a:endParaRPr 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de-DE" sz="1600" b="1" dirty="0" err="1"/>
                        <a:t>SafEBat</a:t>
                      </a:r>
                      <a:endParaRPr lang="en-US" sz="16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de-DE" sz="1600" b="1" dirty="0"/>
                        <a:t>Comp. </a:t>
                      </a:r>
                      <a:r>
                        <a:rPr lang="de-DE" sz="1600" b="1" dirty="0" err="1"/>
                        <a:t>ref</a:t>
                      </a:r>
                      <a:endParaRPr lang="en-US" sz="1600" b="1"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3000929"/>
                  </a:ext>
                </a:extLst>
              </a:tr>
              <a:tr h="321728">
                <a:tc>
                  <a:txBody>
                    <a:bodyPr/>
                    <a:lstStyle/>
                    <a:p>
                      <a:pPr algn="ctr"/>
                      <a:r>
                        <a:rPr lang="de-DE" sz="1600" dirty="0"/>
                        <a:t>1st </a:t>
                      </a:r>
                      <a:r>
                        <a:rPr lang="de-DE" sz="1600" dirty="0" err="1"/>
                        <a:t>bending</a:t>
                      </a:r>
                      <a:r>
                        <a:rPr lang="de-DE" sz="1600" dirty="0"/>
                        <a:t> </a:t>
                      </a:r>
                      <a:endParaRPr lang="en-US" sz="1600"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58,1 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94,6 Hz</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solidFill>
                            <a:srgbClr val="179C7D"/>
                          </a:solidFill>
                          <a:sym typeface="Wingdings" panose="05000000000000000000" pitchFamily="2" charset="2"/>
                        </a:rPr>
                        <a:t>+ 63</a:t>
                      </a:r>
                      <a:r>
                        <a:rPr lang="de-DE" sz="1600" dirty="0">
                          <a:solidFill>
                            <a:srgbClr val="179C7D"/>
                          </a:solidFill>
                        </a:rPr>
                        <a:t> %</a:t>
                      </a:r>
                      <a:endParaRPr lang="en-US" sz="16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9355493"/>
                  </a:ext>
                </a:extLst>
              </a:tr>
              <a:tr h="387178">
                <a:tc>
                  <a:txBody>
                    <a:bodyPr/>
                    <a:lstStyle/>
                    <a:p>
                      <a:pPr algn="ctr"/>
                      <a:r>
                        <a:rPr lang="de-DE" sz="1600" dirty="0"/>
                        <a:t>1st </a:t>
                      </a:r>
                      <a:r>
                        <a:rPr lang="de-DE" sz="1600" dirty="0" err="1"/>
                        <a:t>torsion</a:t>
                      </a:r>
                      <a:r>
                        <a:rPr lang="de-DE" sz="1600" dirty="0"/>
                        <a:t> </a:t>
                      </a:r>
                      <a:endParaRPr lang="en-US" sz="1600" dirty="0"/>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90,0 Hz</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t>113,7 Hz</a:t>
                      </a:r>
                      <a:endParaRPr lang="en-US" sz="16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dirty="0">
                          <a:solidFill>
                            <a:srgbClr val="179C7D"/>
                          </a:solidFill>
                          <a:sym typeface="Wingdings" panose="05000000000000000000" pitchFamily="2" charset="2"/>
                        </a:rPr>
                        <a:t>+ 26</a:t>
                      </a:r>
                      <a:r>
                        <a:rPr lang="de-DE" sz="1600" dirty="0">
                          <a:solidFill>
                            <a:srgbClr val="179C7D"/>
                          </a:solidFill>
                        </a:rPr>
                        <a:t> %</a:t>
                      </a:r>
                      <a:endParaRPr lang="en-US" sz="16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44110143"/>
                  </a:ext>
                </a:extLst>
              </a:tr>
            </a:tbl>
          </a:graphicData>
        </a:graphic>
      </p:graphicFrame>
      <p:pic>
        <p:nvPicPr>
          <p:cNvPr id="17" name="Picture 7" descr="iwu_rgb">
            <a:extLst>
              <a:ext uri="{FF2B5EF4-FFF2-40B4-BE49-F238E27FC236}">
                <a16:creationId xmlns:a16="http://schemas.microsoft.com/office/drawing/2014/main" id="{92A38B96-47EC-A333-1749-21ED4522920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a:extLst>
              <a:ext uri="{FF2B5EF4-FFF2-40B4-BE49-F238E27FC236}">
                <a16:creationId xmlns:a16="http://schemas.microsoft.com/office/drawing/2014/main" id="{5EAA7956-2352-2A7E-DB09-B7FFE3528A81}"/>
              </a:ext>
            </a:extLst>
          </p:cNvPr>
          <p:cNvSpPr/>
          <p:nvPr/>
        </p:nvSpPr>
        <p:spPr>
          <a:xfrm>
            <a:off x="5943931" y="3775060"/>
            <a:ext cx="5743649" cy="1958196"/>
          </a:xfrm>
          <a:prstGeom prst="rect">
            <a:avLst/>
          </a:prstGeom>
          <a:solidFill>
            <a:srgbClr val="00B050">
              <a:alpha val="1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9" name="Rectangle 18">
            <a:extLst>
              <a:ext uri="{FF2B5EF4-FFF2-40B4-BE49-F238E27FC236}">
                <a16:creationId xmlns:a16="http://schemas.microsoft.com/office/drawing/2014/main" id="{A4129349-8DFE-3FA9-DE37-6D846BB1D5D6}"/>
              </a:ext>
            </a:extLst>
          </p:cNvPr>
          <p:cNvSpPr/>
          <p:nvPr/>
        </p:nvSpPr>
        <p:spPr>
          <a:xfrm>
            <a:off x="3265213" y="4244805"/>
            <a:ext cx="1197060" cy="1156251"/>
          </a:xfrm>
          <a:prstGeom prst="rect">
            <a:avLst/>
          </a:prstGeom>
          <a:solidFill>
            <a:srgbClr val="00B050">
              <a:alpha val="1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20" name="Picture 7" descr="iwu_rgb">
            <a:extLst>
              <a:ext uri="{FF2B5EF4-FFF2-40B4-BE49-F238E27FC236}">
                <a16:creationId xmlns:a16="http://schemas.microsoft.com/office/drawing/2014/main" id="{26F27F12-5087-5562-FEDF-DCF60FAFF27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597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Structural analysis (Side pole test results)</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14</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Inhaltsplatzhalter 2">
            <a:extLst>
              <a:ext uri="{FF2B5EF4-FFF2-40B4-BE49-F238E27FC236}">
                <a16:creationId xmlns:a16="http://schemas.microsoft.com/office/drawing/2014/main" id="{D0DC9B71-16DE-418C-B64E-2B3FD4019C3D}"/>
              </a:ext>
            </a:extLst>
          </p:cNvPr>
          <p:cNvSpPr>
            <a:spLocks noGrp="1"/>
          </p:cNvSpPr>
          <p:nvPr>
            <p:ph idx="1"/>
          </p:nvPr>
        </p:nvSpPr>
        <p:spPr>
          <a:xfrm>
            <a:off x="556030" y="1552110"/>
            <a:ext cx="10924050" cy="4248000"/>
          </a:xfrm>
        </p:spPr>
        <p:txBody>
          <a:bodyPr/>
          <a:lstStyle/>
          <a:p>
            <a:pPr>
              <a:buClr>
                <a:srgbClr val="00B0F0"/>
              </a:buClr>
              <a:buFont typeface="Wingdings" panose="05000000000000000000" pitchFamily="2" charset="2"/>
              <a:buChar char="§"/>
            </a:pPr>
            <a:r>
              <a:rPr lang="de-DE" sz="1800" dirty="0" err="1">
                <a:latin typeface="+mn-lt"/>
              </a:rPr>
              <a:t>Acc</a:t>
            </a:r>
            <a:r>
              <a:rPr lang="de-DE" sz="1800" dirty="0">
                <a:latin typeface="+mn-lt"/>
              </a:rPr>
              <a:t>. Pole </a:t>
            </a:r>
            <a:r>
              <a:rPr lang="de-DE" sz="1800" dirty="0" err="1">
                <a:latin typeface="+mn-lt"/>
              </a:rPr>
              <a:t>impact</a:t>
            </a:r>
            <a:r>
              <a:rPr lang="de-DE" sz="1800" dirty="0">
                <a:latin typeface="+mn-lt"/>
              </a:rPr>
              <a:t> </a:t>
            </a:r>
            <a:r>
              <a:rPr lang="de-DE" sz="1800" dirty="0" err="1">
                <a:latin typeface="+mn-lt"/>
              </a:rPr>
              <a:t>according</a:t>
            </a:r>
            <a:r>
              <a:rPr lang="de-DE" sz="1800" dirty="0">
                <a:latin typeface="+mn-lt"/>
              </a:rPr>
              <a:t> Euro NCAP</a:t>
            </a:r>
          </a:p>
          <a:p>
            <a:pPr>
              <a:buClr>
                <a:srgbClr val="00B0F0"/>
              </a:buClr>
              <a:buFont typeface="Wingdings" panose="05000000000000000000" pitchFamily="2" charset="2"/>
              <a:buChar char="§"/>
            </a:pPr>
            <a:endParaRPr lang="en-US" sz="1800" dirty="0">
              <a:latin typeface="+mn-lt"/>
            </a:endParaRPr>
          </a:p>
          <a:p>
            <a:pPr>
              <a:buClr>
                <a:srgbClr val="00B0F0"/>
              </a:buClr>
              <a:buFont typeface="Wingdings" panose="05000000000000000000" pitchFamily="2" charset="2"/>
              <a:buChar char="§"/>
            </a:pPr>
            <a:r>
              <a:rPr lang="de-DE" sz="1800" dirty="0" err="1">
                <a:latin typeface="+mn-lt"/>
              </a:rPr>
              <a:t>Results</a:t>
            </a:r>
            <a:r>
              <a:rPr lang="de-DE" sz="1800" dirty="0">
                <a:latin typeface="+mn-lt"/>
              </a:rPr>
              <a:t> </a:t>
            </a:r>
            <a:r>
              <a:rPr lang="de-DE" sz="1800" dirty="0" err="1">
                <a:latin typeface="+mn-lt"/>
              </a:rPr>
              <a:t>for</a:t>
            </a:r>
            <a:r>
              <a:rPr lang="de-DE" sz="1800" dirty="0">
                <a:latin typeface="+mn-lt"/>
              </a:rPr>
              <a:t> </a:t>
            </a:r>
            <a:r>
              <a:rPr lang="de-DE" sz="1800" dirty="0" err="1">
                <a:latin typeface="+mn-lt"/>
              </a:rPr>
              <a:t>new</a:t>
            </a:r>
            <a:r>
              <a:rPr lang="de-DE" sz="1800" dirty="0">
                <a:latin typeface="+mn-lt"/>
              </a:rPr>
              <a:t> design:</a:t>
            </a:r>
          </a:p>
          <a:p>
            <a:pPr marL="0" indent="0">
              <a:buClr>
                <a:srgbClr val="00B0F0"/>
              </a:buClr>
              <a:buNone/>
            </a:pPr>
            <a:r>
              <a:rPr lang="de-DE" sz="1800" b="1" dirty="0">
                <a:solidFill>
                  <a:srgbClr val="00B0F0"/>
                </a:solidFill>
                <a:latin typeface="+mn-lt"/>
              </a:rPr>
              <a:t>          -75%</a:t>
            </a:r>
            <a:r>
              <a:rPr lang="de-DE" sz="1800" dirty="0">
                <a:solidFill>
                  <a:srgbClr val="00B0F0"/>
                </a:solidFill>
                <a:latin typeface="+mn-lt"/>
              </a:rPr>
              <a:t> </a:t>
            </a:r>
            <a:r>
              <a:rPr lang="de-DE" sz="1800" dirty="0" err="1">
                <a:latin typeface="+mn-lt"/>
              </a:rPr>
              <a:t>deformation</a:t>
            </a:r>
            <a:endParaRPr lang="de-DE" sz="1800" dirty="0">
              <a:latin typeface="+mn-lt"/>
            </a:endParaRPr>
          </a:p>
          <a:p>
            <a:pPr>
              <a:buClr>
                <a:srgbClr val="00B0F0"/>
              </a:buClr>
              <a:buFont typeface="Wingdings" panose="05000000000000000000" pitchFamily="2" charset="2"/>
              <a:buChar char="§"/>
            </a:pPr>
            <a:r>
              <a:rPr lang="de-DE" sz="1800" dirty="0" err="1">
                <a:latin typeface="+mn-lt"/>
              </a:rPr>
              <a:t>Brittle</a:t>
            </a:r>
            <a:r>
              <a:rPr lang="de-DE" sz="1800" dirty="0">
                <a:latin typeface="+mn-lt"/>
              </a:rPr>
              <a:t> </a:t>
            </a:r>
            <a:r>
              <a:rPr lang="de-DE" sz="1800" dirty="0" err="1">
                <a:latin typeface="+mn-lt"/>
              </a:rPr>
              <a:t>damage</a:t>
            </a:r>
            <a:r>
              <a:rPr lang="de-DE" sz="1800" dirty="0">
                <a:latin typeface="+mn-lt"/>
              </a:rPr>
              <a:t> </a:t>
            </a:r>
            <a:r>
              <a:rPr lang="de-DE" sz="1800" dirty="0" err="1">
                <a:latin typeface="+mn-lt"/>
              </a:rPr>
              <a:t>behavior</a:t>
            </a:r>
            <a:r>
              <a:rPr lang="de-DE" sz="1800" dirty="0">
                <a:latin typeface="+mn-lt"/>
              </a:rPr>
              <a:t> </a:t>
            </a:r>
            <a:r>
              <a:rPr lang="de-DE" sz="1800" dirty="0" err="1">
                <a:latin typeface="+mn-lt"/>
              </a:rPr>
              <a:t>most</a:t>
            </a:r>
            <a:r>
              <a:rPr lang="de-DE" sz="1800" dirty="0">
                <a:latin typeface="+mn-lt"/>
              </a:rPr>
              <a:t> </a:t>
            </a:r>
            <a:r>
              <a:rPr lang="de-DE" sz="1800" dirty="0" err="1">
                <a:latin typeface="+mn-lt"/>
              </a:rPr>
              <a:t>likely</a:t>
            </a:r>
            <a:r>
              <a:rPr lang="de-DE" sz="1800" dirty="0">
                <a:latin typeface="+mn-lt"/>
              </a:rPr>
              <a:t> </a:t>
            </a:r>
            <a:r>
              <a:rPr lang="de-DE" sz="1800" dirty="0" err="1">
                <a:latin typeface="+mn-lt"/>
              </a:rPr>
              <a:t>reduced</a:t>
            </a:r>
            <a:r>
              <a:rPr lang="de-DE" sz="1800" dirty="0">
                <a:latin typeface="+mn-lt"/>
              </a:rPr>
              <a:t> </a:t>
            </a:r>
            <a:r>
              <a:rPr lang="de-DE" sz="1800" dirty="0" err="1">
                <a:latin typeface="+mn-lt"/>
              </a:rPr>
              <a:t>through</a:t>
            </a:r>
            <a:r>
              <a:rPr lang="de-DE" sz="1800" dirty="0">
                <a:latin typeface="+mn-lt"/>
              </a:rPr>
              <a:t> </a:t>
            </a:r>
            <a:r>
              <a:rPr lang="de-DE" sz="1800" dirty="0" err="1">
                <a:latin typeface="+mn-lt"/>
              </a:rPr>
              <a:t>sill</a:t>
            </a:r>
            <a:r>
              <a:rPr lang="de-DE" sz="1800" dirty="0">
                <a:latin typeface="+mn-lt"/>
              </a:rPr>
              <a:t> </a:t>
            </a:r>
            <a:r>
              <a:rPr lang="de-DE" sz="1800" dirty="0" err="1">
                <a:latin typeface="+mn-lt"/>
              </a:rPr>
              <a:t>load</a:t>
            </a:r>
            <a:r>
              <a:rPr lang="de-DE" sz="1800" dirty="0">
                <a:latin typeface="+mn-lt"/>
              </a:rPr>
              <a:t> </a:t>
            </a:r>
            <a:r>
              <a:rPr lang="de-DE" sz="1800" dirty="0" err="1">
                <a:latin typeface="+mn-lt"/>
              </a:rPr>
              <a:t>distribution</a:t>
            </a:r>
            <a:r>
              <a:rPr lang="de-DE" sz="1800" dirty="0">
                <a:latin typeface="+mn-lt"/>
              </a:rPr>
              <a:t>, but </a:t>
            </a:r>
            <a:r>
              <a:rPr lang="de-DE" sz="1800" dirty="0" err="1">
                <a:latin typeface="+mn-lt"/>
              </a:rPr>
              <a:t>issue</a:t>
            </a:r>
            <a:r>
              <a:rPr lang="de-DE" sz="1800" dirty="0">
                <a:latin typeface="+mn-lt"/>
              </a:rPr>
              <a:t> </a:t>
            </a:r>
            <a:br>
              <a:rPr lang="de-DE" sz="1800" dirty="0">
                <a:latin typeface="+mn-lt"/>
              </a:rPr>
            </a:br>
            <a:r>
              <a:rPr lang="de-DE" sz="1800" dirty="0">
                <a:latin typeface="+mn-lt"/>
                <a:sym typeface="Wingdings" panose="05000000000000000000" pitchFamily="2" charset="2"/>
              </a:rPr>
              <a:t> </a:t>
            </a:r>
            <a:r>
              <a:rPr lang="de-DE" sz="1800" dirty="0" err="1">
                <a:latin typeface="+mn-lt"/>
                <a:sym typeface="Wingdings" panose="05000000000000000000" pitchFamily="2" charset="2"/>
              </a:rPr>
              <a:t>thickening</a:t>
            </a:r>
            <a:r>
              <a:rPr lang="de-DE" sz="1800" dirty="0">
                <a:latin typeface="+mn-lt"/>
                <a:sym typeface="Wingdings" panose="05000000000000000000" pitchFamily="2" charset="2"/>
              </a:rPr>
              <a:t> &amp; </a:t>
            </a:r>
            <a:r>
              <a:rPr lang="de-DE" sz="1800" dirty="0" err="1">
                <a:latin typeface="+mn-lt"/>
                <a:sym typeface="Wingdings" panose="05000000000000000000" pitchFamily="2" charset="2"/>
              </a:rPr>
              <a:t>supporting</a:t>
            </a:r>
            <a:r>
              <a:rPr lang="de-DE" sz="1800" dirty="0">
                <a:latin typeface="+mn-lt"/>
                <a:sym typeface="Wingdings" panose="05000000000000000000" pitchFamily="2" charset="2"/>
              </a:rPr>
              <a:t> </a:t>
            </a:r>
            <a:r>
              <a:rPr lang="de-DE" sz="1800" dirty="0" err="1">
                <a:latin typeface="+mn-lt"/>
                <a:sym typeface="Wingdings" panose="05000000000000000000" pitchFamily="2" charset="2"/>
              </a:rPr>
              <a:t>flange</a:t>
            </a:r>
            <a:r>
              <a:rPr lang="de-DE" sz="1800" dirty="0">
                <a:latin typeface="+mn-lt"/>
                <a:sym typeface="Wingdings" panose="05000000000000000000" pitchFamily="2" charset="2"/>
              </a:rPr>
              <a:t> </a:t>
            </a:r>
            <a:r>
              <a:rPr lang="de-DE" sz="1800" dirty="0" err="1">
                <a:latin typeface="+mn-lt"/>
                <a:sym typeface="Wingdings" panose="05000000000000000000" pitchFamily="2" charset="2"/>
              </a:rPr>
              <a:t>area</a:t>
            </a:r>
            <a:r>
              <a:rPr lang="de-DE" sz="1800" dirty="0">
                <a:latin typeface="+mn-lt"/>
                <a:sym typeface="Wingdings" panose="05000000000000000000" pitchFamily="2" charset="2"/>
              </a:rPr>
              <a:t> </a:t>
            </a:r>
            <a:r>
              <a:rPr lang="de-DE" sz="1800" dirty="0" err="1">
                <a:latin typeface="+mn-lt"/>
                <a:sym typeface="Wingdings" panose="05000000000000000000" pitchFamily="2" charset="2"/>
              </a:rPr>
              <a:t>with</a:t>
            </a:r>
            <a:r>
              <a:rPr lang="de-DE" sz="1800" dirty="0">
                <a:latin typeface="+mn-lt"/>
                <a:sym typeface="Wingdings" panose="05000000000000000000" pitchFamily="2" charset="2"/>
              </a:rPr>
              <a:t> </a:t>
            </a:r>
            <a:r>
              <a:rPr lang="de-DE" sz="1800" dirty="0" err="1">
                <a:latin typeface="+mn-lt"/>
                <a:sym typeface="Wingdings" panose="05000000000000000000" pitchFamily="2" charset="2"/>
              </a:rPr>
              <a:t>ribs</a:t>
            </a:r>
            <a:endParaRPr lang="de-DE" sz="1800" dirty="0">
              <a:latin typeface="+mn-lt"/>
            </a:endParaRPr>
          </a:p>
          <a:p>
            <a:endParaRPr lang="en-US" sz="1400" dirty="0">
              <a:latin typeface="+mn-lt"/>
            </a:endParaRPr>
          </a:p>
          <a:p>
            <a:endParaRPr lang="de-DE" sz="1400" dirty="0">
              <a:latin typeface="+mn-lt"/>
            </a:endParaRPr>
          </a:p>
        </p:txBody>
      </p:sp>
      <p:pic>
        <p:nvPicPr>
          <p:cNvPr id="6" name="Inhaltsplatzhalter 15">
            <a:extLst>
              <a:ext uri="{FF2B5EF4-FFF2-40B4-BE49-F238E27FC236}">
                <a16:creationId xmlns:a16="http://schemas.microsoft.com/office/drawing/2014/main" id="{D6A2D3CA-6863-1435-F512-278479C8E885}"/>
              </a:ext>
            </a:extLst>
          </p:cNvPr>
          <p:cNvPicPr>
            <a:picLocks/>
          </p:cNvPicPr>
          <p:nvPr/>
        </p:nvPicPr>
        <p:blipFill rotWithShape="1">
          <a:blip r:embed="rId3">
            <a:extLst>
              <a:ext uri="{28A0092B-C50C-407E-A947-70E740481C1C}">
                <a14:useLocalDpi xmlns:a14="http://schemas.microsoft.com/office/drawing/2010/main" val="0"/>
              </a:ext>
            </a:extLst>
          </a:blip>
          <a:srcRect l="2760" t="64198" r="58031" b="3227"/>
          <a:stretch/>
        </p:blipFill>
        <p:spPr bwMode="auto">
          <a:xfrm>
            <a:off x="6688477" y="846020"/>
            <a:ext cx="4136568" cy="1825261"/>
          </a:xfrm>
          <a:prstGeom prst="rect">
            <a:avLst/>
          </a:prstGeom>
          <a:noFill/>
          <a:ln>
            <a:noFill/>
          </a:ln>
          <a:effectLst/>
        </p:spPr>
      </p:pic>
      <p:pic>
        <p:nvPicPr>
          <p:cNvPr id="7" name="Grafik 22">
            <a:extLst>
              <a:ext uri="{FF2B5EF4-FFF2-40B4-BE49-F238E27FC236}">
                <a16:creationId xmlns:a16="http://schemas.microsoft.com/office/drawing/2014/main" id="{2513AC80-26F2-CDFC-D9F8-875EC7BAFB76}"/>
              </a:ext>
            </a:extLst>
          </p:cNvPr>
          <p:cNvPicPr>
            <a:picLocks noChangeAspect="1"/>
          </p:cNvPicPr>
          <p:nvPr/>
        </p:nvPicPr>
        <p:blipFill rotWithShape="1">
          <a:blip r:embed="rId4"/>
          <a:srcRect t="3693"/>
          <a:stretch/>
        </p:blipFill>
        <p:spPr>
          <a:xfrm>
            <a:off x="6287851" y="3666775"/>
            <a:ext cx="1743543" cy="2087059"/>
          </a:xfrm>
          <a:prstGeom prst="rect">
            <a:avLst/>
          </a:prstGeom>
        </p:spPr>
      </p:pic>
      <p:pic>
        <p:nvPicPr>
          <p:cNvPr id="8" name="Grafik 23">
            <a:extLst>
              <a:ext uri="{FF2B5EF4-FFF2-40B4-BE49-F238E27FC236}">
                <a16:creationId xmlns:a16="http://schemas.microsoft.com/office/drawing/2014/main" id="{07159CE8-2A55-E07B-BAA1-F6EE48E26145}"/>
              </a:ext>
            </a:extLst>
          </p:cNvPr>
          <p:cNvPicPr>
            <a:picLocks noChangeAspect="1"/>
          </p:cNvPicPr>
          <p:nvPr/>
        </p:nvPicPr>
        <p:blipFill rotWithShape="1">
          <a:blip r:embed="rId5"/>
          <a:srcRect t="3987"/>
          <a:stretch/>
        </p:blipFill>
        <p:spPr>
          <a:xfrm>
            <a:off x="8271638" y="3673125"/>
            <a:ext cx="3415926" cy="2080709"/>
          </a:xfrm>
          <a:prstGeom prst="rect">
            <a:avLst/>
          </a:prstGeom>
        </p:spPr>
      </p:pic>
      <p:sp>
        <p:nvSpPr>
          <p:cNvPr id="9" name="Textfeld 24">
            <a:extLst>
              <a:ext uri="{FF2B5EF4-FFF2-40B4-BE49-F238E27FC236}">
                <a16:creationId xmlns:a16="http://schemas.microsoft.com/office/drawing/2014/main" id="{94173795-0A7F-2806-9326-E8F7DE1FF5AD}"/>
              </a:ext>
            </a:extLst>
          </p:cNvPr>
          <p:cNvSpPr txBox="1"/>
          <p:nvPr/>
        </p:nvSpPr>
        <p:spPr>
          <a:xfrm>
            <a:off x="7677392" y="5746998"/>
            <a:ext cx="1005403" cy="369332"/>
          </a:xfrm>
          <a:prstGeom prst="rect">
            <a:avLst/>
          </a:prstGeom>
          <a:noFill/>
        </p:spPr>
        <p:txBody>
          <a:bodyPr wrap="none" rtlCol="0">
            <a:spAutoFit/>
          </a:bodyPr>
          <a:lstStyle/>
          <a:p>
            <a:r>
              <a:rPr lang="de-DE" dirty="0" err="1"/>
              <a:t>SafEBat</a:t>
            </a:r>
            <a:endParaRPr lang="de-DE" dirty="0"/>
          </a:p>
        </p:txBody>
      </p:sp>
      <p:pic>
        <p:nvPicPr>
          <p:cNvPr id="10" name="Grafik 25">
            <a:extLst>
              <a:ext uri="{FF2B5EF4-FFF2-40B4-BE49-F238E27FC236}">
                <a16:creationId xmlns:a16="http://schemas.microsoft.com/office/drawing/2014/main" id="{E3ACD30A-AA2A-024B-2364-6F54BFD1D339}"/>
              </a:ext>
            </a:extLst>
          </p:cNvPr>
          <p:cNvPicPr>
            <a:picLocks noChangeAspect="1"/>
          </p:cNvPicPr>
          <p:nvPr/>
        </p:nvPicPr>
        <p:blipFill>
          <a:blip r:embed="rId6"/>
          <a:stretch>
            <a:fillRect/>
          </a:stretch>
        </p:blipFill>
        <p:spPr>
          <a:xfrm>
            <a:off x="3371147" y="3666776"/>
            <a:ext cx="2676460" cy="1965982"/>
          </a:xfrm>
          <a:prstGeom prst="rect">
            <a:avLst/>
          </a:prstGeom>
        </p:spPr>
      </p:pic>
      <p:pic>
        <p:nvPicPr>
          <p:cNvPr id="11" name="Grafik 26">
            <a:extLst>
              <a:ext uri="{FF2B5EF4-FFF2-40B4-BE49-F238E27FC236}">
                <a16:creationId xmlns:a16="http://schemas.microsoft.com/office/drawing/2014/main" id="{C65DF1BD-5AF3-B778-C7F3-176E050271E2}"/>
              </a:ext>
            </a:extLst>
          </p:cNvPr>
          <p:cNvPicPr>
            <a:picLocks noChangeAspect="1"/>
          </p:cNvPicPr>
          <p:nvPr/>
        </p:nvPicPr>
        <p:blipFill>
          <a:blip r:embed="rId7"/>
          <a:stretch>
            <a:fillRect/>
          </a:stretch>
        </p:blipFill>
        <p:spPr>
          <a:xfrm>
            <a:off x="702052" y="3666775"/>
            <a:ext cx="2442976" cy="1965983"/>
          </a:xfrm>
          <a:prstGeom prst="rect">
            <a:avLst/>
          </a:prstGeom>
        </p:spPr>
      </p:pic>
      <p:sp>
        <p:nvSpPr>
          <p:cNvPr id="12" name="Textfeld 27">
            <a:extLst>
              <a:ext uri="{FF2B5EF4-FFF2-40B4-BE49-F238E27FC236}">
                <a16:creationId xmlns:a16="http://schemas.microsoft.com/office/drawing/2014/main" id="{E39AED3B-8C03-20DD-4F5E-6423DF15055B}"/>
              </a:ext>
            </a:extLst>
          </p:cNvPr>
          <p:cNvSpPr txBox="1"/>
          <p:nvPr/>
        </p:nvSpPr>
        <p:spPr>
          <a:xfrm>
            <a:off x="2514086" y="5717363"/>
            <a:ext cx="1261884" cy="369332"/>
          </a:xfrm>
          <a:prstGeom prst="rect">
            <a:avLst/>
          </a:prstGeom>
          <a:noFill/>
        </p:spPr>
        <p:txBody>
          <a:bodyPr wrap="none" rtlCol="0">
            <a:spAutoFit/>
          </a:bodyPr>
          <a:lstStyle/>
          <a:p>
            <a:r>
              <a:rPr lang="de-DE" dirty="0"/>
              <a:t>Reference</a:t>
            </a:r>
          </a:p>
        </p:txBody>
      </p:sp>
      <p:pic>
        <p:nvPicPr>
          <p:cNvPr id="13" name="Picture 7" descr="iwu_rgb">
            <a:extLst>
              <a:ext uri="{FF2B5EF4-FFF2-40B4-BE49-F238E27FC236}">
                <a16:creationId xmlns:a16="http://schemas.microsoft.com/office/drawing/2014/main" id="{34FF2FBA-8723-D450-47B1-148B9B08174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8C25D5F-2C41-9FF7-F3B8-6D6F458E0511}"/>
              </a:ext>
            </a:extLst>
          </p:cNvPr>
          <p:cNvSpPr/>
          <p:nvPr/>
        </p:nvSpPr>
        <p:spPr>
          <a:xfrm>
            <a:off x="6047607" y="3429000"/>
            <a:ext cx="5809033" cy="2760003"/>
          </a:xfrm>
          <a:prstGeom prst="rect">
            <a:avLst/>
          </a:prstGeom>
          <a:solidFill>
            <a:srgbClr val="00B050">
              <a:alpha val="1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Tree>
    <p:extLst>
      <p:ext uri="{BB962C8B-B14F-4D97-AF65-F5344CB8AC3E}">
        <p14:creationId xmlns:p14="http://schemas.microsoft.com/office/powerpoint/2010/main" val="13062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Structural analysis (Bollard test)</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15</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Inhaltsplatzhalter 2">
            <a:extLst>
              <a:ext uri="{FF2B5EF4-FFF2-40B4-BE49-F238E27FC236}">
                <a16:creationId xmlns:a16="http://schemas.microsoft.com/office/drawing/2014/main" id="{C889267E-2EE1-0A45-330B-9863BF58C9C3}"/>
              </a:ext>
            </a:extLst>
          </p:cNvPr>
          <p:cNvSpPr>
            <a:spLocks noGrp="1"/>
          </p:cNvSpPr>
          <p:nvPr>
            <p:ph idx="1"/>
          </p:nvPr>
        </p:nvSpPr>
        <p:spPr>
          <a:xfrm>
            <a:off x="347749" y="1340168"/>
            <a:ext cx="10924050" cy="4248000"/>
          </a:xfrm>
        </p:spPr>
        <p:txBody>
          <a:bodyPr/>
          <a:lstStyle/>
          <a:p>
            <a:pPr>
              <a:buClr>
                <a:srgbClr val="00B0F0"/>
              </a:buClr>
              <a:buFont typeface="Wingdings" panose="05000000000000000000" pitchFamily="2" charset="2"/>
              <a:buChar char="§"/>
            </a:pPr>
            <a:r>
              <a:rPr lang="en-US" sz="1800" dirty="0"/>
              <a:t>OEM-specific bollard test: Re-positioning of bollard for weakest area</a:t>
            </a:r>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endParaRPr lang="en-US" sz="1800" dirty="0"/>
          </a:p>
          <a:p>
            <a:pPr>
              <a:buClr>
                <a:srgbClr val="00B0F0"/>
              </a:buClr>
              <a:buFont typeface="Wingdings" panose="05000000000000000000" pitchFamily="2" charset="2"/>
              <a:buChar char="§"/>
            </a:pPr>
            <a:r>
              <a:rPr lang="de-DE" sz="1800" dirty="0" err="1"/>
              <a:t>Results</a:t>
            </a:r>
            <a:r>
              <a:rPr lang="de-DE" sz="1800" dirty="0"/>
              <a:t> </a:t>
            </a:r>
            <a:r>
              <a:rPr lang="de-DE" sz="1800" dirty="0" err="1"/>
              <a:t>for</a:t>
            </a:r>
            <a:r>
              <a:rPr lang="de-DE" sz="1800" dirty="0"/>
              <a:t> </a:t>
            </a:r>
            <a:r>
              <a:rPr lang="de-DE" sz="1800" dirty="0" err="1"/>
              <a:t>new</a:t>
            </a:r>
            <a:r>
              <a:rPr lang="de-DE" sz="1800" dirty="0"/>
              <a:t> design:</a:t>
            </a:r>
          </a:p>
          <a:p>
            <a:pPr lvl="1">
              <a:buClr>
                <a:srgbClr val="00B0F0"/>
              </a:buClr>
              <a:buFont typeface="Wingdings" panose="05000000000000000000" pitchFamily="2" charset="2"/>
              <a:buChar char="§"/>
            </a:pPr>
            <a:r>
              <a:rPr lang="de-DE" sz="1800" b="1" dirty="0"/>
              <a:t>-73% </a:t>
            </a:r>
            <a:r>
              <a:rPr lang="de-DE" sz="1800" dirty="0"/>
              <a:t>max. </a:t>
            </a:r>
            <a:r>
              <a:rPr lang="de-DE" sz="1800" dirty="0" err="1"/>
              <a:t>deformation</a:t>
            </a:r>
            <a:endParaRPr lang="de-DE" sz="1800" b="1" dirty="0">
              <a:solidFill>
                <a:schemeClr val="tx2"/>
              </a:solidFill>
            </a:endParaRPr>
          </a:p>
          <a:p>
            <a:pPr lvl="1">
              <a:buClr>
                <a:srgbClr val="00B0F0"/>
              </a:buClr>
              <a:buFont typeface="Wingdings" panose="05000000000000000000" pitchFamily="2" charset="2"/>
              <a:buChar char="§"/>
            </a:pPr>
            <a:r>
              <a:rPr lang="de-DE" sz="1800" b="1" dirty="0">
                <a:solidFill>
                  <a:srgbClr val="00B0F0"/>
                </a:solidFill>
              </a:rPr>
              <a:t>-28%</a:t>
            </a:r>
            <a:r>
              <a:rPr lang="de-DE" sz="1800" dirty="0">
                <a:solidFill>
                  <a:srgbClr val="00B0F0"/>
                </a:solidFill>
              </a:rPr>
              <a:t> </a:t>
            </a:r>
            <a:r>
              <a:rPr lang="de-DE" sz="1800" dirty="0" err="1"/>
              <a:t>s_intrusion</a:t>
            </a:r>
            <a:endParaRPr lang="de-DE" sz="1800" dirty="0"/>
          </a:p>
          <a:p>
            <a:pPr marL="0" indent="0">
              <a:buNone/>
            </a:pPr>
            <a:endParaRPr lang="en-US" sz="1800" dirty="0"/>
          </a:p>
          <a:p>
            <a:endParaRPr lang="de-DE" sz="1400" dirty="0"/>
          </a:p>
        </p:txBody>
      </p:sp>
      <p:pic>
        <p:nvPicPr>
          <p:cNvPr id="6" name="Grafik 4">
            <a:extLst>
              <a:ext uri="{FF2B5EF4-FFF2-40B4-BE49-F238E27FC236}">
                <a16:creationId xmlns:a16="http://schemas.microsoft.com/office/drawing/2014/main" id="{97AFC931-B6A8-65A3-8412-8A031671AF4C}"/>
              </a:ext>
            </a:extLst>
          </p:cNvPr>
          <p:cNvPicPr>
            <a:picLocks noChangeAspect="1"/>
          </p:cNvPicPr>
          <p:nvPr/>
        </p:nvPicPr>
        <p:blipFill>
          <a:blip r:embed="rId7"/>
          <a:stretch>
            <a:fillRect/>
          </a:stretch>
        </p:blipFill>
        <p:spPr>
          <a:xfrm>
            <a:off x="7917330" y="1438901"/>
            <a:ext cx="3407133" cy="1844795"/>
          </a:xfrm>
          <a:prstGeom prst="rect">
            <a:avLst/>
          </a:prstGeom>
        </p:spPr>
      </p:pic>
      <p:grpSp>
        <p:nvGrpSpPr>
          <p:cNvPr id="7" name="Gruppieren 6">
            <a:extLst>
              <a:ext uri="{FF2B5EF4-FFF2-40B4-BE49-F238E27FC236}">
                <a16:creationId xmlns:a16="http://schemas.microsoft.com/office/drawing/2014/main" id="{54C63FDB-111B-CA92-58E2-A28254B4097F}"/>
              </a:ext>
            </a:extLst>
          </p:cNvPr>
          <p:cNvGrpSpPr/>
          <p:nvPr/>
        </p:nvGrpSpPr>
        <p:grpSpPr>
          <a:xfrm>
            <a:off x="360757" y="1998734"/>
            <a:ext cx="3749040" cy="1700784"/>
            <a:chOff x="3369726" y="4129458"/>
            <a:chExt cx="4571129" cy="2111087"/>
          </a:xfrm>
        </p:grpSpPr>
        <p:pic>
          <p:nvPicPr>
            <p:cNvPr id="8" name="Inhaltsplatzhalter 15">
              <a:extLst>
                <a:ext uri="{FF2B5EF4-FFF2-40B4-BE49-F238E27FC236}">
                  <a16:creationId xmlns:a16="http://schemas.microsoft.com/office/drawing/2014/main" id="{F9D60F92-06C4-24EB-98D7-54AA03783211}"/>
                </a:ext>
              </a:extLst>
            </p:cNvPr>
            <p:cNvPicPr>
              <a:picLocks/>
            </p:cNvPicPr>
            <p:nvPr/>
          </p:nvPicPr>
          <p:blipFill rotWithShape="1">
            <a:blip r:embed="rId8">
              <a:extLst>
                <a:ext uri="{28A0092B-C50C-407E-A947-70E740481C1C}">
                  <a14:useLocalDpi xmlns:a14="http://schemas.microsoft.com/office/drawing/2010/main" val="0"/>
                </a:ext>
              </a:extLst>
            </a:blip>
            <a:srcRect t="12157" r="55582" b="50823"/>
            <a:stretch/>
          </p:blipFill>
          <p:spPr bwMode="auto">
            <a:xfrm>
              <a:off x="3369726" y="4221971"/>
              <a:ext cx="4571129" cy="2018574"/>
            </a:xfrm>
            <a:prstGeom prst="rect">
              <a:avLst/>
            </a:prstGeom>
            <a:noFill/>
            <a:ln>
              <a:noFill/>
            </a:ln>
            <a:effectLst/>
          </p:spPr>
        </p:pic>
        <p:sp>
          <p:nvSpPr>
            <p:cNvPr id="9" name="Textfeld 8">
              <a:extLst>
                <a:ext uri="{FF2B5EF4-FFF2-40B4-BE49-F238E27FC236}">
                  <a16:creationId xmlns:a16="http://schemas.microsoft.com/office/drawing/2014/main" id="{868355A2-CC58-3AA0-4772-182414EEF165}"/>
                </a:ext>
              </a:extLst>
            </p:cNvPr>
            <p:cNvSpPr txBox="1"/>
            <p:nvPr/>
          </p:nvSpPr>
          <p:spPr>
            <a:xfrm>
              <a:off x="5428365" y="4129458"/>
              <a:ext cx="1130724" cy="382026"/>
            </a:xfrm>
            <a:prstGeom prst="rect">
              <a:avLst/>
            </a:prstGeom>
            <a:noFill/>
          </p:spPr>
          <p:txBody>
            <a:bodyPr wrap="none" rtlCol="0">
              <a:spAutoFit/>
            </a:bodyPr>
            <a:lstStyle/>
            <a:p>
              <a:r>
                <a:rPr lang="de-DE" sz="1400" b="1" u="sng" dirty="0"/>
                <a:t>Reference</a:t>
              </a:r>
              <a:endParaRPr lang="en-US" sz="1400" b="1" u="sng" dirty="0"/>
            </a:p>
          </p:txBody>
        </p:sp>
      </p:grpSp>
      <p:sp>
        <p:nvSpPr>
          <p:cNvPr id="10" name="Textfeld 9">
            <a:extLst>
              <a:ext uri="{FF2B5EF4-FFF2-40B4-BE49-F238E27FC236}">
                <a16:creationId xmlns:a16="http://schemas.microsoft.com/office/drawing/2014/main" id="{EC74D2F1-890E-726C-166C-3B8D6FF5C458}"/>
              </a:ext>
            </a:extLst>
          </p:cNvPr>
          <p:cNvSpPr txBox="1"/>
          <p:nvPr/>
        </p:nvSpPr>
        <p:spPr>
          <a:xfrm>
            <a:off x="11248245" y="3589672"/>
            <a:ext cx="800797" cy="307777"/>
          </a:xfrm>
          <a:prstGeom prst="rect">
            <a:avLst/>
          </a:prstGeom>
          <a:noFill/>
        </p:spPr>
        <p:txBody>
          <a:bodyPr wrap="none" rtlCol="0">
            <a:spAutoFit/>
          </a:bodyPr>
          <a:lstStyle/>
          <a:p>
            <a:r>
              <a:rPr lang="de-DE" sz="1400" b="1" u="sng" dirty="0" err="1"/>
              <a:t>SafEBat</a:t>
            </a:r>
            <a:r>
              <a:rPr lang="de-DE" sz="1400" b="1" u="sng" dirty="0"/>
              <a:t>:</a:t>
            </a:r>
            <a:endParaRPr lang="en-US" sz="1400" b="1" u="sng" dirty="0"/>
          </a:p>
        </p:txBody>
      </p:sp>
      <p:pic>
        <p:nvPicPr>
          <p:cNvPr id="18" name="SafeBat_reference_bollard-test_total-def_view-cut">
            <a:hlinkClick r:id="" action="ppaction://media"/>
            <a:extLst>
              <a:ext uri="{FF2B5EF4-FFF2-40B4-BE49-F238E27FC236}">
                <a16:creationId xmlns:a16="http://schemas.microsoft.com/office/drawing/2014/main" id="{FF671583-8E35-A852-F201-F5AAAE75E0A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b="27450"/>
          <a:stretch/>
        </p:blipFill>
        <p:spPr bwMode="auto">
          <a:xfrm>
            <a:off x="3759568" y="3907014"/>
            <a:ext cx="3632075" cy="1473658"/>
          </a:xfrm>
          <a:prstGeom prst="rect">
            <a:avLst/>
          </a:prstGeom>
          <a:noFill/>
          <a:ln>
            <a:noFill/>
          </a:ln>
          <a:effectLst/>
        </p:spPr>
      </p:pic>
      <p:pic>
        <p:nvPicPr>
          <p:cNvPr id="19" name="SafeBat_concept2_bollard-test_total-def_view-side">
            <a:hlinkClick r:id="" action="ppaction://media"/>
            <a:extLst>
              <a:ext uri="{FF2B5EF4-FFF2-40B4-BE49-F238E27FC236}">
                <a16:creationId xmlns:a16="http://schemas.microsoft.com/office/drawing/2014/main" id="{EA507444-36F4-1CAB-A144-187A92200AB2}"/>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b="32886"/>
          <a:stretch/>
        </p:blipFill>
        <p:spPr>
          <a:xfrm>
            <a:off x="7817054" y="3927863"/>
            <a:ext cx="4171926" cy="1473658"/>
          </a:xfrm>
          <a:prstGeom prst="rect">
            <a:avLst/>
          </a:prstGeom>
        </p:spPr>
      </p:pic>
      <p:sp>
        <p:nvSpPr>
          <p:cNvPr id="20" name="Textfeld 19">
            <a:extLst>
              <a:ext uri="{FF2B5EF4-FFF2-40B4-BE49-F238E27FC236}">
                <a16:creationId xmlns:a16="http://schemas.microsoft.com/office/drawing/2014/main" id="{58AB48AA-F04A-67AD-739E-5A676F803062}"/>
              </a:ext>
            </a:extLst>
          </p:cNvPr>
          <p:cNvSpPr txBox="1"/>
          <p:nvPr/>
        </p:nvSpPr>
        <p:spPr>
          <a:xfrm>
            <a:off x="5394213" y="4996699"/>
            <a:ext cx="1997430" cy="307777"/>
          </a:xfrm>
          <a:prstGeom prst="rect">
            <a:avLst/>
          </a:prstGeom>
          <a:noFill/>
        </p:spPr>
        <p:txBody>
          <a:bodyPr wrap="square" rtlCol="0">
            <a:spAutoFit/>
          </a:bodyPr>
          <a:lstStyle/>
          <a:p>
            <a:r>
              <a:rPr lang="de-DE" sz="1400" b="1" dirty="0" err="1">
                <a:solidFill>
                  <a:srgbClr val="00B0F0"/>
                </a:solidFill>
              </a:rPr>
              <a:t>s_total</a:t>
            </a:r>
            <a:r>
              <a:rPr lang="de-DE" sz="1400" b="1" dirty="0">
                <a:solidFill>
                  <a:srgbClr val="00B0F0"/>
                </a:solidFill>
              </a:rPr>
              <a:t> = 35mm</a:t>
            </a:r>
            <a:endParaRPr lang="en-US" sz="1400" b="1" dirty="0">
              <a:solidFill>
                <a:srgbClr val="00B0F0"/>
              </a:solidFill>
            </a:endParaRPr>
          </a:p>
        </p:txBody>
      </p:sp>
      <p:sp>
        <p:nvSpPr>
          <p:cNvPr id="21" name="Textfeld 20">
            <a:extLst>
              <a:ext uri="{FF2B5EF4-FFF2-40B4-BE49-F238E27FC236}">
                <a16:creationId xmlns:a16="http://schemas.microsoft.com/office/drawing/2014/main" id="{CFBC2C99-44AA-26ED-BB27-7D9DB24BEB04}"/>
              </a:ext>
            </a:extLst>
          </p:cNvPr>
          <p:cNvSpPr txBox="1"/>
          <p:nvPr/>
        </p:nvSpPr>
        <p:spPr>
          <a:xfrm>
            <a:off x="9766586" y="5094701"/>
            <a:ext cx="2128917" cy="307777"/>
          </a:xfrm>
          <a:prstGeom prst="rect">
            <a:avLst/>
          </a:prstGeom>
          <a:noFill/>
        </p:spPr>
        <p:txBody>
          <a:bodyPr wrap="square" rtlCol="0">
            <a:spAutoFit/>
          </a:bodyPr>
          <a:lstStyle/>
          <a:p>
            <a:r>
              <a:rPr lang="de-DE" sz="1400" b="1" dirty="0" err="1">
                <a:solidFill>
                  <a:srgbClr val="00B0F0"/>
                </a:solidFill>
              </a:rPr>
              <a:t>s_total</a:t>
            </a:r>
            <a:r>
              <a:rPr lang="de-DE" sz="1400" b="1" dirty="0">
                <a:solidFill>
                  <a:srgbClr val="00B0F0"/>
                </a:solidFill>
              </a:rPr>
              <a:t> = 10mm</a:t>
            </a:r>
            <a:endParaRPr lang="en-US" sz="1400" b="1" dirty="0">
              <a:solidFill>
                <a:srgbClr val="00B0F0"/>
              </a:solidFill>
            </a:endParaRPr>
          </a:p>
        </p:txBody>
      </p:sp>
      <p:pic>
        <p:nvPicPr>
          <p:cNvPr id="22" name="Picture 7" descr="iwu_rgb">
            <a:extLst>
              <a:ext uri="{FF2B5EF4-FFF2-40B4-BE49-F238E27FC236}">
                <a16:creationId xmlns:a16="http://schemas.microsoft.com/office/drawing/2014/main" id="{D0E0AC1F-9F19-5B13-FDDC-5B09B267A66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a:extLst>
              <a:ext uri="{FF2B5EF4-FFF2-40B4-BE49-F238E27FC236}">
                <a16:creationId xmlns:a16="http://schemas.microsoft.com/office/drawing/2014/main" id="{87620AB5-29B7-A504-2830-C6CAB540314C}"/>
              </a:ext>
            </a:extLst>
          </p:cNvPr>
          <p:cNvSpPr/>
          <p:nvPr/>
        </p:nvSpPr>
        <p:spPr>
          <a:xfrm>
            <a:off x="7494319" y="3907014"/>
            <a:ext cx="4494661" cy="1512085"/>
          </a:xfrm>
          <a:prstGeom prst="rect">
            <a:avLst/>
          </a:prstGeom>
          <a:solidFill>
            <a:srgbClr val="00B050">
              <a:alpha val="14000"/>
            </a:srgbClr>
          </a:solidFill>
          <a:ln>
            <a:solidFill>
              <a:srgbClr val="179C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5" name="Textfeld 9">
            <a:extLst>
              <a:ext uri="{FF2B5EF4-FFF2-40B4-BE49-F238E27FC236}">
                <a16:creationId xmlns:a16="http://schemas.microsoft.com/office/drawing/2014/main" id="{42A208E7-2D4B-26FC-3644-19A0214ADDBD}"/>
              </a:ext>
            </a:extLst>
          </p:cNvPr>
          <p:cNvSpPr txBox="1"/>
          <p:nvPr/>
        </p:nvSpPr>
        <p:spPr>
          <a:xfrm>
            <a:off x="6517257" y="3620086"/>
            <a:ext cx="977062" cy="307777"/>
          </a:xfrm>
          <a:prstGeom prst="rect">
            <a:avLst/>
          </a:prstGeom>
          <a:noFill/>
        </p:spPr>
        <p:txBody>
          <a:bodyPr wrap="none" rtlCol="0">
            <a:spAutoFit/>
          </a:bodyPr>
          <a:lstStyle/>
          <a:p>
            <a:r>
              <a:rPr lang="de-DE" sz="1400" b="1" u="sng" dirty="0"/>
              <a:t>Reference:</a:t>
            </a:r>
            <a:endParaRPr lang="en-US" sz="1400" b="1" u="sng" dirty="0"/>
          </a:p>
        </p:txBody>
      </p:sp>
    </p:spTree>
    <p:extLst>
      <p:ext uri="{BB962C8B-B14F-4D97-AF65-F5344CB8AC3E}">
        <p14:creationId xmlns:p14="http://schemas.microsoft.com/office/powerpoint/2010/main" val="384206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10" fill="hold"/>
                                        <p:tgtEl>
                                          <p:spTgt spid="18"/>
                                        </p:tgtEl>
                                      </p:cBhvr>
                                    </p:cmd>
                                  </p:childTnLst>
                                </p:cTn>
                              </p:par>
                              <p:par>
                                <p:cTn id="7" presetID="1" presetClass="mediacall" presetSubtype="0" fill="hold" nodeType="withEffect">
                                  <p:stCondLst>
                                    <p:cond delay="0"/>
                                  </p:stCondLst>
                                  <p:childTnLst>
                                    <p:cmd type="call" cmd="playFrom(0.0)">
                                      <p:cBhvr>
                                        <p:cTn id="8" dur="10010" fill="hold"/>
                                        <p:tgtEl>
                                          <p:spTgt spid="19"/>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18"/>
                </p:tgtEl>
              </p:cMediaNode>
            </p:video>
            <p:video>
              <p:cMediaNode vol="80000">
                <p:cTn id="14" fill="hold" display="0">
                  <p:stCondLst>
                    <p:cond delay="indefinite"/>
                  </p:stCondLst>
                </p:cTn>
                <p:tgtEl>
                  <p:spTgt spid="19"/>
                </p:tgtEl>
              </p:cMediaNode>
            </p:video>
          </p:childTnLst>
        </p:cTn>
      </p:par>
    </p:tnLst>
    <p:bldLst>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Switchable temperature control</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16</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3" name="Inhaltsplatzhalter 3">
            <a:extLst>
              <a:ext uri="{FF2B5EF4-FFF2-40B4-BE49-F238E27FC236}">
                <a16:creationId xmlns:a16="http://schemas.microsoft.com/office/drawing/2014/main" id="{BCE82EFD-69B3-5E98-A424-71C1741A4791}"/>
              </a:ext>
            </a:extLst>
          </p:cNvPr>
          <p:cNvPicPr>
            <a:picLocks noChangeAspect="1"/>
          </p:cNvPicPr>
          <p:nvPr/>
        </p:nvPicPr>
        <p:blipFill rotWithShape="1">
          <a:blip r:embed="rId3">
            <a:clrChange>
              <a:clrFrom>
                <a:srgbClr val="FFFFFF"/>
              </a:clrFrom>
              <a:clrTo>
                <a:srgbClr val="FFFFFF">
                  <a:alpha val="0"/>
                </a:srgbClr>
              </a:clrTo>
            </a:clrChange>
          </a:blip>
          <a:srcRect l="8502" t="4345"/>
          <a:stretch/>
        </p:blipFill>
        <p:spPr bwMode="auto">
          <a:xfrm>
            <a:off x="6319908" y="1163482"/>
            <a:ext cx="5107147" cy="3410858"/>
          </a:xfrm>
          <a:prstGeom prst="rect">
            <a:avLst/>
          </a:prstGeom>
          <a:noFill/>
          <a:ln>
            <a:noFill/>
          </a:ln>
          <a:effectLst/>
        </p:spPr>
      </p:pic>
      <p:pic>
        <p:nvPicPr>
          <p:cNvPr id="6" name="Inhaltsplatzhalter 3">
            <a:extLst>
              <a:ext uri="{FF2B5EF4-FFF2-40B4-BE49-F238E27FC236}">
                <a16:creationId xmlns:a16="http://schemas.microsoft.com/office/drawing/2014/main" id="{8BEC511B-5C4A-F47A-79D6-657EF8CDF19F}"/>
              </a:ext>
            </a:extLst>
          </p:cNvPr>
          <p:cNvPicPr>
            <a:picLocks noChangeAspect="1"/>
          </p:cNvPicPr>
          <p:nvPr/>
        </p:nvPicPr>
        <p:blipFill rotWithShape="1">
          <a:blip r:embed="rId3"/>
          <a:srcRect l="8502" t="4345"/>
          <a:stretch/>
        </p:blipFill>
        <p:spPr bwMode="auto">
          <a:xfrm>
            <a:off x="1075264" y="1194914"/>
            <a:ext cx="5107147" cy="3410858"/>
          </a:xfrm>
          <a:prstGeom prst="rect">
            <a:avLst/>
          </a:prstGeom>
          <a:noFill/>
          <a:ln>
            <a:noFill/>
          </a:ln>
          <a:effectLst/>
        </p:spPr>
      </p:pic>
      <p:sp>
        <p:nvSpPr>
          <p:cNvPr id="7" name="Textfeld 5">
            <a:extLst>
              <a:ext uri="{FF2B5EF4-FFF2-40B4-BE49-F238E27FC236}">
                <a16:creationId xmlns:a16="http://schemas.microsoft.com/office/drawing/2014/main" id="{5F9D9402-CA6E-EAC4-F998-FE5A85258132}"/>
              </a:ext>
            </a:extLst>
          </p:cNvPr>
          <p:cNvSpPr txBox="1"/>
          <p:nvPr/>
        </p:nvSpPr>
        <p:spPr>
          <a:xfrm>
            <a:off x="2089945" y="4997917"/>
            <a:ext cx="2307042" cy="369332"/>
          </a:xfrm>
          <a:prstGeom prst="rect">
            <a:avLst/>
          </a:prstGeom>
          <a:noFill/>
        </p:spPr>
        <p:txBody>
          <a:bodyPr wrap="none" rtlCol="0">
            <a:spAutoFit/>
          </a:bodyPr>
          <a:lstStyle/>
          <a:p>
            <a:r>
              <a:rPr lang="en-US" b="1" dirty="0">
                <a:solidFill>
                  <a:schemeClr val="tx2"/>
                </a:solidFill>
              </a:rPr>
              <a:t>scenario isolation</a:t>
            </a:r>
          </a:p>
        </p:txBody>
      </p:sp>
      <p:sp>
        <p:nvSpPr>
          <p:cNvPr id="8" name="Pfeil nach unten 6">
            <a:extLst>
              <a:ext uri="{FF2B5EF4-FFF2-40B4-BE49-F238E27FC236}">
                <a16:creationId xmlns:a16="http://schemas.microsoft.com/office/drawing/2014/main" id="{9231CCAA-ADA2-61CB-A55F-8600E93EDA88}"/>
              </a:ext>
            </a:extLst>
          </p:cNvPr>
          <p:cNvSpPr/>
          <p:nvPr/>
        </p:nvSpPr>
        <p:spPr bwMode="auto">
          <a:xfrm flipV="1">
            <a:off x="2825238" y="4120861"/>
            <a:ext cx="2506160" cy="688539"/>
          </a:xfrm>
          <a:prstGeom prst="downArrow">
            <a:avLst>
              <a:gd name="adj1" fmla="val 66746"/>
              <a:gd name="adj2" fmla="val 79630"/>
            </a:avLst>
          </a:prstGeom>
          <a:gradFill flip="none" rotWithShape="1">
            <a:gsLst>
              <a:gs pos="0">
                <a:schemeClr val="accent3"/>
              </a:gs>
              <a:gs pos="65000">
                <a:srgbClr val="C00000">
                  <a:tint val="44500"/>
                  <a:satMod val="160000"/>
                </a:srgbClr>
              </a:gs>
              <a:gs pos="100000">
                <a:srgbClr val="C00000">
                  <a:tint val="23500"/>
                  <a:satMod val="160000"/>
                </a:srgbClr>
              </a:gs>
            </a:gsLst>
            <a:lin ang="108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9" name="Pfeil nach unten 7">
            <a:extLst>
              <a:ext uri="{FF2B5EF4-FFF2-40B4-BE49-F238E27FC236}">
                <a16:creationId xmlns:a16="http://schemas.microsoft.com/office/drawing/2014/main" id="{8E424B88-AD89-C733-9F7D-5618A9B5BCDC}"/>
              </a:ext>
            </a:extLst>
          </p:cNvPr>
          <p:cNvSpPr/>
          <p:nvPr/>
        </p:nvSpPr>
        <p:spPr bwMode="auto">
          <a:xfrm rot="3023416" flipV="1">
            <a:off x="1045038" y="3279980"/>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0" name="Pfeil nach unten 8">
            <a:extLst>
              <a:ext uri="{FF2B5EF4-FFF2-40B4-BE49-F238E27FC236}">
                <a16:creationId xmlns:a16="http://schemas.microsoft.com/office/drawing/2014/main" id="{C0250E67-FE33-1C37-810D-4C449240145B}"/>
              </a:ext>
            </a:extLst>
          </p:cNvPr>
          <p:cNvSpPr/>
          <p:nvPr/>
        </p:nvSpPr>
        <p:spPr bwMode="auto">
          <a:xfrm rot="3023416" flipV="1">
            <a:off x="1197438" y="3432380"/>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1" name="Pfeil nach unten 9">
            <a:extLst>
              <a:ext uri="{FF2B5EF4-FFF2-40B4-BE49-F238E27FC236}">
                <a16:creationId xmlns:a16="http://schemas.microsoft.com/office/drawing/2014/main" id="{CBF7A0BF-0FF3-AD58-CEA9-C57D66614586}"/>
              </a:ext>
            </a:extLst>
          </p:cNvPr>
          <p:cNvSpPr/>
          <p:nvPr/>
        </p:nvSpPr>
        <p:spPr bwMode="auto">
          <a:xfrm rot="3023416" flipV="1">
            <a:off x="892902" y="4009877"/>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2" name="Pfeil nach unten 10">
            <a:extLst>
              <a:ext uri="{FF2B5EF4-FFF2-40B4-BE49-F238E27FC236}">
                <a16:creationId xmlns:a16="http://schemas.microsoft.com/office/drawing/2014/main" id="{FE010AD5-665B-C49B-DF62-5CAFAC3B270E}"/>
              </a:ext>
            </a:extLst>
          </p:cNvPr>
          <p:cNvSpPr/>
          <p:nvPr/>
        </p:nvSpPr>
        <p:spPr bwMode="auto">
          <a:xfrm rot="3023416" flipV="1">
            <a:off x="1045302" y="4162277"/>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3" name="Pfeil nach unten 11">
            <a:extLst>
              <a:ext uri="{FF2B5EF4-FFF2-40B4-BE49-F238E27FC236}">
                <a16:creationId xmlns:a16="http://schemas.microsoft.com/office/drawing/2014/main" id="{115D77B9-91CF-8836-C7B8-0E1FA62A8FDE}"/>
              </a:ext>
            </a:extLst>
          </p:cNvPr>
          <p:cNvSpPr/>
          <p:nvPr/>
        </p:nvSpPr>
        <p:spPr bwMode="auto">
          <a:xfrm rot="3023416" flipV="1">
            <a:off x="1197702" y="4314677"/>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4" name="Pfeil nach unten 12">
            <a:extLst>
              <a:ext uri="{FF2B5EF4-FFF2-40B4-BE49-F238E27FC236}">
                <a16:creationId xmlns:a16="http://schemas.microsoft.com/office/drawing/2014/main" id="{8F901068-44C8-8498-1D74-05924A6667A4}"/>
              </a:ext>
            </a:extLst>
          </p:cNvPr>
          <p:cNvSpPr/>
          <p:nvPr/>
        </p:nvSpPr>
        <p:spPr bwMode="auto">
          <a:xfrm rot="3023416" flipV="1">
            <a:off x="2333310" y="4004661"/>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5" name="Pfeil nach unten 13">
            <a:extLst>
              <a:ext uri="{FF2B5EF4-FFF2-40B4-BE49-F238E27FC236}">
                <a16:creationId xmlns:a16="http://schemas.microsoft.com/office/drawing/2014/main" id="{5D76BA8C-9FEC-B0F6-1471-40F73C7BE285}"/>
              </a:ext>
            </a:extLst>
          </p:cNvPr>
          <p:cNvSpPr/>
          <p:nvPr/>
        </p:nvSpPr>
        <p:spPr bwMode="auto">
          <a:xfrm rot="3023416" flipV="1">
            <a:off x="2485710" y="4157061"/>
            <a:ext cx="178237" cy="374711"/>
          </a:xfrm>
          <a:prstGeom prst="downArrow">
            <a:avLst>
              <a:gd name="adj1" fmla="val 35592"/>
              <a:gd name="adj2" fmla="val 82301"/>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w="9525" algn="ctr">
            <a:solidFill>
              <a:srgbClr val="C0000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6" name="Textfeld 14">
            <a:extLst>
              <a:ext uri="{FF2B5EF4-FFF2-40B4-BE49-F238E27FC236}">
                <a16:creationId xmlns:a16="http://schemas.microsoft.com/office/drawing/2014/main" id="{16611974-BEC6-BC0C-38A7-17016A6FEDA6}"/>
              </a:ext>
            </a:extLst>
          </p:cNvPr>
          <p:cNvSpPr txBox="1"/>
          <p:nvPr/>
        </p:nvSpPr>
        <p:spPr>
          <a:xfrm>
            <a:off x="7279165" y="5039733"/>
            <a:ext cx="2140330" cy="369332"/>
          </a:xfrm>
          <a:prstGeom prst="rect">
            <a:avLst/>
          </a:prstGeom>
          <a:noFill/>
        </p:spPr>
        <p:txBody>
          <a:bodyPr wrap="none" rtlCol="0">
            <a:spAutoFit/>
          </a:bodyPr>
          <a:lstStyle/>
          <a:p>
            <a:r>
              <a:rPr lang="en-US" b="1" dirty="0">
                <a:solidFill>
                  <a:schemeClr val="tx2"/>
                </a:solidFill>
              </a:rPr>
              <a:t>scenario cooling</a:t>
            </a:r>
          </a:p>
        </p:txBody>
      </p:sp>
      <p:sp>
        <p:nvSpPr>
          <p:cNvPr id="17" name="Pfeil nach unten 15">
            <a:extLst>
              <a:ext uri="{FF2B5EF4-FFF2-40B4-BE49-F238E27FC236}">
                <a16:creationId xmlns:a16="http://schemas.microsoft.com/office/drawing/2014/main" id="{B43A4BC7-77E2-1425-3C5B-8B35C4FBEA1E}"/>
              </a:ext>
            </a:extLst>
          </p:cNvPr>
          <p:cNvSpPr/>
          <p:nvPr/>
        </p:nvSpPr>
        <p:spPr bwMode="auto">
          <a:xfrm flipV="1">
            <a:off x="8014458" y="4162677"/>
            <a:ext cx="2506160" cy="688539"/>
          </a:xfrm>
          <a:prstGeom prst="downArrow">
            <a:avLst>
              <a:gd name="adj1" fmla="val 66746"/>
              <a:gd name="adj2" fmla="val 79630"/>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8" name="Pfeil nach unten 16">
            <a:extLst>
              <a:ext uri="{FF2B5EF4-FFF2-40B4-BE49-F238E27FC236}">
                <a16:creationId xmlns:a16="http://schemas.microsoft.com/office/drawing/2014/main" id="{7AE8B4A4-F2BD-4FC3-50EF-C3428BD1C743}"/>
              </a:ext>
            </a:extLst>
          </p:cNvPr>
          <p:cNvSpPr/>
          <p:nvPr/>
        </p:nvSpPr>
        <p:spPr bwMode="auto">
          <a:xfrm rot="3023416" flipV="1">
            <a:off x="6234258" y="3321796"/>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19" name="Pfeil nach unten 17">
            <a:extLst>
              <a:ext uri="{FF2B5EF4-FFF2-40B4-BE49-F238E27FC236}">
                <a16:creationId xmlns:a16="http://schemas.microsoft.com/office/drawing/2014/main" id="{96BFD2F7-713A-3CAB-DF15-65691BF0FB60}"/>
              </a:ext>
            </a:extLst>
          </p:cNvPr>
          <p:cNvSpPr/>
          <p:nvPr/>
        </p:nvSpPr>
        <p:spPr bwMode="auto">
          <a:xfrm rot="3023416" flipV="1">
            <a:off x="6386658" y="3474196"/>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20" name="Pfeil nach unten 18">
            <a:extLst>
              <a:ext uri="{FF2B5EF4-FFF2-40B4-BE49-F238E27FC236}">
                <a16:creationId xmlns:a16="http://schemas.microsoft.com/office/drawing/2014/main" id="{DFBC3AD3-8403-2C96-B455-1ECF8FBE5DB1}"/>
              </a:ext>
            </a:extLst>
          </p:cNvPr>
          <p:cNvSpPr/>
          <p:nvPr/>
        </p:nvSpPr>
        <p:spPr bwMode="auto">
          <a:xfrm rot="3023416" flipV="1">
            <a:off x="6082122" y="4051693"/>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21" name="Pfeil nach unten 19">
            <a:extLst>
              <a:ext uri="{FF2B5EF4-FFF2-40B4-BE49-F238E27FC236}">
                <a16:creationId xmlns:a16="http://schemas.microsoft.com/office/drawing/2014/main" id="{E0BBC8B1-341D-C399-CD45-D62A40F11EDA}"/>
              </a:ext>
            </a:extLst>
          </p:cNvPr>
          <p:cNvSpPr/>
          <p:nvPr/>
        </p:nvSpPr>
        <p:spPr bwMode="auto">
          <a:xfrm rot="3023416" flipV="1">
            <a:off x="6234522" y="4204093"/>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22" name="Pfeil nach unten 20">
            <a:extLst>
              <a:ext uri="{FF2B5EF4-FFF2-40B4-BE49-F238E27FC236}">
                <a16:creationId xmlns:a16="http://schemas.microsoft.com/office/drawing/2014/main" id="{35D58900-F454-E9F8-7E21-90B4DE8C4389}"/>
              </a:ext>
            </a:extLst>
          </p:cNvPr>
          <p:cNvSpPr/>
          <p:nvPr/>
        </p:nvSpPr>
        <p:spPr bwMode="auto">
          <a:xfrm rot="3023416" flipV="1">
            <a:off x="6386922" y="4356493"/>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23" name="Pfeil nach unten 21">
            <a:extLst>
              <a:ext uri="{FF2B5EF4-FFF2-40B4-BE49-F238E27FC236}">
                <a16:creationId xmlns:a16="http://schemas.microsoft.com/office/drawing/2014/main" id="{3A5FC0B7-F2E6-AAE9-5A3E-C576CC124A50}"/>
              </a:ext>
            </a:extLst>
          </p:cNvPr>
          <p:cNvSpPr/>
          <p:nvPr/>
        </p:nvSpPr>
        <p:spPr bwMode="auto">
          <a:xfrm rot="3023416" flipV="1">
            <a:off x="7522530" y="4046477"/>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24" name="Pfeil nach unten 22">
            <a:extLst>
              <a:ext uri="{FF2B5EF4-FFF2-40B4-BE49-F238E27FC236}">
                <a16:creationId xmlns:a16="http://schemas.microsoft.com/office/drawing/2014/main" id="{EB8781D7-0CB6-DC0C-C256-3E47680A6961}"/>
              </a:ext>
            </a:extLst>
          </p:cNvPr>
          <p:cNvSpPr/>
          <p:nvPr/>
        </p:nvSpPr>
        <p:spPr bwMode="auto">
          <a:xfrm rot="3023416" flipV="1">
            <a:off x="7674930" y="4198877"/>
            <a:ext cx="178237" cy="374711"/>
          </a:xfrm>
          <a:prstGeom prst="downArrow">
            <a:avLst>
              <a:gd name="adj1" fmla="val 35592"/>
              <a:gd name="adj2" fmla="val 82301"/>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w="9525" algn="ctr">
            <a:solidFill>
              <a:srgbClr val="00B0F0"/>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cxnSp>
        <p:nvCxnSpPr>
          <p:cNvPr id="25" name="Gerader Verbinder 23">
            <a:extLst>
              <a:ext uri="{FF2B5EF4-FFF2-40B4-BE49-F238E27FC236}">
                <a16:creationId xmlns:a16="http://schemas.microsoft.com/office/drawing/2014/main" id="{2858F55F-8D4E-2BEE-3EE6-8401D0EDA91F}"/>
              </a:ext>
            </a:extLst>
          </p:cNvPr>
          <p:cNvCxnSpPr/>
          <p:nvPr/>
        </p:nvCxnSpPr>
        <p:spPr bwMode="auto">
          <a:xfrm>
            <a:off x="1435852" y="1398121"/>
            <a:ext cx="332509" cy="546000"/>
          </a:xfrm>
          <a:prstGeom prst="line">
            <a:avLst/>
          </a:prstGeom>
          <a:noFill/>
          <a:ln w="1270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Gerader Verbinder 24">
            <a:extLst>
              <a:ext uri="{FF2B5EF4-FFF2-40B4-BE49-F238E27FC236}">
                <a16:creationId xmlns:a16="http://schemas.microsoft.com/office/drawing/2014/main" id="{769A52C7-BDD5-0AAD-B2E1-28526BDD8CD4}"/>
              </a:ext>
            </a:extLst>
          </p:cNvPr>
          <p:cNvCxnSpPr/>
          <p:nvPr/>
        </p:nvCxnSpPr>
        <p:spPr bwMode="auto">
          <a:xfrm>
            <a:off x="1430180" y="1398121"/>
            <a:ext cx="1608601" cy="0"/>
          </a:xfrm>
          <a:prstGeom prst="line">
            <a:avLst/>
          </a:prstGeom>
          <a:noFill/>
          <a:ln w="1270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Gerader Verbinder 25">
            <a:extLst>
              <a:ext uri="{FF2B5EF4-FFF2-40B4-BE49-F238E27FC236}">
                <a16:creationId xmlns:a16="http://schemas.microsoft.com/office/drawing/2014/main" id="{2B620250-2A1C-73ED-B0B3-219374AFDCDA}"/>
              </a:ext>
            </a:extLst>
          </p:cNvPr>
          <p:cNvCxnSpPr/>
          <p:nvPr/>
        </p:nvCxnSpPr>
        <p:spPr bwMode="auto">
          <a:xfrm>
            <a:off x="1773124" y="1944121"/>
            <a:ext cx="1265657" cy="0"/>
          </a:xfrm>
          <a:prstGeom prst="line">
            <a:avLst/>
          </a:prstGeom>
          <a:noFill/>
          <a:ln w="1270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Freihandform 26">
            <a:extLst>
              <a:ext uri="{FF2B5EF4-FFF2-40B4-BE49-F238E27FC236}">
                <a16:creationId xmlns:a16="http://schemas.microsoft.com/office/drawing/2014/main" id="{D32517FF-B98F-73E4-9D27-70DEA5F00CA7}"/>
              </a:ext>
            </a:extLst>
          </p:cNvPr>
          <p:cNvSpPr/>
          <p:nvPr/>
        </p:nvSpPr>
        <p:spPr bwMode="auto">
          <a:xfrm>
            <a:off x="2978442" y="1395482"/>
            <a:ext cx="66528" cy="540327"/>
          </a:xfrm>
          <a:custGeom>
            <a:avLst/>
            <a:gdLst>
              <a:gd name="connsiteX0" fmla="*/ 66528 w 66528"/>
              <a:gd name="connsiteY0" fmla="*/ 0 h 540327"/>
              <a:gd name="connsiteX1" fmla="*/ 26 w 66528"/>
              <a:gd name="connsiteY1" fmla="*/ 191193 h 540327"/>
              <a:gd name="connsiteX2" fmla="*/ 58215 w 66528"/>
              <a:gd name="connsiteY2" fmla="*/ 365760 h 540327"/>
              <a:gd name="connsiteX3" fmla="*/ 41590 w 66528"/>
              <a:gd name="connsiteY3" fmla="*/ 540327 h 540327"/>
            </a:gdLst>
            <a:ahLst/>
            <a:cxnLst>
              <a:cxn ang="0">
                <a:pos x="connsiteX0" y="connsiteY0"/>
              </a:cxn>
              <a:cxn ang="0">
                <a:pos x="connsiteX1" y="connsiteY1"/>
              </a:cxn>
              <a:cxn ang="0">
                <a:pos x="connsiteX2" y="connsiteY2"/>
              </a:cxn>
              <a:cxn ang="0">
                <a:pos x="connsiteX3" y="connsiteY3"/>
              </a:cxn>
            </a:cxnLst>
            <a:rect l="l" t="t" r="r" b="b"/>
            <a:pathLst>
              <a:path w="66528" h="540327">
                <a:moveTo>
                  <a:pt x="66528" y="0"/>
                </a:moveTo>
                <a:cubicBezTo>
                  <a:pt x="33969" y="65116"/>
                  <a:pt x="1411" y="130233"/>
                  <a:pt x="26" y="191193"/>
                </a:cubicBezTo>
                <a:cubicBezTo>
                  <a:pt x="-1360" y="252153"/>
                  <a:pt x="51288" y="307571"/>
                  <a:pt x="58215" y="365760"/>
                </a:cubicBezTo>
                <a:cubicBezTo>
                  <a:pt x="65142" y="423949"/>
                  <a:pt x="16652" y="516774"/>
                  <a:pt x="41590" y="540327"/>
                </a:cubicBezTo>
              </a:path>
            </a:pathLst>
          </a:custGeom>
          <a:noFill/>
          <a:ln w="19050" algn="ctr">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a:p>
        </p:txBody>
      </p:sp>
      <p:cxnSp>
        <p:nvCxnSpPr>
          <p:cNvPr id="29" name="Gerader Verbinder 27">
            <a:extLst>
              <a:ext uri="{FF2B5EF4-FFF2-40B4-BE49-F238E27FC236}">
                <a16:creationId xmlns:a16="http://schemas.microsoft.com/office/drawing/2014/main" id="{8DB544F4-47CD-3117-E5E4-41C170026FD0}"/>
              </a:ext>
            </a:extLst>
          </p:cNvPr>
          <p:cNvCxnSpPr/>
          <p:nvPr/>
        </p:nvCxnSpPr>
        <p:spPr bwMode="auto">
          <a:xfrm>
            <a:off x="1532055" y="1525583"/>
            <a:ext cx="1472089" cy="0"/>
          </a:xfrm>
          <a:prstGeom prst="line">
            <a:avLst/>
          </a:prstGeom>
          <a:noFill/>
          <a:ln w="12700" cap="flat" cmpd="sng" algn="ctr">
            <a:solidFill>
              <a:schemeClr val="bg1">
                <a:lumMod val="50000"/>
              </a:schemeClr>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Gerader Verbinder 28">
            <a:extLst>
              <a:ext uri="{FF2B5EF4-FFF2-40B4-BE49-F238E27FC236}">
                <a16:creationId xmlns:a16="http://schemas.microsoft.com/office/drawing/2014/main" id="{1EE66E0A-48A5-C465-5E4C-CF864E22DB02}"/>
              </a:ext>
            </a:extLst>
          </p:cNvPr>
          <p:cNvCxnSpPr/>
          <p:nvPr/>
        </p:nvCxnSpPr>
        <p:spPr bwMode="auto">
          <a:xfrm>
            <a:off x="1701045" y="1819300"/>
            <a:ext cx="1332000" cy="131"/>
          </a:xfrm>
          <a:prstGeom prst="line">
            <a:avLst/>
          </a:prstGeom>
          <a:noFill/>
          <a:ln w="12700" cap="flat" cmpd="sng" algn="ctr">
            <a:solidFill>
              <a:schemeClr val="bg1">
                <a:lumMod val="50000"/>
              </a:schemeClr>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Freihandform 29">
            <a:extLst>
              <a:ext uri="{FF2B5EF4-FFF2-40B4-BE49-F238E27FC236}">
                <a16:creationId xmlns:a16="http://schemas.microsoft.com/office/drawing/2014/main" id="{F0A56DD2-82B1-397D-A643-FA0CFD1F2FE1}"/>
              </a:ext>
            </a:extLst>
          </p:cNvPr>
          <p:cNvSpPr/>
          <p:nvPr/>
        </p:nvSpPr>
        <p:spPr bwMode="auto">
          <a:xfrm rot="159888">
            <a:off x="793087" y="1642987"/>
            <a:ext cx="1676400" cy="392834"/>
          </a:xfrm>
          <a:custGeom>
            <a:avLst/>
            <a:gdLst>
              <a:gd name="connsiteX0" fmla="*/ 0 w 1676400"/>
              <a:gd name="connsiteY0" fmla="*/ 26121 h 392834"/>
              <a:gd name="connsiteX1" fmla="*/ 681038 w 1676400"/>
              <a:gd name="connsiteY1" fmla="*/ 26121 h 392834"/>
              <a:gd name="connsiteX2" fmla="*/ 895350 w 1676400"/>
              <a:gd name="connsiteY2" fmla="*/ 297584 h 392834"/>
              <a:gd name="connsiteX3" fmla="*/ 947738 w 1676400"/>
              <a:gd name="connsiteY3" fmla="*/ 369021 h 392834"/>
              <a:gd name="connsiteX4" fmla="*/ 1004888 w 1676400"/>
              <a:gd name="connsiteY4" fmla="*/ 383309 h 392834"/>
              <a:gd name="connsiteX5" fmla="*/ 1071563 w 1676400"/>
              <a:gd name="connsiteY5" fmla="*/ 388071 h 392834"/>
              <a:gd name="connsiteX6" fmla="*/ 1676400 w 1676400"/>
              <a:gd name="connsiteY6" fmla="*/ 392834 h 392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6400" h="392834">
                <a:moveTo>
                  <a:pt x="0" y="26121"/>
                </a:moveTo>
                <a:cubicBezTo>
                  <a:pt x="265906" y="3499"/>
                  <a:pt x="531813" y="-19123"/>
                  <a:pt x="681038" y="26121"/>
                </a:cubicBezTo>
                <a:cubicBezTo>
                  <a:pt x="830263" y="71365"/>
                  <a:pt x="850900" y="240434"/>
                  <a:pt x="895350" y="297584"/>
                </a:cubicBezTo>
                <a:cubicBezTo>
                  <a:pt x="939800" y="354734"/>
                  <a:pt x="929482" y="354733"/>
                  <a:pt x="947738" y="369021"/>
                </a:cubicBezTo>
                <a:cubicBezTo>
                  <a:pt x="965994" y="383309"/>
                  <a:pt x="984251" y="380134"/>
                  <a:pt x="1004888" y="383309"/>
                </a:cubicBezTo>
                <a:cubicBezTo>
                  <a:pt x="1025526" y="386484"/>
                  <a:pt x="1071563" y="388071"/>
                  <a:pt x="1071563" y="388071"/>
                </a:cubicBezTo>
                <a:lnTo>
                  <a:pt x="1676400" y="392834"/>
                </a:lnTo>
              </a:path>
            </a:pathLst>
          </a:custGeom>
          <a:noFill/>
          <a:ln w="28575" algn="ctr">
            <a:solidFill>
              <a:srgbClr val="25BAE2"/>
            </a:solidFill>
            <a:miter lim="800000"/>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a:p>
        </p:txBody>
      </p:sp>
      <p:sp>
        <p:nvSpPr>
          <p:cNvPr id="32" name="Textfeld 30">
            <a:extLst>
              <a:ext uri="{FF2B5EF4-FFF2-40B4-BE49-F238E27FC236}">
                <a16:creationId xmlns:a16="http://schemas.microsoft.com/office/drawing/2014/main" id="{360B7695-ECAD-EAA1-5D09-2B04F7EFF8C7}"/>
              </a:ext>
            </a:extLst>
          </p:cNvPr>
          <p:cNvSpPr txBox="1"/>
          <p:nvPr/>
        </p:nvSpPr>
        <p:spPr>
          <a:xfrm>
            <a:off x="1015947" y="1665411"/>
            <a:ext cx="434734" cy="307777"/>
          </a:xfrm>
          <a:prstGeom prst="rect">
            <a:avLst/>
          </a:prstGeom>
          <a:noFill/>
        </p:spPr>
        <p:txBody>
          <a:bodyPr wrap="none" rtlCol="0">
            <a:spAutoFit/>
          </a:bodyPr>
          <a:lstStyle/>
          <a:p>
            <a:r>
              <a:rPr lang="de-DE" sz="1400" dirty="0"/>
              <a:t>Air</a:t>
            </a:r>
            <a:endParaRPr lang="en-US" sz="1400" dirty="0"/>
          </a:p>
        </p:txBody>
      </p:sp>
      <p:sp>
        <p:nvSpPr>
          <p:cNvPr id="33" name="Textfeld 31">
            <a:extLst>
              <a:ext uri="{FF2B5EF4-FFF2-40B4-BE49-F238E27FC236}">
                <a16:creationId xmlns:a16="http://schemas.microsoft.com/office/drawing/2014/main" id="{30160569-229E-3874-FCA3-A76140B38B1F}"/>
              </a:ext>
            </a:extLst>
          </p:cNvPr>
          <p:cNvSpPr txBox="1"/>
          <p:nvPr/>
        </p:nvSpPr>
        <p:spPr>
          <a:xfrm>
            <a:off x="906549" y="980728"/>
            <a:ext cx="3036665" cy="369332"/>
          </a:xfrm>
          <a:prstGeom prst="rect">
            <a:avLst/>
          </a:prstGeom>
          <a:noFill/>
        </p:spPr>
        <p:txBody>
          <a:bodyPr wrap="none" rtlCol="0">
            <a:spAutoFit/>
          </a:bodyPr>
          <a:lstStyle/>
          <a:p>
            <a:r>
              <a:rPr lang="de-DE" dirty="0" err="1">
                <a:solidFill>
                  <a:srgbClr val="179C7D"/>
                </a:solidFill>
              </a:rPr>
              <a:t>Flap</a:t>
            </a:r>
            <a:r>
              <a:rPr lang="de-DE" dirty="0">
                <a:solidFill>
                  <a:srgbClr val="179C7D"/>
                </a:solidFill>
              </a:rPr>
              <a:t> / </a:t>
            </a:r>
            <a:r>
              <a:rPr lang="de-DE" dirty="0" err="1">
                <a:solidFill>
                  <a:srgbClr val="179C7D"/>
                </a:solidFill>
              </a:rPr>
              <a:t>valve</a:t>
            </a:r>
            <a:r>
              <a:rPr lang="de-DE" dirty="0">
                <a:solidFill>
                  <a:srgbClr val="179C7D"/>
                </a:solidFill>
              </a:rPr>
              <a:t> </a:t>
            </a:r>
            <a:r>
              <a:rPr lang="de-DE" dirty="0" err="1">
                <a:solidFill>
                  <a:srgbClr val="179C7D"/>
                </a:solidFill>
              </a:rPr>
              <a:t>closed</a:t>
            </a:r>
            <a:r>
              <a:rPr lang="de-DE" dirty="0">
                <a:solidFill>
                  <a:srgbClr val="179C7D"/>
                </a:solidFill>
              </a:rPr>
              <a:t> </a:t>
            </a:r>
            <a:r>
              <a:rPr lang="de-DE" dirty="0">
                <a:solidFill>
                  <a:srgbClr val="179C7D"/>
                </a:solidFill>
                <a:sym typeface="Wingdings" panose="05000000000000000000" pitchFamily="2" charset="2"/>
              </a:rPr>
              <a:t> </a:t>
            </a:r>
            <a:r>
              <a:rPr lang="de-DE" dirty="0" err="1">
                <a:solidFill>
                  <a:srgbClr val="179C7D"/>
                </a:solidFill>
                <a:sym typeface="Wingdings" panose="05000000000000000000" pitchFamily="2" charset="2"/>
              </a:rPr>
              <a:t>i</a:t>
            </a:r>
            <a:r>
              <a:rPr lang="de-DE" dirty="0" err="1">
                <a:solidFill>
                  <a:srgbClr val="179C7D"/>
                </a:solidFill>
              </a:rPr>
              <a:t>solation</a:t>
            </a:r>
            <a:endParaRPr lang="en-US" dirty="0">
              <a:solidFill>
                <a:srgbClr val="179C7D"/>
              </a:solidFill>
            </a:endParaRPr>
          </a:p>
        </p:txBody>
      </p:sp>
      <p:cxnSp>
        <p:nvCxnSpPr>
          <p:cNvPr id="34" name="Gerader Verbinder 32">
            <a:extLst>
              <a:ext uri="{FF2B5EF4-FFF2-40B4-BE49-F238E27FC236}">
                <a16:creationId xmlns:a16="http://schemas.microsoft.com/office/drawing/2014/main" id="{46BA07C4-A565-51F0-89BC-73D4856F29CC}"/>
              </a:ext>
            </a:extLst>
          </p:cNvPr>
          <p:cNvCxnSpPr/>
          <p:nvPr/>
        </p:nvCxnSpPr>
        <p:spPr bwMode="auto">
          <a:xfrm>
            <a:off x="6472942" y="1411007"/>
            <a:ext cx="329217" cy="551460"/>
          </a:xfrm>
          <a:prstGeom prst="line">
            <a:avLst/>
          </a:prstGeom>
          <a:noFill/>
          <a:ln w="1270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Gerader Verbinder 33">
            <a:extLst>
              <a:ext uri="{FF2B5EF4-FFF2-40B4-BE49-F238E27FC236}">
                <a16:creationId xmlns:a16="http://schemas.microsoft.com/office/drawing/2014/main" id="{E6C7F1BD-CEC8-B75B-BF34-48B3641766E2}"/>
              </a:ext>
            </a:extLst>
          </p:cNvPr>
          <p:cNvCxnSpPr/>
          <p:nvPr/>
        </p:nvCxnSpPr>
        <p:spPr bwMode="auto">
          <a:xfrm>
            <a:off x="6465624" y="1418500"/>
            <a:ext cx="1608601" cy="0"/>
          </a:xfrm>
          <a:prstGeom prst="line">
            <a:avLst/>
          </a:prstGeom>
          <a:noFill/>
          <a:ln w="1270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Gerader Verbinder 34">
            <a:extLst>
              <a:ext uri="{FF2B5EF4-FFF2-40B4-BE49-F238E27FC236}">
                <a16:creationId xmlns:a16="http://schemas.microsoft.com/office/drawing/2014/main" id="{26942CD2-4477-BFB8-D5ED-56D5E92AB696}"/>
              </a:ext>
            </a:extLst>
          </p:cNvPr>
          <p:cNvCxnSpPr/>
          <p:nvPr/>
        </p:nvCxnSpPr>
        <p:spPr bwMode="auto">
          <a:xfrm>
            <a:off x="6808568" y="1964500"/>
            <a:ext cx="1265657" cy="0"/>
          </a:xfrm>
          <a:prstGeom prst="line">
            <a:avLst/>
          </a:prstGeom>
          <a:noFill/>
          <a:ln w="12700" cap="flat" cmpd="sng" algn="ctr">
            <a:solidFill>
              <a:schemeClr val="bg1">
                <a:lumMod val="5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Freihandform 35">
            <a:extLst>
              <a:ext uri="{FF2B5EF4-FFF2-40B4-BE49-F238E27FC236}">
                <a16:creationId xmlns:a16="http://schemas.microsoft.com/office/drawing/2014/main" id="{B83D4589-BB4A-0D08-3F9E-1DDB3351CA2A}"/>
              </a:ext>
            </a:extLst>
          </p:cNvPr>
          <p:cNvSpPr/>
          <p:nvPr/>
        </p:nvSpPr>
        <p:spPr bwMode="auto">
          <a:xfrm>
            <a:off x="8013886" y="1415861"/>
            <a:ext cx="66528" cy="540327"/>
          </a:xfrm>
          <a:custGeom>
            <a:avLst/>
            <a:gdLst>
              <a:gd name="connsiteX0" fmla="*/ 66528 w 66528"/>
              <a:gd name="connsiteY0" fmla="*/ 0 h 540327"/>
              <a:gd name="connsiteX1" fmla="*/ 26 w 66528"/>
              <a:gd name="connsiteY1" fmla="*/ 191193 h 540327"/>
              <a:gd name="connsiteX2" fmla="*/ 58215 w 66528"/>
              <a:gd name="connsiteY2" fmla="*/ 365760 h 540327"/>
              <a:gd name="connsiteX3" fmla="*/ 41590 w 66528"/>
              <a:gd name="connsiteY3" fmla="*/ 540327 h 540327"/>
            </a:gdLst>
            <a:ahLst/>
            <a:cxnLst>
              <a:cxn ang="0">
                <a:pos x="connsiteX0" y="connsiteY0"/>
              </a:cxn>
              <a:cxn ang="0">
                <a:pos x="connsiteX1" y="connsiteY1"/>
              </a:cxn>
              <a:cxn ang="0">
                <a:pos x="connsiteX2" y="connsiteY2"/>
              </a:cxn>
              <a:cxn ang="0">
                <a:pos x="connsiteX3" y="connsiteY3"/>
              </a:cxn>
            </a:cxnLst>
            <a:rect l="l" t="t" r="r" b="b"/>
            <a:pathLst>
              <a:path w="66528" h="540327">
                <a:moveTo>
                  <a:pt x="66528" y="0"/>
                </a:moveTo>
                <a:cubicBezTo>
                  <a:pt x="33969" y="65116"/>
                  <a:pt x="1411" y="130233"/>
                  <a:pt x="26" y="191193"/>
                </a:cubicBezTo>
                <a:cubicBezTo>
                  <a:pt x="-1360" y="252153"/>
                  <a:pt x="51288" y="307571"/>
                  <a:pt x="58215" y="365760"/>
                </a:cubicBezTo>
                <a:cubicBezTo>
                  <a:pt x="65142" y="423949"/>
                  <a:pt x="16652" y="516774"/>
                  <a:pt x="41590" y="540327"/>
                </a:cubicBezTo>
              </a:path>
            </a:pathLst>
          </a:custGeom>
          <a:noFill/>
          <a:ln w="19050" algn="ctr">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algn="ctr"/>
            <a:endParaRPr lang="en-US"/>
          </a:p>
        </p:txBody>
      </p:sp>
      <p:cxnSp>
        <p:nvCxnSpPr>
          <p:cNvPr id="38" name="Gerader Verbinder 36">
            <a:extLst>
              <a:ext uri="{FF2B5EF4-FFF2-40B4-BE49-F238E27FC236}">
                <a16:creationId xmlns:a16="http://schemas.microsoft.com/office/drawing/2014/main" id="{DAE86864-95C5-EDE9-2CE4-642AD5E96596}"/>
              </a:ext>
            </a:extLst>
          </p:cNvPr>
          <p:cNvCxnSpPr/>
          <p:nvPr/>
        </p:nvCxnSpPr>
        <p:spPr bwMode="auto">
          <a:xfrm>
            <a:off x="6567499" y="1545962"/>
            <a:ext cx="1472089" cy="0"/>
          </a:xfrm>
          <a:prstGeom prst="line">
            <a:avLst/>
          </a:prstGeom>
          <a:noFill/>
          <a:ln w="12700" cap="flat" cmpd="sng" algn="ctr">
            <a:solidFill>
              <a:schemeClr val="bg1">
                <a:lumMod val="50000"/>
              </a:schemeClr>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Gerader Verbinder 37">
            <a:extLst>
              <a:ext uri="{FF2B5EF4-FFF2-40B4-BE49-F238E27FC236}">
                <a16:creationId xmlns:a16="http://schemas.microsoft.com/office/drawing/2014/main" id="{366FD341-E285-9FA4-7689-FFB3CA40CB04}"/>
              </a:ext>
            </a:extLst>
          </p:cNvPr>
          <p:cNvCxnSpPr/>
          <p:nvPr/>
        </p:nvCxnSpPr>
        <p:spPr bwMode="auto">
          <a:xfrm>
            <a:off x="6736489" y="1839679"/>
            <a:ext cx="1332000" cy="131"/>
          </a:xfrm>
          <a:prstGeom prst="line">
            <a:avLst/>
          </a:prstGeom>
          <a:noFill/>
          <a:ln w="12700" cap="flat" cmpd="sng" algn="ctr">
            <a:solidFill>
              <a:schemeClr val="bg1">
                <a:lumMod val="50000"/>
              </a:schemeClr>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Textfeld 38">
            <a:extLst>
              <a:ext uri="{FF2B5EF4-FFF2-40B4-BE49-F238E27FC236}">
                <a16:creationId xmlns:a16="http://schemas.microsoft.com/office/drawing/2014/main" id="{90732473-D066-6FEA-1DB0-89FA5CA540F4}"/>
              </a:ext>
            </a:extLst>
          </p:cNvPr>
          <p:cNvSpPr txBox="1"/>
          <p:nvPr/>
        </p:nvSpPr>
        <p:spPr>
          <a:xfrm>
            <a:off x="5887901" y="1489040"/>
            <a:ext cx="434734" cy="307777"/>
          </a:xfrm>
          <a:prstGeom prst="rect">
            <a:avLst/>
          </a:prstGeom>
          <a:noFill/>
        </p:spPr>
        <p:txBody>
          <a:bodyPr wrap="none" rtlCol="0">
            <a:spAutoFit/>
          </a:bodyPr>
          <a:lstStyle/>
          <a:p>
            <a:r>
              <a:rPr lang="de-DE" sz="1400" dirty="0"/>
              <a:t>Air</a:t>
            </a:r>
            <a:endParaRPr lang="en-US" sz="1400" dirty="0"/>
          </a:p>
        </p:txBody>
      </p:sp>
      <p:cxnSp>
        <p:nvCxnSpPr>
          <p:cNvPr id="41" name="Gerade Verbindung mit Pfeil 39">
            <a:extLst>
              <a:ext uri="{FF2B5EF4-FFF2-40B4-BE49-F238E27FC236}">
                <a16:creationId xmlns:a16="http://schemas.microsoft.com/office/drawing/2014/main" id="{A423B27E-2DDA-48B0-AE6D-5C963ACE13DB}"/>
              </a:ext>
            </a:extLst>
          </p:cNvPr>
          <p:cNvCxnSpPr/>
          <p:nvPr/>
        </p:nvCxnSpPr>
        <p:spPr bwMode="auto">
          <a:xfrm>
            <a:off x="6322635" y="1685789"/>
            <a:ext cx="1593604" cy="0"/>
          </a:xfrm>
          <a:prstGeom prst="straightConnector1">
            <a:avLst/>
          </a:prstGeom>
          <a:noFill/>
          <a:ln w="28575" cap="flat" cmpd="sng" algn="ctr">
            <a:solidFill>
              <a:srgbClr val="25BAE2"/>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Textfeld 40">
            <a:extLst>
              <a:ext uri="{FF2B5EF4-FFF2-40B4-BE49-F238E27FC236}">
                <a16:creationId xmlns:a16="http://schemas.microsoft.com/office/drawing/2014/main" id="{EAE35FBD-EA16-14C7-F163-C02EFE8366C4}"/>
              </a:ext>
            </a:extLst>
          </p:cNvPr>
          <p:cNvSpPr txBox="1"/>
          <p:nvPr/>
        </p:nvSpPr>
        <p:spPr>
          <a:xfrm>
            <a:off x="6051798" y="1010660"/>
            <a:ext cx="2794804" cy="369332"/>
          </a:xfrm>
          <a:prstGeom prst="rect">
            <a:avLst/>
          </a:prstGeom>
          <a:noFill/>
        </p:spPr>
        <p:txBody>
          <a:bodyPr wrap="none" rtlCol="0">
            <a:spAutoFit/>
          </a:bodyPr>
          <a:lstStyle/>
          <a:p>
            <a:r>
              <a:rPr lang="de-DE" dirty="0" err="1">
                <a:solidFill>
                  <a:srgbClr val="179C7D"/>
                </a:solidFill>
              </a:rPr>
              <a:t>Flap</a:t>
            </a:r>
            <a:r>
              <a:rPr lang="de-DE" dirty="0">
                <a:solidFill>
                  <a:srgbClr val="179C7D"/>
                </a:solidFill>
              </a:rPr>
              <a:t> / </a:t>
            </a:r>
            <a:r>
              <a:rPr lang="de-DE" dirty="0" err="1">
                <a:solidFill>
                  <a:srgbClr val="179C7D"/>
                </a:solidFill>
              </a:rPr>
              <a:t>valve</a:t>
            </a:r>
            <a:r>
              <a:rPr lang="de-DE" dirty="0">
                <a:solidFill>
                  <a:srgbClr val="179C7D"/>
                </a:solidFill>
              </a:rPr>
              <a:t> open </a:t>
            </a:r>
            <a:r>
              <a:rPr lang="de-DE" dirty="0">
                <a:solidFill>
                  <a:srgbClr val="179C7D"/>
                </a:solidFill>
                <a:sym typeface="Wingdings" panose="05000000000000000000" pitchFamily="2" charset="2"/>
              </a:rPr>
              <a:t> </a:t>
            </a:r>
            <a:r>
              <a:rPr lang="de-DE" dirty="0" err="1">
                <a:solidFill>
                  <a:srgbClr val="179C7D"/>
                </a:solidFill>
                <a:sym typeface="Wingdings" panose="05000000000000000000" pitchFamily="2" charset="2"/>
              </a:rPr>
              <a:t>cooling</a:t>
            </a:r>
            <a:endParaRPr lang="en-US" dirty="0">
              <a:solidFill>
                <a:srgbClr val="179C7D"/>
              </a:solidFill>
            </a:endParaRPr>
          </a:p>
        </p:txBody>
      </p:sp>
      <p:sp>
        <p:nvSpPr>
          <p:cNvPr id="43" name="Pfeil nach unten 41">
            <a:extLst>
              <a:ext uri="{FF2B5EF4-FFF2-40B4-BE49-F238E27FC236}">
                <a16:creationId xmlns:a16="http://schemas.microsoft.com/office/drawing/2014/main" id="{FBB96D5F-5B13-616A-9515-DD8BB236E2E6}"/>
              </a:ext>
            </a:extLst>
          </p:cNvPr>
          <p:cNvSpPr/>
          <p:nvPr/>
        </p:nvSpPr>
        <p:spPr bwMode="auto">
          <a:xfrm rot="3502713" flipV="1">
            <a:off x="8669901" y="997609"/>
            <a:ext cx="274832" cy="3844393"/>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4" name="Pfeil nach unten 42">
            <a:extLst>
              <a:ext uri="{FF2B5EF4-FFF2-40B4-BE49-F238E27FC236}">
                <a16:creationId xmlns:a16="http://schemas.microsoft.com/office/drawing/2014/main" id="{8B18D77E-E204-2BA0-DD25-B66603096CF3}"/>
              </a:ext>
            </a:extLst>
          </p:cNvPr>
          <p:cNvSpPr/>
          <p:nvPr/>
        </p:nvSpPr>
        <p:spPr bwMode="auto">
          <a:xfrm rot="7235360" flipV="1">
            <a:off x="9211082" y="2786451"/>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5" name="Pfeil nach unten 43">
            <a:extLst>
              <a:ext uri="{FF2B5EF4-FFF2-40B4-BE49-F238E27FC236}">
                <a16:creationId xmlns:a16="http://schemas.microsoft.com/office/drawing/2014/main" id="{2CECE86B-47CA-C236-A207-2305FB5C466A}"/>
              </a:ext>
            </a:extLst>
          </p:cNvPr>
          <p:cNvSpPr/>
          <p:nvPr/>
        </p:nvSpPr>
        <p:spPr bwMode="auto">
          <a:xfrm rot="7235360" flipV="1">
            <a:off x="8912632" y="2995482"/>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6" name="Pfeil nach unten 44">
            <a:extLst>
              <a:ext uri="{FF2B5EF4-FFF2-40B4-BE49-F238E27FC236}">
                <a16:creationId xmlns:a16="http://schemas.microsoft.com/office/drawing/2014/main" id="{AEB44335-AD06-F77B-111F-650D041A2F82}"/>
              </a:ext>
            </a:extLst>
          </p:cNvPr>
          <p:cNvSpPr/>
          <p:nvPr/>
        </p:nvSpPr>
        <p:spPr bwMode="auto">
          <a:xfrm rot="7235360" flipV="1">
            <a:off x="10177066" y="2178191"/>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7" name="Pfeil nach unten 45">
            <a:extLst>
              <a:ext uri="{FF2B5EF4-FFF2-40B4-BE49-F238E27FC236}">
                <a16:creationId xmlns:a16="http://schemas.microsoft.com/office/drawing/2014/main" id="{9BF7FD77-5796-D9C7-BCC3-B2A484C74E64}"/>
              </a:ext>
            </a:extLst>
          </p:cNvPr>
          <p:cNvSpPr/>
          <p:nvPr/>
        </p:nvSpPr>
        <p:spPr bwMode="auto">
          <a:xfrm rot="7235360" flipV="1">
            <a:off x="10500421" y="1959189"/>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8" name="Pfeil nach unten 46">
            <a:extLst>
              <a:ext uri="{FF2B5EF4-FFF2-40B4-BE49-F238E27FC236}">
                <a16:creationId xmlns:a16="http://schemas.microsoft.com/office/drawing/2014/main" id="{8E03AD48-2BC6-4C99-18FD-811661207749}"/>
              </a:ext>
            </a:extLst>
          </p:cNvPr>
          <p:cNvSpPr/>
          <p:nvPr/>
        </p:nvSpPr>
        <p:spPr bwMode="auto">
          <a:xfrm rot="7235360" flipH="1">
            <a:off x="7308137" y="2866882"/>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49" name="Pfeil nach unten 47">
            <a:extLst>
              <a:ext uri="{FF2B5EF4-FFF2-40B4-BE49-F238E27FC236}">
                <a16:creationId xmlns:a16="http://schemas.microsoft.com/office/drawing/2014/main" id="{E62A9433-318B-C3B5-470E-C4CEB8D0B776}"/>
              </a:ext>
            </a:extLst>
          </p:cNvPr>
          <p:cNvSpPr/>
          <p:nvPr/>
        </p:nvSpPr>
        <p:spPr bwMode="auto">
          <a:xfrm rot="7235360" flipH="1">
            <a:off x="7650443" y="2679158"/>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0" name="Pfeil nach unten 48">
            <a:extLst>
              <a:ext uri="{FF2B5EF4-FFF2-40B4-BE49-F238E27FC236}">
                <a16:creationId xmlns:a16="http://schemas.microsoft.com/office/drawing/2014/main" id="{6DF0AD9F-B1BA-36DC-A0CF-F64D835BD71B}"/>
              </a:ext>
            </a:extLst>
          </p:cNvPr>
          <p:cNvSpPr/>
          <p:nvPr/>
        </p:nvSpPr>
        <p:spPr bwMode="auto">
          <a:xfrm rot="7235360" flipH="1">
            <a:off x="7999502" y="2468984"/>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1" name="Pfeil nach unten 49">
            <a:extLst>
              <a:ext uri="{FF2B5EF4-FFF2-40B4-BE49-F238E27FC236}">
                <a16:creationId xmlns:a16="http://schemas.microsoft.com/office/drawing/2014/main" id="{E9880533-495D-36E1-E86D-DBE5DA64F91B}"/>
              </a:ext>
            </a:extLst>
          </p:cNvPr>
          <p:cNvSpPr/>
          <p:nvPr/>
        </p:nvSpPr>
        <p:spPr bwMode="auto">
          <a:xfrm rot="7235360" flipH="1">
            <a:off x="8306946" y="2253560"/>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2" name="Pfeil nach unten 50">
            <a:extLst>
              <a:ext uri="{FF2B5EF4-FFF2-40B4-BE49-F238E27FC236}">
                <a16:creationId xmlns:a16="http://schemas.microsoft.com/office/drawing/2014/main" id="{27F6D582-C935-2940-4142-EB52A4994A8B}"/>
              </a:ext>
            </a:extLst>
          </p:cNvPr>
          <p:cNvSpPr/>
          <p:nvPr/>
        </p:nvSpPr>
        <p:spPr bwMode="auto">
          <a:xfrm rot="7235360" flipH="1">
            <a:off x="9293293" y="1651359"/>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3" name="Pfeil nach unten 51">
            <a:extLst>
              <a:ext uri="{FF2B5EF4-FFF2-40B4-BE49-F238E27FC236}">
                <a16:creationId xmlns:a16="http://schemas.microsoft.com/office/drawing/2014/main" id="{A27B50CF-2B26-5AC1-BF4B-4A31E3E677F7}"/>
              </a:ext>
            </a:extLst>
          </p:cNvPr>
          <p:cNvSpPr/>
          <p:nvPr/>
        </p:nvSpPr>
        <p:spPr bwMode="auto">
          <a:xfrm rot="7235360" flipH="1">
            <a:off x="9642353" y="1452266"/>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4" name="Pfeil nach unten 52">
            <a:extLst>
              <a:ext uri="{FF2B5EF4-FFF2-40B4-BE49-F238E27FC236}">
                <a16:creationId xmlns:a16="http://schemas.microsoft.com/office/drawing/2014/main" id="{801CC199-FD52-E776-D45C-927E2654ECBE}"/>
              </a:ext>
            </a:extLst>
          </p:cNvPr>
          <p:cNvSpPr/>
          <p:nvPr/>
        </p:nvSpPr>
        <p:spPr bwMode="auto">
          <a:xfrm rot="7235360" flipV="1">
            <a:off x="8551127" y="3215764"/>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5" name="Pfeil nach unten 53">
            <a:extLst>
              <a:ext uri="{FF2B5EF4-FFF2-40B4-BE49-F238E27FC236}">
                <a16:creationId xmlns:a16="http://schemas.microsoft.com/office/drawing/2014/main" id="{4448FB73-3D1E-6556-9B1D-BC2FBB66106C}"/>
              </a:ext>
            </a:extLst>
          </p:cNvPr>
          <p:cNvSpPr/>
          <p:nvPr/>
        </p:nvSpPr>
        <p:spPr bwMode="auto">
          <a:xfrm rot="7235360" flipV="1">
            <a:off x="8227775" y="3426865"/>
            <a:ext cx="82926" cy="761956"/>
          </a:xfrm>
          <a:prstGeom prst="downArrow">
            <a:avLst>
              <a:gd name="adj1" fmla="val 51332"/>
              <a:gd name="adj2" fmla="val 82301"/>
            </a:avLst>
          </a:prstGeom>
          <a:gradFill flip="none" rotWithShape="1">
            <a:gsLst>
              <a:gs pos="0">
                <a:srgbClr val="00B0F0">
                  <a:tint val="66000"/>
                  <a:satMod val="160000"/>
                </a:srgbClr>
              </a:gs>
              <a:gs pos="51000">
                <a:srgbClr val="00B0F0">
                  <a:tint val="44500"/>
                  <a:satMod val="160000"/>
                </a:srgbClr>
              </a:gs>
              <a:gs pos="100000">
                <a:srgbClr val="FF0000"/>
              </a:gs>
            </a:gsLst>
            <a:lin ang="5400000" scaled="1"/>
            <a:tileRect/>
          </a:gradFill>
          <a:ln w="9525" algn="ctr">
            <a:solidFill>
              <a:schemeClr val="tx1"/>
            </a:solidFill>
            <a:miter lim="800000"/>
            <a:headEnd/>
            <a:tailEnd/>
          </a:ln>
          <a:effec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sp>
        <p:nvSpPr>
          <p:cNvPr id="56" name="Ellipse 2">
            <a:extLst>
              <a:ext uri="{FF2B5EF4-FFF2-40B4-BE49-F238E27FC236}">
                <a16:creationId xmlns:a16="http://schemas.microsoft.com/office/drawing/2014/main" id="{36593D93-2339-A902-7AA3-D0EA358C33A7}"/>
              </a:ext>
            </a:extLst>
          </p:cNvPr>
          <p:cNvSpPr/>
          <p:nvPr/>
        </p:nvSpPr>
        <p:spPr bwMode="auto">
          <a:xfrm>
            <a:off x="1654075" y="3676237"/>
            <a:ext cx="655359" cy="514835"/>
          </a:xfrm>
          <a:prstGeom prst="ellipse">
            <a:avLst/>
          </a:prstGeom>
          <a:noFill/>
          <a:ln w="28575"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54000" rIns="72000" bIns="54000" rtlCol="0" anchor="ctr">
            <a:spAutoFit/>
          </a:bodyPr>
          <a:lstStyle/>
          <a:p>
            <a:pPr marL="215900" indent="-215900" algn="ctr">
              <a:spcAft>
                <a:spcPts val="563"/>
              </a:spcAft>
              <a:buClr>
                <a:schemeClr val="tx2"/>
              </a:buClr>
            </a:pPr>
            <a:endParaRPr lang="de-DE" sz="1400" dirty="0"/>
          </a:p>
        </p:txBody>
      </p:sp>
      <p:cxnSp>
        <p:nvCxnSpPr>
          <p:cNvPr id="57" name="Gerade Verbindung mit Pfeil 57">
            <a:extLst>
              <a:ext uri="{FF2B5EF4-FFF2-40B4-BE49-F238E27FC236}">
                <a16:creationId xmlns:a16="http://schemas.microsoft.com/office/drawing/2014/main" id="{7861E2EF-5630-C67F-B8E3-AF7BB147CA46}"/>
              </a:ext>
            </a:extLst>
          </p:cNvPr>
          <p:cNvCxnSpPr>
            <a:stCxn id="56" idx="0"/>
          </p:cNvCxnSpPr>
          <p:nvPr/>
        </p:nvCxnSpPr>
        <p:spPr bwMode="auto">
          <a:xfrm flipV="1">
            <a:off x="1981755" y="2261903"/>
            <a:ext cx="0" cy="1414334"/>
          </a:xfrm>
          <a:prstGeom prst="straightConnector1">
            <a:avLst/>
          </a:prstGeom>
          <a:noFill/>
          <a:ln w="19050" cap="flat" cmpd="sng" algn="ctr">
            <a:solidFill>
              <a:srgbClr val="FF0000"/>
            </a:solidFill>
            <a:prstDash val="solid"/>
            <a:round/>
            <a:headEnd type="none" w="med" len="med"/>
            <a:tailEnd type="triangle"/>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8" name="Grafik 55">
            <a:extLst>
              <a:ext uri="{FF2B5EF4-FFF2-40B4-BE49-F238E27FC236}">
                <a16:creationId xmlns:a16="http://schemas.microsoft.com/office/drawing/2014/main" id="{0E0DE29D-25E0-384A-C82C-BBF5C60F2E9F}"/>
              </a:ext>
            </a:extLst>
          </p:cNvPr>
          <p:cNvPicPr>
            <a:picLocks noChangeAspect="1"/>
          </p:cNvPicPr>
          <p:nvPr/>
        </p:nvPicPr>
        <p:blipFill>
          <a:blip r:embed="rId4"/>
          <a:stretch>
            <a:fillRect/>
          </a:stretch>
        </p:blipFill>
        <p:spPr>
          <a:xfrm>
            <a:off x="3387589" y="5743748"/>
            <a:ext cx="4692825" cy="994555"/>
          </a:xfrm>
          <a:prstGeom prst="roundRect">
            <a:avLst>
              <a:gd name="adj" fmla="val 8594"/>
            </a:avLst>
          </a:prstGeom>
          <a:solidFill>
            <a:srgbClr val="FFFFFF">
              <a:shade val="85000"/>
            </a:srgbClr>
          </a:solidFill>
          <a:ln>
            <a:noFill/>
          </a:ln>
          <a:effectLst/>
        </p:spPr>
      </p:pic>
      <p:pic>
        <p:nvPicPr>
          <p:cNvPr id="60" name="Picture 7" descr="iwu_rgb">
            <a:extLst>
              <a:ext uri="{FF2B5EF4-FFF2-40B4-BE49-F238E27FC236}">
                <a16:creationId xmlns:a16="http://schemas.microsoft.com/office/drawing/2014/main" id="{9A9E8B8A-A00A-9B61-CDB2-FAF464E0D27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3396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3995A-59DE-3A65-18F5-F24013D9DB78}"/>
              </a:ext>
            </a:extLst>
          </p:cNvPr>
          <p:cNvSpPr>
            <a:spLocks noGrp="1"/>
          </p:cNvSpPr>
          <p:nvPr>
            <p:ph type="title"/>
          </p:nvPr>
        </p:nvSpPr>
        <p:spPr/>
        <p:txBody>
          <a:bodyPr/>
          <a:lstStyle/>
          <a:p>
            <a:r>
              <a:rPr lang="en-US" dirty="0" err="1">
                <a:latin typeface="+mj-lt"/>
              </a:rPr>
              <a:t>SafEBat</a:t>
            </a:r>
            <a:r>
              <a:rPr lang="en-US" dirty="0">
                <a:latin typeface="+mj-lt"/>
              </a:rPr>
              <a:t> – Heat storage</a:t>
            </a:r>
            <a:endParaRPr lang="sv-SE" dirty="0"/>
          </a:p>
        </p:txBody>
      </p:sp>
      <p:sp>
        <p:nvSpPr>
          <p:cNvPr id="4" name="Slide Number Placeholder 3">
            <a:extLst>
              <a:ext uri="{FF2B5EF4-FFF2-40B4-BE49-F238E27FC236}">
                <a16:creationId xmlns:a16="http://schemas.microsoft.com/office/drawing/2014/main" id="{E9D4EDCC-4392-9874-74C6-9CD5C12E6758}"/>
              </a:ext>
            </a:extLst>
          </p:cNvPr>
          <p:cNvSpPr>
            <a:spLocks noGrp="1"/>
          </p:cNvSpPr>
          <p:nvPr>
            <p:ph type="sldNum" sz="quarter" idx="11"/>
          </p:nvPr>
        </p:nvSpPr>
        <p:spPr/>
        <p:txBody>
          <a:bodyPr/>
          <a:lstStyle/>
          <a:p>
            <a:fld id="{BFDAF33A-75E1-4C0B-A22B-EAC9B12C110F}" type="slidenum">
              <a:rPr lang="de-DE" smtClean="0"/>
              <a:pPr/>
              <a:t>17</a:t>
            </a:fld>
            <a:endParaRPr lang="de-DE" dirty="0"/>
          </a:p>
        </p:txBody>
      </p:sp>
      <p:sp>
        <p:nvSpPr>
          <p:cNvPr id="5" name="Footer Placeholder 4">
            <a:extLst>
              <a:ext uri="{FF2B5EF4-FFF2-40B4-BE49-F238E27FC236}">
                <a16:creationId xmlns:a16="http://schemas.microsoft.com/office/drawing/2014/main" id="{960936BE-18A8-0D67-AE0A-528BBF3FB6A6}"/>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14" name="Picture 13">
            <a:extLst>
              <a:ext uri="{FF2B5EF4-FFF2-40B4-BE49-F238E27FC236}">
                <a16:creationId xmlns:a16="http://schemas.microsoft.com/office/drawing/2014/main" id="{3418648C-D3EA-4E5C-3935-AF659B9CAFC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79376" y="1714831"/>
            <a:ext cx="7896705" cy="4666497"/>
          </a:xfrm>
          <a:prstGeom prst="rect">
            <a:avLst/>
          </a:prstGeom>
        </p:spPr>
      </p:pic>
      <p:cxnSp>
        <p:nvCxnSpPr>
          <p:cNvPr id="6" name="Straight Connector 5">
            <a:extLst>
              <a:ext uri="{FF2B5EF4-FFF2-40B4-BE49-F238E27FC236}">
                <a16:creationId xmlns:a16="http://schemas.microsoft.com/office/drawing/2014/main" id="{02ACBF3A-D5F3-162B-38D9-EFD45791D293}"/>
              </a:ext>
            </a:extLst>
          </p:cNvPr>
          <p:cNvCxnSpPr>
            <a:cxnSpLocks/>
          </p:cNvCxnSpPr>
          <p:nvPr/>
        </p:nvCxnSpPr>
        <p:spPr>
          <a:xfrm>
            <a:off x="2855640" y="2531094"/>
            <a:ext cx="0" cy="3071461"/>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D8ADFB4-51F6-92AC-C64C-B4108DB9335F}"/>
              </a:ext>
            </a:extLst>
          </p:cNvPr>
          <p:cNvCxnSpPr>
            <a:cxnSpLocks/>
          </p:cNvCxnSpPr>
          <p:nvPr/>
        </p:nvCxnSpPr>
        <p:spPr>
          <a:xfrm>
            <a:off x="6023992" y="2427897"/>
            <a:ext cx="0" cy="3174658"/>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sp>
        <p:nvSpPr>
          <p:cNvPr id="8" name="Arrow: Right 7">
            <a:extLst>
              <a:ext uri="{FF2B5EF4-FFF2-40B4-BE49-F238E27FC236}">
                <a16:creationId xmlns:a16="http://schemas.microsoft.com/office/drawing/2014/main" id="{91A74F87-3C86-BF36-5177-5563353E2795}"/>
              </a:ext>
            </a:extLst>
          </p:cNvPr>
          <p:cNvSpPr/>
          <p:nvPr/>
        </p:nvSpPr>
        <p:spPr>
          <a:xfrm>
            <a:off x="3036203" y="4600635"/>
            <a:ext cx="2880315" cy="565451"/>
          </a:xfrm>
          <a:prstGeom prst="rightArrow">
            <a:avLst/>
          </a:prstGeom>
          <a:solidFill>
            <a:srgbClr val="FF0000">
              <a:alpha val="26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a:extLst>
              <a:ext uri="{FF2B5EF4-FFF2-40B4-BE49-F238E27FC236}">
                <a16:creationId xmlns:a16="http://schemas.microsoft.com/office/drawing/2014/main" id="{7318484F-4183-D6F0-2407-63113AFFE496}"/>
              </a:ext>
            </a:extLst>
          </p:cNvPr>
          <p:cNvSpPr txBox="1"/>
          <p:nvPr/>
        </p:nvSpPr>
        <p:spPr>
          <a:xfrm>
            <a:off x="2963115" y="4373021"/>
            <a:ext cx="2664295" cy="369332"/>
          </a:xfrm>
          <a:prstGeom prst="rect">
            <a:avLst/>
          </a:prstGeom>
          <a:noFill/>
        </p:spPr>
        <p:txBody>
          <a:bodyPr wrap="square" rtlCol="0">
            <a:spAutoFit/>
          </a:bodyPr>
          <a:lstStyle/>
          <a:p>
            <a:r>
              <a:rPr lang="sv-SE" dirty="0">
                <a:solidFill>
                  <a:srgbClr val="FF0000"/>
                </a:solidFill>
              </a:rPr>
              <a:t>(80% - 20%) * 37 kWh</a:t>
            </a:r>
          </a:p>
        </p:txBody>
      </p:sp>
      <p:sp>
        <p:nvSpPr>
          <p:cNvPr id="36" name="TextBox 35">
            <a:extLst>
              <a:ext uri="{FF2B5EF4-FFF2-40B4-BE49-F238E27FC236}">
                <a16:creationId xmlns:a16="http://schemas.microsoft.com/office/drawing/2014/main" id="{1CD6CDE9-3CCF-A1F1-6F90-6D8FDADF3546}"/>
              </a:ext>
            </a:extLst>
          </p:cNvPr>
          <p:cNvSpPr txBox="1"/>
          <p:nvPr/>
        </p:nvSpPr>
        <p:spPr>
          <a:xfrm>
            <a:off x="2229711" y="5199655"/>
            <a:ext cx="792088" cy="369332"/>
          </a:xfrm>
          <a:prstGeom prst="rect">
            <a:avLst/>
          </a:prstGeom>
          <a:noFill/>
        </p:spPr>
        <p:txBody>
          <a:bodyPr wrap="square" rtlCol="0">
            <a:spAutoFit/>
          </a:bodyPr>
          <a:lstStyle/>
          <a:p>
            <a:r>
              <a:rPr lang="sv-SE" dirty="0">
                <a:solidFill>
                  <a:srgbClr val="FF0000"/>
                </a:solidFill>
              </a:rPr>
              <a:t>20%</a:t>
            </a:r>
          </a:p>
        </p:txBody>
      </p:sp>
      <p:sp>
        <p:nvSpPr>
          <p:cNvPr id="37" name="TextBox 36">
            <a:extLst>
              <a:ext uri="{FF2B5EF4-FFF2-40B4-BE49-F238E27FC236}">
                <a16:creationId xmlns:a16="http://schemas.microsoft.com/office/drawing/2014/main" id="{AF6DF61E-04E4-A943-5DDE-9C0D27A6AF59}"/>
              </a:ext>
            </a:extLst>
          </p:cNvPr>
          <p:cNvSpPr txBox="1"/>
          <p:nvPr/>
        </p:nvSpPr>
        <p:spPr>
          <a:xfrm>
            <a:off x="5483926" y="5199655"/>
            <a:ext cx="792088" cy="369332"/>
          </a:xfrm>
          <a:prstGeom prst="rect">
            <a:avLst/>
          </a:prstGeom>
          <a:noFill/>
        </p:spPr>
        <p:txBody>
          <a:bodyPr wrap="square" rtlCol="0">
            <a:spAutoFit/>
          </a:bodyPr>
          <a:lstStyle/>
          <a:p>
            <a:r>
              <a:rPr lang="sv-SE" dirty="0">
                <a:solidFill>
                  <a:srgbClr val="FF0000"/>
                </a:solidFill>
              </a:rPr>
              <a:t>80%</a:t>
            </a:r>
          </a:p>
        </p:txBody>
      </p:sp>
      <p:sp>
        <p:nvSpPr>
          <p:cNvPr id="38" name="TextBox 37">
            <a:extLst>
              <a:ext uri="{FF2B5EF4-FFF2-40B4-BE49-F238E27FC236}">
                <a16:creationId xmlns:a16="http://schemas.microsoft.com/office/drawing/2014/main" id="{798C36AD-8B33-7AED-1484-FC263F9CA360}"/>
              </a:ext>
            </a:extLst>
          </p:cNvPr>
          <p:cNvSpPr txBox="1"/>
          <p:nvPr/>
        </p:nvSpPr>
        <p:spPr>
          <a:xfrm>
            <a:off x="3899757" y="4695965"/>
            <a:ext cx="2664295" cy="369332"/>
          </a:xfrm>
          <a:prstGeom prst="rect">
            <a:avLst/>
          </a:prstGeom>
          <a:noFill/>
        </p:spPr>
        <p:txBody>
          <a:bodyPr wrap="square" rtlCol="0">
            <a:spAutoFit/>
          </a:bodyPr>
          <a:lstStyle/>
          <a:p>
            <a:r>
              <a:rPr lang="sv-SE" dirty="0">
                <a:solidFill>
                  <a:srgbClr val="FF0000"/>
                </a:solidFill>
              </a:rPr>
              <a:t>22 kWh</a:t>
            </a:r>
          </a:p>
        </p:txBody>
      </p:sp>
      <p:sp>
        <p:nvSpPr>
          <p:cNvPr id="40" name="TextBox 39">
            <a:extLst>
              <a:ext uri="{FF2B5EF4-FFF2-40B4-BE49-F238E27FC236}">
                <a16:creationId xmlns:a16="http://schemas.microsoft.com/office/drawing/2014/main" id="{67A887DD-6B28-9264-6262-D4E668AC4D73}"/>
              </a:ext>
            </a:extLst>
          </p:cNvPr>
          <p:cNvSpPr txBox="1"/>
          <p:nvPr/>
        </p:nvSpPr>
        <p:spPr>
          <a:xfrm>
            <a:off x="6669957" y="3379064"/>
            <a:ext cx="4290957" cy="369332"/>
          </a:xfrm>
          <a:prstGeom prst="rect">
            <a:avLst/>
          </a:prstGeom>
          <a:noFill/>
        </p:spPr>
        <p:txBody>
          <a:bodyPr wrap="square">
            <a:spAutoFit/>
          </a:bodyPr>
          <a:lstStyle/>
          <a:p>
            <a:r>
              <a:rPr lang="sv-SE" dirty="0">
                <a:solidFill>
                  <a:srgbClr val="FF0000"/>
                </a:solidFill>
              </a:rPr>
              <a:t>approx ~10% is dissipated as heat = ~2 kWh </a:t>
            </a:r>
          </a:p>
        </p:txBody>
      </p:sp>
      <p:cxnSp>
        <p:nvCxnSpPr>
          <p:cNvPr id="42" name="Straight Connector 41">
            <a:extLst>
              <a:ext uri="{FF2B5EF4-FFF2-40B4-BE49-F238E27FC236}">
                <a16:creationId xmlns:a16="http://schemas.microsoft.com/office/drawing/2014/main" id="{951A65CB-025E-64F5-FA47-82AD11FAC2AB}"/>
              </a:ext>
            </a:extLst>
          </p:cNvPr>
          <p:cNvCxnSpPr>
            <a:cxnSpLocks/>
          </p:cNvCxnSpPr>
          <p:nvPr/>
        </p:nvCxnSpPr>
        <p:spPr>
          <a:xfrm flipH="1">
            <a:off x="6669957" y="3802355"/>
            <a:ext cx="4386529" cy="0"/>
          </a:xfrm>
          <a:prstGeom prst="line">
            <a:avLst/>
          </a:prstGeom>
          <a:ln>
            <a:solidFill>
              <a:srgbClr val="FF020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F5B0721-737E-D2CB-D29D-3913DC4C7469}"/>
              </a:ext>
            </a:extLst>
          </p:cNvPr>
          <p:cNvCxnSpPr>
            <a:cxnSpLocks/>
          </p:cNvCxnSpPr>
          <p:nvPr/>
        </p:nvCxnSpPr>
        <p:spPr>
          <a:xfrm flipH="1">
            <a:off x="5375920" y="3802355"/>
            <a:ext cx="1296144" cy="744321"/>
          </a:xfrm>
          <a:prstGeom prst="line">
            <a:avLst/>
          </a:prstGeom>
          <a:ln>
            <a:solidFill>
              <a:srgbClr val="FF0202"/>
            </a:solidFill>
            <a:tailEnd type="triangle" w="lg" len="lg"/>
          </a:ln>
        </p:spPr>
        <p:style>
          <a:lnRef idx="1">
            <a:schemeClr val="accent1"/>
          </a:lnRef>
          <a:fillRef idx="0">
            <a:schemeClr val="accent1"/>
          </a:fillRef>
          <a:effectRef idx="0">
            <a:schemeClr val="accent1"/>
          </a:effectRef>
          <a:fontRef idx="minor">
            <a:schemeClr val="tx1"/>
          </a:fontRef>
        </p:style>
      </p:cxnSp>
      <p:sp>
        <p:nvSpPr>
          <p:cNvPr id="47" name="Inhaltsplatzhalter 2">
            <a:extLst>
              <a:ext uri="{FF2B5EF4-FFF2-40B4-BE49-F238E27FC236}">
                <a16:creationId xmlns:a16="http://schemas.microsoft.com/office/drawing/2014/main" id="{2D5DB9DD-99F5-93C6-4A3E-1D7EC0E82CC4}"/>
              </a:ext>
            </a:extLst>
          </p:cNvPr>
          <p:cNvSpPr>
            <a:spLocks noGrp="1"/>
          </p:cNvSpPr>
          <p:nvPr>
            <p:ph idx="1"/>
          </p:nvPr>
        </p:nvSpPr>
        <p:spPr>
          <a:xfrm>
            <a:off x="4295262" y="1109742"/>
            <a:ext cx="7834972" cy="715881"/>
          </a:xfrm>
        </p:spPr>
        <p:txBody>
          <a:bodyPr/>
          <a:lstStyle/>
          <a:p>
            <a:pPr>
              <a:buClr>
                <a:srgbClr val="00B0F0"/>
              </a:buClr>
              <a:buFont typeface="Wingdings" panose="05000000000000000000" pitchFamily="2" charset="2"/>
              <a:buChar char="§"/>
            </a:pPr>
            <a:r>
              <a:rPr lang="de-DE" sz="1800" dirty="0">
                <a:latin typeface="+mj-lt"/>
              </a:rPr>
              <a:t>Implementation </a:t>
            </a:r>
            <a:r>
              <a:rPr lang="de-DE" sz="1800" dirty="0" err="1">
                <a:latin typeface="+mj-lt"/>
              </a:rPr>
              <a:t>of</a:t>
            </a:r>
            <a:r>
              <a:rPr lang="de-DE" sz="1800" dirty="0">
                <a:latin typeface="+mj-lt"/>
              </a:rPr>
              <a:t> </a:t>
            </a:r>
            <a:r>
              <a:rPr lang="de-DE" sz="1800" dirty="0" err="1">
                <a:latin typeface="+mj-lt"/>
              </a:rPr>
              <a:t>approx</a:t>
            </a:r>
            <a:r>
              <a:rPr lang="de-DE" sz="1800" dirty="0">
                <a:latin typeface="+mj-lt"/>
              </a:rPr>
              <a:t>.:  </a:t>
            </a:r>
            <a:r>
              <a:rPr lang="de-DE" sz="1800" b="1" dirty="0">
                <a:latin typeface="+mj-lt"/>
              </a:rPr>
              <a:t>6 kg PCM (e.g.: Paraffin)</a:t>
            </a:r>
          </a:p>
          <a:p>
            <a:pPr>
              <a:buClr>
                <a:srgbClr val="00B0F0"/>
              </a:buClr>
              <a:buFont typeface="Wingdings" panose="05000000000000000000" pitchFamily="2" charset="2"/>
              <a:buChar char="§"/>
            </a:pPr>
            <a:r>
              <a:rPr lang="de-DE" sz="1800" b="1" dirty="0">
                <a:latin typeface="+mj-lt"/>
              </a:rPr>
              <a:t>Passive </a:t>
            </a:r>
            <a:r>
              <a:rPr lang="de-DE" sz="1800" b="1" dirty="0" err="1">
                <a:latin typeface="+mj-lt"/>
              </a:rPr>
              <a:t>storage</a:t>
            </a:r>
            <a:r>
              <a:rPr lang="de-DE" sz="1800" dirty="0">
                <a:latin typeface="+mj-lt"/>
              </a:rPr>
              <a:t> (latent </a:t>
            </a:r>
            <a:r>
              <a:rPr lang="de-DE" sz="1800" dirty="0" err="1">
                <a:latin typeface="+mj-lt"/>
              </a:rPr>
              <a:t>heat</a:t>
            </a:r>
            <a:r>
              <a:rPr lang="de-DE" sz="1800" dirty="0">
                <a:latin typeface="+mj-lt"/>
              </a:rPr>
              <a:t>) </a:t>
            </a:r>
            <a:r>
              <a:rPr lang="de-DE" sz="1800" dirty="0" err="1">
                <a:latin typeface="+mj-lt"/>
              </a:rPr>
              <a:t>capacity</a:t>
            </a:r>
            <a:r>
              <a:rPr lang="de-DE" sz="1800" dirty="0">
                <a:latin typeface="+mj-lt"/>
              </a:rPr>
              <a:t> </a:t>
            </a:r>
            <a:r>
              <a:rPr lang="de-DE" sz="1800" dirty="0" err="1">
                <a:latin typeface="+mj-lt"/>
              </a:rPr>
              <a:t>through</a:t>
            </a:r>
            <a:r>
              <a:rPr lang="de-DE" sz="1800" dirty="0">
                <a:latin typeface="+mj-lt"/>
              </a:rPr>
              <a:t> PCM: </a:t>
            </a:r>
            <a:r>
              <a:rPr lang="de-DE" sz="1800" b="1" dirty="0" err="1">
                <a:latin typeface="+mj-lt"/>
              </a:rPr>
              <a:t>approx</a:t>
            </a:r>
            <a:r>
              <a:rPr lang="de-DE" sz="1800" b="1" dirty="0">
                <a:latin typeface="+mj-lt"/>
              </a:rPr>
              <a:t>.: 0.425 kWh</a:t>
            </a:r>
          </a:p>
          <a:p>
            <a:endParaRPr lang="de-DE" b="1" dirty="0">
              <a:latin typeface="+mj-lt"/>
            </a:endParaRPr>
          </a:p>
        </p:txBody>
      </p:sp>
      <p:pic>
        <p:nvPicPr>
          <p:cNvPr id="49" name="Grafik 13">
            <a:extLst>
              <a:ext uri="{FF2B5EF4-FFF2-40B4-BE49-F238E27FC236}">
                <a16:creationId xmlns:a16="http://schemas.microsoft.com/office/drawing/2014/main" id="{1B253B2D-6646-D111-8111-F56776CBE05A}"/>
              </a:ext>
            </a:extLst>
          </p:cNvPr>
          <p:cNvPicPr>
            <a:picLocks noChangeAspect="1"/>
          </p:cNvPicPr>
          <p:nvPr/>
        </p:nvPicPr>
        <p:blipFill>
          <a:blip r:embed="rId4"/>
          <a:stretch>
            <a:fillRect/>
          </a:stretch>
        </p:blipFill>
        <p:spPr>
          <a:xfrm>
            <a:off x="8732289" y="5195000"/>
            <a:ext cx="2247642" cy="662252"/>
          </a:xfrm>
          <a:prstGeom prst="rect">
            <a:avLst/>
          </a:prstGeom>
        </p:spPr>
      </p:pic>
      <p:cxnSp>
        <p:nvCxnSpPr>
          <p:cNvPr id="66" name="Straight Connector 65">
            <a:extLst>
              <a:ext uri="{FF2B5EF4-FFF2-40B4-BE49-F238E27FC236}">
                <a16:creationId xmlns:a16="http://schemas.microsoft.com/office/drawing/2014/main" id="{63624757-59E0-0DDD-38B1-A1E3EE79E9CB}"/>
              </a:ext>
            </a:extLst>
          </p:cNvPr>
          <p:cNvCxnSpPr>
            <a:cxnSpLocks/>
          </p:cNvCxnSpPr>
          <p:nvPr/>
        </p:nvCxnSpPr>
        <p:spPr>
          <a:xfrm>
            <a:off x="10289857" y="1714831"/>
            <a:ext cx="1093837" cy="0"/>
          </a:xfrm>
          <a:prstGeom prst="line">
            <a:avLst/>
          </a:prstGeom>
          <a:ln w="31750">
            <a:solidFill>
              <a:srgbClr val="FF0202"/>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8E7E2A7B-E518-544F-DE43-3F194D80BA52}"/>
              </a:ext>
            </a:extLst>
          </p:cNvPr>
          <p:cNvSpPr txBox="1"/>
          <p:nvPr/>
        </p:nvSpPr>
        <p:spPr>
          <a:xfrm>
            <a:off x="7639990" y="2352179"/>
            <a:ext cx="2924545" cy="646331"/>
          </a:xfrm>
          <a:prstGeom prst="rect">
            <a:avLst/>
          </a:prstGeom>
          <a:noFill/>
        </p:spPr>
        <p:txBody>
          <a:bodyPr wrap="square">
            <a:spAutoFit/>
          </a:bodyPr>
          <a:lstStyle/>
          <a:p>
            <a:r>
              <a:rPr lang="sv-SE" dirty="0"/>
              <a:t>20 % * 2 kWh = 0.444 kWh</a:t>
            </a:r>
          </a:p>
          <a:p>
            <a:endParaRPr lang="sv-SE" dirty="0"/>
          </a:p>
        </p:txBody>
      </p:sp>
      <p:cxnSp>
        <p:nvCxnSpPr>
          <p:cNvPr id="71" name="Straight Connector 70">
            <a:extLst>
              <a:ext uri="{FF2B5EF4-FFF2-40B4-BE49-F238E27FC236}">
                <a16:creationId xmlns:a16="http://schemas.microsoft.com/office/drawing/2014/main" id="{346CA40D-45DE-C889-C739-D765D3EFD07E}"/>
              </a:ext>
            </a:extLst>
          </p:cNvPr>
          <p:cNvCxnSpPr>
            <a:cxnSpLocks/>
          </p:cNvCxnSpPr>
          <p:nvPr/>
        </p:nvCxnSpPr>
        <p:spPr>
          <a:xfrm>
            <a:off x="9166541" y="2675344"/>
            <a:ext cx="1093837" cy="0"/>
          </a:xfrm>
          <a:prstGeom prst="line">
            <a:avLst/>
          </a:prstGeom>
          <a:ln w="31750">
            <a:solidFill>
              <a:srgbClr val="FF0202"/>
            </a:solidFill>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29B14035-CF1C-A88A-4E9D-4FE356A0387F}"/>
              </a:ext>
            </a:extLst>
          </p:cNvPr>
          <p:cNvSpPr/>
          <p:nvPr/>
        </p:nvSpPr>
        <p:spPr>
          <a:xfrm>
            <a:off x="7611834" y="2315928"/>
            <a:ext cx="2760343" cy="460541"/>
          </a:xfrm>
          <a:prstGeom prst="rect">
            <a:avLst/>
          </a:prstGeom>
          <a:solidFill>
            <a:schemeClr val="bg1">
              <a:lumMod val="65000"/>
              <a:alpha val="4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75" name="TextBox 74">
            <a:extLst>
              <a:ext uri="{FF2B5EF4-FFF2-40B4-BE49-F238E27FC236}">
                <a16:creationId xmlns:a16="http://schemas.microsoft.com/office/drawing/2014/main" id="{9673FCDF-060E-9F3D-E101-4F6FCC66EF57}"/>
              </a:ext>
            </a:extLst>
          </p:cNvPr>
          <p:cNvSpPr txBox="1"/>
          <p:nvPr/>
        </p:nvSpPr>
        <p:spPr>
          <a:xfrm>
            <a:off x="8656222" y="4022113"/>
            <a:ext cx="3560458" cy="1200329"/>
          </a:xfrm>
          <a:prstGeom prst="rect">
            <a:avLst/>
          </a:prstGeom>
          <a:noFill/>
        </p:spPr>
        <p:txBody>
          <a:bodyPr wrap="square">
            <a:spAutoFit/>
          </a:bodyPr>
          <a:lstStyle/>
          <a:p>
            <a:r>
              <a:rPr lang="sv-SE" dirty="0"/>
              <a:t>Approximately 20% energy can be stored through utilizing the latent heat which is required for the Paraffins phase change !</a:t>
            </a:r>
          </a:p>
        </p:txBody>
      </p:sp>
      <p:sp>
        <p:nvSpPr>
          <p:cNvPr id="76" name="Arrow: Up-Down 75">
            <a:extLst>
              <a:ext uri="{FF2B5EF4-FFF2-40B4-BE49-F238E27FC236}">
                <a16:creationId xmlns:a16="http://schemas.microsoft.com/office/drawing/2014/main" id="{00A95D7E-79C0-EAEA-EA6D-B3591FE341E4}"/>
              </a:ext>
            </a:extLst>
          </p:cNvPr>
          <p:cNvSpPr/>
          <p:nvPr/>
        </p:nvSpPr>
        <p:spPr>
          <a:xfrm>
            <a:off x="10498432" y="2003052"/>
            <a:ext cx="228092" cy="1179533"/>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7" name="Picture 8">
            <a:extLst>
              <a:ext uri="{FF2B5EF4-FFF2-40B4-BE49-F238E27FC236}">
                <a16:creationId xmlns:a16="http://schemas.microsoft.com/office/drawing/2014/main" id="{F97F9A18-9DFD-91A9-B927-FEEC6DB0067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8" name="Picture 7" descr="iwu_rgb">
            <a:extLst>
              <a:ext uri="{FF2B5EF4-FFF2-40B4-BE49-F238E27FC236}">
                <a16:creationId xmlns:a16="http://schemas.microsoft.com/office/drawing/2014/main" id="{63CDF5E6-C441-55D6-B706-33B0064B57B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78">
            <a:extLst>
              <a:ext uri="{FF2B5EF4-FFF2-40B4-BE49-F238E27FC236}">
                <a16:creationId xmlns:a16="http://schemas.microsoft.com/office/drawing/2014/main" id="{440FDA08-8B40-6547-4BEE-04ABE7E86F87}"/>
              </a:ext>
            </a:extLst>
          </p:cNvPr>
          <p:cNvPicPr>
            <a:picLocks noChangeAspect="1"/>
          </p:cNvPicPr>
          <p:nvPr/>
        </p:nvPicPr>
        <p:blipFill>
          <a:blip r:embed="rId7"/>
          <a:stretch>
            <a:fillRect/>
          </a:stretch>
        </p:blipFill>
        <p:spPr>
          <a:xfrm>
            <a:off x="10611699" y="551343"/>
            <a:ext cx="450155" cy="501392"/>
          </a:xfrm>
          <a:prstGeom prst="rect">
            <a:avLst/>
          </a:prstGeom>
        </p:spPr>
      </p:pic>
      <p:pic>
        <p:nvPicPr>
          <p:cNvPr id="80" name="Grafik 12">
            <a:extLst>
              <a:ext uri="{FF2B5EF4-FFF2-40B4-BE49-F238E27FC236}">
                <a16:creationId xmlns:a16="http://schemas.microsoft.com/office/drawing/2014/main" id="{7CA8F211-2483-3812-D69E-CC273C847781}"/>
              </a:ext>
            </a:extLst>
          </p:cNvPr>
          <p:cNvPicPr>
            <a:picLocks noChangeAspect="1"/>
          </p:cNvPicPr>
          <p:nvPr/>
        </p:nvPicPr>
        <p:blipFill rotWithShape="1">
          <a:blip r:embed="rId8"/>
          <a:srcRect l="28067" t="19233" r="68055" b="54776"/>
          <a:stretch/>
        </p:blipFill>
        <p:spPr>
          <a:xfrm>
            <a:off x="11086063" y="532221"/>
            <a:ext cx="450154" cy="520514"/>
          </a:xfrm>
          <a:prstGeom prst="rect">
            <a:avLst/>
          </a:prstGeom>
        </p:spPr>
      </p:pic>
      <p:pic>
        <p:nvPicPr>
          <p:cNvPr id="81" name="Picture 80">
            <a:extLst>
              <a:ext uri="{FF2B5EF4-FFF2-40B4-BE49-F238E27FC236}">
                <a16:creationId xmlns:a16="http://schemas.microsoft.com/office/drawing/2014/main" id="{0B5D34FF-1A27-2E92-EDAF-A5481CDD4305}"/>
              </a:ext>
            </a:extLst>
          </p:cNvPr>
          <p:cNvPicPr>
            <a:picLocks noChangeAspect="1"/>
          </p:cNvPicPr>
          <p:nvPr/>
        </p:nvPicPr>
        <p:blipFill>
          <a:blip r:embed="rId9"/>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306532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36" grpId="0"/>
      <p:bldP spid="37" grpId="0"/>
      <p:bldP spid="38" grpId="0"/>
      <p:bldP spid="40" grpId="0"/>
      <p:bldP spid="47" grpId="0" build="p"/>
      <p:bldP spid="68" grpId="0"/>
      <p:bldP spid="73" grpId="0" animBg="1"/>
      <p:bldP spid="75" grpId="0"/>
      <p:bldP spid="7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C0DA-7C7F-350E-2942-0521C2F879F5}"/>
              </a:ext>
            </a:extLst>
          </p:cNvPr>
          <p:cNvSpPr>
            <a:spLocks noGrp="1"/>
          </p:cNvSpPr>
          <p:nvPr>
            <p:ph type="title"/>
          </p:nvPr>
        </p:nvSpPr>
        <p:spPr/>
        <p:txBody>
          <a:bodyPr/>
          <a:lstStyle/>
          <a:p>
            <a:r>
              <a:rPr lang="sv-SE" dirty="0"/>
              <a:t>4 – </a:t>
            </a:r>
            <a:r>
              <a:rPr lang="en-US" dirty="0" err="1">
                <a:latin typeface="+mj-lt"/>
              </a:rPr>
              <a:t>SafEBat</a:t>
            </a:r>
            <a:r>
              <a:rPr lang="en-US" dirty="0">
                <a:latin typeface="+mj-lt"/>
              </a:rPr>
              <a:t> / </a:t>
            </a:r>
            <a:r>
              <a:rPr lang="sv-SE" dirty="0">
                <a:latin typeface="+mj-lt"/>
              </a:rPr>
              <a:t>Manufacturing of the Battery Box</a:t>
            </a:r>
            <a:endParaRPr lang="sv-SE" dirty="0"/>
          </a:p>
        </p:txBody>
      </p:sp>
      <p:sp>
        <p:nvSpPr>
          <p:cNvPr id="3" name="Content Placeholder 2">
            <a:extLst>
              <a:ext uri="{FF2B5EF4-FFF2-40B4-BE49-F238E27FC236}">
                <a16:creationId xmlns:a16="http://schemas.microsoft.com/office/drawing/2014/main" id="{A3D52189-9D80-CF24-CDC9-16DB0254EB1F}"/>
              </a:ext>
            </a:extLst>
          </p:cNvPr>
          <p:cNvSpPr>
            <a:spLocks noGrp="1"/>
          </p:cNvSpPr>
          <p:nvPr>
            <p:ph idx="1"/>
          </p:nvPr>
        </p:nvSpPr>
        <p:spPr/>
        <p:txBody>
          <a:bodyPr/>
          <a:lstStyle/>
          <a:p>
            <a:pPr>
              <a:buFont typeface="Courier New" panose="02070309020205020404" pitchFamily="49" charset="0"/>
              <a:buChar char="o"/>
            </a:pPr>
            <a:endParaRPr lang="en-US" dirty="0">
              <a:latin typeface="+mj-lt"/>
            </a:endParaRPr>
          </a:p>
          <a:p>
            <a:pPr>
              <a:buFont typeface="Courier New" panose="02070309020205020404" pitchFamily="49" charset="0"/>
              <a:buChar char="o"/>
            </a:pPr>
            <a:endParaRPr lang="en-US" dirty="0">
              <a:latin typeface="+mj-lt"/>
            </a:endParaRPr>
          </a:p>
          <a:p>
            <a:pPr>
              <a:buFont typeface="Courier New" panose="02070309020205020404" pitchFamily="49" charset="0"/>
              <a:buChar char="o"/>
            </a:pPr>
            <a:r>
              <a:rPr lang="en-US" dirty="0">
                <a:latin typeface="+mj-lt"/>
              </a:rPr>
              <a:t>Production process aluminum foam part</a:t>
            </a:r>
          </a:p>
          <a:p>
            <a:pPr>
              <a:buFont typeface="Courier New" panose="02070309020205020404" pitchFamily="49" charset="0"/>
              <a:buChar char="o"/>
            </a:pPr>
            <a:r>
              <a:rPr lang="en-US" dirty="0">
                <a:latin typeface="+mj-lt"/>
              </a:rPr>
              <a:t>Embroidered Sensors for CMS</a:t>
            </a:r>
          </a:p>
          <a:p>
            <a:pPr>
              <a:buFont typeface="Courier New" panose="02070309020205020404" pitchFamily="49" charset="0"/>
              <a:buChar char="o"/>
            </a:pPr>
            <a:r>
              <a:rPr lang="en-US" dirty="0">
                <a:latin typeface="+mj-lt"/>
              </a:rPr>
              <a:t>Test tool</a:t>
            </a:r>
          </a:p>
          <a:p>
            <a:pPr>
              <a:buFont typeface="Courier New" panose="02070309020205020404" pitchFamily="49" charset="0"/>
              <a:buChar char="o"/>
            </a:pPr>
            <a:r>
              <a:rPr lang="en-US" dirty="0">
                <a:latin typeface="+mj-lt"/>
              </a:rPr>
              <a:t>Demonstrator tool</a:t>
            </a:r>
            <a:endParaRPr lang="sv-SE" dirty="0"/>
          </a:p>
        </p:txBody>
      </p:sp>
      <p:sp>
        <p:nvSpPr>
          <p:cNvPr id="4" name="Slide Number Placeholder 3">
            <a:extLst>
              <a:ext uri="{FF2B5EF4-FFF2-40B4-BE49-F238E27FC236}">
                <a16:creationId xmlns:a16="http://schemas.microsoft.com/office/drawing/2014/main" id="{F8E944D7-CA92-FB5B-AE12-71F38BD4FB73}"/>
              </a:ext>
            </a:extLst>
          </p:cNvPr>
          <p:cNvSpPr>
            <a:spLocks noGrp="1"/>
          </p:cNvSpPr>
          <p:nvPr>
            <p:ph type="sldNum" sz="quarter" idx="11"/>
          </p:nvPr>
        </p:nvSpPr>
        <p:spPr/>
        <p:txBody>
          <a:bodyPr/>
          <a:lstStyle/>
          <a:p>
            <a:fld id="{BFDAF33A-75E1-4C0B-A22B-EAC9B12C110F}" type="slidenum">
              <a:rPr lang="de-DE" smtClean="0"/>
              <a:pPr/>
              <a:t>18</a:t>
            </a:fld>
            <a:endParaRPr lang="de-DE" dirty="0"/>
          </a:p>
        </p:txBody>
      </p:sp>
      <p:sp>
        <p:nvSpPr>
          <p:cNvPr id="5" name="Footer Placeholder 4">
            <a:extLst>
              <a:ext uri="{FF2B5EF4-FFF2-40B4-BE49-F238E27FC236}">
                <a16:creationId xmlns:a16="http://schemas.microsoft.com/office/drawing/2014/main" id="{0170848F-C7FF-5957-E84E-1F64078F9887}"/>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endParaRPr lang="de-DE" dirty="0"/>
          </a:p>
        </p:txBody>
      </p:sp>
      <p:pic>
        <p:nvPicPr>
          <p:cNvPr id="6" name="Picture 8">
            <a:extLst>
              <a:ext uri="{FF2B5EF4-FFF2-40B4-BE49-F238E27FC236}">
                <a16:creationId xmlns:a16="http://schemas.microsoft.com/office/drawing/2014/main" id="{FC96CD1D-DE4E-BED6-2762-C1EFECD5692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C07C0181-0223-4732-2216-88569532CC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D5891CF-1869-33EF-4566-E79E640D0D64}"/>
              </a:ext>
            </a:extLst>
          </p:cNvPr>
          <p:cNvPicPr>
            <a:picLocks noChangeAspect="1"/>
          </p:cNvPicPr>
          <p:nvPr/>
        </p:nvPicPr>
        <p:blipFill>
          <a:blip r:embed="rId5"/>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4E56E6B7-8134-AF1B-8CAC-C15B56444AE5}"/>
              </a:ext>
            </a:extLst>
          </p:cNvPr>
          <p:cNvPicPr>
            <a:picLocks noChangeAspect="1"/>
          </p:cNvPicPr>
          <p:nvPr/>
        </p:nvPicPr>
        <p:blipFill rotWithShape="1">
          <a:blip r:embed="rId6"/>
          <a:srcRect l="28067" t="19233" r="68055" b="54776"/>
          <a:stretch/>
        </p:blipFill>
        <p:spPr>
          <a:xfrm>
            <a:off x="11086063" y="532221"/>
            <a:ext cx="450154" cy="520514"/>
          </a:xfrm>
          <a:prstGeom prst="rect">
            <a:avLst/>
          </a:prstGeom>
        </p:spPr>
      </p:pic>
      <p:pic>
        <p:nvPicPr>
          <p:cNvPr id="10" name="Picture 9">
            <a:extLst>
              <a:ext uri="{FF2B5EF4-FFF2-40B4-BE49-F238E27FC236}">
                <a16:creationId xmlns:a16="http://schemas.microsoft.com/office/drawing/2014/main" id="{F6709A7A-E5A8-7A75-E84A-E17C1C9C0EEB}"/>
              </a:ext>
            </a:extLst>
          </p:cNvPr>
          <p:cNvPicPr>
            <a:picLocks noChangeAspect="1"/>
          </p:cNvPicPr>
          <p:nvPr/>
        </p:nvPicPr>
        <p:blipFill>
          <a:blip r:embed="rId7"/>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1199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Production process aluminum foam part</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19</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13" name="Grafik 5">
            <a:extLst>
              <a:ext uri="{FF2B5EF4-FFF2-40B4-BE49-F238E27FC236}">
                <a16:creationId xmlns:a16="http://schemas.microsoft.com/office/drawing/2014/main" id="{AD38ACF0-A17D-6CD9-F4B9-21F839001087}"/>
              </a:ext>
            </a:extLst>
          </p:cNvPr>
          <p:cNvPicPr>
            <a:picLocks noChangeAspect="1"/>
          </p:cNvPicPr>
          <p:nvPr/>
        </p:nvPicPr>
        <p:blipFill>
          <a:blip r:embed="rId3"/>
          <a:stretch>
            <a:fillRect/>
          </a:stretch>
        </p:blipFill>
        <p:spPr>
          <a:xfrm>
            <a:off x="6473941" y="3787940"/>
            <a:ext cx="2698875" cy="1617047"/>
          </a:xfrm>
          <a:prstGeom prst="rect">
            <a:avLst/>
          </a:prstGeom>
        </p:spPr>
      </p:pic>
      <p:pic>
        <p:nvPicPr>
          <p:cNvPr id="14" name="Grafik 6">
            <a:extLst>
              <a:ext uri="{FF2B5EF4-FFF2-40B4-BE49-F238E27FC236}">
                <a16:creationId xmlns:a16="http://schemas.microsoft.com/office/drawing/2014/main" id="{3A9D4496-BE9B-F1D1-59D6-D506EB38C544}"/>
              </a:ext>
            </a:extLst>
          </p:cNvPr>
          <p:cNvPicPr>
            <a:picLocks noChangeAspect="1"/>
          </p:cNvPicPr>
          <p:nvPr/>
        </p:nvPicPr>
        <p:blipFill>
          <a:blip r:embed="rId4"/>
          <a:stretch>
            <a:fillRect/>
          </a:stretch>
        </p:blipFill>
        <p:spPr>
          <a:xfrm>
            <a:off x="656343" y="2573208"/>
            <a:ext cx="2192597" cy="1262550"/>
          </a:xfrm>
          <a:prstGeom prst="rect">
            <a:avLst/>
          </a:prstGeom>
        </p:spPr>
      </p:pic>
      <p:pic>
        <p:nvPicPr>
          <p:cNvPr id="15" name="Grafik 7">
            <a:extLst>
              <a:ext uri="{FF2B5EF4-FFF2-40B4-BE49-F238E27FC236}">
                <a16:creationId xmlns:a16="http://schemas.microsoft.com/office/drawing/2014/main" id="{8AB4653D-6701-ABA6-954E-607F2D198E63}"/>
              </a:ext>
            </a:extLst>
          </p:cNvPr>
          <p:cNvPicPr>
            <a:picLocks noChangeAspect="1"/>
          </p:cNvPicPr>
          <p:nvPr/>
        </p:nvPicPr>
        <p:blipFill>
          <a:blip r:embed="rId5"/>
          <a:stretch>
            <a:fillRect/>
          </a:stretch>
        </p:blipFill>
        <p:spPr>
          <a:xfrm>
            <a:off x="740287" y="988979"/>
            <a:ext cx="2257362" cy="1262550"/>
          </a:xfrm>
          <a:prstGeom prst="rect">
            <a:avLst/>
          </a:prstGeom>
        </p:spPr>
      </p:pic>
      <p:pic>
        <p:nvPicPr>
          <p:cNvPr id="16" name="Grafik 8">
            <a:extLst>
              <a:ext uri="{FF2B5EF4-FFF2-40B4-BE49-F238E27FC236}">
                <a16:creationId xmlns:a16="http://schemas.microsoft.com/office/drawing/2014/main" id="{A8DC505A-9FEE-1B4F-7832-E5C7DD49D488}"/>
              </a:ext>
            </a:extLst>
          </p:cNvPr>
          <p:cNvPicPr>
            <a:picLocks noChangeAspect="1"/>
          </p:cNvPicPr>
          <p:nvPr/>
        </p:nvPicPr>
        <p:blipFill>
          <a:blip r:embed="rId6"/>
          <a:stretch>
            <a:fillRect/>
          </a:stretch>
        </p:blipFill>
        <p:spPr>
          <a:xfrm>
            <a:off x="621166" y="4307356"/>
            <a:ext cx="2495605" cy="1468782"/>
          </a:xfrm>
          <a:prstGeom prst="rect">
            <a:avLst/>
          </a:prstGeom>
        </p:spPr>
      </p:pic>
      <p:pic>
        <p:nvPicPr>
          <p:cNvPr id="17" name="Grafik 9">
            <a:extLst>
              <a:ext uri="{FF2B5EF4-FFF2-40B4-BE49-F238E27FC236}">
                <a16:creationId xmlns:a16="http://schemas.microsoft.com/office/drawing/2014/main" id="{F52C9D03-10AA-1715-D0E7-41E918050869}"/>
              </a:ext>
            </a:extLst>
          </p:cNvPr>
          <p:cNvPicPr>
            <a:picLocks noChangeAspect="1"/>
          </p:cNvPicPr>
          <p:nvPr/>
        </p:nvPicPr>
        <p:blipFill>
          <a:blip r:embed="rId7"/>
          <a:stretch>
            <a:fillRect/>
          </a:stretch>
        </p:blipFill>
        <p:spPr>
          <a:xfrm>
            <a:off x="3931357" y="2890542"/>
            <a:ext cx="2485099" cy="1546230"/>
          </a:xfrm>
          <a:prstGeom prst="rect">
            <a:avLst/>
          </a:prstGeom>
        </p:spPr>
      </p:pic>
      <p:pic>
        <p:nvPicPr>
          <p:cNvPr id="18" name="Grafik 10">
            <a:extLst>
              <a:ext uri="{FF2B5EF4-FFF2-40B4-BE49-F238E27FC236}">
                <a16:creationId xmlns:a16="http://schemas.microsoft.com/office/drawing/2014/main" id="{A9965A73-92DB-8557-D2FF-CB77A8BCB561}"/>
              </a:ext>
            </a:extLst>
          </p:cNvPr>
          <p:cNvPicPr>
            <a:picLocks noChangeAspect="1"/>
          </p:cNvPicPr>
          <p:nvPr/>
        </p:nvPicPr>
        <p:blipFill>
          <a:blip r:embed="rId8"/>
          <a:stretch>
            <a:fillRect/>
          </a:stretch>
        </p:blipFill>
        <p:spPr>
          <a:xfrm>
            <a:off x="9081972" y="3785626"/>
            <a:ext cx="2463244" cy="1617047"/>
          </a:xfrm>
          <a:prstGeom prst="rect">
            <a:avLst/>
          </a:prstGeom>
        </p:spPr>
      </p:pic>
      <p:sp>
        <p:nvSpPr>
          <p:cNvPr id="19" name="Pfeil: nach unten 17">
            <a:extLst>
              <a:ext uri="{FF2B5EF4-FFF2-40B4-BE49-F238E27FC236}">
                <a16:creationId xmlns:a16="http://schemas.microsoft.com/office/drawing/2014/main" id="{41DCFABC-0043-2FEB-9A0D-D22A5752C238}"/>
              </a:ext>
            </a:extLst>
          </p:cNvPr>
          <p:cNvSpPr/>
          <p:nvPr/>
        </p:nvSpPr>
        <p:spPr>
          <a:xfrm rot="18954175">
            <a:off x="3382422" y="2093570"/>
            <a:ext cx="345878" cy="737020"/>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Pfeil: nach unten 24">
            <a:extLst>
              <a:ext uri="{FF2B5EF4-FFF2-40B4-BE49-F238E27FC236}">
                <a16:creationId xmlns:a16="http://schemas.microsoft.com/office/drawing/2014/main" id="{C7DF21B3-2F09-5119-4D58-1991A0F60FDE}"/>
              </a:ext>
            </a:extLst>
          </p:cNvPr>
          <p:cNvSpPr/>
          <p:nvPr/>
        </p:nvSpPr>
        <p:spPr>
          <a:xfrm rot="16200000">
            <a:off x="3173851" y="3089484"/>
            <a:ext cx="345878" cy="698283"/>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unten 25">
            <a:extLst>
              <a:ext uri="{FF2B5EF4-FFF2-40B4-BE49-F238E27FC236}">
                <a16:creationId xmlns:a16="http://schemas.microsoft.com/office/drawing/2014/main" id="{0EF298C3-6516-4063-83F5-9007536368BA}"/>
              </a:ext>
            </a:extLst>
          </p:cNvPr>
          <p:cNvSpPr/>
          <p:nvPr/>
        </p:nvSpPr>
        <p:spPr>
          <a:xfrm rot="13298035">
            <a:off x="3238566" y="4153418"/>
            <a:ext cx="345878" cy="698283"/>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14">
            <a:extLst>
              <a:ext uri="{FF2B5EF4-FFF2-40B4-BE49-F238E27FC236}">
                <a16:creationId xmlns:a16="http://schemas.microsoft.com/office/drawing/2014/main" id="{8567ACE7-DEF0-ACC4-2522-96E39F9FD7FB}"/>
              </a:ext>
            </a:extLst>
          </p:cNvPr>
          <p:cNvSpPr txBox="1"/>
          <p:nvPr/>
        </p:nvSpPr>
        <p:spPr>
          <a:xfrm>
            <a:off x="701367" y="2238449"/>
            <a:ext cx="2526847" cy="276175"/>
          </a:xfrm>
          <a:prstGeom prst="rect">
            <a:avLst/>
          </a:prstGeom>
          <a:noFill/>
        </p:spPr>
        <p:txBody>
          <a:bodyPr wrap="none" rtlCol="0">
            <a:spAutoFit/>
          </a:bodyPr>
          <a:lstStyle/>
          <a:p>
            <a:r>
              <a:rPr lang="de-DE" sz="1198" dirty="0" err="1"/>
              <a:t>Foamable</a:t>
            </a:r>
            <a:r>
              <a:rPr lang="de-DE" sz="1198" dirty="0"/>
              <a:t> </a:t>
            </a:r>
            <a:r>
              <a:rPr lang="de-DE" sz="1198" dirty="0" err="1"/>
              <a:t>rolled</a:t>
            </a:r>
            <a:r>
              <a:rPr lang="de-DE" sz="1198" dirty="0"/>
              <a:t> </a:t>
            </a:r>
            <a:r>
              <a:rPr lang="de-DE" sz="1198" dirty="0" err="1"/>
              <a:t>aluminum</a:t>
            </a:r>
            <a:r>
              <a:rPr lang="de-DE" sz="1198" dirty="0"/>
              <a:t> band</a:t>
            </a:r>
          </a:p>
        </p:txBody>
      </p:sp>
      <p:sp>
        <p:nvSpPr>
          <p:cNvPr id="23" name="Textfeld 15">
            <a:extLst>
              <a:ext uri="{FF2B5EF4-FFF2-40B4-BE49-F238E27FC236}">
                <a16:creationId xmlns:a16="http://schemas.microsoft.com/office/drawing/2014/main" id="{E22BFFB0-2ADA-4769-02B1-30603A15E1BE}"/>
              </a:ext>
            </a:extLst>
          </p:cNvPr>
          <p:cNvSpPr txBox="1"/>
          <p:nvPr/>
        </p:nvSpPr>
        <p:spPr>
          <a:xfrm>
            <a:off x="889738" y="3815393"/>
            <a:ext cx="2182831" cy="460184"/>
          </a:xfrm>
          <a:prstGeom prst="rect">
            <a:avLst/>
          </a:prstGeom>
          <a:noFill/>
        </p:spPr>
        <p:txBody>
          <a:bodyPr wrap="none" rtlCol="0">
            <a:spAutoFit/>
          </a:bodyPr>
          <a:lstStyle/>
          <a:p>
            <a:r>
              <a:rPr lang="de-DE" sz="1198" dirty="0" err="1"/>
              <a:t>Extruded</a:t>
            </a:r>
            <a:r>
              <a:rPr lang="de-DE" sz="1198" dirty="0"/>
              <a:t> </a:t>
            </a:r>
            <a:r>
              <a:rPr lang="de-DE" sz="1198" dirty="0" err="1"/>
              <a:t>aluminum</a:t>
            </a:r>
            <a:r>
              <a:rPr lang="de-DE" sz="1198" dirty="0"/>
              <a:t> </a:t>
            </a:r>
            <a:r>
              <a:rPr lang="de-DE" sz="1198" dirty="0" err="1"/>
              <a:t>profiles</a:t>
            </a:r>
            <a:endParaRPr lang="de-DE" sz="1198" dirty="0"/>
          </a:p>
          <a:p>
            <a:r>
              <a:rPr lang="de-DE" sz="1198" dirty="0"/>
              <a:t>and </a:t>
            </a:r>
            <a:r>
              <a:rPr lang="de-DE" sz="1198" dirty="0" err="1"/>
              <a:t>cover</a:t>
            </a:r>
            <a:r>
              <a:rPr lang="de-DE" sz="1198" dirty="0"/>
              <a:t> </a:t>
            </a:r>
            <a:r>
              <a:rPr lang="de-DE" sz="1198" dirty="0" err="1"/>
              <a:t>sheet</a:t>
            </a:r>
            <a:endParaRPr lang="de-DE" sz="1198" dirty="0"/>
          </a:p>
        </p:txBody>
      </p:sp>
      <p:sp>
        <p:nvSpPr>
          <p:cNvPr id="24" name="Textfeld 16">
            <a:extLst>
              <a:ext uri="{FF2B5EF4-FFF2-40B4-BE49-F238E27FC236}">
                <a16:creationId xmlns:a16="http://schemas.microsoft.com/office/drawing/2014/main" id="{328A7A5D-CACA-9F18-ABE8-C9E6FD57B4F8}"/>
              </a:ext>
            </a:extLst>
          </p:cNvPr>
          <p:cNvSpPr txBox="1"/>
          <p:nvPr/>
        </p:nvSpPr>
        <p:spPr>
          <a:xfrm>
            <a:off x="862484" y="5682944"/>
            <a:ext cx="2029223" cy="276175"/>
          </a:xfrm>
          <a:prstGeom prst="rect">
            <a:avLst/>
          </a:prstGeom>
          <a:noFill/>
        </p:spPr>
        <p:txBody>
          <a:bodyPr wrap="none" rtlCol="0">
            <a:spAutoFit/>
          </a:bodyPr>
          <a:lstStyle/>
          <a:p>
            <a:r>
              <a:rPr lang="de-DE" sz="1198" dirty="0" err="1"/>
              <a:t>Mold</a:t>
            </a:r>
            <a:r>
              <a:rPr lang="de-DE" sz="1198" dirty="0"/>
              <a:t> </a:t>
            </a:r>
            <a:r>
              <a:rPr lang="de-DE" sz="1198" dirty="0" err="1"/>
              <a:t>for</a:t>
            </a:r>
            <a:r>
              <a:rPr lang="de-DE" sz="1198" dirty="0"/>
              <a:t> </a:t>
            </a:r>
            <a:r>
              <a:rPr lang="de-DE" sz="1198" dirty="0" err="1"/>
              <a:t>foaming</a:t>
            </a:r>
            <a:r>
              <a:rPr lang="de-DE" sz="1198" dirty="0"/>
              <a:t> </a:t>
            </a:r>
            <a:r>
              <a:rPr lang="de-DE" sz="1198" dirty="0" err="1"/>
              <a:t>process</a:t>
            </a:r>
            <a:endParaRPr lang="de-DE" sz="1198" dirty="0"/>
          </a:p>
        </p:txBody>
      </p:sp>
      <p:sp>
        <p:nvSpPr>
          <p:cNvPr id="25" name="Textfeld 17">
            <a:extLst>
              <a:ext uri="{FF2B5EF4-FFF2-40B4-BE49-F238E27FC236}">
                <a16:creationId xmlns:a16="http://schemas.microsoft.com/office/drawing/2014/main" id="{F0803DC4-006E-224D-5004-9D4BFC5106A5}"/>
              </a:ext>
            </a:extLst>
          </p:cNvPr>
          <p:cNvSpPr txBox="1"/>
          <p:nvPr/>
        </p:nvSpPr>
        <p:spPr>
          <a:xfrm>
            <a:off x="4252897" y="4417581"/>
            <a:ext cx="2085225" cy="460184"/>
          </a:xfrm>
          <a:prstGeom prst="rect">
            <a:avLst/>
          </a:prstGeom>
          <a:noFill/>
        </p:spPr>
        <p:txBody>
          <a:bodyPr wrap="none" rtlCol="0">
            <a:spAutoFit/>
          </a:bodyPr>
          <a:lstStyle/>
          <a:p>
            <a:r>
              <a:rPr lang="de-DE" sz="1198" dirty="0"/>
              <a:t>Standard </a:t>
            </a:r>
            <a:r>
              <a:rPr lang="de-DE" sz="1198" dirty="0" err="1"/>
              <a:t>carrier</a:t>
            </a:r>
            <a:r>
              <a:rPr lang="de-DE" sz="1198" dirty="0"/>
              <a:t> </a:t>
            </a:r>
            <a:r>
              <a:rPr lang="de-DE" sz="1198" dirty="0" err="1"/>
              <a:t>for</a:t>
            </a:r>
            <a:r>
              <a:rPr lang="de-DE" sz="1198" dirty="0"/>
              <a:t> </a:t>
            </a:r>
            <a:r>
              <a:rPr lang="de-DE" sz="1198" dirty="0" err="1"/>
              <a:t>molds</a:t>
            </a:r>
            <a:endParaRPr lang="de-DE" sz="1198" dirty="0"/>
          </a:p>
          <a:p>
            <a:r>
              <a:rPr lang="de-DE" sz="1198" dirty="0" err="1"/>
              <a:t>up</a:t>
            </a:r>
            <a:r>
              <a:rPr lang="de-DE" sz="1198" dirty="0"/>
              <a:t> </a:t>
            </a:r>
            <a:r>
              <a:rPr lang="de-DE" sz="1198" dirty="0" err="1"/>
              <a:t>to</a:t>
            </a:r>
            <a:r>
              <a:rPr lang="de-DE" sz="1198" dirty="0"/>
              <a:t> 2.000mm x 1.000mm</a:t>
            </a:r>
          </a:p>
        </p:txBody>
      </p:sp>
      <p:pic>
        <p:nvPicPr>
          <p:cNvPr id="26" name="Grafik 18">
            <a:extLst>
              <a:ext uri="{FF2B5EF4-FFF2-40B4-BE49-F238E27FC236}">
                <a16:creationId xmlns:a16="http://schemas.microsoft.com/office/drawing/2014/main" id="{CAC7A869-E44C-0441-FCB9-D6D4EB154BF4}"/>
              </a:ext>
            </a:extLst>
          </p:cNvPr>
          <p:cNvPicPr>
            <a:picLocks noChangeAspect="1"/>
          </p:cNvPicPr>
          <p:nvPr/>
        </p:nvPicPr>
        <p:blipFill>
          <a:blip r:embed="rId9"/>
          <a:stretch>
            <a:fillRect/>
          </a:stretch>
        </p:blipFill>
        <p:spPr>
          <a:xfrm>
            <a:off x="7866135" y="1275519"/>
            <a:ext cx="3284129" cy="1742805"/>
          </a:xfrm>
          <a:prstGeom prst="rect">
            <a:avLst/>
          </a:prstGeom>
        </p:spPr>
      </p:pic>
      <p:sp>
        <p:nvSpPr>
          <p:cNvPr id="27" name="Pfeil: nach unten 32">
            <a:extLst>
              <a:ext uri="{FF2B5EF4-FFF2-40B4-BE49-F238E27FC236}">
                <a16:creationId xmlns:a16="http://schemas.microsoft.com/office/drawing/2014/main" id="{DF05B092-FF5E-0102-F10D-7B552408A77A}"/>
              </a:ext>
            </a:extLst>
          </p:cNvPr>
          <p:cNvSpPr/>
          <p:nvPr/>
        </p:nvSpPr>
        <p:spPr>
          <a:xfrm rot="14833972">
            <a:off x="6955729" y="2725049"/>
            <a:ext cx="345878" cy="731369"/>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Textfeld 20">
            <a:extLst>
              <a:ext uri="{FF2B5EF4-FFF2-40B4-BE49-F238E27FC236}">
                <a16:creationId xmlns:a16="http://schemas.microsoft.com/office/drawing/2014/main" id="{9C338589-C8C0-110C-4F46-49E2C2697247}"/>
              </a:ext>
            </a:extLst>
          </p:cNvPr>
          <p:cNvSpPr txBox="1"/>
          <p:nvPr/>
        </p:nvSpPr>
        <p:spPr>
          <a:xfrm>
            <a:off x="8461836" y="3011261"/>
            <a:ext cx="2277235" cy="276175"/>
          </a:xfrm>
          <a:prstGeom prst="rect">
            <a:avLst/>
          </a:prstGeom>
          <a:noFill/>
        </p:spPr>
        <p:txBody>
          <a:bodyPr wrap="none" rtlCol="0">
            <a:spAutoFit/>
          </a:bodyPr>
          <a:lstStyle/>
          <a:p>
            <a:r>
              <a:rPr lang="de-DE" sz="1198" dirty="0"/>
              <a:t>Multi </a:t>
            </a:r>
            <a:r>
              <a:rPr lang="de-DE" sz="1198" dirty="0" err="1"/>
              <a:t>chamber</a:t>
            </a:r>
            <a:r>
              <a:rPr lang="de-DE" sz="1198" dirty="0"/>
              <a:t> </a:t>
            </a:r>
            <a:r>
              <a:rPr lang="de-DE" sz="1198" dirty="0" err="1"/>
              <a:t>foaming</a:t>
            </a:r>
            <a:r>
              <a:rPr lang="de-DE" sz="1198" dirty="0"/>
              <a:t> </a:t>
            </a:r>
            <a:r>
              <a:rPr lang="de-DE" sz="1198" dirty="0" err="1"/>
              <a:t>oven</a:t>
            </a:r>
            <a:endParaRPr lang="de-DE" sz="1198" dirty="0"/>
          </a:p>
        </p:txBody>
      </p:sp>
      <p:pic>
        <p:nvPicPr>
          <p:cNvPr id="29" name="Grafik 21">
            <a:extLst>
              <a:ext uri="{FF2B5EF4-FFF2-40B4-BE49-F238E27FC236}">
                <a16:creationId xmlns:a16="http://schemas.microsoft.com/office/drawing/2014/main" id="{9FF8FF1E-903B-BD90-E220-1B20388DE8C2}"/>
              </a:ext>
            </a:extLst>
          </p:cNvPr>
          <p:cNvPicPr>
            <a:picLocks noChangeAspect="1"/>
          </p:cNvPicPr>
          <p:nvPr/>
        </p:nvPicPr>
        <p:blipFill>
          <a:blip r:embed="rId10"/>
          <a:stretch>
            <a:fillRect/>
          </a:stretch>
        </p:blipFill>
        <p:spPr>
          <a:xfrm>
            <a:off x="3974919" y="1458129"/>
            <a:ext cx="3179003" cy="1083480"/>
          </a:xfrm>
          <a:prstGeom prst="rect">
            <a:avLst/>
          </a:prstGeom>
        </p:spPr>
      </p:pic>
      <p:sp>
        <p:nvSpPr>
          <p:cNvPr id="30" name="Pfeil: nach unten 36">
            <a:extLst>
              <a:ext uri="{FF2B5EF4-FFF2-40B4-BE49-F238E27FC236}">
                <a16:creationId xmlns:a16="http://schemas.microsoft.com/office/drawing/2014/main" id="{7C2E972B-9162-BF21-2EF9-AAE683197E3B}"/>
              </a:ext>
            </a:extLst>
          </p:cNvPr>
          <p:cNvSpPr/>
          <p:nvPr/>
        </p:nvSpPr>
        <p:spPr>
          <a:xfrm>
            <a:off x="8717715" y="3344055"/>
            <a:ext cx="590920" cy="601960"/>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Textfeld 23">
            <a:extLst>
              <a:ext uri="{FF2B5EF4-FFF2-40B4-BE49-F238E27FC236}">
                <a16:creationId xmlns:a16="http://schemas.microsoft.com/office/drawing/2014/main" id="{EFBD2D04-0559-F6A2-9AC2-E24A41BF764E}"/>
              </a:ext>
            </a:extLst>
          </p:cNvPr>
          <p:cNvSpPr txBox="1"/>
          <p:nvPr/>
        </p:nvSpPr>
        <p:spPr>
          <a:xfrm>
            <a:off x="7866134" y="5421610"/>
            <a:ext cx="3853817" cy="644193"/>
          </a:xfrm>
          <a:prstGeom prst="rect">
            <a:avLst/>
          </a:prstGeom>
          <a:noFill/>
        </p:spPr>
        <p:txBody>
          <a:bodyPr wrap="square" rtlCol="0">
            <a:spAutoFit/>
          </a:bodyPr>
          <a:lstStyle/>
          <a:p>
            <a:r>
              <a:rPr lang="de-DE" sz="1198" dirty="0">
                <a:sym typeface="Wingdings" panose="05000000000000000000" pitchFamily="2" charset="2"/>
              </a:rPr>
              <a:t> </a:t>
            </a:r>
            <a:r>
              <a:rPr lang="de-DE" sz="1198" dirty="0" err="1"/>
              <a:t>Foamable</a:t>
            </a:r>
            <a:r>
              <a:rPr lang="de-DE" sz="1198" dirty="0"/>
              <a:t> material </a:t>
            </a:r>
            <a:r>
              <a:rPr lang="de-DE" sz="1198" dirty="0" err="1"/>
              <a:t>expands</a:t>
            </a:r>
            <a:r>
              <a:rPr lang="de-DE" sz="1198" dirty="0"/>
              <a:t> in </a:t>
            </a:r>
            <a:r>
              <a:rPr lang="de-DE" sz="1198" dirty="0" err="1"/>
              <a:t>hollow</a:t>
            </a:r>
            <a:r>
              <a:rPr lang="de-DE" sz="1198" dirty="0"/>
              <a:t> </a:t>
            </a:r>
            <a:r>
              <a:rPr lang="de-DE" sz="1198" dirty="0" err="1"/>
              <a:t>sections</a:t>
            </a:r>
            <a:endParaRPr lang="de-DE" sz="1198" dirty="0"/>
          </a:p>
          <a:p>
            <a:r>
              <a:rPr lang="de-DE" sz="1198" dirty="0">
                <a:sym typeface="Wingdings" panose="05000000000000000000" pitchFamily="2" charset="2"/>
              </a:rPr>
              <a:t> Connection </a:t>
            </a:r>
            <a:r>
              <a:rPr lang="de-DE" sz="1198" dirty="0" err="1">
                <a:sym typeface="Wingdings" panose="05000000000000000000" pitchFamily="2" charset="2"/>
              </a:rPr>
              <a:t>between</a:t>
            </a:r>
            <a:r>
              <a:rPr lang="de-DE" sz="1198" dirty="0">
                <a:sym typeface="Wingdings" panose="05000000000000000000" pitchFamily="2" charset="2"/>
              </a:rPr>
              <a:t> </a:t>
            </a:r>
            <a:r>
              <a:rPr lang="de-DE" sz="1198" dirty="0" err="1">
                <a:sym typeface="Wingdings" panose="05000000000000000000" pitchFamily="2" charset="2"/>
              </a:rPr>
              <a:t>cover</a:t>
            </a:r>
            <a:r>
              <a:rPr lang="de-DE" sz="1198" dirty="0">
                <a:sym typeface="Wingdings" panose="05000000000000000000" pitchFamily="2" charset="2"/>
              </a:rPr>
              <a:t> </a:t>
            </a:r>
            <a:r>
              <a:rPr lang="de-DE" sz="1198" dirty="0" err="1">
                <a:sym typeface="Wingdings" panose="05000000000000000000" pitchFamily="2" charset="2"/>
              </a:rPr>
              <a:t>sheet</a:t>
            </a:r>
            <a:r>
              <a:rPr lang="de-DE" sz="1198" dirty="0">
                <a:sym typeface="Wingdings" panose="05000000000000000000" pitchFamily="2" charset="2"/>
              </a:rPr>
              <a:t>, </a:t>
            </a:r>
            <a:r>
              <a:rPr lang="de-DE" sz="1198" dirty="0" err="1">
                <a:sym typeface="Wingdings" panose="05000000000000000000" pitchFamily="2" charset="2"/>
              </a:rPr>
              <a:t>foam</a:t>
            </a:r>
            <a:r>
              <a:rPr lang="de-DE" sz="1198" dirty="0">
                <a:sym typeface="Wingdings" panose="05000000000000000000" pitchFamily="2" charset="2"/>
              </a:rPr>
              <a:t> </a:t>
            </a:r>
            <a:r>
              <a:rPr lang="de-DE" sz="1198" dirty="0" err="1">
                <a:sym typeface="Wingdings" panose="05000000000000000000" pitchFamily="2" charset="2"/>
              </a:rPr>
              <a:t>and</a:t>
            </a:r>
            <a:r>
              <a:rPr lang="de-DE" sz="1198" dirty="0">
                <a:sym typeface="Wingdings" panose="05000000000000000000" pitchFamily="2" charset="2"/>
              </a:rPr>
              <a:t>    </a:t>
            </a:r>
            <a:br>
              <a:rPr lang="de-DE" sz="1198" dirty="0">
                <a:sym typeface="Wingdings" panose="05000000000000000000" pitchFamily="2" charset="2"/>
              </a:rPr>
            </a:br>
            <a:r>
              <a:rPr lang="de-DE" sz="1198" dirty="0">
                <a:sym typeface="Wingdings" panose="05000000000000000000" pitchFamily="2" charset="2"/>
              </a:rPr>
              <a:t>    </a:t>
            </a:r>
            <a:r>
              <a:rPr lang="de-DE" sz="1198" dirty="0" err="1">
                <a:sym typeface="Wingdings" panose="05000000000000000000" pitchFamily="2" charset="2"/>
              </a:rPr>
              <a:t>profiles</a:t>
            </a:r>
            <a:endParaRPr lang="de-DE" sz="1198" dirty="0"/>
          </a:p>
        </p:txBody>
      </p:sp>
      <p:sp>
        <p:nvSpPr>
          <p:cNvPr id="32" name="Textfeld 25">
            <a:extLst>
              <a:ext uri="{FF2B5EF4-FFF2-40B4-BE49-F238E27FC236}">
                <a16:creationId xmlns:a16="http://schemas.microsoft.com/office/drawing/2014/main" id="{4339B4F1-95BE-E22E-80A0-264B0E5DA751}"/>
              </a:ext>
            </a:extLst>
          </p:cNvPr>
          <p:cNvSpPr txBox="1"/>
          <p:nvPr/>
        </p:nvSpPr>
        <p:spPr>
          <a:xfrm>
            <a:off x="10866224" y="5861499"/>
            <a:ext cx="684803" cy="276999"/>
          </a:xfrm>
          <a:prstGeom prst="rect">
            <a:avLst/>
          </a:prstGeom>
          <a:noFill/>
        </p:spPr>
        <p:txBody>
          <a:bodyPr wrap="none" rtlCol="0">
            <a:spAutoFit/>
          </a:bodyPr>
          <a:lstStyle/>
          <a:p>
            <a:r>
              <a:rPr lang="de-DE" sz="1200" dirty="0"/>
              <a:t>© HMF</a:t>
            </a:r>
          </a:p>
        </p:txBody>
      </p:sp>
      <p:pic>
        <p:nvPicPr>
          <p:cNvPr id="6" name="Picture 8">
            <a:extLst>
              <a:ext uri="{FF2B5EF4-FFF2-40B4-BE49-F238E27FC236}">
                <a16:creationId xmlns:a16="http://schemas.microsoft.com/office/drawing/2014/main" id="{496FD85C-0384-269A-D749-16C1E9C03F9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7" name="Picture 7" descr="iwu_rgb">
            <a:extLst>
              <a:ext uri="{FF2B5EF4-FFF2-40B4-BE49-F238E27FC236}">
                <a16:creationId xmlns:a16="http://schemas.microsoft.com/office/drawing/2014/main" id="{A33E9D6F-CB28-232F-3C9D-9B7DA6638CE3}"/>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99118DA4-020B-E03C-9C72-A78FC97AB3C0}"/>
              </a:ext>
            </a:extLst>
          </p:cNvPr>
          <p:cNvPicPr>
            <a:picLocks noChangeAspect="1"/>
          </p:cNvPicPr>
          <p:nvPr/>
        </p:nvPicPr>
        <p:blipFill>
          <a:blip r:embed="rId13"/>
          <a:stretch>
            <a:fillRect/>
          </a:stretch>
        </p:blipFill>
        <p:spPr>
          <a:xfrm>
            <a:off x="10611699" y="551343"/>
            <a:ext cx="450155" cy="501392"/>
          </a:xfrm>
          <a:prstGeom prst="rect">
            <a:avLst/>
          </a:prstGeom>
        </p:spPr>
      </p:pic>
      <p:pic>
        <p:nvPicPr>
          <p:cNvPr id="9" name="Grafik 12">
            <a:extLst>
              <a:ext uri="{FF2B5EF4-FFF2-40B4-BE49-F238E27FC236}">
                <a16:creationId xmlns:a16="http://schemas.microsoft.com/office/drawing/2014/main" id="{81EDEEAC-8C1F-E290-846A-0A0BD48B428B}"/>
              </a:ext>
            </a:extLst>
          </p:cNvPr>
          <p:cNvPicPr>
            <a:picLocks noChangeAspect="1"/>
          </p:cNvPicPr>
          <p:nvPr/>
        </p:nvPicPr>
        <p:blipFill rotWithShape="1">
          <a:blip r:embed="rId14"/>
          <a:srcRect l="28067" t="19233" r="68055" b="54776"/>
          <a:stretch/>
        </p:blipFill>
        <p:spPr>
          <a:xfrm>
            <a:off x="11086063" y="532221"/>
            <a:ext cx="450154" cy="520514"/>
          </a:xfrm>
          <a:prstGeom prst="rect">
            <a:avLst/>
          </a:prstGeom>
        </p:spPr>
      </p:pic>
      <p:pic>
        <p:nvPicPr>
          <p:cNvPr id="10" name="Picture 9">
            <a:extLst>
              <a:ext uri="{FF2B5EF4-FFF2-40B4-BE49-F238E27FC236}">
                <a16:creationId xmlns:a16="http://schemas.microsoft.com/office/drawing/2014/main" id="{16FB8700-6BB6-09BA-340E-26AC2855973B}"/>
              </a:ext>
            </a:extLst>
          </p:cNvPr>
          <p:cNvPicPr>
            <a:picLocks noChangeAspect="1"/>
          </p:cNvPicPr>
          <p:nvPr/>
        </p:nvPicPr>
        <p:blipFill>
          <a:blip r:embed="rId15"/>
          <a:stretch>
            <a:fillRect/>
          </a:stretch>
        </p:blipFill>
        <p:spPr>
          <a:xfrm>
            <a:off x="9213095" y="852324"/>
            <a:ext cx="1220668" cy="215231"/>
          </a:xfrm>
          <a:prstGeom prst="rect">
            <a:avLst/>
          </a:prstGeom>
        </p:spPr>
      </p:pic>
      <p:sp>
        <p:nvSpPr>
          <p:cNvPr id="3" name="Pfeil: nach unten 17">
            <a:extLst>
              <a:ext uri="{FF2B5EF4-FFF2-40B4-BE49-F238E27FC236}">
                <a16:creationId xmlns:a16="http://schemas.microsoft.com/office/drawing/2014/main" id="{10D4D115-BF4F-9063-EA9B-B1D687467019}"/>
              </a:ext>
            </a:extLst>
          </p:cNvPr>
          <p:cNvSpPr/>
          <p:nvPr/>
        </p:nvSpPr>
        <p:spPr>
          <a:xfrm rot="2385479">
            <a:off x="4821843" y="2173098"/>
            <a:ext cx="345878" cy="737020"/>
          </a:xfrm>
          <a:prstGeom prst="downArrow">
            <a:avLst/>
          </a:prstGeom>
          <a:solidFill>
            <a:srgbClr val="8CD0D2"/>
          </a:solidFill>
          <a:ln>
            <a:solidFill>
              <a:srgbClr val="42A2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4399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5" grpId="0"/>
      <p:bldP spid="27" grpId="0" animBg="1"/>
      <p:bldP spid="28" grpId="0"/>
      <p:bldP spid="30" grpId="0" animBg="1"/>
      <p:bldP spid="31" grpId="0"/>
      <p:bldP spid="32" grpId="0"/>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Embroidered Sensors for CMS </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20</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6" name="Inhaltsplatzhalter 2">
            <a:extLst>
              <a:ext uri="{FF2B5EF4-FFF2-40B4-BE49-F238E27FC236}">
                <a16:creationId xmlns:a16="http://schemas.microsoft.com/office/drawing/2014/main" id="{0A70A4A3-268E-B182-1926-41BB40D8E996}"/>
              </a:ext>
            </a:extLst>
          </p:cNvPr>
          <p:cNvSpPr>
            <a:spLocks noGrp="1"/>
          </p:cNvSpPr>
          <p:nvPr>
            <p:ph idx="1"/>
          </p:nvPr>
        </p:nvSpPr>
        <p:spPr>
          <a:xfrm>
            <a:off x="249502" y="1105660"/>
            <a:ext cx="6282554" cy="2749822"/>
          </a:xfrm>
        </p:spPr>
        <p:txBody>
          <a:bodyPr/>
          <a:lstStyle/>
          <a:p>
            <a:pPr>
              <a:buClr>
                <a:srgbClr val="00B0F0"/>
              </a:buClr>
              <a:buFont typeface="Wingdings" panose="05000000000000000000" pitchFamily="2" charset="2"/>
              <a:buChar char="§"/>
            </a:pPr>
            <a:r>
              <a:rPr lang="en-US" sz="1800" dirty="0" err="1">
                <a:latin typeface="+mn-lt"/>
              </a:rPr>
              <a:t>FiberCheck</a:t>
            </a:r>
            <a:r>
              <a:rPr lang="en-US" sz="1800" dirty="0">
                <a:latin typeface="+mn-lt"/>
              </a:rPr>
              <a:t> - Condition-Monitoring-System (CMS) for Fiber reinforced components with sensors integrated inside composite</a:t>
            </a:r>
          </a:p>
          <a:p>
            <a:pPr marL="0" indent="0">
              <a:buClr>
                <a:srgbClr val="00B0F0"/>
              </a:buClr>
              <a:buNone/>
            </a:pPr>
            <a:endParaRPr lang="en-US" sz="1800" dirty="0">
              <a:latin typeface="+mn-lt"/>
            </a:endParaRPr>
          </a:p>
          <a:p>
            <a:pPr>
              <a:buClr>
                <a:srgbClr val="00B0F0"/>
              </a:buClr>
              <a:buFont typeface="Wingdings" panose="05000000000000000000" pitchFamily="2" charset="2"/>
              <a:buChar char="§"/>
            </a:pPr>
            <a:r>
              <a:rPr lang="en-US" sz="1800" dirty="0">
                <a:latin typeface="+mn-lt"/>
              </a:rPr>
              <a:t>Sensor: 120 ohms (industrial Standard for strain sensors)</a:t>
            </a:r>
          </a:p>
          <a:p>
            <a:pPr marL="0" indent="0">
              <a:buClr>
                <a:srgbClr val="00B0F0"/>
              </a:buClr>
              <a:buNone/>
            </a:pPr>
            <a:endParaRPr lang="en-US" sz="1800" dirty="0">
              <a:latin typeface="+mn-lt"/>
            </a:endParaRPr>
          </a:p>
          <a:p>
            <a:pPr>
              <a:buClr>
                <a:srgbClr val="00B0F0"/>
              </a:buClr>
              <a:buFont typeface="Wingdings" panose="05000000000000000000" pitchFamily="2" charset="2"/>
              <a:buChar char="§"/>
            </a:pPr>
            <a:r>
              <a:rPr lang="en-US" sz="1800" dirty="0">
                <a:latin typeface="+mn-lt"/>
              </a:rPr>
              <a:t>Goal: 1 Layout for 3 Measurements</a:t>
            </a:r>
          </a:p>
          <a:p>
            <a:pPr lvl="1">
              <a:buClr>
                <a:srgbClr val="00B0F0"/>
              </a:buClr>
              <a:buFont typeface="Wingdings" panose="05000000000000000000" pitchFamily="2" charset="2"/>
              <a:buChar char="§"/>
            </a:pPr>
            <a:r>
              <a:rPr lang="en-US" sz="1800" dirty="0">
                <a:latin typeface="+mn-lt"/>
              </a:rPr>
              <a:t>Strain</a:t>
            </a:r>
          </a:p>
          <a:p>
            <a:pPr lvl="1">
              <a:buClr>
                <a:srgbClr val="00B0F0"/>
              </a:buClr>
              <a:buFont typeface="Wingdings" panose="05000000000000000000" pitchFamily="2" charset="2"/>
              <a:buChar char="§"/>
            </a:pPr>
            <a:r>
              <a:rPr lang="en-US" sz="1800" dirty="0">
                <a:latin typeface="+mn-lt"/>
              </a:rPr>
              <a:t>Temperature</a:t>
            </a:r>
          </a:p>
          <a:p>
            <a:pPr lvl="1">
              <a:buClr>
                <a:srgbClr val="00B0F0"/>
              </a:buClr>
              <a:buFont typeface="Wingdings" panose="05000000000000000000" pitchFamily="2" charset="2"/>
              <a:buChar char="§"/>
            </a:pPr>
            <a:r>
              <a:rPr lang="en-US" sz="1800" dirty="0">
                <a:latin typeface="+mn-lt"/>
              </a:rPr>
              <a:t>Moisture</a:t>
            </a:r>
          </a:p>
          <a:p>
            <a:endParaRPr lang="de-DE" sz="1400" dirty="0"/>
          </a:p>
        </p:txBody>
      </p:sp>
      <p:pic>
        <p:nvPicPr>
          <p:cNvPr id="8" name="Picture 3" descr="C:\Dokumente und Einstellungen\tmeyhoefer\Desktop\sticksensor.jpg">
            <a:extLst>
              <a:ext uri="{FF2B5EF4-FFF2-40B4-BE49-F238E27FC236}">
                <a16:creationId xmlns:a16="http://schemas.microsoft.com/office/drawing/2014/main" id="{1175D724-CD08-E899-190D-696A2AF83DC2}"/>
              </a:ext>
            </a:extLst>
          </p:cNvPr>
          <p:cNvPicPr>
            <a:picLocks noChangeAspect="1" noChangeArrowheads="1"/>
          </p:cNvPicPr>
          <p:nvPr/>
        </p:nvPicPr>
        <p:blipFill>
          <a:blip r:embed="rId3" cstate="print"/>
          <a:srcRect/>
          <a:stretch>
            <a:fillRect/>
          </a:stretch>
        </p:blipFill>
        <p:spPr bwMode="auto">
          <a:xfrm>
            <a:off x="7464152" y="1105660"/>
            <a:ext cx="3437812" cy="2291251"/>
          </a:xfrm>
          <a:prstGeom prst="rect">
            <a:avLst/>
          </a:prstGeom>
        </p:spPr>
      </p:pic>
      <p:pic>
        <p:nvPicPr>
          <p:cNvPr id="9" name="Grafik 6">
            <a:extLst>
              <a:ext uri="{FF2B5EF4-FFF2-40B4-BE49-F238E27FC236}">
                <a16:creationId xmlns:a16="http://schemas.microsoft.com/office/drawing/2014/main" id="{C2BB408E-612C-7755-8FFA-B45A8E2A2BBD}"/>
              </a:ext>
            </a:extLst>
          </p:cNvPr>
          <p:cNvPicPr>
            <a:picLocks noChangeAspect="1"/>
          </p:cNvPicPr>
          <p:nvPr/>
        </p:nvPicPr>
        <p:blipFill>
          <a:blip r:embed="rId4"/>
          <a:stretch>
            <a:fillRect/>
          </a:stretch>
        </p:blipFill>
        <p:spPr>
          <a:xfrm>
            <a:off x="5516291" y="3563853"/>
            <a:ext cx="1823781" cy="2431707"/>
          </a:xfrm>
          <a:prstGeom prst="rect">
            <a:avLst/>
          </a:prstGeom>
        </p:spPr>
      </p:pic>
      <p:sp>
        <p:nvSpPr>
          <p:cNvPr id="11" name="Textfeld 5">
            <a:extLst>
              <a:ext uri="{FF2B5EF4-FFF2-40B4-BE49-F238E27FC236}">
                <a16:creationId xmlns:a16="http://schemas.microsoft.com/office/drawing/2014/main" id="{6BBBCFF9-3D0C-BA22-30EA-E15F69DC13D0}"/>
              </a:ext>
            </a:extLst>
          </p:cNvPr>
          <p:cNvSpPr txBox="1"/>
          <p:nvPr/>
        </p:nvSpPr>
        <p:spPr>
          <a:xfrm>
            <a:off x="5375920" y="6029533"/>
            <a:ext cx="1181734" cy="307777"/>
          </a:xfrm>
          <a:prstGeom prst="rect">
            <a:avLst/>
          </a:prstGeom>
          <a:noFill/>
        </p:spPr>
        <p:txBody>
          <a:bodyPr wrap="none" rtlCol="0">
            <a:spAutoFit/>
          </a:bodyPr>
          <a:lstStyle/>
          <a:p>
            <a:r>
              <a:rPr lang="de-DE" sz="1400" dirty="0"/>
              <a:t>© </a:t>
            </a:r>
            <a:r>
              <a:rPr lang="de-DE" sz="1400" dirty="0" err="1"/>
              <a:t>FiberCheck</a:t>
            </a:r>
            <a:endParaRPr lang="de-DE" sz="1400" dirty="0"/>
          </a:p>
        </p:txBody>
      </p:sp>
      <p:pic>
        <p:nvPicPr>
          <p:cNvPr id="14" name="Grafik 22">
            <a:extLst>
              <a:ext uri="{FF2B5EF4-FFF2-40B4-BE49-F238E27FC236}">
                <a16:creationId xmlns:a16="http://schemas.microsoft.com/office/drawing/2014/main" id="{4A0DE724-9ECF-E17A-FC91-5B0D50AF136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4152" y="3546264"/>
            <a:ext cx="4727848" cy="2449296"/>
          </a:xfrm>
          <a:prstGeom prst="rect">
            <a:avLst/>
          </a:prstGeom>
          <a:noFill/>
        </p:spPr>
      </p:pic>
      <p:sp>
        <p:nvSpPr>
          <p:cNvPr id="15" name="TextBox 14">
            <a:extLst>
              <a:ext uri="{FF2B5EF4-FFF2-40B4-BE49-F238E27FC236}">
                <a16:creationId xmlns:a16="http://schemas.microsoft.com/office/drawing/2014/main" id="{C36156EE-9DE2-DA72-FFEB-A37255737651}"/>
              </a:ext>
            </a:extLst>
          </p:cNvPr>
          <p:cNvSpPr txBox="1"/>
          <p:nvPr/>
        </p:nvSpPr>
        <p:spPr>
          <a:xfrm>
            <a:off x="234323" y="4437112"/>
            <a:ext cx="5333760" cy="1477328"/>
          </a:xfrm>
          <a:prstGeom prst="rect">
            <a:avLst/>
          </a:prstGeom>
          <a:noFill/>
        </p:spPr>
        <p:txBody>
          <a:bodyPr wrap="square">
            <a:spAutoFit/>
          </a:bodyPr>
          <a:lstStyle/>
          <a:p>
            <a:r>
              <a:rPr lang="sv-SE" dirty="0"/>
              <a:t>Embroidery involves stitching or functional designs onto fabric or other materials using thread or yarn. In the case of embroidered strain sensors, conductive threads or yarns are incorporated into the embroidery process to create sensing elements</a:t>
            </a:r>
            <a:r>
              <a:rPr lang="sv-SE" sz="1600" dirty="0"/>
              <a:t>.</a:t>
            </a:r>
          </a:p>
        </p:txBody>
      </p:sp>
      <p:pic>
        <p:nvPicPr>
          <p:cNvPr id="7" name="Picture 8">
            <a:extLst>
              <a:ext uri="{FF2B5EF4-FFF2-40B4-BE49-F238E27FC236}">
                <a16:creationId xmlns:a16="http://schemas.microsoft.com/office/drawing/2014/main" id="{EF985811-D973-3D1A-DCF0-D1F981BC97B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0" name="Picture 7" descr="iwu_rgb">
            <a:extLst>
              <a:ext uri="{FF2B5EF4-FFF2-40B4-BE49-F238E27FC236}">
                <a16:creationId xmlns:a16="http://schemas.microsoft.com/office/drawing/2014/main" id="{FF20E9BF-2EF3-B814-6ED0-512FF54FF52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A8A4AB8C-9C77-37D0-FDA4-619DE5BA44E3}"/>
              </a:ext>
            </a:extLst>
          </p:cNvPr>
          <p:cNvPicPr>
            <a:picLocks noChangeAspect="1"/>
          </p:cNvPicPr>
          <p:nvPr/>
        </p:nvPicPr>
        <p:blipFill>
          <a:blip r:embed="rId8"/>
          <a:stretch>
            <a:fillRect/>
          </a:stretch>
        </p:blipFill>
        <p:spPr>
          <a:xfrm>
            <a:off x="10611699" y="551343"/>
            <a:ext cx="450155" cy="501392"/>
          </a:xfrm>
          <a:prstGeom prst="rect">
            <a:avLst/>
          </a:prstGeom>
        </p:spPr>
      </p:pic>
      <p:pic>
        <p:nvPicPr>
          <p:cNvPr id="13" name="Grafik 12">
            <a:extLst>
              <a:ext uri="{FF2B5EF4-FFF2-40B4-BE49-F238E27FC236}">
                <a16:creationId xmlns:a16="http://schemas.microsoft.com/office/drawing/2014/main" id="{8081D5D6-8873-2847-4BDB-7BD2525737FF}"/>
              </a:ext>
            </a:extLst>
          </p:cNvPr>
          <p:cNvPicPr>
            <a:picLocks noChangeAspect="1"/>
          </p:cNvPicPr>
          <p:nvPr/>
        </p:nvPicPr>
        <p:blipFill rotWithShape="1">
          <a:blip r:embed="rId9"/>
          <a:srcRect l="28067" t="19233" r="68055" b="54776"/>
          <a:stretch/>
        </p:blipFill>
        <p:spPr>
          <a:xfrm>
            <a:off x="11086063" y="532221"/>
            <a:ext cx="450154" cy="520514"/>
          </a:xfrm>
          <a:prstGeom prst="rect">
            <a:avLst/>
          </a:prstGeom>
        </p:spPr>
      </p:pic>
      <p:pic>
        <p:nvPicPr>
          <p:cNvPr id="16" name="Picture 15">
            <a:extLst>
              <a:ext uri="{FF2B5EF4-FFF2-40B4-BE49-F238E27FC236}">
                <a16:creationId xmlns:a16="http://schemas.microsoft.com/office/drawing/2014/main" id="{649BC6F8-F5D8-1E0F-CAB3-762A9EA8F1EC}"/>
              </a:ext>
            </a:extLst>
          </p:cNvPr>
          <p:cNvPicPr>
            <a:picLocks noChangeAspect="1"/>
          </p:cNvPicPr>
          <p:nvPr/>
        </p:nvPicPr>
        <p:blipFill>
          <a:blip r:embed="rId10"/>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27719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Test tool &amp; Pre-study</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21</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sp>
        <p:nvSpPr>
          <p:cNvPr id="3" name="Inhaltsplatzhalter 2">
            <a:extLst>
              <a:ext uri="{FF2B5EF4-FFF2-40B4-BE49-F238E27FC236}">
                <a16:creationId xmlns:a16="http://schemas.microsoft.com/office/drawing/2014/main" id="{03A1F87B-91F1-8874-9BBF-2DDF29648956}"/>
              </a:ext>
            </a:extLst>
          </p:cNvPr>
          <p:cNvSpPr>
            <a:spLocks noGrp="1"/>
          </p:cNvSpPr>
          <p:nvPr>
            <p:ph idx="1"/>
          </p:nvPr>
        </p:nvSpPr>
        <p:spPr>
          <a:xfrm>
            <a:off x="459923" y="1769465"/>
            <a:ext cx="5495904" cy="2748712"/>
          </a:xfrm>
        </p:spPr>
        <p:txBody>
          <a:bodyPr/>
          <a:lstStyle/>
          <a:p>
            <a:pPr>
              <a:spcBef>
                <a:spcPts val="599"/>
              </a:spcBef>
              <a:spcAft>
                <a:spcPts val="599"/>
              </a:spcAft>
              <a:buClr>
                <a:srgbClr val="00B0F0"/>
              </a:buClr>
              <a:buFont typeface="Wingdings" panose="05000000000000000000" pitchFamily="2" charset="2"/>
              <a:buChar char="§"/>
            </a:pPr>
            <a:r>
              <a:rPr lang="en-GB" sz="1800" dirty="0">
                <a:solidFill>
                  <a:schemeClr val="tx1">
                    <a:lumMod val="75000"/>
                    <a:lumOff val="25000"/>
                  </a:schemeClr>
                </a:solidFill>
                <a:latin typeface="+mj-lt"/>
              </a:rPr>
              <a:t>Selection of CF-based SMC</a:t>
            </a:r>
          </a:p>
          <a:p>
            <a:pPr>
              <a:spcBef>
                <a:spcPts val="599"/>
              </a:spcBef>
              <a:spcAft>
                <a:spcPts val="599"/>
              </a:spcAft>
              <a:buClr>
                <a:srgbClr val="00B0F0"/>
              </a:buClr>
              <a:buFont typeface="Wingdings" panose="05000000000000000000" pitchFamily="2" charset="2"/>
              <a:buChar char="§"/>
            </a:pPr>
            <a:r>
              <a:rPr lang="en-GB" sz="1800" dirty="0">
                <a:solidFill>
                  <a:schemeClr val="tx1">
                    <a:lumMod val="75000"/>
                    <a:lumOff val="25000"/>
                  </a:schemeClr>
                </a:solidFill>
                <a:latin typeface="+mj-lt"/>
              </a:rPr>
              <a:t>Study the impact of the Al foam density under the moulding pressure</a:t>
            </a:r>
          </a:p>
          <a:p>
            <a:pPr>
              <a:spcBef>
                <a:spcPts val="599"/>
              </a:spcBef>
              <a:spcAft>
                <a:spcPts val="599"/>
              </a:spcAft>
              <a:buClr>
                <a:srgbClr val="00B0F0"/>
              </a:buClr>
              <a:buFont typeface="Wingdings" panose="05000000000000000000" pitchFamily="2" charset="2"/>
              <a:buChar char="§"/>
            </a:pPr>
            <a:r>
              <a:rPr lang="en-GB" sz="1800" dirty="0">
                <a:solidFill>
                  <a:schemeClr val="tx1">
                    <a:lumMod val="75000"/>
                    <a:lumOff val="25000"/>
                  </a:schemeClr>
                </a:solidFill>
                <a:latin typeface="+mj-lt"/>
              </a:rPr>
              <a:t>To test the influence of CTE difference between CF-SMC and Al foam on structural integrity </a:t>
            </a:r>
          </a:p>
          <a:p>
            <a:pPr>
              <a:spcBef>
                <a:spcPts val="599"/>
              </a:spcBef>
              <a:spcAft>
                <a:spcPts val="599"/>
              </a:spcAft>
              <a:buClr>
                <a:srgbClr val="00B0F0"/>
              </a:buClr>
              <a:buFont typeface="Wingdings" panose="05000000000000000000" pitchFamily="2" charset="2"/>
              <a:buChar char="§"/>
            </a:pPr>
            <a:r>
              <a:rPr lang="en-GB" sz="1800" dirty="0">
                <a:solidFill>
                  <a:schemeClr val="tx1">
                    <a:lumMod val="75000"/>
                    <a:lumOff val="25000"/>
                  </a:schemeClr>
                </a:solidFill>
                <a:latin typeface="+mj-lt"/>
              </a:rPr>
              <a:t>To test the method of integrating sensor in the manufacturing and structure without being damage</a:t>
            </a:r>
          </a:p>
        </p:txBody>
      </p:sp>
      <p:grpSp>
        <p:nvGrpSpPr>
          <p:cNvPr id="6" name="Group 5">
            <a:extLst>
              <a:ext uri="{FF2B5EF4-FFF2-40B4-BE49-F238E27FC236}">
                <a16:creationId xmlns:a16="http://schemas.microsoft.com/office/drawing/2014/main" id="{86FB2D64-4E34-8719-AB44-CF2A923B89A8}"/>
              </a:ext>
            </a:extLst>
          </p:cNvPr>
          <p:cNvGrpSpPr/>
          <p:nvPr/>
        </p:nvGrpSpPr>
        <p:grpSpPr>
          <a:xfrm>
            <a:off x="5594714" y="756120"/>
            <a:ext cx="4998228" cy="2110444"/>
            <a:chOff x="8346636" y="2075"/>
            <a:chExt cx="5007357" cy="2114299"/>
          </a:xfrm>
        </p:grpSpPr>
        <p:pic>
          <p:nvPicPr>
            <p:cNvPr id="7" name="Picture 16">
              <a:extLst>
                <a:ext uri="{FF2B5EF4-FFF2-40B4-BE49-F238E27FC236}">
                  <a16:creationId xmlns:a16="http://schemas.microsoft.com/office/drawing/2014/main" id="{5A7F71FA-6AA1-8E80-4403-F8A1D1874ED5}"/>
                </a:ext>
              </a:extLst>
            </p:cNvPr>
            <p:cNvPicPr>
              <a:picLocks noChangeAspect="1"/>
            </p:cNvPicPr>
            <p:nvPr/>
          </p:nvPicPr>
          <p:blipFill>
            <a:blip r:embed="rId3"/>
            <a:stretch>
              <a:fillRect/>
            </a:stretch>
          </p:blipFill>
          <p:spPr>
            <a:xfrm>
              <a:off x="8993116" y="809429"/>
              <a:ext cx="2640477" cy="1306945"/>
            </a:xfrm>
            <a:prstGeom prst="rect">
              <a:avLst/>
            </a:prstGeom>
          </p:spPr>
        </p:pic>
        <p:sp>
          <p:nvSpPr>
            <p:cNvPr id="8" name="TextBox 17">
              <a:extLst>
                <a:ext uri="{FF2B5EF4-FFF2-40B4-BE49-F238E27FC236}">
                  <a16:creationId xmlns:a16="http://schemas.microsoft.com/office/drawing/2014/main" id="{40C8FAB4-CFF8-FC1E-5CC2-9702C9B85B0C}"/>
                </a:ext>
              </a:extLst>
            </p:cNvPr>
            <p:cNvSpPr txBox="1"/>
            <p:nvPr/>
          </p:nvSpPr>
          <p:spPr>
            <a:xfrm>
              <a:off x="8768766" y="2075"/>
              <a:ext cx="2871850" cy="276999"/>
            </a:xfrm>
            <a:prstGeom prst="rect">
              <a:avLst/>
            </a:prstGeom>
            <a:noFill/>
          </p:spPr>
          <p:txBody>
            <a:bodyPr wrap="square" rtlCol="0">
              <a:spAutoFit/>
            </a:bodyPr>
            <a:lstStyle/>
            <a:p>
              <a:r>
                <a:rPr lang="en-US" sz="1198" dirty="0"/>
                <a:t>SMC material </a:t>
              </a:r>
            </a:p>
          </p:txBody>
        </p:sp>
        <p:sp>
          <p:nvSpPr>
            <p:cNvPr id="9" name="TextBox 19">
              <a:extLst>
                <a:ext uri="{FF2B5EF4-FFF2-40B4-BE49-F238E27FC236}">
                  <a16:creationId xmlns:a16="http://schemas.microsoft.com/office/drawing/2014/main" id="{C353AD73-DCF4-6CE6-42C4-1C580E306B0F}"/>
                </a:ext>
              </a:extLst>
            </p:cNvPr>
            <p:cNvSpPr txBox="1"/>
            <p:nvPr/>
          </p:nvSpPr>
          <p:spPr>
            <a:xfrm>
              <a:off x="8346636" y="335364"/>
              <a:ext cx="2871850" cy="276999"/>
            </a:xfrm>
            <a:prstGeom prst="rect">
              <a:avLst/>
            </a:prstGeom>
            <a:noFill/>
          </p:spPr>
          <p:txBody>
            <a:bodyPr wrap="square" rtlCol="0">
              <a:spAutoFit/>
            </a:bodyPr>
            <a:lstStyle/>
            <a:p>
              <a:r>
                <a:rPr lang="en-US" sz="1198" dirty="0"/>
                <a:t>Aluminum foam </a:t>
              </a:r>
            </a:p>
          </p:txBody>
        </p:sp>
        <p:sp>
          <p:nvSpPr>
            <p:cNvPr id="10" name="TextBox 20">
              <a:extLst>
                <a:ext uri="{FF2B5EF4-FFF2-40B4-BE49-F238E27FC236}">
                  <a16:creationId xmlns:a16="http://schemas.microsoft.com/office/drawing/2014/main" id="{21A9C019-7BD4-588B-9EE5-0EB8160B27C5}"/>
                </a:ext>
              </a:extLst>
            </p:cNvPr>
            <p:cNvSpPr txBox="1"/>
            <p:nvPr/>
          </p:nvSpPr>
          <p:spPr>
            <a:xfrm>
              <a:off x="10482143" y="380662"/>
              <a:ext cx="2871850" cy="276999"/>
            </a:xfrm>
            <a:prstGeom prst="rect">
              <a:avLst/>
            </a:prstGeom>
            <a:noFill/>
          </p:spPr>
          <p:txBody>
            <a:bodyPr wrap="square" rtlCol="0">
              <a:spAutoFit/>
            </a:bodyPr>
            <a:lstStyle/>
            <a:p>
              <a:r>
                <a:rPr lang="en-US" sz="1198" dirty="0"/>
                <a:t>Aluminum sheet metal </a:t>
              </a:r>
            </a:p>
          </p:txBody>
        </p:sp>
        <p:cxnSp>
          <p:nvCxnSpPr>
            <p:cNvPr id="11" name="Straight Arrow Connector 22">
              <a:extLst>
                <a:ext uri="{FF2B5EF4-FFF2-40B4-BE49-F238E27FC236}">
                  <a16:creationId xmlns:a16="http://schemas.microsoft.com/office/drawing/2014/main" id="{7E528485-57AC-0D0A-95F2-5A5C3F16FD07}"/>
                </a:ext>
              </a:extLst>
            </p:cNvPr>
            <p:cNvCxnSpPr>
              <a:cxnSpLocks/>
            </p:cNvCxnSpPr>
            <p:nvPr/>
          </p:nvCxnSpPr>
          <p:spPr>
            <a:xfrm>
              <a:off x="9700694" y="227094"/>
              <a:ext cx="721482" cy="747623"/>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23">
              <a:extLst>
                <a:ext uri="{FF2B5EF4-FFF2-40B4-BE49-F238E27FC236}">
                  <a16:creationId xmlns:a16="http://schemas.microsoft.com/office/drawing/2014/main" id="{5A5B5E0B-B678-64D9-4A14-C4C44CC616FA}"/>
                </a:ext>
              </a:extLst>
            </p:cNvPr>
            <p:cNvCxnSpPr>
              <a:cxnSpLocks/>
            </p:cNvCxnSpPr>
            <p:nvPr/>
          </p:nvCxnSpPr>
          <p:spPr>
            <a:xfrm>
              <a:off x="9518924" y="531671"/>
              <a:ext cx="903253" cy="91994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24">
              <a:extLst>
                <a:ext uri="{FF2B5EF4-FFF2-40B4-BE49-F238E27FC236}">
                  <a16:creationId xmlns:a16="http://schemas.microsoft.com/office/drawing/2014/main" id="{214ACEBD-EC16-6E15-D2DB-194A0F3B8F22}"/>
                </a:ext>
              </a:extLst>
            </p:cNvPr>
            <p:cNvCxnSpPr>
              <a:cxnSpLocks/>
            </p:cNvCxnSpPr>
            <p:nvPr/>
          </p:nvCxnSpPr>
          <p:spPr>
            <a:xfrm>
              <a:off x="10627643" y="628307"/>
              <a:ext cx="0" cy="94573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4" name="Group 27">
            <a:extLst>
              <a:ext uri="{FF2B5EF4-FFF2-40B4-BE49-F238E27FC236}">
                <a16:creationId xmlns:a16="http://schemas.microsoft.com/office/drawing/2014/main" id="{9120BB76-1401-B72E-AC1A-C4B7BFB2D5AE}"/>
              </a:ext>
            </a:extLst>
          </p:cNvPr>
          <p:cNvGrpSpPr/>
          <p:nvPr/>
        </p:nvGrpSpPr>
        <p:grpSpPr>
          <a:xfrm>
            <a:off x="8541958" y="1605987"/>
            <a:ext cx="3144958" cy="1537834"/>
            <a:chOff x="8151826" y="4310181"/>
            <a:chExt cx="3218375" cy="1689635"/>
          </a:xfrm>
        </p:grpSpPr>
        <p:sp>
          <p:nvSpPr>
            <p:cNvPr id="16" name="TextBox 18">
              <a:extLst>
                <a:ext uri="{FF2B5EF4-FFF2-40B4-BE49-F238E27FC236}">
                  <a16:creationId xmlns:a16="http://schemas.microsoft.com/office/drawing/2014/main" id="{C636E65A-A5FA-C8D2-1D0B-868FA8164070}"/>
                </a:ext>
              </a:extLst>
            </p:cNvPr>
            <p:cNvSpPr txBox="1"/>
            <p:nvPr/>
          </p:nvSpPr>
          <p:spPr>
            <a:xfrm>
              <a:off x="8151826" y="5722817"/>
              <a:ext cx="685456" cy="276999"/>
            </a:xfrm>
            <a:prstGeom prst="rect">
              <a:avLst/>
            </a:prstGeom>
            <a:noFill/>
          </p:spPr>
          <p:txBody>
            <a:bodyPr wrap="square" rtlCol="0">
              <a:spAutoFit/>
            </a:bodyPr>
            <a:lstStyle/>
            <a:p>
              <a:r>
                <a:rPr lang="en-US" sz="1198" dirty="0"/>
                <a:t>Sensor</a:t>
              </a:r>
            </a:p>
          </p:txBody>
        </p:sp>
        <p:pic>
          <p:nvPicPr>
            <p:cNvPr id="18" name="Picture 25">
              <a:extLst>
                <a:ext uri="{FF2B5EF4-FFF2-40B4-BE49-F238E27FC236}">
                  <a16:creationId xmlns:a16="http://schemas.microsoft.com/office/drawing/2014/main" id="{6B77D112-F40E-BB19-8987-116DD2197991}"/>
                </a:ext>
              </a:extLst>
            </p:cNvPr>
            <p:cNvPicPr>
              <a:picLocks noChangeAspect="1"/>
            </p:cNvPicPr>
            <p:nvPr/>
          </p:nvPicPr>
          <p:blipFill>
            <a:blip r:embed="rId4"/>
            <a:stretch>
              <a:fillRect/>
            </a:stretch>
          </p:blipFill>
          <p:spPr>
            <a:xfrm>
              <a:off x="8679012" y="4310181"/>
              <a:ext cx="2691189" cy="1462155"/>
            </a:xfrm>
            <a:prstGeom prst="rect">
              <a:avLst/>
            </a:prstGeom>
          </p:spPr>
        </p:pic>
        <p:cxnSp>
          <p:nvCxnSpPr>
            <p:cNvPr id="19" name="Straight Arrow Connector 26">
              <a:extLst>
                <a:ext uri="{FF2B5EF4-FFF2-40B4-BE49-F238E27FC236}">
                  <a16:creationId xmlns:a16="http://schemas.microsoft.com/office/drawing/2014/main" id="{E63C8009-27E1-8BF9-F584-16893775E371}"/>
                </a:ext>
              </a:extLst>
            </p:cNvPr>
            <p:cNvCxnSpPr>
              <a:stCxn id="16" idx="3"/>
            </p:cNvCxnSpPr>
            <p:nvPr/>
          </p:nvCxnSpPr>
          <p:spPr>
            <a:xfrm flipV="1">
              <a:off x="8837281" y="4782031"/>
              <a:ext cx="1221688" cy="107928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0" name="Group 36">
            <a:extLst>
              <a:ext uri="{FF2B5EF4-FFF2-40B4-BE49-F238E27FC236}">
                <a16:creationId xmlns:a16="http://schemas.microsoft.com/office/drawing/2014/main" id="{67CB937D-B77A-17C8-5107-2011BB7E28E4}"/>
              </a:ext>
            </a:extLst>
          </p:cNvPr>
          <p:cNvGrpSpPr/>
          <p:nvPr/>
        </p:nvGrpSpPr>
        <p:grpSpPr>
          <a:xfrm>
            <a:off x="6119192" y="3205823"/>
            <a:ext cx="4416700" cy="2797046"/>
            <a:chOff x="1492941" y="486383"/>
            <a:chExt cx="6948035" cy="4470466"/>
          </a:xfrm>
        </p:grpSpPr>
        <p:pic>
          <p:nvPicPr>
            <p:cNvPr id="21" name="Picture 29">
              <a:extLst>
                <a:ext uri="{FF2B5EF4-FFF2-40B4-BE49-F238E27FC236}">
                  <a16:creationId xmlns:a16="http://schemas.microsoft.com/office/drawing/2014/main" id="{2076899C-2A7D-1A77-CD78-18C77608E6BF}"/>
                </a:ext>
              </a:extLst>
            </p:cNvPr>
            <p:cNvPicPr>
              <a:picLocks noChangeAspect="1"/>
            </p:cNvPicPr>
            <p:nvPr/>
          </p:nvPicPr>
          <p:blipFill>
            <a:blip r:embed="rId5"/>
            <a:stretch>
              <a:fillRect/>
            </a:stretch>
          </p:blipFill>
          <p:spPr>
            <a:xfrm>
              <a:off x="2769542" y="486383"/>
              <a:ext cx="5671434" cy="4470466"/>
            </a:xfrm>
            <a:prstGeom prst="rect">
              <a:avLst/>
            </a:prstGeom>
          </p:spPr>
        </p:pic>
        <p:sp>
          <p:nvSpPr>
            <p:cNvPr id="22" name="Content Placeholder 3">
              <a:extLst>
                <a:ext uri="{FF2B5EF4-FFF2-40B4-BE49-F238E27FC236}">
                  <a16:creationId xmlns:a16="http://schemas.microsoft.com/office/drawing/2014/main" id="{C94C25EB-565D-A912-2AC9-7C79EB7A1FF5}"/>
                </a:ext>
              </a:extLst>
            </p:cNvPr>
            <p:cNvSpPr txBox="1">
              <a:spLocks/>
            </p:cNvSpPr>
            <p:nvPr/>
          </p:nvSpPr>
          <p:spPr>
            <a:xfrm>
              <a:off x="2089323" y="1808092"/>
              <a:ext cx="932426" cy="262167"/>
            </a:xfrm>
            <a:prstGeom prst="rect">
              <a:avLst/>
            </a:prstGeom>
          </p:spPr>
          <p:txBody>
            <a:bodyPr vert="horz" lIns="0" tIns="0" rIns="0" bIns="0" rtlCol="0">
              <a:noAutofit/>
            </a:bodyPr>
            <a:lstStyle>
              <a:lvl1pPr marL="457189" indent="-457189" algn="l" defTabSz="609585" rtl="0" eaLnBrk="1" latinLnBrk="0" hangingPunct="1">
                <a:lnSpc>
                  <a:spcPct val="110000"/>
                </a:lnSpc>
                <a:spcBef>
                  <a:spcPts val="2133"/>
                </a:spcBef>
                <a:buFont typeface="Arial"/>
                <a:buChar char="•"/>
                <a:defRPr sz="2400" kern="1200">
                  <a:solidFill>
                    <a:schemeClr val="tx1"/>
                  </a:solidFill>
                  <a:latin typeface="+mn-lt"/>
                  <a:ea typeface="+mn-ea"/>
                  <a:cs typeface="+mn-cs"/>
                </a:defRPr>
              </a:lvl1pPr>
              <a:lvl2pPr marL="990575" indent="-380990" algn="l" defTabSz="609585" rtl="0" eaLnBrk="1" latinLnBrk="0" hangingPunct="1">
                <a:lnSpc>
                  <a:spcPct val="110000"/>
                </a:lnSpc>
                <a:spcBef>
                  <a:spcPts val="2133"/>
                </a:spcBef>
                <a:buFont typeface="Arial"/>
                <a:buChar char="–"/>
                <a:defRPr sz="2400" kern="1200">
                  <a:solidFill>
                    <a:schemeClr val="tx1"/>
                  </a:solidFill>
                  <a:latin typeface="+mn-lt"/>
                  <a:ea typeface="+mn-ea"/>
                  <a:cs typeface="+mn-cs"/>
                </a:defRPr>
              </a:lvl2pPr>
              <a:lvl3pPr marL="1523962" indent="-304792" algn="l" defTabSz="609585" rtl="0" eaLnBrk="1" latinLnBrk="0" hangingPunct="1">
                <a:lnSpc>
                  <a:spcPct val="110000"/>
                </a:lnSpc>
                <a:spcBef>
                  <a:spcPts val="2133"/>
                </a:spcBef>
                <a:buFont typeface="Arial"/>
                <a:buChar char="•"/>
                <a:defRPr sz="1867" kern="1200">
                  <a:solidFill>
                    <a:schemeClr val="tx1"/>
                  </a:solidFill>
                  <a:latin typeface="+mn-lt"/>
                  <a:ea typeface="+mn-ea"/>
                  <a:cs typeface="+mn-cs"/>
                </a:defRPr>
              </a:lvl3pPr>
              <a:lvl4pPr marL="2133547" indent="-304792" algn="l" defTabSz="609585" rtl="0" eaLnBrk="1" latinLnBrk="0" hangingPunct="1">
                <a:lnSpc>
                  <a:spcPct val="110000"/>
                </a:lnSpc>
                <a:spcBef>
                  <a:spcPts val="2133"/>
                </a:spcBef>
                <a:buFont typeface="Arial"/>
                <a:buChar char="–"/>
                <a:defRPr sz="1867" kern="1200">
                  <a:solidFill>
                    <a:schemeClr val="tx1"/>
                  </a:solidFill>
                  <a:latin typeface="+mn-lt"/>
                  <a:ea typeface="+mn-ea"/>
                  <a:cs typeface="+mn-cs"/>
                </a:defRPr>
              </a:lvl4pPr>
              <a:lvl5pPr marL="2743131" indent="-304792" algn="l" defTabSz="609585" rtl="0" eaLnBrk="1" latinLnBrk="0" hangingPunct="1">
                <a:lnSpc>
                  <a:spcPct val="110000"/>
                </a:lnSpc>
                <a:spcBef>
                  <a:spcPts val="2133"/>
                </a:spcBef>
                <a:buFont typeface="Arial"/>
                <a:buChar char="»"/>
                <a:defRPr sz="14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GB" sz="1098" dirty="0"/>
                <a:t>Upper tool</a:t>
              </a:r>
            </a:p>
          </p:txBody>
        </p:sp>
        <p:cxnSp>
          <p:nvCxnSpPr>
            <p:cNvPr id="23" name="Straight Arrow Connector 31">
              <a:extLst>
                <a:ext uri="{FF2B5EF4-FFF2-40B4-BE49-F238E27FC236}">
                  <a16:creationId xmlns:a16="http://schemas.microsoft.com/office/drawing/2014/main" id="{6E42ED44-EE62-D065-5CAB-38D33FF5A472}"/>
                </a:ext>
              </a:extLst>
            </p:cNvPr>
            <p:cNvCxnSpPr>
              <a:cxnSpLocks/>
            </p:cNvCxnSpPr>
            <p:nvPr/>
          </p:nvCxnSpPr>
          <p:spPr>
            <a:xfrm flipV="1">
              <a:off x="2769543" y="1694843"/>
              <a:ext cx="1429708" cy="26216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Content Placeholder 3">
              <a:extLst>
                <a:ext uri="{FF2B5EF4-FFF2-40B4-BE49-F238E27FC236}">
                  <a16:creationId xmlns:a16="http://schemas.microsoft.com/office/drawing/2014/main" id="{7334D5B3-C849-5611-E14D-FBAF4EC4D441}"/>
                </a:ext>
              </a:extLst>
            </p:cNvPr>
            <p:cNvSpPr txBox="1">
              <a:spLocks/>
            </p:cNvSpPr>
            <p:nvPr/>
          </p:nvSpPr>
          <p:spPr>
            <a:xfrm>
              <a:off x="1644592" y="3919310"/>
              <a:ext cx="958785" cy="273843"/>
            </a:xfrm>
            <a:prstGeom prst="rect">
              <a:avLst/>
            </a:prstGeom>
          </p:spPr>
          <p:txBody>
            <a:bodyPr vert="horz" lIns="0" tIns="0" rIns="0" bIns="0" rtlCol="0">
              <a:noAutofit/>
            </a:bodyPr>
            <a:lstStyle>
              <a:lvl1pPr marL="198900" indent="-198900" algn="l" defTabSz="457200" rtl="0" eaLnBrk="1" latinLnBrk="0" hangingPunct="1">
                <a:lnSpc>
                  <a:spcPct val="120000"/>
                </a:lnSpc>
                <a:spcBef>
                  <a:spcPts val="1400"/>
                </a:spcBef>
                <a:buFont typeface="Arial"/>
                <a:buChar char="•"/>
                <a:defRPr sz="1800" kern="1200">
                  <a:solidFill>
                    <a:schemeClr val="tx1"/>
                  </a:solidFill>
                  <a:latin typeface="+mn-lt"/>
                  <a:ea typeface="+mn-ea"/>
                  <a:cs typeface="+mn-cs"/>
                </a:defRPr>
              </a:lvl1pPr>
              <a:lvl2pPr marL="561600" indent="-249750" algn="l" defTabSz="457200" rtl="0" eaLnBrk="1" latinLnBrk="0" hangingPunct="1">
                <a:lnSpc>
                  <a:spcPct val="120000"/>
                </a:lnSpc>
                <a:spcBef>
                  <a:spcPts val="600"/>
                </a:spcBef>
                <a:buFont typeface="Arial"/>
                <a:buChar char="–"/>
                <a:defRPr sz="1800" kern="1200">
                  <a:solidFill>
                    <a:schemeClr val="tx1"/>
                  </a:solidFill>
                  <a:latin typeface="+mn-lt"/>
                  <a:ea typeface="+mn-ea"/>
                  <a:cs typeface="+mn-cs"/>
                </a:defRPr>
              </a:lvl2pPr>
              <a:lvl3pPr marL="927000" indent="-228600" algn="l" defTabSz="457200" rtl="0" eaLnBrk="1" latinLnBrk="0" hangingPunct="1">
                <a:lnSpc>
                  <a:spcPct val="120000"/>
                </a:lnSpc>
                <a:spcBef>
                  <a:spcPts val="600"/>
                </a:spcBef>
                <a:buFont typeface="Arial"/>
                <a:buChar char="•"/>
                <a:defRPr sz="1400" kern="1200">
                  <a:solidFill>
                    <a:schemeClr val="tx1"/>
                  </a:solidFill>
                  <a:latin typeface="+mn-lt"/>
                  <a:ea typeface="+mn-ea"/>
                  <a:cs typeface="+mn-cs"/>
                </a:defRPr>
              </a:lvl3pPr>
              <a:lvl4pPr marL="1276200" indent="-228600" algn="l" defTabSz="457200" rtl="0" eaLnBrk="1" latinLnBrk="0" hangingPunct="1">
                <a:lnSpc>
                  <a:spcPct val="120000"/>
                </a:lnSpc>
                <a:spcBef>
                  <a:spcPts val="600"/>
                </a:spcBef>
                <a:buFont typeface="Arial"/>
                <a:buChar char="–"/>
                <a:defRPr sz="1400" kern="1200">
                  <a:solidFill>
                    <a:schemeClr val="tx1"/>
                  </a:solidFill>
                  <a:latin typeface="+mn-lt"/>
                  <a:ea typeface="+mn-ea"/>
                  <a:cs typeface="+mn-cs"/>
                </a:defRPr>
              </a:lvl4pPr>
              <a:lvl5pPr marL="1661400" indent="-228600" algn="l" defTabSz="457200" rtl="0" eaLnBrk="1" latinLnBrk="0" hangingPunct="1">
                <a:lnSpc>
                  <a:spcPct val="120000"/>
                </a:lnSpc>
                <a:spcBef>
                  <a:spcPts val="600"/>
                </a:spcBef>
                <a:buFont typeface="Arial"/>
                <a:buChar char="»"/>
                <a:defRPr sz="11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098" dirty="0"/>
                <a:t>Lower tool</a:t>
              </a:r>
            </a:p>
          </p:txBody>
        </p:sp>
        <p:cxnSp>
          <p:nvCxnSpPr>
            <p:cNvPr id="25" name="Straight Arrow Connector 33">
              <a:extLst>
                <a:ext uri="{FF2B5EF4-FFF2-40B4-BE49-F238E27FC236}">
                  <a16:creationId xmlns:a16="http://schemas.microsoft.com/office/drawing/2014/main" id="{D1DF7770-0688-A5F1-AF93-70DB49EEAA03}"/>
                </a:ext>
              </a:extLst>
            </p:cNvPr>
            <p:cNvCxnSpPr>
              <a:cxnSpLocks/>
            </p:cNvCxnSpPr>
            <p:nvPr/>
          </p:nvCxnSpPr>
          <p:spPr>
            <a:xfrm flipV="1">
              <a:off x="2665708" y="3680897"/>
              <a:ext cx="1411235" cy="38968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6" name="Content Placeholder 3">
              <a:extLst>
                <a:ext uri="{FF2B5EF4-FFF2-40B4-BE49-F238E27FC236}">
                  <a16:creationId xmlns:a16="http://schemas.microsoft.com/office/drawing/2014/main" id="{31914F83-6EAD-DE57-EBAF-CAD475AFC06B}"/>
                </a:ext>
              </a:extLst>
            </p:cNvPr>
            <p:cNvSpPr txBox="1">
              <a:spLocks/>
            </p:cNvSpPr>
            <p:nvPr/>
          </p:nvSpPr>
          <p:spPr>
            <a:xfrm>
              <a:off x="1492941" y="1051563"/>
              <a:ext cx="1429707" cy="463122"/>
            </a:xfrm>
            <a:prstGeom prst="rect">
              <a:avLst/>
            </a:prstGeom>
          </p:spPr>
          <p:txBody>
            <a:bodyPr vert="horz" lIns="0" tIns="0" rIns="0" bIns="0" rtlCol="0">
              <a:noAutofit/>
            </a:bodyPr>
            <a:lstStyle>
              <a:lvl1pPr marL="198900" indent="-198900" algn="l" defTabSz="457200" rtl="0" eaLnBrk="1" latinLnBrk="0" hangingPunct="1">
                <a:lnSpc>
                  <a:spcPct val="120000"/>
                </a:lnSpc>
                <a:spcBef>
                  <a:spcPts val="1400"/>
                </a:spcBef>
                <a:buFont typeface="Arial"/>
                <a:buChar char="•"/>
                <a:defRPr sz="1800" kern="1200">
                  <a:solidFill>
                    <a:schemeClr val="tx1"/>
                  </a:solidFill>
                  <a:latin typeface="+mn-lt"/>
                  <a:ea typeface="+mn-ea"/>
                  <a:cs typeface="+mn-cs"/>
                </a:defRPr>
              </a:lvl1pPr>
              <a:lvl2pPr marL="561600" indent="-249750" algn="l" defTabSz="457200" rtl="0" eaLnBrk="1" latinLnBrk="0" hangingPunct="1">
                <a:lnSpc>
                  <a:spcPct val="120000"/>
                </a:lnSpc>
                <a:spcBef>
                  <a:spcPts val="600"/>
                </a:spcBef>
                <a:buFont typeface="Arial"/>
                <a:buChar char="–"/>
                <a:defRPr sz="1800" kern="1200">
                  <a:solidFill>
                    <a:schemeClr val="tx1"/>
                  </a:solidFill>
                  <a:latin typeface="+mn-lt"/>
                  <a:ea typeface="+mn-ea"/>
                  <a:cs typeface="+mn-cs"/>
                </a:defRPr>
              </a:lvl2pPr>
              <a:lvl3pPr marL="927000" indent="-228600" algn="l" defTabSz="457200" rtl="0" eaLnBrk="1" latinLnBrk="0" hangingPunct="1">
                <a:lnSpc>
                  <a:spcPct val="120000"/>
                </a:lnSpc>
                <a:spcBef>
                  <a:spcPts val="600"/>
                </a:spcBef>
                <a:buFont typeface="Arial"/>
                <a:buChar char="•"/>
                <a:defRPr sz="1400" kern="1200">
                  <a:solidFill>
                    <a:schemeClr val="tx1"/>
                  </a:solidFill>
                  <a:latin typeface="+mn-lt"/>
                  <a:ea typeface="+mn-ea"/>
                  <a:cs typeface="+mn-cs"/>
                </a:defRPr>
              </a:lvl3pPr>
              <a:lvl4pPr marL="1276200" indent="-228600" algn="l" defTabSz="457200" rtl="0" eaLnBrk="1" latinLnBrk="0" hangingPunct="1">
                <a:lnSpc>
                  <a:spcPct val="120000"/>
                </a:lnSpc>
                <a:spcBef>
                  <a:spcPts val="600"/>
                </a:spcBef>
                <a:buFont typeface="Arial"/>
                <a:buChar char="–"/>
                <a:defRPr sz="1400" kern="1200">
                  <a:solidFill>
                    <a:schemeClr val="tx1"/>
                  </a:solidFill>
                  <a:latin typeface="+mn-lt"/>
                  <a:ea typeface="+mn-ea"/>
                  <a:cs typeface="+mn-cs"/>
                </a:defRPr>
              </a:lvl4pPr>
              <a:lvl5pPr marL="1661400" indent="-228600" algn="l" defTabSz="457200" rtl="0" eaLnBrk="1" latinLnBrk="0" hangingPunct="1">
                <a:lnSpc>
                  <a:spcPct val="120000"/>
                </a:lnSpc>
                <a:spcBef>
                  <a:spcPts val="600"/>
                </a:spcBef>
                <a:buFont typeface="Arial"/>
                <a:buChar char="»"/>
                <a:defRPr sz="11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098" dirty="0"/>
                <a:t>Junction box- for heaters</a:t>
              </a:r>
            </a:p>
          </p:txBody>
        </p:sp>
        <p:cxnSp>
          <p:nvCxnSpPr>
            <p:cNvPr id="27" name="Straight Arrow Connector 35">
              <a:extLst>
                <a:ext uri="{FF2B5EF4-FFF2-40B4-BE49-F238E27FC236}">
                  <a16:creationId xmlns:a16="http://schemas.microsoft.com/office/drawing/2014/main" id="{4F4F847B-0BA4-6790-1F56-8187EB2028AA}"/>
                </a:ext>
              </a:extLst>
            </p:cNvPr>
            <p:cNvCxnSpPr>
              <a:cxnSpLocks/>
            </p:cNvCxnSpPr>
            <p:nvPr/>
          </p:nvCxnSpPr>
          <p:spPr>
            <a:xfrm>
              <a:off x="2665708" y="1399765"/>
              <a:ext cx="426944" cy="9627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28" name="Textfeld 27">
            <a:extLst>
              <a:ext uri="{FF2B5EF4-FFF2-40B4-BE49-F238E27FC236}">
                <a16:creationId xmlns:a16="http://schemas.microsoft.com/office/drawing/2014/main" id="{0BDFD8C9-62D5-71B2-24A7-955084BDD877}"/>
              </a:ext>
            </a:extLst>
          </p:cNvPr>
          <p:cNvSpPr txBox="1"/>
          <p:nvPr/>
        </p:nvSpPr>
        <p:spPr>
          <a:xfrm>
            <a:off x="6794658" y="5800387"/>
            <a:ext cx="651140" cy="276999"/>
          </a:xfrm>
          <a:prstGeom prst="rect">
            <a:avLst/>
          </a:prstGeom>
          <a:noFill/>
        </p:spPr>
        <p:txBody>
          <a:bodyPr wrap="none" rtlCol="0">
            <a:spAutoFit/>
          </a:bodyPr>
          <a:lstStyle/>
          <a:p>
            <a:r>
              <a:rPr lang="de-DE" sz="1200" dirty="0"/>
              <a:t>© RISE</a:t>
            </a:r>
          </a:p>
        </p:txBody>
      </p:sp>
      <p:pic>
        <p:nvPicPr>
          <p:cNvPr id="15" name="Picture 8">
            <a:extLst>
              <a:ext uri="{FF2B5EF4-FFF2-40B4-BE49-F238E27FC236}">
                <a16:creationId xmlns:a16="http://schemas.microsoft.com/office/drawing/2014/main" id="{3312A46F-E99B-79B4-BDB6-C22EF1CF41C2}"/>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7" name="Picture 7" descr="iwu_rgb">
            <a:extLst>
              <a:ext uri="{FF2B5EF4-FFF2-40B4-BE49-F238E27FC236}">
                <a16:creationId xmlns:a16="http://schemas.microsoft.com/office/drawing/2014/main" id="{26B65E2A-8822-1F8F-08F3-C9C2FEB561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FE3AB7FE-4B6C-9884-AAA9-7635AE3BDC5B}"/>
              </a:ext>
            </a:extLst>
          </p:cNvPr>
          <p:cNvPicPr>
            <a:picLocks noChangeAspect="1"/>
          </p:cNvPicPr>
          <p:nvPr/>
        </p:nvPicPr>
        <p:blipFill>
          <a:blip r:embed="rId8"/>
          <a:stretch>
            <a:fillRect/>
          </a:stretch>
        </p:blipFill>
        <p:spPr>
          <a:xfrm>
            <a:off x="10611699" y="551343"/>
            <a:ext cx="450155" cy="501392"/>
          </a:xfrm>
          <a:prstGeom prst="rect">
            <a:avLst/>
          </a:prstGeom>
        </p:spPr>
      </p:pic>
      <p:pic>
        <p:nvPicPr>
          <p:cNvPr id="30" name="Grafik 12">
            <a:extLst>
              <a:ext uri="{FF2B5EF4-FFF2-40B4-BE49-F238E27FC236}">
                <a16:creationId xmlns:a16="http://schemas.microsoft.com/office/drawing/2014/main" id="{C3D3ABD9-6BF7-862E-83C2-FFE9F37943D3}"/>
              </a:ext>
            </a:extLst>
          </p:cNvPr>
          <p:cNvPicPr>
            <a:picLocks noChangeAspect="1"/>
          </p:cNvPicPr>
          <p:nvPr/>
        </p:nvPicPr>
        <p:blipFill rotWithShape="1">
          <a:blip r:embed="rId9"/>
          <a:srcRect l="28067" t="19233" r="68055" b="54776"/>
          <a:stretch/>
        </p:blipFill>
        <p:spPr>
          <a:xfrm>
            <a:off x="11086063" y="532221"/>
            <a:ext cx="450154" cy="520514"/>
          </a:xfrm>
          <a:prstGeom prst="rect">
            <a:avLst/>
          </a:prstGeom>
        </p:spPr>
      </p:pic>
      <p:pic>
        <p:nvPicPr>
          <p:cNvPr id="31" name="Picture 30">
            <a:extLst>
              <a:ext uri="{FF2B5EF4-FFF2-40B4-BE49-F238E27FC236}">
                <a16:creationId xmlns:a16="http://schemas.microsoft.com/office/drawing/2014/main" id="{A3B79BBD-93CF-EE9F-5863-3C6DBDF6B189}"/>
              </a:ext>
            </a:extLst>
          </p:cNvPr>
          <p:cNvPicPr>
            <a:picLocks noChangeAspect="1"/>
          </p:cNvPicPr>
          <p:nvPr/>
        </p:nvPicPr>
        <p:blipFill>
          <a:blip r:embed="rId10"/>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762384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3422E-F8A0-C8CA-5B13-0229F67792E9}"/>
              </a:ext>
            </a:extLst>
          </p:cNvPr>
          <p:cNvSpPr>
            <a:spLocks noGrp="1"/>
          </p:cNvSpPr>
          <p:nvPr>
            <p:ph type="title"/>
          </p:nvPr>
        </p:nvSpPr>
        <p:spPr/>
        <p:txBody>
          <a:bodyPr/>
          <a:lstStyle/>
          <a:p>
            <a:r>
              <a:rPr lang="en-US" dirty="0" err="1">
                <a:latin typeface="+mj-lt"/>
              </a:rPr>
              <a:t>SafEBat</a:t>
            </a:r>
            <a:r>
              <a:rPr lang="en-US" dirty="0">
                <a:latin typeface="+mj-lt"/>
              </a:rPr>
              <a:t> – Test tool: Aluminum foam density</a:t>
            </a:r>
            <a:endParaRPr lang="sv-SE" dirty="0"/>
          </a:p>
        </p:txBody>
      </p:sp>
      <p:sp>
        <p:nvSpPr>
          <p:cNvPr id="4" name="Slide Number Placeholder 3">
            <a:extLst>
              <a:ext uri="{FF2B5EF4-FFF2-40B4-BE49-F238E27FC236}">
                <a16:creationId xmlns:a16="http://schemas.microsoft.com/office/drawing/2014/main" id="{E8237B6C-09C6-E5FE-CEB0-6E27A86CADD1}"/>
              </a:ext>
            </a:extLst>
          </p:cNvPr>
          <p:cNvSpPr>
            <a:spLocks noGrp="1"/>
          </p:cNvSpPr>
          <p:nvPr>
            <p:ph type="sldNum" sz="quarter" idx="11"/>
          </p:nvPr>
        </p:nvSpPr>
        <p:spPr/>
        <p:txBody>
          <a:bodyPr/>
          <a:lstStyle/>
          <a:p>
            <a:fld id="{BFDAF33A-75E1-4C0B-A22B-EAC9B12C110F}" type="slidenum">
              <a:rPr lang="de-DE" smtClean="0"/>
              <a:pPr/>
              <a:t>22</a:t>
            </a:fld>
            <a:endParaRPr lang="de-DE" dirty="0"/>
          </a:p>
        </p:txBody>
      </p:sp>
      <p:sp>
        <p:nvSpPr>
          <p:cNvPr id="6" name="Rectangle 2">
            <a:extLst>
              <a:ext uri="{FF2B5EF4-FFF2-40B4-BE49-F238E27FC236}">
                <a16:creationId xmlns:a16="http://schemas.microsoft.com/office/drawing/2014/main" id="{AD51CC6D-3BDF-78B4-859C-300894D8F4A7}"/>
              </a:ext>
            </a:extLst>
          </p:cNvPr>
          <p:cNvSpPr>
            <a:spLocks noChangeArrowheads="1"/>
          </p:cNvSpPr>
          <p:nvPr/>
        </p:nvSpPr>
        <p:spPr bwMode="auto">
          <a:xfrm>
            <a:off x="2567608" y="11716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v-SE"/>
          </a:p>
        </p:txBody>
      </p:sp>
      <p:sp>
        <p:nvSpPr>
          <p:cNvPr id="13" name="TextBox 12">
            <a:extLst>
              <a:ext uri="{FF2B5EF4-FFF2-40B4-BE49-F238E27FC236}">
                <a16:creationId xmlns:a16="http://schemas.microsoft.com/office/drawing/2014/main" id="{53317E00-A0DE-1F28-0E70-DAA35E10AB20}"/>
              </a:ext>
            </a:extLst>
          </p:cNvPr>
          <p:cNvSpPr txBox="1"/>
          <p:nvPr/>
        </p:nvSpPr>
        <p:spPr>
          <a:xfrm>
            <a:off x="263352" y="3325637"/>
            <a:ext cx="8496944" cy="523220"/>
          </a:xfrm>
          <a:prstGeom prst="rect">
            <a:avLst/>
          </a:prstGeom>
          <a:noFill/>
        </p:spPr>
        <p:txBody>
          <a:bodyPr wrap="square">
            <a:spAutoFit/>
          </a:bodyPr>
          <a:lstStyle/>
          <a:p>
            <a:r>
              <a:rPr lang="sv-SE" sz="1400" dirty="0"/>
              <a:t>FRP-aluminum hybrid structure manufactured using the testing tool (a) and cross section with sensor cavity filled with SMC (oval mark) in the process tests (b).</a:t>
            </a:r>
          </a:p>
        </p:txBody>
      </p:sp>
      <p:pic>
        <p:nvPicPr>
          <p:cNvPr id="12" name="Picture 11">
            <a:extLst>
              <a:ext uri="{FF2B5EF4-FFF2-40B4-BE49-F238E27FC236}">
                <a16:creationId xmlns:a16="http://schemas.microsoft.com/office/drawing/2014/main" id="{09237B3B-360C-1928-0A1C-1E971FD70750}"/>
              </a:ext>
            </a:extLst>
          </p:cNvPr>
          <p:cNvPicPr>
            <a:picLocks noChangeAspect="1"/>
          </p:cNvPicPr>
          <p:nvPr/>
        </p:nvPicPr>
        <p:blipFill>
          <a:blip r:embed="rId3"/>
          <a:stretch>
            <a:fillRect/>
          </a:stretch>
        </p:blipFill>
        <p:spPr>
          <a:xfrm>
            <a:off x="4511824" y="1387629"/>
            <a:ext cx="5224646" cy="1869238"/>
          </a:xfrm>
          <a:prstGeom prst="rect">
            <a:avLst/>
          </a:prstGeom>
        </p:spPr>
      </p:pic>
      <p:pic>
        <p:nvPicPr>
          <p:cNvPr id="15" name="Picture 14">
            <a:extLst>
              <a:ext uri="{FF2B5EF4-FFF2-40B4-BE49-F238E27FC236}">
                <a16:creationId xmlns:a16="http://schemas.microsoft.com/office/drawing/2014/main" id="{9AC521BE-F267-D193-51B7-4A6FCB8AE7F2}"/>
              </a:ext>
            </a:extLst>
          </p:cNvPr>
          <p:cNvPicPr>
            <a:picLocks noChangeAspect="1"/>
          </p:cNvPicPr>
          <p:nvPr/>
        </p:nvPicPr>
        <p:blipFill>
          <a:blip r:embed="rId4"/>
          <a:stretch>
            <a:fillRect/>
          </a:stretch>
        </p:blipFill>
        <p:spPr>
          <a:xfrm>
            <a:off x="387537" y="1385293"/>
            <a:ext cx="3962550" cy="1880786"/>
          </a:xfrm>
          <a:prstGeom prst="rect">
            <a:avLst/>
          </a:prstGeom>
        </p:spPr>
      </p:pic>
      <p:pic>
        <p:nvPicPr>
          <p:cNvPr id="17" name="Picture 16">
            <a:extLst>
              <a:ext uri="{FF2B5EF4-FFF2-40B4-BE49-F238E27FC236}">
                <a16:creationId xmlns:a16="http://schemas.microsoft.com/office/drawing/2014/main" id="{91C8F127-BB77-8B5B-8BEB-142A0B7D2C81}"/>
              </a:ext>
            </a:extLst>
          </p:cNvPr>
          <p:cNvPicPr>
            <a:picLocks noChangeAspect="1"/>
          </p:cNvPicPr>
          <p:nvPr/>
        </p:nvPicPr>
        <p:blipFill>
          <a:blip r:embed="rId5"/>
          <a:stretch>
            <a:fillRect/>
          </a:stretch>
        </p:blipFill>
        <p:spPr>
          <a:xfrm rot="10800000">
            <a:off x="5923026" y="4101684"/>
            <a:ext cx="6083628" cy="1070690"/>
          </a:xfrm>
          <a:prstGeom prst="rect">
            <a:avLst/>
          </a:prstGeom>
        </p:spPr>
      </p:pic>
      <p:pic>
        <p:nvPicPr>
          <p:cNvPr id="21" name="Picture 20">
            <a:extLst>
              <a:ext uri="{FF2B5EF4-FFF2-40B4-BE49-F238E27FC236}">
                <a16:creationId xmlns:a16="http://schemas.microsoft.com/office/drawing/2014/main" id="{514AD49E-D331-93DA-CF20-53D76D63DC0F}"/>
              </a:ext>
            </a:extLst>
          </p:cNvPr>
          <p:cNvPicPr>
            <a:picLocks noChangeAspect="1"/>
          </p:cNvPicPr>
          <p:nvPr/>
        </p:nvPicPr>
        <p:blipFill rotWithShape="1">
          <a:blip r:embed="rId6"/>
          <a:srcRect l="1196" t="16290"/>
          <a:stretch/>
        </p:blipFill>
        <p:spPr>
          <a:xfrm>
            <a:off x="319372" y="4105108"/>
            <a:ext cx="5544617" cy="1043585"/>
          </a:xfrm>
          <a:prstGeom prst="rect">
            <a:avLst/>
          </a:prstGeom>
        </p:spPr>
      </p:pic>
      <p:sp>
        <p:nvSpPr>
          <p:cNvPr id="25" name="TextBox 24">
            <a:extLst>
              <a:ext uri="{FF2B5EF4-FFF2-40B4-BE49-F238E27FC236}">
                <a16:creationId xmlns:a16="http://schemas.microsoft.com/office/drawing/2014/main" id="{642D2550-DD0A-4C2D-BDCF-1E31E26CCABE}"/>
              </a:ext>
            </a:extLst>
          </p:cNvPr>
          <p:cNvSpPr txBox="1"/>
          <p:nvPr/>
        </p:nvSpPr>
        <p:spPr>
          <a:xfrm>
            <a:off x="263352" y="5172374"/>
            <a:ext cx="2540111" cy="307777"/>
          </a:xfrm>
          <a:prstGeom prst="rect">
            <a:avLst/>
          </a:prstGeom>
          <a:noFill/>
        </p:spPr>
        <p:txBody>
          <a:bodyPr wrap="square">
            <a:spAutoFit/>
          </a:bodyPr>
          <a:lstStyle/>
          <a:p>
            <a:r>
              <a:rPr lang="sv-SE" sz="1400" dirty="0"/>
              <a:t>Density alu foam: ~900 [kg/m³] </a:t>
            </a:r>
          </a:p>
        </p:txBody>
      </p:sp>
      <p:sp>
        <p:nvSpPr>
          <p:cNvPr id="27" name="TextBox 26">
            <a:extLst>
              <a:ext uri="{FF2B5EF4-FFF2-40B4-BE49-F238E27FC236}">
                <a16:creationId xmlns:a16="http://schemas.microsoft.com/office/drawing/2014/main" id="{6EFF3A38-37B1-39FC-7ADC-4BA49877170F}"/>
              </a:ext>
            </a:extLst>
          </p:cNvPr>
          <p:cNvSpPr txBox="1"/>
          <p:nvPr/>
        </p:nvSpPr>
        <p:spPr>
          <a:xfrm>
            <a:off x="5889416" y="5197485"/>
            <a:ext cx="2540111" cy="307777"/>
          </a:xfrm>
          <a:prstGeom prst="rect">
            <a:avLst/>
          </a:prstGeom>
          <a:noFill/>
        </p:spPr>
        <p:txBody>
          <a:bodyPr wrap="square">
            <a:spAutoFit/>
          </a:bodyPr>
          <a:lstStyle/>
          <a:p>
            <a:r>
              <a:rPr lang="sv-SE" sz="1400" dirty="0"/>
              <a:t>Density alu foam: ~400 [kg/m³] </a:t>
            </a:r>
          </a:p>
        </p:txBody>
      </p:sp>
      <p:sp>
        <p:nvSpPr>
          <p:cNvPr id="28" name="Fußzeilenplatzhalter 4">
            <a:extLst>
              <a:ext uri="{FF2B5EF4-FFF2-40B4-BE49-F238E27FC236}">
                <a16:creationId xmlns:a16="http://schemas.microsoft.com/office/drawing/2014/main" id="{A7EAE166-C810-6191-FF25-D08D95C7754D}"/>
              </a:ext>
            </a:extLst>
          </p:cNvPr>
          <p:cNvSpPr>
            <a:spLocks noGrp="1"/>
          </p:cNvSpPr>
          <p:nvPr>
            <p:ph type="ftr" sz="quarter" idx="12"/>
          </p:nvPr>
        </p:nvSpPr>
        <p:spPr>
          <a:xfrm>
            <a:off x="6946304" y="6093301"/>
            <a:ext cx="3860800" cy="628179"/>
          </a:xfrm>
        </p:spPr>
        <p:txBody>
          <a:bodyPr/>
          <a:lstStyle/>
          <a:p>
            <a:r>
              <a:rPr lang="en-US" dirty="0"/>
              <a:t>Michael Machhammer</a:t>
            </a:r>
          </a:p>
          <a:p>
            <a:r>
              <a:rPr lang="en-US" dirty="0"/>
              <a:t>AP&amp;T Sweden AB</a:t>
            </a:r>
          </a:p>
          <a:p>
            <a:r>
              <a:rPr lang="en-US" dirty="0"/>
              <a:t>20.06.2023</a:t>
            </a:r>
          </a:p>
        </p:txBody>
      </p:sp>
      <p:sp>
        <p:nvSpPr>
          <p:cNvPr id="29" name="TextBox 28">
            <a:extLst>
              <a:ext uri="{FF2B5EF4-FFF2-40B4-BE49-F238E27FC236}">
                <a16:creationId xmlns:a16="http://schemas.microsoft.com/office/drawing/2014/main" id="{922D898D-A5D2-49E6-66F9-56D34DEED546}"/>
              </a:ext>
            </a:extLst>
          </p:cNvPr>
          <p:cNvSpPr txBox="1"/>
          <p:nvPr/>
        </p:nvSpPr>
        <p:spPr>
          <a:xfrm>
            <a:off x="3935760" y="2897227"/>
            <a:ext cx="576064" cy="369332"/>
          </a:xfrm>
          <a:prstGeom prst="rect">
            <a:avLst/>
          </a:prstGeom>
          <a:noFill/>
        </p:spPr>
        <p:txBody>
          <a:bodyPr wrap="square" rtlCol="0">
            <a:spAutoFit/>
          </a:bodyPr>
          <a:lstStyle/>
          <a:p>
            <a:r>
              <a:rPr lang="de-DE" dirty="0">
                <a:solidFill>
                  <a:schemeClr val="bg1"/>
                </a:solidFill>
              </a:rPr>
              <a:t>a.)</a:t>
            </a:r>
            <a:endParaRPr lang="sv-SE" dirty="0">
              <a:solidFill>
                <a:schemeClr val="bg1"/>
              </a:solidFill>
            </a:endParaRPr>
          </a:p>
        </p:txBody>
      </p:sp>
      <p:sp>
        <p:nvSpPr>
          <p:cNvPr id="30" name="TextBox 29">
            <a:extLst>
              <a:ext uri="{FF2B5EF4-FFF2-40B4-BE49-F238E27FC236}">
                <a16:creationId xmlns:a16="http://schemas.microsoft.com/office/drawing/2014/main" id="{BCF4AA6E-2EE3-DB75-A98A-84BC355E0A9E}"/>
              </a:ext>
            </a:extLst>
          </p:cNvPr>
          <p:cNvSpPr txBox="1"/>
          <p:nvPr/>
        </p:nvSpPr>
        <p:spPr>
          <a:xfrm>
            <a:off x="9330333" y="2921920"/>
            <a:ext cx="576064" cy="369332"/>
          </a:xfrm>
          <a:prstGeom prst="rect">
            <a:avLst/>
          </a:prstGeom>
          <a:noFill/>
        </p:spPr>
        <p:txBody>
          <a:bodyPr wrap="square" rtlCol="0">
            <a:spAutoFit/>
          </a:bodyPr>
          <a:lstStyle/>
          <a:p>
            <a:r>
              <a:rPr lang="de-DE" dirty="0">
                <a:solidFill>
                  <a:schemeClr val="bg1"/>
                </a:solidFill>
              </a:rPr>
              <a:t>b.)</a:t>
            </a:r>
            <a:endParaRPr lang="sv-SE" dirty="0">
              <a:solidFill>
                <a:schemeClr val="bg1"/>
              </a:solidFill>
            </a:endParaRPr>
          </a:p>
        </p:txBody>
      </p:sp>
      <p:sp>
        <p:nvSpPr>
          <p:cNvPr id="5" name="TextBox 4">
            <a:extLst>
              <a:ext uri="{FF2B5EF4-FFF2-40B4-BE49-F238E27FC236}">
                <a16:creationId xmlns:a16="http://schemas.microsoft.com/office/drawing/2014/main" id="{8B1C5727-8A03-885B-0BA1-36C6E90D0396}"/>
              </a:ext>
            </a:extLst>
          </p:cNvPr>
          <p:cNvSpPr txBox="1"/>
          <p:nvPr/>
        </p:nvSpPr>
        <p:spPr>
          <a:xfrm>
            <a:off x="263352" y="5457099"/>
            <a:ext cx="2304256" cy="307777"/>
          </a:xfrm>
          <a:prstGeom prst="rect">
            <a:avLst/>
          </a:prstGeom>
          <a:noFill/>
        </p:spPr>
        <p:txBody>
          <a:bodyPr wrap="square">
            <a:spAutoFit/>
          </a:bodyPr>
          <a:lstStyle/>
          <a:p>
            <a:r>
              <a:rPr lang="sv-SE" sz="1400" dirty="0"/>
              <a:t>SMC Material: AMC 85590</a:t>
            </a:r>
          </a:p>
        </p:txBody>
      </p:sp>
      <p:sp>
        <p:nvSpPr>
          <p:cNvPr id="7" name="TextBox 6">
            <a:extLst>
              <a:ext uri="{FF2B5EF4-FFF2-40B4-BE49-F238E27FC236}">
                <a16:creationId xmlns:a16="http://schemas.microsoft.com/office/drawing/2014/main" id="{6B9F79B0-9E35-D242-1A62-8215911C4CB9}"/>
              </a:ext>
            </a:extLst>
          </p:cNvPr>
          <p:cNvSpPr txBox="1"/>
          <p:nvPr/>
        </p:nvSpPr>
        <p:spPr>
          <a:xfrm>
            <a:off x="5876964" y="5447887"/>
            <a:ext cx="2304256" cy="307777"/>
          </a:xfrm>
          <a:prstGeom prst="rect">
            <a:avLst/>
          </a:prstGeom>
          <a:noFill/>
        </p:spPr>
        <p:txBody>
          <a:bodyPr wrap="square">
            <a:spAutoFit/>
          </a:bodyPr>
          <a:lstStyle/>
          <a:p>
            <a:r>
              <a:rPr lang="sv-SE" sz="1400" dirty="0"/>
              <a:t>SMC Material: AMC 85590</a:t>
            </a:r>
          </a:p>
        </p:txBody>
      </p:sp>
      <p:cxnSp>
        <p:nvCxnSpPr>
          <p:cNvPr id="9" name="Straight Connector 8">
            <a:extLst>
              <a:ext uri="{FF2B5EF4-FFF2-40B4-BE49-F238E27FC236}">
                <a16:creationId xmlns:a16="http://schemas.microsoft.com/office/drawing/2014/main" id="{773DC71D-855B-0CF3-BB1A-0A6CF38B980B}"/>
              </a:ext>
            </a:extLst>
          </p:cNvPr>
          <p:cNvCxnSpPr>
            <a:cxnSpLocks/>
          </p:cNvCxnSpPr>
          <p:nvPr/>
        </p:nvCxnSpPr>
        <p:spPr>
          <a:xfrm>
            <a:off x="564084" y="4384154"/>
            <a:ext cx="10801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B69F593-A5AD-CCFE-C445-9BA17F18657E}"/>
              </a:ext>
            </a:extLst>
          </p:cNvPr>
          <p:cNvCxnSpPr>
            <a:cxnSpLocks/>
          </p:cNvCxnSpPr>
          <p:nvPr/>
        </p:nvCxnSpPr>
        <p:spPr>
          <a:xfrm flipV="1">
            <a:off x="3218384" y="4318000"/>
            <a:ext cx="2401366" cy="407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E94B2DE-DEB0-F689-7760-78A3B65A4505}"/>
              </a:ext>
            </a:extLst>
          </p:cNvPr>
          <p:cNvCxnSpPr>
            <a:cxnSpLocks/>
          </p:cNvCxnSpPr>
          <p:nvPr/>
        </p:nvCxnSpPr>
        <p:spPr>
          <a:xfrm flipV="1">
            <a:off x="1651000" y="4351867"/>
            <a:ext cx="1532467" cy="2116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3AB1FDC-FA25-9D7E-F77C-81403B7ACF10}"/>
              </a:ext>
            </a:extLst>
          </p:cNvPr>
          <p:cNvCxnSpPr>
            <a:cxnSpLocks/>
          </p:cNvCxnSpPr>
          <p:nvPr/>
        </p:nvCxnSpPr>
        <p:spPr>
          <a:xfrm flipV="1">
            <a:off x="1679864" y="4419600"/>
            <a:ext cx="1482436" cy="152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E9508C-F87F-C36F-5BD3-F18879AEA967}"/>
              </a:ext>
            </a:extLst>
          </p:cNvPr>
          <p:cNvCxnSpPr>
            <a:cxnSpLocks/>
          </p:cNvCxnSpPr>
          <p:nvPr/>
        </p:nvCxnSpPr>
        <p:spPr>
          <a:xfrm>
            <a:off x="1651000" y="4371454"/>
            <a:ext cx="29633" cy="629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6B871C1-C18A-EC30-1BA3-72CC1FE3ECD4}"/>
              </a:ext>
            </a:extLst>
          </p:cNvPr>
          <p:cNvCxnSpPr>
            <a:cxnSpLocks/>
          </p:cNvCxnSpPr>
          <p:nvPr/>
        </p:nvCxnSpPr>
        <p:spPr>
          <a:xfrm flipH="1">
            <a:off x="3158067" y="4352404"/>
            <a:ext cx="21166" cy="6719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AC495C33-4487-5013-5053-C8AE94C2C73A}"/>
              </a:ext>
            </a:extLst>
          </p:cNvPr>
          <p:cNvSpPr/>
          <p:nvPr/>
        </p:nvSpPr>
        <p:spPr>
          <a:xfrm>
            <a:off x="6124133" y="4239346"/>
            <a:ext cx="5465004" cy="164194"/>
          </a:xfrm>
          <a:custGeom>
            <a:avLst/>
            <a:gdLst>
              <a:gd name="connsiteX0" fmla="*/ 0 w 5465004"/>
              <a:gd name="connsiteY0" fmla="*/ 62594 h 164194"/>
              <a:gd name="connsiteX1" fmla="*/ 298450 w 5465004"/>
              <a:gd name="connsiteY1" fmla="*/ 91169 h 164194"/>
              <a:gd name="connsiteX2" fmla="*/ 812800 w 5465004"/>
              <a:gd name="connsiteY2" fmla="*/ 113394 h 164194"/>
              <a:gd name="connsiteX3" fmla="*/ 1549400 w 5465004"/>
              <a:gd name="connsiteY3" fmla="*/ 110219 h 164194"/>
              <a:gd name="connsiteX4" fmla="*/ 2222500 w 5465004"/>
              <a:gd name="connsiteY4" fmla="*/ 68944 h 164194"/>
              <a:gd name="connsiteX5" fmla="*/ 2657475 w 5465004"/>
              <a:gd name="connsiteY5" fmla="*/ 59419 h 164194"/>
              <a:gd name="connsiteX6" fmla="*/ 3254375 w 5465004"/>
              <a:gd name="connsiteY6" fmla="*/ 81644 h 164194"/>
              <a:gd name="connsiteX7" fmla="*/ 3673475 w 5465004"/>
              <a:gd name="connsiteY7" fmla="*/ 97519 h 164194"/>
              <a:gd name="connsiteX8" fmla="*/ 4483100 w 5465004"/>
              <a:gd name="connsiteY8" fmla="*/ 49894 h 164194"/>
              <a:gd name="connsiteX9" fmla="*/ 5194300 w 5465004"/>
              <a:gd name="connsiteY9" fmla="*/ 30844 h 164194"/>
              <a:gd name="connsiteX10" fmla="*/ 5426075 w 5465004"/>
              <a:gd name="connsiteY10" fmla="*/ 2269 h 164194"/>
              <a:gd name="connsiteX11" fmla="*/ 5454650 w 5465004"/>
              <a:gd name="connsiteY11" fmla="*/ 8619 h 164194"/>
              <a:gd name="connsiteX12" fmla="*/ 5457825 w 5465004"/>
              <a:gd name="connsiteY12" fmla="*/ 62594 h 164194"/>
              <a:gd name="connsiteX13" fmla="*/ 5362575 w 5465004"/>
              <a:gd name="connsiteY13" fmla="*/ 78469 h 164194"/>
              <a:gd name="connsiteX14" fmla="*/ 4724400 w 5465004"/>
              <a:gd name="connsiteY14" fmla="*/ 126094 h 164194"/>
              <a:gd name="connsiteX15" fmla="*/ 3962400 w 5465004"/>
              <a:gd name="connsiteY15" fmla="*/ 164194 h 164194"/>
              <a:gd name="connsiteX16" fmla="*/ 3244850 w 5465004"/>
              <a:gd name="connsiteY16" fmla="*/ 148319 h 16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5004" h="164194">
                <a:moveTo>
                  <a:pt x="0" y="62594"/>
                </a:moveTo>
                <a:cubicBezTo>
                  <a:pt x="81491" y="72648"/>
                  <a:pt x="162983" y="82702"/>
                  <a:pt x="298450" y="91169"/>
                </a:cubicBezTo>
                <a:cubicBezTo>
                  <a:pt x="433917" y="99636"/>
                  <a:pt x="604308" y="110219"/>
                  <a:pt x="812800" y="113394"/>
                </a:cubicBezTo>
                <a:cubicBezTo>
                  <a:pt x="1021292" y="116569"/>
                  <a:pt x="1314450" y="117627"/>
                  <a:pt x="1549400" y="110219"/>
                </a:cubicBezTo>
                <a:cubicBezTo>
                  <a:pt x="1784350" y="102811"/>
                  <a:pt x="2037821" y="77411"/>
                  <a:pt x="2222500" y="68944"/>
                </a:cubicBezTo>
                <a:cubicBezTo>
                  <a:pt x="2407179" y="60477"/>
                  <a:pt x="2485496" y="57302"/>
                  <a:pt x="2657475" y="59419"/>
                </a:cubicBezTo>
                <a:cubicBezTo>
                  <a:pt x="2829454" y="61536"/>
                  <a:pt x="3254375" y="81644"/>
                  <a:pt x="3254375" y="81644"/>
                </a:cubicBezTo>
                <a:cubicBezTo>
                  <a:pt x="3423708" y="87994"/>
                  <a:pt x="3468688" y="102811"/>
                  <a:pt x="3673475" y="97519"/>
                </a:cubicBezTo>
                <a:cubicBezTo>
                  <a:pt x="3878262" y="92227"/>
                  <a:pt x="4229629" y="61006"/>
                  <a:pt x="4483100" y="49894"/>
                </a:cubicBezTo>
                <a:cubicBezTo>
                  <a:pt x="4736571" y="38782"/>
                  <a:pt x="5037138" y="38781"/>
                  <a:pt x="5194300" y="30844"/>
                </a:cubicBezTo>
                <a:cubicBezTo>
                  <a:pt x="5351462" y="22907"/>
                  <a:pt x="5382683" y="5973"/>
                  <a:pt x="5426075" y="2269"/>
                </a:cubicBezTo>
                <a:cubicBezTo>
                  <a:pt x="5469467" y="-1435"/>
                  <a:pt x="5449358" y="-1435"/>
                  <a:pt x="5454650" y="8619"/>
                </a:cubicBezTo>
                <a:cubicBezTo>
                  <a:pt x="5459942" y="18673"/>
                  <a:pt x="5473171" y="50952"/>
                  <a:pt x="5457825" y="62594"/>
                </a:cubicBezTo>
                <a:cubicBezTo>
                  <a:pt x="5442479" y="74236"/>
                  <a:pt x="5484812" y="67886"/>
                  <a:pt x="5362575" y="78469"/>
                </a:cubicBezTo>
                <a:cubicBezTo>
                  <a:pt x="5240338" y="89052"/>
                  <a:pt x="4957762" y="111807"/>
                  <a:pt x="4724400" y="126094"/>
                </a:cubicBezTo>
                <a:cubicBezTo>
                  <a:pt x="4491038" y="140381"/>
                  <a:pt x="3962400" y="164194"/>
                  <a:pt x="3962400" y="164194"/>
                </a:cubicBezTo>
                <a:lnTo>
                  <a:pt x="3244850" y="148319"/>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5" name="Freeform: Shape 34">
            <a:extLst>
              <a:ext uri="{FF2B5EF4-FFF2-40B4-BE49-F238E27FC236}">
                <a16:creationId xmlns:a16="http://schemas.microsoft.com/office/drawing/2014/main" id="{F54DA624-29AE-E890-B4BA-B1D75664A758}"/>
              </a:ext>
            </a:extLst>
          </p:cNvPr>
          <p:cNvSpPr/>
          <p:nvPr/>
        </p:nvSpPr>
        <p:spPr>
          <a:xfrm>
            <a:off x="6108487" y="4301067"/>
            <a:ext cx="1229996" cy="133350"/>
          </a:xfrm>
          <a:custGeom>
            <a:avLst/>
            <a:gdLst>
              <a:gd name="connsiteX0" fmla="*/ 6563 w 1229996"/>
              <a:gd name="connsiteY0" fmla="*/ 0 h 133350"/>
              <a:gd name="connsiteX1" fmla="*/ 4446 w 1229996"/>
              <a:gd name="connsiteY1" fmla="*/ 50800 h 133350"/>
              <a:gd name="connsiteX2" fmla="*/ 57363 w 1229996"/>
              <a:gd name="connsiteY2" fmla="*/ 69850 h 133350"/>
              <a:gd name="connsiteX3" fmla="*/ 364280 w 1229996"/>
              <a:gd name="connsiteY3" fmla="*/ 99483 h 133350"/>
              <a:gd name="connsiteX4" fmla="*/ 808780 w 1229996"/>
              <a:gd name="connsiteY4" fmla="*/ 124883 h 133350"/>
              <a:gd name="connsiteX5" fmla="*/ 1126280 w 1229996"/>
              <a:gd name="connsiteY5" fmla="*/ 129116 h 133350"/>
              <a:gd name="connsiteX6" fmla="*/ 1229996 w 1229996"/>
              <a:gd name="connsiteY6" fmla="*/ 1333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9996" h="133350">
                <a:moveTo>
                  <a:pt x="6563" y="0"/>
                </a:moveTo>
                <a:cubicBezTo>
                  <a:pt x="1271" y="19579"/>
                  <a:pt x="-4021" y="39158"/>
                  <a:pt x="4446" y="50800"/>
                </a:cubicBezTo>
                <a:cubicBezTo>
                  <a:pt x="12913" y="62442"/>
                  <a:pt x="-2609" y="61736"/>
                  <a:pt x="57363" y="69850"/>
                </a:cubicBezTo>
                <a:cubicBezTo>
                  <a:pt x="117335" y="77964"/>
                  <a:pt x="239044" y="90311"/>
                  <a:pt x="364280" y="99483"/>
                </a:cubicBezTo>
                <a:cubicBezTo>
                  <a:pt x="489516" y="108655"/>
                  <a:pt x="681780" y="119944"/>
                  <a:pt x="808780" y="124883"/>
                </a:cubicBezTo>
                <a:cubicBezTo>
                  <a:pt x="935780" y="129822"/>
                  <a:pt x="1056077" y="127705"/>
                  <a:pt x="1126280" y="129116"/>
                </a:cubicBezTo>
                <a:cubicBezTo>
                  <a:pt x="1196483" y="130527"/>
                  <a:pt x="1213239" y="131938"/>
                  <a:pt x="1229996" y="13335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1"/>
              </a:solidFill>
            </a:endParaRPr>
          </a:p>
        </p:txBody>
      </p:sp>
      <p:sp>
        <p:nvSpPr>
          <p:cNvPr id="36" name="Freeform: Shape 35">
            <a:extLst>
              <a:ext uri="{FF2B5EF4-FFF2-40B4-BE49-F238E27FC236}">
                <a16:creationId xmlns:a16="http://schemas.microsoft.com/office/drawing/2014/main" id="{6C11B40B-2A6B-A8B0-BC7A-9ED67C72BD03}"/>
              </a:ext>
            </a:extLst>
          </p:cNvPr>
          <p:cNvSpPr/>
          <p:nvPr/>
        </p:nvSpPr>
        <p:spPr>
          <a:xfrm>
            <a:off x="9184217" y="4381843"/>
            <a:ext cx="182033" cy="6585"/>
          </a:xfrm>
          <a:custGeom>
            <a:avLst/>
            <a:gdLst>
              <a:gd name="connsiteX0" fmla="*/ 182033 w 182033"/>
              <a:gd name="connsiteY0" fmla="*/ 6350 h 6585"/>
              <a:gd name="connsiteX1" fmla="*/ 122767 w 182033"/>
              <a:gd name="connsiteY1" fmla="*/ 6350 h 6585"/>
              <a:gd name="connsiteX2" fmla="*/ 0 w 182033"/>
              <a:gd name="connsiteY2" fmla="*/ 0 h 6585"/>
            </a:gdLst>
            <a:ahLst/>
            <a:cxnLst>
              <a:cxn ang="0">
                <a:pos x="connsiteX0" y="connsiteY0"/>
              </a:cxn>
              <a:cxn ang="0">
                <a:pos x="connsiteX1" y="connsiteY1"/>
              </a:cxn>
              <a:cxn ang="0">
                <a:pos x="connsiteX2" y="connsiteY2"/>
              </a:cxn>
            </a:cxnLst>
            <a:rect l="l" t="t" r="r" b="b"/>
            <a:pathLst>
              <a:path w="182033" h="6585">
                <a:moveTo>
                  <a:pt x="182033" y="6350"/>
                </a:moveTo>
                <a:cubicBezTo>
                  <a:pt x="167569" y="6879"/>
                  <a:pt x="122767" y="6350"/>
                  <a:pt x="122767" y="6350"/>
                </a:cubicBezTo>
                <a:cubicBezTo>
                  <a:pt x="92428" y="5292"/>
                  <a:pt x="46214" y="2646"/>
                  <a:pt x="0"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1"/>
              </a:solidFill>
            </a:endParaRPr>
          </a:p>
        </p:txBody>
      </p:sp>
      <p:sp>
        <p:nvSpPr>
          <p:cNvPr id="37" name="Freeform: Shape 36">
            <a:extLst>
              <a:ext uri="{FF2B5EF4-FFF2-40B4-BE49-F238E27FC236}">
                <a16:creationId xmlns:a16="http://schemas.microsoft.com/office/drawing/2014/main" id="{6EB2925F-ED7B-C5FE-6A72-AB2D03A81B5A}"/>
              </a:ext>
            </a:extLst>
          </p:cNvPr>
          <p:cNvSpPr/>
          <p:nvPr/>
        </p:nvSpPr>
        <p:spPr>
          <a:xfrm>
            <a:off x="7321285" y="4371435"/>
            <a:ext cx="1842823" cy="120486"/>
          </a:xfrm>
          <a:custGeom>
            <a:avLst/>
            <a:gdLst>
              <a:gd name="connsiteX0" fmla="*/ 21432 w 1842823"/>
              <a:gd name="connsiteY0" fmla="*/ 115898 h 120486"/>
              <a:gd name="connsiteX1" fmla="*/ 10848 w 1842823"/>
              <a:gd name="connsiteY1" fmla="*/ 60865 h 120486"/>
              <a:gd name="connsiteX2" fmla="*/ 84932 w 1842823"/>
              <a:gd name="connsiteY2" fmla="*/ 60865 h 120486"/>
              <a:gd name="connsiteX3" fmla="*/ 328348 w 1842823"/>
              <a:gd name="connsiteY3" fmla="*/ 46048 h 120486"/>
              <a:gd name="connsiteX4" fmla="*/ 658548 w 1842823"/>
              <a:gd name="connsiteY4" fmla="*/ 31232 h 120486"/>
              <a:gd name="connsiteX5" fmla="*/ 908315 w 1842823"/>
              <a:gd name="connsiteY5" fmla="*/ 16415 h 120486"/>
              <a:gd name="connsiteX6" fmla="*/ 1227932 w 1842823"/>
              <a:gd name="connsiteY6" fmla="*/ 1598 h 120486"/>
              <a:gd name="connsiteX7" fmla="*/ 1405732 w 1842823"/>
              <a:gd name="connsiteY7" fmla="*/ 1598 h 120486"/>
              <a:gd name="connsiteX8" fmla="*/ 1653382 w 1842823"/>
              <a:gd name="connsiteY8" fmla="*/ 12182 h 120486"/>
              <a:gd name="connsiteX9" fmla="*/ 1788848 w 1842823"/>
              <a:gd name="connsiteY9" fmla="*/ 18532 h 120486"/>
              <a:gd name="connsiteX10" fmla="*/ 1839648 w 1842823"/>
              <a:gd name="connsiteY10" fmla="*/ 22765 h 120486"/>
              <a:gd name="connsiteX11" fmla="*/ 1835415 w 1842823"/>
              <a:gd name="connsiteY11" fmla="*/ 35465 h 120486"/>
              <a:gd name="connsiteX12" fmla="*/ 1818482 w 1842823"/>
              <a:gd name="connsiteY12" fmla="*/ 60865 h 120486"/>
              <a:gd name="connsiteX13" fmla="*/ 1797315 w 1842823"/>
              <a:gd name="connsiteY13" fmla="*/ 67215 h 120486"/>
              <a:gd name="connsiteX14" fmla="*/ 1680898 w 1842823"/>
              <a:gd name="connsiteY14" fmla="*/ 67215 h 120486"/>
              <a:gd name="connsiteX15" fmla="*/ 1496748 w 1842823"/>
              <a:gd name="connsiteY15" fmla="*/ 58748 h 120486"/>
              <a:gd name="connsiteX16" fmla="*/ 1244865 w 1842823"/>
              <a:gd name="connsiteY16" fmla="*/ 56632 h 120486"/>
              <a:gd name="connsiteX17" fmla="*/ 1022615 w 1842823"/>
              <a:gd name="connsiteY17" fmla="*/ 65098 h 120486"/>
              <a:gd name="connsiteX18" fmla="*/ 868098 w 1842823"/>
              <a:gd name="connsiteY18" fmla="*/ 84148 h 120486"/>
              <a:gd name="connsiteX19" fmla="*/ 586582 w 1842823"/>
              <a:gd name="connsiteY19" fmla="*/ 92615 h 120486"/>
              <a:gd name="connsiteX20" fmla="*/ 389732 w 1842823"/>
              <a:gd name="connsiteY20" fmla="*/ 105315 h 120486"/>
              <a:gd name="connsiteX21" fmla="*/ 159015 w 1842823"/>
              <a:gd name="connsiteY21" fmla="*/ 109548 h 120486"/>
              <a:gd name="connsiteX22" fmla="*/ 205582 w 1842823"/>
              <a:gd name="connsiteY22" fmla="*/ 115898 h 120486"/>
              <a:gd name="connsiteX23" fmla="*/ 21432 w 1842823"/>
              <a:gd name="connsiteY23" fmla="*/ 115898 h 12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2823" h="120486">
                <a:moveTo>
                  <a:pt x="21432" y="115898"/>
                </a:moveTo>
                <a:cubicBezTo>
                  <a:pt x="-11024" y="106726"/>
                  <a:pt x="265" y="70037"/>
                  <a:pt x="10848" y="60865"/>
                </a:cubicBezTo>
                <a:cubicBezTo>
                  <a:pt x="21431" y="51693"/>
                  <a:pt x="32015" y="63334"/>
                  <a:pt x="84932" y="60865"/>
                </a:cubicBezTo>
                <a:cubicBezTo>
                  <a:pt x="137849" y="58396"/>
                  <a:pt x="328348" y="46048"/>
                  <a:pt x="328348" y="46048"/>
                </a:cubicBezTo>
                <a:lnTo>
                  <a:pt x="658548" y="31232"/>
                </a:lnTo>
                <a:lnTo>
                  <a:pt x="908315" y="16415"/>
                </a:lnTo>
                <a:lnTo>
                  <a:pt x="1227932" y="1598"/>
                </a:lnTo>
                <a:cubicBezTo>
                  <a:pt x="1310835" y="-871"/>
                  <a:pt x="1334824" y="-166"/>
                  <a:pt x="1405732" y="1598"/>
                </a:cubicBezTo>
                <a:cubicBezTo>
                  <a:pt x="1476640" y="3362"/>
                  <a:pt x="1653382" y="12182"/>
                  <a:pt x="1653382" y="12182"/>
                </a:cubicBezTo>
                <a:lnTo>
                  <a:pt x="1788848" y="18532"/>
                </a:lnTo>
                <a:cubicBezTo>
                  <a:pt x="1819892" y="20296"/>
                  <a:pt x="1831887" y="19943"/>
                  <a:pt x="1839648" y="22765"/>
                </a:cubicBezTo>
                <a:cubicBezTo>
                  <a:pt x="1847409" y="25587"/>
                  <a:pt x="1838943" y="29115"/>
                  <a:pt x="1835415" y="35465"/>
                </a:cubicBezTo>
                <a:cubicBezTo>
                  <a:pt x="1831887" y="41815"/>
                  <a:pt x="1824832" y="55573"/>
                  <a:pt x="1818482" y="60865"/>
                </a:cubicBezTo>
                <a:cubicBezTo>
                  <a:pt x="1812132" y="66157"/>
                  <a:pt x="1820246" y="66157"/>
                  <a:pt x="1797315" y="67215"/>
                </a:cubicBezTo>
                <a:cubicBezTo>
                  <a:pt x="1774384" y="68273"/>
                  <a:pt x="1730992" y="68626"/>
                  <a:pt x="1680898" y="67215"/>
                </a:cubicBezTo>
                <a:cubicBezTo>
                  <a:pt x="1630804" y="65804"/>
                  <a:pt x="1569420" y="60512"/>
                  <a:pt x="1496748" y="58748"/>
                </a:cubicBezTo>
                <a:cubicBezTo>
                  <a:pt x="1424076" y="56984"/>
                  <a:pt x="1323887" y="55574"/>
                  <a:pt x="1244865" y="56632"/>
                </a:cubicBezTo>
                <a:cubicBezTo>
                  <a:pt x="1165843" y="57690"/>
                  <a:pt x="1085410" y="60512"/>
                  <a:pt x="1022615" y="65098"/>
                </a:cubicBezTo>
                <a:cubicBezTo>
                  <a:pt x="959821" y="69684"/>
                  <a:pt x="940770" y="79562"/>
                  <a:pt x="868098" y="84148"/>
                </a:cubicBezTo>
                <a:cubicBezTo>
                  <a:pt x="795426" y="88734"/>
                  <a:pt x="666310" y="89087"/>
                  <a:pt x="586582" y="92615"/>
                </a:cubicBezTo>
                <a:cubicBezTo>
                  <a:pt x="506854" y="96143"/>
                  <a:pt x="460993" y="102493"/>
                  <a:pt x="389732" y="105315"/>
                </a:cubicBezTo>
                <a:cubicBezTo>
                  <a:pt x="318471" y="108137"/>
                  <a:pt x="189707" y="107784"/>
                  <a:pt x="159015" y="109548"/>
                </a:cubicBezTo>
                <a:cubicBezTo>
                  <a:pt x="128323" y="111312"/>
                  <a:pt x="227101" y="113781"/>
                  <a:pt x="205582" y="115898"/>
                </a:cubicBezTo>
                <a:cubicBezTo>
                  <a:pt x="184063" y="118015"/>
                  <a:pt x="53888" y="125070"/>
                  <a:pt x="21432" y="115898"/>
                </a:cubicBezTo>
                <a:close/>
              </a:path>
            </a:pathLst>
          </a:cu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chemeClr val="tx1"/>
              </a:solidFill>
            </a:endParaRPr>
          </a:p>
        </p:txBody>
      </p:sp>
      <p:pic>
        <p:nvPicPr>
          <p:cNvPr id="3" name="Picture 8">
            <a:extLst>
              <a:ext uri="{FF2B5EF4-FFF2-40B4-BE49-F238E27FC236}">
                <a16:creationId xmlns:a16="http://schemas.microsoft.com/office/drawing/2014/main" id="{01939ED3-5B64-3DD1-6C2E-05732E9724E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8" name="Picture 7" descr="iwu_rgb">
            <a:extLst>
              <a:ext uri="{FF2B5EF4-FFF2-40B4-BE49-F238E27FC236}">
                <a16:creationId xmlns:a16="http://schemas.microsoft.com/office/drawing/2014/main" id="{BF3CCF07-0994-EE69-4761-D3AC247B5E8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17D1F8E7-4B18-1B61-CF51-B918C1B79E6E}"/>
              </a:ext>
            </a:extLst>
          </p:cNvPr>
          <p:cNvPicPr>
            <a:picLocks noChangeAspect="1"/>
          </p:cNvPicPr>
          <p:nvPr/>
        </p:nvPicPr>
        <p:blipFill>
          <a:blip r:embed="rId9"/>
          <a:stretch>
            <a:fillRect/>
          </a:stretch>
        </p:blipFill>
        <p:spPr>
          <a:xfrm>
            <a:off x="10611699" y="551343"/>
            <a:ext cx="450155" cy="501392"/>
          </a:xfrm>
          <a:prstGeom prst="rect">
            <a:avLst/>
          </a:prstGeom>
        </p:spPr>
      </p:pic>
      <p:pic>
        <p:nvPicPr>
          <p:cNvPr id="14" name="Grafik 12">
            <a:extLst>
              <a:ext uri="{FF2B5EF4-FFF2-40B4-BE49-F238E27FC236}">
                <a16:creationId xmlns:a16="http://schemas.microsoft.com/office/drawing/2014/main" id="{37768FB0-C507-7940-0462-81B5A0DDF66D}"/>
              </a:ext>
            </a:extLst>
          </p:cNvPr>
          <p:cNvPicPr>
            <a:picLocks noChangeAspect="1"/>
          </p:cNvPicPr>
          <p:nvPr/>
        </p:nvPicPr>
        <p:blipFill rotWithShape="1">
          <a:blip r:embed="rId10"/>
          <a:srcRect l="28067" t="19233" r="68055" b="54776"/>
          <a:stretch/>
        </p:blipFill>
        <p:spPr>
          <a:xfrm>
            <a:off x="11086063" y="532221"/>
            <a:ext cx="450154" cy="520514"/>
          </a:xfrm>
          <a:prstGeom prst="rect">
            <a:avLst/>
          </a:prstGeom>
        </p:spPr>
      </p:pic>
      <p:pic>
        <p:nvPicPr>
          <p:cNvPr id="18" name="Picture 17">
            <a:extLst>
              <a:ext uri="{FF2B5EF4-FFF2-40B4-BE49-F238E27FC236}">
                <a16:creationId xmlns:a16="http://schemas.microsoft.com/office/drawing/2014/main" id="{E2C41CF2-DD27-C3A9-50B4-0C4C8FACC29E}"/>
              </a:ext>
            </a:extLst>
          </p:cNvPr>
          <p:cNvPicPr>
            <a:picLocks noChangeAspect="1"/>
          </p:cNvPicPr>
          <p:nvPr/>
        </p:nvPicPr>
        <p:blipFill>
          <a:blip r:embed="rId11"/>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354746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72407-CB87-C9D8-C6B4-80EA672F6EDB}"/>
              </a:ext>
            </a:extLst>
          </p:cNvPr>
          <p:cNvSpPr>
            <a:spLocks noGrp="1"/>
          </p:cNvSpPr>
          <p:nvPr>
            <p:ph type="title"/>
          </p:nvPr>
        </p:nvSpPr>
        <p:spPr/>
        <p:txBody>
          <a:bodyPr/>
          <a:lstStyle/>
          <a:p>
            <a:r>
              <a:rPr lang="en-US" dirty="0" err="1">
                <a:latin typeface="+mj-lt"/>
              </a:rPr>
              <a:t>SafEBat</a:t>
            </a:r>
            <a:r>
              <a:rPr lang="en-US" dirty="0">
                <a:latin typeface="+mj-lt"/>
              </a:rPr>
              <a:t> – Tool to manufacture the demonstrator</a:t>
            </a:r>
            <a:endParaRPr lang="sv-SE" dirty="0"/>
          </a:p>
        </p:txBody>
      </p:sp>
      <p:sp>
        <p:nvSpPr>
          <p:cNvPr id="4" name="Slide Number Placeholder 3">
            <a:extLst>
              <a:ext uri="{FF2B5EF4-FFF2-40B4-BE49-F238E27FC236}">
                <a16:creationId xmlns:a16="http://schemas.microsoft.com/office/drawing/2014/main" id="{18D6F418-BF3C-9041-5F92-8E0297459ECF}"/>
              </a:ext>
            </a:extLst>
          </p:cNvPr>
          <p:cNvSpPr>
            <a:spLocks noGrp="1"/>
          </p:cNvSpPr>
          <p:nvPr>
            <p:ph type="sldNum" sz="quarter" idx="11"/>
          </p:nvPr>
        </p:nvSpPr>
        <p:spPr/>
        <p:txBody>
          <a:bodyPr/>
          <a:lstStyle/>
          <a:p>
            <a:fld id="{BFDAF33A-75E1-4C0B-A22B-EAC9B12C110F}" type="slidenum">
              <a:rPr lang="de-DE" smtClean="0"/>
              <a:pPr/>
              <a:t>23</a:t>
            </a:fld>
            <a:endParaRPr lang="de-DE" dirty="0"/>
          </a:p>
        </p:txBody>
      </p:sp>
      <p:sp>
        <p:nvSpPr>
          <p:cNvPr id="5" name="Footer Placeholder 4">
            <a:extLst>
              <a:ext uri="{FF2B5EF4-FFF2-40B4-BE49-F238E27FC236}">
                <a16:creationId xmlns:a16="http://schemas.microsoft.com/office/drawing/2014/main" id="{B3BF15CA-87C2-AD39-90B6-856FF6BEF992}"/>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8" name="Picture 7" descr="A picture containing kitchen appliance, indoor, kitchen, machine&#10;&#10;Description automatically generated">
            <a:extLst>
              <a:ext uri="{FF2B5EF4-FFF2-40B4-BE49-F238E27FC236}">
                <a16:creationId xmlns:a16="http://schemas.microsoft.com/office/drawing/2014/main" id="{7CD35705-A00D-B146-D691-8379D57171D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10" t="17085" b="15137"/>
          <a:stretch/>
        </p:blipFill>
        <p:spPr>
          <a:xfrm>
            <a:off x="335236" y="1105678"/>
            <a:ext cx="6086568" cy="3163892"/>
          </a:xfrm>
          <a:prstGeom prst="rect">
            <a:avLst/>
          </a:prstGeom>
        </p:spPr>
      </p:pic>
      <p:sp>
        <p:nvSpPr>
          <p:cNvPr id="3" name="TextBox 17">
            <a:extLst>
              <a:ext uri="{FF2B5EF4-FFF2-40B4-BE49-F238E27FC236}">
                <a16:creationId xmlns:a16="http://schemas.microsoft.com/office/drawing/2014/main" id="{2AE32CEC-F7AD-DA9B-7749-46B1B52B52BE}"/>
              </a:ext>
            </a:extLst>
          </p:cNvPr>
          <p:cNvSpPr txBox="1"/>
          <p:nvPr/>
        </p:nvSpPr>
        <p:spPr>
          <a:xfrm>
            <a:off x="1542931" y="4560204"/>
            <a:ext cx="2866615" cy="276494"/>
          </a:xfrm>
          <a:prstGeom prst="rect">
            <a:avLst/>
          </a:prstGeom>
          <a:noFill/>
        </p:spPr>
        <p:txBody>
          <a:bodyPr wrap="square" rtlCol="0">
            <a:spAutoFit/>
          </a:bodyPr>
          <a:lstStyle/>
          <a:p>
            <a:r>
              <a:rPr lang="en-US" sz="1198" dirty="0"/>
              <a:t>Insulating material</a:t>
            </a:r>
          </a:p>
        </p:txBody>
      </p:sp>
      <p:cxnSp>
        <p:nvCxnSpPr>
          <p:cNvPr id="6" name="Straight Arrow Connector 22">
            <a:extLst>
              <a:ext uri="{FF2B5EF4-FFF2-40B4-BE49-F238E27FC236}">
                <a16:creationId xmlns:a16="http://schemas.microsoft.com/office/drawing/2014/main" id="{80065F4D-C36B-15CD-1A11-DA20C6181792}"/>
              </a:ext>
            </a:extLst>
          </p:cNvPr>
          <p:cNvCxnSpPr>
            <a:cxnSpLocks/>
          </p:cNvCxnSpPr>
          <p:nvPr/>
        </p:nvCxnSpPr>
        <p:spPr>
          <a:xfrm flipV="1">
            <a:off x="2226391" y="2534300"/>
            <a:ext cx="0" cy="1974820"/>
          </a:xfrm>
          <a:prstGeom prst="straightConnector1">
            <a:avLst/>
          </a:prstGeom>
          <a:ln w="9525">
            <a:solidFill>
              <a:schemeClr val="tx1"/>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10" name="TextBox 17">
            <a:extLst>
              <a:ext uri="{FF2B5EF4-FFF2-40B4-BE49-F238E27FC236}">
                <a16:creationId xmlns:a16="http://schemas.microsoft.com/office/drawing/2014/main" id="{1FF76A96-B358-6174-0883-8083B60289AE}"/>
              </a:ext>
            </a:extLst>
          </p:cNvPr>
          <p:cNvSpPr txBox="1"/>
          <p:nvPr/>
        </p:nvSpPr>
        <p:spPr>
          <a:xfrm>
            <a:off x="4170607" y="5013176"/>
            <a:ext cx="2304255" cy="276679"/>
          </a:xfrm>
          <a:prstGeom prst="rect">
            <a:avLst/>
          </a:prstGeom>
          <a:noFill/>
        </p:spPr>
        <p:txBody>
          <a:bodyPr wrap="square" rtlCol="0">
            <a:spAutoFit/>
          </a:bodyPr>
          <a:lstStyle/>
          <a:p>
            <a:r>
              <a:rPr lang="en-US" sz="1198" dirty="0"/>
              <a:t>Cables for the heating cartridges</a:t>
            </a:r>
          </a:p>
        </p:txBody>
      </p:sp>
      <p:cxnSp>
        <p:nvCxnSpPr>
          <p:cNvPr id="11" name="Straight Arrow Connector 22">
            <a:extLst>
              <a:ext uri="{FF2B5EF4-FFF2-40B4-BE49-F238E27FC236}">
                <a16:creationId xmlns:a16="http://schemas.microsoft.com/office/drawing/2014/main" id="{65812379-2597-1956-CD28-27FB89B225D9}"/>
              </a:ext>
            </a:extLst>
          </p:cNvPr>
          <p:cNvCxnSpPr>
            <a:cxnSpLocks/>
          </p:cNvCxnSpPr>
          <p:nvPr/>
        </p:nvCxnSpPr>
        <p:spPr>
          <a:xfrm flipV="1">
            <a:off x="6186831" y="4291914"/>
            <a:ext cx="0" cy="721262"/>
          </a:xfrm>
          <a:prstGeom prst="straightConnector1">
            <a:avLst/>
          </a:prstGeom>
          <a:ln w="9525">
            <a:solidFill>
              <a:schemeClr val="tx1"/>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12" name="TextBox 17">
            <a:extLst>
              <a:ext uri="{FF2B5EF4-FFF2-40B4-BE49-F238E27FC236}">
                <a16:creationId xmlns:a16="http://schemas.microsoft.com/office/drawing/2014/main" id="{C67165AD-175A-C887-69B0-650309554BFB}"/>
              </a:ext>
            </a:extLst>
          </p:cNvPr>
          <p:cNvSpPr txBox="1"/>
          <p:nvPr/>
        </p:nvSpPr>
        <p:spPr>
          <a:xfrm>
            <a:off x="4650267" y="4562062"/>
            <a:ext cx="1080120" cy="276494"/>
          </a:xfrm>
          <a:prstGeom prst="rect">
            <a:avLst/>
          </a:prstGeom>
          <a:noFill/>
        </p:spPr>
        <p:txBody>
          <a:bodyPr wrap="square" rtlCol="0">
            <a:spAutoFit/>
          </a:bodyPr>
          <a:lstStyle/>
          <a:p>
            <a:r>
              <a:rPr lang="en-US" sz="1198" dirty="0"/>
              <a:t>Sensor pocket</a:t>
            </a:r>
          </a:p>
        </p:txBody>
      </p:sp>
      <p:cxnSp>
        <p:nvCxnSpPr>
          <p:cNvPr id="13" name="Straight Arrow Connector 22">
            <a:extLst>
              <a:ext uri="{FF2B5EF4-FFF2-40B4-BE49-F238E27FC236}">
                <a16:creationId xmlns:a16="http://schemas.microsoft.com/office/drawing/2014/main" id="{ED436D0E-C15E-C998-72CB-684EB7BC0D6F}"/>
              </a:ext>
            </a:extLst>
          </p:cNvPr>
          <p:cNvCxnSpPr>
            <a:cxnSpLocks/>
          </p:cNvCxnSpPr>
          <p:nvPr/>
        </p:nvCxnSpPr>
        <p:spPr>
          <a:xfrm flipV="1">
            <a:off x="5190327" y="2832126"/>
            <a:ext cx="0" cy="1729936"/>
          </a:xfrm>
          <a:prstGeom prst="straightConnector1">
            <a:avLst/>
          </a:prstGeom>
          <a:ln w="9525">
            <a:solidFill>
              <a:schemeClr val="tx1"/>
            </a:solidFill>
            <a:tailEnd type="triangle" w="sm" len="lg"/>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44C7916A-CC95-D79E-F054-75DE2AD6A338}"/>
              </a:ext>
            </a:extLst>
          </p:cNvPr>
          <p:cNvSpPr txBox="1"/>
          <p:nvPr/>
        </p:nvSpPr>
        <p:spPr>
          <a:xfrm>
            <a:off x="6474861" y="1085400"/>
            <a:ext cx="5477791" cy="3970318"/>
          </a:xfrm>
          <a:prstGeom prst="rect">
            <a:avLst/>
          </a:prstGeom>
          <a:noFill/>
        </p:spPr>
        <p:txBody>
          <a:bodyPr wrap="square">
            <a:spAutoFit/>
          </a:bodyPr>
          <a:lstStyle/>
          <a:p>
            <a:pPr marL="285750" indent="-285750">
              <a:buClr>
                <a:srgbClr val="00B0F0"/>
              </a:buClr>
              <a:buFont typeface="Wingdings" panose="05000000000000000000" pitchFamily="2" charset="2"/>
              <a:buChar char="§"/>
            </a:pPr>
            <a:r>
              <a:rPr lang="en-GB" dirty="0"/>
              <a:t>12 individual heating zones to achieve temperature deviations of  ± 10 °C. </a:t>
            </a:r>
          </a:p>
          <a:p>
            <a:pPr>
              <a:buClr>
                <a:srgbClr val="00B0F0"/>
              </a:buClr>
            </a:pPr>
            <a:endParaRPr lang="en-GB" dirty="0"/>
          </a:p>
          <a:p>
            <a:pPr marL="285750" indent="-285750">
              <a:buClr>
                <a:srgbClr val="00B0F0"/>
              </a:buClr>
              <a:buFont typeface="Wingdings" panose="05000000000000000000" pitchFamily="2" charset="2"/>
              <a:buChar char="§"/>
            </a:pPr>
            <a:r>
              <a:rPr lang="en-GB" dirty="0"/>
              <a:t>Tolerances of 0.05mm in the wall area was considered </a:t>
            </a:r>
          </a:p>
          <a:p>
            <a:pPr>
              <a:buClr>
                <a:srgbClr val="00B0F0"/>
              </a:buClr>
            </a:pPr>
            <a:endParaRPr lang="en-GB" dirty="0"/>
          </a:p>
          <a:p>
            <a:pPr marL="285750" indent="-285750">
              <a:buClr>
                <a:srgbClr val="00B0F0"/>
              </a:buClr>
              <a:buFont typeface="Wingdings" panose="05000000000000000000" pitchFamily="2" charset="2"/>
              <a:buChar char="§"/>
            </a:pPr>
            <a:r>
              <a:rPr lang="en-GB" dirty="0"/>
              <a:t>Multi-material demonstrator formed in one step:       3 different materials with different CTE’s are processed in one operation (Steel, Alu, SMC)</a:t>
            </a:r>
          </a:p>
          <a:p>
            <a:pPr marL="285750" indent="-285750">
              <a:buClr>
                <a:srgbClr val="00B0F0"/>
              </a:buClr>
              <a:buFont typeface="Wingdings" panose="05000000000000000000" pitchFamily="2" charset="2"/>
              <a:buChar char="§"/>
            </a:pPr>
            <a:endParaRPr lang="en-GB" dirty="0"/>
          </a:p>
          <a:p>
            <a:pPr marL="285750" indent="-285750">
              <a:buClr>
                <a:srgbClr val="00B0F0"/>
              </a:buClr>
              <a:buFont typeface="Wingdings" panose="05000000000000000000" pitchFamily="2" charset="2"/>
              <a:buChar char="§"/>
            </a:pPr>
            <a:r>
              <a:rPr lang="en-GB" dirty="0"/>
              <a:t>In-mould sensor integration</a:t>
            </a:r>
          </a:p>
          <a:p>
            <a:pPr marL="285750" indent="-285750">
              <a:buClr>
                <a:srgbClr val="00B0F0"/>
              </a:buClr>
              <a:buFont typeface="Wingdings" panose="05000000000000000000" pitchFamily="2" charset="2"/>
              <a:buChar char="§"/>
            </a:pPr>
            <a:endParaRPr lang="en-GB" dirty="0"/>
          </a:p>
          <a:p>
            <a:pPr marL="285750" indent="-285750">
              <a:buClr>
                <a:srgbClr val="00B0F0"/>
              </a:buClr>
              <a:buFont typeface="Wingdings" panose="05000000000000000000" pitchFamily="2" charset="2"/>
              <a:buChar char="§"/>
            </a:pPr>
            <a:endParaRPr lang="en-GB" dirty="0"/>
          </a:p>
          <a:p>
            <a:pPr>
              <a:buClr>
                <a:srgbClr val="00B0F0"/>
              </a:buClr>
            </a:pPr>
            <a:endParaRPr lang="en-GB" dirty="0"/>
          </a:p>
        </p:txBody>
      </p:sp>
      <p:pic>
        <p:nvPicPr>
          <p:cNvPr id="7" name="Picture 6">
            <a:extLst>
              <a:ext uri="{FF2B5EF4-FFF2-40B4-BE49-F238E27FC236}">
                <a16:creationId xmlns:a16="http://schemas.microsoft.com/office/drawing/2014/main" id="{8192D918-5C15-8860-FBE9-9219D4AA5C03}"/>
              </a:ext>
            </a:extLst>
          </p:cNvPr>
          <p:cNvPicPr>
            <a:picLocks noChangeAspect="1"/>
          </p:cNvPicPr>
          <p:nvPr/>
        </p:nvPicPr>
        <p:blipFill>
          <a:blip r:embed="rId3"/>
          <a:stretch>
            <a:fillRect/>
          </a:stretch>
        </p:blipFill>
        <p:spPr>
          <a:xfrm>
            <a:off x="9570575" y="4274568"/>
            <a:ext cx="1565985" cy="1701892"/>
          </a:xfrm>
          <a:prstGeom prst="rect">
            <a:avLst/>
          </a:prstGeom>
        </p:spPr>
      </p:pic>
      <p:sp>
        <p:nvSpPr>
          <p:cNvPr id="14" name="Oval 13">
            <a:extLst>
              <a:ext uri="{FF2B5EF4-FFF2-40B4-BE49-F238E27FC236}">
                <a16:creationId xmlns:a16="http://schemas.microsoft.com/office/drawing/2014/main" id="{59DCA313-D22D-1287-0B8A-7C9D57E23C72}"/>
              </a:ext>
            </a:extLst>
          </p:cNvPr>
          <p:cNvSpPr/>
          <p:nvPr/>
        </p:nvSpPr>
        <p:spPr bwMode="auto">
          <a:xfrm>
            <a:off x="10602536" y="5526535"/>
            <a:ext cx="533764" cy="566766"/>
          </a:xfrm>
          <a:prstGeom prst="ellipse">
            <a:avLst/>
          </a:prstGeom>
          <a:noFill/>
          <a:ln w="19050" algn="ctr">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72000" tIns="54000" rIns="72000" bIns="54000" rtlCol="0" anchor="ctr">
            <a:spAutoFit/>
          </a:bodyPr>
          <a:lstStyle/>
          <a:p>
            <a:pPr marL="215900" indent="-215900" algn="ctr">
              <a:spcAft>
                <a:spcPts val="563"/>
              </a:spcAft>
              <a:buClr>
                <a:schemeClr val="tx2"/>
              </a:buClr>
            </a:pPr>
            <a:endParaRPr lang="en-GB" sz="1400" dirty="0">
              <a:latin typeface="+mj-lt"/>
            </a:endParaRPr>
          </a:p>
        </p:txBody>
      </p:sp>
      <p:sp>
        <p:nvSpPr>
          <p:cNvPr id="16" name="TextBox 17">
            <a:extLst>
              <a:ext uri="{FF2B5EF4-FFF2-40B4-BE49-F238E27FC236}">
                <a16:creationId xmlns:a16="http://schemas.microsoft.com/office/drawing/2014/main" id="{0D2D6337-448D-FD4F-F134-64FB4D2C9DB6}"/>
              </a:ext>
            </a:extLst>
          </p:cNvPr>
          <p:cNvSpPr txBox="1"/>
          <p:nvPr/>
        </p:nvSpPr>
        <p:spPr>
          <a:xfrm>
            <a:off x="12267643" y="5583308"/>
            <a:ext cx="2866615" cy="276494"/>
          </a:xfrm>
          <a:prstGeom prst="rect">
            <a:avLst/>
          </a:prstGeom>
          <a:noFill/>
        </p:spPr>
        <p:txBody>
          <a:bodyPr wrap="square" rtlCol="0">
            <a:spAutoFit/>
          </a:bodyPr>
          <a:lstStyle/>
          <a:p>
            <a:r>
              <a:rPr lang="en-US" sz="1198" dirty="0"/>
              <a:t>Tolerance &lt; 0.05</a:t>
            </a:r>
          </a:p>
        </p:txBody>
      </p:sp>
      <p:sp>
        <p:nvSpPr>
          <p:cNvPr id="17" name="Freeform: Shape 16">
            <a:extLst>
              <a:ext uri="{FF2B5EF4-FFF2-40B4-BE49-F238E27FC236}">
                <a16:creationId xmlns:a16="http://schemas.microsoft.com/office/drawing/2014/main" id="{2118B392-D51F-A2C3-847A-EBEA24A2FCD1}"/>
              </a:ext>
            </a:extLst>
          </p:cNvPr>
          <p:cNvSpPr/>
          <p:nvPr/>
        </p:nvSpPr>
        <p:spPr>
          <a:xfrm>
            <a:off x="4554173" y="2733645"/>
            <a:ext cx="1280157" cy="485949"/>
          </a:xfrm>
          <a:custGeom>
            <a:avLst/>
            <a:gdLst>
              <a:gd name="connsiteX0" fmla="*/ 3540 w 1280157"/>
              <a:gd name="connsiteY0" fmla="*/ 333405 h 485949"/>
              <a:gd name="connsiteX1" fmla="*/ 89265 w 1280157"/>
              <a:gd name="connsiteY1" fmla="*/ 333405 h 485949"/>
              <a:gd name="connsiteX2" fmla="*/ 151177 w 1280157"/>
              <a:gd name="connsiteY2" fmla="*/ 323880 h 485949"/>
              <a:gd name="connsiteX3" fmla="*/ 389302 w 1280157"/>
              <a:gd name="connsiteY3" fmla="*/ 309593 h 485949"/>
              <a:gd name="connsiteX4" fmla="*/ 589327 w 1280157"/>
              <a:gd name="connsiteY4" fmla="*/ 295305 h 485949"/>
              <a:gd name="connsiteX5" fmla="*/ 808402 w 1280157"/>
              <a:gd name="connsiteY5" fmla="*/ 214343 h 485949"/>
              <a:gd name="connsiteX6" fmla="*/ 1051290 w 1280157"/>
              <a:gd name="connsiteY6" fmla="*/ 128618 h 485949"/>
              <a:gd name="connsiteX7" fmla="*/ 1113202 w 1280157"/>
              <a:gd name="connsiteY7" fmla="*/ 104805 h 485949"/>
              <a:gd name="connsiteX8" fmla="*/ 1070340 w 1280157"/>
              <a:gd name="connsiteY8" fmla="*/ 80993 h 485949"/>
              <a:gd name="connsiteX9" fmla="*/ 1146540 w 1280157"/>
              <a:gd name="connsiteY9" fmla="*/ 42893 h 485949"/>
              <a:gd name="connsiteX10" fmla="*/ 1194165 w 1280157"/>
              <a:gd name="connsiteY10" fmla="*/ 28605 h 485949"/>
              <a:gd name="connsiteX11" fmla="*/ 1256077 w 1280157"/>
              <a:gd name="connsiteY11" fmla="*/ 30 h 485949"/>
              <a:gd name="connsiteX12" fmla="*/ 1275127 w 1280157"/>
              <a:gd name="connsiteY12" fmla="*/ 23843 h 485949"/>
              <a:gd name="connsiteX13" fmla="*/ 1275127 w 1280157"/>
              <a:gd name="connsiteY13" fmla="*/ 57180 h 485949"/>
              <a:gd name="connsiteX14" fmla="*/ 1217977 w 1280157"/>
              <a:gd name="connsiteY14" fmla="*/ 80993 h 485949"/>
              <a:gd name="connsiteX15" fmla="*/ 1179877 w 1280157"/>
              <a:gd name="connsiteY15" fmla="*/ 100043 h 485949"/>
              <a:gd name="connsiteX16" fmla="*/ 1170352 w 1280157"/>
              <a:gd name="connsiteY16" fmla="*/ 138143 h 485949"/>
              <a:gd name="connsiteX17" fmla="*/ 1137015 w 1280157"/>
              <a:gd name="connsiteY17" fmla="*/ 152430 h 485949"/>
              <a:gd name="connsiteX18" fmla="*/ 1122727 w 1280157"/>
              <a:gd name="connsiteY18" fmla="*/ 181005 h 485949"/>
              <a:gd name="connsiteX19" fmla="*/ 1113202 w 1280157"/>
              <a:gd name="connsiteY19" fmla="*/ 214343 h 485949"/>
              <a:gd name="connsiteX20" fmla="*/ 1008427 w 1280157"/>
              <a:gd name="connsiteY20" fmla="*/ 271493 h 485949"/>
              <a:gd name="connsiteX21" fmla="*/ 775065 w 1280157"/>
              <a:gd name="connsiteY21" fmla="*/ 342930 h 485949"/>
              <a:gd name="connsiteX22" fmla="*/ 565515 w 1280157"/>
              <a:gd name="connsiteY22" fmla="*/ 414368 h 485949"/>
              <a:gd name="connsiteX23" fmla="*/ 394065 w 1280157"/>
              <a:gd name="connsiteY23" fmla="*/ 461993 h 485949"/>
              <a:gd name="connsiteX24" fmla="*/ 265477 w 1280157"/>
              <a:gd name="connsiteY24" fmla="*/ 471518 h 485949"/>
              <a:gd name="connsiteX25" fmla="*/ 155940 w 1280157"/>
              <a:gd name="connsiteY25" fmla="*/ 485805 h 485949"/>
              <a:gd name="connsiteX26" fmla="*/ 89265 w 1280157"/>
              <a:gd name="connsiteY26" fmla="*/ 476280 h 485949"/>
              <a:gd name="connsiteX27" fmla="*/ 22590 w 1280157"/>
              <a:gd name="connsiteY27" fmla="*/ 438180 h 485949"/>
              <a:gd name="connsiteX28" fmla="*/ 3540 w 1280157"/>
              <a:gd name="connsiteY28" fmla="*/ 333405 h 485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80157" h="485949">
                <a:moveTo>
                  <a:pt x="3540" y="333405"/>
                </a:moveTo>
                <a:cubicBezTo>
                  <a:pt x="14652" y="315943"/>
                  <a:pt x="64659" y="334992"/>
                  <a:pt x="89265" y="333405"/>
                </a:cubicBezTo>
                <a:cubicBezTo>
                  <a:pt x="113871" y="331818"/>
                  <a:pt x="101171" y="327849"/>
                  <a:pt x="151177" y="323880"/>
                </a:cubicBezTo>
                <a:cubicBezTo>
                  <a:pt x="201183" y="319911"/>
                  <a:pt x="389302" y="309593"/>
                  <a:pt x="389302" y="309593"/>
                </a:cubicBezTo>
                <a:cubicBezTo>
                  <a:pt x="462327" y="304830"/>
                  <a:pt x="519477" y="311180"/>
                  <a:pt x="589327" y="295305"/>
                </a:cubicBezTo>
                <a:cubicBezTo>
                  <a:pt x="659177" y="279430"/>
                  <a:pt x="808402" y="214343"/>
                  <a:pt x="808402" y="214343"/>
                </a:cubicBezTo>
                <a:lnTo>
                  <a:pt x="1051290" y="128618"/>
                </a:lnTo>
                <a:cubicBezTo>
                  <a:pt x="1102090" y="110362"/>
                  <a:pt x="1110027" y="112743"/>
                  <a:pt x="1113202" y="104805"/>
                </a:cubicBezTo>
                <a:cubicBezTo>
                  <a:pt x="1116377" y="96867"/>
                  <a:pt x="1064784" y="91312"/>
                  <a:pt x="1070340" y="80993"/>
                </a:cubicBezTo>
                <a:cubicBezTo>
                  <a:pt x="1075896" y="70674"/>
                  <a:pt x="1125902" y="51624"/>
                  <a:pt x="1146540" y="42893"/>
                </a:cubicBezTo>
                <a:cubicBezTo>
                  <a:pt x="1167178" y="34162"/>
                  <a:pt x="1175909" y="35749"/>
                  <a:pt x="1194165" y="28605"/>
                </a:cubicBezTo>
                <a:cubicBezTo>
                  <a:pt x="1212421" y="21461"/>
                  <a:pt x="1242583" y="824"/>
                  <a:pt x="1256077" y="30"/>
                </a:cubicBezTo>
                <a:cubicBezTo>
                  <a:pt x="1269571" y="-764"/>
                  <a:pt x="1271952" y="14318"/>
                  <a:pt x="1275127" y="23843"/>
                </a:cubicBezTo>
                <a:cubicBezTo>
                  <a:pt x="1278302" y="33368"/>
                  <a:pt x="1284652" y="47655"/>
                  <a:pt x="1275127" y="57180"/>
                </a:cubicBezTo>
                <a:cubicBezTo>
                  <a:pt x="1265602" y="66705"/>
                  <a:pt x="1233852" y="73849"/>
                  <a:pt x="1217977" y="80993"/>
                </a:cubicBezTo>
                <a:cubicBezTo>
                  <a:pt x="1202102" y="88137"/>
                  <a:pt x="1187814" y="90518"/>
                  <a:pt x="1179877" y="100043"/>
                </a:cubicBezTo>
                <a:cubicBezTo>
                  <a:pt x="1171940" y="109568"/>
                  <a:pt x="1177496" y="129412"/>
                  <a:pt x="1170352" y="138143"/>
                </a:cubicBezTo>
                <a:cubicBezTo>
                  <a:pt x="1163208" y="146874"/>
                  <a:pt x="1144952" y="145286"/>
                  <a:pt x="1137015" y="152430"/>
                </a:cubicBezTo>
                <a:cubicBezTo>
                  <a:pt x="1129078" y="159574"/>
                  <a:pt x="1126696" y="170686"/>
                  <a:pt x="1122727" y="181005"/>
                </a:cubicBezTo>
                <a:cubicBezTo>
                  <a:pt x="1118758" y="191324"/>
                  <a:pt x="1132252" y="199262"/>
                  <a:pt x="1113202" y="214343"/>
                </a:cubicBezTo>
                <a:cubicBezTo>
                  <a:pt x="1094152" y="229424"/>
                  <a:pt x="1064783" y="250062"/>
                  <a:pt x="1008427" y="271493"/>
                </a:cubicBezTo>
                <a:cubicBezTo>
                  <a:pt x="952071" y="292924"/>
                  <a:pt x="848884" y="319117"/>
                  <a:pt x="775065" y="342930"/>
                </a:cubicBezTo>
                <a:cubicBezTo>
                  <a:pt x="701246" y="366743"/>
                  <a:pt x="629015" y="394524"/>
                  <a:pt x="565515" y="414368"/>
                </a:cubicBezTo>
                <a:cubicBezTo>
                  <a:pt x="502015" y="434212"/>
                  <a:pt x="444071" y="452468"/>
                  <a:pt x="394065" y="461993"/>
                </a:cubicBezTo>
                <a:cubicBezTo>
                  <a:pt x="344059" y="471518"/>
                  <a:pt x="265477" y="471518"/>
                  <a:pt x="265477" y="471518"/>
                </a:cubicBezTo>
                <a:cubicBezTo>
                  <a:pt x="225790" y="475487"/>
                  <a:pt x="185309" y="485011"/>
                  <a:pt x="155940" y="485805"/>
                </a:cubicBezTo>
                <a:cubicBezTo>
                  <a:pt x="126571" y="486599"/>
                  <a:pt x="111490" y="484218"/>
                  <a:pt x="89265" y="476280"/>
                </a:cubicBezTo>
                <a:cubicBezTo>
                  <a:pt x="67040" y="468343"/>
                  <a:pt x="35290" y="458817"/>
                  <a:pt x="22590" y="438180"/>
                </a:cubicBezTo>
                <a:cubicBezTo>
                  <a:pt x="9890" y="417543"/>
                  <a:pt x="-7572" y="350867"/>
                  <a:pt x="3540" y="333405"/>
                </a:cubicBezTo>
                <a:close/>
              </a:path>
            </a:pathLst>
          </a:custGeom>
          <a:solidFill>
            <a:srgbClr val="FFC000">
              <a:alpha val="50000"/>
            </a:srgbClr>
          </a:solidFill>
          <a:ln w="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Freeform: Shape 17">
            <a:extLst>
              <a:ext uri="{FF2B5EF4-FFF2-40B4-BE49-F238E27FC236}">
                <a16:creationId xmlns:a16="http://schemas.microsoft.com/office/drawing/2014/main" id="{BEC174AF-9050-EC1D-7BA5-FBAD52450A57}"/>
              </a:ext>
            </a:extLst>
          </p:cNvPr>
          <p:cNvSpPr/>
          <p:nvPr/>
        </p:nvSpPr>
        <p:spPr>
          <a:xfrm>
            <a:off x="671693" y="3077760"/>
            <a:ext cx="2166757" cy="351902"/>
          </a:xfrm>
          <a:custGeom>
            <a:avLst/>
            <a:gdLst>
              <a:gd name="connsiteX0" fmla="*/ 33157 w 2166757"/>
              <a:gd name="connsiteY0" fmla="*/ 65490 h 351902"/>
              <a:gd name="connsiteX1" fmla="*/ 376057 w 2166757"/>
              <a:gd name="connsiteY1" fmla="*/ 116290 h 351902"/>
              <a:gd name="connsiteX2" fmla="*/ 852307 w 2166757"/>
              <a:gd name="connsiteY2" fmla="*/ 173440 h 351902"/>
              <a:gd name="connsiteX3" fmla="*/ 1055507 w 2166757"/>
              <a:gd name="connsiteY3" fmla="*/ 179790 h 351902"/>
              <a:gd name="connsiteX4" fmla="*/ 1233307 w 2166757"/>
              <a:gd name="connsiteY4" fmla="*/ 154390 h 351902"/>
              <a:gd name="connsiteX5" fmla="*/ 1449207 w 2166757"/>
              <a:gd name="connsiteY5" fmla="*/ 135340 h 351902"/>
              <a:gd name="connsiteX6" fmla="*/ 1500007 w 2166757"/>
              <a:gd name="connsiteY6" fmla="*/ 128990 h 351902"/>
              <a:gd name="connsiteX7" fmla="*/ 1760357 w 2166757"/>
              <a:gd name="connsiteY7" fmla="*/ 65490 h 351902"/>
              <a:gd name="connsiteX8" fmla="*/ 1931807 w 2166757"/>
              <a:gd name="connsiteY8" fmla="*/ 33740 h 351902"/>
              <a:gd name="connsiteX9" fmla="*/ 2141357 w 2166757"/>
              <a:gd name="connsiteY9" fmla="*/ 8340 h 351902"/>
              <a:gd name="connsiteX10" fmla="*/ 2160407 w 2166757"/>
              <a:gd name="connsiteY10" fmla="*/ 1990 h 351902"/>
              <a:gd name="connsiteX11" fmla="*/ 2166757 w 2166757"/>
              <a:gd name="connsiteY11" fmla="*/ 40090 h 351902"/>
              <a:gd name="connsiteX12" fmla="*/ 2160407 w 2166757"/>
              <a:gd name="connsiteY12" fmla="*/ 122640 h 351902"/>
              <a:gd name="connsiteX13" fmla="*/ 2141357 w 2166757"/>
              <a:gd name="connsiteY13" fmla="*/ 148040 h 351902"/>
              <a:gd name="connsiteX14" fmla="*/ 1982607 w 2166757"/>
              <a:gd name="connsiteY14" fmla="*/ 179790 h 351902"/>
              <a:gd name="connsiteX15" fmla="*/ 1703207 w 2166757"/>
              <a:gd name="connsiteY15" fmla="*/ 243290 h 351902"/>
              <a:gd name="connsiteX16" fmla="*/ 1480957 w 2166757"/>
              <a:gd name="connsiteY16" fmla="*/ 300440 h 351902"/>
              <a:gd name="connsiteX17" fmla="*/ 1303157 w 2166757"/>
              <a:gd name="connsiteY17" fmla="*/ 313140 h 351902"/>
              <a:gd name="connsiteX18" fmla="*/ 1093607 w 2166757"/>
              <a:gd name="connsiteY18" fmla="*/ 344890 h 351902"/>
              <a:gd name="connsiteX19" fmla="*/ 852307 w 2166757"/>
              <a:gd name="connsiteY19" fmla="*/ 344890 h 351902"/>
              <a:gd name="connsiteX20" fmla="*/ 388757 w 2166757"/>
              <a:gd name="connsiteY20" fmla="*/ 268690 h 351902"/>
              <a:gd name="connsiteX21" fmla="*/ 39507 w 2166757"/>
              <a:gd name="connsiteY21" fmla="*/ 217890 h 351902"/>
              <a:gd name="connsiteX22" fmla="*/ 14107 w 2166757"/>
              <a:gd name="connsiteY22" fmla="*/ 211540 h 351902"/>
              <a:gd name="connsiteX23" fmla="*/ 33157 w 2166757"/>
              <a:gd name="connsiteY23" fmla="*/ 65490 h 35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66757" h="351902">
                <a:moveTo>
                  <a:pt x="33157" y="65490"/>
                </a:moveTo>
                <a:cubicBezTo>
                  <a:pt x="93482" y="49615"/>
                  <a:pt x="239532" y="98298"/>
                  <a:pt x="376057" y="116290"/>
                </a:cubicBezTo>
                <a:cubicBezTo>
                  <a:pt x="512582" y="134282"/>
                  <a:pt x="739065" y="162857"/>
                  <a:pt x="852307" y="173440"/>
                </a:cubicBezTo>
                <a:cubicBezTo>
                  <a:pt x="965549" y="184023"/>
                  <a:pt x="992007" y="182965"/>
                  <a:pt x="1055507" y="179790"/>
                </a:cubicBezTo>
                <a:cubicBezTo>
                  <a:pt x="1119007" y="176615"/>
                  <a:pt x="1167691" y="161798"/>
                  <a:pt x="1233307" y="154390"/>
                </a:cubicBezTo>
                <a:cubicBezTo>
                  <a:pt x="1298923" y="146982"/>
                  <a:pt x="1404757" y="139573"/>
                  <a:pt x="1449207" y="135340"/>
                </a:cubicBezTo>
                <a:cubicBezTo>
                  <a:pt x="1493657" y="131107"/>
                  <a:pt x="1448149" y="140632"/>
                  <a:pt x="1500007" y="128990"/>
                </a:cubicBezTo>
                <a:cubicBezTo>
                  <a:pt x="1551865" y="117348"/>
                  <a:pt x="1688390" y="81365"/>
                  <a:pt x="1760357" y="65490"/>
                </a:cubicBezTo>
                <a:cubicBezTo>
                  <a:pt x="1832324" y="49615"/>
                  <a:pt x="1868307" y="43265"/>
                  <a:pt x="1931807" y="33740"/>
                </a:cubicBezTo>
                <a:cubicBezTo>
                  <a:pt x="1995307" y="24215"/>
                  <a:pt x="2103257" y="13632"/>
                  <a:pt x="2141357" y="8340"/>
                </a:cubicBezTo>
                <a:cubicBezTo>
                  <a:pt x="2179457" y="3048"/>
                  <a:pt x="2156174" y="-3302"/>
                  <a:pt x="2160407" y="1990"/>
                </a:cubicBezTo>
                <a:cubicBezTo>
                  <a:pt x="2164640" y="7282"/>
                  <a:pt x="2166757" y="19982"/>
                  <a:pt x="2166757" y="40090"/>
                </a:cubicBezTo>
                <a:cubicBezTo>
                  <a:pt x="2166757" y="60198"/>
                  <a:pt x="2160407" y="122640"/>
                  <a:pt x="2160407" y="122640"/>
                </a:cubicBezTo>
                <a:cubicBezTo>
                  <a:pt x="2156174" y="140632"/>
                  <a:pt x="2170990" y="138515"/>
                  <a:pt x="2141357" y="148040"/>
                </a:cubicBezTo>
                <a:cubicBezTo>
                  <a:pt x="2111724" y="157565"/>
                  <a:pt x="1982607" y="179790"/>
                  <a:pt x="1982607" y="179790"/>
                </a:cubicBezTo>
                <a:lnTo>
                  <a:pt x="1703207" y="243290"/>
                </a:lnTo>
                <a:cubicBezTo>
                  <a:pt x="1619599" y="263398"/>
                  <a:pt x="1547632" y="288798"/>
                  <a:pt x="1480957" y="300440"/>
                </a:cubicBezTo>
                <a:cubicBezTo>
                  <a:pt x="1414282" y="312082"/>
                  <a:pt x="1367715" y="305732"/>
                  <a:pt x="1303157" y="313140"/>
                </a:cubicBezTo>
                <a:cubicBezTo>
                  <a:pt x="1238599" y="320548"/>
                  <a:pt x="1168749" y="339598"/>
                  <a:pt x="1093607" y="344890"/>
                </a:cubicBezTo>
                <a:cubicBezTo>
                  <a:pt x="1018465" y="350182"/>
                  <a:pt x="969782" y="357590"/>
                  <a:pt x="852307" y="344890"/>
                </a:cubicBezTo>
                <a:cubicBezTo>
                  <a:pt x="734832" y="332190"/>
                  <a:pt x="524224" y="289857"/>
                  <a:pt x="388757" y="268690"/>
                </a:cubicBezTo>
                <a:cubicBezTo>
                  <a:pt x="253290" y="247523"/>
                  <a:pt x="39507" y="217890"/>
                  <a:pt x="39507" y="217890"/>
                </a:cubicBezTo>
                <a:cubicBezTo>
                  <a:pt x="-22935" y="208365"/>
                  <a:pt x="15165" y="240115"/>
                  <a:pt x="14107" y="211540"/>
                </a:cubicBezTo>
                <a:cubicBezTo>
                  <a:pt x="13049" y="182965"/>
                  <a:pt x="-27168" y="81365"/>
                  <a:pt x="33157" y="65490"/>
                </a:cubicBezTo>
                <a:close/>
              </a:path>
            </a:pathLst>
          </a:custGeom>
          <a:solidFill>
            <a:srgbClr val="FFC000">
              <a:alpha val="50000"/>
            </a:srgbClr>
          </a:solidFill>
          <a:ln w="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Freeform: Shape 18">
            <a:extLst>
              <a:ext uri="{FF2B5EF4-FFF2-40B4-BE49-F238E27FC236}">
                <a16:creationId xmlns:a16="http://schemas.microsoft.com/office/drawing/2014/main" id="{BF1C1D0C-7D7B-22B9-8939-586A249A1822}"/>
              </a:ext>
            </a:extLst>
          </p:cNvPr>
          <p:cNvSpPr/>
          <p:nvPr/>
        </p:nvSpPr>
        <p:spPr>
          <a:xfrm>
            <a:off x="3782409" y="3015943"/>
            <a:ext cx="269890" cy="165574"/>
          </a:xfrm>
          <a:custGeom>
            <a:avLst/>
            <a:gdLst>
              <a:gd name="connsiteX0" fmla="*/ 8541 w 269890"/>
              <a:gd name="connsiteY0" fmla="*/ 6657 h 165574"/>
              <a:gd name="connsiteX1" fmla="*/ 21241 w 269890"/>
              <a:gd name="connsiteY1" fmla="*/ 140007 h 165574"/>
              <a:gd name="connsiteX2" fmla="*/ 135541 w 269890"/>
              <a:gd name="connsiteY2" fmla="*/ 146357 h 165574"/>
              <a:gd name="connsiteX3" fmla="*/ 237141 w 269890"/>
              <a:gd name="connsiteY3" fmla="*/ 152707 h 165574"/>
              <a:gd name="connsiteX4" fmla="*/ 268891 w 269890"/>
              <a:gd name="connsiteY4" fmla="*/ 159057 h 165574"/>
              <a:gd name="connsiteX5" fmla="*/ 262541 w 269890"/>
              <a:gd name="connsiteY5" fmla="*/ 51107 h 165574"/>
              <a:gd name="connsiteX6" fmla="*/ 256191 w 269890"/>
              <a:gd name="connsiteY6" fmla="*/ 25707 h 165574"/>
              <a:gd name="connsiteX7" fmla="*/ 116491 w 269890"/>
              <a:gd name="connsiteY7" fmla="*/ 19357 h 165574"/>
              <a:gd name="connsiteX8" fmla="*/ 8541 w 269890"/>
              <a:gd name="connsiteY8" fmla="*/ 6657 h 165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890" h="165574">
                <a:moveTo>
                  <a:pt x="8541" y="6657"/>
                </a:moveTo>
                <a:cubicBezTo>
                  <a:pt x="-7334" y="26765"/>
                  <a:pt x="74" y="116724"/>
                  <a:pt x="21241" y="140007"/>
                </a:cubicBezTo>
                <a:cubicBezTo>
                  <a:pt x="42408" y="163290"/>
                  <a:pt x="135541" y="146357"/>
                  <a:pt x="135541" y="146357"/>
                </a:cubicBezTo>
                <a:lnTo>
                  <a:pt x="237141" y="152707"/>
                </a:lnTo>
                <a:cubicBezTo>
                  <a:pt x="259366" y="154824"/>
                  <a:pt x="264658" y="175990"/>
                  <a:pt x="268891" y="159057"/>
                </a:cubicBezTo>
                <a:cubicBezTo>
                  <a:pt x="273124" y="142124"/>
                  <a:pt x="262541" y="51107"/>
                  <a:pt x="262541" y="51107"/>
                </a:cubicBezTo>
                <a:cubicBezTo>
                  <a:pt x="260424" y="28882"/>
                  <a:pt x="280533" y="30999"/>
                  <a:pt x="256191" y="25707"/>
                </a:cubicBezTo>
                <a:cubicBezTo>
                  <a:pt x="231849" y="20415"/>
                  <a:pt x="153533" y="20415"/>
                  <a:pt x="116491" y="19357"/>
                </a:cubicBezTo>
                <a:cubicBezTo>
                  <a:pt x="79449" y="18299"/>
                  <a:pt x="24416" y="-13451"/>
                  <a:pt x="8541" y="6657"/>
                </a:cubicBezTo>
                <a:close/>
              </a:path>
            </a:pathLst>
          </a:custGeom>
          <a:solidFill>
            <a:srgbClr val="FFC000">
              <a:alpha val="50000"/>
            </a:srgbClr>
          </a:solidFill>
          <a:ln w="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Freeform: Shape 19">
            <a:extLst>
              <a:ext uri="{FF2B5EF4-FFF2-40B4-BE49-F238E27FC236}">
                <a16:creationId xmlns:a16="http://schemas.microsoft.com/office/drawing/2014/main" id="{B4AEB997-A08F-19BC-D71F-EE53727AD7F6}"/>
              </a:ext>
            </a:extLst>
          </p:cNvPr>
          <p:cNvSpPr/>
          <p:nvPr/>
        </p:nvSpPr>
        <p:spPr>
          <a:xfrm>
            <a:off x="5036666" y="2771440"/>
            <a:ext cx="80829" cy="142468"/>
          </a:xfrm>
          <a:custGeom>
            <a:avLst/>
            <a:gdLst>
              <a:gd name="connsiteX0" fmla="*/ 2059 w 80829"/>
              <a:gd name="connsiteY0" fmla="*/ 14623 h 142468"/>
              <a:gd name="connsiteX1" fmla="*/ 16347 w 80829"/>
              <a:gd name="connsiteY1" fmla="*/ 102729 h 142468"/>
              <a:gd name="connsiteX2" fmla="*/ 21109 w 80829"/>
              <a:gd name="connsiteY2" fmla="*/ 138448 h 142468"/>
              <a:gd name="connsiteX3" fmla="*/ 42540 w 80829"/>
              <a:gd name="connsiteY3" fmla="*/ 140829 h 142468"/>
              <a:gd name="connsiteX4" fmla="*/ 68734 w 80829"/>
              <a:gd name="connsiteY4" fmla="*/ 131304 h 142468"/>
              <a:gd name="connsiteX5" fmla="*/ 80640 w 80829"/>
              <a:gd name="connsiteY5" fmla="*/ 121779 h 142468"/>
              <a:gd name="connsiteX6" fmla="*/ 75878 w 80829"/>
              <a:gd name="connsiteY6" fmla="*/ 50341 h 142468"/>
              <a:gd name="connsiteX7" fmla="*/ 73497 w 80829"/>
              <a:gd name="connsiteY7" fmla="*/ 12241 h 142468"/>
              <a:gd name="connsiteX8" fmla="*/ 66353 w 80829"/>
              <a:gd name="connsiteY8" fmla="*/ 335 h 142468"/>
              <a:gd name="connsiteX9" fmla="*/ 2059 w 80829"/>
              <a:gd name="connsiteY9" fmla="*/ 14623 h 14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829" h="142468">
                <a:moveTo>
                  <a:pt x="2059" y="14623"/>
                </a:moveTo>
                <a:cubicBezTo>
                  <a:pt x="-6275" y="31689"/>
                  <a:pt x="13172" y="82092"/>
                  <a:pt x="16347" y="102729"/>
                </a:cubicBezTo>
                <a:cubicBezTo>
                  <a:pt x="19522" y="123367"/>
                  <a:pt x="16744" y="132098"/>
                  <a:pt x="21109" y="138448"/>
                </a:cubicBezTo>
                <a:cubicBezTo>
                  <a:pt x="25474" y="144798"/>
                  <a:pt x="34602" y="142020"/>
                  <a:pt x="42540" y="140829"/>
                </a:cubicBezTo>
                <a:cubicBezTo>
                  <a:pt x="50478" y="139638"/>
                  <a:pt x="62384" y="134479"/>
                  <a:pt x="68734" y="131304"/>
                </a:cubicBezTo>
                <a:cubicBezTo>
                  <a:pt x="75084" y="128129"/>
                  <a:pt x="79449" y="135273"/>
                  <a:pt x="80640" y="121779"/>
                </a:cubicBezTo>
                <a:cubicBezTo>
                  <a:pt x="81831" y="108285"/>
                  <a:pt x="77068" y="68597"/>
                  <a:pt x="75878" y="50341"/>
                </a:cubicBezTo>
                <a:cubicBezTo>
                  <a:pt x="74688" y="32085"/>
                  <a:pt x="75084" y="20575"/>
                  <a:pt x="73497" y="12241"/>
                </a:cubicBezTo>
                <a:cubicBezTo>
                  <a:pt x="71910" y="3907"/>
                  <a:pt x="74290" y="732"/>
                  <a:pt x="66353" y="335"/>
                </a:cubicBezTo>
                <a:cubicBezTo>
                  <a:pt x="58416" y="-62"/>
                  <a:pt x="10393" y="-2443"/>
                  <a:pt x="2059" y="14623"/>
                </a:cubicBezTo>
                <a:close/>
              </a:path>
            </a:pathLst>
          </a:custGeom>
          <a:solidFill>
            <a:srgbClr val="00B0F0">
              <a:alpha val="50000"/>
            </a:srgbClr>
          </a:solidFill>
          <a:ln w="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Freeform: Shape 20">
            <a:extLst>
              <a:ext uri="{FF2B5EF4-FFF2-40B4-BE49-F238E27FC236}">
                <a16:creationId xmlns:a16="http://schemas.microsoft.com/office/drawing/2014/main" id="{933E56AE-06A8-EC3B-A466-4F2057035D65}"/>
              </a:ext>
            </a:extLst>
          </p:cNvPr>
          <p:cNvSpPr/>
          <p:nvPr/>
        </p:nvSpPr>
        <p:spPr>
          <a:xfrm>
            <a:off x="5168517" y="2758453"/>
            <a:ext cx="74029" cy="124632"/>
          </a:xfrm>
          <a:custGeom>
            <a:avLst/>
            <a:gdLst>
              <a:gd name="connsiteX0" fmla="*/ 3558 w 74029"/>
              <a:gd name="connsiteY0" fmla="*/ 8560 h 124632"/>
              <a:gd name="connsiteX1" fmla="*/ 8321 w 74029"/>
              <a:gd name="connsiteY1" fmla="*/ 89522 h 124632"/>
              <a:gd name="connsiteX2" fmla="*/ 8321 w 74029"/>
              <a:gd name="connsiteY2" fmla="*/ 122860 h 124632"/>
              <a:gd name="connsiteX3" fmla="*/ 46421 w 74029"/>
              <a:gd name="connsiteY3" fmla="*/ 118097 h 124632"/>
              <a:gd name="connsiteX4" fmla="*/ 72614 w 74029"/>
              <a:gd name="connsiteY4" fmla="*/ 101428 h 124632"/>
              <a:gd name="connsiteX5" fmla="*/ 70233 w 74029"/>
              <a:gd name="connsiteY5" fmla="*/ 46660 h 124632"/>
              <a:gd name="connsiteX6" fmla="*/ 67852 w 74029"/>
              <a:gd name="connsiteY6" fmla="*/ 8560 h 124632"/>
              <a:gd name="connsiteX7" fmla="*/ 3558 w 74029"/>
              <a:gd name="connsiteY7" fmla="*/ 8560 h 124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029" h="124632">
                <a:moveTo>
                  <a:pt x="3558" y="8560"/>
                </a:moveTo>
                <a:cubicBezTo>
                  <a:pt x="-6364" y="22054"/>
                  <a:pt x="7527" y="70472"/>
                  <a:pt x="8321" y="89522"/>
                </a:cubicBezTo>
                <a:cubicBezTo>
                  <a:pt x="9115" y="108572"/>
                  <a:pt x="1971" y="118098"/>
                  <a:pt x="8321" y="122860"/>
                </a:cubicBezTo>
                <a:cubicBezTo>
                  <a:pt x="14671" y="127622"/>
                  <a:pt x="35706" y="121669"/>
                  <a:pt x="46421" y="118097"/>
                </a:cubicBezTo>
                <a:cubicBezTo>
                  <a:pt x="57137" y="114525"/>
                  <a:pt x="68645" y="113334"/>
                  <a:pt x="72614" y="101428"/>
                </a:cubicBezTo>
                <a:cubicBezTo>
                  <a:pt x="76583" y="89522"/>
                  <a:pt x="71027" y="62138"/>
                  <a:pt x="70233" y="46660"/>
                </a:cubicBezTo>
                <a:cubicBezTo>
                  <a:pt x="69439" y="31182"/>
                  <a:pt x="71424" y="17688"/>
                  <a:pt x="67852" y="8560"/>
                </a:cubicBezTo>
                <a:cubicBezTo>
                  <a:pt x="64280" y="-568"/>
                  <a:pt x="13480" y="-4934"/>
                  <a:pt x="3558" y="8560"/>
                </a:cubicBezTo>
                <a:close/>
              </a:path>
            </a:pathLst>
          </a:custGeom>
          <a:solidFill>
            <a:srgbClr val="00B0F0">
              <a:alpha val="50000"/>
            </a:srgbClr>
          </a:solidFill>
          <a:ln w="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reeform: Shape 21">
            <a:extLst>
              <a:ext uri="{FF2B5EF4-FFF2-40B4-BE49-F238E27FC236}">
                <a16:creationId xmlns:a16="http://schemas.microsoft.com/office/drawing/2014/main" id="{36B814FA-9FFA-0B57-600B-37F7589587CD}"/>
              </a:ext>
            </a:extLst>
          </p:cNvPr>
          <p:cNvSpPr/>
          <p:nvPr/>
        </p:nvSpPr>
        <p:spPr>
          <a:xfrm>
            <a:off x="5516868" y="2661699"/>
            <a:ext cx="81633" cy="96477"/>
          </a:xfrm>
          <a:custGeom>
            <a:avLst/>
            <a:gdLst>
              <a:gd name="connsiteX0" fmla="*/ 2870 w 81633"/>
              <a:gd name="connsiteY0" fmla="*/ 12445 h 96477"/>
              <a:gd name="connsiteX1" fmla="*/ 12395 w 81633"/>
              <a:gd name="connsiteY1" fmla="*/ 81501 h 96477"/>
              <a:gd name="connsiteX2" fmla="*/ 14776 w 81633"/>
              <a:gd name="connsiteY2" fmla="*/ 95789 h 96477"/>
              <a:gd name="connsiteX3" fmla="*/ 43351 w 81633"/>
              <a:gd name="connsiteY3" fmla="*/ 93407 h 96477"/>
              <a:gd name="connsiteX4" fmla="*/ 74307 w 81633"/>
              <a:gd name="connsiteY4" fmla="*/ 86264 h 96477"/>
              <a:gd name="connsiteX5" fmla="*/ 81451 w 81633"/>
              <a:gd name="connsiteY5" fmla="*/ 79120 h 96477"/>
              <a:gd name="connsiteX6" fmla="*/ 79070 w 81633"/>
              <a:gd name="connsiteY6" fmla="*/ 36257 h 96477"/>
              <a:gd name="connsiteX7" fmla="*/ 74307 w 81633"/>
              <a:gd name="connsiteY7" fmla="*/ 12445 h 96477"/>
              <a:gd name="connsiteX8" fmla="*/ 69545 w 81633"/>
              <a:gd name="connsiteY8" fmla="*/ 539 h 96477"/>
              <a:gd name="connsiteX9" fmla="*/ 2870 w 81633"/>
              <a:gd name="connsiteY9" fmla="*/ 12445 h 96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633" h="96477">
                <a:moveTo>
                  <a:pt x="2870" y="12445"/>
                </a:moveTo>
                <a:cubicBezTo>
                  <a:pt x="-6655" y="25939"/>
                  <a:pt x="10411" y="67610"/>
                  <a:pt x="12395" y="81501"/>
                </a:cubicBezTo>
                <a:cubicBezTo>
                  <a:pt x="14379" y="95392"/>
                  <a:pt x="9617" y="93805"/>
                  <a:pt x="14776" y="95789"/>
                </a:cubicBezTo>
                <a:cubicBezTo>
                  <a:pt x="19935" y="97773"/>
                  <a:pt x="33429" y="94995"/>
                  <a:pt x="43351" y="93407"/>
                </a:cubicBezTo>
                <a:cubicBezTo>
                  <a:pt x="53273" y="91819"/>
                  <a:pt x="74307" y="86264"/>
                  <a:pt x="74307" y="86264"/>
                </a:cubicBezTo>
                <a:cubicBezTo>
                  <a:pt x="80657" y="83883"/>
                  <a:pt x="80657" y="87455"/>
                  <a:pt x="81451" y="79120"/>
                </a:cubicBezTo>
                <a:cubicBezTo>
                  <a:pt x="82245" y="70785"/>
                  <a:pt x="80261" y="47370"/>
                  <a:pt x="79070" y="36257"/>
                </a:cubicBezTo>
                <a:cubicBezTo>
                  <a:pt x="77879" y="25145"/>
                  <a:pt x="75895" y="18398"/>
                  <a:pt x="74307" y="12445"/>
                </a:cubicBezTo>
                <a:cubicBezTo>
                  <a:pt x="72720" y="6492"/>
                  <a:pt x="75101" y="1730"/>
                  <a:pt x="69545" y="539"/>
                </a:cubicBezTo>
                <a:cubicBezTo>
                  <a:pt x="63989" y="-652"/>
                  <a:pt x="12395" y="-1049"/>
                  <a:pt x="2870" y="12445"/>
                </a:cubicBezTo>
                <a:close/>
              </a:path>
            </a:pathLst>
          </a:custGeom>
          <a:solidFill>
            <a:srgbClr val="00B0F0">
              <a:alpha val="50000"/>
            </a:srgbClr>
          </a:solidFill>
          <a:ln w="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4" name="Picture 23">
            <a:extLst>
              <a:ext uri="{FF2B5EF4-FFF2-40B4-BE49-F238E27FC236}">
                <a16:creationId xmlns:a16="http://schemas.microsoft.com/office/drawing/2014/main" id="{45862263-0F01-F5A1-3733-A664170C6118}"/>
              </a:ext>
            </a:extLst>
          </p:cNvPr>
          <p:cNvPicPr>
            <a:picLocks noChangeAspect="1"/>
          </p:cNvPicPr>
          <p:nvPr/>
        </p:nvPicPr>
        <p:blipFill>
          <a:blip r:embed="rId4"/>
          <a:stretch>
            <a:fillRect/>
          </a:stretch>
        </p:blipFill>
        <p:spPr>
          <a:xfrm>
            <a:off x="6922485" y="4291914"/>
            <a:ext cx="1924593" cy="1684546"/>
          </a:xfrm>
          <a:prstGeom prst="rect">
            <a:avLst/>
          </a:prstGeom>
        </p:spPr>
      </p:pic>
      <p:sp>
        <p:nvSpPr>
          <p:cNvPr id="25" name="TextBox 24">
            <a:extLst>
              <a:ext uri="{FF2B5EF4-FFF2-40B4-BE49-F238E27FC236}">
                <a16:creationId xmlns:a16="http://schemas.microsoft.com/office/drawing/2014/main" id="{8EC0CA31-DD4F-55D0-5346-2AEAE796740C}"/>
              </a:ext>
            </a:extLst>
          </p:cNvPr>
          <p:cNvSpPr txBox="1"/>
          <p:nvPr/>
        </p:nvSpPr>
        <p:spPr>
          <a:xfrm>
            <a:off x="6895764" y="6151080"/>
            <a:ext cx="1879168" cy="600164"/>
          </a:xfrm>
          <a:prstGeom prst="rect">
            <a:avLst/>
          </a:prstGeom>
          <a:noFill/>
        </p:spPr>
        <p:txBody>
          <a:bodyPr wrap="square" rtlCol="0">
            <a:spAutoFit/>
          </a:bodyPr>
          <a:lstStyle/>
          <a:p>
            <a:r>
              <a:rPr lang="en-GB" sz="1100" dirty="0">
                <a:latin typeface="+mj-lt"/>
              </a:rPr>
              <a:t>Milled patches (16x) in the tool for sensor placement prior to forming</a:t>
            </a:r>
          </a:p>
        </p:txBody>
      </p:sp>
      <p:cxnSp>
        <p:nvCxnSpPr>
          <p:cNvPr id="26" name="Straight Arrow Connector 25">
            <a:extLst>
              <a:ext uri="{FF2B5EF4-FFF2-40B4-BE49-F238E27FC236}">
                <a16:creationId xmlns:a16="http://schemas.microsoft.com/office/drawing/2014/main" id="{5E44EAA6-E936-12D1-A22E-0DDA8CB70EC4}"/>
              </a:ext>
            </a:extLst>
          </p:cNvPr>
          <p:cNvCxnSpPr/>
          <p:nvPr/>
        </p:nvCxnSpPr>
        <p:spPr bwMode="auto">
          <a:xfrm flipH="1" flipV="1">
            <a:off x="7696735" y="5125514"/>
            <a:ext cx="6438" cy="1037335"/>
          </a:xfrm>
          <a:prstGeom prst="straightConnector1">
            <a:avLst/>
          </a:prstGeom>
          <a:noFill/>
          <a:ln w="6350" cap="flat" cmpd="sng" algn="ctr">
            <a:solidFill>
              <a:schemeClr val="tx1"/>
            </a:solidFill>
            <a:prstDash val="solid"/>
            <a:round/>
            <a:headEnd type="none" w="med" len="med"/>
            <a:tailEnd type="triangl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a:extLst>
              <a:ext uri="{FF2B5EF4-FFF2-40B4-BE49-F238E27FC236}">
                <a16:creationId xmlns:a16="http://schemas.microsoft.com/office/drawing/2014/main" id="{15019A6C-0C05-C499-DD8F-1A6F00E0FD74}"/>
              </a:ext>
            </a:extLst>
          </p:cNvPr>
          <p:cNvCxnSpPr/>
          <p:nvPr/>
        </p:nvCxnSpPr>
        <p:spPr bwMode="auto">
          <a:xfrm flipV="1">
            <a:off x="7703173" y="5230338"/>
            <a:ext cx="508137" cy="932511"/>
          </a:xfrm>
          <a:prstGeom prst="straightConnector1">
            <a:avLst/>
          </a:prstGeom>
          <a:noFill/>
          <a:ln w="6350" cap="flat" cmpd="sng" algn="ctr">
            <a:solidFill>
              <a:schemeClr val="tx1"/>
            </a:solidFill>
            <a:prstDash val="solid"/>
            <a:round/>
            <a:headEnd type="none" w="med" len="med"/>
            <a:tailEnd type="triangle" w="sm"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 name="Picture 33">
            <a:extLst>
              <a:ext uri="{FF2B5EF4-FFF2-40B4-BE49-F238E27FC236}">
                <a16:creationId xmlns:a16="http://schemas.microsoft.com/office/drawing/2014/main" id="{9B870783-532A-B4AE-9349-D7DA4206DCBC}"/>
              </a:ext>
            </a:extLst>
          </p:cNvPr>
          <p:cNvPicPr>
            <a:picLocks noChangeAspect="1"/>
          </p:cNvPicPr>
          <p:nvPr/>
        </p:nvPicPr>
        <p:blipFill>
          <a:blip r:embed="rId5"/>
          <a:stretch>
            <a:fillRect/>
          </a:stretch>
        </p:blipFill>
        <p:spPr>
          <a:xfrm>
            <a:off x="1705128" y="5033514"/>
            <a:ext cx="2481585" cy="1757658"/>
          </a:xfrm>
          <a:prstGeom prst="rect">
            <a:avLst/>
          </a:prstGeom>
        </p:spPr>
      </p:pic>
      <p:sp>
        <p:nvSpPr>
          <p:cNvPr id="46" name="Textfeld 26">
            <a:extLst>
              <a:ext uri="{FF2B5EF4-FFF2-40B4-BE49-F238E27FC236}">
                <a16:creationId xmlns:a16="http://schemas.microsoft.com/office/drawing/2014/main" id="{781FE6BB-F4BB-3FCF-7F33-947C2ED42C02}"/>
              </a:ext>
            </a:extLst>
          </p:cNvPr>
          <p:cNvSpPr txBox="1"/>
          <p:nvPr/>
        </p:nvSpPr>
        <p:spPr>
          <a:xfrm>
            <a:off x="314325" y="4282127"/>
            <a:ext cx="780983" cy="307777"/>
          </a:xfrm>
          <a:prstGeom prst="rect">
            <a:avLst/>
          </a:prstGeom>
          <a:noFill/>
        </p:spPr>
        <p:txBody>
          <a:bodyPr wrap="none" rtlCol="0">
            <a:spAutoFit/>
          </a:bodyPr>
          <a:lstStyle/>
          <a:p>
            <a:r>
              <a:rPr lang="de-DE" sz="1400" dirty="0">
                <a:latin typeface="+mj-lt"/>
              </a:rPr>
              <a:t>© AP&amp;T</a:t>
            </a:r>
          </a:p>
        </p:txBody>
      </p:sp>
      <p:pic>
        <p:nvPicPr>
          <p:cNvPr id="47" name="Picture 8">
            <a:extLst>
              <a:ext uri="{FF2B5EF4-FFF2-40B4-BE49-F238E27FC236}">
                <a16:creationId xmlns:a16="http://schemas.microsoft.com/office/drawing/2014/main" id="{10548A28-5E50-ED6C-EC4F-6131700CD908}"/>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48" name="Picture 7" descr="iwu_rgb">
            <a:extLst>
              <a:ext uri="{FF2B5EF4-FFF2-40B4-BE49-F238E27FC236}">
                <a16:creationId xmlns:a16="http://schemas.microsoft.com/office/drawing/2014/main" id="{0D85CAAB-92AA-23A8-DF42-9C2D6B02E3E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48">
            <a:extLst>
              <a:ext uri="{FF2B5EF4-FFF2-40B4-BE49-F238E27FC236}">
                <a16:creationId xmlns:a16="http://schemas.microsoft.com/office/drawing/2014/main" id="{E7CD2E82-C1D3-5CDE-8F7A-7E08973ED61B}"/>
              </a:ext>
            </a:extLst>
          </p:cNvPr>
          <p:cNvPicPr>
            <a:picLocks noChangeAspect="1"/>
          </p:cNvPicPr>
          <p:nvPr/>
        </p:nvPicPr>
        <p:blipFill>
          <a:blip r:embed="rId8"/>
          <a:stretch>
            <a:fillRect/>
          </a:stretch>
        </p:blipFill>
        <p:spPr>
          <a:xfrm>
            <a:off x="10611699" y="551343"/>
            <a:ext cx="450155" cy="501392"/>
          </a:xfrm>
          <a:prstGeom prst="rect">
            <a:avLst/>
          </a:prstGeom>
        </p:spPr>
      </p:pic>
      <p:pic>
        <p:nvPicPr>
          <p:cNvPr id="50" name="Grafik 12">
            <a:extLst>
              <a:ext uri="{FF2B5EF4-FFF2-40B4-BE49-F238E27FC236}">
                <a16:creationId xmlns:a16="http://schemas.microsoft.com/office/drawing/2014/main" id="{C9602404-A68C-6337-6BE4-3C706DA6097D}"/>
              </a:ext>
            </a:extLst>
          </p:cNvPr>
          <p:cNvPicPr>
            <a:picLocks noChangeAspect="1"/>
          </p:cNvPicPr>
          <p:nvPr/>
        </p:nvPicPr>
        <p:blipFill rotWithShape="1">
          <a:blip r:embed="rId9"/>
          <a:srcRect l="28067" t="19233" r="68055" b="54776"/>
          <a:stretch/>
        </p:blipFill>
        <p:spPr>
          <a:xfrm>
            <a:off x="11086063" y="532221"/>
            <a:ext cx="450154" cy="520514"/>
          </a:xfrm>
          <a:prstGeom prst="rect">
            <a:avLst/>
          </a:prstGeom>
        </p:spPr>
      </p:pic>
      <p:pic>
        <p:nvPicPr>
          <p:cNvPr id="51" name="Picture 50">
            <a:extLst>
              <a:ext uri="{FF2B5EF4-FFF2-40B4-BE49-F238E27FC236}">
                <a16:creationId xmlns:a16="http://schemas.microsoft.com/office/drawing/2014/main" id="{4104F78D-B673-FCA0-67E5-15FD4D69E7EC}"/>
              </a:ext>
            </a:extLst>
          </p:cNvPr>
          <p:cNvPicPr>
            <a:picLocks noChangeAspect="1"/>
          </p:cNvPicPr>
          <p:nvPr/>
        </p:nvPicPr>
        <p:blipFill>
          <a:blip r:embed="rId10"/>
          <a:stretch>
            <a:fillRect/>
          </a:stretch>
        </p:blipFill>
        <p:spPr>
          <a:xfrm>
            <a:off x="9213095" y="852324"/>
            <a:ext cx="1220668" cy="215231"/>
          </a:xfrm>
          <a:prstGeom prst="rect">
            <a:avLst/>
          </a:prstGeom>
        </p:spPr>
      </p:pic>
    </p:spTree>
    <p:extLst>
      <p:ext uri="{BB962C8B-B14F-4D97-AF65-F5344CB8AC3E}">
        <p14:creationId xmlns:p14="http://schemas.microsoft.com/office/powerpoint/2010/main" val="266762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4" grpId="0" animBg="1"/>
      <p:bldP spid="17" grpId="0" animBg="1"/>
      <p:bldP spid="18" grpId="0" animBg="1"/>
      <p:bldP spid="19" grpId="0" animBg="1"/>
      <p:bldP spid="20" grpId="0" animBg="1"/>
      <p:bldP spid="21" grpId="0" animBg="1"/>
      <p:bldP spid="22"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latin typeface="+mj-lt"/>
              </a:rPr>
              <a:t>SafEBat</a:t>
            </a:r>
            <a:r>
              <a:rPr lang="en-US" dirty="0">
                <a:latin typeface="+mj-lt"/>
              </a:rPr>
              <a:t> – Manufacturing Procedure </a:t>
            </a:r>
          </a:p>
        </p:txBody>
      </p:sp>
      <p:sp>
        <p:nvSpPr>
          <p:cNvPr id="4" name="Foliennummernplatzhalter 3"/>
          <p:cNvSpPr>
            <a:spLocks noGrp="1"/>
          </p:cNvSpPr>
          <p:nvPr>
            <p:ph type="sldNum" sz="quarter" idx="11"/>
          </p:nvPr>
        </p:nvSpPr>
        <p:spPr/>
        <p:txBody>
          <a:bodyPr/>
          <a:lstStyle/>
          <a:p>
            <a:pPr algn="ctr"/>
            <a:fld id="{BFDAF33A-75E1-4C0B-A22B-EAC9B12C110F}" type="slidenum">
              <a:rPr lang="de-DE" smtClean="0"/>
              <a:pPr algn="ctr"/>
              <a:t>24</a:t>
            </a:fld>
            <a:endParaRPr lang="de-DE" dirty="0"/>
          </a:p>
        </p:txBody>
      </p:sp>
      <p:sp>
        <p:nvSpPr>
          <p:cNvPr id="5" name="Fußzeilenplatzhalter 4"/>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pic>
        <p:nvPicPr>
          <p:cNvPr id="3" name="Picture 2">
            <a:extLst>
              <a:ext uri="{FF2B5EF4-FFF2-40B4-BE49-F238E27FC236}">
                <a16:creationId xmlns:a16="http://schemas.microsoft.com/office/drawing/2014/main" id="{E3A3CB5E-5075-E500-7BC8-1E95B1B0277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44647" y="2730340"/>
            <a:ext cx="2996356" cy="3040370"/>
          </a:xfrm>
          <a:prstGeom prst="rect">
            <a:avLst/>
          </a:prstGeom>
        </p:spPr>
      </p:pic>
      <p:pic>
        <p:nvPicPr>
          <p:cNvPr id="8" name="Picture 7">
            <a:extLst>
              <a:ext uri="{FF2B5EF4-FFF2-40B4-BE49-F238E27FC236}">
                <a16:creationId xmlns:a16="http://schemas.microsoft.com/office/drawing/2014/main" id="{E6C768A3-AA48-D116-C883-41C26EED40CB}"/>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456877" y="3553542"/>
            <a:ext cx="3224028" cy="1689802"/>
          </a:xfrm>
          <a:prstGeom prst="rect">
            <a:avLst/>
          </a:prstGeom>
        </p:spPr>
      </p:pic>
      <p:pic>
        <p:nvPicPr>
          <p:cNvPr id="9" name="Picture 8">
            <a:extLst>
              <a:ext uri="{FF2B5EF4-FFF2-40B4-BE49-F238E27FC236}">
                <a16:creationId xmlns:a16="http://schemas.microsoft.com/office/drawing/2014/main" id="{ACBA6263-F152-E727-E07D-8A42BC39DD9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107327" y="2639005"/>
            <a:ext cx="3229618" cy="3060003"/>
          </a:xfrm>
          <a:prstGeom prst="rect">
            <a:avLst/>
          </a:prstGeom>
        </p:spPr>
      </p:pic>
      <p:sp>
        <p:nvSpPr>
          <p:cNvPr id="10" name="TextBox 9">
            <a:extLst>
              <a:ext uri="{FF2B5EF4-FFF2-40B4-BE49-F238E27FC236}">
                <a16:creationId xmlns:a16="http://schemas.microsoft.com/office/drawing/2014/main" id="{4FD406E0-8B09-FF92-506C-80AB8C109E48}"/>
              </a:ext>
            </a:extLst>
          </p:cNvPr>
          <p:cNvSpPr txBox="1"/>
          <p:nvPr/>
        </p:nvSpPr>
        <p:spPr>
          <a:xfrm>
            <a:off x="453543" y="1018241"/>
            <a:ext cx="3561790" cy="1200329"/>
          </a:xfrm>
          <a:prstGeom prst="rect">
            <a:avLst/>
          </a:prstGeom>
          <a:noFill/>
        </p:spPr>
        <p:txBody>
          <a:bodyPr wrap="square" rtlCol="0">
            <a:spAutoFit/>
          </a:bodyPr>
          <a:lstStyle/>
          <a:p>
            <a:r>
              <a:rPr lang="en-GB" b="1" u="sng" dirty="0">
                <a:latin typeface="+mj-lt"/>
              </a:rPr>
              <a:t>1:</a:t>
            </a:r>
          </a:p>
          <a:p>
            <a:r>
              <a:rPr lang="en-GB" dirty="0">
                <a:latin typeface="+mj-lt"/>
              </a:rPr>
              <a:t>Tool temperature: 145°C</a:t>
            </a:r>
          </a:p>
          <a:p>
            <a:r>
              <a:rPr lang="en-GB" dirty="0">
                <a:latin typeface="+mj-lt"/>
              </a:rPr>
              <a:t>ALU component pre-heated to 145°C and positioned in the tool</a:t>
            </a:r>
          </a:p>
        </p:txBody>
      </p:sp>
      <p:sp>
        <p:nvSpPr>
          <p:cNvPr id="11" name="TextBox 10">
            <a:extLst>
              <a:ext uri="{FF2B5EF4-FFF2-40B4-BE49-F238E27FC236}">
                <a16:creationId xmlns:a16="http://schemas.microsoft.com/office/drawing/2014/main" id="{B2148089-0BBC-EB97-F455-D0A6FA6FAAB4}"/>
              </a:ext>
            </a:extLst>
          </p:cNvPr>
          <p:cNvSpPr txBox="1"/>
          <p:nvPr/>
        </p:nvSpPr>
        <p:spPr>
          <a:xfrm>
            <a:off x="3795815" y="974681"/>
            <a:ext cx="4343960" cy="1477328"/>
          </a:xfrm>
          <a:prstGeom prst="rect">
            <a:avLst/>
          </a:prstGeom>
          <a:noFill/>
        </p:spPr>
        <p:txBody>
          <a:bodyPr wrap="square" rtlCol="0">
            <a:spAutoFit/>
          </a:bodyPr>
          <a:lstStyle/>
          <a:p>
            <a:r>
              <a:rPr lang="en-GB" b="1" u="sng" dirty="0">
                <a:latin typeface="+mj-lt"/>
              </a:rPr>
              <a:t>2:</a:t>
            </a:r>
          </a:p>
          <a:p>
            <a:r>
              <a:rPr lang="en-GB" dirty="0">
                <a:latin typeface="+mj-lt"/>
              </a:rPr>
              <a:t>SMC is placed on top of ALU component</a:t>
            </a:r>
          </a:p>
          <a:p>
            <a:r>
              <a:rPr lang="en-GB" dirty="0">
                <a:latin typeface="+mj-lt"/>
              </a:rPr>
              <a:t>(80-90% coverage)</a:t>
            </a:r>
          </a:p>
          <a:p>
            <a:r>
              <a:rPr lang="en-GB" dirty="0">
                <a:latin typeface="+mj-lt"/>
              </a:rPr>
              <a:t>Tool closes, SMC fills the cavity and is cured under pressure</a:t>
            </a:r>
          </a:p>
        </p:txBody>
      </p:sp>
      <p:sp>
        <p:nvSpPr>
          <p:cNvPr id="12" name="TextBox 11">
            <a:extLst>
              <a:ext uri="{FF2B5EF4-FFF2-40B4-BE49-F238E27FC236}">
                <a16:creationId xmlns:a16="http://schemas.microsoft.com/office/drawing/2014/main" id="{4B8349BE-BEFD-CA6A-467C-449A4D74FE5B}"/>
              </a:ext>
            </a:extLst>
          </p:cNvPr>
          <p:cNvSpPr txBox="1"/>
          <p:nvPr/>
        </p:nvSpPr>
        <p:spPr>
          <a:xfrm>
            <a:off x="8298723" y="982230"/>
            <a:ext cx="3096024" cy="1477328"/>
          </a:xfrm>
          <a:prstGeom prst="rect">
            <a:avLst/>
          </a:prstGeom>
          <a:noFill/>
        </p:spPr>
        <p:txBody>
          <a:bodyPr wrap="square" rtlCol="0">
            <a:spAutoFit/>
          </a:bodyPr>
          <a:lstStyle/>
          <a:p>
            <a:r>
              <a:rPr lang="en-GB" b="1" u="sng" dirty="0">
                <a:latin typeface="+mj-lt"/>
              </a:rPr>
              <a:t>3:</a:t>
            </a:r>
          </a:p>
          <a:p>
            <a:r>
              <a:rPr lang="en-GB" dirty="0">
                <a:latin typeface="+mj-lt"/>
              </a:rPr>
              <a:t>Demonstrator is ejected. </a:t>
            </a:r>
          </a:p>
          <a:p>
            <a:r>
              <a:rPr lang="en-GB" dirty="0">
                <a:latin typeface="+mj-lt"/>
              </a:rPr>
              <a:t>ALU component is over moulded (mechanically joined) by the SMC</a:t>
            </a:r>
          </a:p>
        </p:txBody>
      </p:sp>
      <p:sp>
        <p:nvSpPr>
          <p:cNvPr id="27" name="Textfeld 26">
            <a:extLst>
              <a:ext uri="{FF2B5EF4-FFF2-40B4-BE49-F238E27FC236}">
                <a16:creationId xmlns:a16="http://schemas.microsoft.com/office/drawing/2014/main" id="{1A73E03B-AA62-2DCF-A176-AF273197FB91}"/>
              </a:ext>
            </a:extLst>
          </p:cNvPr>
          <p:cNvSpPr txBox="1"/>
          <p:nvPr/>
        </p:nvSpPr>
        <p:spPr>
          <a:xfrm>
            <a:off x="4009556" y="5813849"/>
            <a:ext cx="780983" cy="307777"/>
          </a:xfrm>
          <a:prstGeom prst="rect">
            <a:avLst/>
          </a:prstGeom>
          <a:noFill/>
        </p:spPr>
        <p:txBody>
          <a:bodyPr wrap="none" rtlCol="0">
            <a:spAutoFit/>
          </a:bodyPr>
          <a:lstStyle/>
          <a:p>
            <a:r>
              <a:rPr lang="de-DE" sz="1400" dirty="0">
                <a:latin typeface="+mj-lt"/>
              </a:rPr>
              <a:t>© AP&amp;T</a:t>
            </a:r>
          </a:p>
        </p:txBody>
      </p:sp>
      <p:cxnSp>
        <p:nvCxnSpPr>
          <p:cNvPr id="7" name="Straight Connector 6">
            <a:extLst>
              <a:ext uri="{FF2B5EF4-FFF2-40B4-BE49-F238E27FC236}">
                <a16:creationId xmlns:a16="http://schemas.microsoft.com/office/drawing/2014/main" id="{E811B6FD-C51D-497F-23F9-349681529C92}"/>
              </a:ext>
            </a:extLst>
          </p:cNvPr>
          <p:cNvCxnSpPr/>
          <p:nvPr/>
        </p:nvCxnSpPr>
        <p:spPr>
          <a:xfrm>
            <a:off x="3675279" y="1018241"/>
            <a:ext cx="0" cy="5435095"/>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874848-979C-0B5F-85A0-D1D348B0789F}"/>
              </a:ext>
            </a:extLst>
          </p:cNvPr>
          <p:cNvCxnSpPr/>
          <p:nvPr/>
        </p:nvCxnSpPr>
        <p:spPr>
          <a:xfrm>
            <a:off x="8139775" y="982230"/>
            <a:ext cx="0" cy="5435095"/>
          </a:xfrm>
          <a:prstGeom prst="line">
            <a:avLst/>
          </a:prstGeom>
          <a:ln>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16" name="Textfeld 26">
            <a:extLst>
              <a:ext uri="{FF2B5EF4-FFF2-40B4-BE49-F238E27FC236}">
                <a16:creationId xmlns:a16="http://schemas.microsoft.com/office/drawing/2014/main" id="{89FBB119-E7EE-E3DE-40D5-CACEA3793121}"/>
              </a:ext>
            </a:extLst>
          </p:cNvPr>
          <p:cNvSpPr txBox="1"/>
          <p:nvPr/>
        </p:nvSpPr>
        <p:spPr>
          <a:xfrm>
            <a:off x="2241346" y="5813849"/>
            <a:ext cx="780983" cy="307777"/>
          </a:xfrm>
          <a:prstGeom prst="rect">
            <a:avLst/>
          </a:prstGeom>
          <a:noFill/>
        </p:spPr>
        <p:txBody>
          <a:bodyPr wrap="none" rtlCol="0">
            <a:spAutoFit/>
          </a:bodyPr>
          <a:lstStyle/>
          <a:p>
            <a:r>
              <a:rPr lang="de-DE" sz="1400" dirty="0">
                <a:latin typeface="+mj-lt"/>
              </a:rPr>
              <a:t>© AP&amp;T</a:t>
            </a:r>
          </a:p>
        </p:txBody>
      </p:sp>
      <p:pic>
        <p:nvPicPr>
          <p:cNvPr id="17" name="Picture 8">
            <a:extLst>
              <a:ext uri="{FF2B5EF4-FFF2-40B4-BE49-F238E27FC236}">
                <a16:creationId xmlns:a16="http://schemas.microsoft.com/office/drawing/2014/main" id="{EE6C18F3-A45C-9096-6F3B-7B373979BAE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18" name="Picture 7" descr="iwu_rgb">
            <a:extLst>
              <a:ext uri="{FF2B5EF4-FFF2-40B4-BE49-F238E27FC236}">
                <a16:creationId xmlns:a16="http://schemas.microsoft.com/office/drawing/2014/main" id="{70A5BDD4-F421-B7D2-9945-2EBACC0E4E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9FEE0488-933A-3544-24AB-546D1E44D5B3}"/>
              </a:ext>
            </a:extLst>
          </p:cNvPr>
          <p:cNvPicPr>
            <a:picLocks noChangeAspect="1"/>
          </p:cNvPicPr>
          <p:nvPr/>
        </p:nvPicPr>
        <p:blipFill>
          <a:blip r:embed="rId8"/>
          <a:stretch>
            <a:fillRect/>
          </a:stretch>
        </p:blipFill>
        <p:spPr>
          <a:xfrm>
            <a:off x="10611699" y="551343"/>
            <a:ext cx="450155" cy="501392"/>
          </a:xfrm>
          <a:prstGeom prst="rect">
            <a:avLst/>
          </a:prstGeom>
        </p:spPr>
      </p:pic>
      <p:pic>
        <p:nvPicPr>
          <p:cNvPr id="20" name="Grafik 12">
            <a:extLst>
              <a:ext uri="{FF2B5EF4-FFF2-40B4-BE49-F238E27FC236}">
                <a16:creationId xmlns:a16="http://schemas.microsoft.com/office/drawing/2014/main" id="{03F490E4-1EB1-924B-970A-9E6A737E3E74}"/>
              </a:ext>
            </a:extLst>
          </p:cNvPr>
          <p:cNvPicPr>
            <a:picLocks noChangeAspect="1"/>
          </p:cNvPicPr>
          <p:nvPr/>
        </p:nvPicPr>
        <p:blipFill rotWithShape="1">
          <a:blip r:embed="rId9"/>
          <a:srcRect l="28067" t="19233" r="68055" b="54776"/>
          <a:stretch/>
        </p:blipFill>
        <p:spPr>
          <a:xfrm>
            <a:off x="11086063" y="532221"/>
            <a:ext cx="450154" cy="520514"/>
          </a:xfrm>
          <a:prstGeom prst="rect">
            <a:avLst/>
          </a:prstGeom>
        </p:spPr>
      </p:pic>
      <p:pic>
        <p:nvPicPr>
          <p:cNvPr id="21" name="Picture 20">
            <a:extLst>
              <a:ext uri="{FF2B5EF4-FFF2-40B4-BE49-F238E27FC236}">
                <a16:creationId xmlns:a16="http://schemas.microsoft.com/office/drawing/2014/main" id="{24C70973-CFE8-F750-640B-3DA7F83EEFD9}"/>
              </a:ext>
            </a:extLst>
          </p:cNvPr>
          <p:cNvPicPr>
            <a:picLocks noChangeAspect="1"/>
          </p:cNvPicPr>
          <p:nvPr/>
        </p:nvPicPr>
        <p:blipFill>
          <a:blip r:embed="rId10"/>
          <a:stretch>
            <a:fillRect/>
          </a:stretch>
        </p:blipFill>
        <p:spPr>
          <a:xfrm>
            <a:off x="9213095" y="852324"/>
            <a:ext cx="1220668" cy="215231"/>
          </a:xfrm>
          <a:prstGeom prst="rect">
            <a:avLst/>
          </a:prstGeom>
        </p:spPr>
      </p:pic>
      <p:grpSp>
        <p:nvGrpSpPr>
          <p:cNvPr id="23" name="Group 22">
            <a:extLst>
              <a:ext uri="{FF2B5EF4-FFF2-40B4-BE49-F238E27FC236}">
                <a16:creationId xmlns:a16="http://schemas.microsoft.com/office/drawing/2014/main" id="{876FD4F0-4691-CA44-5EC8-E3A87C284E15}"/>
              </a:ext>
            </a:extLst>
          </p:cNvPr>
          <p:cNvGrpSpPr/>
          <p:nvPr/>
        </p:nvGrpSpPr>
        <p:grpSpPr>
          <a:xfrm>
            <a:off x="1192927" y="3921125"/>
            <a:ext cx="1642023" cy="743159"/>
            <a:chOff x="1192927" y="3921125"/>
            <a:chExt cx="1642023" cy="743159"/>
          </a:xfrm>
        </p:grpSpPr>
        <p:sp>
          <p:nvSpPr>
            <p:cNvPr id="6" name="Freeform: Shape 5">
              <a:extLst>
                <a:ext uri="{FF2B5EF4-FFF2-40B4-BE49-F238E27FC236}">
                  <a16:creationId xmlns:a16="http://schemas.microsoft.com/office/drawing/2014/main" id="{68C39086-B62C-DE28-31A6-AADED461564D}"/>
                </a:ext>
              </a:extLst>
            </p:cNvPr>
            <p:cNvSpPr/>
            <p:nvPr/>
          </p:nvSpPr>
          <p:spPr>
            <a:xfrm>
              <a:off x="1192927" y="4257675"/>
              <a:ext cx="224336" cy="307975"/>
            </a:xfrm>
            <a:custGeom>
              <a:avLst/>
              <a:gdLst>
                <a:gd name="connsiteX0" fmla="*/ 42148 w 224336"/>
                <a:gd name="connsiteY0" fmla="*/ 307975 h 307975"/>
                <a:gd name="connsiteX1" fmla="*/ 92948 w 224336"/>
                <a:gd name="connsiteY1" fmla="*/ 276225 h 307975"/>
                <a:gd name="connsiteX2" fmla="*/ 210423 w 224336"/>
                <a:gd name="connsiteY2" fmla="*/ 219075 h 307975"/>
                <a:gd name="connsiteX3" fmla="*/ 207248 w 224336"/>
                <a:gd name="connsiteY3" fmla="*/ 184150 h 307975"/>
                <a:gd name="connsiteX4" fmla="*/ 77073 w 224336"/>
                <a:gd name="connsiteY4" fmla="*/ 133350 h 307975"/>
                <a:gd name="connsiteX5" fmla="*/ 873 w 224336"/>
                <a:gd name="connsiteY5" fmla="*/ 98425 h 307975"/>
                <a:gd name="connsiteX6" fmla="*/ 42148 w 224336"/>
                <a:gd name="connsiteY6" fmla="*/ 31750 h 307975"/>
                <a:gd name="connsiteX7" fmla="*/ 137398 w 224336"/>
                <a:gd name="connsiteY7"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6" h="307975">
                  <a:moveTo>
                    <a:pt x="42148" y="307975"/>
                  </a:moveTo>
                  <a:cubicBezTo>
                    <a:pt x="53525" y="299508"/>
                    <a:pt x="64902" y="291042"/>
                    <a:pt x="92948" y="276225"/>
                  </a:cubicBezTo>
                  <a:cubicBezTo>
                    <a:pt x="120994" y="261408"/>
                    <a:pt x="191373" y="234421"/>
                    <a:pt x="210423" y="219075"/>
                  </a:cubicBezTo>
                  <a:cubicBezTo>
                    <a:pt x="229473" y="203729"/>
                    <a:pt x="229473" y="198438"/>
                    <a:pt x="207248" y="184150"/>
                  </a:cubicBezTo>
                  <a:cubicBezTo>
                    <a:pt x="185023" y="169862"/>
                    <a:pt x="111469" y="147637"/>
                    <a:pt x="77073" y="133350"/>
                  </a:cubicBezTo>
                  <a:cubicBezTo>
                    <a:pt x="42677" y="119062"/>
                    <a:pt x="6694" y="115358"/>
                    <a:pt x="873" y="98425"/>
                  </a:cubicBezTo>
                  <a:cubicBezTo>
                    <a:pt x="-4948" y="81492"/>
                    <a:pt x="19394" y="48154"/>
                    <a:pt x="42148" y="31750"/>
                  </a:cubicBezTo>
                  <a:cubicBezTo>
                    <a:pt x="64902" y="15346"/>
                    <a:pt x="101150" y="7673"/>
                    <a:pt x="137398" y="0"/>
                  </a:cubicBezTo>
                </a:path>
              </a:pathLst>
            </a:custGeom>
            <a:noFill/>
            <a:ln w="28575">
              <a:solidFill>
                <a:srgbClr val="FF0000"/>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Freeform: Shape 12">
              <a:extLst>
                <a:ext uri="{FF2B5EF4-FFF2-40B4-BE49-F238E27FC236}">
                  <a16:creationId xmlns:a16="http://schemas.microsoft.com/office/drawing/2014/main" id="{7CCC6690-5B99-BBFC-2CE7-CFE54EA300BD}"/>
                </a:ext>
              </a:extLst>
            </p:cNvPr>
            <p:cNvSpPr/>
            <p:nvPr/>
          </p:nvSpPr>
          <p:spPr>
            <a:xfrm>
              <a:off x="1235075" y="3921125"/>
              <a:ext cx="1599875" cy="743159"/>
            </a:xfrm>
            <a:custGeom>
              <a:avLst/>
              <a:gdLst>
                <a:gd name="connsiteX0" fmla="*/ 0 w 1599875"/>
                <a:gd name="connsiteY0" fmla="*/ 650875 h 743159"/>
                <a:gd name="connsiteX1" fmla="*/ 127000 w 1599875"/>
                <a:gd name="connsiteY1" fmla="*/ 704850 h 743159"/>
                <a:gd name="connsiteX2" fmla="*/ 196850 w 1599875"/>
                <a:gd name="connsiteY2" fmla="*/ 736600 h 743159"/>
                <a:gd name="connsiteX3" fmla="*/ 219075 w 1599875"/>
                <a:gd name="connsiteY3" fmla="*/ 736600 h 743159"/>
                <a:gd name="connsiteX4" fmla="*/ 320675 w 1599875"/>
                <a:gd name="connsiteY4" fmla="*/ 666750 h 743159"/>
                <a:gd name="connsiteX5" fmla="*/ 422275 w 1599875"/>
                <a:gd name="connsiteY5" fmla="*/ 638175 h 743159"/>
                <a:gd name="connsiteX6" fmla="*/ 511175 w 1599875"/>
                <a:gd name="connsiteY6" fmla="*/ 660400 h 743159"/>
                <a:gd name="connsiteX7" fmla="*/ 612775 w 1599875"/>
                <a:gd name="connsiteY7" fmla="*/ 708025 h 743159"/>
                <a:gd name="connsiteX8" fmla="*/ 692150 w 1599875"/>
                <a:gd name="connsiteY8" fmla="*/ 714375 h 743159"/>
                <a:gd name="connsiteX9" fmla="*/ 749300 w 1599875"/>
                <a:gd name="connsiteY9" fmla="*/ 717550 h 743159"/>
                <a:gd name="connsiteX10" fmla="*/ 876300 w 1599875"/>
                <a:gd name="connsiteY10" fmla="*/ 654050 h 743159"/>
                <a:gd name="connsiteX11" fmla="*/ 1082675 w 1599875"/>
                <a:gd name="connsiteY11" fmla="*/ 555625 h 743159"/>
                <a:gd name="connsiteX12" fmla="*/ 1162050 w 1599875"/>
                <a:gd name="connsiteY12" fmla="*/ 504825 h 743159"/>
                <a:gd name="connsiteX13" fmla="*/ 1184275 w 1599875"/>
                <a:gd name="connsiteY13" fmla="*/ 479425 h 743159"/>
                <a:gd name="connsiteX14" fmla="*/ 1266825 w 1599875"/>
                <a:gd name="connsiteY14" fmla="*/ 434975 h 743159"/>
                <a:gd name="connsiteX15" fmla="*/ 1397000 w 1599875"/>
                <a:gd name="connsiteY15" fmla="*/ 361950 h 743159"/>
                <a:gd name="connsiteX16" fmla="*/ 1412875 w 1599875"/>
                <a:gd name="connsiteY16" fmla="*/ 333375 h 743159"/>
                <a:gd name="connsiteX17" fmla="*/ 1466850 w 1599875"/>
                <a:gd name="connsiteY17" fmla="*/ 301625 h 743159"/>
                <a:gd name="connsiteX18" fmla="*/ 1546225 w 1599875"/>
                <a:gd name="connsiteY18" fmla="*/ 276225 h 743159"/>
                <a:gd name="connsiteX19" fmla="*/ 1590675 w 1599875"/>
                <a:gd name="connsiteY19" fmla="*/ 241300 h 743159"/>
                <a:gd name="connsiteX20" fmla="*/ 1593850 w 1599875"/>
                <a:gd name="connsiteY20" fmla="*/ 212725 h 743159"/>
                <a:gd name="connsiteX21" fmla="*/ 1568450 w 1599875"/>
                <a:gd name="connsiteY21" fmla="*/ 193675 h 743159"/>
                <a:gd name="connsiteX22" fmla="*/ 1273175 w 1599875"/>
                <a:gd name="connsiteY22" fmla="*/ 76200 h 743159"/>
                <a:gd name="connsiteX23" fmla="*/ 1060450 w 1599875"/>
                <a:gd name="connsiteY23" fmla="*/ 0 h 743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9875" h="743159">
                  <a:moveTo>
                    <a:pt x="0" y="650875"/>
                  </a:moveTo>
                  <a:lnTo>
                    <a:pt x="127000" y="704850"/>
                  </a:lnTo>
                  <a:cubicBezTo>
                    <a:pt x="159808" y="719138"/>
                    <a:pt x="181504" y="731308"/>
                    <a:pt x="196850" y="736600"/>
                  </a:cubicBezTo>
                  <a:cubicBezTo>
                    <a:pt x="212196" y="741892"/>
                    <a:pt x="198438" y="748242"/>
                    <a:pt x="219075" y="736600"/>
                  </a:cubicBezTo>
                  <a:cubicBezTo>
                    <a:pt x="239712" y="724958"/>
                    <a:pt x="286808" y="683154"/>
                    <a:pt x="320675" y="666750"/>
                  </a:cubicBezTo>
                  <a:cubicBezTo>
                    <a:pt x="354542" y="650346"/>
                    <a:pt x="390525" y="639233"/>
                    <a:pt x="422275" y="638175"/>
                  </a:cubicBezTo>
                  <a:cubicBezTo>
                    <a:pt x="454025" y="637117"/>
                    <a:pt x="479425" y="648758"/>
                    <a:pt x="511175" y="660400"/>
                  </a:cubicBezTo>
                  <a:cubicBezTo>
                    <a:pt x="542925" y="672042"/>
                    <a:pt x="582613" y="699029"/>
                    <a:pt x="612775" y="708025"/>
                  </a:cubicBezTo>
                  <a:cubicBezTo>
                    <a:pt x="642938" y="717021"/>
                    <a:pt x="669396" y="712788"/>
                    <a:pt x="692150" y="714375"/>
                  </a:cubicBezTo>
                  <a:cubicBezTo>
                    <a:pt x="714904" y="715962"/>
                    <a:pt x="718608" y="727604"/>
                    <a:pt x="749300" y="717550"/>
                  </a:cubicBezTo>
                  <a:cubicBezTo>
                    <a:pt x="779992" y="707496"/>
                    <a:pt x="820738" y="681037"/>
                    <a:pt x="876300" y="654050"/>
                  </a:cubicBezTo>
                  <a:cubicBezTo>
                    <a:pt x="931862" y="627063"/>
                    <a:pt x="1035050" y="580496"/>
                    <a:pt x="1082675" y="555625"/>
                  </a:cubicBezTo>
                  <a:cubicBezTo>
                    <a:pt x="1130300" y="530754"/>
                    <a:pt x="1145117" y="517525"/>
                    <a:pt x="1162050" y="504825"/>
                  </a:cubicBezTo>
                  <a:cubicBezTo>
                    <a:pt x="1178983" y="492125"/>
                    <a:pt x="1166813" y="491067"/>
                    <a:pt x="1184275" y="479425"/>
                  </a:cubicBezTo>
                  <a:cubicBezTo>
                    <a:pt x="1201737" y="467783"/>
                    <a:pt x="1266825" y="434975"/>
                    <a:pt x="1266825" y="434975"/>
                  </a:cubicBezTo>
                  <a:cubicBezTo>
                    <a:pt x="1302279" y="415396"/>
                    <a:pt x="1372658" y="378883"/>
                    <a:pt x="1397000" y="361950"/>
                  </a:cubicBezTo>
                  <a:cubicBezTo>
                    <a:pt x="1421342" y="345017"/>
                    <a:pt x="1401233" y="343429"/>
                    <a:pt x="1412875" y="333375"/>
                  </a:cubicBezTo>
                  <a:cubicBezTo>
                    <a:pt x="1424517" y="323321"/>
                    <a:pt x="1444625" y="311150"/>
                    <a:pt x="1466850" y="301625"/>
                  </a:cubicBezTo>
                  <a:cubicBezTo>
                    <a:pt x="1489075" y="292100"/>
                    <a:pt x="1525587" y="286279"/>
                    <a:pt x="1546225" y="276225"/>
                  </a:cubicBezTo>
                  <a:cubicBezTo>
                    <a:pt x="1566863" y="266171"/>
                    <a:pt x="1582738" y="251883"/>
                    <a:pt x="1590675" y="241300"/>
                  </a:cubicBezTo>
                  <a:cubicBezTo>
                    <a:pt x="1598612" y="230717"/>
                    <a:pt x="1597554" y="220662"/>
                    <a:pt x="1593850" y="212725"/>
                  </a:cubicBezTo>
                  <a:cubicBezTo>
                    <a:pt x="1590146" y="204788"/>
                    <a:pt x="1621896" y="216429"/>
                    <a:pt x="1568450" y="193675"/>
                  </a:cubicBezTo>
                  <a:cubicBezTo>
                    <a:pt x="1515004" y="170921"/>
                    <a:pt x="1357842" y="108479"/>
                    <a:pt x="1273175" y="76200"/>
                  </a:cubicBezTo>
                  <a:cubicBezTo>
                    <a:pt x="1188508" y="43921"/>
                    <a:pt x="1124479" y="21960"/>
                    <a:pt x="1060450" y="0"/>
                  </a:cubicBezTo>
                </a:path>
              </a:pathLst>
            </a:cu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Freeform: Shape 13">
              <a:extLst>
                <a:ext uri="{FF2B5EF4-FFF2-40B4-BE49-F238E27FC236}">
                  <a16:creationId xmlns:a16="http://schemas.microsoft.com/office/drawing/2014/main" id="{66287BE7-C01B-B13A-527A-6A9988A9587F}"/>
                </a:ext>
              </a:extLst>
            </p:cNvPr>
            <p:cNvSpPr/>
            <p:nvPr/>
          </p:nvSpPr>
          <p:spPr>
            <a:xfrm>
              <a:off x="1609725" y="4073525"/>
              <a:ext cx="104775" cy="34805"/>
            </a:xfrm>
            <a:custGeom>
              <a:avLst/>
              <a:gdLst>
                <a:gd name="connsiteX0" fmla="*/ 104775 w 104775"/>
                <a:gd name="connsiteY0" fmla="*/ 0 h 34805"/>
                <a:gd name="connsiteX1" fmla="*/ 38100 w 104775"/>
                <a:gd name="connsiteY1" fmla="*/ 31750 h 34805"/>
                <a:gd name="connsiteX2" fmla="*/ 0 w 104775"/>
                <a:gd name="connsiteY2" fmla="*/ 31750 h 34805"/>
              </a:gdLst>
              <a:ahLst/>
              <a:cxnLst>
                <a:cxn ang="0">
                  <a:pos x="connsiteX0" y="connsiteY0"/>
                </a:cxn>
                <a:cxn ang="0">
                  <a:pos x="connsiteX1" y="connsiteY1"/>
                </a:cxn>
                <a:cxn ang="0">
                  <a:pos x="connsiteX2" y="connsiteY2"/>
                </a:cxn>
              </a:cxnLst>
              <a:rect l="l" t="t" r="r" b="b"/>
              <a:pathLst>
                <a:path w="104775" h="34805">
                  <a:moveTo>
                    <a:pt x="104775" y="0"/>
                  </a:moveTo>
                  <a:cubicBezTo>
                    <a:pt x="80168" y="13229"/>
                    <a:pt x="55562" y="26458"/>
                    <a:pt x="38100" y="31750"/>
                  </a:cubicBezTo>
                  <a:cubicBezTo>
                    <a:pt x="20638" y="37042"/>
                    <a:pt x="10319" y="34396"/>
                    <a:pt x="0" y="31750"/>
                  </a:cubicBezTo>
                </a:path>
              </a:pathLst>
            </a:cu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Freeform: Shape 21">
              <a:extLst>
                <a:ext uri="{FF2B5EF4-FFF2-40B4-BE49-F238E27FC236}">
                  <a16:creationId xmlns:a16="http://schemas.microsoft.com/office/drawing/2014/main" id="{952A5B51-0F7B-F301-49B7-0E358ECDDD05}"/>
                </a:ext>
              </a:extLst>
            </p:cNvPr>
            <p:cNvSpPr/>
            <p:nvPr/>
          </p:nvSpPr>
          <p:spPr>
            <a:xfrm>
              <a:off x="1428750" y="4133850"/>
              <a:ext cx="127000" cy="73025"/>
            </a:xfrm>
            <a:custGeom>
              <a:avLst/>
              <a:gdLst>
                <a:gd name="connsiteX0" fmla="*/ 127000 w 127000"/>
                <a:gd name="connsiteY0" fmla="*/ 0 h 73025"/>
                <a:gd name="connsiteX1" fmla="*/ 57150 w 127000"/>
                <a:gd name="connsiteY1" fmla="*/ 34925 h 73025"/>
                <a:gd name="connsiteX2" fmla="*/ 0 w 127000"/>
                <a:gd name="connsiteY2" fmla="*/ 73025 h 73025"/>
              </a:gdLst>
              <a:ahLst/>
              <a:cxnLst>
                <a:cxn ang="0">
                  <a:pos x="connsiteX0" y="connsiteY0"/>
                </a:cxn>
                <a:cxn ang="0">
                  <a:pos x="connsiteX1" y="connsiteY1"/>
                </a:cxn>
                <a:cxn ang="0">
                  <a:pos x="connsiteX2" y="connsiteY2"/>
                </a:cxn>
              </a:cxnLst>
              <a:rect l="l" t="t" r="r" b="b"/>
              <a:pathLst>
                <a:path w="127000" h="73025">
                  <a:moveTo>
                    <a:pt x="127000" y="0"/>
                  </a:moveTo>
                  <a:cubicBezTo>
                    <a:pt x="102658" y="11377"/>
                    <a:pt x="78317" y="22754"/>
                    <a:pt x="57150" y="34925"/>
                  </a:cubicBezTo>
                  <a:cubicBezTo>
                    <a:pt x="35983" y="47096"/>
                    <a:pt x="17991" y="60060"/>
                    <a:pt x="0" y="73025"/>
                  </a:cubicBezTo>
                </a:path>
              </a:pathLst>
            </a:cu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31" name="Group 30">
            <a:extLst>
              <a:ext uri="{FF2B5EF4-FFF2-40B4-BE49-F238E27FC236}">
                <a16:creationId xmlns:a16="http://schemas.microsoft.com/office/drawing/2014/main" id="{8098139C-0675-6DC3-6A17-8769F5077D43}"/>
              </a:ext>
            </a:extLst>
          </p:cNvPr>
          <p:cNvGrpSpPr/>
          <p:nvPr/>
        </p:nvGrpSpPr>
        <p:grpSpPr>
          <a:xfrm>
            <a:off x="5013087" y="4073185"/>
            <a:ext cx="1642023" cy="789219"/>
            <a:chOff x="5013087" y="4073185"/>
            <a:chExt cx="1642023" cy="789219"/>
          </a:xfrm>
        </p:grpSpPr>
        <p:grpSp>
          <p:nvGrpSpPr>
            <p:cNvPr id="24" name="Group 23">
              <a:extLst>
                <a:ext uri="{FF2B5EF4-FFF2-40B4-BE49-F238E27FC236}">
                  <a16:creationId xmlns:a16="http://schemas.microsoft.com/office/drawing/2014/main" id="{A4B089E4-8F08-27CD-4899-08BF02611352}"/>
                </a:ext>
              </a:extLst>
            </p:cNvPr>
            <p:cNvGrpSpPr/>
            <p:nvPr/>
          </p:nvGrpSpPr>
          <p:grpSpPr>
            <a:xfrm>
              <a:off x="5013087" y="4119245"/>
              <a:ext cx="1642023" cy="743159"/>
              <a:chOff x="1192927" y="3921125"/>
              <a:chExt cx="1642023" cy="743159"/>
            </a:xfrm>
          </p:grpSpPr>
          <p:sp>
            <p:nvSpPr>
              <p:cNvPr id="25" name="Freeform: Shape 24">
                <a:extLst>
                  <a:ext uri="{FF2B5EF4-FFF2-40B4-BE49-F238E27FC236}">
                    <a16:creationId xmlns:a16="http://schemas.microsoft.com/office/drawing/2014/main" id="{CAAB92EB-5380-BDF2-1EC8-1C26FC6084E3}"/>
                  </a:ext>
                </a:extLst>
              </p:cNvPr>
              <p:cNvSpPr/>
              <p:nvPr/>
            </p:nvSpPr>
            <p:spPr>
              <a:xfrm>
                <a:off x="1192927" y="4257675"/>
                <a:ext cx="224336" cy="307975"/>
              </a:xfrm>
              <a:custGeom>
                <a:avLst/>
                <a:gdLst>
                  <a:gd name="connsiteX0" fmla="*/ 42148 w 224336"/>
                  <a:gd name="connsiteY0" fmla="*/ 307975 h 307975"/>
                  <a:gd name="connsiteX1" fmla="*/ 92948 w 224336"/>
                  <a:gd name="connsiteY1" fmla="*/ 276225 h 307975"/>
                  <a:gd name="connsiteX2" fmla="*/ 210423 w 224336"/>
                  <a:gd name="connsiteY2" fmla="*/ 219075 h 307975"/>
                  <a:gd name="connsiteX3" fmla="*/ 207248 w 224336"/>
                  <a:gd name="connsiteY3" fmla="*/ 184150 h 307975"/>
                  <a:gd name="connsiteX4" fmla="*/ 77073 w 224336"/>
                  <a:gd name="connsiteY4" fmla="*/ 133350 h 307975"/>
                  <a:gd name="connsiteX5" fmla="*/ 873 w 224336"/>
                  <a:gd name="connsiteY5" fmla="*/ 98425 h 307975"/>
                  <a:gd name="connsiteX6" fmla="*/ 42148 w 224336"/>
                  <a:gd name="connsiteY6" fmla="*/ 31750 h 307975"/>
                  <a:gd name="connsiteX7" fmla="*/ 137398 w 224336"/>
                  <a:gd name="connsiteY7"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4336" h="307975">
                    <a:moveTo>
                      <a:pt x="42148" y="307975"/>
                    </a:moveTo>
                    <a:cubicBezTo>
                      <a:pt x="53525" y="299508"/>
                      <a:pt x="64902" y="291042"/>
                      <a:pt x="92948" y="276225"/>
                    </a:cubicBezTo>
                    <a:cubicBezTo>
                      <a:pt x="120994" y="261408"/>
                      <a:pt x="191373" y="234421"/>
                      <a:pt x="210423" y="219075"/>
                    </a:cubicBezTo>
                    <a:cubicBezTo>
                      <a:pt x="229473" y="203729"/>
                      <a:pt x="229473" y="198438"/>
                      <a:pt x="207248" y="184150"/>
                    </a:cubicBezTo>
                    <a:cubicBezTo>
                      <a:pt x="185023" y="169862"/>
                      <a:pt x="111469" y="147637"/>
                      <a:pt x="77073" y="133350"/>
                    </a:cubicBezTo>
                    <a:cubicBezTo>
                      <a:pt x="42677" y="119062"/>
                      <a:pt x="6694" y="115358"/>
                      <a:pt x="873" y="98425"/>
                    </a:cubicBezTo>
                    <a:cubicBezTo>
                      <a:pt x="-4948" y="81492"/>
                      <a:pt x="19394" y="48154"/>
                      <a:pt x="42148" y="31750"/>
                    </a:cubicBezTo>
                    <a:cubicBezTo>
                      <a:pt x="64902" y="15346"/>
                      <a:pt x="101150" y="7673"/>
                      <a:pt x="137398" y="0"/>
                    </a:cubicBezTo>
                  </a:path>
                </a:pathLst>
              </a:custGeom>
              <a:noFill/>
              <a:ln w="28575">
                <a:solidFill>
                  <a:srgbClr val="FF0000"/>
                </a:solidFill>
                <a:prstDash val="sysDot"/>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Freeform: Shape 25">
                <a:extLst>
                  <a:ext uri="{FF2B5EF4-FFF2-40B4-BE49-F238E27FC236}">
                    <a16:creationId xmlns:a16="http://schemas.microsoft.com/office/drawing/2014/main" id="{E51CA50E-74C3-6C96-4CCA-BA996C09B328}"/>
                  </a:ext>
                </a:extLst>
              </p:cNvPr>
              <p:cNvSpPr/>
              <p:nvPr/>
            </p:nvSpPr>
            <p:spPr>
              <a:xfrm>
                <a:off x="1235075" y="3921125"/>
                <a:ext cx="1599875" cy="743159"/>
              </a:xfrm>
              <a:custGeom>
                <a:avLst/>
                <a:gdLst>
                  <a:gd name="connsiteX0" fmla="*/ 0 w 1599875"/>
                  <a:gd name="connsiteY0" fmla="*/ 650875 h 743159"/>
                  <a:gd name="connsiteX1" fmla="*/ 127000 w 1599875"/>
                  <a:gd name="connsiteY1" fmla="*/ 704850 h 743159"/>
                  <a:gd name="connsiteX2" fmla="*/ 196850 w 1599875"/>
                  <a:gd name="connsiteY2" fmla="*/ 736600 h 743159"/>
                  <a:gd name="connsiteX3" fmla="*/ 219075 w 1599875"/>
                  <a:gd name="connsiteY3" fmla="*/ 736600 h 743159"/>
                  <a:gd name="connsiteX4" fmla="*/ 320675 w 1599875"/>
                  <a:gd name="connsiteY4" fmla="*/ 666750 h 743159"/>
                  <a:gd name="connsiteX5" fmla="*/ 422275 w 1599875"/>
                  <a:gd name="connsiteY5" fmla="*/ 638175 h 743159"/>
                  <a:gd name="connsiteX6" fmla="*/ 511175 w 1599875"/>
                  <a:gd name="connsiteY6" fmla="*/ 660400 h 743159"/>
                  <a:gd name="connsiteX7" fmla="*/ 612775 w 1599875"/>
                  <a:gd name="connsiteY7" fmla="*/ 708025 h 743159"/>
                  <a:gd name="connsiteX8" fmla="*/ 692150 w 1599875"/>
                  <a:gd name="connsiteY8" fmla="*/ 714375 h 743159"/>
                  <a:gd name="connsiteX9" fmla="*/ 749300 w 1599875"/>
                  <a:gd name="connsiteY9" fmla="*/ 717550 h 743159"/>
                  <a:gd name="connsiteX10" fmla="*/ 876300 w 1599875"/>
                  <a:gd name="connsiteY10" fmla="*/ 654050 h 743159"/>
                  <a:gd name="connsiteX11" fmla="*/ 1082675 w 1599875"/>
                  <a:gd name="connsiteY11" fmla="*/ 555625 h 743159"/>
                  <a:gd name="connsiteX12" fmla="*/ 1162050 w 1599875"/>
                  <a:gd name="connsiteY12" fmla="*/ 504825 h 743159"/>
                  <a:gd name="connsiteX13" fmla="*/ 1184275 w 1599875"/>
                  <a:gd name="connsiteY13" fmla="*/ 479425 h 743159"/>
                  <a:gd name="connsiteX14" fmla="*/ 1266825 w 1599875"/>
                  <a:gd name="connsiteY14" fmla="*/ 434975 h 743159"/>
                  <a:gd name="connsiteX15" fmla="*/ 1397000 w 1599875"/>
                  <a:gd name="connsiteY15" fmla="*/ 361950 h 743159"/>
                  <a:gd name="connsiteX16" fmla="*/ 1412875 w 1599875"/>
                  <a:gd name="connsiteY16" fmla="*/ 333375 h 743159"/>
                  <a:gd name="connsiteX17" fmla="*/ 1466850 w 1599875"/>
                  <a:gd name="connsiteY17" fmla="*/ 301625 h 743159"/>
                  <a:gd name="connsiteX18" fmla="*/ 1546225 w 1599875"/>
                  <a:gd name="connsiteY18" fmla="*/ 276225 h 743159"/>
                  <a:gd name="connsiteX19" fmla="*/ 1590675 w 1599875"/>
                  <a:gd name="connsiteY19" fmla="*/ 241300 h 743159"/>
                  <a:gd name="connsiteX20" fmla="*/ 1593850 w 1599875"/>
                  <a:gd name="connsiteY20" fmla="*/ 212725 h 743159"/>
                  <a:gd name="connsiteX21" fmla="*/ 1568450 w 1599875"/>
                  <a:gd name="connsiteY21" fmla="*/ 193675 h 743159"/>
                  <a:gd name="connsiteX22" fmla="*/ 1273175 w 1599875"/>
                  <a:gd name="connsiteY22" fmla="*/ 76200 h 743159"/>
                  <a:gd name="connsiteX23" fmla="*/ 1060450 w 1599875"/>
                  <a:gd name="connsiteY23" fmla="*/ 0 h 743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99875" h="743159">
                    <a:moveTo>
                      <a:pt x="0" y="650875"/>
                    </a:moveTo>
                    <a:lnTo>
                      <a:pt x="127000" y="704850"/>
                    </a:lnTo>
                    <a:cubicBezTo>
                      <a:pt x="159808" y="719138"/>
                      <a:pt x="181504" y="731308"/>
                      <a:pt x="196850" y="736600"/>
                    </a:cubicBezTo>
                    <a:cubicBezTo>
                      <a:pt x="212196" y="741892"/>
                      <a:pt x="198438" y="748242"/>
                      <a:pt x="219075" y="736600"/>
                    </a:cubicBezTo>
                    <a:cubicBezTo>
                      <a:pt x="239712" y="724958"/>
                      <a:pt x="286808" y="683154"/>
                      <a:pt x="320675" y="666750"/>
                    </a:cubicBezTo>
                    <a:cubicBezTo>
                      <a:pt x="354542" y="650346"/>
                      <a:pt x="390525" y="639233"/>
                      <a:pt x="422275" y="638175"/>
                    </a:cubicBezTo>
                    <a:cubicBezTo>
                      <a:pt x="454025" y="637117"/>
                      <a:pt x="479425" y="648758"/>
                      <a:pt x="511175" y="660400"/>
                    </a:cubicBezTo>
                    <a:cubicBezTo>
                      <a:pt x="542925" y="672042"/>
                      <a:pt x="582613" y="699029"/>
                      <a:pt x="612775" y="708025"/>
                    </a:cubicBezTo>
                    <a:cubicBezTo>
                      <a:pt x="642938" y="717021"/>
                      <a:pt x="669396" y="712788"/>
                      <a:pt x="692150" y="714375"/>
                    </a:cubicBezTo>
                    <a:cubicBezTo>
                      <a:pt x="714904" y="715962"/>
                      <a:pt x="718608" y="727604"/>
                      <a:pt x="749300" y="717550"/>
                    </a:cubicBezTo>
                    <a:cubicBezTo>
                      <a:pt x="779992" y="707496"/>
                      <a:pt x="820738" y="681037"/>
                      <a:pt x="876300" y="654050"/>
                    </a:cubicBezTo>
                    <a:cubicBezTo>
                      <a:pt x="931862" y="627063"/>
                      <a:pt x="1035050" y="580496"/>
                      <a:pt x="1082675" y="555625"/>
                    </a:cubicBezTo>
                    <a:cubicBezTo>
                      <a:pt x="1130300" y="530754"/>
                      <a:pt x="1145117" y="517525"/>
                      <a:pt x="1162050" y="504825"/>
                    </a:cubicBezTo>
                    <a:cubicBezTo>
                      <a:pt x="1178983" y="492125"/>
                      <a:pt x="1166813" y="491067"/>
                      <a:pt x="1184275" y="479425"/>
                    </a:cubicBezTo>
                    <a:cubicBezTo>
                      <a:pt x="1201737" y="467783"/>
                      <a:pt x="1266825" y="434975"/>
                      <a:pt x="1266825" y="434975"/>
                    </a:cubicBezTo>
                    <a:cubicBezTo>
                      <a:pt x="1302279" y="415396"/>
                      <a:pt x="1372658" y="378883"/>
                      <a:pt x="1397000" y="361950"/>
                    </a:cubicBezTo>
                    <a:cubicBezTo>
                      <a:pt x="1421342" y="345017"/>
                      <a:pt x="1401233" y="343429"/>
                      <a:pt x="1412875" y="333375"/>
                    </a:cubicBezTo>
                    <a:cubicBezTo>
                      <a:pt x="1424517" y="323321"/>
                      <a:pt x="1444625" y="311150"/>
                      <a:pt x="1466850" y="301625"/>
                    </a:cubicBezTo>
                    <a:cubicBezTo>
                      <a:pt x="1489075" y="292100"/>
                      <a:pt x="1525587" y="286279"/>
                      <a:pt x="1546225" y="276225"/>
                    </a:cubicBezTo>
                    <a:cubicBezTo>
                      <a:pt x="1566863" y="266171"/>
                      <a:pt x="1582738" y="251883"/>
                      <a:pt x="1590675" y="241300"/>
                    </a:cubicBezTo>
                    <a:cubicBezTo>
                      <a:pt x="1598612" y="230717"/>
                      <a:pt x="1597554" y="220662"/>
                      <a:pt x="1593850" y="212725"/>
                    </a:cubicBezTo>
                    <a:cubicBezTo>
                      <a:pt x="1590146" y="204788"/>
                      <a:pt x="1621896" y="216429"/>
                      <a:pt x="1568450" y="193675"/>
                    </a:cubicBezTo>
                    <a:cubicBezTo>
                      <a:pt x="1515004" y="170921"/>
                      <a:pt x="1357842" y="108479"/>
                      <a:pt x="1273175" y="76200"/>
                    </a:cubicBezTo>
                    <a:cubicBezTo>
                      <a:pt x="1188508" y="43921"/>
                      <a:pt x="1124479" y="21960"/>
                      <a:pt x="1060450" y="0"/>
                    </a:cubicBezTo>
                  </a:path>
                </a:pathLst>
              </a:cu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0" name="Freeform: Shape 29">
              <a:extLst>
                <a:ext uri="{FF2B5EF4-FFF2-40B4-BE49-F238E27FC236}">
                  <a16:creationId xmlns:a16="http://schemas.microsoft.com/office/drawing/2014/main" id="{9AFE2600-9486-FEB5-F81A-C1F74E0D6FF3}"/>
                </a:ext>
              </a:extLst>
            </p:cNvPr>
            <p:cNvSpPr/>
            <p:nvPr/>
          </p:nvSpPr>
          <p:spPr>
            <a:xfrm>
              <a:off x="5191760" y="4073185"/>
              <a:ext cx="894080" cy="341335"/>
            </a:xfrm>
            <a:custGeom>
              <a:avLst/>
              <a:gdLst>
                <a:gd name="connsiteX0" fmla="*/ 0 w 894080"/>
                <a:gd name="connsiteY0" fmla="*/ 341335 h 341335"/>
                <a:gd name="connsiteX1" fmla="*/ 243840 w 894080"/>
                <a:gd name="connsiteY1" fmla="*/ 229575 h 341335"/>
                <a:gd name="connsiteX2" fmla="*/ 492760 w 894080"/>
                <a:gd name="connsiteY2" fmla="*/ 122895 h 341335"/>
                <a:gd name="connsiteX3" fmla="*/ 619760 w 894080"/>
                <a:gd name="connsiteY3" fmla="*/ 82255 h 341335"/>
                <a:gd name="connsiteX4" fmla="*/ 711200 w 894080"/>
                <a:gd name="connsiteY4" fmla="*/ 46695 h 341335"/>
                <a:gd name="connsiteX5" fmla="*/ 772160 w 894080"/>
                <a:gd name="connsiteY5" fmla="*/ 11135 h 341335"/>
                <a:gd name="connsiteX6" fmla="*/ 858520 w 894080"/>
                <a:gd name="connsiteY6" fmla="*/ 975 h 341335"/>
                <a:gd name="connsiteX7" fmla="*/ 894080 w 894080"/>
                <a:gd name="connsiteY7" fmla="*/ 31455 h 34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4080" h="341335">
                  <a:moveTo>
                    <a:pt x="0" y="341335"/>
                  </a:moveTo>
                  <a:lnTo>
                    <a:pt x="243840" y="229575"/>
                  </a:lnTo>
                  <a:cubicBezTo>
                    <a:pt x="325967" y="193168"/>
                    <a:pt x="430107" y="147448"/>
                    <a:pt x="492760" y="122895"/>
                  </a:cubicBezTo>
                  <a:cubicBezTo>
                    <a:pt x="555413" y="98342"/>
                    <a:pt x="583353" y="94955"/>
                    <a:pt x="619760" y="82255"/>
                  </a:cubicBezTo>
                  <a:cubicBezTo>
                    <a:pt x="656167" y="69555"/>
                    <a:pt x="685800" y="58548"/>
                    <a:pt x="711200" y="46695"/>
                  </a:cubicBezTo>
                  <a:cubicBezTo>
                    <a:pt x="736600" y="34842"/>
                    <a:pt x="747607" y="18755"/>
                    <a:pt x="772160" y="11135"/>
                  </a:cubicBezTo>
                  <a:cubicBezTo>
                    <a:pt x="796713" y="3515"/>
                    <a:pt x="838200" y="-2412"/>
                    <a:pt x="858520" y="975"/>
                  </a:cubicBezTo>
                  <a:cubicBezTo>
                    <a:pt x="878840" y="4362"/>
                    <a:pt x="886460" y="17908"/>
                    <a:pt x="894080" y="31455"/>
                  </a:cubicBezTo>
                </a:path>
              </a:pathLst>
            </a:custGeom>
            <a:noFill/>
            <a:ln>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2" name="Freeform: Shape 31">
            <a:extLst>
              <a:ext uri="{FF2B5EF4-FFF2-40B4-BE49-F238E27FC236}">
                <a16:creationId xmlns:a16="http://schemas.microsoft.com/office/drawing/2014/main" id="{39A1C495-7C8A-1751-3A06-0280692D06AF}"/>
              </a:ext>
            </a:extLst>
          </p:cNvPr>
          <p:cNvSpPr/>
          <p:nvPr/>
        </p:nvSpPr>
        <p:spPr>
          <a:xfrm>
            <a:off x="8723770" y="3679727"/>
            <a:ext cx="2790086" cy="1172938"/>
          </a:xfrm>
          <a:custGeom>
            <a:avLst/>
            <a:gdLst>
              <a:gd name="connsiteX0" fmla="*/ 18063 w 2790086"/>
              <a:gd name="connsiteY0" fmla="*/ 1044673 h 1172938"/>
              <a:gd name="connsiteX1" fmla="*/ 272063 w 2790086"/>
              <a:gd name="connsiteY1" fmla="*/ 938840 h 1172938"/>
              <a:gd name="connsiteX2" fmla="*/ 327097 w 2790086"/>
              <a:gd name="connsiteY2" fmla="*/ 888040 h 1172938"/>
              <a:gd name="connsiteX3" fmla="*/ 322863 w 2790086"/>
              <a:gd name="connsiteY3" fmla="*/ 841473 h 1172938"/>
              <a:gd name="connsiteX4" fmla="*/ 267830 w 2790086"/>
              <a:gd name="connsiteY4" fmla="*/ 782206 h 1172938"/>
              <a:gd name="connsiteX5" fmla="*/ 161997 w 2790086"/>
              <a:gd name="connsiteY5" fmla="*/ 731406 h 1172938"/>
              <a:gd name="connsiteX6" fmla="*/ 13830 w 2790086"/>
              <a:gd name="connsiteY6" fmla="*/ 663673 h 1172938"/>
              <a:gd name="connsiteX7" fmla="*/ 26530 w 2790086"/>
              <a:gd name="connsiteY7" fmla="*/ 621340 h 1172938"/>
              <a:gd name="connsiteX8" fmla="*/ 191630 w 2790086"/>
              <a:gd name="connsiteY8" fmla="*/ 553606 h 1172938"/>
              <a:gd name="connsiteX9" fmla="*/ 572630 w 2790086"/>
              <a:gd name="connsiteY9" fmla="*/ 388506 h 1172938"/>
              <a:gd name="connsiteX10" fmla="*/ 767363 w 2790086"/>
              <a:gd name="connsiteY10" fmla="*/ 320773 h 1172938"/>
              <a:gd name="connsiteX11" fmla="*/ 826630 w 2790086"/>
              <a:gd name="connsiteY11" fmla="*/ 320773 h 1172938"/>
              <a:gd name="connsiteX12" fmla="*/ 1097563 w 2790086"/>
              <a:gd name="connsiteY12" fmla="*/ 202240 h 1172938"/>
              <a:gd name="connsiteX13" fmla="*/ 1330397 w 2790086"/>
              <a:gd name="connsiteY13" fmla="*/ 130273 h 1172938"/>
              <a:gd name="connsiteX14" fmla="*/ 1491263 w 2790086"/>
              <a:gd name="connsiteY14" fmla="*/ 75240 h 1172938"/>
              <a:gd name="connsiteX15" fmla="*/ 1652130 w 2790086"/>
              <a:gd name="connsiteY15" fmla="*/ 7506 h 1172938"/>
              <a:gd name="connsiteX16" fmla="*/ 1825697 w 2790086"/>
              <a:gd name="connsiteY16" fmla="*/ 15973 h 1172938"/>
              <a:gd name="connsiteX17" fmla="*/ 2066997 w 2790086"/>
              <a:gd name="connsiteY17" fmla="*/ 134506 h 1172938"/>
              <a:gd name="connsiteX18" fmla="*/ 2249030 w 2790086"/>
              <a:gd name="connsiteY18" fmla="*/ 210706 h 1172938"/>
              <a:gd name="connsiteX19" fmla="*/ 2528430 w 2790086"/>
              <a:gd name="connsiteY19" fmla="*/ 346173 h 1172938"/>
              <a:gd name="connsiteX20" fmla="*/ 2757030 w 2790086"/>
              <a:gd name="connsiteY20" fmla="*/ 443540 h 1172938"/>
              <a:gd name="connsiteX21" fmla="*/ 2778197 w 2790086"/>
              <a:gd name="connsiteY21" fmla="*/ 477406 h 1172938"/>
              <a:gd name="connsiteX22" fmla="*/ 2655430 w 2790086"/>
              <a:gd name="connsiteY22" fmla="*/ 532440 h 1172938"/>
              <a:gd name="connsiteX23" fmla="*/ 2477630 w 2790086"/>
              <a:gd name="connsiteY23" fmla="*/ 608640 h 1172938"/>
              <a:gd name="connsiteX24" fmla="*/ 2397197 w 2790086"/>
              <a:gd name="connsiteY24" fmla="*/ 667906 h 1172938"/>
              <a:gd name="connsiteX25" fmla="*/ 2147430 w 2790086"/>
              <a:gd name="connsiteY25" fmla="*/ 765273 h 1172938"/>
              <a:gd name="connsiteX26" fmla="*/ 2062763 w 2790086"/>
              <a:gd name="connsiteY26" fmla="*/ 799140 h 1172938"/>
              <a:gd name="connsiteX27" fmla="*/ 2028897 w 2790086"/>
              <a:gd name="connsiteY27" fmla="*/ 837240 h 1172938"/>
              <a:gd name="connsiteX28" fmla="*/ 1973863 w 2790086"/>
              <a:gd name="connsiteY28" fmla="*/ 875340 h 1172938"/>
              <a:gd name="connsiteX29" fmla="*/ 1630963 w 2790086"/>
              <a:gd name="connsiteY29" fmla="*/ 1023506 h 1172938"/>
              <a:gd name="connsiteX30" fmla="*/ 1381197 w 2790086"/>
              <a:gd name="connsiteY30" fmla="*/ 1120873 h 1172938"/>
              <a:gd name="connsiteX31" fmla="*/ 1275363 w 2790086"/>
              <a:gd name="connsiteY31" fmla="*/ 1163206 h 1172938"/>
              <a:gd name="connsiteX32" fmla="*/ 1152597 w 2790086"/>
              <a:gd name="connsiteY32" fmla="*/ 1158973 h 1172938"/>
              <a:gd name="connsiteX33" fmla="*/ 911297 w 2790086"/>
              <a:gd name="connsiteY33" fmla="*/ 1065840 h 1172938"/>
              <a:gd name="connsiteX34" fmla="*/ 771597 w 2790086"/>
              <a:gd name="connsiteY34" fmla="*/ 1006573 h 1172938"/>
              <a:gd name="connsiteX35" fmla="*/ 678463 w 2790086"/>
              <a:gd name="connsiteY35" fmla="*/ 1015040 h 1172938"/>
              <a:gd name="connsiteX36" fmla="*/ 530297 w 2790086"/>
              <a:gd name="connsiteY36" fmla="*/ 1070073 h 1172938"/>
              <a:gd name="connsiteX37" fmla="*/ 365197 w 2790086"/>
              <a:gd name="connsiteY37" fmla="*/ 1137806 h 1172938"/>
              <a:gd name="connsiteX38" fmla="*/ 293230 w 2790086"/>
              <a:gd name="connsiteY38" fmla="*/ 1171673 h 1172938"/>
              <a:gd name="connsiteX39" fmla="*/ 119663 w 2790086"/>
              <a:gd name="connsiteY39" fmla="*/ 1095473 h 1172938"/>
              <a:gd name="connsiteX40" fmla="*/ 18063 w 2790086"/>
              <a:gd name="connsiteY40" fmla="*/ 1044673 h 117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90086" h="1172938">
                <a:moveTo>
                  <a:pt x="18063" y="1044673"/>
                </a:moveTo>
                <a:cubicBezTo>
                  <a:pt x="43463" y="1018567"/>
                  <a:pt x="220557" y="964945"/>
                  <a:pt x="272063" y="938840"/>
                </a:cubicBezTo>
                <a:cubicBezTo>
                  <a:pt x="323569" y="912734"/>
                  <a:pt x="318630" y="904268"/>
                  <a:pt x="327097" y="888040"/>
                </a:cubicBezTo>
                <a:cubicBezTo>
                  <a:pt x="335564" y="871812"/>
                  <a:pt x="332741" y="859112"/>
                  <a:pt x="322863" y="841473"/>
                </a:cubicBezTo>
                <a:cubicBezTo>
                  <a:pt x="312985" y="823834"/>
                  <a:pt x="294641" y="800550"/>
                  <a:pt x="267830" y="782206"/>
                </a:cubicBezTo>
                <a:cubicBezTo>
                  <a:pt x="241019" y="763862"/>
                  <a:pt x="161997" y="731406"/>
                  <a:pt x="161997" y="731406"/>
                </a:cubicBezTo>
                <a:cubicBezTo>
                  <a:pt x="119664" y="711650"/>
                  <a:pt x="36408" y="682017"/>
                  <a:pt x="13830" y="663673"/>
                </a:cubicBezTo>
                <a:cubicBezTo>
                  <a:pt x="-8748" y="645329"/>
                  <a:pt x="-3103" y="639685"/>
                  <a:pt x="26530" y="621340"/>
                </a:cubicBezTo>
                <a:cubicBezTo>
                  <a:pt x="56163" y="602995"/>
                  <a:pt x="191630" y="553606"/>
                  <a:pt x="191630" y="553606"/>
                </a:cubicBezTo>
                <a:lnTo>
                  <a:pt x="572630" y="388506"/>
                </a:lnTo>
                <a:cubicBezTo>
                  <a:pt x="668585" y="349701"/>
                  <a:pt x="725030" y="332062"/>
                  <a:pt x="767363" y="320773"/>
                </a:cubicBezTo>
                <a:cubicBezTo>
                  <a:pt x="809696" y="309484"/>
                  <a:pt x="771597" y="340528"/>
                  <a:pt x="826630" y="320773"/>
                </a:cubicBezTo>
                <a:cubicBezTo>
                  <a:pt x="881663" y="301018"/>
                  <a:pt x="1013602" y="233990"/>
                  <a:pt x="1097563" y="202240"/>
                </a:cubicBezTo>
                <a:cubicBezTo>
                  <a:pt x="1181524" y="170490"/>
                  <a:pt x="1264780" y="151440"/>
                  <a:pt x="1330397" y="130273"/>
                </a:cubicBezTo>
                <a:cubicBezTo>
                  <a:pt x="1396014" y="109106"/>
                  <a:pt x="1437641" y="95701"/>
                  <a:pt x="1491263" y="75240"/>
                </a:cubicBezTo>
                <a:cubicBezTo>
                  <a:pt x="1544885" y="54779"/>
                  <a:pt x="1596391" y="17384"/>
                  <a:pt x="1652130" y="7506"/>
                </a:cubicBezTo>
                <a:cubicBezTo>
                  <a:pt x="1707869" y="-2372"/>
                  <a:pt x="1756553" y="-5194"/>
                  <a:pt x="1825697" y="15973"/>
                </a:cubicBezTo>
                <a:cubicBezTo>
                  <a:pt x="1894841" y="37140"/>
                  <a:pt x="1996442" y="102050"/>
                  <a:pt x="2066997" y="134506"/>
                </a:cubicBezTo>
                <a:cubicBezTo>
                  <a:pt x="2137553" y="166961"/>
                  <a:pt x="2172125" y="175428"/>
                  <a:pt x="2249030" y="210706"/>
                </a:cubicBezTo>
                <a:cubicBezTo>
                  <a:pt x="2325935" y="245984"/>
                  <a:pt x="2443763" y="307367"/>
                  <a:pt x="2528430" y="346173"/>
                </a:cubicBezTo>
                <a:cubicBezTo>
                  <a:pt x="2613097" y="384979"/>
                  <a:pt x="2715402" y="421668"/>
                  <a:pt x="2757030" y="443540"/>
                </a:cubicBezTo>
                <a:cubicBezTo>
                  <a:pt x="2798658" y="465412"/>
                  <a:pt x="2795130" y="462589"/>
                  <a:pt x="2778197" y="477406"/>
                </a:cubicBezTo>
                <a:cubicBezTo>
                  <a:pt x="2761264" y="492223"/>
                  <a:pt x="2705524" y="510568"/>
                  <a:pt x="2655430" y="532440"/>
                </a:cubicBezTo>
                <a:cubicBezTo>
                  <a:pt x="2605336" y="554312"/>
                  <a:pt x="2520669" y="586062"/>
                  <a:pt x="2477630" y="608640"/>
                </a:cubicBezTo>
                <a:cubicBezTo>
                  <a:pt x="2434591" y="631218"/>
                  <a:pt x="2452230" y="641801"/>
                  <a:pt x="2397197" y="667906"/>
                </a:cubicBezTo>
                <a:cubicBezTo>
                  <a:pt x="2342164" y="694011"/>
                  <a:pt x="2147430" y="765273"/>
                  <a:pt x="2147430" y="765273"/>
                </a:cubicBezTo>
                <a:cubicBezTo>
                  <a:pt x="2091691" y="787145"/>
                  <a:pt x="2082518" y="787146"/>
                  <a:pt x="2062763" y="799140"/>
                </a:cubicBezTo>
                <a:cubicBezTo>
                  <a:pt x="2043008" y="811134"/>
                  <a:pt x="2043714" y="824540"/>
                  <a:pt x="2028897" y="837240"/>
                </a:cubicBezTo>
                <a:cubicBezTo>
                  <a:pt x="2014080" y="849940"/>
                  <a:pt x="2040185" y="844296"/>
                  <a:pt x="1973863" y="875340"/>
                </a:cubicBezTo>
                <a:cubicBezTo>
                  <a:pt x="1907541" y="906384"/>
                  <a:pt x="1729741" y="982584"/>
                  <a:pt x="1630963" y="1023506"/>
                </a:cubicBezTo>
                <a:cubicBezTo>
                  <a:pt x="1532185" y="1064428"/>
                  <a:pt x="1381197" y="1120873"/>
                  <a:pt x="1381197" y="1120873"/>
                </a:cubicBezTo>
                <a:cubicBezTo>
                  <a:pt x="1321930" y="1144156"/>
                  <a:pt x="1313463" y="1156856"/>
                  <a:pt x="1275363" y="1163206"/>
                </a:cubicBezTo>
                <a:cubicBezTo>
                  <a:pt x="1237263" y="1169556"/>
                  <a:pt x="1213275" y="1175201"/>
                  <a:pt x="1152597" y="1158973"/>
                </a:cubicBezTo>
                <a:cubicBezTo>
                  <a:pt x="1091919" y="1142745"/>
                  <a:pt x="974797" y="1091240"/>
                  <a:pt x="911297" y="1065840"/>
                </a:cubicBezTo>
                <a:cubicBezTo>
                  <a:pt x="847797" y="1040440"/>
                  <a:pt x="810403" y="1015040"/>
                  <a:pt x="771597" y="1006573"/>
                </a:cubicBezTo>
                <a:cubicBezTo>
                  <a:pt x="732791" y="998106"/>
                  <a:pt x="718680" y="1004457"/>
                  <a:pt x="678463" y="1015040"/>
                </a:cubicBezTo>
                <a:cubicBezTo>
                  <a:pt x="638246" y="1025623"/>
                  <a:pt x="582508" y="1049612"/>
                  <a:pt x="530297" y="1070073"/>
                </a:cubicBezTo>
                <a:cubicBezTo>
                  <a:pt x="478086" y="1090534"/>
                  <a:pt x="404708" y="1120873"/>
                  <a:pt x="365197" y="1137806"/>
                </a:cubicBezTo>
                <a:cubicBezTo>
                  <a:pt x="325686" y="1154739"/>
                  <a:pt x="334152" y="1178728"/>
                  <a:pt x="293230" y="1171673"/>
                </a:cubicBezTo>
                <a:cubicBezTo>
                  <a:pt x="252308" y="1164618"/>
                  <a:pt x="164113" y="1115934"/>
                  <a:pt x="119663" y="1095473"/>
                </a:cubicBezTo>
                <a:cubicBezTo>
                  <a:pt x="75213" y="1075012"/>
                  <a:pt x="-7337" y="1070779"/>
                  <a:pt x="18063" y="1044673"/>
                </a:cubicBezTo>
                <a:close/>
              </a:path>
            </a:pathLst>
          </a:custGeom>
          <a:solidFill>
            <a:srgbClr val="FF0000">
              <a:alpha val="70000"/>
            </a:srgbClr>
          </a:solidFill>
          <a:ln>
            <a:solidFill>
              <a:srgbClr val="FF020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1783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7" grpId="0"/>
      <p:bldP spid="16" grpId="0"/>
      <p:bldP spid="3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3A2CA-34A0-4ED5-E3B8-3ADBCF7F1C27}"/>
              </a:ext>
            </a:extLst>
          </p:cNvPr>
          <p:cNvSpPr>
            <a:spLocks noGrp="1"/>
          </p:cNvSpPr>
          <p:nvPr>
            <p:ph type="title"/>
          </p:nvPr>
        </p:nvSpPr>
        <p:spPr/>
        <p:txBody>
          <a:bodyPr/>
          <a:lstStyle/>
          <a:p>
            <a:r>
              <a:rPr lang="sv-SE" dirty="0"/>
              <a:t>5 – </a:t>
            </a:r>
            <a:r>
              <a:rPr lang="en-US" dirty="0" err="1">
                <a:latin typeface="+mj-lt"/>
              </a:rPr>
              <a:t>SafEBat</a:t>
            </a:r>
            <a:r>
              <a:rPr lang="en-US" dirty="0">
                <a:latin typeface="+mj-lt"/>
              </a:rPr>
              <a:t> / </a:t>
            </a:r>
            <a:r>
              <a:rPr lang="sv-SE" dirty="0">
                <a:latin typeface="+mj-lt"/>
              </a:rPr>
              <a:t>Outlook and next steps</a:t>
            </a:r>
            <a:endParaRPr lang="sv-SE" dirty="0"/>
          </a:p>
        </p:txBody>
      </p:sp>
      <p:sp>
        <p:nvSpPr>
          <p:cNvPr id="4" name="Slide Number Placeholder 3">
            <a:extLst>
              <a:ext uri="{FF2B5EF4-FFF2-40B4-BE49-F238E27FC236}">
                <a16:creationId xmlns:a16="http://schemas.microsoft.com/office/drawing/2014/main" id="{97AE3C65-A0D4-6CA3-2B81-8A0D44DAC086}"/>
              </a:ext>
            </a:extLst>
          </p:cNvPr>
          <p:cNvSpPr>
            <a:spLocks noGrp="1"/>
          </p:cNvSpPr>
          <p:nvPr>
            <p:ph type="sldNum" sz="quarter" idx="11"/>
          </p:nvPr>
        </p:nvSpPr>
        <p:spPr/>
        <p:txBody>
          <a:bodyPr/>
          <a:lstStyle/>
          <a:p>
            <a:fld id="{BFDAF33A-75E1-4C0B-A22B-EAC9B12C110F}" type="slidenum">
              <a:rPr lang="de-DE" smtClean="0"/>
              <a:pPr/>
              <a:t>25</a:t>
            </a:fld>
            <a:endParaRPr lang="de-DE" dirty="0"/>
          </a:p>
        </p:txBody>
      </p:sp>
      <p:sp>
        <p:nvSpPr>
          <p:cNvPr id="5" name="Footer Placeholder 4">
            <a:extLst>
              <a:ext uri="{FF2B5EF4-FFF2-40B4-BE49-F238E27FC236}">
                <a16:creationId xmlns:a16="http://schemas.microsoft.com/office/drawing/2014/main" id="{1A37604D-B544-B775-5D17-260B9B6F7EF9}"/>
              </a:ext>
            </a:extLst>
          </p:cNvPr>
          <p:cNvSpPr>
            <a:spLocks noGrp="1"/>
          </p:cNvSpPr>
          <p:nvPr>
            <p:ph type="ftr" sz="quarter" idx="12"/>
          </p:nvPr>
        </p:nvSpPr>
        <p:spPr/>
        <p:txBody>
          <a:bodyPr/>
          <a:lstStyle/>
          <a:p>
            <a:r>
              <a:rPr lang="en-US" dirty="0"/>
              <a:t>Michael Machhammer</a:t>
            </a:r>
          </a:p>
          <a:p>
            <a:r>
              <a:rPr lang="en-US" dirty="0"/>
              <a:t>AP&amp;T Sweden AB</a:t>
            </a:r>
          </a:p>
          <a:p>
            <a:r>
              <a:rPr lang="en-US" dirty="0"/>
              <a:t>20.06.2023</a:t>
            </a:r>
          </a:p>
        </p:txBody>
      </p:sp>
      <p:graphicFrame>
        <p:nvGraphicFramePr>
          <p:cNvPr id="6" name="Diagram 5">
            <a:extLst>
              <a:ext uri="{FF2B5EF4-FFF2-40B4-BE49-F238E27FC236}">
                <a16:creationId xmlns:a16="http://schemas.microsoft.com/office/drawing/2014/main" id="{697D6CD8-A2DB-B1A9-FDF9-53877503620F}"/>
              </a:ext>
            </a:extLst>
          </p:cNvPr>
          <p:cNvGraphicFramePr/>
          <p:nvPr>
            <p:extLst>
              <p:ext uri="{D42A27DB-BD31-4B8C-83A1-F6EECF244321}">
                <p14:modId xmlns:p14="http://schemas.microsoft.com/office/powerpoint/2010/main" val="2359926169"/>
              </p:ext>
            </p:extLst>
          </p:nvPr>
        </p:nvGraphicFramePr>
        <p:xfrm>
          <a:off x="660711" y="1683899"/>
          <a:ext cx="10606074" cy="1006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Connector 6">
            <a:extLst>
              <a:ext uri="{FF2B5EF4-FFF2-40B4-BE49-F238E27FC236}">
                <a16:creationId xmlns:a16="http://schemas.microsoft.com/office/drawing/2014/main" id="{4F9E5CD2-9A0D-4307-CFB1-AA611DE07693}"/>
              </a:ext>
            </a:extLst>
          </p:cNvPr>
          <p:cNvCxnSpPr>
            <a:cxnSpLocks/>
          </p:cNvCxnSpPr>
          <p:nvPr/>
        </p:nvCxnSpPr>
        <p:spPr>
          <a:xfrm>
            <a:off x="1596815" y="2675748"/>
            <a:ext cx="0" cy="838344"/>
          </a:xfrm>
          <a:prstGeom prst="line">
            <a:avLst/>
          </a:prstGeom>
          <a:ln>
            <a:solidFill>
              <a:srgbClr val="CBE8F5"/>
            </a:solidFill>
          </a:ln>
        </p:spPr>
        <p:style>
          <a:lnRef idx="2">
            <a:schemeClr val="accent1"/>
          </a:lnRef>
          <a:fillRef idx="0">
            <a:schemeClr val="accent1"/>
          </a:fillRef>
          <a:effectRef idx="1">
            <a:schemeClr val="accent1"/>
          </a:effectRef>
          <a:fontRef idx="minor">
            <a:schemeClr val="tx1"/>
          </a:fontRef>
        </p:style>
      </p:cxnSp>
      <p:sp>
        <p:nvSpPr>
          <p:cNvPr id="8" name="Rectangle: Rounded Corners 7">
            <a:extLst>
              <a:ext uri="{FF2B5EF4-FFF2-40B4-BE49-F238E27FC236}">
                <a16:creationId xmlns:a16="http://schemas.microsoft.com/office/drawing/2014/main" id="{538E00AE-FB37-2B0F-BF04-94D7EFD381AD}"/>
              </a:ext>
            </a:extLst>
          </p:cNvPr>
          <p:cNvSpPr/>
          <p:nvPr/>
        </p:nvSpPr>
        <p:spPr>
          <a:xfrm>
            <a:off x="786597" y="3520542"/>
            <a:ext cx="2466402" cy="1924682"/>
          </a:xfrm>
          <a:prstGeom prst="roundRect">
            <a:avLst/>
          </a:prstGeom>
          <a:solidFill>
            <a:schemeClr val="bg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a:p>
            <a:pPr marL="285750" indent="-285750">
              <a:buFont typeface="Arial" panose="020B0604020202020204" pitchFamily="34" charset="0"/>
              <a:buChar char="•"/>
            </a:pPr>
            <a:r>
              <a:rPr lang="en-US" dirty="0">
                <a:solidFill>
                  <a:schemeClr val="tx1"/>
                </a:solidFill>
              </a:rPr>
              <a:t>Structural design</a:t>
            </a:r>
          </a:p>
          <a:p>
            <a:pPr marL="285750" indent="-285750">
              <a:buFont typeface="Arial" panose="020B0604020202020204" pitchFamily="34" charset="0"/>
              <a:buChar char="•"/>
            </a:pPr>
            <a:r>
              <a:rPr lang="en-US" dirty="0">
                <a:solidFill>
                  <a:schemeClr val="tx1"/>
                </a:solidFill>
              </a:rPr>
              <a:t>Structural analysis</a:t>
            </a:r>
          </a:p>
          <a:p>
            <a:pPr marL="285750" indent="-285750">
              <a:buFont typeface="Arial" panose="020B0604020202020204" pitchFamily="34" charset="0"/>
              <a:buChar char="•"/>
            </a:pPr>
            <a:r>
              <a:rPr lang="en-US" dirty="0">
                <a:solidFill>
                  <a:schemeClr val="tx1"/>
                </a:solidFill>
              </a:rPr>
              <a:t>Thermal design</a:t>
            </a:r>
          </a:p>
          <a:p>
            <a:pPr algn="ctr"/>
            <a:r>
              <a:rPr lang="en-US" dirty="0">
                <a:solidFill>
                  <a:schemeClr val="tx1"/>
                </a:solidFill>
              </a:rPr>
              <a:t> </a:t>
            </a:r>
          </a:p>
        </p:txBody>
      </p:sp>
      <p:cxnSp>
        <p:nvCxnSpPr>
          <p:cNvPr id="9" name="Straight Connector 8">
            <a:extLst>
              <a:ext uri="{FF2B5EF4-FFF2-40B4-BE49-F238E27FC236}">
                <a16:creationId xmlns:a16="http://schemas.microsoft.com/office/drawing/2014/main" id="{FBD265BB-F9B2-940B-F1DA-A3AB690295EC}"/>
              </a:ext>
            </a:extLst>
          </p:cNvPr>
          <p:cNvCxnSpPr>
            <a:cxnSpLocks/>
          </p:cNvCxnSpPr>
          <p:nvPr/>
        </p:nvCxnSpPr>
        <p:spPr>
          <a:xfrm>
            <a:off x="4565038" y="2689933"/>
            <a:ext cx="0" cy="836675"/>
          </a:xfrm>
          <a:prstGeom prst="line">
            <a:avLst/>
          </a:prstGeom>
          <a:ln>
            <a:solidFill>
              <a:srgbClr val="96CFE9"/>
            </a:solidFill>
          </a:ln>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2291363B-3FC1-5F3F-50C0-04D2B3EFCE24}"/>
              </a:ext>
            </a:extLst>
          </p:cNvPr>
          <p:cNvSpPr/>
          <p:nvPr/>
        </p:nvSpPr>
        <p:spPr>
          <a:xfrm>
            <a:off x="3414878" y="3520542"/>
            <a:ext cx="2175051" cy="1924682"/>
          </a:xfrm>
          <a:prstGeom prst="roundRect">
            <a:avLst/>
          </a:prstGeom>
          <a:solidFill>
            <a:srgbClr val="96CF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sv-SE" dirty="0">
                <a:solidFill>
                  <a:schemeClr val="tx1"/>
                </a:solidFill>
              </a:rPr>
              <a:t>Sensor design</a:t>
            </a:r>
          </a:p>
          <a:p>
            <a:pPr marL="285750" indent="-285750">
              <a:buFont typeface="Arial" panose="020B0604020202020204" pitchFamily="34" charset="0"/>
              <a:buChar char="•"/>
            </a:pPr>
            <a:r>
              <a:rPr lang="sv-SE" dirty="0">
                <a:solidFill>
                  <a:schemeClr val="tx1"/>
                </a:solidFill>
              </a:rPr>
              <a:t>Tool design</a:t>
            </a:r>
          </a:p>
        </p:txBody>
      </p:sp>
      <p:cxnSp>
        <p:nvCxnSpPr>
          <p:cNvPr id="11" name="Straight Connector 10">
            <a:extLst>
              <a:ext uri="{FF2B5EF4-FFF2-40B4-BE49-F238E27FC236}">
                <a16:creationId xmlns:a16="http://schemas.microsoft.com/office/drawing/2014/main" id="{BEA1FF45-FB69-4374-011D-E87A67B6A4A1}"/>
              </a:ext>
            </a:extLst>
          </p:cNvPr>
          <p:cNvCxnSpPr>
            <a:cxnSpLocks/>
          </p:cNvCxnSpPr>
          <p:nvPr/>
        </p:nvCxnSpPr>
        <p:spPr>
          <a:xfrm>
            <a:off x="7069423" y="2689933"/>
            <a:ext cx="0" cy="896167"/>
          </a:xfrm>
          <a:prstGeom prst="line">
            <a:avLst/>
          </a:prstGeom>
          <a:ln>
            <a:solidFill>
              <a:srgbClr val="62BAE1"/>
            </a:solidFill>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78CD36E4-BE04-9041-0C2D-4EACE145BA5D}"/>
              </a:ext>
            </a:extLst>
          </p:cNvPr>
          <p:cNvSpPr/>
          <p:nvPr/>
        </p:nvSpPr>
        <p:spPr>
          <a:xfrm>
            <a:off x="5751807" y="3514091"/>
            <a:ext cx="2397729" cy="1924683"/>
          </a:xfrm>
          <a:prstGeom prst="roundRect">
            <a:avLst/>
          </a:prstGeom>
          <a:solidFill>
            <a:srgbClr val="62B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sv-SE" dirty="0">
                <a:solidFill>
                  <a:schemeClr val="tx1"/>
                </a:solidFill>
              </a:rPr>
              <a:t>Manufacturing verification and process simulation with a test tool</a:t>
            </a:r>
          </a:p>
          <a:p>
            <a:pPr marL="285750" indent="-285750">
              <a:buFont typeface="Arial" panose="020B0604020202020204" pitchFamily="34" charset="0"/>
              <a:buChar char="•"/>
            </a:pPr>
            <a:r>
              <a:rPr lang="sv-SE" dirty="0">
                <a:solidFill>
                  <a:schemeClr val="tx1"/>
                </a:solidFill>
              </a:rPr>
              <a:t>Demonstrator Tool manufacturing</a:t>
            </a:r>
          </a:p>
        </p:txBody>
      </p:sp>
      <p:cxnSp>
        <p:nvCxnSpPr>
          <p:cNvPr id="13" name="Straight Connector 12">
            <a:extLst>
              <a:ext uri="{FF2B5EF4-FFF2-40B4-BE49-F238E27FC236}">
                <a16:creationId xmlns:a16="http://schemas.microsoft.com/office/drawing/2014/main" id="{D83A7F7C-1D22-1BE4-23B9-CD36889956DD}"/>
              </a:ext>
            </a:extLst>
          </p:cNvPr>
          <p:cNvCxnSpPr>
            <a:cxnSpLocks/>
            <a:endCxn id="14" idx="0"/>
          </p:cNvCxnSpPr>
          <p:nvPr/>
        </p:nvCxnSpPr>
        <p:spPr>
          <a:xfrm>
            <a:off x="9464976" y="2689933"/>
            <a:ext cx="1" cy="830608"/>
          </a:xfrm>
          <a:prstGeom prst="line">
            <a:avLst/>
          </a:prstGeom>
          <a:ln>
            <a:solidFill>
              <a:srgbClr val="7FB2FB"/>
            </a:solidFill>
          </a:ln>
        </p:spPr>
        <p:style>
          <a:lnRef idx="2">
            <a:schemeClr val="accent1"/>
          </a:lnRef>
          <a:fillRef idx="0">
            <a:schemeClr val="accent1"/>
          </a:fillRef>
          <a:effectRef idx="1">
            <a:schemeClr val="accent1"/>
          </a:effectRef>
          <a:fontRef idx="minor">
            <a:schemeClr val="tx1"/>
          </a:fontRef>
        </p:style>
      </p:cxnSp>
      <p:sp>
        <p:nvSpPr>
          <p:cNvPr id="14" name="Rectangle: Rounded Corners 13">
            <a:extLst>
              <a:ext uri="{FF2B5EF4-FFF2-40B4-BE49-F238E27FC236}">
                <a16:creationId xmlns:a16="http://schemas.microsoft.com/office/drawing/2014/main" id="{2F43D6F1-B94D-0F6A-695C-E2251935FB63}"/>
              </a:ext>
            </a:extLst>
          </p:cNvPr>
          <p:cNvSpPr/>
          <p:nvPr/>
        </p:nvSpPr>
        <p:spPr>
          <a:xfrm>
            <a:off x="8276309" y="3520541"/>
            <a:ext cx="2377335" cy="1924683"/>
          </a:xfrm>
          <a:prstGeom prst="roundRect">
            <a:avLst/>
          </a:prstGeom>
          <a:solidFill>
            <a:srgbClr val="00B0F0"/>
          </a:solidFill>
          <a:ln w="34925">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sv-SE" dirty="0">
                <a:solidFill>
                  <a:schemeClr val="tx1"/>
                </a:solidFill>
              </a:rPr>
              <a:t>Demonstrator manufacturing</a:t>
            </a:r>
          </a:p>
          <a:p>
            <a:pPr marL="285750" indent="-285750">
              <a:buFont typeface="Arial" panose="020B0604020202020204" pitchFamily="34" charset="0"/>
              <a:buChar char="•"/>
            </a:pPr>
            <a:r>
              <a:rPr lang="sv-SE" dirty="0">
                <a:solidFill>
                  <a:schemeClr val="tx1"/>
                </a:solidFill>
              </a:rPr>
              <a:t>Perfromance validation test</a:t>
            </a:r>
          </a:p>
        </p:txBody>
      </p:sp>
      <p:pic>
        <p:nvPicPr>
          <p:cNvPr id="29" name="Picture 8">
            <a:extLst>
              <a:ext uri="{FF2B5EF4-FFF2-40B4-BE49-F238E27FC236}">
                <a16:creationId xmlns:a16="http://schemas.microsoft.com/office/drawing/2014/main" id="{CEBDB92F-DE1B-7196-87D2-A0D4939E2E4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795972" y="127720"/>
            <a:ext cx="1459855" cy="635371"/>
          </a:xfrm>
          <a:prstGeom prst="rect">
            <a:avLst/>
          </a:prstGeom>
        </p:spPr>
      </p:pic>
      <p:pic>
        <p:nvPicPr>
          <p:cNvPr id="30" name="Picture 7" descr="iwu_rgb">
            <a:extLst>
              <a:ext uri="{FF2B5EF4-FFF2-40B4-BE49-F238E27FC236}">
                <a16:creationId xmlns:a16="http://schemas.microsoft.com/office/drawing/2014/main" id="{D260D3BE-4E78-47AE-DAAA-49F462CDA41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92942" y="149706"/>
            <a:ext cx="14176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AE16EF61-5686-D53F-700D-D240FAFDA23C}"/>
              </a:ext>
            </a:extLst>
          </p:cNvPr>
          <p:cNvPicPr>
            <a:picLocks noChangeAspect="1"/>
          </p:cNvPicPr>
          <p:nvPr/>
        </p:nvPicPr>
        <p:blipFill>
          <a:blip r:embed="rId9"/>
          <a:stretch>
            <a:fillRect/>
          </a:stretch>
        </p:blipFill>
        <p:spPr>
          <a:xfrm>
            <a:off x="10611699" y="551343"/>
            <a:ext cx="450155" cy="501392"/>
          </a:xfrm>
          <a:prstGeom prst="rect">
            <a:avLst/>
          </a:prstGeom>
        </p:spPr>
      </p:pic>
      <p:pic>
        <p:nvPicPr>
          <p:cNvPr id="32" name="Grafik 12">
            <a:extLst>
              <a:ext uri="{FF2B5EF4-FFF2-40B4-BE49-F238E27FC236}">
                <a16:creationId xmlns:a16="http://schemas.microsoft.com/office/drawing/2014/main" id="{49576EBA-ED71-6EDB-0FE2-FB22091323C3}"/>
              </a:ext>
            </a:extLst>
          </p:cNvPr>
          <p:cNvPicPr>
            <a:picLocks noChangeAspect="1"/>
          </p:cNvPicPr>
          <p:nvPr/>
        </p:nvPicPr>
        <p:blipFill rotWithShape="1">
          <a:blip r:embed="rId10"/>
          <a:srcRect l="28067" t="19233" r="68055" b="54776"/>
          <a:stretch/>
        </p:blipFill>
        <p:spPr>
          <a:xfrm>
            <a:off x="11086063" y="532221"/>
            <a:ext cx="450154" cy="520514"/>
          </a:xfrm>
          <a:prstGeom prst="rect">
            <a:avLst/>
          </a:prstGeom>
        </p:spPr>
      </p:pic>
      <p:pic>
        <p:nvPicPr>
          <p:cNvPr id="34" name="Picture 33">
            <a:extLst>
              <a:ext uri="{FF2B5EF4-FFF2-40B4-BE49-F238E27FC236}">
                <a16:creationId xmlns:a16="http://schemas.microsoft.com/office/drawing/2014/main" id="{F3CD4CDF-35F1-5962-B9D9-42BDFD08AAE9}"/>
              </a:ext>
            </a:extLst>
          </p:cNvPr>
          <p:cNvPicPr>
            <a:picLocks noChangeAspect="1"/>
          </p:cNvPicPr>
          <p:nvPr/>
        </p:nvPicPr>
        <p:blipFill>
          <a:blip r:embed="rId11"/>
          <a:stretch>
            <a:fillRect/>
          </a:stretch>
        </p:blipFill>
        <p:spPr>
          <a:xfrm>
            <a:off x="9213095" y="852324"/>
            <a:ext cx="1220668" cy="215231"/>
          </a:xfrm>
          <a:prstGeom prst="rect">
            <a:avLst/>
          </a:prstGeom>
        </p:spPr>
      </p:pic>
      <p:pic>
        <p:nvPicPr>
          <p:cNvPr id="37" name="Picture 36">
            <a:extLst>
              <a:ext uri="{FF2B5EF4-FFF2-40B4-BE49-F238E27FC236}">
                <a16:creationId xmlns:a16="http://schemas.microsoft.com/office/drawing/2014/main" id="{D19A9217-5632-20C8-19D6-4A6E2D715A3D}"/>
              </a:ext>
            </a:extLst>
          </p:cNvPr>
          <p:cNvPicPr>
            <a:picLocks noChangeAspect="1"/>
          </p:cNvPicPr>
          <p:nvPr/>
        </p:nvPicPr>
        <p:blipFill rotWithShape="1">
          <a:blip r:embed="rId12"/>
          <a:srcRect l="6035" t="32927" r="36880" b="10654"/>
          <a:stretch/>
        </p:blipFill>
        <p:spPr>
          <a:xfrm>
            <a:off x="6895770" y="149706"/>
            <a:ext cx="1746262" cy="962682"/>
          </a:xfrm>
          <a:prstGeom prst="rect">
            <a:avLst/>
          </a:prstGeom>
        </p:spPr>
      </p:pic>
    </p:spTree>
    <p:extLst>
      <p:ext uri="{BB962C8B-B14F-4D97-AF65-F5344CB8AC3E}">
        <p14:creationId xmlns:p14="http://schemas.microsoft.com/office/powerpoint/2010/main" val="232485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P spid="14" grpId="0" animBg="1"/>
    </p:bldLst>
  </p:timing>
</p:sld>
</file>

<file path=ppt/theme/theme1.xml><?xml version="1.0" encoding="utf-8"?>
<a:theme xmlns:a="http://schemas.openxmlformats.org/drawingml/2006/main" name="Larissa-Design">
  <a:themeElements>
    <a:clrScheme name="Benutzerdefiniert 3">
      <a:dk1>
        <a:sysClr val="windowText" lastClr="000000"/>
      </a:dk1>
      <a:lt1>
        <a:sysClr val="window" lastClr="FFFFFF"/>
      </a:lt1>
      <a:dk2>
        <a:srgbClr val="FBC97A"/>
      </a:dk2>
      <a:lt2>
        <a:srgbClr val="207DA7"/>
      </a:lt2>
      <a:accent1>
        <a:srgbClr val="3CC1C8"/>
      </a:accent1>
      <a:accent2>
        <a:srgbClr val="F2F2F2"/>
      </a:accent2>
      <a:accent3>
        <a:srgbClr val="D8D8D8"/>
      </a:accent3>
      <a:accent4>
        <a:srgbClr val="BFBFBF"/>
      </a:accent4>
      <a:accent5>
        <a:srgbClr val="A5A5A5"/>
      </a:accent5>
      <a:accent6>
        <a:srgbClr val="7F7F7F"/>
      </a:accent6>
      <a:hlink>
        <a:srgbClr val="0C0C0C"/>
      </a:hlink>
      <a:folHlink>
        <a:srgbClr val="FFFFFF"/>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2451</TotalTime>
  <Words>5495</Words>
  <Application>Microsoft Office PowerPoint</Application>
  <PresentationFormat>Widescreen</PresentationFormat>
  <Paragraphs>486</Paragraphs>
  <Slides>25</Slides>
  <Notes>20</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Courier New</vt:lpstr>
      <vt:lpstr>Frutiger 45 Light</vt:lpstr>
      <vt:lpstr>Helvetica</vt:lpstr>
      <vt:lpstr>Söhne</vt:lpstr>
      <vt:lpstr>Wingdings</vt:lpstr>
      <vt:lpstr>Larissa-Design</vt:lpstr>
      <vt:lpstr>Multi-functional SMC-aluminum battery tray to drive lightweight design</vt:lpstr>
      <vt:lpstr>1 - Introduction</vt:lpstr>
      <vt:lpstr>Requirments of the Battery tray</vt:lpstr>
      <vt:lpstr>Reference Case of the Battery System</vt:lpstr>
      <vt:lpstr>Major Element to improve LIGHTWEIGHT DESIGN?</vt:lpstr>
      <vt:lpstr>Passive temperature control with PCM</vt:lpstr>
      <vt:lpstr>Benefit of thermal management with PCM</vt:lpstr>
      <vt:lpstr>2 - SafEBat Project</vt:lpstr>
      <vt:lpstr>SafEBat – Project consortium &amp; Funding</vt:lpstr>
      <vt:lpstr>SafEBat – Project goal</vt:lpstr>
      <vt:lpstr>3 – SafEBat / Battery Box Concept </vt:lpstr>
      <vt:lpstr>SafEBat – Design lower tray</vt:lpstr>
      <vt:lpstr>SafEBat – Acoustical behavior</vt:lpstr>
      <vt:lpstr>SafEBat – Structural analysis (Side pole test results)</vt:lpstr>
      <vt:lpstr>SafEBat – Structural analysis (Bollard test)</vt:lpstr>
      <vt:lpstr>SafEBat – Switchable temperature control</vt:lpstr>
      <vt:lpstr>SafEBat – Heat storage</vt:lpstr>
      <vt:lpstr>4 – SafEBat / Manufacturing of the Battery Box</vt:lpstr>
      <vt:lpstr>SafEBat – Production process aluminum foam part</vt:lpstr>
      <vt:lpstr>SafEBat – Embroidered Sensors for CMS </vt:lpstr>
      <vt:lpstr>SafEBat – Test tool &amp; Pre-study</vt:lpstr>
      <vt:lpstr>SafEBat – Test tool: Aluminum foam density</vt:lpstr>
      <vt:lpstr>SafEBat – Tool to manufacture the demonstrator</vt:lpstr>
      <vt:lpstr>SafEBat – Manufacturing Procedure </vt:lpstr>
      <vt:lpstr>5 – SafEBat / Outlook and 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karpuhin</dc:creator>
  <cp:lastModifiedBy>Machhammer, Michael (ULR)</cp:lastModifiedBy>
  <cp:revision>59</cp:revision>
  <cp:lastPrinted>2023-06-16T07:23:28Z</cp:lastPrinted>
  <dcterms:created xsi:type="dcterms:W3CDTF">2014-11-17T10:33:34Z</dcterms:created>
  <dcterms:modified xsi:type="dcterms:W3CDTF">2023-06-19T06:32:26Z</dcterms:modified>
</cp:coreProperties>
</file>