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comment1.xml" ContentType="application/vnd.openxmlformats-officedocument.presentationml.comments+xml"/>
  <Override PartName="/ppt/theme/themeOverride1.xml" ContentType="application/vnd.openxmlformats-officedocument.themeOverride+xml"/>
  <Override PartName="/ppt/notesSlides/notesSlide3.xml" ContentType="application/vnd.openxmlformats-officedocument.presentationml.notesSlide+xml"/>
  <Override PartName="/ppt/comments/comment2.xml" ContentType="application/vnd.openxmlformats-officedocument.presentationml.comments+xml"/>
  <Override PartName="/ppt/notesSlides/notesSlide4.xml" ContentType="application/vnd.openxmlformats-officedocument.presentationml.notesSlide+xml"/>
  <Override PartName="/ppt/comments/comment3.xml" ContentType="application/vnd.openxmlformats-officedocument.presentationml.comments+xml"/>
  <Override PartName="/ppt/notesSlides/notesSlide5.xml" ContentType="application/vnd.openxmlformats-officedocument.presentationml.notesSlide+xml"/>
  <Override PartName="/ppt/notesSlides/notesSlide6.xml" ContentType="application/vnd.openxmlformats-officedocument.presentationml.notesSlide+xml"/>
  <Override PartName="/ppt/comments/comment4.xml" ContentType="application/vnd.openxmlformats-officedocument.presentationml.comments+xml"/>
  <Override PartName="/ppt/notesSlides/notesSlide7.xml" ContentType="application/vnd.openxmlformats-officedocument.presentationml.notesSlide+xml"/>
  <Override PartName="/ppt/comments/comment5.xml" ContentType="application/vnd.openxmlformats-officedocument.presentationml.comments+xml"/>
  <Override PartName="/ppt/notesSlides/notesSlide8.xml" ContentType="application/vnd.openxmlformats-officedocument.presentationml.notesSlide+xml"/>
  <Override PartName="/ppt/comments/comment6.xml" ContentType="application/vnd.openxmlformats-officedocument.presentationml.comments+xml"/>
  <Override PartName="/ppt/notesSlides/notesSlide9.xml" ContentType="application/vnd.openxmlformats-officedocument.presentationml.notesSlide+xml"/>
  <Override PartName="/ppt/comments/comment7.xml" ContentType="application/vnd.openxmlformats-officedocument.presentationml.comment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omments/comment8.xml" ContentType="application/vnd.openxmlformats-officedocument.presentationml.comments+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5" r:id="rId1"/>
  </p:sldMasterIdLst>
  <p:notesMasterIdLst>
    <p:notesMasterId r:id="rId15"/>
  </p:notesMasterIdLst>
  <p:sldIdLst>
    <p:sldId id="256" r:id="rId2"/>
    <p:sldId id="265" r:id="rId3"/>
    <p:sldId id="272" r:id="rId4"/>
    <p:sldId id="273" r:id="rId5"/>
    <p:sldId id="279" r:id="rId6"/>
    <p:sldId id="266" r:id="rId7"/>
    <p:sldId id="270" r:id="rId8"/>
    <p:sldId id="269" r:id="rId9"/>
    <p:sldId id="261" r:id="rId10"/>
    <p:sldId id="276" r:id="rId11"/>
    <p:sldId id="260" r:id="rId12"/>
    <p:sldId id="267" r:id="rId13"/>
    <p:sldId id="268" r:id="rId14"/>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idija Simic" initials="LS" lastIdx="24" clrIdx="0">
    <p:extLst>
      <p:ext uri="{19B8F6BF-5375-455C-9EA6-DF929625EA0E}">
        <p15:presenceInfo xmlns:p15="http://schemas.microsoft.com/office/powerpoint/2012/main" userId="2fa3bc06c82ea780"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386"/>
    <a:srgbClr val="7F7F7F"/>
    <a:srgbClr val="FFFFFF"/>
    <a:srgbClr val="006F8E"/>
    <a:srgbClr val="AEC944"/>
    <a:srgbClr val="006675"/>
    <a:srgbClr val="9FF5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18" autoAdjust="0"/>
    <p:restoredTop sz="83291" autoAdjust="0"/>
  </p:normalViewPr>
  <p:slideViewPr>
    <p:cSldViewPr>
      <p:cViewPr varScale="1">
        <p:scale>
          <a:sx n="66" d="100"/>
          <a:sy n="66" d="100"/>
        </p:scale>
        <p:origin x="1234" y="43"/>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1-09-05T18:26:31.460" idx="16">
    <p:pos x="54" y="4150"/>
    <p:text>Good day everyone. This is a summary of my lecture in which I will present the motivation of my work or lecture, experimental work, results and discussion as well as the proposed model of solidification of complex concentrated noble alloy and Conclusion.</p:text>
    <p:extLst>
      <p:ext uri="{C676402C-5697-4E1C-873F-D02D1690AC5C}">
        <p15:threadingInfo xmlns:p15="http://schemas.microsoft.com/office/powerpoint/2012/main" timeZoneBias="-12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1-09-05T18:26:36.901" idx="17">
    <p:pos x="111" y="4131"/>
    <p:text>Unlike conventional alloys and materials, complexly concentrated alloys occupy the center of phase diagrams They are usually multi-phase, they do not have special design requirements. A special subgroup of CCAs are high-entropy alloys (HEA), into which they are classified according to the calculated configurational entropy of mixing, This is an equationie (configurational entropy of mixing greater than or equal to 1.5R). HEAs are constructed of 5 or more elements with at. % of 5-35 and represents a new group of materials of potential high performance as well as functionality.</p:text>
    <p:extLst>
      <p:ext uri="{C676402C-5697-4E1C-873F-D02D1690AC5C}">
        <p15:threadingInfo xmlns:p15="http://schemas.microsoft.com/office/powerpoint/2012/main" timeZoneBias="-12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21-09-05T18:42:03.793" idx="18">
    <p:pos x="50" y="4131"/>
    <p:text>This diagram shows changes in functional properties and performance over the years and with increasing number of elements in HEA.Special attention to HEA was observed in the field of catalysis. Where they show exceptional catalytic properties. The motivation of my work is to construct a complex concentrated noble alloy that will potentially be used for catalytic purposes.</p:text>
    <p:extLst>
      <p:ext uri="{C676402C-5697-4E1C-873F-D02D1690AC5C}">
        <p15:threadingInfo xmlns:p15="http://schemas.microsoft.com/office/powerpoint/2012/main" timeZoneBias="-120"/>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1" dt="2021-09-05T14:30:05.167" idx="12">
    <p:pos x="66" y="4131"/>
    <p:text/>
    <p:extLst>
      <p:ext uri="{C676402C-5697-4E1C-873F-D02D1690AC5C}">
        <p15:threadingInfo xmlns:p15="http://schemas.microsoft.com/office/powerpoint/2012/main" timeZoneBias="-120"/>
      </p:ext>
    </p:extLst>
  </p:cm>
  <p:cm authorId="1" dt="2021-09-05T18:49:54.708" idx="19">
    <p:pos x="66" y="4267"/>
    <p:text>The alloy was prepared in an induction furnace by melting pure components with a purity of over 99.9%, under atmospheric pressure. Characterization of CCNA was performed using Scanning Electron Microscope (SEM) with EDS, DSC analysis, XRD analysis, and long-term annealing at 900 C, 336 h.</p:text>
    <p:extLst>
      <p:ext uri="{C676402C-5697-4E1C-873F-D02D1690AC5C}">
        <p15:threadingInfo xmlns:p15="http://schemas.microsoft.com/office/powerpoint/2012/main" timeZoneBias="-120">
          <p15:parentCm authorId="1" idx="12"/>
        </p15:threadingInfo>
      </p:ext>
    </p:extLst>
  </p:cm>
</p:cmLst>
</file>

<file path=ppt/comments/comment5.xml><?xml version="1.0" encoding="utf-8"?>
<p:cmLst xmlns:a="http://schemas.openxmlformats.org/drawingml/2006/main" xmlns:r="http://schemas.openxmlformats.org/officeDocument/2006/relationships" xmlns:p="http://schemas.openxmlformats.org/presentationml/2006/main">
  <p:cm authorId="1" dt="2021-08-31T11:49:37.578" idx="2">
    <p:pos x="11" y="4139"/>
    <p:text>After metallographic preparation of the sample, micro and chemical analysis revealed holes, which were formed by dropping spheres with coat from the matrix. The cause of the spheres with coat falling out of the matrix is ​​a crack formed between the coat dendrite and the matrix dendrite, in the interdendritic space.</p:text>
    <p:extLst>
      <p:ext uri="{C676402C-5697-4E1C-873F-D02D1690AC5C}">
        <p15:threadingInfo xmlns:p15="http://schemas.microsoft.com/office/powerpoint/2012/main" timeZoneBias="-120"/>
      </p:ext>
    </p:extLst>
  </p:cm>
</p:cmLst>
</file>

<file path=ppt/comments/comment6.xml><?xml version="1.0" encoding="utf-8"?>
<p:cmLst xmlns:a="http://schemas.openxmlformats.org/drawingml/2006/main" xmlns:r="http://schemas.openxmlformats.org/officeDocument/2006/relationships" xmlns:p="http://schemas.openxmlformats.org/presentationml/2006/main">
  <p:cm authorId="1" dt="2021-09-05T14:34:33.893" idx="13">
    <p:pos x="81" y="4131"/>
    <p:text>The realized microstructure of cast CCNA is made up of matrix and spheres. The matrix is ​​made up of dendrites and interdendritic space. The spheres are probably of eutectic composition. A coat is formed around the spheres, which is composed of dendrites and interdendritic space.</p:text>
    <p:extLst>
      <p:ext uri="{C676402C-5697-4E1C-873F-D02D1690AC5C}">
        <p15:threadingInfo xmlns:p15="http://schemas.microsoft.com/office/powerpoint/2012/main" timeZoneBias="-120"/>
      </p:ext>
    </p:extLst>
  </p:cm>
</p:cmLst>
</file>

<file path=ppt/comments/comment7.xml><?xml version="1.0" encoding="utf-8"?>
<p:cmLst xmlns:a="http://schemas.openxmlformats.org/drawingml/2006/main" xmlns:r="http://schemas.openxmlformats.org/officeDocument/2006/relationships" xmlns:p="http://schemas.openxmlformats.org/presentationml/2006/main">
  <p:cm authorId="1" dt="2021-08-31T11:52:18.735" idx="5">
    <p:pos x="41" y="4141"/>
    <p:text>XRD analysis shows the presence of 3 crystallographic phases.
Mathematical calculation using Vegars' law, Table 2, which describes the influence of atomic size, and with the help of the obtained results that give us information about the lattice parameter of the realized phases, it was found that the yellow phase corresponds to the sphere, the green phase corresponds to the dendritic space, the blue phase corresponds to the interdendritic space, Figure 4.</p:text>
    <p:extLst>
      <p:ext uri="{C676402C-5697-4E1C-873F-D02D1690AC5C}">
        <p15:threadingInfo xmlns:p15="http://schemas.microsoft.com/office/powerpoint/2012/main" timeZoneBias="-120"/>
      </p:ext>
    </p:extLst>
  </p:cm>
</p:cmLst>
</file>

<file path=ppt/comments/comment8.xml><?xml version="1.0" encoding="utf-8"?>
<p:cmLst xmlns:a="http://schemas.openxmlformats.org/drawingml/2006/main" xmlns:r="http://schemas.openxmlformats.org/officeDocument/2006/relationships" xmlns:p="http://schemas.openxmlformats.org/presentationml/2006/main">
  <p:cm authorId="1" dt="2021-08-31T11:50:56.759" idx="4">
    <p:pos x="50" y="4102"/>
    <p:text>DSC analysis was performed on a piece of cast CCNA with a heating and cooling rate of 20 ℃ / min.
Two temperature ranges were observed at which melting and crystallization take place (T (L1) and T (L2)). The first melting takes place at a temperature range of 1033-1080 ℃, while the second melting takes place between 1150-1350 ℃.
From which it can be concluded that 2 melts are formed during casting, which solidificated at different temperature ranges.</p:text>
    <p:extLst>
      <p:ext uri="{C676402C-5697-4E1C-873F-D02D1690AC5C}">
        <p15:threadingInfo xmlns:p15="http://schemas.microsoft.com/office/powerpoint/2012/main" timeZoneBias="-12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grada glave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sl-SI"/>
          </a:p>
        </p:txBody>
      </p:sp>
      <p:sp>
        <p:nvSpPr>
          <p:cNvPr id="3" name="Ograda datuma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7750954C-2FB4-4669-BC4E-1EFE8223BD8A}" type="datetimeFigureOut">
              <a:rPr lang="sl-SI" smtClean="0"/>
              <a:t>10. 09. 2023</a:t>
            </a:fld>
            <a:endParaRPr lang="sl-SI"/>
          </a:p>
        </p:txBody>
      </p:sp>
      <p:sp>
        <p:nvSpPr>
          <p:cNvPr id="4" name="Ograda stranske slike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endParaRPr lang="sl-SI"/>
          </a:p>
        </p:txBody>
      </p:sp>
      <p:sp>
        <p:nvSpPr>
          <p:cNvPr id="5" name="Ograda opomb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p>
        </p:txBody>
      </p:sp>
      <p:sp>
        <p:nvSpPr>
          <p:cNvPr id="6" name="Ograda noge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sl-SI"/>
          </a:p>
        </p:txBody>
      </p:sp>
      <p:sp>
        <p:nvSpPr>
          <p:cNvPr id="7" name="Ograda številke diapozitiva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80823625-56CF-4550-8812-9F9EB2171C8A}" type="slidenum">
              <a:rPr lang="sl-SI" smtClean="0"/>
              <a:t>‹#›</a:t>
            </a:fld>
            <a:endParaRPr lang="sl-SI"/>
          </a:p>
        </p:txBody>
      </p:sp>
    </p:spTree>
    <p:extLst>
      <p:ext uri="{BB962C8B-B14F-4D97-AF65-F5344CB8AC3E}">
        <p14:creationId xmlns:p14="http://schemas.microsoft.com/office/powerpoint/2010/main" val="40287301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0823625-56CF-4550-8812-9F9EB2171C8A}" type="slidenum">
              <a:rPr lang="sl-SI" smtClean="0"/>
              <a:t>1</a:t>
            </a:fld>
            <a:endParaRPr lang="sl-SI"/>
          </a:p>
        </p:txBody>
      </p:sp>
    </p:spTree>
    <p:extLst>
      <p:ext uri="{BB962C8B-B14F-4D97-AF65-F5344CB8AC3E}">
        <p14:creationId xmlns:p14="http://schemas.microsoft.com/office/powerpoint/2010/main" val="38803630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Good day everyone. This is a summary of my lecture in which I will present the motivation of my work or lecture, experimental work, results and discussion as well as the proposed model of solidification of complex concentrated noble alloy and new melt </a:t>
            </a:r>
            <a:r>
              <a:rPr lang="en-GB" dirty="0" err="1"/>
              <a:t>spuned</a:t>
            </a:r>
            <a:r>
              <a:rPr lang="en-GB" dirty="0"/>
              <a:t> ribbons with liquid phase separation at nano-level.</a:t>
            </a:r>
          </a:p>
          <a:p>
            <a:endParaRPr lang="en-GB" dirty="0"/>
          </a:p>
        </p:txBody>
      </p:sp>
      <p:sp>
        <p:nvSpPr>
          <p:cNvPr id="4" name="Slide Number Placeholder 3"/>
          <p:cNvSpPr>
            <a:spLocks noGrp="1"/>
          </p:cNvSpPr>
          <p:nvPr>
            <p:ph type="sldNum" sz="quarter" idx="5"/>
          </p:nvPr>
        </p:nvSpPr>
        <p:spPr/>
        <p:txBody>
          <a:bodyPr/>
          <a:lstStyle/>
          <a:p>
            <a:fld id="{80823625-56CF-4550-8812-9F9EB2171C8A}" type="slidenum">
              <a:rPr lang="sl-SI" smtClean="0"/>
              <a:t>2</a:t>
            </a:fld>
            <a:endParaRPr lang="sl-SI"/>
          </a:p>
        </p:txBody>
      </p:sp>
    </p:spTree>
    <p:extLst>
      <p:ext uri="{BB962C8B-B14F-4D97-AF65-F5344CB8AC3E}">
        <p14:creationId xmlns:p14="http://schemas.microsoft.com/office/powerpoint/2010/main" val="32417577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effectLst/>
                <a:latin typeface="Segoe UI" panose="020B0502040204020203" pitchFamily="34" charset="0"/>
              </a:rPr>
              <a:t>Complex c. a are comple</a:t>
            </a:r>
            <a:r>
              <a:rPr lang="sr-Latn-RS" sz="1200" dirty="0">
                <a:effectLst/>
                <a:latin typeface="Segoe UI" panose="020B0502040204020203" pitchFamily="34" charset="0"/>
              </a:rPr>
              <a:t>x</a:t>
            </a:r>
            <a:r>
              <a:rPr lang="en-GB" sz="1200" dirty="0">
                <a:effectLst/>
                <a:latin typeface="Segoe UI" panose="020B0502040204020203" pitchFamily="34" charset="0"/>
              </a:rPr>
              <a:t> multicomponent alloys. Unlike conventional alloys and materials, complexly concentrated alloys occupy the </a:t>
            </a:r>
            <a:r>
              <a:rPr lang="en-GB" sz="1200" dirty="0" err="1">
                <a:effectLst/>
                <a:latin typeface="Segoe UI" panose="020B0502040204020203" pitchFamily="34" charset="0"/>
              </a:rPr>
              <a:t>center</a:t>
            </a:r>
            <a:r>
              <a:rPr lang="en-GB" sz="1200" dirty="0">
                <a:effectLst/>
                <a:latin typeface="Segoe UI" panose="020B0502040204020203" pitchFamily="34" charset="0"/>
              </a:rPr>
              <a:t> of phase diagrams. They are usually multi-phase, they do not have special design requirements. A special subgroup of CCAs are high-entropy alloys (HEA), into which they are classified according to the calculated configurational entropy of mixing, CCA can be classified into HEA if its configurational entropy of mixing is greater than or equal to 1.5R. HEAs are constructed of 5 or more elements with at. % of 5-35 and represents a new group of materials of potential high performance as well as functionality.</a:t>
            </a:r>
            <a:endParaRPr lang="en-GB" sz="1400" dirty="0">
              <a:effectLst/>
              <a:latin typeface="Arial" panose="020B0604020202020204" pitchFamily="34" charset="0"/>
            </a:endParaRPr>
          </a:p>
          <a:p>
            <a:endParaRPr lang="en-GB" dirty="0"/>
          </a:p>
        </p:txBody>
      </p:sp>
      <p:sp>
        <p:nvSpPr>
          <p:cNvPr id="4" name="Slide Number Placeholder 3"/>
          <p:cNvSpPr>
            <a:spLocks noGrp="1"/>
          </p:cNvSpPr>
          <p:nvPr>
            <p:ph type="sldNum" sz="quarter" idx="5"/>
          </p:nvPr>
        </p:nvSpPr>
        <p:spPr/>
        <p:txBody>
          <a:bodyPr/>
          <a:lstStyle/>
          <a:p>
            <a:fld id="{80823625-56CF-4550-8812-9F9EB2171C8A}" type="slidenum">
              <a:rPr lang="sl-SI" smtClean="0"/>
              <a:t>3</a:t>
            </a:fld>
            <a:endParaRPr lang="sl-SI"/>
          </a:p>
        </p:txBody>
      </p:sp>
    </p:spTree>
    <p:extLst>
      <p:ext uri="{BB962C8B-B14F-4D97-AF65-F5344CB8AC3E}">
        <p14:creationId xmlns:p14="http://schemas.microsoft.com/office/powerpoint/2010/main" val="14014427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effectLst/>
                <a:latin typeface="Segoe UI" panose="020B0502040204020203" pitchFamily="34" charset="0"/>
              </a:rPr>
              <a:t>This diagram shows the change in properties and functional properties with age with increasing number of elements in HEA.</a:t>
            </a:r>
          </a:p>
          <a:p>
            <a:r>
              <a:rPr lang="en-GB" sz="1200" dirty="0">
                <a:effectLst/>
                <a:latin typeface="Segoe UI" panose="020B0502040204020203" pitchFamily="34" charset="0"/>
              </a:rPr>
              <a:t>Special attention to HEA was observed in the field of catalysis. </a:t>
            </a:r>
          </a:p>
          <a:p>
            <a:r>
              <a:rPr lang="en-GB" dirty="0"/>
              <a:t>Their catalytic activity is controlled by chemical composition, surface atomic coordination, electronic configuration and degree of microstructural metastability.</a:t>
            </a:r>
          </a:p>
          <a:p>
            <a:r>
              <a:rPr lang="en-GB" dirty="0"/>
              <a:t>Single–phase HEAs or microstructural </a:t>
            </a:r>
            <a:r>
              <a:rPr lang="en-GB" dirty="0" err="1"/>
              <a:t>homogeneticly</a:t>
            </a:r>
            <a:r>
              <a:rPr lang="en-GB" dirty="0"/>
              <a:t> multiphase HEA are of particular importance, because they possess a uniform microstructure that is useful for designing and prediction of mechanical and potential functional properties.</a:t>
            </a:r>
            <a:r>
              <a:rPr lang="en-GB" b="0" i="0" dirty="0">
                <a:solidFill>
                  <a:srgbClr val="374151"/>
                </a:solidFill>
                <a:effectLst/>
                <a:latin typeface="Söhne"/>
              </a:rPr>
              <a:t> Motivation for my production of HEA with Ag, Cu, Pd, Pt and Ni. is to create a cost-effective material that can be used as catalytic material, providing a more economically viable alternative to the expensive </a:t>
            </a:r>
            <a:r>
              <a:rPr lang="en-GB" b="0" i="0" dirty="0" err="1">
                <a:solidFill>
                  <a:srgbClr val="374151"/>
                </a:solidFill>
                <a:effectLst/>
                <a:latin typeface="Söhne"/>
              </a:rPr>
              <a:t>PdPt</a:t>
            </a:r>
            <a:r>
              <a:rPr lang="en-GB" b="0" i="0" dirty="0">
                <a:solidFill>
                  <a:srgbClr val="374151"/>
                </a:solidFill>
                <a:effectLst/>
                <a:latin typeface="Söhne"/>
              </a:rPr>
              <a:t> catalysts.</a:t>
            </a:r>
          </a:p>
          <a:p>
            <a:r>
              <a:rPr lang="en-GB" dirty="0"/>
              <a:t>Also, by monitoring the degree of metastability with the help of different synthesis techniques, we will try to synthesize a single-phase high-entropy alloy or a microstructurally homogeneous multi-phase high-entropy alloy.</a:t>
            </a:r>
          </a:p>
        </p:txBody>
      </p:sp>
      <p:sp>
        <p:nvSpPr>
          <p:cNvPr id="4" name="Slide Number Placeholder 3"/>
          <p:cNvSpPr>
            <a:spLocks noGrp="1"/>
          </p:cNvSpPr>
          <p:nvPr>
            <p:ph type="sldNum" sz="quarter" idx="5"/>
          </p:nvPr>
        </p:nvSpPr>
        <p:spPr/>
        <p:txBody>
          <a:bodyPr/>
          <a:lstStyle/>
          <a:p>
            <a:fld id="{80823625-56CF-4550-8812-9F9EB2171C8A}" type="slidenum">
              <a:rPr lang="sl-SI" smtClean="0"/>
              <a:t>4</a:t>
            </a:fld>
            <a:endParaRPr lang="sl-SI"/>
          </a:p>
        </p:txBody>
      </p:sp>
    </p:spTree>
    <p:extLst>
      <p:ext uri="{BB962C8B-B14F-4D97-AF65-F5344CB8AC3E}">
        <p14:creationId xmlns:p14="http://schemas.microsoft.com/office/powerpoint/2010/main" val="11293684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As the most HEA are multiphase and are not suitable for catalysis. With the goal of achieving a finer microstructure or even single-phase solid solution or microstructurally </a:t>
            </a:r>
            <a:r>
              <a:rPr lang="en-GB" dirty="0" err="1"/>
              <a:t>homogenus</a:t>
            </a:r>
            <a:r>
              <a:rPr lang="en-GB" dirty="0"/>
              <a:t> distribution of secondary phase, we will use rapid solidification. This technological route can be used to improve the efficiency of the catalytic reaction by increasing the surface area and optimizing the distribution of active </a:t>
            </a:r>
            <a:r>
              <a:rPr lang="en-GB" dirty="0" err="1"/>
              <a:t>centers</a:t>
            </a:r>
            <a:r>
              <a:rPr lang="en-GB" dirty="0"/>
              <a:t>.</a:t>
            </a:r>
          </a:p>
        </p:txBody>
      </p:sp>
      <p:sp>
        <p:nvSpPr>
          <p:cNvPr id="4" name="Slide Number Placeholder 3"/>
          <p:cNvSpPr>
            <a:spLocks noGrp="1"/>
          </p:cNvSpPr>
          <p:nvPr>
            <p:ph type="sldNum" sz="quarter" idx="5"/>
          </p:nvPr>
        </p:nvSpPr>
        <p:spPr/>
        <p:txBody>
          <a:bodyPr/>
          <a:lstStyle/>
          <a:p>
            <a:fld id="{80823625-56CF-4550-8812-9F9EB2171C8A}" type="slidenum">
              <a:rPr lang="sl-SI" smtClean="0"/>
              <a:t>5</a:t>
            </a:fld>
            <a:endParaRPr lang="sl-SI"/>
          </a:p>
        </p:txBody>
      </p:sp>
    </p:spTree>
    <p:extLst>
      <p:ext uri="{BB962C8B-B14F-4D97-AF65-F5344CB8AC3E}">
        <p14:creationId xmlns:p14="http://schemas.microsoft.com/office/powerpoint/2010/main" val="14218861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effectLst/>
                <a:latin typeface="Segoe UI" panose="020B0502040204020203" pitchFamily="34" charset="0"/>
              </a:rPr>
              <a:t>We constructed an alloy in the </a:t>
            </a:r>
            <a:r>
              <a:rPr lang="en-GB" sz="1200" dirty="0" err="1">
                <a:effectLst/>
                <a:latin typeface="Segoe UI" panose="020B0502040204020203" pitchFamily="34" charset="0"/>
              </a:rPr>
              <a:t>eqyatomic</a:t>
            </a:r>
            <a:r>
              <a:rPr lang="en-GB" sz="1200" dirty="0">
                <a:effectLst/>
                <a:latin typeface="Segoe UI" panose="020B0502040204020203" pitchFamily="34" charset="0"/>
              </a:rPr>
              <a:t> percentage, because the highest configurational entropy of mixing is achieved. The alloy was prepared in an induction furnace by melting pure components with a purity of over 99.9%, under atmospheric pressure.</a:t>
            </a:r>
          </a:p>
          <a:p>
            <a:r>
              <a:rPr lang="en-GB" sz="1200" dirty="0">
                <a:effectLst/>
                <a:latin typeface="Segoe UI" panose="020B0502040204020203" pitchFamily="34" charset="0"/>
              </a:rPr>
              <a:t>Smaller pieces of the cast sample were used for melt spinning. </a:t>
            </a:r>
            <a:r>
              <a:rPr lang="en-GB" sz="1200" dirty="0" err="1">
                <a:effectLst/>
                <a:latin typeface="Segoe UI" panose="020B0502040204020203" pitchFamily="34" charset="0"/>
              </a:rPr>
              <a:t>Trakice</a:t>
            </a:r>
            <a:r>
              <a:rPr lang="en-GB" sz="1200" dirty="0">
                <a:effectLst/>
                <a:latin typeface="Segoe UI" panose="020B0502040204020203" pitchFamily="34" charset="0"/>
              </a:rPr>
              <a:t> </a:t>
            </a:r>
            <a:r>
              <a:rPr lang="en-GB" sz="1200" dirty="0" err="1">
                <a:effectLst/>
                <a:latin typeface="Segoe UI" panose="020B0502040204020203" pitchFamily="34" charset="0"/>
              </a:rPr>
              <a:t>su</a:t>
            </a:r>
            <a:r>
              <a:rPr lang="en-GB" sz="1200" dirty="0">
                <a:effectLst/>
                <a:latin typeface="Segoe UI" panose="020B0502040204020203" pitchFamily="34" charset="0"/>
              </a:rPr>
              <a:t> </a:t>
            </a:r>
            <a:r>
              <a:rPr lang="en-GB" sz="1200" dirty="0" err="1">
                <a:effectLst/>
                <a:latin typeface="Segoe UI" panose="020B0502040204020203" pitchFamily="34" charset="0"/>
              </a:rPr>
              <a:t>proizvedene</a:t>
            </a:r>
            <a:r>
              <a:rPr lang="en-GB" sz="1200" dirty="0">
                <a:effectLst/>
                <a:latin typeface="Segoe UI" panose="020B0502040204020203" pitchFamily="34" charset="0"/>
              </a:rPr>
              <a:t> </a:t>
            </a:r>
            <a:r>
              <a:rPr lang="en-GB" sz="1200" dirty="0" err="1">
                <a:effectLst/>
                <a:latin typeface="Segoe UI" panose="020B0502040204020203" pitchFamily="34" charset="0"/>
              </a:rPr>
              <a:t>putem</a:t>
            </a:r>
            <a:r>
              <a:rPr lang="en-GB" sz="1200" dirty="0">
                <a:effectLst/>
                <a:latin typeface="Segoe UI" panose="020B0502040204020203" pitchFamily="34" charset="0"/>
              </a:rPr>
              <a:t> melt </a:t>
            </a:r>
            <a:r>
              <a:rPr lang="en-GB" sz="1200" dirty="0" err="1">
                <a:effectLst/>
                <a:latin typeface="Segoe UI" panose="020B0502040204020203" pitchFamily="34" charset="0"/>
              </a:rPr>
              <a:t>spinnninga</a:t>
            </a:r>
            <a:r>
              <a:rPr lang="en-GB" sz="1200" dirty="0">
                <a:effectLst/>
                <a:latin typeface="Segoe UI" panose="020B0502040204020203" pitchFamily="34" charset="0"/>
              </a:rPr>
              <a:t> </a:t>
            </a:r>
            <a:r>
              <a:rPr lang="en-GB" sz="1200" dirty="0" err="1">
                <a:effectLst/>
                <a:latin typeface="Segoe UI" panose="020B0502040204020203" pitchFamily="34" charset="0"/>
              </a:rPr>
              <a:t>sa</a:t>
            </a:r>
            <a:r>
              <a:rPr lang="en-GB" sz="1200" dirty="0">
                <a:effectLst/>
                <a:latin typeface="Segoe UI" panose="020B0502040204020203" pitchFamily="34" charset="0"/>
              </a:rPr>
              <a:t> a circumferential wheel speed of </a:t>
            </a:r>
            <a:r>
              <a:rPr lang="en-GB" sz="1200" dirty="0" err="1">
                <a:effectLst/>
                <a:latin typeface="Segoe UI" panose="020B0502040204020203" pitchFamily="34" charset="0"/>
              </a:rPr>
              <a:t>of</a:t>
            </a:r>
            <a:r>
              <a:rPr lang="en-GB" sz="1200" dirty="0">
                <a:effectLst/>
                <a:latin typeface="Segoe UI" panose="020B0502040204020203" pitchFamily="34" charset="0"/>
              </a:rPr>
              <a:t> 37.5 m/s.</a:t>
            </a:r>
          </a:p>
          <a:p>
            <a:r>
              <a:rPr lang="en-GB" sz="1200" dirty="0">
                <a:effectLst/>
                <a:latin typeface="Segoe UI" panose="020B0502040204020203" pitchFamily="34" charset="0"/>
              </a:rPr>
              <a:t>We used cold and warm etching at 70 C to reveal the microstructure of the cast CCNA. Cast </a:t>
            </a:r>
            <a:r>
              <a:rPr lang="en-GB" sz="1200" dirty="0" err="1">
                <a:effectLst/>
                <a:latin typeface="Segoe UI" panose="020B0502040204020203" pitchFamily="34" charset="0"/>
              </a:rPr>
              <a:t>sampe</a:t>
            </a:r>
            <a:r>
              <a:rPr lang="en-GB" sz="1200" dirty="0">
                <a:effectLst/>
                <a:latin typeface="Segoe UI" panose="020B0502040204020203" pitchFamily="34" charset="0"/>
              </a:rPr>
              <a:t> was </a:t>
            </a:r>
            <a:r>
              <a:rPr lang="en-GB" sz="1200" dirty="0" err="1">
                <a:effectLst/>
                <a:latin typeface="Segoe UI" panose="020B0502040204020203" pitchFamily="34" charset="0"/>
              </a:rPr>
              <a:t>caracterised</a:t>
            </a:r>
            <a:r>
              <a:rPr lang="en-GB" sz="1200" dirty="0">
                <a:effectLst/>
                <a:latin typeface="Segoe UI" panose="020B0502040204020203" pitchFamily="34" charset="0"/>
              </a:rPr>
              <a:t> by optical microscopy and Scanning Electron Microscopy, equipped with EDS detector, and XRD analysis. Melt </a:t>
            </a:r>
            <a:r>
              <a:rPr lang="en-GB" sz="1200" dirty="0" err="1">
                <a:effectLst/>
                <a:latin typeface="Segoe UI" panose="020B0502040204020203" pitchFamily="34" charset="0"/>
              </a:rPr>
              <a:t>spuned</a:t>
            </a:r>
            <a:r>
              <a:rPr lang="en-GB" sz="1200" dirty="0">
                <a:effectLst/>
                <a:latin typeface="Segoe UI" panose="020B0502040204020203" pitchFamily="34" charset="0"/>
              </a:rPr>
              <a:t> ribbons were </a:t>
            </a:r>
            <a:r>
              <a:rPr lang="en-GB" sz="1200" dirty="0" err="1">
                <a:effectLst/>
                <a:latin typeface="Segoe UI" panose="020B0502040204020203" pitchFamily="34" charset="0"/>
              </a:rPr>
              <a:t>pripered</a:t>
            </a:r>
            <a:r>
              <a:rPr lang="en-GB" sz="1200" dirty="0">
                <a:effectLst/>
                <a:latin typeface="Segoe UI" panose="020B0502040204020203" pitchFamily="34" charset="0"/>
              </a:rPr>
              <a:t> using cross section polisher, then was characterize using SEM, equipped with EDS.</a:t>
            </a:r>
            <a:endParaRPr lang="en-GB" dirty="0"/>
          </a:p>
        </p:txBody>
      </p:sp>
      <p:sp>
        <p:nvSpPr>
          <p:cNvPr id="4" name="Slide Number Placeholder 3"/>
          <p:cNvSpPr>
            <a:spLocks noGrp="1"/>
          </p:cNvSpPr>
          <p:nvPr>
            <p:ph type="sldNum" sz="quarter" idx="5"/>
          </p:nvPr>
        </p:nvSpPr>
        <p:spPr/>
        <p:txBody>
          <a:bodyPr/>
          <a:lstStyle/>
          <a:p>
            <a:fld id="{80823625-56CF-4550-8812-9F9EB2171C8A}" type="slidenum">
              <a:rPr lang="sl-SI" smtClean="0"/>
              <a:t>6</a:t>
            </a:fld>
            <a:endParaRPr lang="sl-SI"/>
          </a:p>
        </p:txBody>
      </p:sp>
    </p:spTree>
    <p:extLst>
      <p:ext uri="{BB962C8B-B14F-4D97-AF65-F5344CB8AC3E}">
        <p14:creationId xmlns:p14="http://schemas.microsoft.com/office/powerpoint/2010/main" val="4427922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effectLst/>
                <a:latin typeface="Segoe UI" panose="020B0502040204020203" pitchFamily="34" charset="0"/>
              </a:rPr>
              <a:t>The microstructure of the cast specimen after cold and hot etching, is shown in figures 1a and 1b. In both cases the microstructure is composed of spheres and a matrix, however, many holes are also present as some spheres fell out of the matrix during metallographic preparation. </a:t>
            </a:r>
            <a:endParaRPr lang="en-GB" dirty="0"/>
          </a:p>
        </p:txBody>
      </p:sp>
      <p:sp>
        <p:nvSpPr>
          <p:cNvPr id="4" name="Slide Number Placeholder 3"/>
          <p:cNvSpPr>
            <a:spLocks noGrp="1"/>
          </p:cNvSpPr>
          <p:nvPr>
            <p:ph type="sldNum" sz="quarter" idx="5"/>
          </p:nvPr>
        </p:nvSpPr>
        <p:spPr/>
        <p:txBody>
          <a:bodyPr/>
          <a:lstStyle/>
          <a:p>
            <a:fld id="{80823625-56CF-4550-8812-9F9EB2171C8A}" type="slidenum">
              <a:rPr lang="sl-SI" smtClean="0"/>
              <a:t>7</a:t>
            </a:fld>
            <a:endParaRPr lang="sl-SI"/>
          </a:p>
        </p:txBody>
      </p:sp>
    </p:spTree>
    <p:extLst>
      <p:ext uri="{BB962C8B-B14F-4D97-AF65-F5344CB8AC3E}">
        <p14:creationId xmlns:p14="http://schemas.microsoft.com/office/powerpoint/2010/main" val="34434130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effectLst/>
                <a:latin typeface="Segoe UI" panose="020B0502040204020203" pitchFamily="34" charset="0"/>
              </a:rPr>
              <a:t>The realized microstructure of cast CCNA is made up of matrix and spheres. The matrix is ​</a:t>
            </a:r>
            <a:r>
              <a:rPr lang="sr-Latn-RS" sz="1200" dirty="0">
                <a:effectLst/>
                <a:latin typeface="Segoe UI" panose="020B0502040204020203" pitchFamily="34" charset="0"/>
              </a:rPr>
              <a:t> </a:t>
            </a:r>
            <a:r>
              <a:rPr lang="en-GB" sz="1200" dirty="0">
                <a:effectLst/>
                <a:latin typeface="Segoe UI" panose="020B0502040204020203" pitchFamily="34" charset="0"/>
              </a:rPr>
              <a:t>made up of dendrites and interdendritic space. The spheres are complex porous composition.</a:t>
            </a:r>
            <a:r>
              <a:rPr lang="sr-Latn-RS" sz="1200" dirty="0">
                <a:effectLst/>
                <a:latin typeface="Segoe UI" panose="020B0502040204020203" pitchFamily="34" charset="0"/>
              </a:rPr>
              <a:t> </a:t>
            </a:r>
            <a:r>
              <a:rPr lang="en-GB" sz="1200" dirty="0">
                <a:effectLst/>
                <a:latin typeface="Segoe UI" panose="020B0502040204020203" pitchFamily="34" charset="0"/>
              </a:rPr>
              <a:t>A coat is formed around the spheres, which is composed of dendrites and interdendritic</a:t>
            </a:r>
            <a:r>
              <a:rPr lang="sr-Latn-RS" sz="1200" dirty="0">
                <a:effectLst/>
                <a:latin typeface="Segoe UI" panose="020B0502040204020203" pitchFamily="34" charset="0"/>
              </a:rPr>
              <a:t> </a:t>
            </a:r>
            <a:r>
              <a:rPr lang="en-GB" sz="1200" dirty="0">
                <a:effectLst/>
                <a:latin typeface="Segoe UI" panose="020B0502040204020203" pitchFamily="34" charset="0"/>
              </a:rPr>
              <a:t>space, where a porosity was observed between the coat dendrites and the matrix dendrites. </a:t>
            </a:r>
          </a:p>
          <a:p>
            <a:r>
              <a:rPr lang="en-GB" sz="1200" dirty="0">
                <a:effectLst/>
                <a:latin typeface="Segoe UI" panose="020B0502040204020203" pitchFamily="34" charset="0"/>
              </a:rPr>
              <a:t>The matrix and coat both had the same chemical composition. While the dendrites were depleted of Ag but enriched in Ni and Pt, the </a:t>
            </a:r>
            <a:r>
              <a:rPr lang="en-GB" sz="1200" dirty="0" err="1">
                <a:effectLst/>
                <a:latin typeface="Segoe UI" panose="020B0502040204020203" pitchFamily="34" charset="0"/>
              </a:rPr>
              <a:t>interdendritic</a:t>
            </a:r>
            <a:r>
              <a:rPr lang="en-GB" sz="1200" dirty="0">
                <a:effectLst/>
                <a:latin typeface="Segoe UI" panose="020B0502040204020203" pitchFamily="34" charset="0"/>
              </a:rPr>
              <a:t> space and core of the sphere were enriched in Ag. </a:t>
            </a:r>
            <a:endParaRPr lang="en-GB" dirty="0"/>
          </a:p>
        </p:txBody>
      </p:sp>
      <p:sp>
        <p:nvSpPr>
          <p:cNvPr id="4" name="Slide Number Placeholder 3"/>
          <p:cNvSpPr>
            <a:spLocks noGrp="1"/>
          </p:cNvSpPr>
          <p:nvPr>
            <p:ph type="sldNum" sz="quarter" idx="5"/>
          </p:nvPr>
        </p:nvSpPr>
        <p:spPr/>
        <p:txBody>
          <a:bodyPr/>
          <a:lstStyle/>
          <a:p>
            <a:fld id="{80823625-56CF-4550-8812-9F9EB2171C8A}" type="slidenum">
              <a:rPr lang="sl-SI" smtClean="0"/>
              <a:t>8</a:t>
            </a:fld>
            <a:endParaRPr lang="sl-SI"/>
          </a:p>
        </p:txBody>
      </p:sp>
    </p:spTree>
    <p:extLst>
      <p:ext uri="{BB962C8B-B14F-4D97-AF65-F5344CB8AC3E}">
        <p14:creationId xmlns:p14="http://schemas.microsoft.com/office/powerpoint/2010/main" val="40884524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effectLst/>
                <a:latin typeface="Segoe UI" panose="020B0502040204020203" pitchFamily="34" charset="0"/>
              </a:rPr>
              <a:t>XRD analysis shows the presence of 3 crystallographic phases</a:t>
            </a:r>
            <a:r>
              <a:rPr lang="sr-Latn-RS" sz="1200" dirty="0">
                <a:effectLst/>
                <a:latin typeface="Segoe UI" panose="020B0502040204020203" pitchFamily="34" charset="0"/>
              </a:rPr>
              <a:t>. </a:t>
            </a:r>
            <a:r>
              <a:rPr lang="en-GB" sz="1400" dirty="0">
                <a:effectLst/>
                <a:latin typeface="Segoe UI" panose="020B0502040204020203" pitchFamily="34" charset="0"/>
              </a:rPr>
              <a:t>By comparing the calculated lattice parameter (Vegar</a:t>
            </a:r>
            <a:r>
              <a:rPr lang="sr-Latn-RS" sz="1400" dirty="0" err="1">
                <a:effectLst/>
                <a:latin typeface="Segoe UI" panose="020B0502040204020203" pitchFamily="34" charset="0"/>
              </a:rPr>
              <a:t>ds</a:t>
            </a:r>
            <a:r>
              <a:rPr lang="en-GB" sz="1400" dirty="0">
                <a:effectLst/>
                <a:latin typeface="Segoe UI" panose="020B0502040204020203" pitchFamily="34" charset="0"/>
              </a:rPr>
              <a:t> low) and the obtained XRD analysis, we came to the conclusion that the yellow phase corresponds to the dendrite, the green phase to the spheres, and the blue phase to the interdendritic space.</a:t>
            </a:r>
            <a:endParaRPr lang="en-GB" dirty="0"/>
          </a:p>
        </p:txBody>
      </p:sp>
      <p:sp>
        <p:nvSpPr>
          <p:cNvPr id="4" name="Slide Number Placeholder 3"/>
          <p:cNvSpPr>
            <a:spLocks noGrp="1"/>
          </p:cNvSpPr>
          <p:nvPr>
            <p:ph type="sldNum" sz="quarter" idx="5"/>
          </p:nvPr>
        </p:nvSpPr>
        <p:spPr/>
        <p:txBody>
          <a:bodyPr/>
          <a:lstStyle/>
          <a:p>
            <a:fld id="{80823625-56CF-4550-8812-9F9EB2171C8A}" type="slidenum">
              <a:rPr lang="sl-SI" smtClean="0"/>
              <a:t>9</a:t>
            </a:fld>
            <a:endParaRPr lang="sl-SI"/>
          </a:p>
        </p:txBody>
      </p:sp>
    </p:spTree>
    <p:extLst>
      <p:ext uri="{BB962C8B-B14F-4D97-AF65-F5344CB8AC3E}">
        <p14:creationId xmlns:p14="http://schemas.microsoft.com/office/powerpoint/2010/main" val="38640522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solidFill>
                  <a:srgbClr val="000000"/>
                </a:solidFill>
                <a:effectLst/>
                <a:latin typeface="Arial" panose="020B0604020202020204" pitchFamily="34" charset="0"/>
                <a:ea typeface="Calibri" panose="020F0502020204030204" pitchFamily="34" charset="0"/>
              </a:rPr>
              <a:t>Microstructure of cast CCNA is thermodynamically metastable [2]. The results of the EDS analysis and the formed spheres in the microstructure indicate that during melting and solidification, liquid phase separation (L→L</a:t>
            </a:r>
            <a:r>
              <a:rPr lang="en-GB" sz="1800" baseline="-25000" dirty="0">
                <a:solidFill>
                  <a:srgbClr val="000000"/>
                </a:solidFill>
                <a:effectLst/>
                <a:latin typeface="Arial" panose="020B0604020202020204" pitchFamily="34" charset="0"/>
                <a:ea typeface="Calibri" panose="020F0502020204030204" pitchFamily="34" charset="0"/>
              </a:rPr>
              <a:t>1</a:t>
            </a:r>
            <a:r>
              <a:rPr lang="en-GB" sz="1800" dirty="0">
                <a:solidFill>
                  <a:srgbClr val="000000"/>
                </a:solidFill>
                <a:effectLst/>
                <a:latin typeface="Arial" panose="020B0604020202020204" pitchFamily="34" charset="0"/>
                <a:ea typeface="Calibri" panose="020F0502020204030204" pitchFamily="34" charset="0"/>
              </a:rPr>
              <a:t>+L</a:t>
            </a:r>
            <a:r>
              <a:rPr lang="en-GB" sz="1800" baseline="-25000" dirty="0">
                <a:solidFill>
                  <a:srgbClr val="000000"/>
                </a:solidFill>
                <a:effectLst/>
                <a:latin typeface="Arial" panose="020B0604020202020204" pitchFamily="34" charset="0"/>
                <a:ea typeface="Calibri" panose="020F0502020204030204" pitchFamily="34" charset="0"/>
              </a:rPr>
              <a:t>2</a:t>
            </a:r>
            <a:r>
              <a:rPr lang="en-GB" sz="1800" dirty="0">
                <a:solidFill>
                  <a:srgbClr val="000000"/>
                </a:solidFill>
                <a:effectLst/>
                <a:latin typeface="Arial" panose="020B0604020202020204" pitchFamily="34" charset="0"/>
                <a:ea typeface="Calibri" panose="020F0502020204030204" pitchFamily="34" charset="0"/>
              </a:rPr>
              <a:t>) with monotectic reaction (L</a:t>
            </a:r>
            <a:r>
              <a:rPr lang="en-GB" sz="1800" baseline="-25000" dirty="0">
                <a:solidFill>
                  <a:srgbClr val="000000"/>
                </a:solidFill>
                <a:effectLst/>
                <a:latin typeface="Arial" panose="020B0604020202020204" pitchFamily="34" charset="0"/>
                <a:ea typeface="Calibri" panose="020F0502020204030204" pitchFamily="34" charset="0"/>
              </a:rPr>
              <a:t>1</a:t>
            </a:r>
            <a:r>
              <a:rPr lang="en-GB" sz="1800" dirty="0">
                <a:solidFill>
                  <a:srgbClr val="000000"/>
                </a:solidFill>
                <a:effectLst/>
                <a:latin typeface="Arial" panose="020B0604020202020204" pitchFamily="34" charset="0"/>
                <a:ea typeface="Calibri" panose="020F0502020204030204" pitchFamily="34" charset="0"/>
              </a:rPr>
              <a:t> → α + L</a:t>
            </a:r>
            <a:r>
              <a:rPr lang="en-GB" sz="1800" baseline="-25000" dirty="0">
                <a:solidFill>
                  <a:srgbClr val="000000"/>
                </a:solidFill>
                <a:effectLst/>
                <a:latin typeface="Arial" panose="020B0604020202020204" pitchFamily="34" charset="0"/>
                <a:ea typeface="Calibri" panose="020F0502020204030204" pitchFamily="34" charset="0"/>
              </a:rPr>
              <a:t>2</a:t>
            </a:r>
            <a:r>
              <a:rPr lang="en-GB" sz="1800" dirty="0">
                <a:solidFill>
                  <a:srgbClr val="000000"/>
                </a:solidFill>
                <a:effectLst/>
                <a:latin typeface="Arial" panose="020B0604020202020204" pitchFamily="34" charset="0"/>
                <a:ea typeface="Calibri" panose="020F0502020204030204" pitchFamily="34" charset="0"/>
              </a:rPr>
              <a:t>) takes place, during which the dendrites of the matrix (rich in Ni) solidify first, closing the space around the spheres. Since in alloys of this type the mixing enthalpy plays an important role in phase formation, the high concentration of Ni and Pt in the dendrite region in the cast CCNA alloy can be explained by the positive mixing enthalpy, where Ni and Pt repel Ag, and conversely. Based on the achieved results, [2], CCNA can be classified into </a:t>
            </a:r>
            <a:r>
              <a:rPr lang="en-GB" sz="1800" dirty="0" err="1">
                <a:solidFill>
                  <a:srgbClr val="000000"/>
                </a:solidFill>
                <a:effectLst/>
                <a:latin typeface="Arial" panose="020B0604020202020204" pitchFamily="34" charset="0"/>
                <a:ea typeface="Calibri" panose="020F0502020204030204" pitchFamily="34" charset="0"/>
              </a:rPr>
              <a:t>hypermonotectic</a:t>
            </a:r>
            <a:r>
              <a:rPr lang="en-GB" sz="1800" dirty="0">
                <a:solidFill>
                  <a:srgbClr val="000000"/>
                </a:solidFill>
                <a:effectLst/>
                <a:latin typeface="Arial" panose="020B0604020202020204" pitchFamily="34" charset="0"/>
                <a:ea typeface="Calibri" panose="020F0502020204030204" pitchFamily="34" charset="0"/>
              </a:rPr>
              <a:t> alloys. In these alloys, the phase separation takes place in the first step when the temperature of miscibility gap is being reached and continues with a monotectic reaction (L</a:t>
            </a:r>
            <a:r>
              <a:rPr lang="en-GB" sz="1800" baseline="-25000" dirty="0">
                <a:solidFill>
                  <a:srgbClr val="000000"/>
                </a:solidFill>
                <a:effectLst/>
                <a:latin typeface="Arial" panose="020B0604020202020204" pitchFamily="34" charset="0"/>
                <a:ea typeface="Calibri" panose="020F0502020204030204" pitchFamily="34" charset="0"/>
              </a:rPr>
              <a:t>1</a:t>
            </a:r>
            <a:r>
              <a:rPr lang="en-GB" sz="1800" dirty="0">
                <a:solidFill>
                  <a:srgbClr val="000000"/>
                </a:solidFill>
                <a:effectLst/>
                <a:latin typeface="Arial" panose="020B0604020202020204" pitchFamily="34" charset="0"/>
                <a:ea typeface="Calibri" panose="020F0502020204030204" pitchFamily="34" charset="0"/>
              </a:rPr>
              <a:t> → α + L</a:t>
            </a:r>
            <a:r>
              <a:rPr lang="en-GB" sz="1800" baseline="-25000" dirty="0">
                <a:solidFill>
                  <a:srgbClr val="000000"/>
                </a:solidFill>
                <a:effectLst/>
                <a:latin typeface="Arial" panose="020B0604020202020204" pitchFamily="34" charset="0"/>
                <a:ea typeface="Calibri" panose="020F0502020204030204" pitchFamily="34" charset="0"/>
              </a:rPr>
              <a:t>2</a:t>
            </a:r>
            <a:r>
              <a:rPr lang="en-GB" sz="1800" dirty="0">
                <a:solidFill>
                  <a:srgbClr val="000000"/>
                </a:solidFill>
                <a:effectLst/>
                <a:latin typeface="Arial" panose="020B0604020202020204" pitchFamily="34" charset="0"/>
                <a:ea typeface="Calibri" panose="020F0502020204030204" pitchFamily="34" charset="0"/>
              </a:rPr>
              <a:t>) in the temperature range where three—phase equilibrium is the source of considerable difference in chemical composition between dendrites (α phase) and the </a:t>
            </a:r>
            <a:r>
              <a:rPr lang="en-GB" sz="1800" dirty="0" err="1">
                <a:solidFill>
                  <a:srgbClr val="000000"/>
                </a:solidFill>
                <a:effectLst/>
                <a:latin typeface="Arial" panose="020B0604020202020204" pitchFamily="34" charset="0"/>
                <a:ea typeface="Calibri" panose="020F0502020204030204" pitchFamily="34" charset="0"/>
              </a:rPr>
              <a:t>interdendritic</a:t>
            </a:r>
            <a:r>
              <a:rPr lang="en-GB" sz="1800" dirty="0">
                <a:solidFill>
                  <a:srgbClr val="000000"/>
                </a:solidFill>
                <a:effectLst/>
                <a:latin typeface="Arial" panose="020B0604020202020204" pitchFamily="34" charset="0"/>
                <a:ea typeface="Calibri" panose="020F0502020204030204" pitchFamily="34" charset="0"/>
              </a:rPr>
              <a:t> space (L</a:t>
            </a:r>
            <a:r>
              <a:rPr lang="en-GB" sz="1800" baseline="-25000" dirty="0">
                <a:solidFill>
                  <a:srgbClr val="000000"/>
                </a:solidFill>
                <a:effectLst/>
                <a:latin typeface="Arial" panose="020B0604020202020204" pitchFamily="34" charset="0"/>
                <a:ea typeface="Calibri" panose="020F0502020204030204" pitchFamily="34" charset="0"/>
              </a:rPr>
              <a:t>2</a:t>
            </a:r>
            <a:r>
              <a:rPr lang="en-GB" sz="1800" dirty="0">
                <a:solidFill>
                  <a:srgbClr val="000000"/>
                </a:solidFill>
                <a:effectLst/>
                <a:latin typeface="Arial" panose="020B0604020202020204" pitchFamily="34" charset="0"/>
                <a:ea typeface="Calibri" panose="020F0502020204030204" pitchFamily="34" charset="0"/>
              </a:rPr>
              <a:t>). We believe that the solidification pathway of </a:t>
            </a:r>
            <a:r>
              <a:rPr lang="en-GB" sz="1800" dirty="0" err="1">
                <a:solidFill>
                  <a:srgbClr val="000000"/>
                </a:solidFill>
                <a:effectLst/>
                <a:latin typeface="Arial" panose="020B0604020202020204" pitchFamily="34" charset="0"/>
                <a:ea typeface="Calibri" panose="020F0502020204030204" pitchFamily="34" charset="0"/>
              </a:rPr>
              <a:t>hypermonotectic</a:t>
            </a:r>
            <a:r>
              <a:rPr lang="en-GB" sz="1800" dirty="0">
                <a:solidFill>
                  <a:srgbClr val="000000"/>
                </a:solidFill>
                <a:effectLst/>
                <a:latin typeface="Arial" panose="020B0604020202020204" pitchFamily="34" charset="0"/>
                <a:ea typeface="Calibri" panose="020F0502020204030204" pitchFamily="34" charset="0"/>
              </a:rPr>
              <a:t> CCNA is closely related to the binary systems Ag-Ni and Ag-Pt [2], [10]. The porosity that causes the drop of the sphere from the matrix during metallographic preparations was caused by the lack of melt during shrinkage, due to the complete solidification of the core (peritectic reaction L</a:t>
            </a:r>
            <a:r>
              <a:rPr lang="en-GB" sz="1800" baseline="-25000" dirty="0">
                <a:solidFill>
                  <a:srgbClr val="000000"/>
                </a:solidFill>
                <a:effectLst/>
                <a:latin typeface="Arial" panose="020B0604020202020204" pitchFamily="34" charset="0"/>
                <a:ea typeface="Calibri" panose="020F0502020204030204" pitchFamily="34" charset="0"/>
              </a:rPr>
              <a:t>2</a:t>
            </a:r>
            <a:r>
              <a:rPr lang="en-GB" sz="1800" dirty="0">
                <a:solidFill>
                  <a:srgbClr val="000000"/>
                </a:solidFill>
                <a:effectLst/>
                <a:latin typeface="Arial" panose="020B0604020202020204" pitchFamily="34" charset="0"/>
                <a:ea typeface="Calibri" panose="020F0502020204030204" pitchFamily="34" charset="0"/>
              </a:rPr>
              <a:t> +α→ β(Ag)) of the sphere and the matrix.</a:t>
            </a:r>
            <a:endParaRPr lang="en-GB" dirty="0"/>
          </a:p>
        </p:txBody>
      </p:sp>
      <p:sp>
        <p:nvSpPr>
          <p:cNvPr id="4" name="Slide Number Placeholder 3"/>
          <p:cNvSpPr>
            <a:spLocks noGrp="1"/>
          </p:cNvSpPr>
          <p:nvPr>
            <p:ph type="sldNum" sz="quarter" idx="5"/>
          </p:nvPr>
        </p:nvSpPr>
        <p:spPr/>
        <p:txBody>
          <a:bodyPr/>
          <a:lstStyle/>
          <a:p>
            <a:fld id="{80823625-56CF-4550-8812-9F9EB2171C8A}" type="slidenum">
              <a:rPr lang="sl-SI" smtClean="0"/>
              <a:t>10</a:t>
            </a:fld>
            <a:endParaRPr lang="sl-SI"/>
          </a:p>
        </p:txBody>
      </p:sp>
    </p:spTree>
    <p:extLst>
      <p:ext uri="{BB962C8B-B14F-4D97-AF65-F5344CB8AC3E}">
        <p14:creationId xmlns:p14="http://schemas.microsoft.com/office/powerpoint/2010/main" val="22520887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effectLst/>
                <a:latin typeface="Segoe UI" panose="020B0502040204020203" pitchFamily="34" charset="0"/>
              </a:rPr>
              <a:t>As cast CCNA with spheres is not suitable for catalysis. With the goal of achieving a finer microstructure or even single-phase solid solution, rapid solidification was performed. This technological route can be used to improve the efficiency of the catalytic reaction by increasing the surface area and optimizing the distribution of active centers.re ranges.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Arial" panose="020B0604020202020204" pitchFamily="34" charset="0"/>
                <a:ea typeface="Calibri" panose="020F0502020204030204" pitchFamily="34" charset="0"/>
              </a:rPr>
              <a:t>The microstructure of the entire cross-section of the ribbons is shown in figure 3. </a:t>
            </a:r>
            <a:r>
              <a:rPr lang="en-GB" sz="1800" dirty="0">
                <a:solidFill>
                  <a:srgbClr val="000000"/>
                </a:solidFill>
                <a:effectLst/>
                <a:latin typeface="Arial" panose="020B0604020202020204" pitchFamily="34" charset="0"/>
                <a:ea typeface="Calibri" panose="020F0502020204030204" pitchFamily="34" charset="0"/>
              </a:rPr>
              <a:t>The cross-section analysis reveals three microstructural zones: Zone 1 with fine grains indicating efficient nucleation, Zone 2 characterized by segregation-free </a:t>
            </a:r>
            <a:r>
              <a:rPr lang="en-GB" sz="1800" dirty="0" err="1">
                <a:solidFill>
                  <a:srgbClr val="000000"/>
                </a:solidFill>
                <a:effectLst/>
                <a:latin typeface="Arial" panose="020B0604020202020204" pitchFamily="34" charset="0"/>
                <a:ea typeface="Calibri" panose="020F0502020204030204" pitchFamily="34" charset="0"/>
              </a:rPr>
              <a:t>transcrystals</a:t>
            </a:r>
            <a:r>
              <a:rPr lang="en-GB" sz="1800" dirty="0">
                <a:solidFill>
                  <a:srgbClr val="000000"/>
                </a:solidFill>
                <a:effectLst/>
                <a:latin typeface="Arial" panose="020B0604020202020204" pitchFamily="34" charset="0"/>
                <a:ea typeface="Calibri" panose="020F0502020204030204" pitchFamily="34" charset="0"/>
              </a:rPr>
              <a:t> growing perpendicularly, and Zone 3 consisting of dendrites with visible secondary branches connected to Zone 2, (figure 3).</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solidFill>
                  <a:srgbClr val="000000"/>
                </a:solidFill>
                <a:effectLst/>
                <a:latin typeface="Arial" panose="020B0604020202020204" pitchFamily="34" charset="0"/>
                <a:ea typeface="Calibri" panose="020F0502020204030204" pitchFamily="34" charset="0"/>
                <a:cs typeface="Arial" panose="020B0604020202020204" pitchFamily="34" charset="0"/>
              </a:rPr>
              <a:t>Smaller grain sizes in catalyst materials offer advantages such as increased surface area, improved mass transport, enhanced dispersion of active sites, higher catalytic activity, and improved thermal stability. SEM analysis of both ribbon surfaces (upper and lower, figure 4a and b), provided further insight.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solidFill>
                  <a:srgbClr val="000000"/>
                </a:solidFill>
                <a:effectLst/>
                <a:latin typeface="Arial" panose="020B0604020202020204" pitchFamily="34" charset="0"/>
                <a:ea typeface="Calibri" panose="020F0502020204030204" pitchFamily="34" charset="0"/>
              </a:rPr>
              <a:t>The microstructure on the lower free surface of the ribbons consists of globular grains approximately 100 nm in size decorated with very fine particles, few nm in size which could be the result of liquid separation into two melts (L </a:t>
            </a:r>
            <a:r>
              <a:rPr lang="en-GB" sz="1800" dirty="0">
                <a:solidFill>
                  <a:srgbClr val="000000"/>
                </a:solidFill>
                <a:effectLst/>
                <a:latin typeface="Arial" panose="020B0604020202020204" pitchFamily="34" charset="0"/>
                <a:ea typeface="Calibri" panose="020F0502020204030204" pitchFamily="34" charset="0"/>
                <a:cs typeface="Arial" panose="020B0604020202020204" pitchFamily="34" charset="0"/>
                <a:sym typeface="Symbol" panose="05050102010706020507" pitchFamily="18" charset="2"/>
              </a:rPr>
              <a:t></a:t>
            </a:r>
            <a:r>
              <a:rPr lang="en-GB" sz="1800" dirty="0">
                <a:solidFill>
                  <a:srgbClr val="000000"/>
                </a:solidFill>
                <a:effectLst/>
                <a:latin typeface="Arial" panose="020B0604020202020204" pitchFamily="34" charset="0"/>
                <a:ea typeface="Calibri" panose="020F0502020204030204" pitchFamily="34" charset="0"/>
              </a:rPr>
              <a:t> L</a:t>
            </a:r>
            <a:r>
              <a:rPr lang="en-GB" sz="1800" baseline="-25000" dirty="0">
                <a:solidFill>
                  <a:srgbClr val="000000"/>
                </a:solidFill>
                <a:effectLst/>
                <a:latin typeface="Arial" panose="020B0604020202020204" pitchFamily="34" charset="0"/>
                <a:ea typeface="Calibri" panose="020F0502020204030204" pitchFamily="34" charset="0"/>
              </a:rPr>
              <a:t>1</a:t>
            </a:r>
            <a:r>
              <a:rPr lang="en-GB" sz="1800" dirty="0">
                <a:solidFill>
                  <a:srgbClr val="000000"/>
                </a:solidFill>
                <a:effectLst/>
                <a:latin typeface="Arial" panose="020B0604020202020204" pitchFamily="34" charset="0"/>
                <a:ea typeface="Calibri" panose="020F0502020204030204" pitchFamily="34" charset="0"/>
              </a:rPr>
              <a:t> + L</a:t>
            </a:r>
            <a:r>
              <a:rPr lang="en-GB" sz="1800" baseline="-25000" dirty="0">
                <a:solidFill>
                  <a:srgbClr val="000000"/>
                </a:solidFill>
                <a:effectLst/>
                <a:latin typeface="Arial" panose="020B0604020202020204" pitchFamily="34" charset="0"/>
                <a:ea typeface="Calibri" panose="020F0502020204030204" pitchFamily="34" charset="0"/>
              </a:rPr>
              <a:t>2</a:t>
            </a:r>
            <a:r>
              <a:rPr lang="en-GB" sz="1800" dirty="0">
                <a:solidFill>
                  <a:srgbClr val="000000"/>
                </a:solidFill>
                <a:effectLst/>
                <a:latin typeface="Arial" panose="020B0604020202020204" pitchFamily="34" charset="0"/>
                <a:ea typeface="Calibri" panose="020F0502020204030204" pitchFamily="34" charset="0"/>
              </a:rPr>
              <a:t>) on the nano-scale during melt spinning. </a:t>
            </a:r>
            <a:endParaRPr lang="en-GB" sz="1800" kern="1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Calibri" panose="020F0502020204030204" pitchFamily="34" charset="0"/>
                <a:ea typeface="Calibri" panose="020F0502020204030204" pitchFamily="34" charset="0"/>
                <a:cs typeface="Arial" panose="020B0604020202020204" pitchFamily="34" charset="0"/>
              </a:rPr>
              <a:t>This phase separation probably occurs due to high mixing enthalpy (Ag-Ni; Pd-Ag). Nano sized particles are observed on both free surfaces of ribbons and are densely distributed. On the upper free surface, dendrites with secondary dendrite arms indicate slower cooling and lower solidification velocity. EDX analysis confirmed the enrichment of Ni and Pt in dendrites and Ag in the </a:t>
            </a:r>
            <a:r>
              <a:rPr lang="en-GB" sz="1800" kern="100" dirty="0" err="1">
                <a:effectLst/>
                <a:latin typeface="Calibri" panose="020F0502020204030204" pitchFamily="34" charset="0"/>
                <a:ea typeface="Calibri" panose="020F0502020204030204" pitchFamily="34" charset="0"/>
                <a:cs typeface="Arial" panose="020B0604020202020204" pitchFamily="34" charset="0"/>
              </a:rPr>
              <a:t>interdendritic</a:t>
            </a:r>
            <a:r>
              <a:rPr lang="en-GB" sz="1800" kern="100" dirty="0">
                <a:effectLst/>
                <a:latin typeface="Calibri" panose="020F0502020204030204" pitchFamily="34" charset="0"/>
                <a:ea typeface="Calibri" panose="020F0502020204030204" pitchFamily="34" charset="0"/>
                <a:cs typeface="Arial" panose="020B0604020202020204" pitchFamily="34" charset="0"/>
              </a:rPr>
              <a:t> space. These findings again support the thesis of liquid phase separation at nano-scale which still results in a homogeneous microstructure.</a:t>
            </a:r>
          </a:p>
          <a:p>
            <a:endParaRPr lang="en-GB" dirty="0"/>
          </a:p>
        </p:txBody>
      </p:sp>
      <p:sp>
        <p:nvSpPr>
          <p:cNvPr id="4" name="Slide Number Placeholder 3"/>
          <p:cNvSpPr>
            <a:spLocks noGrp="1"/>
          </p:cNvSpPr>
          <p:nvPr>
            <p:ph type="sldNum" sz="quarter" idx="5"/>
          </p:nvPr>
        </p:nvSpPr>
        <p:spPr/>
        <p:txBody>
          <a:bodyPr/>
          <a:lstStyle/>
          <a:p>
            <a:fld id="{80823625-56CF-4550-8812-9F9EB2171C8A}" type="slidenum">
              <a:rPr lang="sl-SI" smtClean="0"/>
              <a:t>11</a:t>
            </a:fld>
            <a:endParaRPr lang="sl-SI"/>
          </a:p>
        </p:txBody>
      </p:sp>
    </p:spTree>
    <p:extLst>
      <p:ext uri="{BB962C8B-B14F-4D97-AF65-F5344CB8AC3E}">
        <p14:creationId xmlns:p14="http://schemas.microsoft.com/office/powerpoint/2010/main" val="15169925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0823625-56CF-4550-8812-9F9EB2171C8A}" type="slidenum">
              <a:rPr lang="sl-SI" smtClean="0"/>
              <a:t>12</a:t>
            </a:fld>
            <a:endParaRPr lang="sl-SI"/>
          </a:p>
        </p:txBody>
      </p:sp>
    </p:spTree>
    <p:extLst>
      <p:ext uri="{BB962C8B-B14F-4D97-AF65-F5344CB8AC3E}">
        <p14:creationId xmlns:p14="http://schemas.microsoft.com/office/powerpoint/2010/main" val="24953802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9BD34C-D1F7-4AB1-83D1-6D336852FB8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002475CA-2735-4F28-8B42-0AFD10576B0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CAB21692-522F-4CD9-BB4C-605AAFDF5B9B}"/>
              </a:ext>
            </a:extLst>
          </p:cNvPr>
          <p:cNvSpPr>
            <a:spLocks noGrp="1"/>
          </p:cNvSpPr>
          <p:nvPr>
            <p:ph type="dt" sz="half" idx="10"/>
          </p:nvPr>
        </p:nvSpPr>
        <p:spPr/>
        <p:txBody>
          <a:bodyPr/>
          <a:lstStyle/>
          <a:p>
            <a:fld id="{B61BEF0D-F0BB-DE4B-95CE-6DB70DBA9567}" type="datetimeFigureOut">
              <a:rPr lang="en-US" smtClean="0"/>
              <a:pPr/>
              <a:t>9/10/2023</a:t>
            </a:fld>
            <a:endParaRPr lang="en-US" dirty="0"/>
          </a:p>
        </p:txBody>
      </p:sp>
      <p:sp>
        <p:nvSpPr>
          <p:cNvPr id="5" name="Footer Placeholder 4">
            <a:extLst>
              <a:ext uri="{FF2B5EF4-FFF2-40B4-BE49-F238E27FC236}">
                <a16:creationId xmlns:a16="http://schemas.microsoft.com/office/drawing/2014/main" id="{E10C2F19-CBA0-4238-9D98-CC804758CF04}"/>
              </a:ext>
            </a:extLst>
          </p:cNvPr>
          <p:cNvSpPr>
            <a:spLocks noGrp="1"/>
          </p:cNvSpPr>
          <p:nvPr>
            <p:ph type="ftr" sz="quarter" idx="11"/>
          </p:nvPr>
        </p:nvSpPr>
        <p:spPr/>
        <p:txBody>
          <a:bodyPr/>
          <a:lstStyle/>
          <a:p>
            <a:endParaRPr lang="sl-SI" dirty="0"/>
          </a:p>
        </p:txBody>
      </p:sp>
      <p:sp>
        <p:nvSpPr>
          <p:cNvPr id="6" name="Slide Number Placeholder 5">
            <a:extLst>
              <a:ext uri="{FF2B5EF4-FFF2-40B4-BE49-F238E27FC236}">
                <a16:creationId xmlns:a16="http://schemas.microsoft.com/office/drawing/2014/main" id="{962F5D19-1C7F-4B89-8D15-F0511072A5A1}"/>
              </a:ext>
            </a:extLst>
          </p:cNvPr>
          <p:cNvSpPr>
            <a:spLocks noGrp="1"/>
          </p:cNvSpPr>
          <p:nvPr>
            <p:ph type="sldNum" sz="quarter" idx="12"/>
          </p:nvPr>
        </p:nvSpPr>
        <p:spPr/>
        <p:txBody>
          <a:bodyPr/>
          <a:lstStyle/>
          <a:p>
            <a:fld id="{7632E077-1BE5-4BCA-9EB0-B6423C3B9F24}" type="slidenum">
              <a:rPr lang="sl-SI" smtClean="0"/>
              <a:pPr/>
              <a:t>‹#›</a:t>
            </a:fld>
            <a:endParaRPr lang="sl-SI"/>
          </a:p>
        </p:txBody>
      </p:sp>
    </p:spTree>
    <p:extLst>
      <p:ext uri="{BB962C8B-B14F-4D97-AF65-F5344CB8AC3E}">
        <p14:creationId xmlns:p14="http://schemas.microsoft.com/office/powerpoint/2010/main" val="35430189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409E2-F50D-4AC0-88C5-31CCC90CD75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DED6998-04EC-471E-8F71-FE132BEB45F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53614E3-E954-435E-9689-F174524DC5B9}"/>
              </a:ext>
            </a:extLst>
          </p:cNvPr>
          <p:cNvSpPr>
            <a:spLocks noGrp="1"/>
          </p:cNvSpPr>
          <p:nvPr>
            <p:ph type="dt" sz="half" idx="10"/>
          </p:nvPr>
        </p:nvSpPr>
        <p:spPr/>
        <p:txBody>
          <a:bodyPr/>
          <a:lstStyle/>
          <a:p>
            <a:fld id="{B61BEF0D-F0BB-DE4B-95CE-6DB70DBA9567}" type="datetimeFigureOut">
              <a:rPr lang="en-US" smtClean="0"/>
              <a:pPr/>
              <a:t>9/10/2023</a:t>
            </a:fld>
            <a:endParaRPr lang="en-US" dirty="0"/>
          </a:p>
        </p:txBody>
      </p:sp>
      <p:sp>
        <p:nvSpPr>
          <p:cNvPr id="5" name="Footer Placeholder 4">
            <a:extLst>
              <a:ext uri="{FF2B5EF4-FFF2-40B4-BE49-F238E27FC236}">
                <a16:creationId xmlns:a16="http://schemas.microsoft.com/office/drawing/2014/main" id="{218D0C75-40CB-49A3-9541-416DCFB69B7A}"/>
              </a:ext>
            </a:extLst>
          </p:cNvPr>
          <p:cNvSpPr>
            <a:spLocks noGrp="1"/>
          </p:cNvSpPr>
          <p:nvPr>
            <p:ph type="ftr" sz="quarter" idx="11"/>
          </p:nvPr>
        </p:nvSpPr>
        <p:spPr/>
        <p:txBody>
          <a:bodyPr/>
          <a:lstStyle/>
          <a:p>
            <a:endParaRPr lang="sl-SI" dirty="0"/>
          </a:p>
        </p:txBody>
      </p:sp>
      <p:sp>
        <p:nvSpPr>
          <p:cNvPr id="6" name="Slide Number Placeholder 5">
            <a:extLst>
              <a:ext uri="{FF2B5EF4-FFF2-40B4-BE49-F238E27FC236}">
                <a16:creationId xmlns:a16="http://schemas.microsoft.com/office/drawing/2014/main" id="{DA2BD4A1-1530-49D7-856F-9C74B456C1FE}"/>
              </a:ext>
            </a:extLst>
          </p:cNvPr>
          <p:cNvSpPr>
            <a:spLocks noGrp="1"/>
          </p:cNvSpPr>
          <p:nvPr>
            <p:ph type="sldNum" sz="quarter" idx="12"/>
          </p:nvPr>
        </p:nvSpPr>
        <p:spPr/>
        <p:txBody>
          <a:bodyPr/>
          <a:lstStyle/>
          <a:p>
            <a:fld id="{7632E077-1BE5-4BCA-9EB0-B6423C3B9F24}" type="slidenum">
              <a:rPr lang="sl-SI" smtClean="0"/>
              <a:pPr/>
              <a:t>‹#›</a:t>
            </a:fld>
            <a:endParaRPr lang="sl-SI"/>
          </a:p>
        </p:txBody>
      </p:sp>
    </p:spTree>
    <p:extLst>
      <p:ext uri="{BB962C8B-B14F-4D97-AF65-F5344CB8AC3E}">
        <p14:creationId xmlns:p14="http://schemas.microsoft.com/office/powerpoint/2010/main" val="4442243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637A6-00C7-4CFD-8200-D38E7BA8839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907862C-BA1B-43BC-B284-9E057177888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F3EE322-8DF0-4F8E-A57D-FE3DE5D97C3F}"/>
              </a:ext>
            </a:extLst>
          </p:cNvPr>
          <p:cNvSpPr>
            <a:spLocks noGrp="1"/>
          </p:cNvSpPr>
          <p:nvPr>
            <p:ph type="dt" sz="half" idx="10"/>
          </p:nvPr>
        </p:nvSpPr>
        <p:spPr/>
        <p:txBody>
          <a:bodyPr/>
          <a:lstStyle/>
          <a:p>
            <a:fld id="{B61BEF0D-F0BB-DE4B-95CE-6DB70DBA9567}" type="datetimeFigureOut">
              <a:rPr lang="en-US" smtClean="0"/>
              <a:pPr/>
              <a:t>9/10/2023</a:t>
            </a:fld>
            <a:endParaRPr lang="en-US" dirty="0"/>
          </a:p>
        </p:txBody>
      </p:sp>
      <p:sp>
        <p:nvSpPr>
          <p:cNvPr id="5" name="Footer Placeholder 4">
            <a:extLst>
              <a:ext uri="{FF2B5EF4-FFF2-40B4-BE49-F238E27FC236}">
                <a16:creationId xmlns:a16="http://schemas.microsoft.com/office/drawing/2014/main" id="{0FFF246C-408A-43AB-8E53-E986DE7F827E}"/>
              </a:ext>
            </a:extLst>
          </p:cNvPr>
          <p:cNvSpPr>
            <a:spLocks noGrp="1"/>
          </p:cNvSpPr>
          <p:nvPr>
            <p:ph type="ftr" sz="quarter" idx="11"/>
          </p:nvPr>
        </p:nvSpPr>
        <p:spPr/>
        <p:txBody>
          <a:bodyPr/>
          <a:lstStyle/>
          <a:p>
            <a:endParaRPr lang="sl-SI" dirty="0"/>
          </a:p>
        </p:txBody>
      </p:sp>
      <p:sp>
        <p:nvSpPr>
          <p:cNvPr id="6" name="Slide Number Placeholder 5">
            <a:extLst>
              <a:ext uri="{FF2B5EF4-FFF2-40B4-BE49-F238E27FC236}">
                <a16:creationId xmlns:a16="http://schemas.microsoft.com/office/drawing/2014/main" id="{85DA4519-24BD-4343-8E09-1B3F881A39FA}"/>
              </a:ext>
            </a:extLst>
          </p:cNvPr>
          <p:cNvSpPr>
            <a:spLocks noGrp="1"/>
          </p:cNvSpPr>
          <p:nvPr>
            <p:ph type="sldNum" sz="quarter" idx="12"/>
          </p:nvPr>
        </p:nvSpPr>
        <p:spPr/>
        <p:txBody>
          <a:bodyPr/>
          <a:lstStyle/>
          <a:p>
            <a:fld id="{7632E077-1BE5-4BCA-9EB0-B6423C3B9F24}" type="slidenum">
              <a:rPr lang="sl-SI" smtClean="0"/>
              <a:pPr/>
              <a:t>‹#›</a:t>
            </a:fld>
            <a:endParaRPr lang="sl-SI"/>
          </a:p>
        </p:txBody>
      </p:sp>
    </p:spTree>
    <p:extLst>
      <p:ext uri="{BB962C8B-B14F-4D97-AF65-F5344CB8AC3E}">
        <p14:creationId xmlns:p14="http://schemas.microsoft.com/office/powerpoint/2010/main" val="28437975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C4FA4-D8CF-46DE-B155-FF73F47266A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5B726C9-91D8-4E9B-887F-2B97DF160B7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F6E412F5-ED77-44F7-A4B0-1F0ECB4001A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9BC0D04F-20EC-40D8-AE5B-9A6C64FB0511}"/>
              </a:ext>
            </a:extLst>
          </p:cNvPr>
          <p:cNvSpPr>
            <a:spLocks noGrp="1"/>
          </p:cNvSpPr>
          <p:nvPr>
            <p:ph type="dt" sz="half" idx="10"/>
          </p:nvPr>
        </p:nvSpPr>
        <p:spPr/>
        <p:txBody>
          <a:bodyPr/>
          <a:lstStyle/>
          <a:p>
            <a:fld id="{B61BEF0D-F0BB-DE4B-95CE-6DB70DBA9567}" type="datetimeFigureOut">
              <a:rPr lang="en-US" smtClean="0"/>
              <a:pPr/>
              <a:t>9/10/2023</a:t>
            </a:fld>
            <a:endParaRPr lang="en-US" dirty="0"/>
          </a:p>
        </p:txBody>
      </p:sp>
      <p:sp>
        <p:nvSpPr>
          <p:cNvPr id="6" name="Footer Placeholder 5">
            <a:extLst>
              <a:ext uri="{FF2B5EF4-FFF2-40B4-BE49-F238E27FC236}">
                <a16:creationId xmlns:a16="http://schemas.microsoft.com/office/drawing/2014/main" id="{56EACEFD-B516-4A53-B690-C45F8B1437F7}"/>
              </a:ext>
            </a:extLst>
          </p:cNvPr>
          <p:cNvSpPr>
            <a:spLocks noGrp="1"/>
          </p:cNvSpPr>
          <p:nvPr>
            <p:ph type="ftr" sz="quarter" idx="11"/>
          </p:nvPr>
        </p:nvSpPr>
        <p:spPr/>
        <p:txBody>
          <a:bodyPr/>
          <a:lstStyle/>
          <a:p>
            <a:endParaRPr lang="sl-SI" dirty="0"/>
          </a:p>
        </p:txBody>
      </p:sp>
      <p:sp>
        <p:nvSpPr>
          <p:cNvPr id="7" name="Slide Number Placeholder 6">
            <a:extLst>
              <a:ext uri="{FF2B5EF4-FFF2-40B4-BE49-F238E27FC236}">
                <a16:creationId xmlns:a16="http://schemas.microsoft.com/office/drawing/2014/main" id="{248585CF-7079-4022-A3FE-9E0AB38BE74D}"/>
              </a:ext>
            </a:extLst>
          </p:cNvPr>
          <p:cNvSpPr>
            <a:spLocks noGrp="1"/>
          </p:cNvSpPr>
          <p:nvPr>
            <p:ph type="sldNum" sz="quarter" idx="12"/>
          </p:nvPr>
        </p:nvSpPr>
        <p:spPr/>
        <p:txBody>
          <a:bodyPr/>
          <a:lstStyle/>
          <a:p>
            <a:fld id="{7632E077-1BE5-4BCA-9EB0-B6423C3B9F24}" type="slidenum">
              <a:rPr lang="sl-SI" smtClean="0"/>
              <a:pPr/>
              <a:t>‹#›</a:t>
            </a:fld>
            <a:endParaRPr lang="sl-SI"/>
          </a:p>
        </p:txBody>
      </p:sp>
    </p:spTree>
    <p:extLst>
      <p:ext uri="{BB962C8B-B14F-4D97-AF65-F5344CB8AC3E}">
        <p14:creationId xmlns:p14="http://schemas.microsoft.com/office/powerpoint/2010/main" val="11835137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1513F8-1979-4212-B707-919E349F97DA}"/>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C6678AC-368D-49F1-BBCD-8ED9FF73222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1AC55A1-BDE9-4AE2-90D7-8C652F503F6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3A82CE57-E73B-4162-9FD6-45CEA4E29B9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334CE5D-DB71-4ED5-825E-B26F81FDC1D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5B748D21-8903-40DA-B319-363F719A5CB8}"/>
              </a:ext>
            </a:extLst>
          </p:cNvPr>
          <p:cNvSpPr>
            <a:spLocks noGrp="1"/>
          </p:cNvSpPr>
          <p:nvPr>
            <p:ph type="dt" sz="half" idx="10"/>
          </p:nvPr>
        </p:nvSpPr>
        <p:spPr/>
        <p:txBody>
          <a:bodyPr/>
          <a:lstStyle/>
          <a:p>
            <a:fld id="{B61BEF0D-F0BB-DE4B-95CE-6DB70DBA9567}" type="datetimeFigureOut">
              <a:rPr lang="en-US" smtClean="0"/>
              <a:pPr/>
              <a:t>9/10/2023</a:t>
            </a:fld>
            <a:endParaRPr lang="en-US" dirty="0"/>
          </a:p>
        </p:txBody>
      </p:sp>
      <p:sp>
        <p:nvSpPr>
          <p:cNvPr id="8" name="Footer Placeholder 7">
            <a:extLst>
              <a:ext uri="{FF2B5EF4-FFF2-40B4-BE49-F238E27FC236}">
                <a16:creationId xmlns:a16="http://schemas.microsoft.com/office/drawing/2014/main" id="{8B12849F-42D4-4020-AAB1-0458EF6F559D}"/>
              </a:ext>
            </a:extLst>
          </p:cNvPr>
          <p:cNvSpPr>
            <a:spLocks noGrp="1"/>
          </p:cNvSpPr>
          <p:nvPr>
            <p:ph type="ftr" sz="quarter" idx="11"/>
          </p:nvPr>
        </p:nvSpPr>
        <p:spPr/>
        <p:txBody>
          <a:bodyPr/>
          <a:lstStyle/>
          <a:p>
            <a:endParaRPr lang="sl-SI" dirty="0"/>
          </a:p>
        </p:txBody>
      </p:sp>
      <p:sp>
        <p:nvSpPr>
          <p:cNvPr id="9" name="Slide Number Placeholder 8">
            <a:extLst>
              <a:ext uri="{FF2B5EF4-FFF2-40B4-BE49-F238E27FC236}">
                <a16:creationId xmlns:a16="http://schemas.microsoft.com/office/drawing/2014/main" id="{57D38867-EE4C-4962-9706-0091135450BA}"/>
              </a:ext>
            </a:extLst>
          </p:cNvPr>
          <p:cNvSpPr>
            <a:spLocks noGrp="1"/>
          </p:cNvSpPr>
          <p:nvPr>
            <p:ph type="sldNum" sz="quarter" idx="12"/>
          </p:nvPr>
        </p:nvSpPr>
        <p:spPr/>
        <p:txBody>
          <a:bodyPr/>
          <a:lstStyle/>
          <a:p>
            <a:fld id="{7632E077-1BE5-4BCA-9EB0-B6423C3B9F24}" type="slidenum">
              <a:rPr lang="sl-SI" smtClean="0"/>
              <a:pPr/>
              <a:t>‹#›</a:t>
            </a:fld>
            <a:endParaRPr lang="sl-SI"/>
          </a:p>
        </p:txBody>
      </p:sp>
    </p:spTree>
    <p:extLst>
      <p:ext uri="{BB962C8B-B14F-4D97-AF65-F5344CB8AC3E}">
        <p14:creationId xmlns:p14="http://schemas.microsoft.com/office/powerpoint/2010/main" val="34068170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755DD7-357A-4AEF-B83A-B1434D1F6532}"/>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2F99F2F6-9381-4247-AED1-8D1884B088FC}"/>
              </a:ext>
            </a:extLst>
          </p:cNvPr>
          <p:cNvSpPr>
            <a:spLocks noGrp="1"/>
          </p:cNvSpPr>
          <p:nvPr>
            <p:ph type="dt" sz="half" idx="10"/>
          </p:nvPr>
        </p:nvSpPr>
        <p:spPr/>
        <p:txBody>
          <a:bodyPr/>
          <a:lstStyle/>
          <a:p>
            <a:fld id="{B61BEF0D-F0BB-DE4B-95CE-6DB70DBA9567}" type="datetimeFigureOut">
              <a:rPr lang="en-US" smtClean="0"/>
              <a:pPr/>
              <a:t>9/10/2023</a:t>
            </a:fld>
            <a:endParaRPr lang="en-US" dirty="0"/>
          </a:p>
        </p:txBody>
      </p:sp>
      <p:sp>
        <p:nvSpPr>
          <p:cNvPr id="4" name="Footer Placeholder 3">
            <a:extLst>
              <a:ext uri="{FF2B5EF4-FFF2-40B4-BE49-F238E27FC236}">
                <a16:creationId xmlns:a16="http://schemas.microsoft.com/office/drawing/2014/main" id="{D3F1574F-1BFE-4D49-94C8-54C6DB532B4D}"/>
              </a:ext>
            </a:extLst>
          </p:cNvPr>
          <p:cNvSpPr>
            <a:spLocks noGrp="1"/>
          </p:cNvSpPr>
          <p:nvPr>
            <p:ph type="ftr" sz="quarter" idx="11"/>
          </p:nvPr>
        </p:nvSpPr>
        <p:spPr/>
        <p:txBody>
          <a:bodyPr/>
          <a:lstStyle/>
          <a:p>
            <a:endParaRPr lang="sl-SI" dirty="0"/>
          </a:p>
        </p:txBody>
      </p:sp>
      <p:sp>
        <p:nvSpPr>
          <p:cNvPr id="5" name="Slide Number Placeholder 4">
            <a:extLst>
              <a:ext uri="{FF2B5EF4-FFF2-40B4-BE49-F238E27FC236}">
                <a16:creationId xmlns:a16="http://schemas.microsoft.com/office/drawing/2014/main" id="{42A27693-D929-4819-BB38-C75B43C8DF37}"/>
              </a:ext>
            </a:extLst>
          </p:cNvPr>
          <p:cNvSpPr>
            <a:spLocks noGrp="1"/>
          </p:cNvSpPr>
          <p:nvPr>
            <p:ph type="sldNum" sz="quarter" idx="12"/>
          </p:nvPr>
        </p:nvSpPr>
        <p:spPr/>
        <p:txBody>
          <a:bodyPr/>
          <a:lstStyle/>
          <a:p>
            <a:fld id="{7632E077-1BE5-4BCA-9EB0-B6423C3B9F24}" type="slidenum">
              <a:rPr lang="sl-SI" smtClean="0"/>
              <a:pPr/>
              <a:t>‹#›</a:t>
            </a:fld>
            <a:endParaRPr lang="sl-SI"/>
          </a:p>
        </p:txBody>
      </p:sp>
    </p:spTree>
    <p:extLst>
      <p:ext uri="{BB962C8B-B14F-4D97-AF65-F5344CB8AC3E}">
        <p14:creationId xmlns:p14="http://schemas.microsoft.com/office/powerpoint/2010/main" val="41761534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0EFD71-4469-41CB-B56C-5ED9615AE067}"/>
              </a:ext>
            </a:extLst>
          </p:cNvPr>
          <p:cNvSpPr>
            <a:spLocks noGrp="1"/>
          </p:cNvSpPr>
          <p:nvPr>
            <p:ph type="dt" sz="half" idx="10"/>
          </p:nvPr>
        </p:nvSpPr>
        <p:spPr/>
        <p:txBody>
          <a:bodyPr/>
          <a:lstStyle/>
          <a:p>
            <a:fld id="{B61BEF0D-F0BB-DE4B-95CE-6DB70DBA9567}" type="datetimeFigureOut">
              <a:rPr lang="en-US" smtClean="0"/>
              <a:pPr/>
              <a:t>9/10/2023</a:t>
            </a:fld>
            <a:endParaRPr lang="en-US" dirty="0"/>
          </a:p>
        </p:txBody>
      </p:sp>
      <p:sp>
        <p:nvSpPr>
          <p:cNvPr id="3" name="Footer Placeholder 2">
            <a:extLst>
              <a:ext uri="{FF2B5EF4-FFF2-40B4-BE49-F238E27FC236}">
                <a16:creationId xmlns:a16="http://schemas.microsoft.com/office/drawing/2014/main" id="{5F1A5599-32E9-4596-8CF0-6578AF2B93F0}"/>
              </a:ext>
            </a:extLst>
          </p:cNvPr>
          <p:cNvSpPr>
            <a:spLocks noGrp="1"/>
          </p:cNvSpPr>
          <p:nvPr>
            <p:ph type="ftr" sz="quarter" idx="11"/>
          </p:nvPr>
        </p:nvSpPr>
        <p:spPr/>
        <p:txBody>
          <a:bodyPr/>
          <a:lstStyle/>
          <a:p>
            <a:endParaRPr lang="sl-SI" dirty="0"/>
          </a:p>
        </p:txBody>
      </p:sp>
      <p:sp>
        <p:nvSpPr>
          <p:cNvPr id="4" name="Slide Number Placeholder 3">
            <a:extLst>
              <a:ext uri="{FF2B5EF4-FFF2-40B4-BE49-F238E27FC236}">
                <a16:creationId xmlns:a16="http://schemas.microsoft.com/office/drawing/2014/main" id="{9A6F6BB3-F48D-44C6-B586-0230EC5E6805}"/>
              </a:ext>
            </a:extLst>
          </p:cNvPr>
          <p:cNvSpPr>
            <a:spLocks noGrp="1"/>
          </p:cNvSpPr>
          <p:nvPr>
            <p:ph type="sldNum" sz="quarter" idx="12"/>
          </p:nvPr>
        </p:nvSpPr>
        <p:spPr/>
        <p:txBody>
          <a:bodyPr/>
          <a:lstStyle/>
          <a:p>
            <a:fld id="{7632E077-1BE5-4BCA-9EB0-B6423C3B9F24}" type="slidenum">
              <a:rPr lang="sl-SI" smtClean="0"/>
              <a:pPr/>
              <a:t>‹#›</a:t>
            </a:fld>
            <a:endParaRPr lang="sl-SI"/>
          </a:p>
        </p:txBody>
      </p:sp>
    </p:spTree>
    <p:extLst>
      <p:ext uri="{BB962C8B-B14F-4D97-AF65-F5344CB8AC3E}">
        <p14:creationId xmlns:p14="http://schemas.microsoft.com/office/powerpoint/2010/main" val="38633993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188C9-7F39-4BBB-BB3E-7BC1A365455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70F989F6-18ED-4DA3-9CDF-20E16A3A9A3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0F4628F-0A21-4808-A831-F479322CC1C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1CB6A7D-9641-46AC-8B43-0B3E4621DBDD}"/>
              </a:ext>
            </a:extLst>
          </p:cNvPr>
          <p:cNvSpPr>
            <a:spLocks noGrp="1"/>
          </p:cNvSpPr>
          <p:nvPr>
            <p:ph type="dt" sz="half" idx="10"/>
          </p:nvPr>
        </p:nvSpPr>
        <p:spPr/>
        <p:txBody>
          <a:bodyPr/>
          <a:lstStyle/>
          <a:p>
            <a:fld id="{B61BEF0D-F0BB-DE4B-95CE-6DB70DBA9567}" type="datetimeFigureOut">
              <a:rPr lang="en-US" smtClean="0"/>
              <a:pPr/>
              <a:t>9/10/2023</a:t>
            </a:fld>
            <a:endParaRPr lang="en-US" dirty="0"/>
          </a:p>
        </p:txBody>
      </p:sp>
      <p:sp>
        <p:nvSpPr>
          <p:cNvPr id="6" name="Footer Placeholder 5">
            <a:extLst>
              <a:ext uri="{FF2B5EF4-FFF2-40B4-BE49-F238E27FC236}">
                <a16:creationId xmlns:a16="http://schemas.microsoft.com/office/drawing/2014/main" id="{032FBCF3-DFC1-4666-A2A5-B6732D7456B2}"/>
              </a:ext>
            </a:extLst>
          </p:cNvPr>
          <p:cNvSpPr>
            <a:spLocks noGrp="1"/>
          </p:cNvSpPr>
          <p:nvPr>
            <p:ph type="ftr" sz="quarter" idx="11"/>
          </p:nvPr>
        </p:nvSpPr>
        <p:spPr/>
        <p:txBody>
          <a:bodyPr/>
          <a:lstStyle/>
          <a:p>
            <a:endParaRPr lang="sl-SI" dirty="0"/>
          </a:p>
        </p:txBody>
      </p:sp>
      <p:sp>
        <p:nvSpPr>
          <p:cNvPr id="7" name="Slide Number Placeholder 6">
            <a:extLst>
              <a:ext uri="{FF2B5EF4-FFF2-40B4-BE49-F238E27FC236}">
                <a16:creationId xmlns:a16="http://schemas.microsoft.com/office/drawing/2014/main" id="{3D9F58A7-5900-4EFC-B81E-4CAB5DCE17F1}"/>
              </a:ext>
            </a:extLst>
          </p:cNvPr>
          <p:cNvSpPr>
            <a:spLocks noGrp="1"/>
          </p:cNvSpPr>
          <p:nvPr>
            <p:ph type="sldNum" sz="quarter" idx="12"/>
          </p:nvPr>
        </p:nvSpPr>
        <p:spPr/>
        <p:txBody>
          <a:bodyPr/>
          <a:lstStyle/>
          <a:p>
            <a:fld id="{7632E077-1BE5-4BCA-9EB0-B6423C3B9F24}" type="slidenum">
              <a:rPr lang="sl-SI" smtClean="0"/>
              <a:pPr/>
              <a:t>‹#›</a:t>
            </a:fld>
            <a:endParaRPr lang="sl-SI"/>
          </a:p>
        </p:txBody>
      </p:sp>
    </p:spTree>
    <p:extLst>
      <p:ext uri="{BB962C8B-B14F-4D97-AF65-F5344CB8AC3E}">
        <p14:creationId xmlns:p14="http://schemas.microsoft.com/office/powerpoint/2010/main" val="34504626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85ACEB-553F-4AB3-BD75-0BF0804E2CA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34060A4A-E9E6-4384-B783-FEDF3247997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C76E539D-92F9-4463-9F0C-B891A44149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3F53FE5-EF1F-4386-BCE2-2BAA0844D655}"/>
              </a:ext>
            </a:extLst>
          </p:cNvPr>
          <p:cNvSpPr>
            <a:spLocks noGrp="1"/>
          </p:cNvSpPr>
          <p:nvPr>
            <p:ph type="dt" sz="half" idx="10"/>
          </p:nvPr>
        </p:nvSpPr>
        <p:spPr/>
        <p:txBody>
          <a:bodyPr/>
          <a:lstStyle/>
          <a:p>
            <a:fld id="{B61BEF0D-F0BB-DE4B-95CE-6DB70DBA9567}" type="datetimeFigureOut">
              <a:rPr lang="en-US" smtClean="0"/>
              <a:pPr/>
              <a:t>9/10/2023</a:t>
            </a:fld>
            <a:endParaRPr lang="en-US" dirty="0"/>
          </a:p>
        </p:txBody>
      </p:sp>
      <p:sp>
        <p:nvSpPr>
          <p:cNvPr id="6" name="Footer Placeholder 5">
            <a:extLst>
              <a:ext uri="{FF2B5EF4-FFF2-40B4-BE49-F238E27FC236}">
                <a16:creationId xmlns:a16="http://schemas.microsoft.com/office/drawing/2014/main" id="{54BEC76D-1C18-46D7-91ED-3CD762C8F319}"/>
              </a:ext>
            </a:extLst>
          </p:cNvPr>
          <p:cNvSpPr>
            <a:spLocks noGrp="1"/>
          </p:cNvSpPr>
          <p:nvPr>
            <p:ph type="ftr" sz="quarter" idx="11"/>
          </p:nvPr>
        </p:nvSpPr>
        <p:spPr/>
        <p:txBody>
          <a:bodyPr/>
          <a:lstStyle/>
          <a:p>
            <a:endParaRPr lang="sl-SI" dirty="0"/>
          </a:p>
        </p:txBody>
      </p:sp>
      <p:sp>
        <p:nvSpPr>
          <p:cNvPr id="7" name="Slide Number Placeholder 6">
            <a:extLst>
              <a:ext uri="{FF2B5EF4-FFF2-40B4-BE49-F238E27FC236}">
                <a16:creationId xmlns:a16="http://schemas.microsoft.com/office/drawing/2014/main" id="{CCD7ABC1-1F80-4E7C-B48C-7F1DBC55A000}"/>
              </a:ext>
            </a:extLst>
          </p:cNvPr>
          <p:cNvSpPr>
            <a:spLocks noGrp="1"/>
          </p:cNvSpPr>
          <p:nvPr>
            <p:ph type="sldNum" sz="quarter" idx="12"/>
          </p:nvPr>
        </p:nvSpPr>
        <p:spPr/>
        <p:txBody>
          <a:bodyPr/>
          <a:lstStyle/>
          <a:p>
            <a:fld id="{7632E077-1BE5-4BCA-9EB0-B6423C3B9F24}" type="slidenum">
              <a:rPr lang="sl-SI" smtClean="0"/>
              <a:pPr/>
              <a:t>‹#›</a:t>
            </a:fld>
            <a:endParaRPr lang="sl-SI"/>
          </a:p>
        </p:txBody>
      </p:sp>
    </p:spTree>
    <p:extLst>
      <p:ext uri="{BB962C8B-B14F-4D97-AF65-F5344CB8AC3E}">
        <p14:creationId xmlns:p14="http://schemas.microsoft.com/office/powerpoint/2010/main" val="24698445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3792F6-B856-4C69-B43D-889F1388D953}"/>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23A2E6F-9C26-4E9C-9EAD-621EDD4356C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C1C7DA1-1225-4911-9219-A1FEDCD11E13}"/>
              </a:ext>
            </a:extLst>
          </p:cNvPr>
          <p:cNvSpPr>
            <a:spLocks noGrp="1"/>
          </p:cNvSpPr>
          <p:nvPr>
            <p:ph type="dt" sz="half" idx="10"/>
          </p:nvPr>
        </p:nvSpPr>
        <p:spPr/>
        <p:txBody>
          <a:bodyPr/>
          <a:lstStyle/>
          <a:p>
            <a:fld id="{B61BEF0D-F0BB-DE4B-95CE-6DB70DBA9567}" type="datetimeFigureOut">
              <a:rPr lang="en-US" smtClean="0"/>
              <a:pPr/>
              <a:t>9/10/2023</a:t>
            </a:fld>
            <a:endParaRPr lang="en-US" dirty="0"/>
          </a:p>
        </p:txBody>
      </p:sp>
      <p:sp>
        <p:nvSpPr>
          <p:cNvPr id="5" name="Footer Placeholder 4">
            <a:extLst>
              <a:ext uri="{FF2B5EF4-FFF2-40B4-BE49-F238E27FC236}">
                <a16:creationId xmlns:a16="http://schemas.microsoft.com/office/drawing/2014/main" id="{4BE4BE55-FC2A-4B07-A36B-35DC9105C684}"/>
              </a:ext>
            </a:extLst>
          </p:cNvPr>
          <p:cNvSpPr>
            <a:spLocks noGrp="1"/>
          </p:cNvSpPr>
          <p:nvPr>
            <p:ph type="ftr" sz="quarter" idx="11"/>
          </p:nvPr>
        </p:nvSpPr>
        <p:spPr/>
        <p:txBody>
          <a:bodyPr/>
          <a:lstStyle/>
          <a:p>
            <a:endParaRPr lang="sl-SI" dirty="0"/>
          </a:p>
        </p:txBody>
      </p:sp>
      <p:sp>
        <p:nvSpPr>
          <p:cNvPr id="6" name="Slide Number Placeholder 5">
            <a:extLst>
              <a:ext uri="{FF2B5EF4-FFF2-40B4-BE49-F238E27FC236}">
                <a16:creationId xmlns:a16="http://schemas.microsoft.com/office/drawing/2014/main" id="{BB0750A8-1F6F-43BF-BBB2-54E9877C9FD5}"/>
              </a:ext>
            </a:extLst>
          </p:cNvPr>
          <p:cNvSpPr>
            <a:spLocks noGrp="1"/>
          </p:cNvSpPr>
          <p:nvPr>
            <p:ph type="sldNum" sz="quarter" idx="12"/>
          </p:nvPr>
        </p:nvSpPr>
        <p:spPr/>
        <p:txBody>
          <a:bodyPr/>
          <a:lstStyle/>
          <a:p>
            <a:fld id="{7632E077-1BE5-4BCA-9EB0-B6423C3B9F24}" type="slidenum">
              <a:rPr lang="sl-SI" smtClean="0"/>
              <a:pPr/>
              <a:t>‹#›</a:t>
            </a:fld>
            <a:endParaRPr lang="sl-SI"/>
          </a:p>
        </p:txBody>
      </p:sp>
    </p:spTree>
    <p:extLst>
      <p:ext uri="{BB962C8B-B14F-4D97-AF65-F5344CB8AC3E}">
        <p14:creationId xmlns:p14="http://schemas.microsoft.com/office/powerpoint/2010/main" val="303433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932A9B0-9612-4F0B-9397-A488CBC7F56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CA49C65-6832-4DD1-82ED-B5ECDFDAFE8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40E93D1-C9F6-43ED-9EBF-79ED72772D8F}"/>
              </a:ext>
            </a:extLst>
          </p:cNvPr>
          <p:cNvSpPr>
            <a:spLocks noGrp="1"/>
          </p:cNvSpPr>
          <p:nvPr>
            <p:ph type="dt" sz="half" idx="10"/>
          </p:nvPr>
        </p:nvSpPr>
        <p:spPr/>
        <p:txBody>
          <a:bodyPr/>
          <a:lstStyle/>
          <a:p>
            <a:fld id="{B61BEF0D-F0BB-DE4B-95CE-6DB70DBA9567}" type="datetimeFigureOut">
              <a:rPr lang="en-US" smtClean="0"/>
              <a:pPr/>
              <a:t>9/10/2023</a:t>
            </a:fld>
            <a:endParaRPr lang="en-US" dirty="0"/>
          </a:p>
        </p:txBody>
      </p:sp>
      <p:sp>
        <p:nvSpPr>
          <p:cNvPr id="5" name="Footer Placeholder 4">
            <a:extLst>
              <a:ext uri="{FF2B5EF4-FFF2-40B4-BE49-F238E27FC236}">
                <a16:creationId xmlns:a16="http://schemas.microsoft.com/office/drawing/2014/main" id="{90DB743E-647A-4A25-A02D-1D2C35D90FFE}"/>
              </a:ext>
            </a:extLst>
          </p:cNvPr>
          <p:cNvSpPr>
            <a:spLocks noGrp="1"/>
          </p:cNvSpPr>
          <p:nvPr>
            <p:ph type="ftr" sz="quarter" idx="11"/>
          </p:nvPr>
        </p:nvSpPr>
        <p:spPr/>
        <p:txBody>
          <a:bodyPr/>
          <a:lstStyle/>
          <a:p>
            <a:endParaRPr lang="sl-SI" dirty="0"/>
          </a:p>
        </p:txBody>
      </p:sp>
      <p:sp>
        <p:nvSpPr>
          <p:cNvPr id="6" name="Slide Number Placeholder 5">
            <a:extLst>
              <a:ext uri="{FF2B5EF4-FFF2-40B4-BE49-F238E27FC236}">
                <a16:creationId xmlns:a16="http://schemas.microsoft.com/office/drawing/2014/main" id="{83B9ABDD-66C2-4EA1-8DEC-03BE949A0830}"/>
              </a:ext>
            </a:extLst>
          </p:cNvPr>
          <p:cNvSpPr>
            <a:spLocks noGrp="1"/>
          </p:cNvSpPr>
          <p:nvPr>
            <p:ph type="sldNum" sz="quarter" idx="12"/>
          </p:nvPr>
        </p:nvSpPr>
        <p:spPr/>
        <p:txBody>
          <a:bodyPr/>
          <a:lstStyle/>
          <a:p>
            <a:fld id="{7632E077-1BE5-4BCA-9EB0-B6423C3B9F24}" type="slidenum">
              <a:rPr lang="sl-SI" smtClean="0"/>
              <a:pPr/>
              <a:t>‹#›</a:t>
            </a:fld>
            <a:endParaRPr lang="sl-SI"/>
          </a:p>
        </p:txBody>
      </p:sp>
    </p:spTree>
    <p:extLst>
      <p:ext uri="{BB962C8B-B14F-4D97-AF65-F5344CB8AC3E}">
        <p14:creationId xmlns:p14="http://schemas.microsoft.com/office/powerpoint/2010/main" val="37078853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Naslovnica seminarske naloge">
    <p:spTree>
      <p:nvGrpSpPr>
        <p:cNvPr id="1" name=""/>
        <p:cNvGrpSpPr/>
        <p:nvPr/>
      </p:nvGrpSpPr>
      <p:grpSpPr>
        <a:xfrm>
          <a:off x="0" y="0"/>
          <a:ext cx="0" cy="0"/>
          <a:chOff x="0" y="0"/>
          <a:chExt cx="0" cy="0"/>
        </a:xfrm>
      </p:grpSpPr>
      <p:sp>
        <p:nvSpPr>
          <p:cNvPr id="9" name="PoljeZBesedilom 8"/>
          <p:cNvSpPr txBox="1"/>
          <p:nvPr userDrawn="1"/>
        </p:nvSpPr>
        <p:spPr>
          <a:xfrm>
            <a:off x="2615655" y="5431340"/>
            <a:ext cx="1944216" cy="338554"/>
          </a:xfrm>
          <a:prstGeom prst="rect">
            <a:avLst/>
          </a:prstGeom>
          <a:noFill/>
        </p:spPr>
        <p:txBody>
          <a:bodyPr wrap="square" rtlCol="0" anchor="b">
            <a:spAutoFit/>
          </a:bodyPr>
          <a:lstStyle/>
          <a:p>
            <a:pPr algn="r"/>
            <a:r>
              <a:rPr lang="sl-SI" sz="1600" i="1" dirty="0" err="1">
                <a:solidFill>
                  <a:schemeClr val="tx1">
                    <a:lumMod val="50000"/>
                    <a:lumOff val="50000"/>
                  </a:schemeClr>
                </a:solidFill>
              </a:rPr>
              <a:t>Somentor</a:t>
            </a:r>
            <a:r>
              <a:rPr lang="sl-SI" sz="1600" i="1" dirty="0">
                <a:solidFill>
                  <a:schemeClr val="tx1">
                    <a:lumMod val="50000"/>
                    <a:lumOff val="50000"/>
                  </a:schemeClr>
                </a:solidFill>
              </a:rPr>
              <a:t>:</a:t>
            </a:r>
          </a:p>
        </p:txBody>
      </p:sp>
      <p:sp>
        <p:nvSpPr>
          <p:cNvPr id="19" name="Označba mesta besedila 18"/>
          <p:cNvSpPr>
            <a:spLocks noGrp="1"/>
          </p:cNvSpPr>
          <p:nvPr>
            <p:ph type="body" sz="quarter" idx="16" hasCustomPrompt="1"/>
          </p:nvPr>
        </p:nvSpPr>
        <p:spPr>
          <a:xfrm>
            <a:off x="4559871" y="5436025"/>
            <a:ext cx="3455988" cy="338554"/>
          </a:xfrm>
          <a:noFill/>
        </p:spPr>
        <p:txBody>
          <a:bodyPr wrap="square" rtlCol="0" anchor="b">
            <a:spAutoFit/>
          </a:bodyPr>
          <a:lstStyle>
            <a:lvl1pPr marL="0" indent="0">
              <a:spcBef>
                <a:spcPts val="0"/>
              </a:spcBef>
              <a:buFontTx/>
              <a:buNone/>
              <a:defRPr lang="sl-SI" sz="1600" b="1" baseline="0" smtClean="0">
                <a:solidFill>
                  <a:schemeClr val="tx1">
                    <a:lumMod val="50000"/>
                    <a:lumOff val="50000"/>
                  </a:schemeClr>
                </a:solidFill>
              </a:defRPr>
            </a:lvl1pPr>
            <a:lvl2pPr marL="171450" indent="0">
              <a:buFontTx/>
              <a:buNone/>
              <a:defRPr lang="sl-SI" sz="1800" smtClean="0"/>
            </a:lvl2pPr>
            <a:lvl3pPr marL="685800" indent="0">
              <a:buFontTx/>
              <a:buNone/>
              <a:defRPr lang="sl-SI" sz="1800" smtClean="0"/>
            </a:lvl3pPr>
            <a:lvl4pPr marL="1143000" indent="0">
              <a:buFontTx/>
              <a:buNone/>
              <a:defRPr lang="sl-SI" sz="1800" smtClean="0"/>
            </a:lvl4pPr>
            <a:lvl5pPr marL="1600200" indent="0">
              <a:buFontTx/>
              <a:buNone/>
              <a:defRPr lang="sl-SI" sz="1800"/>
            </a:lvl5pPr>
          </a:lstStyle>
          <a:p>
            <a:r>
              <a:rPr lang="sl-SI" sz="1600" b="1" dirty="0">
                <a:solidFill>
                  <a:schemeClr val="tx1">
                    <a:lumMod val="50000"/>
                    <a:lumOff val="50000"/>
                  </a:schemeClr>
                </a:solidFill>
              </a:rPr>
              <a:t>Vpišite naziv in ime </a:t>
            </a:r>
            <a:r>
              <a:rPr lang="sl-SI" sz="1600" b="1" dirty="0" err="1">
                <a:solidFill>
                  <a:schemeClr val="tx1">
                    <a:lumMod val="50000"/>
                    <a:lumOff val="50000"/>
                  </a:schemeClr>
                </a:solidFill>
              </a:rPr>
              <a:t>somentorja</a:t>
            </a:r>
            <a:endParaRPr lang="sl-SI" sz="1600" b="1" dirty="0">
              <a:solidFill>
                <a:schemeClr val="tx1">
                  <a:lumMod val="50000"/>
                  <a:lumOff val="50000"/>
                </a:schemeClr>
              </a:solidFill>
            </a:endParaRPr>
          </a:p>
        </p:txBody>
      </p:sp>
      <p:sp>
        <p:nvSpPr>
          <p:cNvPr id="21" name="Označba mesta besedila 20"/>
          <p:cNvSpPr>
            <a:spLocks noGrp="1"/>
          </p:cNvSpPr>
          <p:nvPr>
            <p:ph type="body" sz="quarter" idx="17" hasCustomPrompt="1"/>
          </p:nvPr>
        </p:nvSpPr>
        <p:spPr>
          <a:xfrm>
            <a:off x="2321726" y="1562771"/>
            <a:ext cx="7662706" cy="369332"/>
          </a:xfrm>
          <a:noFill/>
        </p:spPr>
        <p:txBody>
          <a:bodyPr wrap="square" rtlCol="0">
            <a:spAutoFit/>
          </a:bodyPr>
          <a:lstStyle>
            <a:lvl1pPr marL="0" indent="0">
              <a:buFontTx/>
              <a:buNone/>
              <a:defRPr lang="sl-SI" sz="1800" b="1" i="1" dirty="0" smtClean="0">
                <a:solidFill>
                  <a:srgbClr val="006F8E"/>
                </a:solidFill>
              </a:defRPr>
            </a:lvl1pPr>
          </a:lstStyle>
          <a:p>
            <a:pPr marL="0" lvl="0"/>
            <a:r>
              <a:rPr lang="sl-SI" dirty="0"/>
              <a:t>Vpišite svoje ime in priimek</a:t>
            </a:r>
          </a:p>
        </p:txBody>
      </p:sp>
      <p:sp>
        <p:nvSpPr>
          <p:cNvPr id="23" name="Označba mesta besedila 20"/>
          <p:cNvSpPr>
            <a:spLocks noGrp="1"/>
          </p:cNvSpPr>
          <p:nvPr>
            <p:ph type="body" sz="quarter" idx="18" hasCustomPrompt="1"/>
          </p:nvPr>
        </p:nvSpPr>
        <p:spPr>
          <a:xfrm>
            <a:off x="2321726" y="3716167"/>
            <a:ext cx="7662706" cy="338554"/>
          </a:xfrm>
          <a:noFill/>
        </p:spPr>
        <p:txBody>
          <a:bodyPr wrap="square" rtlCol="0">
            <a:spAutoFit/>
          </a:bodyPr>
          <a:lstStyle>
            <a:lvl1pPr marL="0" indent="0">
              <a:buFontTx/>
              <a:buNone/>
              <a:defRPr lang="sl-SI" sz="1600" i="1" baseline="0" dirty="0" smtClean="0">
                <a:solidFill>
                  <a:srgbClr val="006F8E"/>
                </a:solidFill>
              </a:defRPr>
            </a:lvl1pPr>
          </a:lstStyle>
          <a:p>
            <a:pPr marL="0" lvl="0"/>
            <a:r>
              <a:rPr lang="sl-SI" dirty="0"/>
              <a:t>Vpišite vrsto dela in naziv predmeta</a:t>
            </a:r>
          </a:p>
        </p:txBody>
      </p:sp>
      <p:sp>
        <p:nvSpPr>
          <p:cNvPr id="24" name="Pravokotnik 23"/>
          <p:cNvSpPr/>
          <p:nvPr userDrawn="1"/>
        </p:nvSpPr>
        <p:spPr>
          <a:xfrm>
            <a:off x="725531" y="1562771"/>
            <a:ext cx="1440000" cy="4260011"/>
          </a:xfrm>
          <a:prstGeom prst="rect">
            <a:avLst/>
          </a:prstGeom>
          <a:solidFill>
            <a:srgbClr val="0063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sp>
        <p:nvSpPr>
          <p:cNvPr id="25" name="Pravokotnik 24"/>
          <p:cNvSpPr/>
          <p:nvPr userDrawn="1"/>
        </p:nvSpPr>
        <p:spPr>
          <a:xfrm>
            <a:off x="119336" y="-18200"/>
            <a:ext cx="450000" cy="6876200"/>
          </a:xfrm>
          <a:prstGeom prst="rect">
            <a:avLst/>
          </a:prstGeom>
          <a:solidFill>
            <a:srgbClr val="AEC9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dirty="0"/>
          </a:p>
        </p:txBody>
      </p:sp>
      <p:pic>
        <p:nvPicPr>
          <p:cNvPr id="26" name="Slika 2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5531" y="92235"/>
            <a:ext cx="1440000" cy="1375620"/>
          </a:xfrm>
          <a:prstGeom prst="rect">
            <a:avLst/>
          </a:prstGeom>
        </p:spPr>
      </p:pic>
      <p:grpSp>
        <p:nvGrpSpPr>
          <p:cNvPr id="27" name="Group 4"/>
          <p:cNvGrpSpPr>
            <a:grpSpLocks noChangeAspect="1"/>
          </p:cNvGrpSpPr>
          <p:nvPr userDrawn="1"/>
        </p:nvGrpSpPr>
        <p:grpSpPr bwMode="auto">
          <a:xfrm>
            <a:off x="725531" y="5949280"/>
            <a:ext cx="1440000" cy="834573"/>
            <a:chOff x="3175" y="1987"/>
            <a:chExt cx="597" cy="346"/>
          </a:xfrm>
        </p:grpSpPr>
        <p:sp>
          <p:nvSpPr>
            <p:cNvPr id="28" name="Freeform 8"/>
            <p:cNvSpPr>
              <a:spLocks/>
            </p:cNvSpPr>
            <p:nvPr/>
          </p:nvSpPr>
          <p:spPr bwMode="auto">
            <a:xfrm>
              <a:off x="3177" y="2284"/>
              <a:ext cx="33" cy="49"/>
            </a:xfrm>
            <a:custGeom>
              <a:avLst/>
              <a:gdLst>
                <a:gd name="T0" fmla="*/ 72 w 147"/>
                <a:gd name="T1" fmla="*/ 196 h 214"/>
                <a:gd name="T2" fmla="*/ 128 w 147"/>
                <a:gd name="T3" fmla="*/ 149 h 214"/>
                <a:gd name="T4" fmla="*/ 128 w 147"/>
                <a:gd name="T5" fmla="*/ 0 h 214"/>
                <a:gd name="T6" fmla="*/ 147 w 147"/>
                <a:gd name="T7" fmla="*/ 0 h 214"/>
                <a:gd name="T8" fmla="*/ 147 w 147"/>
                <a:gd name="T9" fmla="*/ 149 h 214"/>
                <a:gd name="T10" fmla="*/ 72 w 147"/>
                <a:gd name="T11" fmla="*/ 214 h 214"/>
                <a:gd name="T12" fmla="*/ 0 w 147"/>
                <a:gd name="T13" fmla="*/ 149 h 214"/>
                <a:gd name="T14" fmla="*/ 0 w 147"/>
                <a:gd name="T15" fmla="*/ 0 h 214"/>
                <a:gd name="T16" fmla="*/ 19 w 147"/>
                <a:gd name="T17" fmla="*/ 0 h 214"/>
                <a:gd name="T18" fmla="*/ 19 w 147"/>
                <a:gd name="T19" fmla="*/ 149 h 214"/>
                <a:gd name="T20" fmla="*/ 72 w 147"/>
                <a:gd name="T21" fmla="*/ 196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7" h="214">
                  <a:moveTo>
                    <a:pt x="72" y="196"/>
                  </a:moveTo>
                  <a:cubicBezTo>
                    <a:pt x="107" y="196"/>
                    <a:pt x="128" y="184"/>
                    <a:pt x="128" y="149"/>
                  </a:cubicBezTo>
                  <a:lnTo>
                    <a:pt x="128" y="0"/>
                  </a:lnTo>
                  <a:lnTo>
                    <a:pt x="147" y="0"/>
                  </a:lnTo>
                  <a:lnTo>
                    <a:pt x="147" y="149"/>
                  </a:lnTo>
                  <a:cubicBezTo>
                    <a:pt x="147" y="196"/>
                    <a:pt x="120" y="214"/>
                    <a:pt x="72" y="214"/>
                  </a:cubicBezTo>
                  <a:cubicBezTo>
                    <a:pt x="27" y="214"/>
                    <a:pt x="0" y="196"/>
                    <a:pt x="0" y="149"/>
                  </a:cubicBezTo>
                  <a:lnTo>
                    <a:pt x="0" y="0"/>
                  </a:lnTo>
                  <a:lnTo>
                    <a:pt x="19" y="0"/>
                  </a:lnTo>
                  <a:lnTo>
                    <a:pt x="19" y="149"/>
                  </a:lnTo>
                  <a:cubicBezTo>
                    <a:pt x="19" y="184"/>
                    <a:pt x="39" y="196"/>
                    <a:pt x="72" y="196"/>
                  </a:cubicBezTo>
                  <a:close/>
                </a:path>
              </a:pathLst>
            </a:custGeom>
            <a:solidFill>
              <a:srgbClr val="0063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l-SI"/>
            </a:p>
          </p:txBody>
        </p:sp>
        <p:sp>
          <p:nvSpPr>
            <p:cNvPr id="29" name="Freeform 9"/>
            <p:cNvSpPr>
              <a:spLocks/>
            </p:cNvSpPr>
            <p:nvPr/>
          </p:nvSpPr>
          <p:spPr bwMode="auto">
            <a:xfrm>
              <a:off x="3219" y="2297"/>
              <a:ext cx="28" cy="35"/>
            </a:xfrm>
            <a:custGeom>
              <a:avLst/>
              <a:gdLst>
                <a:gd name="T0" fmla="*/ 0 w 121"/>
                <a:gd name="T1" fmla="*/ 154 h 154"/>
                <a:gd name="T2" fmla="*/ 0 w 121"/>
                <a:gd name="T3" fmla="*/ 3 h 154"/>
                <a:gd name="T4" fmla="*/ 19 w 121"/>
                <a:gd name="T5" fmla="*/ 3 h 154"/>
                <a:gd name="T6" fmla="*/ 19 w 121"/>
                <a:gd name="T7" fmla="*/ 14 h 154"/>
                <a:gd name="T8" fmla="*/ 69 w 121"/>
                <a:gd name="T9" fmla="*/ 0 h 154"/>
                <a:gd name="T10" fmla="*/ 121 w 121"/>
                <a:gd name="T11" fmla="*/ 75 h 154"/>
                <a:gd name="T12" fmla="*/ 121 w 121"/>
                <a:gd name="T13" fmla="*/ 154 h 154"/>
                <a:gd name="T14" fmla="*/ 102 w 121"/>
                <a:gd name="T15" fmla="*/ 154 h 154"/>
                <a:gd name="T16" fmla="*/ 102 w 121"/>
                <a:gd name="T17" fmla="*/ 75 h 154"/>
                <a:gd name="T18" fmla="*/ 67 w 121"/>
                <a:gd name="T19" fmla="*/ 16 h 154"/>
                <a:gd name="T20" fmla="*/ 19 w 121"/>
                <a:gd name="T21" fmla="*/ 29 h 154"/>
                <a:gd name="T22" fmla="*/ 19 w 121"/>
                <a:gd name="T23" fmla="*/ 154 h 154"/>
                <a:gd name="T24" fmla="*/ 0 w 121"/>
                <a:gd name="T25" fmla="*/ 154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1" h="154">
                  <a:moveTo>
                    <a:pt x="0" y="154"/>
                  </a:moveTo>
                  <a:lnTo>
                    <a:pt x="0" y="3"/>
                  </a:lnTo>
                  <a:lnTo>
                    <a:pt x="19" y="3"/>
                  </a:lnTo>
                  <a:lnTo>
                    <a:pt x="19" y="14"/>
                  </a:lnTo>
                  <a:cubicBezTo>
                    <a:pt x="19" y="14"/>
                    <a:pt x="45" y="0"/>
                    <a:pt x="69" y="0"/>
                  </a:cubicBezTo>
                  <a:cubicBezTo>
                    <a:pt x="111" y="0"/>
                    <a:pt x="121" y="19"/>
                    <a:pt x="121" y="75"/>
                  </a:cubicBezTo>
                  <a:lnTo>
                    <a:pt x="121" y="154"/>
                  </a:lnTo>
                  <a:lnTo>
                    <a:pt x="102" y="154"/>
                  </a:lnTo>
                  <a:lnTo>
                    <a:pt x="102" y="75"/>
                  </a:lnTo>
                  <a:cubicBezTo>
                    <a:pt x="102" y="31"/>
                    <a:pt x="97" y="16"/>
                    <a:pt x="67" y="16"/>
                  </a:cubicBezTo>
                  <a:cubicBezTo>
                    <a:pt x="42" y="16"/>
                    <a:pt x="19" y="29"/>
                    <a:pt x="19" y="29"/>
                  </a:cubicBezTo>
                  <a:lnTo>
                    <a:pt x="19" y="154"/>
                  </a:lnTo>
                  <a:lnTo>
                    <a:pt x="0" y="154"/>
                  </a:lnTo>
                  <a:close/>
                </a:path>
              </a:pathLst>
            </a:custGeom>
            <a:solidFill>
              <a:srgbClr val="0063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l-SI"/>
            </a:p>
          </p:txBody>
        </p:sp>
        <p:sp>
          <p:nvSpPr>
            <p:cNvPr id="30" name="Freeform 10"/>
            <p:cNvSpPr>
              <a:spLocks noEditPoints="1"/>
            </p:cNvSpPr>
            <p:nvPr/>
          </p:nvSpPr>
          <p:spPr bwMode="auto">
            <a:xfrm>
              <a:off x="3259" y="2283"/>
              <a:ext cx="4" cy="49"/>
            </a:xfrm>
            <a:custGeom>
              <a:avLst/>
              <a:gdLst>
                <a:gd name="T0" fmla="*/ 0 w 19"/>
                <a:gd name="T1" fmla="*/ 0 h 212"/>
                <a:gd name="T2" fmla="*/ 19 w 19"/>
                <a:gd name="T3" fmla="*/ 0 h 212"/>
                <a:gd name="T4" fmla="*/ 19 w 19"/>
                <a:gd name="T5" fmla="*/ 23 h 212"/>
                <a:gd name="T6" fmla="*/ 0 w 19"/>
                <a:gd name="T7" fmla="*/ 23 h 212"/>
                <a:gd name="T8" fmla="*/ 0 w 19"/>
                <a:gd name="T9" fmla="*/ 0 h 212"/>
                <a:gd name="T10" fmla="*/ 0 w 19"/>
                <a:gd name="T11" fmla="*/ 61 h 212"/>
                <a:gd name="T12" fmla="*/ 0 w 19"/>
                <a:gd name="T13" fmla="*/ 61 h 212"/>
                <a:gd name="T14" fmla="*/ 19 w 19"/>
                <a:gd name="T15" fmla="*/ 61 h 212"/>
                <a:gd name="T16" fmla="*/ 19 w 19"/>
                <a:gd name="T17" fmla="*/ 212 h 212"/>
                <a:gd name="T18" fmla="*/ 0 w 19"/>
                <a:gd name="T19" fmla="*/ 212 h 212"/>
                <a:gd name="T20" fmla="*/ 0 w 19"/>
                <a:gd name="T21" fmla="*/ 61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212">
                  <a:moveTo>
                    <a:pt x="0" y="0"/>
                  </a:moveTo>
                  <a:lnTo>
                    <a:pt x="19" y="0"/>
                  </a:lnTo>
                  <a:lnTo>
                    <a:pt x="19" y="23"/>
                  </a:lnTo>
                  <a:lnTo>
                    <a:pt x="0" y="23"/>
                  </a:lnTo>
                  <a:lnTo>
                    <a:pt x="0" y="0"/>
                  </a:lnTo>
                  <a:close/>
                  <a:moveTo>
                    <a:pt x="0" y="61"/>
                  </a:moveTo>
                  <a:lnTo>
                    <a:pt x="0" y="61"/>
                  </a:lnTo>
                  <a:lnTo>
                    <a:pt x="19" y="61"/>
                  </a:lnTo>
                  <a:lnTo>
                    <a:pt x="19" y="212"/>
                  </a:lnTo>
                  <a:lnTo>
                    <a:pt x="0" y="212"/>
                  </a:lnTo>
                  <a:lnTo>
                    <a:pt x="0" y="61"/>
                  </a:lnTo>
                  <a:close/>
                </a:path>
              </a:pathLst>
            </a:custGeom>
            <a:solidFill>
              <a:srgbClr val="0063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l-SI"/>
            </a:p>
          </p:txBody>
        </p:sp>
        <p:sp>
          <p:nvSpPr>
            <p:cNvPr id="31" name="Freeform 11"/>
            <p:cNvSpPr>
              <a:spLocks/>
            </p:cNvSpPr>
            <p:nvPr/>
          </p:nvSpPr>
          <p:spPr bwMode="auto">
            <a:xfrm>
              <a:off x="3271" y="2297"/>
              <a:ext cx="30" cy="35"/>
            </a:xfrm>
            <a:custGeom>
              <a:avLst/>
              <a:gdLst>
                <a:gd name="T0" fmla="*/ 20 w 132"/>
                <a:gd name="T1" fmla="*/ 0 h 151"/>
                <a:gd name="T2" fmla="*/ 60 w 132"/>
                <a:gd name="T3" fmla="*/ 135 h 151"/>
                <a:gd name="T4" fmla="*/ 72 w 132"/>
                <a:gd name="T5" fmla="*/ 135 h 151"/>
                <a:gd name="T6" fmla="*/ 112 w 132"/>
                <a:gd name="T7" fmla="*/ 0 h 151"/>
                <a:gd name="T8" fmla="*/ 132 w 132"/>
                <a:gd name="T9" fmla="*/ 0 h 151"/>
                <a:gd name="T10" fmla="*/ 86 w 132"/>
                <a:gd name="T11" fmla="*/ 151 h 151"/>
                <a:gd name="T12" fmla="*/ 45 w 132"/>
                <a:gd name="T13" fmla="*/ 151 h 151"/>
                <a:gd name="T14" fmla="*/ 0 w 132"/>
                <a:gd name="T15" fmla="*/ 0 h 151"/>
                <a:gd name="T16" fmla="*/ 20 w 132"/>
                <a:gd name="T17" fmla="*/ 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151">
                  <a:moveTo>
                    <a:pt x="20" y="0"/>
                  </a:moveTo>
                  <a:lnTo>
                    <a:pt x="60" y="135"/>
                  </a:lnTo>
                  <a:lnTo>
                    <a:pt x="72" y="135"/>
                  </a:lnTo>
                  <a:lnTo>
                    <a:pt x="112" y="0"/>
                  </a:lnTo>
                  <a:lnTo>
                    <a:pt x="132" y="0"/>
                  </a:lnTo>
                  <a:lnTo>
                    <a:pt x="86" y="151"/>
                  </a:lnTo>
                  <a:lnTo>
                    <a:pt x="45" y="151"/>
                  </a:lnTo>
                  <a:lnTo>
                    <a:pt x="0" y="0"/>
                  </a:lnTo>
                  <a:lnTo>
                    <a:pt x="20" y="0"/>
                  </a:lnTo>
                  <a:close/>
                </a:path>
              </a:pathLst>
            </a:custGeom>
            <a:solidFill>
              <a:srgbClr val="0063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l-SI"/>
            </a:p>
          </p:txBody>
        </p:sp>
        <p:sp>
          <p:nvSpPr>
            <p:cNvPr id="32" name="Freeform 12"/>
            <p:cNvSpPr>
              <a:spLocks noEditPoints="1"/>
            </p:cNvSpPr>
            <p:nvPr/>
          </p:nvSpPr>
          <p:spPr bwMode="auto">
            <a:xfrm>
              <a:off x="3307" y="2297"/>
              <a:ext cx="28" cy="36"/>
            </a:xfrm>
            <a:custGeom>
              <a:avLst/>
              <a:gdLst>
                <a:gd name="T0" fmla="*/ 118 w 124"/>
                <a:gd name="T1" fmla="*/ 138 h 157"/>
                <a:gd name="T2" fmla="*/ 119 w 124"/>
                <a:gd name="T3" fmla="*/ 153 h 157"/>
                <a:gd name="T4" fmla="*/ 60 w 124"/>
                <a:gd name="T5" fmla="*/ 157 h 157"/>
                <a:gd name="T6" fmla="*/ 0 w 124"/>
                <a:gd name="T7" fmla="*/ 79 h 157"/>
                <a:gd name="T8" fmla="*/ 64 w 124"/>
                <a:gd name="T9" fmla="*/ 0 h 157"/>
                <a:gd name="T10" fmla="*/ 124 w 124"/>
                <a:gd name="T11" fmla="*/ 71 h 157"/>
                <a:gd name="T12" fmla="*/ 124 w 124"/>
                <a:gd name="T13" fmla="*/ 86 h 157"/>
                <a:gd name="T14" fmla="*/ 19 w 124"/>
                <a:gd name="T15" fmla="*/ 86 h 157"/>
                <a:gd name="T16" fmla="*/ 62 w 124"/>
                <a:gd name="T17" fmla="*/ 140 h 157"/>
                <a:gd name="T18" fmla="*/ 118 w 124"/>
                <a:gd name="T19" fmla="*/ 138 h 157"/>
                <a:gd name="T20" fmla="*/ 106 w 124"/>
                <a:gd name="T21" fmla="*/ 71 h 157"/>
                <a:gd name="T22" fmla="*/ 106 w 124"/>
                <a:gd name="T23" fmla="*/ 71 h 157"/>
                <a:gd name="T24" fmla="*/ 64 w 124"/>
                <a:gd name="T25" fmla="*/ 16 h 157"/>
                <a:gd name="T26" fmla="*/ 19 w 124"/>
                <a:gd name="T27" fmla="*/ 71 h 157"/>
                <a:gd name="T28" fmla="*/ 106 w 124"/>
                <a:gd name="T29" fmla="*/ 71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4" h="157">
                  <a:moveTo>
                    <a:pt x="118" y="138"/>
                  </a:moveTo>
                  <a:lnTo>
                    <a:pt x="119" y="153"/>
                  </a:lnTo>
                  <a:cubicBezTo>
                    <a:pt x="119" y="153"/>
                    <a:pt x="84" y="157"/>
                    <a:pt x="60" y="157"/>
                  </a:cubicBezTo>
                  <a:cubicBezTo>
                    <a:pt x="14" y="157"/>
                    <a:pt x="0" y="129"/>
                    <a:pt x="0" y="79"/>
                  </a:cubicBezTo>
                  <a:cubicBezTo>
                    <a:pt x="0" y="21"/>
                    <a:pt x="26" y="0"/>
                    <a:pt x="64" y="0"/>
                  </a:cubicBezTo>
                  <a:cubicBezTo>
                    <a:pt x="103" y="0"/>
                    <a:pt x="124" y="21"/>
                    <a:pt x="124" y="71"/>
                  </a:cubicBezTo>
                  <a:lnTo>
                    <a:pt x="124" y="86"/>
                  </a:lnTo>
                  <a:lnTo>
                    <a:pt x="19" y="86"/>
                  </a:lnTo>
                  <a:cubicBezTo>
                    <a:pt x="19" y="122"/>
                    <a:pt x="29" y="140"/>
                    <a:pt x="62" y="140"/>
                  </a:cubicBezTo>
                  <a:cubicBezTo>
                    <a:pt x="84" y="140"/>
                    <a:pt x="118" y="138"/>
                    <a:pt x="118" y="138"/>
                  </a:cubicBezTo>
                  <a:close/>
                  <a:moveTo>
                    <a:pt x="106" y="71"/>
                  </a:moveTo>
                  <a:lnTo>
                    <a:pt x="106" y="71"/>
                  </a:lnTo>
                  <a:cubicBezTo>
                    <a:pt x="106" y="31"/>
                    <a:pt x="93" y="16"/>
                    <a:pt x="64" y="16"/>
                  </a:cubicBezTo>
                  <a:cubicBezTo>
                    <a:pt x="35" y="16"/>
                    <a:pt x="19" y="31"/>
                    <a:pt x="19" y="71"/>
                  </a:cubicBezTo>
                  <a:lnTo>
                    <a:pt x="106" y="71"/>
                  </a:lnTo>
                  <a:close/>
                </a:path>
              </a:pathLst>
            </a:custGeom>
            <a:solidFill>
              <a:srgbClr val="0063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l-SI"/>
            </a:p>
          </p:txBody>
        </p:sp>
        <p:sp>
          <p:nvSpPr>
            <p:cNvPr id="33" name="Freeform 13"/>
            <p:cNvSpPr>
              <a:spLocks/>
            </p:cNvSpPr>
            <p:nvPr/>
          </p:nvSpPr>
          <p:spPr bwMode="auto">
            <a:xfrm>
              <a:off x="3345" y="2297"/>
              <a:ext cx="17" cy="35"/>
            </a:xfrm>
            <a:custGeom>
              <a:avLst/>
              <a:gdLst>
                <a:gd name="T0" fmla="*/ 0 w 75"/>
                <a:gd name="T1" fmla="*/ 3 h 154"/>
                <a:gd name="T2" fmla="*/ 19 w 75"/>
                <a:gd name="T3" fmla="*/ 3 h 154"/>
                <a:gd name="T4" fmla="*/ 19 w 75"/>
                <a:gd name="T5" fmla="*/ 24 h 154"/>
                <a:gd name="T6" fmla="*/ 75 w 75"/>
                <a:gd name="T7" fmla="*/ 0 h 154"/>
                <a:gd name="T8" fmla="*/ 75 w 75"/>
                <a:gd name="T9" fmla="*/ 18 h 154"/>
                <a:gd name="T10" fmla="*/ 19 w 75"/>
                <a:gd name="T11" fmla="*/ 41 h 154"/>
                <a:gd name="T12" fmla="*/ 19 w 75"/>
                <a:gd name="T13" fmla="*/ 154 h 154"/>
                <a:gd name="T14" fmla="*/ 0 w 75"/>
                <a:gd name="T15" fmla="*/ 154 h 154"/>
                <a:gd name="T16" fmla="*/ 0 w 75"/>
                <a:gd name="T17" fmla="*/ 3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154">
                  <a:moveTo>
                    <a:pt x="0" y="3"/>
                  </a:moveTo>
                  <a:lnTo>
                    <a:pt x="19" y="3"/>
                  </a:lnTo>
                  <a:lnTo>
                    <a:pt x="19" y="24"/>
                  </a:lnTo>
                  <a:cubicBezTo>
                    <a:pt x="19" y="24"/>
                    <a:pt x="44" y="5"/>
                    <a:pt x="75" y="0"/>
                  </a:cubicBezTo>
                  <a:lnTo>
                    <a:pt x="75" y="18"/>
                  </a:lnTo>
                  <a:cubicBezTo>
                    <a:pt x="46" y="24"/>
                    <a:pt x="19" y="41"/>
                    <a:pt x="19" y="41"/>
                  </a:cubicBezTo>
                  <a:lnTo>
                    <a:pt x="19" y="154"/>
                  </a:lnTo>
                  <a:lnTo>
                    <a:pt x="0" y="154"/>
                  </a:lnTo>
                  <a:lnTo>
                    <a:pt x="0" y="3"/>
                  </a:lnTo>
                  <a:close/>
                </a:path>
              </a:pathLst>
            </a:custGeom>
            <a:solidFill>
              <a:srgbClr val="0063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l-SI"/>
            </a:p>
          </p:txBody>
        </p:sp>
        <p:sp>
          <p:nvSpPr>
            <p:cNvPr id="34" name="Freeform 14"/>
            <p:cNvSpPr>
              <a:spLocks/>
            </p:cNvSpPr>
            <p:nvPr/>
          </p:nvSpPr>
          <p:spPr bwMode="auto">
            <a:xfrm>
              <a:off x="3367" y="2297"/>
              <a:ext cx="26" cy="35"/>
            </a:xfrm>
            <a:custGeom>
              <a:avLst/>
              <a:gdLst>
                <a:gd name="T0" fmla="*/ 0 w 115"/>
                <a:gd name="T1" fmla="*/ 0 h 151"/>
                <a:gd name="T2" fmla="*/ 115 w 115"/>
                <a:gd name="T3" fmla="*/ 0 h 151"/>
                <a:gd name="T4" fmla="*/ 115 w 115"/>
                <a:gd name="T5" fmla="*/ 16 h 151"/>
                <a:gd name="T6" fmla="*/ 23 w 115"/>
                <a:gd name="T7" fmla="*/ 135 h 151"/>
                <a:gd name="T8" fmla="*/ 115 w 115"/>
                <a:gd name="T9" fmla="*/ 135 h 151"/>
                <a:gd name="T10" fmla="*/ 115 w 115"/>
                <a:gd name="T11" fmla="*/ 151 h 151"/>
                <a:gd name="T12" fmla="*/ 0 w 115"/>
                <a:gd name="T13" fmla="*/ 151 h 151"/>
                <a:gd name="T14" fmla="*/ 0 w 115"/>
                <a:gd name="T15" fmla="*/ 135 h 151"/>
                <a:gd name="T16" fmla="*/ 93 w 115"/>
                <a:gd name="T17" fmla="*/ 16 h 151"/>
                <a:gd name="T18" fmla="*/ 0 w 115"/>
                <a:gd name="T19" fmla="*/ 16 h 151"/>
                <a:gd name="T20" fmla="*/ 0 w 115"/>
                <a:gd name="T21" fmla="*/ 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51">
                  <a:moveTo>
                    <a:pt x="0" y="0"/>
                  </a:moveTo>
                  <a:lnTo>
                    <a:pt x="115" y="0"/>
                  </a:lnTo>
                  <a:lnTo>
                    <a:pt x="115" y="16"/>
                  </a:lnTo>
                  <a:lnTo>
                    <a:pt x="23" y="135"/>
                  </a:lnTo>
                  <a:lnTo>
                    <a:pt x="115" y="135"/>
                  </a:lnTo>
                  <a:lnTo>
                    <a:pt x="115" y="151"/>
                  </a:lnTo>
                  <a:lnTo>
                    <a:pt x="0" y="151"/>
                  </a:lnTo>
                  <a:lnTo>
                    <a:pt x="0" y="135"/>
                  </a:lnTo>
                  <a:lnTo>
                    <a:pt x="93" y="16"/>
                  </a:lnTo>
                  <a:lnTo>
                    <a:pt x="0" y="16"/>
                  </a:lnTo>
                  <a:lnTo>
                    <a:pt x="0" y="0"/>
                  </a:lnTo>
                  <a:close/>
                </a:path>
              </a:pathLst>
            </a:custGeom>
            <a:solidFill>
              <a:srgbClr val="0063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l-SI"/>
            </a:p>
          </p:txBody>
        </p:sp>
        <p:sp>
          <p:nvSpPr>
            <p:cNvPr id="35" name="Freeform 15"/>
            <p:cNvSpPr>
              <a:spLocks noEditPoints="1"/>
            </p:cNvSpPr>
            <p:nvPr/>
          </p:nvSpPr>
          <p:spPr bwMode="auto">
            <a:xfrm>
              <a:off x="3401" y="2297"/>
              <a:ext cx="30" cy="36"/>
            </a:xfrm>
            <a:custGeom>
              <a:avLst/>
              <a:gdLst>
                <a:gd name="T0" fmla="*/ 116 w 136"/>
                <a:gd name="T1" fmla="*/ 129 h 157"/>
                <a:gd name="T2" fmla="*/ 136 w 136"/>
                <a:gd name="T3" fmla="*/ 142 h 157"/>
                <a:gd name="T4" fmla="*/ 135 w 136"/>
                <a:gd name="T5" fmla="*/ 157 h 157"/>
                <a:gd name="T6" fmla="*/ 100 w 136"/>
                <a:gd name="T7" fmla="*/ 145 h 157"/>
                <a:gd name="T8" fmla="*/ 42 w 136"/>
                <a:gd name="T9" fmla="*/ 157 h 157"/>
                <a:gd name="T10" fmla="*/ 0 w 136"/>
                <a:gd name="T11" fmla="*/ 111 h 157"/>
                <a:gd name="T12" fmla="*/ 45 w 136"/>
                <a:gd name="T13" fmla="*/ 67 h 157"/>
                <a:gd name="T14" fmla="*/ 98 w 136"/>
                <a:gd name="T15" fmla="*/ 62 h 157"/>
                <a:gd name="T16" fmla="*/ 98 w 136"/>
                <a:gd name="T17" fmla="*/ 48 h 157"/>
                <a:gd name="T18" fmla="*/ 67 w 136"/>
                <a:gd name="T19" fmla="*/ 17 h 157"/>
                <a:gd name="T20" fmla="*/ 9 w 136"/>
                <a:gd name="T21" fmla="*/ 21 h 157"/>
                <a:gd name="T22" fmla="*/ 8 w 136"/>
                <a:gd name="T23" fmla="*/ 6 h 157"/>
                <a:gd name="T24" fmla="*/ 69 w 136"/>
                <a:gd name="T25" fmla="*/ 0 h 157"/>
                <a:gd name="T26" fmla="*/ 116 w 136"/>
                <a:gd name="T27" fmla="*/ 48 h 157"/>
                <a:gd name="T28" fmla="*/ 116 w 136"/>
                <a:gd name="T29" fmla="*/ 129 h 157"/>
                <a:gd name="T30" fmla="*/ 47 w 136"/>
                <a:gd name="T31" fmla="*/ 81 h 157"/>
                <a:gd name="T32" fmla="*/ 47 w 136"/>
                <a:gd name="T33" fmla="*/ 81 h 157"/>
                <a:gd name="T34" fmla="*/ 19 w 136"/>
                <a:gd name="T35" fmla="*/ 111 h 157"/>
                <a:gd name="T36" fmla="*/ 44 w 136"/>
                <a:gd name="T37" fmla="*/ 141 h 157"/>
                <a:gd name="T38" fmla="*/ 98 w 136"/>
                <a:gd name="T39" fmla="*/ 131 h 157"/>
                <a:gd name="T40" fmla="*/ 98 w 136"/>
                <a:gd name="T41" fmla="*/ 76 h 157"/>
                <a:gd name="T42" fmla="*/ 47 w 136"/>
                <a:gd name="T43" fmla="*/ 81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6" h="157">
                  <a:moveTo>
                    <a:pt x="116" y="129"/>
                  </a:moveTo>
                  <a:cubicBezTo>
                    <a:pt x="117" y="138"/>
                    <a:pt x="126" y="141"/>
                    <a:pt x="136" y="142"/>
                  </a:cubicBezTo>
                  <a:lnTo>
                    <a:pt x="135" y="157"/>
                  </a:lnTo>
                  <a:cubicBezTo>
                    <a:pt x="120" y="157"/>
                    <a:pt x="108" y="154"/>
                    <a:pt x="100" y="145"/>
                  </a:cubicBezTo>
                  <a:cubicBezTo>
                    <a:pt x="100" y="145"/>
                    <a:pt x="71" y="157"/>
                    <a:pt x="42" y="157"/>
                  </a:cubicBezTo>
                  <a:cubicBezTo>
                    <a:pt x="15" y="157"/>
                    <a:pt x="0" y="142"/>
                    <a:pt x="0" y="111"/>
                  </a:cubicBezTo>
                  <a:cubicBezTo>
                    <a:pt x="0" y="83"/>
                    <a:pt x="14" y="70"/>
                    <a:pt x="45" y="67"/>
                  </a:cubicBezTo>
                  <a:lnTo>
                    <a:pt x="98" y="62"/>
                  </a:lnTo>
                  <a:lnTo>
                    <a:pt x="98" y="48"/>
                  </a:lnTo>
                  <a:cubicBezTo>
                    <a:pt x="98" y="26"/>
                    <a:pt x="87" y="17"/>
                    <a:pt x="67" y="17"/>
                  </a:cubicBezTo>
                  <a:cubicBezTo>
                    <a:pt x="45" y="17"/>
                    <a:pt x="9" y="21"/>
                    <a:pt x="9" y="21"/>
                  </a:cubicBezTo>
                  <a:lnTo>
                    <a:pt x="8" y="6"/>
                  </a:lnTo>
                  <a:cubicBezTo>
                    <a:pt x="8" y="6"/>
                    <a:pt x="44" y="0"/>
                    <a:pt x="69" y="0"/>
                  </a:cubicBezTo>
                  <a:cubicBezTo>
                    <a:pt x="101" y="0"/>
                    <a:pt x="116" y="16"/>
                    <a:pt x="116" y="48"/>
                  </a:cubicBezTo>
                  <a:lnTo>
                    <a:pt x="116" y="129"/>
                  </a:lnTo>
                  <a:close/>
                  <a:moveTo>
                    <a:pt x="47" y="81"/>
                  </a:moveTo>
                  <a:lnTo>
                    <a:pt x="47" y="81"/>
                  </a:lnTo>
                  <a:cubicBezTo>
                    <a:pt x="27" y="83"/>
                    <a:pt x="19" y="93"/>
                    <a:pt x="19" y="111"/>
                  </a:cubicBezTo>
                  <a:cubicBezTo>
                    <a:pt x="19" y="130"/>
                    <a:pt x="27" y="141"/>
                    <a:pt x="44" y="141"/>
                  </a:cubicBezTo>
                  <a:cubicBezTo>
                    <a:pt x="69" y="141"/>
                    <a:pt x="98" y="131"/>
                    <a:pt x="98" y="131"/>
                  </a:cubicBezTo>
                  <a:lnTo>
                    <a:pt x="98" y="76"/>
                  </a:lnTo>
                  <a:lnTo>
                    <a:pt x="47" y="81"/>
                  </a:lnTo>
                  <a:close/>
                </a:path>
              </a:pathLst>
            </a:custGeom>
            <a:solidFill>
              <a:srgbClr val="0063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l-SI"/>
            </a:p>
          </p:txBody>
        </p:sp>
        <p:sp>
          <p:nvSpPr>
            <p:cNvPr id="36" name="Freeform 16"/>
            <p:cNvSpPr>
              <a:spLocks/>
            </p:cNvSpPr>
            <p:nvPr/>
          </p:nvSpPr>
          <p:spPr bwMode="auto">
            <a:xfrm>
              <a:off x="3452" y="2297"/>
              <a:ext cx="30" cy="35"/>
            </a:xfrm>
            <a:custGeom>
              <a:avLst/>
              <a:gdLst>
                <a:gd name="T0" fmla="*/ 19 w 131"/>
                <a:gd name="T1" fmla="*/ 0 h 151"/>
                <a:gd name="T2" fmla="*/ 59 w 131"/>
                <a:gd name="T3" fmla="*/ 135 h 151"/>
                <a:gd name="T4" fmla="*/ 72 w 131"/>
                <a:gd name="T5" fmla="*/ 135 h 151"/>
                <a:gd name="T6" fmla="*/ 112 w 131"/>
                <a:gd name="T7" fmla="*/ 0 h 151"/>
                <a:gd name="T8" fmla="*/ 131 w 131"/>
                <a:gd name="T9" fmla="*/ 0 h 151"/>
                <a:gd name="T10" fmla="*/ 85 w 131"/>
                <a:gd name="T11" fmla="*/ 151 h 151"/>
                <a:gd name="T12" fmla="*/ 45 w 131"/>
                <a:gd name="T13" fmla="*/ 151 h 151"/>
                <a:gd name="T14" fmla="*/ 0 w 131"/>
                <a:gd name="T15" fmla="*/ 0 h 151"/>
                <a:gd name="T16" fmla="*/ 19 w 131"/>
                <a:gd name="T17" fmla="*/ 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1" h="151">
                  <a:moveTo>
                    <a:pt x="19" y="0"/>
                  </a:moveTo>
                  <a:lnTo>
                    <a:pt x="59" y="135"/>
                  </a:lnTo>
                  <a:lnTo>
                    <a:pt x="72" y="135"/>
                  </a:lnTo>
                  <a:lnTo>
                    <a:pt x="112" y="0"/>
                  </a:lnTo>
                  <a:lnTo>
                    <a:pt x="131" y="0"/>
                  </a:lnTo>
                  <a:lnTo>
                    <a:pt x="85" y="151"/>
                  </a:lnTo>
                  <a:lnTo>
                    <a:pt x="45" y="151"/>
                  </a:lnTo>
                  <a:lnTo>
                    <a:pt x="0" y="0"/>
                  </a:lnTo>
                  <a:lnTo>
                    <a:pt x="19" y="0"/>
                  </a:lnTo>
                  <a:close/>
                </a:path>
              </a:pathLst>
            </a:custGeom>
            <a:solidFill>
              <a:srgbClr val="0063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l-SI"/>
            </a:p>
          </p:txBody>
        </p:sp>
        <p:sp>
          <p:nvSpPr>
            <p:cNvPr id="37" name="Freeform 17"/>
            <p:cNvSpPr>
              <a:spLocks/>
            </p:cNvSpPr>
            <p:nvPr/>
          </p:nvSpPr>
          <p:spPr bwMode="auto">
            <a:xfrm>
              <a:off x="3507" y="2284"/>
              <a:ext cx="46" cy="48"/>
            </a:xfrm>
            <a:custGeom>
              <a:avLst/>
              <a:gdLst>
                <a:gd name="T0" fmla="*/ 0 w 204"/>
                <a:gd name="T1" fmla="*/ 0 h 211"/>
                <a:gd name="T2" fmla="*/ 34 w 204"/>
                <a:gd name="T3" fmla="*/ 0 h 211"/>
                <a:gd name="T4" fmla="*/ 102 w 204"/>
                <a:gd name="T5" fmla="*/ 184 h 211"/>
                <a:gd name="T6" fmla="*/ 169 w 204"/>
                <a:gd name="T7" fmla="*/ 0 h 211"/>
                <a:gd name="T8" fmla="*/ 204 w 204"/>
                <a:gd name="T9" fmla="*/ 0 h 211"/>
                <a:gd name="T10" fmla="*/ 204 w 204"/>
                <a:gd name="T11" fmla="*/ 211 h 211"/>
                <a:gd name="T12" fmla="*/ 185 w 204"/>
                <a:gd name="T13" fmla="*/ 211 h 211"/>
                <a:gd name="T14" fmla="*/ 185 w 204"/>
                <a:gd name="T15" fmla="*/ 21 h 211"/>
                <a:gd name="T16" fmla="*/ 181 w 204"/>
                <a:gd name="T17" fmla="*/ 21 h 211"/>
                <a:gd name="T18" fmla="*/ 113 w 204"/>
                <a:gd name="T19" fmla="*/ 204 h 211"/>
                <a:gd name="T20" fmla="*/ 90 w 204"/>
                <a:gd name="T21" fmla="*/ 204 h 211"/>
                <a:gd name="T22" fmla="*/ 23 w 204"/>
                <a:gd name="T23" fmla="*/ 21 h 211"/>
                <a:gd name="T24" fmla="*/ 19 w 204"/>
                <a:gd name="T25" fmla="*/ 21 h 211"/>
                <a:gd name="T26" fmla="*/ 19 w 204"/>
                <a:gd name="T27" fmla="*/ 211 h 211"/>
                <a:gd name="T28" fmla="*/ 0 w 204"/>
                <a:gd name="T29" fmla="*/ 211 h 211"/>
                <a:gd name="T30" fmla="*/ 0 w 204"/>
                <a:gd name="T31"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4" h="211">
                  <a:moveTo>
                    <a:pt x="0" y="0"/>
                  </a:moveTo>
                  <a:lnTo>
                    <a:pt x="34" y="0"/>
                  </a:lnTo>
                  <a:lnTo>
                    <a:pt x="102" y="184"/>
                  </a:lnTo>
                  <a:lnTo>
                    <a:pt x="169" y="0"/>
                  </a:lnTo>
                  <a:lnTo>
                    <a:pt x="204" y="0"/>
                  </a:lnTo>
                  <a:lnTo>
                    <a:pt x="204" y="211"/>
                  </a:lnTo>
                  <a:lnTo>
                    <a:pt x="185" y="211"/>
                  </a:lnTo>
                  <a:lnTo>
                    <a:pt x="185" y="21"/>
                  </a:lnTo>
                  <a:lnTo>
                    <a:pt x="181" y="21"/>
                  </a:lnTo>
                  <a:lnTo>
                    <a:pt x="113" y="204"/>
                  </a:lnTo>
                  <a:lnTo>
                    <a:pt x="90" y="204"/>
                  </a:lnTo>
                  <a:lnTo>
                    <a:pt x="23" y="21"/>
                  </a:lnTo>
                  <a:lnTo>
                    <a:pt x="19" y="21"/>
                  </a:lnTo>
                  <a:lnTo>
                    <a:pt x="19" y="211"/>
                  </a:lnTo>
                  <a:lnTo>
                    <a:pt x="0" y="211"/>
                  </a:lnTo>
                  <a:lnTo>
                    <a:pt x="0" y="0"/>
                  </a:lnTo>
                  <a:close/>
                </a:path>
              </a:pathLst>
            </a:custGeom>
            <a:solidFill>
              <a:srgbClr val="0063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l-SI"/>
            </a:p>
          </p:txBody>
        </p:sp>
        <p:sp>
          <p:nvSpPr>
            <p:cNvPr id="38" name="Freeform 18"/>
            <p:cNvSpPr>
              <a:spLocks noEditPoints="1"/>
            </p:cNvSpPr>
            <p:nvPr/>
          </p:nvSpPr>
          <p:spPr bwMode="auto">
            <a:xfrm>
              <a:off x="3563" y="2297"/>
              <a:ext cx="31" cy="36"/>
            </a:xfrm>
            <a:custGeom>
              <a:avLst/>
              <a:gdLst>
                <a:gd name="T0" fmla="*/ 116 w 136"/>
                <a:gd name="T1" fmla="*/ 129 h 157"/>
                <a:gd name="T2" fmla="*/ 136 w 136"/>
                <a:gd name="T3" fmla="*/ 142 h 157"/>
                <a:gd name="T4" fmla="*/ 135 w 136"/>
                <a:gd name="T5" fmla="*/ 157 h 157"/>
                <a:gd name="T6" fmla="*/ 100 w 136"/>
                <a:gd name="T7" fmla="*/ 145 h 157"/>
                <a:gd name="T8" fmla="*/ 42 w 136"/>
                <a:gd name="T9" fmla="*/ 157 h 157"/>
                <a:gd name="T10" fmla="*/ 0 w 136"/>
                <a:gd name="T11" fmla="*/ 111 h 157"/>
                <a:gd name="T12" fmla="*/ 45 w 136"/>
                <a:gd name="T13" fmla="*/ 67 h 157"/>
                <a:gd name="T14" fmla="*/ 98 w 136"/>
                <a:gd name="T15" fmla="*/ 62 h 157"/>
                <a:gd name="T16" fmla="*/ 98 w 136"/>
                <a:gd name="T17" fmla="*/ 48 h 157"/>
                <a:gd name="T18" fmla="*/ 68 w 136"/>
                <a:gd name="T19" fmla="*/ 17 h 157"/>
                <a:gd name="T20" fmla="*/ 9 w 136"/>
                <a:gd name="T21" fmla="*/ 21 h 157"/>
                <a:gd name="T22" fmla="*/ 8 w 136"/>
                <a:gd name="T23" fmla="*/ 6 h 157"/>
                <a:gd name="T24" fmla="*/ 69 w 136"/>
                <a:gd name="T25" fmla="*/ 0 h 157"/>
                <a:gd name="T26" fmla="*/ 116 w 136"/>
                <a:gd name="T27" fmla="*/ 48 h 157"/>
                <a:gd name="T28" fmla="*/ 116 w 136"/>
                <a:gd name="T29" fmla="*/ 129 h 157"/>
                <a:gd name="T30" fmla="*/ 47 w 136"/>
                <a:gd name="T31" fmla="*/ 81 h 157"/>
                <a:gd name="T32" fmla="*/ 47 w 136"/>
                <a:gd name="T33" fmla="*/ 81 h 157"/>
                <a:gd name="T34" fmla="*/ 19 w 136"/>
                <a:gd name="T35" fmla="*/ 111 h 157"/>
                <a:gd name="T36" fmla="*/ 45 w 136"/>
                <a:gd name="T37" fmla="*/ 141 h 157"/>
                <a:gd name="T38" fmla="*/ 98 w 136"/>
                <a:gd name="T39" fmla="*/ 131 h 157"/>
                <a:gd name="T40" fmla="*/ 98 w 136"/>
                <a:gd name="T41" fmla="*/ 76 h 157"/>
                <a:gd name="T42" fmla="*/ 47 w 136"/>
                <a:gd name="T43" fmla="*/ 81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6" h="157">
                  <a:moveTo>
                    <a:pt x="116" y="129"/>
                  </a:moveTo>
                  <a:cubicBezTo>
                    <a:pt x="117" y="138"/>
                    <a:pt x="126" y="141"/>
                    <a:pt x="136" y="142"/>
                  </a:cubicBezTo>
                  <a:lnTo>
                    <a:pt x="135" y="157"/>
                  </a:lnTo>
                  <a:cubicBezTo>
                    <a:pt x="120" y="157"/>
                    <a:pt x="109" y="154"/>
                    <a:pt x="100" y="145"/>
                  </a:cubicBezTo>
                  <a:cubicBezTo>
                    <a:pt x="100" y="145"/>
                    <a:pt x="71" y="157"/>
                    <a:pt x="42" y="157"/>
                  </a:cubicBezTo>
                  <a:cubicBezTo>
                    <a:pt x="15" y="157"/>
                    <a:pt x="0" y="142"/>
                    <a:pt x="0" y="111"/>
                  </a:cubicBezTo>
                  <a:cubicBezTo>
                    <a:pt x="0" y="83"/>
                    <a:pt x="14" y="70"/>
                    <a:pt x="45" y="67"/>
                  </a:cubicBezTo>
                  <a:lnTo>
                    <a:pt x="98" y="62"/>
                  </a:lnTo>
                  <a:lnTo>
                    <a:pt x="98" y="48"/>
                  </a:lnTo>
                  <a:cubicBezTo>
                    <a:pt x="98" y="26"/>
                    <a:pt x="87" y="17"/>
                    <a:pt x="68" y="17"/>
                  </a:cubicBezTo>
                  <a:cubicBezTo>
                    <a:pt x="45" y="17"/>
                    <a:pt x="9" y="21"/>
                    <a:pt x="9" y="21"/>
                  </a:cubicBezTo>
                  <a:lnTo>
                    <a:pt x="8" y="6"/>
                  </a:lnTo>
                  <a:cubicBezTo>
                    <a:pt x="8" y="6"/>
                    <a:pt x="44" y="0"/>
                    <a:pt x="69" y="0"/>
                  </a:cubicBezTo>
                  <a:cubicBezTo>
                    <a:pt x="101" y="0"/>
                    <a:pt x="116" y="16"/>
                    <a:pt x="116" y="48"/>
                  </a:cubicBezTo>
                  <a:lnTo>
                    <a:pt x="116" y="129"/>
                  </a:lnTo>
                  <a:close/>
                  <a:moveTo>
                    <a:pt x="47" y="81"/>
                  </a:moveTo>
                  <a:lnTo>
                    <a:pt x="47" y="81"/>
                  </a:lnTo>
                  <a:cubicBezTo>
                    <a:pt x="27" y="83"/>
                    <a:pt x="19" y="93"/>
                    <a:pt x="19" y="111"/>
                  </a:cubicBezTo>
                  <a:cubicBezTo>
                    <a:pt x="19" y="130"/>
                    <a:pt x="28" y="141"/>
                    <a:pt x="45" y="141"/>
                  </a:cubicBezTo>
                  <a:cubicBezTo>
                    <a:pt x="69" y="141"/>
                    <a:pt x="98" y="131"/>
                    <a:pt x="98" y="131"/>
                  </a:cubicBezTo>
                  <a:lnTo>
                    <a:pt x="98" y="76"/>
                  </a:lnTo>
                  <a:lnTo>
                    <a:pt x="47" y="81"/>
                  </a:lnTo>
                  <a:close/>
                </a:path>
              </a:pathLst>
            </a:custGeom>
            <a:solidFill>
              <a:srgbClr val="0063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l-SI"/>
            </a:p>
          </p:txBody>
        </p:sp>
        <p:sp>
          <p:nvSpPr>
            <p:cNvPr id="39" name="Freeform 19"/>
            <p:cNvSpPr>
              <a:spLocks/>
            </p:cNvSpPr>
            <p:nvPr/>
          </p:nvSpPr>
          <p:spPr bwMode="auto">
            <a:xfrm>
              <a:off x="3603" y="2297"/>
              <a:ext cx="17" cy="35"/>
            </a:xfrm>
            <a:custGeom>
              <a:avLst/>
              <a:gdLst>
                <a:gd name="T0" fmla="*/ 0 w 75"/>
                <a:gd name="T1" fmla="*/ 3 h 154"/>
                <a:gd name="T2" fmla="*/ 19 w 75"/>
                <a:gd name="T3" fmla="*/ 3 h 154"/>
                <a:gd name="T4" fmla="*/ 19 w 75"/>
                <a:gd name="T5" fmla="*/ 24 h 154"/>
                <a:gd name="T6" fmla="*/ 75 w 75"/>
                <a:gd name="T7" fmla="*/ 0 h 154"/>
                <a:gd name="T8" fmla="*/ 75 w 75"/>
                <a:gd name="T9" fmla="*/ 18 h 154"/>
                <a:gd name="T10" fmla="*/ 19 w 75"/>
                <a:gd name="T11" fmla="*/ 41 h 154"/>
                <a:gd name="T12" fmla="*/ 19 w 75"/>
                <a:gd name="T13" fmla="*/ 154 h 154"/>
                <a:gd name="T14" fmla="*/ 0 w 75"/>
                <a:gd name="T15" fmla="*/ 154 h 154"/>
                <a:gd name="T16" fmla="*/ 0 w 75"/>
                <a:gd name="T17" fmla="*/ 3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154">
                  <a:moveTo>
                    <a:pt x="0" y="3"/>
                  </a:moveTo>
                  <a:lnTo>
                    <a:pt x="19" y="3"/>
                  </a:lnTo>
                  <a:lnTo>
                    <a:pt x="19" y="24"/>
                  </a:lnTo>
                  <a:cubicBezTo>
                    <a:pt x="19" y="24"/>
                    <a:pt x="44" y="5"/>
                    <a:pt x="75" y="0"/>
                  </a:cubicBezTo>
                  <a:lnTo>
                    <a:pt x="75" y="18"/>
                  </a:lnTo>
                  <a:cubicBezTo>
                    <a:pt x="46" y="24"/>
                    <a:pt x="19" y="41"/>
                    <a:pt x="19" y="41"/>
                  </a:cubicBezTo>
                  <a:lnTo>
                    <a:pt x="19" y="154"/>
                  </a:lnTo>
                  <a:lnTo>
                    <a:pt x="0" y="154"/>
                  </a:lnTo>
                  <a:lnTo>
                    <a:pt x="0" y="3"/>
                  </a:lnTo>
                  <a:close/>
                </a:path>
              </a:pathLst>
            </a:custGeom>
            <a:solidFill>
              <a:srgbClr val="0063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l-SI"/>
            </a:p>
          </p:txBody>
        </p:sp>
        <p:sp>
          <p:nvSpPr>
            <p:cNvPr id="40" name="Freeform 20"/>
            <p:cNvSpPr>
              <a:spLocks noEditPoints="1"/>
            </p:cNvSpPr>
            <p:nvPr/>
          </p:nvSpPr>
          <p:spPr bwMode="auto">
            <a:xfrm>
              <a:off x="3627" y="2283"/>
              <a:ext cx="4" cy="49"/>
            </a:xfrm>
            <a:custGeom>
              <a:avLst/>
              <a:gdLst>
                <a:gd name="T0" fmla="*/ 0 w 19"/>
                <a:gd name="T1" fmla="*/ 0 h 212"/>
                <a:gd name="T2" fmla="*/ 19 w 19"/>
                <a:gd name="T3" fmla="*/ 0 h 212"/>
                <a:gd name="T4" fmla="*/ 19 w 19"/>
                <a:gd name="T5" fmla="*/ 23 h 212"/>
                <a:gd name="T6" fmla="*/ 0 w 19"/>
                <a:gd name="T7" fmla="*/ 23 h 212"/>
                <a:gd name="T8" fmla="*/ 0 w 19"/>
                <a:gd name="T9" fmla="*/ 0 h 212"/>
                <a:gd name="T10" fmla="*/ 0 w 19"/>
                <a:gd name="T11" fmla="*/ 61 h 212"/>
                <a:gd name="T12" fmla="*/ 0 w 19"/>
                <a:gd name="T13" fmla="*/ 61 h 212"/>
                <a:gd name="T14" fmla="*/ 19 w 19"/>
                <a:gd name="T15" fmla="*/ 61 h 212"/>
                <a:gd name="T16" fmla="*/ 19 w 19"/>
                <a:gd name="T17" fmla="*/ 212 h 212"/>
                <a:gd name="T18" fmla="*/ 0 w 19"/>
                <a:gd name="T19" fmla="*/ 212 h 212"/>
                <a:gd name="T20" fmla="*/ 0 w 19"/>
                <a:gd name="T21" fmla="*/ 61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212">
                  <a:moveTo>
                    <a:pt x="0" y="0"/>
                  </a:moveTo>
                  <a:lnTo>
                    <a:pt x="19" y="0"/>
                  </a:lnTo>
                  <a:lnTo>
                    <a:pt x="19" y="23"/>
                  </a:lnTo>
                  <a:lnTo>
                    <a:pt x="0" y="23"/>
                  </a:lnTo>
                  <a:lnTo>
                    <a:pt x="0" y="0"/>
                  </a:lnTo>
                  <a:close/>
                  <a:moveTo>
                    <a:pt x="0" y="61"/>
                  </a:moveTo>
                  <a:lnTo>
                    <a:pt x="0" y="61"/>
                  </a:lnTo>
                  <a:lnTo>
                    <a:pt x="19" y="61"/>
                  </a:lnTo>
                  <a:lnTo>
                    <a:pt x="19" y="212"/>
                  </a:lnTo>
                  <a:lnTo>
                    <a:pt x="0" y="212"/>
                  </a:lnTo>
                  <a:lnTo>
                    <a:pt x="0" y="61"/>
                  </a:lnTo>
                  <a:close/>
                </a:path>
              </a:pathLst>
            </a:custGeom>
            <a:solidFill>
              <a:srgbClr val="0063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l-SI"/>
            </a:p>
          </p:txBody>
        </p:sp>
        <p:sp>
          <p:nvSpPr>
            <p:cNvPr id="41" name="Freeform 21"/>
            <p:cNvSpPr>
              <a:spLocks noEditPoints="1"/>
            </p:cNvSpPr>
            <p:nvPr/>
          </p:nvSpPr>
          <p:spPr bwMode="auto">
            <a:xfrm>
              <a:off x="3644" y="2282"/>
              <a:ext cx="27" cy="51"/>
            </a:xfrm>
            <a:custGeom>
              <a:avLst/>
              <a:gdLst>
                <a:gd name="T0" fmla="*/ 122 w 122"/>
                <a:gd name="T1" fmla="*/ 140 h 221"/>
                <a:gd name="T2" fmla="*/ 50 w 122"/>
                <a:gd name="T3" fmla="*/ 221 h 221"/>
                <a:gd name="T4" fmla="*/ 0 w 122"/>
                <a:gd name="T5" fmla="*/ 218 h 221"/>
                <a:gd name="T6" fmla="*/ 0 w 122"/>
                <a:gd name="T7" fmla="*/ 0 h 221"/>
                <a:gd name="T8" fmla="*/ 19 w 122"/>
                <a:gd name="T9" fmla="*/ 0 h 221"/>
                <a:gd name="T10" fmla="*/ 19 w 122"/>
                <a:gd name="T11" fmla="*/ 75 h 221"/>
                <a:gd name="T12" fmla="*/ 67 w 122"/>
                <a:gd name="T13" fmla="*/ 64 h 221"/>
                <a:gd name="T14" fmla="*/ 122 w 122"/>
                <a:gd name="T15" fmla="*/ 140 h 221"/>
                <a:gd name="T16" fmla="*/ 103 w 122"/>
                <a:gd name="T17" fmla="*/ 140 h 221"/>
                <a:gd name="T18" fmla="*/ 103 w 122"/>
                <a:gd name="T19" fmla="*/ 140 h 221"/>
                <a:gd name="T20" fmla="*/ 66 w 122"/>
                <a:gd name="T21" fmla="*/ 81 h 221"/>
                <a:gd name="T22" fmla="*/ 19 w 122"/>
                <a:gd name="T23" fmla="*/ 90 h 221"/>
                <a:gd name="T24" fmla="*/ 19 w 122"/>
                <a:gd name="T25" fmla="*/ 203 h 221"/>
                <a:gd name="T26" fmla="*/ 50 w 122"/>
                <a:gd name="T27" fmla="*/ 205 h 221"/>
                <a:gd name="T28" fmla="*/ 103 w 122"/>
                <a:gd name="T29" fmla="*/ 140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2" h="221">
                  <a:moveTo>
                    <a:pt x="122" y="140"/>
                  </a:moveTo>
                  <a:cubicBezTo>
                    <a:pt x="122" y="198"/>
                    <a:pt x="107" y="221"/>
                    <a:pt x="50" y="221"/>
                  </a:cubicBezTo>
                  <a:cubicBezTo>
                    <a:pt x="31" y="221"/>
                    <a:pt x="0" y="218"/>
                    <a:pt x="0" y="218"/>
                  </a:cubicBezTo>
                  <a:lnTo>
                    <a:pt x="0" y="0"/>
                  </a:lnTo>
                  <a:lnTo>
                    <a:pt x="19" y="0"/>
                  </a:lnTo>
                  <a:lnTo>
                    <a:pt x="19" y="75"/>
                  </a:lnTo>
                  <a:cubicBezTo>
                    <a:pt x="19" y="75"/>
                    <a:pt x="43" y="64"/>
                    <a:pt x="67" y="64"/>
                  </a:cubicBezTo>
                  <a:cubicBezTo>
                    <a:pt x="109" y="64"/>
                    <a:pt x="122" y="86"/>
                    <a:pt x="122" y="140"/>
                  </a:cubicBezTo>
                  <a:close/>
                  <a:moveTo>
                    <a:pt x="103" y="140"/>
                  </a:moveTo>
                  <a:lnTo>
                    <a:pt x="103" y="140"/>
                  </a:lnTo>
                  <a:cubicBezTo>
                    <a:pt x="103" y="98"/>
                    <a:pt x="96" y="81"/>
                    <a:pt x="66" y="81"/>
                  </a:cubicBezTo>
                  <a:cubicBezTo>
                    <a:pt x="43" y="81"/>
                    <a:pt x="19" y="90"/>
                    <a:pt x="19" y="90"/>
                  </a:cubicBezTo>
                  <a:lnTo>
                    <a:pt x="19" y="203"/>
                  </a:lnTo>
                  <a:cubicBezTo>
                    <a:pt x="19" y="203"/>
                    <a:pt x="40" y="205"/>
                    <a:pt x="50" y="205"/>
                  </a:cubicBezTo>
                  <a:cubicBezTo>
                    <a:pt x="96" y="205"/>
                    <a:pt x="103" y="184"/>
                    <a:pt x="103" y="140"/>
                  </a:cubicBezTo>
                  <a:close/>
                </a:path>
              </a:pathLst>
            </a:custGeom>
            <a:solidFill>
              <a:srgbClr val="0063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l-SI"/>
            </a:p>
          </p:txBody>
        </p:sp>
        <p:sp>
          <p:nvSpPr>
            <p:cNvPr id="42" name="Freeform 22"/>
            <p:cNvSpPr>
              <a:spLocks noEditPoints="1"/>
            </p:cNvSpPr>
            <p:nvPr/>
          </p:nvSpPr>
          <p:spPr bwMode="auto">
            <a:xfrm>
              <a:off x="3679" y="2297"/>
              <a:ext cx="29" cy="36"/>
            </a:xfrm>
            <a:custGeom>
              <a:avLst/>
              <a:gdLst>
                <a:gd name="T0" fmla="*/ 129 w 129"/>
                <a:gd name="T1" fmla="*/ 76 h 157"/>
                <a:gd name="T2" fmla="*/ 65 w 129"/>
                <a:gd name="T3" fmla="*/ 157 h 157"/>
                <a:gd name="T4" fmla="*/ 0 w 129"/>
                <a:gd name="T5" fmla="*/ 76 h 157"/>
                <a:gd name="T6" fmla="*/ 65 w 129"/>
                <a:gd name="T7" fmla="*/ 0 h 157"/>
                <a:gd name="T8" fmla="*/ 129 w 129"/>
                <a:gd name="T9" fmla="*/ 76 h 157"/>
                <a:gd name="T10" fmla="*/ 110 w 129"/>
                <a:gd name="T11" fmla="*/ 76 h 157"/>
                <a:gd name="T12" fmla="*/ 110 w 129"/>
                <a:gd name="T13" fmla="*/ 76 h 157"/>
                <a:gd name="T14" fmla="*/ 65 w 129"/>
                <a:gd name="T15" fmla="*/ 16 h 157"/>
                <a:gd name="T16" fmla="*/ 18 w 129"/>
                <a:gd name="T17" fmla="*/ 76 h 157"/>
                <a:gd name="T18" fmla="*/ 65 w 129"/>
                <a:gd name="T19" fmla="*/ 141 h 157"/>
                <a:gd name="T20" fmla="*/ 110 w 129"/>
                <a:gd name="T21" fmla="*/ 76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9" h="157">
                  <a:moveTo>
                    <a:pt x="129" y="76"/>
                  </a:moveTo>
                  <a:cubicBezTo>
                    <a:pt x="129" y="130"/>
                    <a:pt x="116" y="157"/>
                    <a:pt x="65" y="157"/>
                  </a:cubicBezTo>
                  <a:cubicBezTo>
                    <a:pt x="13" y="157"/>
                    <a:pt x="0" y="133"/>
                    <a:pt x="0" y="76"/>
                  </a:cubicBezTo>
                  <a:cubicBezTo>
                    <a:pt x="0" y="22"/>
                    <a:pt x="17" y="0"/>
                    <a:pt x="65" y="0"/>
                  </a:cubicBezTo>
                  <a:cubicBezTo>
                    <a:pt x="110" y="0"/>
                    <a:pt x="129" y="23"/>
                    <a:pt x="129" y="76"/>
                  </a:cubicBezTo>
                  <a:close/>
                  <a:moveTo>
                    <a:pt x="110" y="76"/>
                  </a:moveTo>
                  <a:lnTo>
                    <a:pt x="110" y="76"/>
                  </a:lnTo>
                  <a:cubicBezTo>
                    <a:pt x="110" y="33"/>
                    <a:pt x="96" y="16"/>
                    <a:pt x="65" y="16"/>
                  </a:cubicBezTo>
                  <a:cubicBezTo>
                    <a:pt x="29" y="16"/>
                    <a:pt x="18" y="31"/>
                    <a:pt x="18" y="76"/>
                  </a:cubicBezTo>
                  <a:cubicBezTo>
                    <a:pt x="18" y="122"/>
                    <a:pt x="25" y="141"/>
                    <a:pt x="65" y="141"/>
                  </a:cubicBezTo>
                  <a:cubicBezTo>
                    <a:pt x="105" y="141"/>
                    <a:pt x="110" y="119"/>
                    <a:pt x="110" y="76"/>
                  </a:cubicBezTo>
                  <a:close/>
                </a:path>
              </a:pathLst>
            </a:custGeom>
            <a:solidFill>
              <a:srgbClr val="0063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l-SI"/>
            </a:p>
          </p:txBody>
        </p:sp>
        <p:sp>
          <p:nvSpPr>
            <p:cNvPr id="43" name="Freeform 23"/>
            <p:cNvSpPr>
              <a:spLocks/>
            </p:cNvSpPr>
            <p:nvPr/>
          </p:nvSpPr>
          <p:spPr bwMode="auto">
            <a:xfrm>
              <a:off x="3719" y="2297"/>
              <a:ext cx="17" cy="35"/>
            </a:xfrm>
            <a:custGeom>
              <a:avLst/>
              <a:gdLst>
                <a:gd name="T0" fmla="*/ 0 w 75"/>
                <a:gd name="T1" fmla="*/ 3 h 154"/>
                <a:gd name="T2" fmla="*/ 19 w 75"/>
                <a:gd name="T3" fmla="*/ 3 h 154"/>
                <a:gd name="T4" fmla="*/ 19 w 75"/>
                <a:gd name="T5" fmla="*/ 24 h 154"/>
                <a:gd name="T6" fmla="*/ 75 w 75"/>
                <a:gd name="T7" fmla="*/ 0 h 154"/>
                <a:gd name="T8" fmla="*/ 75 w 75"/>
                <a:gd name="T9" fmla="*/ 18 h 154"/>
                <a:gd name="T10" fmla="*/ 19 w 75"/>
                <a:gd name="T11" fmla="*/ 41 h 154"/>
                <a:gd name="T12" fmla="*/ 19 w 75"/>
                <a:gd name="T13" fmla="*/ 154 h 154"/>
                <a:gd name="T14" fmla="*/ 0 w 75"/>
                <a:gd name="T15" fmla="*/ 154 h 154"/>
                <a:gd name="T16" fmla="*/ 0 w 75"/>
                <a:gd name="T17" fmla="*/ 3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154">
                  <a:moveTo>
                    <a:pt x="0" y="3"/>
                  </a:moveTo>
                  <a:lnTo>
                    <a:pt x="19" y="3"/>
                  </a:lnTo>
                  <a:lnTo>
                    <a:pt x="19" y="24"/>
                  </a:lnTo>
                  <a:cubicBezTo>
                    <a:pt x="19" y="24"/>
                    <a:pt x="44" y="5"/>
                    <a:pt x="75" y="0"/>
                  </a:cubicBezTo>
                  <a:lnTo>
                    <a:pt x="75" y="18"/>
                  </a:lnTo>
                  <a:cubicBezTo>
                    <a:pt x="46" y="24"/>
                    <a:pt x="19" y="41"/>
                    <a:pt x="19" y="41"/>
                  </a:cubicBezTo>
                  <a:lnTo>
                    <a:pt x="19" y="154"/>
                  </a:lnTo>
                  <a:lnTo>
                    <a:pt x="0" y="154"/>
                  </a:lnTo>
                  <a:lnTo>
                    <a:pt x="0" y="3"/>
                  </a:lnTo>
                  <a:close/>
                </a:path>
              </a:pathLst>
            </a:custGeom>
            <a:solidFill>
              <a:srgbClr val="0063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l-SI"/>
            </a:p>
          </p:txBody>
        </p:sp>
        <p:sp>
          <p:nvSpPr>
            <p:cNvPr id="44" name="Freeform 24"/>
            <p:cNvSpPr>
              <a:spLocks/>
            </p:cNvSpPr>
            <p:nvPr/>
          </p:nvSpPr>
          <p:spPr bwMode="auto">
            <a:xfrm>
              <a:off x="3743" y="2297"/>
              <a:ext cx="27" cy="36"/>
            </a:xfrm>
            <a:custGeom>
              <a:avLst/>
              <a:gdLst>
                <a:gd name="T0" fmla="*/ 117 w 117"/>
                <a:gd name="T1" fmla="*/ 0 h 154"/>
                <a:gd name="T2" fmla="*/ 117 w 117"/>
                <a:gd name="T3" fmla="*/ 151 h 154"/>
                <a:gd name="T4" fmla="*/ 99 w 117"/>
                <a:gd name="T5" fmla="*/ 151 h 154"/>
                <a:gd name="T6" fmla="*/ 99 w 117"/>
                <a:gd name="T7" fmla="*/ 140 h 154"/>
                <a:gd name="T8" fmla="*/ 51 w 117"/>
                <a:gd name="T9" fmla="*/ 154 h 154"/>
                <a:gd name="T10" fmla="*/ 0 w 117"/>
                <a:gd name="T11" fmla="*/ 79 h 154"/>
                <a:gd name="T12" fmla="*/ 0 w 117"/>
                <a:gd name="T13" fmla="*/ 0 h 154"/>
                <a:gd name="T14" fmla="*/ 18 w 117"/>
                <a:gd name="T15" fmla="*/ 0 h 154"/>
                <a:gd name="T16" fmla="*/ 18 w 117"/>
                <a:gd name="T17" fmla="*/ 78 h 154"/>
                <a:gd name="T18" fmla="*/ 53 w 117"/>
                <a:gd name="T19" fmla="*/ 138 h 154"/>
                <a:gd name="T20" fmla="*/ 99 w 117"/>
                <a:gd name="T21" fmla="*/ 125 h 154"/>
                <a:gd name="T22" fmla="*/ 99 w 117"/>
                <a:gd name="T23" fmla="*/ 0 h 154"/>
                <a:gd name="T24" fmla="*/ 117 w 117"/>
                <a:gd name="T25" fmla="*/ 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7" h="154">
                  <a:moveTo>
                    <a:pt x="117" y="0"/>
                  </a:moveTo>
                  <a:lnTo>
                    <a:pt x="117" y="151"/>
                  </a:lnTo>
                  <a:lnTo>
                    <a:pt x="99" y="151"/>
                  </a:lnTo>
                  <a:lnTo>
                    <a:pt x="99" y="140"/>
                  </a:lnTo>
                  <a:cubicBezTo>
                    <a:pt x="99" y="140"/>
                    <a:pt x="75" y="154"/>
                    <a:pt x="51" y="154"/>
                  </a:cubicBezTo>
                  <a:cubicBezTo>
                    <a:pt x="8" y="154"/>
                    <a:pt x="0" y="136"/>
                    <a:pt x="0" y="79"/>
                  </a:cubicBezTo>
                  <a:lnTo>
                    <a:pt x="0" y="0"/>
                  </a:lnTo>
                  <a:lnTo>
                    <a:pt x="18" y="0"/>
                  </a:lnTo>
                  <a:lnTo>
                    <a:pt x="18" y="78"/>
                  </a:lnTo>
                  <a:cubicBezTo>
                    <a:pt x="18" y="124"/>
                    <a:pt x="22" y="138"/>
                    <a:pt x="53" y="138"/>
                  </a:cubicBezTo>
                  <a:cubicBezTo>
                    <a:pt x="77" y="138"/>
                    <a:pt x="99" y="125"/>
                    <a:pt x="99" y="125"/>
                  </a:cubicBezTo>
                  <a:lnTo>
                    <a:pt x="99" y="0"/>
                  </a:lnTo>
                  <a:lnTo>
                    <a:pt x="117" y="0"/>
                  </a:lnTo>
                  <a:close/>
                </a:path>
              </a:pathLst>
            </a:custGeom>
            <a:solidFill>
              <a:srgbClr val="0063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l-SI"/>
            </a:p>
          </p:txBody>
        </p:sp>
        <p:sp>
          <p:nvSpPr>
            <p:cNvPr id="45" name="Freeform 25"/>
            <p:cNvSpPr>
              <a:spLocks/>
            </p:cNvSpPr>
            <p:nvPr/>
          </p:nvSpPr>
          <p:spPr bwMode="auto">
            <a:xfrm>
              <a:off x="3526" y="2058"/>
              <a:ext cx="7" cy="15"/>
            </a:xfrm>
            <a:custGeom>
              <a:avLst/>
              <a:gdLst>
                <a:gd name="T0" fmla="*/ 14 w 33"/>
                <a:gd name="T1" fmla="*/ 2 h 68"/>
                <a:gd name="T2" fmla="*/ 6 w 33"/>
                <a:gd name="T3" fmla="*/ 0 h 68"/>
                <a:gd name="T4" fmla="*/ 0 w 33"/>
                <a:gd name="T5" fmla="*/ 12 h 68"/>
                <a:gd name="T6" fmla="*/ 0 w 33"/>
                <a:gd name="T7" fmla="*/ 68 h 68"/>
                <a:gd name="T8" fmla="*/ 33 w 33"/>
                <a:gd name="T9" fmla="*/ 68 h 68"/>
                <a:gd name="T10" fmla="*/ 33 w 33"/>
                <a:gd name="T11" fmla="*/ 12 h 68"/>
                <a:gd name="T12" fmla="*/ 26 w 33"/>
                <a:gd name="T13" fmla="*/ 0 h 68"/>
                <a:gd name="T14" fmla="*/ 16 w 33"/>
                <a:gd name="T15" fmla="*/ 2 h 68"/>
                <a:gd name="T16" fmla="*/ 14 w 33"/>
                <a:gd name="T17" fmla="*/ 2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68">
                  <a:moveTo>
                    <a:pt x="14" y="2"/>
                  </a:moveTo>
                  <a:cubicBezTo>
                    <a:pt x="12" y="2"/>
                    <a:pt x="9" y="1"/>
                    <a:pt x="6" y="0"/>
                  </a:cubicBezTo>
                  <a:lnTo>
                    <a:pt x="0" y="12"/>
                  </a:lnTo>
                  <a:lnTo>
                    <a:pt x="0" y="68"/>
                  </a:lnTo>
                  <a:lnTo>
                    <a:pt x="33" y="68"/>
                  </a:lnTo>
                  <a:lnTo>
                    <a:pt x="33" y="12"/>
                  </a:lnTo>
                  <a:lnTo>
                    <a:pt x="26" y="0"/>
                  </a:lnTo>
                  <a:cubicBezTo>
                    <a:pt x="23" y="1"/>
                    <a:pt x="20" y="2"/>
                    <a:pt x="16" y="2"/>
                  </a:cubicBezTo>
                  <a:cubicBezTo>
                    <a:pt x="15" y="2"/>
                    <a:pt x="15" y="2"/>
                    <a:pt x="14" y="2"/>
                  </a:cubicBezTo>
                  <a:close/>
                </a:path>
              </a:pathLst>
            </a:custGeom>
            <a:solidFill>
              <a:srgbClr val="0063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l-SI"/>
            </a:p>
          </p:txBody>
        </p:sp>
        <p:sp>
          <p:nvSpPr>
            <p:cNvPr id="46" name="Freeform 26"/>
            <p:cNvSpPr>
              <a:spLocks/>
            </p:cNvSpPr>
            <p:nvPr/>
          </p:nvSpPr>
          <p:spPr bwMode="auto">
            <a:xfrm>
              <a:off x="3527" y="2026"/>
              <a:ext cx="5" cy="31"/>
            </a:xfrm>
            <a:custGeom>
              <a:avLst/>
              <a:gdLst>
                <a:gd name="T0" fmla="*/ 25 w 25"/>
                <a:gd name="T1" fmla="*/ 129 h 135"/>
                <a:gd name="T2" fmla="*/ 17 w 25"/>
                <a:gd name="T3" fmla="*/ 6 h 135"/>
                <a:gd name="T4" fmla="*/ 10 w 25"/>
                <a:gd name="T5" fmla="*/ 0 h 135"/>
                <a:gd name="T6" fmla="*/ 4 w 25"/>
                <a:gd name="T7" fmla="*/ 6 h 135"/>
                <a:gd name="T8" fmla="*/ 0 w 25"/>
                <a:gd name="T9" fmla="*/ 128 h 135"/>
                <a:gd name="T10" fmla="*/ 3 w 25"/>
                <a:gd name="T11" fmla="*/ 133 h 135"/>
                <a:gd name="T12" fmla="*/ 9 w 25"/>
                <a:gd name="T13" fmla="*/ 135 h 135"/>
                <a:gd name="T14" fmla="*/ 14 w 25"/>
                <a:gd name="T15" fmla="*/ 135 h 135"/>
                <a:gd name="T16" fmla="*/ 25 w 25"/>
                <a:gd name="T17" fmla="*/ 129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135">
                  <a:moveTo>
                    <a:pt x="25" y="129"/>
                  </a:moveTo>
                  <a:lnTo>
                    <a:pt x="17" y="6"/>
                  </a:lnTo>
                  <a:cubicBezTo>
                    <a:pt x="17" y="3"/>
                    <a:pt x="14" y="0"/>
                    <a:pt x="10" y="0"/>
                  </a:cubicBezTo>
                  <a:cubicBezTo>
                    <a:pt x="7" y="0"/>
                    <a:pt x="4" y="3"/>
                    <a:pt x="4" y="6"/>
                  </a:cubicBezTo>
                  <a:lnTo>
                    <a:pt x="0" y="128"/>
                  </a:lnTo>
                  <a:cubicBezTo>
                    <a:pt x="0" y="129"/>
                    <a:pt x="1" y="131"/>
                    <a:pt x="3" y="133"/>
                  </a:cubicBezTo>
                  <a:cubicBezTo>
                    <a:pt x="5" y="134"/>
                    <a:pt x="8" y="134"/>
                    <a:pt x="9" y="135"/>
                  </a:cubicBezTo>
                  <a:lnTo>
                    <a:pt x="14" y="135"/>
                  </a:lnTo>
                  <a:cubicBezTo>
                    <a:pt x="21" y="134"/>
                    <a:pt x="25" y="130"/>
                    <a:pt x="25" y="129"/>
                  </a:cubicBezTo>
                  <a:close/>
                </a:path>
              </a:pathLst>
            </a:custGeom>
            <a:solidFill>
              <a:srgbClr val="0063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l-SI"/>
            </a:p>
          </p:txBody>
        </p:sp>
        <p:sp>
          <p:nvSpPr>
            <p:cNvPr id="47" name="Freeform 27"/>
            <p:cNvSpPr>
              <a:spLocks/>
            </p:cNvSpPr>
            <p:nvPr/>
          </p:nvSpPr>
          <p:spPr bwMode="auto">
            <a:xfrm>
              <a:off x="3529" y="2057"/>
              <a:ext cx="1" cy="0"/>
            </a:xfrm>
            <a:custGeom>
              <a:avLst/>
              <a:gdLst>
                <a:gd name="T0" fmla="*/ 1 w 5"/>
                <a:gd name="T1" fmla="*/ 3 w 5"/>
                <a:gd name="T2" fmla="*/ 5 w 5"/>
                <a:gd name="T3" fmla="*/ 0 w 5"/>
                <a:gd name="T4" fmla="*/ 1 w 5"/>
              </a:gdLst>
              <a:ahLst/>
              <a:cxnLst>
                <a:cxn ang="0">
                  <a:pos x="T0" y="0"/>
                </a:cxn>
                <a:cxn ang="0">
                  <a:pos x="T1" y="0"/>
                </a:cxn>
                <a:cxn ang="0">
                  <a:pos x="T2" y="0"/>
                </a:cxn>
                <a:cxn ang="0">
                  <a:pos x="T3" y="0"/>
                </a:cxn>
                <a:cxn ang="0">
                  <a:pos x="T4" y="0"/>
                </a:cxn>
              </a:cxnLst>
              <a:rect l="0" t="0" r="r" b="b"/>
              <a:pathLst>
                <a:path w="5">
                  <a:moveTo>
                    <a:pt x="1" y="0"/>
                  </a:moveTo>
                  <a:cubicBezTo>
                    <a:pt x="2" y="0"/>
                    <a:pt x="2" y="0"/>
                    <a:pt x="3" y="0"/>
                  </a:cubicBezTo>
                  <a:cubicBezTo>
                    <a:pt x="4" y="0"/>
                    <a:pt x="4" y="0"/>
                    <a:pt x="5" y="0"/>
                  </a:cubicBezTo>
                  <a:lnTo>
                    <a:pt x="0" y="0"/>
                  </a:lnTo>
                  <a:cubicBezTo>
                    <a:pt x="1" y="0"/>
                    <a:pt x="1" y="0"/>
                    <a:pt x="1" y="0"/>
                  </a:cubicBezTo>
                  <a:close/>
                </a:path>
              </a:pathLst>
            </a:custGeom>
            <a:solidFill>
              <a:srgbClr val="0063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l-SI"/>
            </a:p>
          </p:txBody>
        </p:sp>
        <p:sp>
          <p:nvSpPr>
            <p:cNvPr id="48" name="Freeform 28"/>
            <p:cNvSpPr>
              <a:spLocks/>
            </p:cNvSpPr>
            <p:nvPr/>
          </p:nvSpPr>
          <p:spPr bwMode="auto">
            <a:xfrm>
              <a:off x="3414" y="2058"/>
              <a:ext cx="7" cy="15"/>
            </a:xfrm>
            <a:custGeom>
              <a:avLst/>
              <a:gdLst>
                <a:gd name="T0" fmla="*/ 19 w 33"/>
                <a:gd name="T1" fmla="*/ 2 h 68"/>
                <a:gd name="T2" fmla="*/ 27 w 33"/>
                <a:gd name="T3" fmla="*/ 0 h 68"/>
                <a:gd name="T4" fmla="*/ 33 w 33"/>
                <a:gd name="T5" fmla="*/ 12 h 68"/>
                <a:gd name="T6" fmla="*/ 33 w 33"/>
                <a:gd name="T7" fmla="*/ 68 h 68"/>
                <a:gd name="T8" fmla="*/ 0 w 33"/>
                <a:gd name="T9" fmla="*/ 68 h 68"/>
                <a:gd name="T10" fmla="*/ 0 w 33"/>
                <a:gd name="T11" fmla="*/ 12 h 68"/>
                <a:gd name="T12" fmla="*/ 7 w 33"/>
                <a:gd name="T13" fmla="*/ 0 h 68"/>
                <a:gd name="T14" fmla="*/ 17 w 33"/>
                <a:gd name="T15" fmla="*/ 2 h 68"/>
                <a:gd name="T16" fmla="*/ 19 w 33"/>
                <a:gd name="T17" fmla="*/ 2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68">
                  <a:moveTo>
                    <a:pt x="19" y="2"/>
                  </a:moveTo>
                  <a:cubicBezTo>
                    <a:pt x="21" y="2"/>
                    <a:pt x="24" y="1"/>
                    <a:pt x="27" y="0"/>
                  </a:cubicBezTo>
                  <a:lnTo>
                    <a:pt x="33" y="12"/>
                  </a:lnTo>
                  <a:lnTo>
                    <a:pt x="33" y="68"/>
                  </a:lnTo>
                  <a:lnTo>
                    <a:pt x="0" y="68"/>
                  </a:lnTo>
                  <a:lnTo>
                    <a:pt x="0" y="12"/>
                  </a:lnTo>
                  <a:lnTo>
                    <a:pt x="7" y="0"/>
                  </a:lnTo>
                  <a:cubicBezTo>
                    <a:pt x="10" y="1"/>
                    <a:pt x="13" y="2"/>
                    <a:pt x="17" y="2"/>
                  </a:cubicBezTo>
                  <a:cubicBezTo>
                    <a:pt x="18" y="2"/>
                    <a:pt x="18" y="2"/>
                    <a:pt x="19" y="2"/>
                  </a:cubicBezTo>
                  <a:close/>
                </a:path>
              </a:pathLst>
            </a:custGeom>
            <a:solidFill>
              <a:srgbClr val="0063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l-SI"/>
            </a:p>
          </p:txBody>
        </p:sp>
        <p:sp>
          <p:nvSpPr>
            <p:cNvPr id="49" name="Freeform 29"/>
            <p:cNvSpPr>
              <a:spLocks/>
            </p:cNvSpPr>
            <p:nvPr/>
          </p:nvSpPr>
          <p:spPr bwMode="auto">
            <a:xfrm>
              <a:off x="3415" y="2026"/>
              <a:ext cx="5" cy="31"/>
            </a:xfrm>
            <a:custGeom>
              <a:avLst/>
              <a:gdLst>
                <a:gd name="T0" fmla="*/ 0 w 25"/>
                <a:gd name="T1" fmla="*/ 129 h 135"/>
                <a:gd name="T2" fmla="*/ 8 w 25"/>
                <a:gd name="T3" fmla="*/ 6 h 135"/>
                <a:gd name="T4" fmla="*/ 15 w 25"/>
                <a:gd name="T5" fmla="*/ 0 h 135"/>
                <a:gd name="T6" fmla="*/ 21 w 25"/>
                <a:gd name="T7" fmla="*/ 6 h 135"/>
                <a:gd name="T8" fmla="*/ 25 w 25"/>
                <a:gd name="T9" fmla="*/ 128 h 135"/>
                <a:gd name="T10" fmla="*/ 22 w 25"/>
                <a:gd name="T11" fmla="*/ 133 h 135"/>
                <a:gd name="T12" fmla="*/ 16 w 25"/>
                <a:gd name="T13" fmla="*/ 135 h 135"/>
                <a:gd name="T14" fmla="*/ 11 w 25"/>
                <a:gd name="T15" fmla="*/ 135 h 135"/>
                <a:gd name="T16" fmla="*/ 0 w 25"/>
                <a:gd name="T17" fmla="*/ 129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135">
                  <a:moveTo>
                    <a:pt x="0" y="129"/>
                  </a:moveTo>
                  <a:lnTo>
                    <a:pt x="8" y="6"/>
                  </a:lnTo>
                  <a:cubicBezTo>
                    <a:pt x="8" y="3"/>
                    <a:pt x="11" y="0"/>
                    <a:pt x="15" y="0"/>
                  </a:cubicBezTo>
                  <a:cubicBezTo>
                    <a:pt x="18" y="0"/>
                    <a:pt x="21" y="3"/>
                    <a:pt x="21" y="6"/>
                  </a:cubicBezTo>
                  <a:lnTo>
                    <a:pt x="25" y="128"/>
                  </a:lnTo>
                  <a:cubicBezTo>
                    <a:pt x="25" y="129"/>
                    <a:pt x="24" y="131"/>
                    <a:pt x="22" y="133"/>
                  </a:cubicBezTo>
                  <a:cubicBezTo>
                    <a:pt x="20" y="134"/>
                    <a:pt x="17" y="134"/>
                    <a:pt x="16" y="135"/>
                  </a:cubicBezTo>
                  <a:lnTo>
                    <a:pt x="11" y="135"/>
                  </a:lnTo>
                  <a:cubicBezTo>
                    <a:pt x="4" y="134"/>
                    <a:pt x="0" y="130"/>
                    <a:pt x="0" y="129"/>
                  </a:cubicBezTo>
                  <a:close/>
                </a:path>
              </a:pathLst>
            </a:custGeom>
            <a:solidFill>
              <a:srgbClr val="0063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l-SI"/>
            </a:p>
          </p:txBody>
        </p:sp>
        <p:sp>
          <p:nvSpPr>
            <p:cNvPr id="50" name="Freeform 30"/>
            <p:cNvSpPr>
              <a:spLocks/>
            </p:cNvSpPr>
            <p:nvPr/>
          </p:nvSpPr>
          <p:spPr bwMode="auto">
            <a:xfrm>
              <a:off x="3417" y="2057"/>
              <a:ext cx="1" cy="0"/>
            </a:xfrm>
            <a:custGeom>
              <a:avLst/>
              <a:gdLst>
                <a:gd name="T0" fmla="*/ 4 w 5"/>
                <a:gd name="T1" fmla="*/ 2 w 5"/>
                <a:gd name="T2" fmla="*/ 0 w 5"/>
                <a:gd name="T3" fmla="*/ 5 w 5"/>
                <a:gd name="T4" fmla="*/ 4 w 5"/>
              </a:gdLst>
              <a:ahLst/>
              <a:cxnLst>
                <a:cxn ang="0">
                  <a:pos x="T0" y="0"/>
                </a:cxn>
                <a:cxn ang="0">
                  <a:pos x="T1" y="0"/>
                </a:cxn>
                <a:cxn ang="0">
                  <a:pos x="T2" y="0"/>
                </a:cxn>
                <a:cxn ang="0">
                  <a:pos x="T3" y="0"/>
                </a:cxn>
                <a:cxn ang="0">
                  <a:pos x="T4" y="0"/>
                </a:cxn>
              </a:cxnLst>
              <a:rect l="0" t="0" r="r" b="b"/>
              <a:pathLst>
                <a:path w="5">
                  <a:moveTo>
                    <a:pt x="4" y="0"/>
                  </a:moveTo>
                  <a:cubicBezTo>
                    <a:pt x="3" y="0"/>
                    <a:pt x="2" y="0"/>
                    <a:pt x="2" y="0"/>
                  </a:cubicBezTo>
                  <a:cubicBezTo>
                    <a:pt x="1" y="0"/>
                    <a:pt x="1" y="0"/>
                    <a:pt x="0" y="0"/>
                  </a:cubicBezTo>
                  <a:lnTo>
                    <a:pt x="5" y="0"/>
                  </a:lnTo>
                  <a:cubicBezTo>
                    <a:pt x="4" y="0"/>
                    <a:pt x="4" y="0"/>
                    <a:pt x="4" y="0"/>
                  </a:cubicBezTo>
                  <a:close/>
                </a:path>
              </a:pathLst>
            </a:custGeom>
            <a:solidFill>
              <a:srgbClr val="0063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l-SI"/>
            </a:p>
          </p:txBody>
        </p:sp>
        <p:sp>
          <p:nvSpPr>
            <p:cNvPr id="51" name="Rectangle 31"/>
            <p:cNvSpPr>
              <a:spLocks noChangeArrowheads="1"/>
            </p:cNvSpPr>
            <p:nvPr/>
          </p:nvSpPr>
          <p:spPr bwMode="auto">
            <a:xfrm>
              <a:off x="3175" y="2076"/>
              <a:ext cx="236" cy="186"/>
            </a:xfrm>
            <a:prstGeom prst="rect">
              <a:avLst/>
            </a:prstGeom>
            <a:solidFill>
              <a:srgbClr val="00638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sl-SI"/>
            </a:p>
          </p:txBody>
        </p:sp>
        <p:sp>
          <p:nvSpPr>
            <p:cNvPr id="52" name="Rectangle 32"/>
            <p:cNvSpPr>
              <a:spLocks noChangeArrowheads="1"/>
            </p:cNvSpPr>
            <p:nvPr/>
          </p:nvSpPr>
          <p:spPr bwMode="auto">
            <a:xfrm>
              <a:off x="3535" y="2076"/>
              <a:ext cx="237" cy="186"/>
            </a:xfrm>
            <a:prstGeom prst="rect">
              <a:avLst/>
            </a:prstGeom>
            <a:solidFill>
              <a:srgbClr val="00638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sl-SI"/>
            </a:p>
          </p:txBody>
        </p:sp>
        <p:sp>
          <p:nvSpPr>
            <p:cNvPr id="53" name="Freeform 33"/>
            <p:cNvSpPr>
              <a:spLocks noEditPoints="1"/>
            </p:cNvSpPr>
            <p:nvPr/>
          </p:nvSpPr>
          <p:spPr bwMode="auto">
            <a:xfrm>
              <a:off x="3414" y="2140"/>
              <a:ext cx="119" cy="47"/>
            </a:xfrm>
            <a:custGeom>
              <a:avLst/>
              <a:gdLst>
                <a:gd name="T0" fmla="*/ 58 w 521"/>
                <a:gd name="T1" fmla="*/ 124 h 206"/>
                <a:gd name="T2" fmla="*/ 85 w 521"/>
                <a:gd name="T3" fmla="*/ 98 h 206"/>
                <a:gd name="T4" fmla="*/ 113 w 521"/>
                <a:gd name="T5" fmla="*/ 124 h 206"/>
                <a:gd name="T6" fmla="*/ 113 w 521"/>
                <a:gd name="T7" fmla="*/ 206 h 206"/>
                <a:gd name="T8" fmla="*/ 190 w 521"/>
                <a:gd name="T9" fmla="*/ 206 h 206"/>
                <a:gd name="T10" fmla="*/ 190 w 521"/>
                <a:gd name="T11" fmla="*/ 124 h 206"/>
                <a:gd name="T12" fmla="*/ 218 w 521"/>
                <a:gd name="T13" fmla="*/ 98 h 206"/>
                <a:gd name="T14" fmla="*/ 245 w 521"/>
                <a:gd name="T15" fmla="*/ 124 h 206"/>
                <a:gd name="T16" fmla="*/ 245 w 521"/>
                <a:gd name="T17" fmla="*/ 206 h 206"/>
                <a:gd name="T18" fmla="*/ 274 w 521"/>
                <a:gd name="T19" fmla="*/ 206 h 206"/>
                <a:gd name="T20" fmla="*/ 274 w 521"/>
                <a:gd name="T21" fmla="*/ 124 h 206"/>
                <a:gd name="T22" fmla="*/ 302 w 521"/>
                <a:gd name="T23" fmla="*/ 98 h 206"/>
                <a:gd name="T24" fmla="*/ 329 w 521"/>
                <a:gd name="T25" fmla="*/ 124 h 206"/>
                <a:gd name="T26" fmla="*/ 329 w 521"/>
                <a:gd name="T27" fmla="*/ 206 h 206"/>
                <a:gd name="T28" fmla="*/ 404 w 521"/>
                <a:gd name="T29" fmla="*/ 206 h 206"/>
                <a:gd name="T30" fmla="*/ 404 w 521"/>
                <a:gd name="T31" fmla="*/ 124 h 206"/>
                <a:gd name="T32" fmla="*/ 432 w 521"/>
                <a:gd name="T33" fmla="*/ 98 h 206"/>
                <a:gd name="T34" fmla="*/ 459 w 521"/>
                <a:gd name="T35" fmla="*/ 124 h 206"/>
                <a:gd name="T36" fmla="*/ 459 w 521"/>
                <a:gd name="T37" fmla="*/ 206 h 206"/>
                <a:gd name="T38" fmla="*/ 521 w 521"/>
                <a:gd name="T39" fmla="*/ 206 h 206"/>
                <a:gd name="T40" fmla="*/ 521 w 521"/>
                <a:gd name="T41" fmla="*/ 0 h 206"/>
                <a:gd name="T42" fmla="*/ 0 w 521"/>
                <a:gd name="T43" fmla="*/ 0 h 206"/>
                <a:gd name="T44" fmla="*/ 0 w 521"/>
                <a:gd name="T45" fmla="*/ 206 h 206"/>
                <a:gd name="T46" fmla="*/ 58 w 521"/>
                <a:gd name="T47" fmla="*/ 206 h 206"/>
                <a:gd name="T48" fmla="*/ 58 w 521"/>
                <a:gd name="T49" fmla="*/ 124 h 206"/>
                <a:gd name="T50" fmla="*/ 430 w 521"/>
                <a:gd name="T51" fmla="*/ 33 h 206"/>
                <a:gd name="T52" fmla="*/ 430 w 521"/>
                <a:gd name="T53" fmla="*/ 33 h 206"/>
                <a:gd name="T54" fmla="*/ 482 w 521"/>
                <a:gd name="T55" fmla="*/ 65 h 206"/>
                <a:gd name="T56" fmla="*/ 479 w 521"/>
                <a:gd name="T57" fmla="*/ 70 h 206"/>
                <a:gd name="T58" fmla="*/ 430 w 521"/>
                <a:gd name="T59" fmla="*/ 40 h 206"/>
                <a:gd name="T60" fmla="*/ 384 w 521"/>
                <a:gd name="T61" fmla="*/ 70 h 206"/>
                <a:gd name="T62" fmla="*/ 381 w 521"/>
                <a:gd name="T63" fmla="*/ 65 h 206"/>
                <a:gd name="T64" fmla="*/ 430 w 521"/>
                <a:gd name="T65" fmla="*/ 33 h 206"/>
                <a:gd name="T66" fmla="*/ 256 w 521"/>
                <a:gd name="T67" fmla="*/ 28 h 206"/>
                <a:gd name="T68" fmla="*/ 256 w 521"/>
                <a:gd name="T69" fmla="*/ 28 h 206"/>
                <a:gd name="T70" fmla="*/ 352 w 521"/>
                <a:gd name="T71" fmla="*/ 65 h 206"/>
                <a:gd name="T72" fmla="*/ 350 w 521"/>
                <a:gd name="T73" fmla="*/ 70 h 206"/>
                <a:gd name="T74" fmla="*/ 257 w 521"/>
                <a:gd name="T75" fmla="*/ 34 h 206"/>
                <a:gd name="T76" fmla="*/ 170 w 521"/>
                <a:gd name="T77" fmla="*/ 70 h 206"/>
                <a:gd name="T78" fmla="*/ 167 w 521"/>
                <a:gd name="T79" fmla="*/ 65 h 206"/>
                <a:gd name="T80" fmla="*/ 256 w 521"/>
                <a:gd name="T81" fmla="*/ 28 h 206"/>
                <a:gd name="T82" fmla="*/ 84 w 521"/>
                <a:gd name="T83" fmla="*/ 32 h 206"/>
                <a:gd name="T84" fmla="*/ 84 w 521"/>
                <a:gd name="T85" fmla="*/ 32 h 206"/>
                <a:gd name="T86" fmla="*/ 136 w 521"/>
                <a:gd name="T87" fmla="*/ 65 h 206"/>
                <a:gd name="T88" fmla="*/ 133 w 521"/>
                <a:gd name="T89" fmla="*/ 69 h 206"/>
                <a:gd name="T90" fmla="*/ 84 w 521"/>
                <a:gd name="T91" fmla="*/ 39 h 206"/>
                <a:gd name="T92" fmla="*/ 38 w 521"/>
                <a:gd name="T93" fmla="*/ 69 h 206"/>
                <a:gd name="T94" fmla="*/ 35 w 521"/>
                <a:gd name="T95" fmla="*/ 65 h 206"/>
                <a:gd name="T96" fmla="*/ 84 w 521"/>
                <a:gd name="T97" fmla="*/ 32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21" h="206">
                  <a:moveTo>
                    <a:pt x="58" y="124"/>
                  </a:moveTo>
                  <a:cubicBezTo>
                    <a:pt x="58" y="124"/>
                    <a:pt x="61" y="99"/>
                    <a:pt x="85" y="98"/>
                  </a:cubicBezTo>
                  <a:cubicBezTo>
                    <a:pt x="110" y="98"/>
                    <a:pt x="113" y="124"/>
                    <a:pt x="113" y="124"/>
                  </a:cubicBezTo>
                  <a:lnTo>
                    <a:pt x="113" y="206"/>
                  </a:lnTo>
                  <a:lnTo>
                    <a:pt x="190" y="206"/>
                  </a:lnTo>
                  <a:lnTo>
                    <a:pt x="190" y="124"/>
                  </a:lnTo>
                  <a:cubicBezTo>
                    <a:pt x="190" y="124"/>
                    <a:pt x="193" y="99"/>
                    <a:pt x="218" y="98"/>
                  </a:cubicBezTo>
                  <a:cubicBezTo>
                    <a:pt x="242" y="98"/>
                    <a:pt x="245" y="124"/>
                    <a:pt x="245" y="124"/>
                  </a:cubicBezTo>
                  <a:lnTo>
                    <a:pt x="245" y="206"/>
                  </a:lnTo>
                  <a:lnTo>
                    <a:pt x="274" y="206"/>
                  </a:lnTo>
                  <a:lnTo>
                    <a:pt x="274" y="124"/>
                  </a:lnTo>
                  <a:cubicBezTo>
                    <a:pt x="274" y="124"/>
                    <a:pt x="277" y="99"/>
                    <a:pt x="302" y="98"/>
                  </a:cubicBezTo>
                  <a:cubicBezTo>
                    <a:pt x="326" y="98"/>
                    <a:pt x="329" y="124"/>
                    <a:pt x="329" y="124"/>
                  </a:cubicBezTo>
                  <a:lnTo>
                    <a:pt x="329" y="206"/>
                  </a:lnTo>
                  <a:lnTo>
                    <a:pt x="404" y="206"/>
                  </a:lnTo>
                  <a:lnTo>
                    <a:pt x="404" y="124"/>
                  </a:lnTo>
                  <a:cubicBezTo>
                    <a:pt x="404" y="124"/>
                    <a:pt x="407" y="99"/>
                    <a:pt x="432" y="98"/>
                  </a:cubicBezTo>
                  <a:cubicBezTo>
                    <a:pt x="456" y="98"/>
                    <a:pt x="459" y="124"/>
                    <a:pt x="459" y="124"/>
                  </a:cubicBezTo>
                  <a:lnTo>
                    <a:pt x="459" y="206"/>
                  </a:lnTo>
                  <a:lnTo>
                    <a:pt x="521" y="206"/>
                  </a:lnTo>
                  <a:lnTo>
                    <a:pt x="521" y="0"/>
                  </a:lnTo>
                  <a:lnTo>
                    <a:pt x="0" y="0"/>
                  </a:lnTo>
                  <a:lnTo>
                    <a:pt x="0" y="206"/>
                  </a:lnTo>
                  <a:lnTo>
                    <a:pt x="58" y="206"/>
                  </a:lnTo>
                  <a:lnTo>
                    <a:pt x="58" y="124"/>
                  </a:lnTo>
                  <a:close/>
                  <a:moveTo>
                    <a:pt x="430" y="33"/>
                  </a:moveTo>
                  <a:lnTo>
                    <a:pt x="430" y="33"/>
                  </a:lnTo>
                  <a:lnTo>
                    <a:pt x="482" y="65"/>
                  </a:lnTo>
                  <a:lnTo>
                    <a:pt x="479" y="70"/>
                  </a:lnTo>
                  <a:lnTo>
                    <a:pt x="430" y="40"/>
                  </a:lnTo>
                  <a:lnTo>
                    <a:pt x="384" y="70"/>
                  </a:lnTo>
                  <a:lnTo>
                    <a:pt x="381" y="65"/>
                  </a:lnTo>
                  <a:lnTo>
                    <a:pt x="430" y="33"/>
                  </a:lnTo>
                  <a:close/>
                  <a:moveTo>
                    <a:pt x="256" y="28"/>
                  </a:moveTo>
                  <a:lnTo>
                    <a:pt x="256" y="28"/>
                  </a:lnTo>
                  <a:lnTo>
                    <a:pt x="352" y="65"/>
                  </a:lnTo>
                  <a:lnTo>
                    <a:pt x="350" y="70"/>
                  </a:lnTo>
                  <a:lnTo>
                    <a:pt x="257" y="34"/>
                  </a:lnTo>
                  <a:lnTo>
                    <a:pt x="170" y="70"/>
                  </a:lnTo>
                  <a:lnTo>
                    <a:pt x="167" y="65"/>
                  </a:lnTo>
                  <a:lnTo>
                    <a:pt x="256" y="28"/>
                  </a:lnTo>
                  <a:close/>
                  <a:moveTo>
                    <a:pt x="84" y="32"/>
                  </a:moveTo>
                  <a:lnTo>
                    <a:pt x="84" y="32"/>
                  </a:lnTo>
                  <a:lnTo>
                    <a:pt x="136" y="65"/>
                  </a:lnTo>
                  <a:lnTo>
                    <a:pt x="133" y="69"/>
                  </a:lnTo>
                  <a:lnTo>
                    <a:pt x="84" y="39"/>
                  </a:lnTo>
                  <a:lnTo>
                    <a:pt x="38" y="69"/>
                  </a:lnTo>
                  <a:lnTo>
                    <a:pt x="35" y="65"/>
                  </a:lnTo>
                  <a:lnTo>
                    <a:pt x="84" y="32"/>
                  </a:lnTo>
                  <a:close/>
                </a:path>
              </a:pathLst>
            </a:custGeom>
            <a:solidFill>
              <a:srgbClr val="0063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l-SI"/>
            </a:p>
          </p:txBody>
        </p:sp>
        <p:sp>
          <p:nvSpPr>
            <p:cNvPr id="54" name="Freeform 34"/>
            <p:cNvSpPr>
              <a:spLocks noEditPoints="1"/>
            </p:cNvSpPr>
            <p:nvPr/>
          </p:nvSpPr>
          <p:spPr bwMode="auto">
            <a:xfrm>
              <a:off x="3414" y="2076"/>
              <a:ext cx="119" cy="62"/>
            </a:xfrm>
            <a:custGeom>
              <a:avLst/>
              <a:gdLst>
                <a:gd name="T0" fmla="*/ 58 w 521"/>
                <a:gd name="T1" fmla="*/ 167 h 269"/>
                <a:gd name="T2" fmla="*/ 113 w 521"/>
                <a:gd name="T3" fmla="*/ 167 h 269"/>
                <a:gd name="T4" fmla="*/ 113 w 521"/>
                <a:gd name="T5" fmla="*/ 269 h 269"/>
                <a:gd name="T6" fmla="*/ 190 w 521"/>
                <a:gd name="T7" fmla="*/ 269 h 269"/>
                <a:gd name="T8" fmla="*/ 190 w 521"/>
                <a:gd name="T9" fmla="*/ 167 h 269"/>
                <a:gd name="T10" fmla="*/ 245 w 521"/>
                <a:gd name="T11" fmla="*/ 167 h 269"/>
                <a:gd name="T12" fmla="*/ 245 w 521"/>
                <a:gd name="T13" fmla="*/ 269 h 269"/>
                <a:gd name="T14" fmla="*/ 274 w 521"/>
                <a:gd name="T15" fmla="*/ 269 h 269"/>
                <a:gd name="T16" fmla="*/ 274 w 521"/>
                <a:gd name="T17" fmla="*/ 167 h 269"/>
                <a:gd name="T18" fmla="*/ 329 w 521"/>
                <a:gd name="T19" fmla="*/ 167 h 269"/>
                <a:gd name="T20" fmla="*/ 329 w 521"/>
                <a:gd name="T21" fmla="*/ 269 h 269"/>
                <a:gd name="T22" fmla="*/ 404 w 521"/>
                <a:gd name="T23" fmla="*/ 269 h 269"/>
                <a:gd name="T24" fmla="*/ 404 w 521"/>
                <a:gd name="T25" fmla="*/ 167 h 269"/>
                <a:gd name="T26" fmla="*/ 459 w 521"/>
                <a:gd name="T27" fmla="*/ 167 h 269"/>
                <a:gd name="T28" fmla="*/ 459 w 521"/>
                <a:gd name="T29" fmla="*/ 269 h 269"/>
                <a:gd name="T30" fmla="*/ 521 w 521"/>
                <a:gd name="T31" fmla="*/ 269 h 269"/>
                <a:gd name="T32" fmla="*/ 521 w 521"/>
                <a:gd name="T33" fmla="*/ 0 h 269"/>
                <a:gd name="T34" fmla="*/ 0 w 521"/>
                <a:gd name="T35" fmla="*/ 0 h 269"/>
                <a:gd name="T36" fmla="*/ 0 w 521"/>
                <a:gd name="T37" fmla="*/ 269 h 269"/>
                <a:gd name="T38" fmla="*/ 58 w 521"/>
                <a:gd name="T39" fmla="*/ 269 h 269"/>
                <a:gd name="T40" fmla="*/ 58 w 521"/>
                <a:gd name="T41" fmla="*/ 167 h 269"/>
                <a:gd name="T42" fmla="*/ 431 w 521"/>
                <a:gd name="T43" fmla="*/ 104 h 269"/>
                <a:gd name="T44" fmla="*/ 431 w 521"/>
                <a:gd name="T45" fmla="*/ 104 h 269"/>
                <a:gd name="T46" fmla="*/ 483 w 521"/>
                <a:gd name="T47" fmla="*/ 135 h 269"/>
                <a:gd name="T48" fmla="*/ 478 w 521"/>
                <a:gd name="T49" fmla="*/ 138 h 269"/>
                <a:gd name="T50" fmla="*/ 431 w 521"/>
                <a:gd name="T51" fmla="*/ 109 h 269"/>
                <a:gd name="T52" fmla="*/ 385 w 521"/>
                <a:gd name="T53" fmla="*/ 137 h 269"/>
                <a:gd name="T54" fmla="*/ 380 w 521"/>
                <a:gd name="T55" fmla="*/ 135 h 269"/>
                <a:gd name="T56" fmla="*/ 431 w 521"/>
                <a:gd name="T57" fmla="*/ 104 h 269"/>
                <a:gd name="T58" fmla="*/ 256 w 521"/>
                <a:gd name="T59" fmla="*/ 97 h 269"/>
                <a:gd name="T60" fmla="*/ 256 w 521"/>
                <a:gd name="T61" fmla="*/ 97 h 269"/>
                <a:gd name="T62" fmla="*/ 352 w 521"/>
                <a:gd name="T63" fmla="*/ 133 h 269"/>
                <a:gd name="T64" fmla="*/ 350 w 521"/>
                <a:gd name="T65" fmla="*/ 139 h 269"/>
                <a:gd name="T66" fmla="*/ 257 w 521"/>
                <a:gd name="T67" fmla="*/ 103 h 269"/>
                <a:gd name="T68" fmla="*/ 170 w 521"/>
                <a:gd name="T69" fmla="*/ 139 h 269"/>
                <a:gd name="T70" fmla="*/ 167 w 521"/>
                <a:gd name="T71" fmla="*/ 133 h 269"/>
                <a:gd name="T72" fmla="*/ 256 w 521"/>
                <a:gd name="T73" fmla="*/ 97 h 269"/>
                <a:gd name="T74" fmla="*/ 39 w 521"/>
                <a:gd name="T75" fmla="*/ 137 h 269"/>
                <a:gd name="T76" fmla="*/ 39 w 521"/>
                <a:gd name="T77" fmla="*/ 137 h 269"/>
                <a:gd name="T78" fmla="*/ 34 w 521"/>
                <a:gd name="T79" fmla="*/ 135 h 269"/>
                <a:gd name="T80" fmla="*/ 85 w 521"/>
                <a:gd name="T81" fmla="*/ 104 h 269"/>
                <a:gd name="T82" fmla="*/ 137 w 521"/>
                <a:gd name="T83" fmla="*/ 135 h 269"/>
                <a:gd name="T84" fmla="*/ 132 w 521"/>
                <a:gd name="T85" fmla="*/ 137 h 269"/>
                <a:gd name="T86" fmla="*/ 85 w 521"/>
                <a:gd name="T87" fmla="*/ 109 h 269"/>
                <a:gd name="T88" fmla="*/ 39 w 521"/>
                <a:gd name="T89" fmla="*/ 137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21" h="269">
                  <a:moveTo>
                    <a:pt x="58" y="167"/>
                  </a:moveTo>
                  <a:lnTo>
                    <a:pt x="113" y="167"/>
                  </a:lnTo>
                  <a:lnTo>
                    <a:pt x="113" y="269"/>
                  </a:lnTo>
                  <a:lnTo>
                    <a:pt x="190" y="269"/>
                  </a:lnTo>
                  <a:lnTo>
                    <a:pt x="190" y="167"/>
                  </a:lnTo>
                  <a:lnTo>
                    <a:pt x="245" y="167"/>
                  </a:lnTo>
                  <a:lnTo>
                    <a:pt x="245" y="269"/>
                  </a:lnTo>
                  <a:lnTo>
                    <a:pt x="274" y="269"/>
                  </a:lnTo>
                  <a:lnTo>
                    <a:pt x="274" y="167"/>
                  </a:lnTo>
                  <a:lnTo>
                    <a:pt x="329" y="167"/>
                  </a:lnTo>
                  <a:lnTo>
                    <a:pt x="329" y="269"/>
                  </a:lnTo>
                  <a:lnTo>
                    <a:pt x="404" y="269"/>
                  </a:lnTo>
                  <a:lnTo>
                    <a:pt x="404" y="167"/>
                  </a:lnTo>
                  <a:lnTo>
                    <a:pt x="459" y="167"/>
                  </a:lnTo>
                  <a:lnTo>
                    <a:pt x="459" y="269"/>
                  </a:lnTo>
                  <a:lnTo>
                    <a:pt x="521" y="269"/>
                  </a:lnTo>
                  <a:lnTo>
                    <a:pt x="521" y="0"/>
                  </a:lnTo>
                  <a:lnTo>
                    <a:pt x="0" y="0"/>
                  </a:lnTo>
                  <a:lnTo>
                    <a:pt x="0" y="269"/>
                  </a:lnTo>
                  <a:lnTo>
                    <a:pt x="58" y="269"/>
                  </a:lnTo>
                  <a:lnTo>
                    <a:pt x="58" y="167"/>
                  </a:lnTo>
                  <a:close/>
                  <a:moveTo>
                    <a:pt x="431" y="104"/>
                  </a:moveTo>
                  <a:lnTo>
                    <a:pt x="431" y="104"/>
                  </a:lnTo>
                  <a:cubicBezTo>
                    <a:pt x="453" y="104"/>
                    <a:pt x="473" y="117"/>
                    <a:pt x="483" y="135"/>
                  </a:cubicBezTo>
                  <a:lnTo>
                    <a:pt x="478" y="138"/>
                  </a:lnTo>
                  <a:cubicBezTo>
                    <a:pt x="469" y="121"/>
                    <a:pt x="451" y="109"/>
                    <a:pt x="431" y="109"/>
                  </a:cubicBezTo>
                  <a:cubicBezTo>
                    <a:pt x="411" y="109"/>
                    <a:pt x="394" y="121"/>
                    <a:pt x="385" y="137"/>
                  </a:cubicBezTo>
                  <a:lnTo>
                    <a:pt x="380" y="135"/>
                  </a:lnTo>
                  <a:cubicBezTo>
                    <a:pt x="390" y="117"/>
                    <a:pt x="409" y="104"/>
                    <a:pt x="431" y="104"/>
                  </a:cubicBezTo>
                  <a:close/>
                  <a:moveTo>
                    <a:pt x="256" y="97"/>
                  </a:moveTo>
                  <a:lnTo>
                    <a:pt x="256" y="97"/>
                  </a:lnTo>
                  <a:lnTo>
                    <a:pt x="352" y="133"/>
                  </a:lnTo>
                  <a:lnTo>
                    <a:pt x="350" y="139"/>
                  </a:lnTo>
                  <a:lnTo>
                    <a:pt x="257" y="103"/>
                  </a:lnTo>
                  <a:lnTo>
                    <a:pt x="170" y="139"/>
                  </a:lnTo>
                  <a:lnTo>
                    <a:pt x="167" y="133"/>
                  </a:lnTo>
                  <a:lnTo>
                    <a:pt x="256" y="97"/>
                  </a:lnTo>
                  <a:close/>
                  <a:moveTo>
                    <a:pt x="39" y="137"/>
                  </a:moveTo>
                  <a:lnTo>
                    <a:pt x="39" y="137"/>
                  </a:lnTo>
                  <a:lnTo>
                    <a:pt x="34" y="135"/>
                  </a:lnTo>
                  <a:cubicBezTo>
                    <a:pt x="44" y="117"/>
                    <a:pt x="63" y="104"/>
                    <a:pt x="85" y="104"/>
                  </a:cubicBezTo>
                  <a:cubicBezTo>
                    <a:pt x="107" y="104"/>
                    <a:pt x="127" y="116"/>
                    <a:pt x="137" y="135"/>
                  </a:cubicBezTo>
                  <a:lnTo>
                    <a:pt x="132" y="137"/>
                  </a:lnTo>
                  <a:cubicBezTo>
                    <a:pt x="123" y="121"/>
                    <a:pt x="105" y="109"/>
                    <a:pt x="85" y="109"/>
                  </a:cubicBezTo>
                  <a:cubicBezTo>
                    <a:pt x="65" y="109"/>
                    <a:pt x="48" y="121"/>
                    <a:pt x="39" y="137"/>
                  </a:cubicBezTo>
                  <a:close/>
                </a:path>
              </a:pathLst>
            </a:custGeom>
            <a:solidFill>
              <a:srgbClr val="0063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l-SI"/>
            </a:p>
          </p:txBody>
        </p:sp>
        <p:sp>
          <p:nvSpPr>
            <p:cNvPr id="55" name="Freeform 35"/>
            <p:cNvSpPr>
              <a:spLocks noEditPoints="1"/>
            </p:cNvSpPr>
            <p:nvPr/>
          </p:nvSpPr>
          <p:spPr bwMode="auto">
            <a:xfrm>
              <a:off x="3414" y="2200"/>
              <a:ext cx="119" cy="62"/>
            </a:xfrm>
            <a:custGeom>
              <a:avLst/>
              <a:gdLst>
                <a:gd name="T0" fmla="*/ 0 w 521"/>
                <a:gd name="T1" fmla="*/ 269 h 269"/>
                <a:gd name="T2" fmla="*/ 194 w 521"/>
                <a:gd name="T3" fmla="*/ 269 h 269"/>
                <a:gd name="T4" fmla="*/ 194 w 521"/>
                <a:gd name="T5" fmla="*/ 98 h 269"/>
                <a:gd name="T6" fmla="*/ 260 w 521"/>
                <a:gd name="T7" fmla="*/ 50 h 269"/>
                <a:gd name="T8" fmla="*/ 325 w 521"/>
                <a:gd name="T9" fmla="*/ 98 h 269"/>
                <a:gd name="T10" fmla="*/ 325 w 521"/>
                <a:gd name="T11" fmla="*/ 269 h 269"/>
                <a:gd name="T12" fmla="*/ 521 w 521"/>
                <a:gd name="T13" fmla="*/ 269 h 269"/>
                <a:gd name="T14" fmla="*/ 521 w 521"/>
                <a:gd name="T15" fmla="*/ 0 h 269"/>
                <a:gd name="T16" fmla="*/ 0 w 521"/>
                <a:gd name="T17" fmla="*/ 0 h 269"/>
                <a:gd name="T18" fmla="*/ 0 w 521"/>
                <a:gd name="T19" fmla="*/ 269 h 269"/>
                <a:gd name="T20" fmla="*/ 404 w 521"/>
                <a:gd name="T21" fmla="*/ 82 h 269"/>
                <a:gd name="T22" fmla="*/ 404 w 521"/>
                <a:gd name="T23" fmla="*/ 82 h 269"/>
                <a:gd name="T24" fmla="*/ 432 w 521"/>
                <a:gd name="T25" fmla="*/ 57 h 269"/>
                <a:gd name="T26" fmla="*/ 459 w 521"/>
                <a:gd name="T27" fmla="*/ 82 h 269"/>
                <a:gd name="T28" fmla="*/ 459 w 521"/>
                <a:gd name="T29" fmla="*/ 177 h 269"/>
                <a:gd name="T30" fmla="*/ 404 w 521"/>
                <a:gd name="T31" fmla="*/ 177 h 269"/>
                <a:gd name="T32" fmla="*/ 404 w 521"/>
                <a:gd name="T33" fmla="*/ 82 h 269"/>
                <a:gd name="T34" fmla="*/ 85 w 521"/>
                <a:gd name="T35" fmla="*/ 57 h 269"/>
                <a:gd name="T36" fmla="*/ 85 w 521"/>
                <a:gd name="T37" fmla="*/ 57 h 269"/>
                <a:gd name="T38" fmla="*/ 113 w 521"/>
                <a:gd name="T39" fmla="*/ 82 h 269"/>
                <a:gd name="T40" fmla="*/ 113 w 521"/>
                <a:gd name="T41" fmla="*/ 177 h 269"/>
                <a:gd name="T42" fmla="*/ 58 w 521"/>
                <a:gd name="T43" fmla="*/ 177 h 269"/>
                <a:gd name="T44" fmla="*/ 58 w 521"/>
                <a:gd name="T45" fmla="*/ 82 h 269"/>
                <a:gd name="T46" fmla="*/ 85 w 521"/>
                <a:gd name="T47" fmla="*/ 57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21" h="269">
                  <a:moveTo>
                    <a:pt x="0" y="269"/>
                  </a:moveTo>
                  <a:lnTo>
                    <a:pt x="194" y="269"/>
                  </a:lnTo>
                  <a:lnTo>
                    <a:pt x="194" y="98"/>
                  </a:lnTo>
                  <a:cubicBezTo>
                    <a:pt x="194" y="98"/>
                    <a:pt x="202" y="50"/>
                    <a:pt x="260" y="50"/>
                  </a:cubicBezTo>
                  <a:cubicBezTo>
                    <a:pt x="317" y="49"/>
                    <a:pt x="325" y="98"/>
                    <a:pt x="325" y="98"/>
                  </a:cubicBezTo>
                  <a:lnTo>
                    <a:pt x="325" y="269"/>
                  </a:lnTo>
                  <a:lnTo>
                    <a:pt x="521" y="269"/>
                  </a:lnTo>
                  <a:lnTo>
                    <a:pt x="521" y="0"/>
                  </a:lnTo>
                  <a:lnTo>
                    <a:pt x="0" y="0"/>
                  </a:lnTo>
                  <a:lnTo>
                    <a:pt x="0" y="269"/>
                  </a:lnTo>
                  <a:close/>
                  <a:moveTo>
                    <a:pt x="404" y="82"/>
                  </a:moveTo>
                  <a:lnTo>
                    <a:pt x="404" y="82"/>
                  </a:lnTo>
                  <a:cubicBezTo>
                    <a:pt x="404" y="82"/>
                    <a:pt x="407" y="57"/>
                    <a:pt x="432" y="57"/>
                  </a:cubicBezTo>
                  <a:cubicBezTo>
                    <a:pt x="456" y="57"/>
                    <a:pt x="459" y="82"/>
                    <a:pt x="459" y="82"/>
                  </a:cubicBezTo>
                  <a:lnTo>
                    <a:pt x="459" y="177"/>
                  </a:lnTo>
                  <a:lnTo>
                    <a:pt x="404" y="177"/>
                  </a:lnTo>
                  <a:lnTo>
                    <a:pt x="404" y="82"/>
                  </a:lnTo>
                  <a:close/>
                  <a:moveTo>
                    <a:pt x="85" y="57"/>
                  </a:moveTo>
                  <a:lnTo>
                    <a:pt x="85" y="57"/>
                  </a:lnTo>
                  <a:cubicBezTo>
                    <a:pt x="110" y="57"/>
                    <a:pt x="113" y="82"/>
                    <a:pt x="113" y="82"/>
                  </a:cubicBezTo>
                  <a:lnTo>
                    <a:pt x="113" y="177"/>
                  </a:lnTo>
                  <a:lnTo>
                    <a:pt x="58" y="177"/>
                  </a:lnTo>
                  <a:lnTo>
                    <a:pt x="58" y="82"/>
                  </a:lnTo>
                  <a:cubicBezTo>
                    <a:pt x="58" y="82"/>
                    <a:pt x="61" y="57"/>
                    <a:pt x="85" y="57"/>
                  </a:cubicBezTo>
                  <a:close/>
                </a:path>
              </a:pathLst>
            </a:custGeom>
            <a:solidFill>
              <a:srgbClr val="0063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l-SI"/>
            </a:p>
          </p:txBody>
        </p:sp>
        <p:sp>
          <p:nvSpPr>
            <p:cNvPr id="56" name="Rectangle 36"/>
            <p:cNvSpPr>
              <a:spLocks noChangeArrowheads="1"/>
            </p:cNvSpPr>
            <p:nvPr/>
          </p:nvSpPr>
          <p:spPr bwMode="auto">
            <a:xfrm>
              <a:off x="3414" y="2189"/>
              <a:ext cx="119" cy="9"/>
            </a:xfrm>
            <a:prstGeom prst="rect">
              <a:avLst/>
            </a:prstGeom>
            <a:solidFill>
              <a:srgbClr val="00638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sl-SI"/>
            </a:p>
          </p:txBody>
        </p:sp>
        <p:sp>
          <p:nvSpPr>
            <p:cNvPr id="57" name="Rectangle 37"/>
            <p:cNvSpPr>
              <a:spLocks noChangeArrowheads="1"/>
            </p:cNvSpPr>
            <p:nvPr/>
          </p:nvSpPr>
          <p:spPr bwMode="auto">
            <a:xfrm>
              <a:off x="3414" y="2138"/>
              <a:ext cx="13" cy="1"/>
            </a:xfrm>
            <a:prstGeom prst="rect">
              <a:avLst/>
            </a:prstGeom>
            <a:solidFill>
              <a:srgbClr val="00638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sl-SI"/>
            </a:p>
          </p:txBody>
        </p:sp>
        <p:sp>
          <p:nvSpPr>
            <p:cNvPr id="58" name="Rectangle 38"/>
            <p:cNvSpPr>
              <a:spLocks noChangeArrowheads="1"/>
            </p:cNvSpPr>
            <p:nvPr/>
          </p:nvSpPr>
          <p:spPr bwMode="auto">
            <a:xfrm>
              <a:off x="3518" y="2138"/>
              <a:ext cx="15" cy="1"/>
            </a:xfrm>
            <a:prstGeom prst="rect">
              <a:avLst/>
            </a:prstGeom>
            <a:solidFill>
              <a:srgbClr val="00638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sl-SI"/>
            </a:p>
          </p:txBody>
        </p:sp>
        <p:sp>
          <p:nvSpPr>
            <p:cNvPr id="59" name="Rectangle 39"/>
            <p:cNvSpPr>
              <a:spLocks noChangeArrowheads="1"/>
            </p:cNvSpPr>
            <p:nvPr/>
          </p:nvSpPr>
          <p:spPr bwMode="auto">
            <a:xfrm>
              <a:off x="3489" y="2138"/>
              <a:ext cx="17" cy="1"/>
            </a:xfrm>
            <a:prstGeom prst="rect">
              <a:avLst/>
            </a:prstGeom>
            <a:solidFill>
              <a:srgbClr val="00638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sl-SI"/>
            </a:p>
          </p:txBody>
        </p:sp>
        <p:sp>
          <p:nvSpPr>
            <p:cNvPr id="60" name="Rectangle 40"/>
            <p:cNvSpPr>
              <a:spLocks noChangeArrowheads="1"/>
            </p:cNvSpPr>
            <p:nvPr/>
          </p:nvSpPr>
          <p:spPr bwMode="auto">
            <a:xfrm>
              <a:off x="3470" y="2138"/>
              <a:ext cx="6" cy="1"/>
            </a:xfrm>
            <a:prstGeom prst="rect">
              <a:avLst/>
            </a:prstGeom>
            <a:solidFill>
              <a:srgbClr val="00638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sl-SI"/>
            </a:p>
          </p:txBody>
        </p:sp>
        <p:sp>
          <p:nvSpPr>
            <p:cNvPr id="61" name="Rectangle 41"/>
            <p:cNvSpPr>
              <a:spLocks noChangeArrowheads="1"/>
            </p:cNvSpPr>
            <p:nvPr/>
          </p:nvSpPr>
          <p:spPr bwMode="auto">
            <a:xfrm>
              <a:off x="3440" y="2138"/>
              <a:ext cx="17" cy="1"/>
            </a:xfrm>
            <a:prstGeom prst="rect">
              <a:avLst/>
            </a:prstGeom>
            <a:solidFill>
              <a:srgbClr val="00638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sl-SI"/>
            </a:p>
          </p:txBody>
        </p:sp>
        <p:sp>
          <p:nvSpPr>
            <p:cNvPr id="62" name="Freeform 42"/>
            <p:cNvSpPr>
              <a:spLocks/>
            </p:cNvSpPr>
            <p:nvPr/>
          </p:nvSpPr>
          <p:spPr bwMode="auto">
            <a:xfrm>
              <a:off x="3448" y="1987"/>
              <a:ext cx="51" cy="12"/>
            </a:xfrm>
            <a:custGeom>
              <a:avLst/>
              <a:gdLst>
                <a:gd name="T0" fmla="*/ 0 w 224"/>
                <a:gd name="T1" fmla="*/ 0 h 51"/>
                <a:gd name="T2" fmla="*/ 17 w 224"/>
                <a:gd name="T3" fmla="*/ 51 h 51"/>
                <a:gd name="T4" fmla="*/ 207 w 224"/>
                <a:gd name="T5" fmla="*/ 51 h 51"/>
                <a:gd name="T6" fmla="*/ 224 w 224"/>
                <a:gd name="T7" fmla="*/ 0 h 51"/>
                <a:gd name="T8" fmla="*/ 0 w 224"/>
                <a:gd name="T9" fmla="*/ 0 h 51"/>
              </a:gdLst>
              <a:ahLst/>
              <a:cxnLst>
                <a:cxn ang="0">
                  <a:pos x="T0" y="T1"/>
                </a:cxn>
                <a:cxn ang="0">
                  <a:pos x="T2" y="T3"/>
                </a:cxn>
                <a:cxn ang="0">
                  <a:pos x="T4" y="T5"/>
                </a:cxn>
                <a:cxn ang="0">
                  <a:pos x="T6" y="T7"/>
                </a:cxn>
                <a:cxn ang="0">
                  <a:pos x="T8" y="T9"/>
                </a:cxn>
              </a:cxnLst>
              <a:rect l="0" t="0" r="r" b="b"/>
              <a:pathLst>
                <a:path w="224" h="51">
                  <a:moveTo>
                    <a:pt x="0" y="0"/>
                  </a:moveTo>
                  <a:lnTo>
                    <a:pt x="17" y="51"/>
                  </a:lnTo>
                  <a:lnTo>
                    <a:pt x="207" y="51"/>
                  </a:lnTo>
                  <a:lnTo>
                    <a:pt x="224" y="0"/>
                  </a:lnTo>
                  <a:lnTo>
                    <a:pt x="0" y="0"/>
                  </a:lnTo>
                  <a:close/>
                </a:path>
              </a:pathLst>
            </a:custGeom>
            <a:solidFill>
              <a:srgbClr val="0063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l-SI"/>
            </a:p>
          </p:txBody>
        </p:sp>
        <p:sp>
          <p:nvSpPr>
            <p:cNvPr id="63" name="Freeform 43"/>
            <p:cNvSpPr>
              <a:spLocks/>
            </p:cNvSpPr>
            <p:nvPr/>
          </p:nvSpPr>
          <p:spPr bwMode="auto">
            <a:xfrm>
              <a:off x="3419" y="2000"/>
              <a:ext cx="109" cy="54"/>
            </a:xfrm>
            <a:custGeom>
              <a:avLst/>
              <a:gdLst>
                <a:gd name="T0" fmla="*/ 334 w 481"/>
                <a:gd name="T1" fmla="*/ 0 h 233"/>
                <a:gd name="T2" fmla="*/ 144 w 481"/>
                <a:gd name="T3" fmla="*/ 0 h 233"/>
                <a:gd name="T4" fmla="*/ 10 w 481"/>
                <a:gd name="T5" fmla="*/ 233 h 233"/>
                <a:gd name="T6" fmla="*/ 147 w 481"/>
                <a:gd name="T7" fmla="*/ 233 h 233"/>
                <a:gd name="T8" fmla="*/ 179 w 481"/>
                <a:gd name="T9" fmla="*/ 144 h 233"/>
                <a:gd name="T10" fmla="*/ 168 w 481"/>
                <a:gd name="T11" fmla="*/ 134 h 233"/>
                <a:gd name="T12" fmla="*/ 168 w 481"/>
                <a:gd name="T13" fmla="*/ 117 h 233"/>
                <a:gd name="T14" fmla="*/ 241 w 481"/>
                <a:gd name="T15" fmla="*/ 92 h 233"/>
                <a:gd name="T16" fmla="*/ 310 w 481"/>
                <a:gd name="T17" fmla="*/ 117 h 233"/>
                <a:gd name="T18" fmla="*/ 310 w 481"/>
                <a:gd name="T19" fmla="*/ 134 h 233"/>
                <a:gd name="T20" fmla="*/ 300 w 481"/>
                <a:gd name="T21" fmla="*/ 144 h 233"/>
                <a:gd name="T22" fmla="*/ 331 w 481"/>
                <a:gd name="T23" fmla="*/ 233 h 233"/>
                <a:gd name="T24" fmla="*/ 468 w 481"/>
                <a:gd name="T25" fmla="*/ 233 h 233"/>
                <a:gd name="T26" fmla="*/ 334 w 481"/>
                <a:gd name="T27"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1" h="233">
                  <a:moveTo>
                    <a:pt x="334" y="0"/>
                  </a:moveTo>
                  <a:lnTo>
                    <a:pt x="144" y="0"/>
                  </a:lnTo>
                  <a:cubicBezTo>
                    <a:pt x="54" y="41"/>
                    <a:pt x="0" y="132"/>
                    <a:pt x="10" y="233"/>
                  </a:cubicBezTo>
                  <a:lnTo>
                    <a:pt x="147" y="233"/>
                  </a:lnTo>
                  <a:lnTo>
                    <a:pt x="179" y="144"/>
                  </a:lnTo>
                  <a:lnTo>
                    <a:pt x="168" y="134"/>
                  </a:lnTo>
                  <a:lnTo>
                    <a:pt x="168" y="117"/>
                  </a:lnTo>
                  <a:cubicBezTo>
                    <a:pt x="168" y="117"/>
                    <a:pt x="188" y="93"/>
                    <a:pt x="241" y="92"/>
                  </a:cubicBezTo>
                  <a:cubicBezTo>
                    <a:pt x="287" y="92"/>
                    <a:pt x="310" y="117"/>
                    <a:pt x="310" y="117"/>
                  </a:cubicBezTo>
                  <a:lnTo>
                    <a:pt x="310" y="134"/>
                  </a:lnTo>
                  <a:lnTo>
                    <a:pt x="300" y="144"/>
                  </a:lnTo>
                  <a:lnTo>
                    <a:pt x="331" y="233"/>
                  </a:lnTo>
                  <a:lnTo>
                    <a:pt x="468" y="233"/>
                  </a:lnTo>
                  <a:cubicBezTo>
                    <a:pt x="481" y="133"/>
                    <a:pt x="418" y="35"/>
                    <a:pt x="334" y="0"/>
                  </a:cubicBezTo>
                  <a:close/>
                </a:path>
              </a:pathLst>
            </a:custGeom>
            <a:solidFill>
              <a:srgbClr val="0063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l-SI"/>
            </a:p>
          </p:txBody>
        </p:sp>
        <p:sp>
          <p:nvSpPr>
            <p:cNvPr id="64" name="Freeform 44"/>
            <p:cNvSpPr>
              <a:spLocks/>
            </p:cNvSpPr>
            <p:nvPr/>
          </p:nvSpPr>
          <p:spPr bwMode="auto">
            <a:xfrm>
              <a:off x="3494" y="2056"/>
              <a:ext cx="32" cy="17"/>
            </a:xfrm>
            <a:custGeom>
              <a:avLst/>
              <a:gdLst>
                <a:gd name="T0" fmla="*/ 139 w 139"/>
                <a:gd name="T1" fmla="*/ 6 h 77"/>
                <a:gd name="T2" fmla="*/ 136 w 139"/>
                <a:gd name="T3" fmla="*/ 0 h 77"/>
                <a:gd name="T4" fmla="*/ 0 w 139"/>
                <a:gd name="T5" fmla="*/ 0 h 77"/>
                <a:gd name="T6" fmla="*/ 0 w 139"/>
                <a:gd name="T7" fmla="*/ 77 h 77"/>
                <a:gd name="T8" fmla="*/ 131 w 139"/>
                <a:gd name="T9" fmla="*/ 77 h 77"/>
                <a:gd name="T10" fmla="*/ 131 w 139"/>
                <a:gd name="T11" fmla="*/ 20 h 77"/>
                <a:gd name="T12" fmla="*/ 139 w 139"/>
                <a:gd name="T13" fmla="*/ 6 h 77"/>
              </a:gdLst>
              <a:ahLst/>
              <a:cxnLst>
                <a:cxn ang="0">
                  <a:pos x="T0" y="T1"/>
                </a:cxn>
                <a:cxn ang="0">
                  <a:pos x="T2" y="T3"/>
                </a:cxn>
                <a:cxn ang="0">
                  <a:pos x="T4" y="T5"/>
                </a:cxn>
                <a:cxn ang="0">
                  <a:pos x="T6" y="T7"/>
                </a:cxn>
                <a:cxn ang="0">
                  <a:pos x="T8" y="T9"/>
                </a:cxn>
                <a:cxn ang="0">
                  <a:pos x="T10" y="T11"/>
                </a:cxn>
                <a:cxn ang="0">
                  <a:pos x="T12" y="T13"/>
                </a:cxn>
              </a:cxnLst>
              <a:rect l="0" t="0" r="r" b="b"/>
              <a:pathLst>
                <a:path w="139" h="77">
                  <a:moveTo>
                    <a:pt x="139" y="6"/>
                  </a:moveTo>
                  <a:cubicBezTo>
                    <a:pt x="137" y="4"/>
                    <a:pt x="136" y="2"/>
                    <a:pt x="136" y="0"/>
                  </a:cubicBezTo>
                  <a:lnTo>
                    <a:pt x="0" y="0"/>
                  </a:lnTo>
                  <a:lnTo>
                    <a:pt x="0" y="77"/>
                  </a:lnTo>
                  <a:lnTo>
                    <a:pt x="131" y="77"/>
                  </a:lnTo>
                  <a:lnTo>
                    <a:pt x="131" y="20"/>
                  </a:lnTo>
                  <a:lnTo>
                    <a:pt x="139" y="6"/>
                  </a:lnTo>
                  <a:close/>
                </a:path>
              </a:pathLst>
            </a:custGeom>
            <a:solidFill>
              <a:srgbClr val="0063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l-SI"/>
            </a:p>
          </p:txBody>
        </p:sp>
        <p:sp>
          <p:nvSpPr>
            <p:cNvPr id="65" name="Freeform 45"/>
            <p:cNvSpPr>
              <a:spLocks/>
            </p:cNvSpPr>
            <p:nvPr/>
          </p:nvSpPr>
          <p:spPr bwMode="auto">
            <a:xfrm>
              <a:off x="3421" y="2056"/>
              <a:ext cx="32" cy="17"/>
            </a:xfrm>
            <a:custGeom>
              <a:avLst/>
              <a:gdLst>
                <a:gd name="T0" fmla="*/ 0 w 139"/>
                <a:gd name="T1" fmla="*/ 5 h 77"/>
                <a:gd name="T2" fmla="*/ 3 w 139"/>
                <a:gd name="T3" fmla="*/ 0 h 77"/>
                <a:gd name="T4" fmla="*/ 139 w 139"/>
                <a:gd name="T5" fmla="*/ 0 h 77"/>
                <a:gd name="T6" fmla="*/ 139 w 139"/>
                <a:gd name="T7" fmla="*/ 77 h 77"/>
                <a:gd name="T8" fmla="*/ 7 w 139"/>
                <a:gd name="T9" fmla="*/ 77 h 77"/>
                <a:gd name="T10" fmla="*/ 7 w 139"/>
                <a:gd name="T11" fmla="*/ 20 h 77"/>
                <a:gd name="T12" fmla="*/ 0 w 139"/>
                <a:gd name="T13" fmla="*/ 5 h 77"/>
              </a:gdLst>
              <a:ahLst/>
              <a:cxnLst>
                <a:cxn ang="0">
                  <a:pos x="T0" y="T1"/>
                </a:cxn>
                <a:cxn ang="0">
                  <a:pos x="T2" y="T3"/>
                </a:cxn>
                <a:cxn ang="0">
                  <a:pos x="T4" y="T5"/>
                </a:cxn>
                <a:cxn ang="0">
                  <a:pos x="T6" y="T7"/>
                </a:cxn>
                <a:cxn ang="0">
                  <a:pos x="T8" y="T9"/>
                </a:cxn>
                <a:cxn ang="0">
                  <a:pos x="T10" y="T11"/>
                </a:cxn>
                <a:cxn ang="0">
                  <a:pos x="T12" y="T13"/>
                </a:cxn>
              </a:cxnLst>
              <a:rect l="0" t="0" r="r" b="b"/>
              <a:pathLst>
                <a:path w="139" h="77">
                  <a:moveTo>
                    <a:pt x="0" y="5"/>
                  </a:moveTo>
                  <a:cubicBezTo>
                    <a:pt x="1" y="4"/>
                    <a:pt x="3" y="2"/>
                    <a:pt x="3" y="0"/>
                  </a:cubicBezTo>
                  <a:lnTo>
                    <a:pt x="139" y="0"/>
                  </a:lnTo>
                  <a:lnTo>
                    <a:pt x="139" y="77"/>
                  </a:lnTo>
                  <a:lnTo>
                    <a:pt x="7" y="77"/>
                  </a:lnTo>
                  <a:lnTo>
                    <a:pt x="7" y="20"/>
                  </a:lnTo>
                  <a:lnTo>
                    <a:pt x="0" y="5"/>
                  </a:lnTo>
                  <a:close/>
                </a:path>
              </a:pathLst>
            </a:custGeom>
            <a:solidFill>
              <a:srgbClr val="0063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l-SI"/>
            </a:p>
          </p:txBody>
        </p:sp>
        <p:sp>
          <p:nvSpPr>
            <p:cNvPr id="66" name="Freeform 46"/>
            <p:cNvSpPr>
              <a:spLocks noEditPoints="1"/>
            </p:cNvSpPr>
            <p:nvPr/>
          </p:nvSpPr>
          <p:spPr bwMode="auto">
            <a:xfrm>
              <a:off x="3454" y="2023"/>
              <a:ext cx="39" cy="50"/>
            </a:xfrm>
            <a:custGeom>
              <a:avLst/>
              <a:gdLst>
                <a:gd name="T0" fmla="*/ 140 w 172"/>
                <a:gd name="T1" fmla="*/ 45 h 218"/>
                <a:gd name="T2" fmla="*/ 151 w 172"/>
                <a:gd name="T3" fmla="*/ 33 h 218"/>
                <a:gd name="T4" fmla="*/ 151 w 172"/>
                <a:gd name="T5" fmla="*/ 21 h 218"/>
                <a:gd name="T6" fmla="*/ 87 w 172"/>
                <a:gd name="T7" fmla="*/ 0 h 218"/>
                <a:gd name="T8" fmla="*/ 21 w 172"/>
                <a:gd name="T9" fmla="*/ 21 h 218"/>
                <a:gd name="T10" fmla="*/ 21 w 172"/>
                <a:gd name="T11" fmla="*/ 33 h 218"/>
                <a:gd name="T12" fmla="*/ 32 w 172"/>
                <a:gd name="T13" fmla="*/ 45 h 218"/>
                <a:gd name="T14" fmla="*/ 0 w 172"/>
                <a:gd name="T15" fmla="*/ 136 h 218"/>
                <a:gd name="T16" fmla="*/ 0 w 172"/>
                <a:gd name="T17" fmla="*/ 218 h 218"/>
                <a:gd name="T18" fmla="*/ 172 w 172"/>
                <a:gd name="T19" fmla="*/ 218 h 218"/>
                <a:gd name="T20" fmla="*/ 172 w 172"/>
                <a:gd name="T21" fmla="*/ 136 h 218"/>
                <a:gd name="T22" fmla="*/ 140 w 172"/>
                <a:gd name="T23" fmla="*/ 45 h 218"/>
                <a:gd name="T24" fmla="*/ 132 w 172"/>
                <a:gd name="T25" fmla="*/ 34 h 218"/>
                <a:gd name="T26" fmla="*/ 132 w 172"/>
                <a:gd name="T27" fmla="*/ 34 h 218"/>
                <a:gd name="T28" fmla="*/ 86 w 172"/>
                <a:gd name="T29" fmla="*/ 20 h 218"/>
                <a:gd name="T30" fmla="*/ 41 w 172"/>
                <a:gd name="T31" fmla="*/ 34 h 218"/>
                <a:gd name="T32" fmla="*/ 37 w 172"/>
                <a:gd name="T33" fmla="*/ 30 h 218"/>
                <a:gd name="T34" fmla="*/ 86 w 172"/>
                <a:gd name="T35" fmla="*/ 15 h 218"/>
                <a:gd name="T36" fmla="*/ 136 w 172"/>
                <a:gd name="T37" fmla="*/ 30 h 218"/>
                <a:gd name="T38" fmla="*/ 132 w 172"/>
                <a:gd name="T39" fmla="*/ 34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2" h="218">
                  <a:moveTo>
                    <a:pt x="140" y="45"/>
                  </a:moveTo>
                  <a:lnTo>
                    <a:pt x="151" y="33"/>
                  </a:lnTo>
                  <a:lnTo>
                    <a:pt x="151" y="21"/>
                  </a:lnTo>
                  <a:cubicBezTo>
                    <a:pt x="151" y="21"/>
                    <a:pt x="130" y="0"/>
                    <a:pt x="87" y="0"/>
                  </a:cubicBezTo>
                  <a:cubicBezTo>
                    <a:pt x="42" y="1"/>
                    <a:pt x="21" y="21"/>
                    <a:pt x="21" y="21"/>
                  </a:cubicBezTo>
                  <a:lnTo>
                    <a:pt x="21" y="33"/>
                  </a:lnTo>
                  <a:lnTo>
                    <a:pt x="32" y="45"/>
                  </a:lnTo>
                  <a:lnTo>
                    <a:pt x="0" y="136"/>
                  </a:lnTo>
                  <a:lnTo>
                    <a:pt x="0" y="218"/>
                  </a:lnTo>
                  <a:lnTo>
                    <a:pt x="172" y="218"/>
                  </a:lnTo>
                  <a:lnTo>
                    <a:pt x="172" y="136"/>
                  </a:lnTo>
                  <a:lnTo>
                    <a:pt x="140" y="45"/>
                  </a:lnTo>
                  <a:close/>
                  <a:moveTo>
                    <a:pt x="132" y="34"/>
                  </a:moveTo>
                  <a:lnTo>
                    <a:pt x="132" y="34"/>
                  </a:lnTo>
                  <a:cubicBezTo>
                    <a:pt x="124" y="26"/>
                    <a:pt x="106" y="20"/>
                    <a:pt x="86" y="20"/>
                  </a:cubicBezTo>
                  <a:cubicBezTo>
                    <a:pt x="66" y="20"/>
                    <a:pt x="49" y="26"/>
                    <a:pt x="41" y="34"/>
                  </a:cubicBezTo>
                  <a:lnTo>
                    <a:pt x="37" y="30"/>
                  </a:lnTo>
                  <a:cubicBezTo>
                    <a:pt x="47" y="21"/>
                    <a:pt x="65" y="15"/>
                    <a:pt x="86" y="15"/>
                  </a:cubicBezTo>
                  <a:cubicBezTo>
                    <a:pt x="107" y="15"/>
                    <a:pt x="126" y="21"/>
                    <a:pt x="136" y="30"/>
                  </a:cubicBezTo>
                  <a:lnTo>
                    <a:pt x="132" y="34"/>
                  </a:lnTo>
                  <a:close/>
                </a:path>
              </a:pathLst>
            </a:custGeom>
            <a:solidFill>
              <a:srgbClr val="0063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l-SI"/>
            </a:p>
          </p:txBody>
        </p:sp>
      </p:grpSp>
      <p:sp>
        <p:nvSpPr>
          <p:cNvPr id="70" name="PoljeZBesedilom 69"/>
          <p:cNvSpPr txBox="1"/>
          <p:nvPr userDrawn="1"/>
        </p:nvSpPr>
        <p:spPr>
          <a:xfrm>
            <a:off x="2615655" y="5092786"/>
            <a:ext cx="1944216" cy="338554"/>
          </a:xfrm>
          <a:prstGeom prst="rect">
            <a:avLst/>
          </a:prstGeom>
          <a:noFill/>
        </p:spPr>
        <p:txBody>
          <a:bodyPr wrap="square" rtlCol="0" anchor="b">
            <a:spAutoFit/>
          </a:bodyPr>
          <a:lstStyle/>
          <a:p>
            <a:pPr algn="r"/>
            <a:r>
              <a:rPr lang="sl-SI" sz="1600" i="1" dirty="0">
                <a:solidFill>
                  <a:schemeClr val="tx1">
                    <a:lumMod val="50000"/>
                    <a:lumOff val="50000"/>
                  </a:schemeClr>
                </a:solidFill>
              </a:rPr>
              <a:t>Mentor:</a:t>
            </a:r>
          </a:p>
        </p:txBody>
      </p:sp>
      <p:sp>
        <p:nvSpPr>
          <p:cNvPr id="71" name="PoljeZBesedilom 70"/>
          <p:cNvSpPr txBox="1"/>
          <p:nvPr userDrawn="1"/>
        </p:nvSpPr>
        <p:spPr>
          <a:xfrm>
            <a:off x="2615655" y="4754232"/>
            <a:ext cx="1944216" cy="338554"/>
          </a:xfrm>
          <a:prstGeom prst="rect">
            <a:avLst/>
          </a:prstGeom>
          <a:noFill/>
        </p:spPr>
        <p:txBody>
          <a:bodyPr wrap="square" rtlCol="0" anchor="b">
            <a:spAutoFit/>
          </a:bodyPr>
          <a:lstStyle/>
          <a:p>
            <a:pPr algn="r"/>
            <a:r>
              <a:rPr lang="sl-SI" sz="1600" i="1" dirty="0">
                <a:solidFill>
                  <a:schemeClr val="tx1">
                    <a:lumMod val="50000"/>
                    <a:lumOff val="50000"/>
                  </a:schemeClr>
                </a:solidFill>
              </a:rPr>
              <a:t>Študijski program:</a:t>
            </a:r>
          </a:p>
        </p:txBody>
      </p:sp>
      <p:sp>
        <p:nvSpPr>
          <p:cNvPr id="72" name="Označba mesta besedila 18"/>
          <p:cNvSpPr>
            <a:spLocks noGrp="1"/>
          </p:cNvSpPr>
          <p:nvPr>
            <p:ph type="body" sz="quarter" idx="20" hasCustomPrompt="1"/>
          </p:nvPr>
        </p:nvSpPr>
        <p:spPr>
          <a:xfrm>
            <a:off x="4559871" y="5092786"/>
            <a:ext cx="3455988" cy="338554"/>
          </a:xfrm>
          <a:noFill/>
        </p:spPr>
        <p:txBody>
          <a:bodyPr wrap="square" rtlCol="0" anchor="b">
            <a:spAutoFit/>
          </a:bodyPr>
          <a:lstStyle>
            <a:lvl1pPr marL="0" indent="0">
              <a:spcBef>
                <a:spcPts val="0"/>
              </a:spcBef>
              <a:buFontTx/>
              <a:buNone/>
              <a:defRPr lang="sl-SI" sz="1600" b="1" baseline="0" smtClean="0">
                <a:solidFill>
                  <a:schemeClr val="tx1">
                    <a:lumMod val="50000"/>
                    <a:lumOff val="50000"/>
                  </a:schemeClr>
                </a:solidFill>
              </a:defRPr>
            </a:lvl1pPr>
            <a:lvl2pPr marL="171450" indent="0">
              <a:buFontTx/>
              <a:buNone/>
              <a:defRPr lang="sl-SI" sz="1800" smtClean="0"/>
            </a:lvl2pPr>
            <a:lvl3pPr marL="685800" indent="0">
              <a:buFontTx/>
              <a:buNone/>
              <a:defRPr lang="sl-SI" sz="1800" smtClean="0"/>
            </a:lvl3pPr>
            <a:lvl4pPr marL="1143000" indent="0">
              <a:buFontTx/>
              <a:buNone/>
              <a:defRPr lang="sl-SI" sz="1800" smtClean="0"/>
            </a:lvl4pPr>
            <a:lvl5pPr marL="1600200" indent="0">
              <a:buFontTx/>
              <a:buNone/>
              <a:defRPr lang="sl-SI" sz="1800"/>
            </a:lvl5pPr>
          </a:lstStyle>
          <a:p>
            <a:r>
              <a:rPr lang="sl-SI" sz="1600" b="1" dirty="0">
                <a:solidFill>
                  <a:schemeClr val="tx1">
                    <a:lumMod val="50000"/>
                    <a:lumOff val="50000"/>
                  </a:schemeClr>
                </a:solidFill>
              </a:rPr>
              <a:t>Vpišite naziv in ime mentorja</a:t>
            </a:r>
          </a:p>
        </p:txBody>
      </p:sp>
      <p:sp>
        <p:nvSpPr>
          <p:cNvPr id="73" name="Označba mesta besedila 18"/>
          <p:cNvSpPr>
            <a:spLocks noGrp="1"/>
          </p:cNvSpPr>
          <p:nvPr>
            <p:ph type="body" sz="quarter" idx="21" hasCustomPrompt="1"/>
          </p:nvPr>
        </p:nvSpPr>
        <p:spPr>
          <a:xfrm>
            <a:off x="4559871" y="4749027"/>
            <a:ext cx="3455988" cy="338554"/>
          </a:xfrm>
          <a:noFill/>
        </p:spPr>
        <p:txBody>
          <a:bodyPr wrap="square" rtlCol="0" anchor="b">
            <a:spAutoFit/>
          </a:bodyPr>
          <a:lstStyle>
            <a:lvl1pPr marL="0" indent="0">
              <a:spcBef>
                <a:spcPts val="0"/>
              </a:spcBef>
              <a:buFontTx/>
              <a:buNone/>
              <a:defRPr lang="sl-SI" sz="1600" b="1" baseline="0" smtClean="0">
                <a:solidFill>
                  <a:schemeClr val="tx1">
                    <a:lumMod val="50000"/>
                    <a:lumOff val="50000"/>
                  </a:schemeClr>
                </a:solidFill>
              </a:defRPr>
            </a:lvl1pPr>
            <a:lvl2pPr marL="171450" indent="0">
              <a:buFontTx/>
              <a:buNone/>
              <a:defRPr lang="sl-SI" sz="1800" smtClean="0"/>
            </a:lvl2pPr>
            <a:lvl3pPr marL="685800" indent="0">
              <a:buFontTx/>
              <a:buNone/>
              <a:defRPr lang="sl-SI" sz="1800" smtClean="0"/>
            </a:lvl3pPr>
            <a:lvl4pPr marL="1143000" indent="0">
              <a:buFontTx/>
              <a:buNone/>
              <a:defRPr lang="sl-SI" sz="1800" smtClean="0"/>
            </a:lvl4pPr>
            <a:lvl5pPr marL="1600200" indent="0">
              <a:buFontTx/>
              <a:buNone/>
              <a:defRPr lang="sl-SI" sz="1800"/>
            </a:lvl5pPr>
          </a:lstStyle>
          <a:p>
            <a:r>
              <a:rPr lang="sl-SI" sz="1600" b="1" dirty="0">
                <a:solidFill>
                  <a:schemeClr val="tx1">
                    <a:lumMod val="50000"/>
                    <a:lumOff val="50000"/>
                  </a:schemeClr>
                </a:solidFill>
              </a:rPr>
              <a:t>Vpišite naziv programa</a:t>
            </a:r>
          </a:p>
        </p:txBody>
      </p:sp>
      <p:sp>
        <p:nvSpPr>
          <p:cNvPr id="68" name="Naslov 4"/>
          <p:cNvSpPr>
            <a:spLocks noGrp="1"/>
          </p:cNvSpPr>
          <p:nvPr>
            <p:ph type="title" hasCustomPrompt="1"/>
          </p:nvPr>
        </p:nvSpPr>
        <p:spPr>
          <a:xfrm>
            <a:off x="2321726" y="1932103"/>
            <a:ext cx="9678930" cy="1784064"/>
          </a:xfrm>
        </p:spPr>
        <p:txBody>
          <a:bodyPr anchor="b"/>
          <a:lstStyle>
            <a:lvl1pPr algn="l">
              <a:defRPr/>
            </a:lvl1pPr>
          </a:lstStyle>
          <a:p>
            <a:r>
              <a:rPr lang="sl-SI" dirty="0"/>
              <a:t>VSTAVITE NASLOV PREDSTAVITVE</a:t>
            </a:r>
          </a:p>
        </p:txBody>
      </p:sp>
      <p:sp>
        <p:nvSpPr>
          <p:cNvPr id="74" name="Označba mesta besedila 68"/>
          <p:cNvSpPr>
            <a:spLocks noGrp="1"/>
          </p:cNvSpPr>
          <p:nvPr>
            <p:ph type="body" sz="quarter" idx="19" hasCustomPrompt="1"/>
          </p:nvPr>
        </p:nvSpPr>
        <p:spPr>
          <a:xfrm>
            <a:off x="2165531" y="6497248"/>
            <a:ext cx="10034134" cy="338554"/>
          </a:xfrm>
          <a:noFill/>
        </p:spPr>
        <p:txBody>
          <a:bodyPr wrap="square" rtlCol="0" anchor="ctr" anchorCtr="0">
            <a:spAutoFit/>
          </a:bodyPr>
          <a:lstStyle>
            <a:lvl1pPr marL="0" indent="0" algn="ctr">
              <a:buFontTx/>
              <a:buNone/>
              <a:defRPr lang="sl-SI" sz="1600" i="1" baseline="0" dirty="0" smtClean="0">
                <a:solidFill>
                  <a:schemeClr val="tx1">
                    <a:lumMod val="50000"/>
                    <a:lumOff val="50000"/>
                  </a:schemeClr>
                </a:solidFill>
              </a:defRPr>
            </a:lvl1pPr>
          </a:lstStyle>
          <a:p>
            <a:pPr marL="0" lvl="0" algn="ctr"/>
            <a:r>
              <a:rPr lang="sl-SI" dirty="0"/>
              <a:t>Vpišite kraj in datum predstavitve (Maribor, 22. november 2016)</a:t>
            </a:r>
          </a:p>
        </p:txBody>
      </p:sp>
    </p:spTree>
    <p:extLst>
      <p:ext uri="{BB962C8B-B14F-4D97-AF65-F5344CB8AC3E}">
        <p14:creationId xmlns:p14="http://schemas.microsoft.com/office/powerpoint/2010/main" val="34690567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35B23A-E403-4340-8BED-673B369C742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2789296-0EA5-480A-B3EE-C374AB4C0B3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7FF98D1-FB61-4AC1-BE3B-2EDA7264672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1BEF0D-F0BB-DE4B-95CE-6DB70DBA9567}" type="datetimeFigureOut">
              <a:rPr lang="en-US" smtClean="0"/>
              <a:pPr/>
              <a:t>9/10/2023</a:t>
            </a:fld>
            <a:endParaRPr lang="en-US" dirty="0"/>
          </a:p>
        </p:txBody>
      </p:sp>
      <p:sp>
        <p:nvSpPr>
          <p:cNvPr id="5" name="Footer Placeholder 4">
            <a:extLst>
              <a:ext uri="{FF2B5EF4-FFF2-40B4-BE49-F238E27FC236}">
                <a16:creationId xmlns:a16="http://schemas.microsoft.com/office/drawing/2014/main" id="{7E37E7D6-3BD7-4709-A467-A80E55083C7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l-SI" dirty="0"/>
          </a:p>
        </p:txBody>
      </p:sp>
      <p:sp>
        <p:nvSpPr>
          <p:cNvPr id="6" name="Slide Number Placeholder 5">
            <a:extLst>
              <a:ext uri="{FF2B5EF4-FFF2-40B4-BE49-F238E27FC236}">
                <a16:creationId xmlns:a16="http://schemas.microsoft.com/office/drawing/2014/main" id="{210D9BE7-7CC9-4D4B-B8B6-0CFB420FE4F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32E077-1BE5-4BCA-9EB0-B6423C3B9F24}" type="slidenum">
              <a:rPr lang="sl-SI" smtClean="0"/>
              <a:pPr/>
              <a:t>‹#›</a:t>
            </a:fld>
            <a:endParaRPr lang="sl-SI"/>
          </a:p>
        </p:txBody>
      </p:sp>
      <p:grpSp>
        <p:nvGrpSpPr>
          <p:cNvPr id="7" name="Group 4">
            <a:extLst>
              <a:ext uri="{FF2B5EF4-FFF2-40B4-BE49-F238E27FC236}">
                <a16:creationId xmlns:a16="http://schemas.microsoft.com/office/drawing/2014/main" id="{A43B5EB9-EBB3-4AD7-BB1E-803AED6D9F35}"/>
              </a:ext>
            </a:extLst>
          </p:cNvPr>
          <p:cNvGrpSpPr>
            <a:grpSpLocks noChangeAspect="1"/>
          </p:cNvGrpSpPr>
          <p:nvPr userDrawn="1"/>
        </p:nvGrpSpPr>
        <p:grpSpPr bwMode="auto">
          <a:xfrm>
            <a:off x="11379499" y="6369326"/>
            <a:ext cx="621156" cy="360000"/>
            <a:chOff x="3175" y="1987"/>
            <a:chExt cx="597" cy="346"/>
          </a:xfrm>
        </p:grpSpPr>
        <p:sp>
          <p:nvSpPr>
            <p:cNvPr id="8" name="Freeform 8">
              <a:extLst>
                <a:ext uri="{FF2B5EF4-FFF2-40B4-BE49-F238E27FC236}">
                  <a16:creationId xmlns:a16="http://schemas.microsoft.com/office/drawing/2014/main" id="{7C21A0EC-D55A-4A2D-8FD2-B2FFFD42E6D0}"/>
                </a:ext>
              </a:extLst>
            </p:cNvPr>
            <p:cNvSpPr>
              <a:spLocks/>
            </p:cNvSpPr>
            <p:nvPr/>
          </p:nvSpPr>
          <p:spPr bwMode="auto">
            <a:xfrm>
              <a:off x="3177" y="2284"/>
              <a:ext cx="33" cy="49"/>
            </a:xfrm>
            <a:custGeom>
              <a:avLst/>
              <a:gdLst>
                <a:gd name="T0" fmla="*/ 72 w 147"/>
                <a:gd name="T1" fmla="*/ 196 h 214"/>
                <a:gd name="T2" fmla="*/ 128 w 147"/>
                <a:gd name="T3" fmla="*/ 149 h 214"/>
                <a:gd name="T4" fmla="*/ 128 w 147"/>
                <a:gd name="T5" fmla="*/ 0 h 214"/>
                <a:gd name="T6" fmla="*/ 147 w 147"/>
                <a:gd name="T7" fmla="*/ 0 h 214"/>
                <a:gd name="T8" fmla="*/ 147 w 147"/>
                <a:gd name="T9" fmla="*/ 149 h 214"/>
                <a:gd name="T10" fmla="*/ 72 w 147"/>
                <a:gd name="T11" fmla="*/ 214 h 214"/>
                <a:gd name="T12" fmla="*/ 0 w 147"/>
                <a:gd name="T13" fmla="*/ 149 h 214"/>
                <a:gd name="T14" fmla="*/ 0 w 147"/>
                <a:gd name="T15" fmla="*/ 0 h 214"/>
                <a:gd name="T16" fmla="*/ 19 w 147"/>
                <a:gd name="T17" fmla="*/ 0 h 214"/>
                <a:gd name="T18" fmla="*/ 19 w 147"/>
                <a:gd name="T19" fmla="*/ 149 h 214"/>
                <a:gd name="T20" fmla="*/ 72 w 147"/>
                <a:gd name="T21" fmla="*/ 196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7" h="214">
                  <a:moveTo>
                    <a:pt x="72" y="196"/>
                  </a:moveTo>
                  <a:cubicBezTo>
                    <a:pt x="107" y="196"/>
                    <a:pt x="128" y="184"/>
                    <a:pt x="128" y="149"/>
                  </a:cubicBezTo>
                  <a:lnTo>
                    <a:pt x="128" y="0"/>
                  </a:lnTo>
                  <a:lnTo>
                    <a:pt x="147" y="0"/>
                  </a:lnTo>
                  <a:lnTo>
                    <a:pt x="147" y="149"/>
                  </a:lnTo>
                  <a:cubicBezTo>
                    <a:pt x="147" y="196"/>
                    <a:pt x="120" y="214"/>
                    <a:pt x="72" y="214"/>
                  </a:cubicBezTo>
                  <a:cubicBezTo>
                    <a:pt x="27" y="214"/>
                    <a:pt x="0" y="196"/>
                    <a:pt x="0" y="149"/>
                  </a:cubicBezTo>
                  <a:lnTo>
                    <a:pt x="0" y="0"/>
                  </a:lnTo>
                  <a:lnTo>
                    <a:pt x="19" y="0"/>
                  </a:lnTo>
                  <a:lnTo>
                    <a:pt x="19" y="149"/>
                  </a:lnTo>
                  <a:cubicBezTo>
                    <a:pt x="19" y="184"/>
                    <a:pt x="39" y="196"/>
                    <a:pt x="72" y="196"/>
                  </a:cubicBezTo>
                  <a:close/>
                </a:path>
              </a:pathLst>
            </a:custGeom>
            <a:solidFill>
              <a:srgbClr val="0063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l-SI"/>
            </a:p>
          </p:txBody>
        </p:sp>
        <p:sp>
          <p:nvSpPr>
            <p:cNvPr id="9" name="Freeform 9">
              <a:extLst>
                <a:ext uri="{FF2B5EF4-FFF2-40B4-BE49-F238E27FC236}">
                  <a16:creationId xmlns:a16="http://schemas.microsoft.com/office/drawing/2014/main" id="{C2EE77F7-B270-4DC2-B77F-6063740A211E}"/>
                </a:ext>
              </a:extLst>
            </p:cNvPr>
            <p:cNvSpPr>
              <a:spLocks/>
            </p:cNvSpPr>
            <p:nvPr/>
          </p:nvSpPr>
          <p:spPr bwMode="auto">
            <a:xfrm>
              <a:off x="3219" y="2297"/>
              <a:ext cx="28" cy="35"/>
            </a:xfrm>
            <a:custGeom>
              <a:avLst/>
              <a:gdLst>
                <a:gd name="T0" fmla="*/ 0 w 121"/>
                <a:gd name="T1" fmla="*/ 154 h 154"/>
                <a:gd name="T2" fmla="*/ 0 w 121"/>
                <a:gd name="T3" fmla="*/ 3 h 154"/>
                <a:gd name="T4" fmla="*/ 19 w 121"/>
                <a:gd name="T5" fmla="*/ 3 h 154"/>
                <a:gd name="T6" fmla="*/ 19 w 121"/>
                <a:gd name="T7" fmla="*/ 14 h 154"/>
                <a:gd name="T8" fmla="*/ 69 w 121"/>
                <a:gd name="T9" fmla="*/ 0 h 154"/>
                <a:gd name="T10" fmla="*/ 121 w 121"/>
                <a:gd name="T11" fmla="*/ 75 h 154"/>
                <a:gd name="T12" fmla="*/ 121 w 121"/>
                <a:gd name="T13" fmla="*/ 154 h 154"/>
                <a:gd name="T14" fmla="*/ 102 w 121"/>
                <a:gd name="T15" fmla="*/ 154 h 154"/>
                <a:gd name="T16" fmla="*/ 102 w 121"/>
                <a:gd name="T17" fmla="*/ 75 h 154"/>
                <a:gd name="T18" fmla="*/ 67 w 121"/>
                <a:gd name="T19" fmla="*/ 16 h 154"/>
                <a:gd name="T20" fmla="*/ 19 w 121"/>
                <a:gd name="T21" fmla="*/ 29 h 154"/>
                <a:gd name="T22" fmla="*/ 19 w 121"/>
                <a:gd name="T23" fmla="*/ 154 h 154"/>
                <a:gd name="T24" fmla="*/ 0 w 121"/>
                <a:gd name="T25" fmla="*/ 154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1" h="154">
                  <a:moveTo>
                    <a:pt x="0" y="154"/>
                  </a:moveTo>
                  <a:lnTo>
                    <a:pt x="0" y="3"/>
                  </a:lnTo>
                  <a:lnTo>
                    <a:pt x="19" y="3"/>
                  </a:lnTo>
                  <a:lnTo>
                    <a:pt x="19" y="14"/>
                  </a:lnTo>
                  <a:cubicBezTo>
                    <a:pt x="19" y="14"/>
                    <a:pt x="45" y="0"/>
                    <a:pt x="69" y="0"/>
                  </a:cubicBezTo>
                  <a:cubicBezTo>
                    <a:pt x="111" y="0"/>
                    <a:pt x="121" y="19"/>
                    <a:pt x="121" y="75"/>
                  </a:cubicBezTo>
                  <a:lnTo>
                    <a:pt x="121" y="154"/>
                  </a:lnTo>
                  <a:lnTo>
                    <a:pt x="102" y="154"/>
                  </a:lnTo>
                  <a:lnTo>
                    <a:pt x="102" y="75"/>
                  </a:lnTo>
                  <a:cubicBezTo>
                    <a:pt x="102" y="31"/>
                    <a:pt x="97" y="16"/>
                    <a:pt x="67" y="16"/>
                  </a:cubicBezTo>
                  <a:cubicBezTo>
                    <a:pt x="42" y="16"/>
                    <a:pt x="19" y="29"/>
                    <a:pt x="19" y="29"/>
                  </a:cubicBezTo>
                  <a:lnTo>
                    <a:pt x="19" y="154"/>
                  </a:lnTo>
                  <a:lnTo>
                    <a:pt x="0" y="154"/>
                  </a:lnTo>
                  <a:close/>
                </a:path>
              </a:pathLst>
            </a:custGeom>
            <a:solidFill>
              <a:srgbClr val="0063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l-SI"/>
            </a:p>
          </p:txBody>
        </p:sp>
        <p:sp>
          <p:nvSpPr>
            <p:cNvPr id="10" name="Freeform 10">
              <a:extLst>
                <a:ext uri="{FF2B5EF4-FFF2-40B4-BE49-F238E27FC236}">
                  <a16:creationId xmlns:a16="http://schemas.microsoft.com/office/drawing/2014/main" id="{1D080625-9554-4325-A03C-6DA1EA4052BC}"/>
                </a:ext>
              </a:extLst>
            </p:cNvPr>
            <p:cNvSpPr>
              <a:spLocks noEditPoints="1"/>
            </p:cNvSpPr>
            <p:nvPr/>
          </p:nvSpPr>
          <p:spPr bwMode="auto">
            <a:xfrm>
              <a:off x="3259" y="2283"/>
              <a:ext cx="4" cy="49"/>
            </a:xfrm>
            <a:custGeom>
              <a:avLst/>
              <a:gdLst>
                <a:gd name="T0" fmla="*/ 0 w 19"/>
                <a:gd name="T1" fmla="*/ 0 h 212"/>
                <a:gd name="T2" fmla="*/ 19 w 19"/>
                <a:gd name="T3" fmla="*/ 0 h 212"/>
                <a:gd name="T4" fmla="*/ 19 w 19"/>
                <a:gd name="T5" fmla="*/ 23 h 212"/>
                <a:gd name="T6" fmla="*/ 0 w 19"/>
                <a:gd name="T7" fmla="*/ 23 h 212"/>
                <a:gd name="T8" fmla="*/ 0 w 19"/>
                <a:gd name="T9" fmla="*/ 0 h 212"/>
                <a:gd name="T10" fmla="*/ 0 w 19"/>
                <a:gd name="T11" fmla="*/ 61 h 212"/>
                <a:gd name="T12" fmla="*/ 0 w 19"/>
                <a:gd name="T13" fmla="*/ 61 h 212"/>
                <a:gd name="T14" fmla="*/ 19 w 19"/>
                <a:gd name="T15" fmla="*/ 61 h 212"/>
                <a:gd name="T16" fmla="*/ 19 w 19"/>
                <a:gd name="T17" fmla="*/ 212 h 212"/>
                <a:gd name="T18" fmla="*/ 0 w 19"/>
                <a:gd name="T19" fmla="*/ 212 h 212"/>
                <a:gd name="T20" fmla="*/ 0 w 19"/>
                <a:gd name="T21" fmla="*/ 61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212">
                  <a:moveTo>
                    <a:pt x="0" y="0"/>
                  </a:moveTo>
                  <a:lnTo>
                    <a:pt x="19" y="0"/>
                  </a:lnTo>
                  <a:lnTo>
                    <a:pt x="19" y="23"/>
                  </a:lnTo>
                  <a:lnTo>
                    <a:pt x="0" y="23"/>
                  </a:lnTo>
                  <a:lnTo>
                    <a:pt x="0" y="0"/>
                  </a:lnTo>
                  <a:close/>
                  <a:moveTo>
                    <a:pt x="0" y="61"/>
                  </a:moveTo>
                  <a:lnTo>
                    <a:pt x="0" y="61"/>
                  </a:lnTo>
                  <a:lnTo>
                    <a:pt x="19" y="61"/>
                  </a:lnTo>
                  <a:lnTo>
                    <a:pt x="19" y="212"/>
                  </a:lnTo>
                  <a:lnTo>
                    <a:pt x="0" y="212"/>
                  </a:lnTo>
                  <a:lnTo>
                    <a:pt x="0" y="61"/>
                  </a:lnTo>
                  <a:close/>
                </a:path>
              </a:pathLst>
            </a:custGeom>
            <a:solidFill>
              <a:srgbClr val="0063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l-SI"/>
            </a:p>
          </p:txBody>
        </p:sp>
        <p:sp>
          <p:nvSpPr>
            <p:cNvPr id="11" name="Freeform 11">
              <a:extLst>
                <a:ext uri="{FF2B5EF4-FFF2-40B4-BE49-F238E27FC236}">
                  <a16:creationId xmlns:a16="http://schemas.microsoft.com/office/drawing/2014/main" id="{958DD384-806A-4E9D-BC27-AC81345ABC40}"/>
                </a:ext>
              </a:extLst>
            </p:cNvPr>
            <p:cNvSpPr>
              <a:spLocks/>
            </p:cNvSpPr>
            <p:nvPr/>
          </p:nvSpPr>
          <p:spPr bwMode="auto">
            <a:xfrm>
              <a:off x="3271" y="2297"/>
              <a:ext cx="30" cy="35"/>
            </a:xfrm>
            <a:custGeom>
              <a:avLst/>
              <a:gdLst>
                <a:gd name="T0" fmla="*/ 20 w 132"/>
                <a:gd name="T1" fmla="*/ 0 h 151"/>
                <a:gd name="T2" fmla="*/ 60 w 132"/>
                <a:gd name="T3" fmla="*/ 135 h 151"/>
                <a:gd name="T4" fmla="*/ 72 w 132"/>
                <a:gd name="T5" fmla="*/ 135 h 151"/>
                <a:gd name="T6" fmla="*/ 112 w 132"/>
                <a:gd name="T7" fmla="*/ 0 h 151"/>
                <a:gd name="T8" fmla="*/ 132 w 132"/>
                <a:gd name="T9" fmla="*/ 0 h 151"/>
                <a:gd name="T10" fmla="*/ 86 w 132"/>
                <a:gd name="T11" fmla="*/ 151 h 151"/>
                <a:gd name="T12" fmla="*/ 45 w 132"/>
                <a:gd name="T13" fmla="*/ 151 h 151"/>
                <a:gd name="T14" fmla="*/ 0 w 132"/>
                <a:gd name="T15" fmla="*/ 0 h 151"/>
                <a:gd name="T16" fmla="*/ 20 w 132"/>
                <a:gd name="T17" fmla="*/ 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151">
                  <a:moveTo>
                    <a:pt x="20" y="0"/>
                  </a:moveTo>
                  <a:lnTo>
                    <a:pt x="60" y="135"/>
                  </a:lnTo>
                  <a:lnTo>
                    <a:pt x="72" y="135"/>
                  </a:lnTo>
                  <a:lnTo>
                    <a:pt x="112" y="0"/>
                  </a:lnTo>
                  <a:lnTo>
                    <a:pt x="132" y="0"/>
                  </a:lnTo>
                  <a:lnTo>
                    <a:pt x="86" y="151"/>
                  </a:lnTo>
                  <a:lnTo>
                    <a:pt x="45" y="151"/>
                  </a:lnTo>
                  <a:lnTo>
                    <a:pt x="0" y="0"/>
                  </a:lnTo>
                  <a:lnTo>
                    <a:pt x="20" y="0"/>
                  </a:lnTo>
                  <a:close/>
                </a:path>
              </a:pathLst>
            </a:custGeom>
            <a:solidFill>
              <a:srgbClr val="0063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l-SI"/>
            </a:p>
          </p:txBody>
        </p:sp>
        <p:sp>
          <p:nvSpPr>
            <p:cNvPr id="12" name="Freeform 12">
              <a:extLst>
                <a:ext uri="{FF2B5EF4-FFF2-40B4-BE49-F238E27FC236}">
                  <a16:creationId xmlns:a16="http://schemas.microsoft.com/office/drawing/2014/main" id="{366EF551-815F-4A2F-8BBD-DB109AADD131}"/>
                </a:ext>
              </a:extLst>
            </p:cNvPr>
            <p:cNvSpPr>
              <a:spLocks noEditPoints="1"/>
            </p:cNvSpPr>
            <p:nvPr/>
          </p:nvSpPr>
          <p:spPr bwMode="auto">
            <a:xfrm>
              <a:off x="3307" y="2297"/>
              <a:ext cx="28" cy="36"/>
            </a:xfrm>
            <a:custGeom>
              <a:avLst/>
              <a:gdLst>
                <a:gd name="T0" fmla="*/ 118 w 124"/>
                <a:gd name="T1" fmla="*/ 138 h 157"/>
                <a:gd name="T2" fmla="*/ 119 w 124"/>
                <a:gd name="T3" fmla="*/ 153 h 157"/>
                <a:gd name="T4" fmla="*/ 60 w 124"/>
                <a:gd name="T5" fmla="*/ 157 h 157"/>
                <a:gd name="T6" fmla="*/ 0 w 124"/>
                <a:gd name="T7" fmla="*/ 79 h 157"/>
                <a:gd name="T8" fmla="*/ 64 w 124"/>
                <a:gd name="T9" fmla="*/ 0 h 157"/>
                <a:gd name="T10" fmla="*/ 124 w 124"/>
                <a:gd name="T11" fmla="*/ 71 h 157"/>
                <a:gd name="T12" fmla="*/ 124 w 124"/>
                <a:gd name="T13" fmla="*/ 86 h 157"/>
                <a:gd name="T14" fmla="*/ 19 w 124"/>
                <a:gd name="T15" fmla="*/ 86 h 157"/>
                <a:gd name="T16" fmla="*/ 62 w 124"/>
                <a:gd name="T17" fmla="*/ 140 h 157"/>
                <a:gd name="T18" fmla="*/ 118 w 124"/>
                <a:gd name="T19" fmla="*/ 138 h 157"/>
                <a:gd name="T20" fmla="*/ 106 w 124"/>
                <a:gd name="T21" fmla="*/ 71 h 157"/>
                <a:gd name="T22" fmla="*/ 106 w 124"/>
                <a:gd name="T23" fmla="*/ 71 h 157"/>
                <a:gd name="T24" fmla="*/ 64 w 124"/>
                <a:gd name="T25" fmla="*/ 16 h 157"/>
                <a:gd name="T26" fmla="*/ 19 w 124"/>
                <a:gd name="T27" fmla="*/ 71 h 157"/>
                <a:gd name="T28" fmla="*/ 106 w 124"/>
                <a:gd name="T29" fmla="*/ 71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4" h="157">
                  <a:moveTo>
                    <a:pt x="118" y="138"/>
                  </a:moveTo>
                  <a:lnTo>
                    <a:pt x="119" y="153"/>
                  </a:lnTo>
                  <a:cubicBezTo>
                    <a:pt x="119" y="153"/>
                    <a:pt x="84" y="157"/>
                    <a:pt x="60" y="157"/>
                  </a:cubicBezTo>
                  <a:cubicBezTo>
                    <a:pt x="14" y="157"/>
                    <a:pt x="0" y="129"/>
                    <a:pt x="0" y="79"/>
                  </a:cubicBezTo>
                  <a:cubicBezTo>
                    <a:pt x="0" y="21"/>
                    <a:pt x="26" y="0"/>
                    <a:pt x="64" y="0"/>
                  </a:cubicBezTo>
                  <a:cubicBezTo>
                    <a:pt x="103" y="0"/>
                    <a:pt x="124" y="21"/>
                    <a:pt x="124" y="71"/>
                  </a:cubicBezTo>
                  <a:lnTo>
                    <a:pt x="124" y="86"/>
                  </a:lnTo>
                  <a:lnTo>
                    <a:pt x="19" y="86"/>
                  </a:lnTo>
                  <a:cubicBezTo>
                    <a:pt x="19" y="122"/>
                    <a:pt x="29" y="140"/>
                    <a:pt x="62" y="140"/>
                  </a:cubicBezTo>
                  <a:cubicBezTo>
                    <a:pt x="84" y="140"/>
                    <a:pt x="118" y="138"/>
                    <a:pt x="118" y="138"/>
                  </a:cubicBezTo>
                  <a:close/>
                  <a:moveTo>
                    <a:pt x="106" y="71"/>
                  </a:moveTo>
                  <a:lnTo>
                    <a:pt x="106" y="71"/>
                  </a:lnTo>
                  <a:cubicBezTo>
                    <a:pt x="106" y="31"/>
                    <a:pt x="93" y="16"/>
                    <a:pt x="64" y="16"/>
                  </a:cubicBezTo>
                  <a:cubicBezTo>
                    <a:pt x="35" y="16"/>
                    <a:pt x="19" y="31"/>
                    <a:pt x="19" y="71"/>
                  </a:cubicBezTo>
                  <a:lnTo>
                    <a:pt x="106" y="71"/>
                  </a:lnTo>
                  <a:close/>
                </a:path>
              </a:pathLst>
            </a:custGeom>
            <a:solidFill>
              <a:srgbClr val="0063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l-SI"/>
            </a:p>
          </p:txBody>
        </p:sp>
        <p:sp>
          <p:nvSpPr>
            <p:cNvPr id="13" name="Freeform 13">
              <a:extLst>
                <a:ext uri="{FF2B5EF4-FFF2-40B4-BE49-F238E27FC236}">
                  <a16:creationId xmlns:a16="http://schemas.microsoft.com/office/drawing/2014/main" id="{9575A170-7515-4555-A668-32C389315CEA}"/>
                </a:ext>
              </a:extLst>
            </p:cNvPr>
            <p:cNvSpPr>
              <a:spLocks/>
            </p:cNvSpPr>
            <p:nvPr/>
          </p:nvSpPr>
          <p:spPr bwMode="auto">
            <a:xfrm>
              <a:off x="3345" y="2297"/>
              <a:ext cx="17" cy="35"/>
            </a:xfrm>
            <a:custGeom>
              <a:avLst/>
              <a:gdLst>
                <a:gd name="T0" fmla="*/ 0 w 75"/>
                <a:gd name="T1" fmla="*/ 3 h 154"/>
                <a:gd name="T2" fmla="*/ 19 w 75"/>
                <a:gd name="T3" fmla="*/ 3 h 154"/>
                <a:gd name="T4" fmla="*/ 19 w 75"/>
                <a:gd name="T5" fmla="*/ 24 h 154"/>
                <a:gd name="T6" fmla="*/ 75 w 75"/>
                <a:gd name="T7" fmla="*/ 0 h 154"/>
                <a:gd name="T8" fmla="*/ 75 w 75"/>
                <a:gd name="T9" fmla="*/ 18 h 154"/>
                <a:gd name="T10" fmla="*/ 19 w 75"/>
                <a:gd name="T11" fmla="*/ 41 h 154"/>
                <a:gd name="T12" fmla="*/ 19 w 75"/>
                <a:gd name="T13" fmla="*/ 154 h 154"/>
                <a:gd name="T14" fmla="*/ 0 w 75"/>
                <a:gd name="T15" fmla="*/ 154 h 154"/>
                <a:gd name="T16" fmla="*/ 0 w 75"/>
                <a:gd name="T17" fmla="*/ 3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154">
                  <a:moveTo>
                    <a:pt x="0" y="3"/>
                  </a:moveTo>
                  <a:lnTo>
                    <a:pt x="19" y="3"/>
                  </a:lnTo>
                  <a:lnTo>
                    <a:pt x="19" y="24"/>
                  </a:lnTo>
                  <a:cubicBezTo>
                    <a:pt x="19" y="24"/>
                    <a:pt x="44" y="5"/>
                    <a:pt x="75" y="0"/>
                  </a:cubicBezTo>
                  <a:lnTo>
                    <a:pt x="75" y="18"/>
                  </a:lnTo>
                  <a:cubicBezTo>
                    <a:pt x="46" y="24"/>
                    <a:pt x="19" y="41"/>
                    <a:pt x="19" y="41"/>
                  </a:cubicBezTo>
                  <a:lnTo>
                    <a:pt x="19" y="154"/>
                  </a:lnTo>
                  <a:lnTo>
                    <a:pt x="0" y="154"/>
                  </a:lnTo>
                  <a:lnTo>
                    <a:pt x="0" y="3"/>
                  </a:lnTo>
                  <a:close/>
                </a:path>
              </a:pathLst>
            </a:custGeom>
            <a:solidFill>
              <a:srgbClr val="0063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l-SI"/>
            </a:p>
          </p:txBody>
        </p:sp>
        <p:sp>
          <p:nvSpPr>
            <p:cNvPr id="14" name="Freeform 14">
              <a:extLst>
                <a:ext uri="{FF2B5EF4-FFF2-40B4-BE49-F238E27FC236}">
                  <a16:creationId xmlns:a16="http://schemas.microsoft.com/office/drawing/2014/main" id="{BC770840-23E1-494B-A446-753B3AD473F7}"/>
                </a:ext>
              </a:extLst>
            </p:cNvPr>
            <p:cNvSpPr>
              <a:spLocks/>
            </p:cNvSpPr>
            <p:nvPr/>
          </p:nvSpPr>
          <p:spPr bwMode="auto">
            <a:xfrm>
              <a:off x="3367" y="2297"/>
              <a:ext cx="26" cy="35"/>
            </a:xfrm>
            <a:custGeom>
              <a:avLst/>
              <a:gdLst>
                <a:gd name="T0" fmla="*/ 0 w 115"/>
                <a:gd name="T1" fmla="*/ 0 h 151"/>
                <a:gd name="T2" fmla="*/ 115 w 115"/>
                <a:gd name="T3" fmla="*/ 0 h 151"/>
                <a:gd name="T4" fmla="*/ 115 w 115"/>
                <a:gd name="T5" fmla="*/ 16 h 151"/>
                <a:gd name="T6" fmla="*/ 23 w 115"/>
                <a:gd name="T7" fmla="*/ 135 h 151"/>
                <a:gd name="T8" fmla="*/ 115 w 115"/>
                <a:gd name="T9" fmla="*/ 135 h 151"/>
                <a:gd name="T10" fmla="*/ 115 w 115"/>
                <a:gd name="T11" fmla="*/ 151 h 151"/>
                <a:gd name="T12" fmla="*/ 0 w 115"/>
                <a:gd name="T13" fmla="*/ 151 h 151"/>
                <a:gd name="T14" fmla="*/ 0 w 115"/>
                <a:gd name="T15" fmla="*/ 135 h 151"/>
                <a:gd name="T16" fmla="*/ 93 w 115"/>
                <a:gd name="T17" fmla="*/ 16 h 151"/>
                <a:gd name="T18" fmla="*/ 0 w 115"/>
                <a:gd name="T19" fmla="*/ 16 h 151"/>
                <a:gd name="T20" fmla="*/ 0 w 115"/>
                <a:gd name="T21" fmla="*/ 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51">
                  <a:moveTo>
                    <a:pt x="0" y="0"/>
                  </a:moveTo>
                  <a:lnTo>
                    <a:pt x="115" y="0"/>
                  </a:lnTo>
                  <a:lnTo>
                    <a:pt x="115" y="16"/>
                  </a:lnTo>
                  <a:lnTo>
                    <a:pt x="23" y="135"/>
                  </a:lnTo>
                  <a:lnTo>
                    <a:pt x="115" y="135"/>
                  </a:lnTo>
                  <a:lnTo>
                    <a:pt x="115" y="151"/>
                  </a:lnTo>
                  <a:lnTo>
                    <a:pt x="0" y="151"/>
                  </a:lnTo>
                  <a:lnTo>
                    <a:pt x="0" y="135"/>
                  </a:lnTo>
                  <a:lnTo>
                    <a:pt x="93" y="16"/>
                  </a:lnTo>
                  <a:lnTo>
                    <a:pt x="0" y="16"/>
                  </a:lnTo>
                  <a:lnTo>
                    <a:pt x="0" y="0"/>
                  </a:lnTo>
                  <a:close/>
                </a:path>
              </a:pathLst>
            </a:custGeom>
            <a:solidFill>
              <a:srgbClr val="0063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l-SI"/>
            </a:p>
          </p:txBody>
        </p:sp>
        <p:sp>
          <p:nvSpPr>
            <p:cNvPr id="15" name="Freeform 15">
              <a:extLst>
                <a:ext uri="{FF2B5EF4-FFF2-40B4-BE49-F238E27FC236}">
                  <a16:creationId xmlns:a16="http://schemas.microsoft.com/office/drawing/2014/main" id="{7330A0BC-23FF-4ADC-85FE-1ADC99184B38}"/>
                </a:ext>
              </a:extLst>
            </p:cNvPr>
            <p:cNvSpPr>
              <a:spLocks noEditPoints="1"/>
            </p:cNvSpPr>
            <p:nvPr/>
          </p:nvSpPr>
          <p:spPr bwMode="auto">
            <a:xfrm>
              <a:off x="3401" y="2297"/>
              <a:ext cx="30" cy="36"/>
            </a:xfrm>
            <a:custGeom>
              <a:avLst/>
              <a:gdLst>
                <a:gd name="T0" fmla="*/ 116 w 136"/>
                <a:gd name="T1" fmla="*/ 129 h 157"/>
                <a:gd name="T2" fmla="*/ 136 w 136"/>
                <a:gd name="T3" fmla="*/ 142 h 157"/>
                <a:gd name="T4" fmla="*/ 135 w 136"/>
                <a:gd name="T5" fmla="*/ 157 h 157"/>
                <a:gd name="T6" fmla="*/ 100 w 136"/>
                <a:gd name="T7" fmla="*/ 145 h 157"/>
                <a:gd name="T8" fmla="*/ 42 w 136"/>
                <a:gd name="T9" fmla="*/ 157 h 157"/>
                <a:gd name="T10" fmla="*/ 0 w 136"/>
                <a:gd name="T11" fmla="*/ 111 h 157"/>
                <a:gd name="T12" fmla="*/ 45 w 136"/>
                <a:gd name="T13" fmla="*/ 67 h 157"/>
                <a:gd name="T14" fmla="*/ 98 w 136"/>
                <a:gd name="T15" fmla="*/ 62 h 157"/>
                <a:gd name="T16" fmla="*/ 98 w 136"/>
                <a:gd name="T17" fmla="*/ 48 h 157"/>
                <a:gd name="T18" fmla="*/ 67 w 136"/>
                <a:gd name="T19" fmla="*/ 17 h 157"/>
                <a:gd name="T20" fmla="*/ 9 w 136"/>
                <a:gd name="T21" fmla="*/ 21 h 157"/>
                <a:gd name="T22" fmla="*/ 8 w 136"/>
                <a:gd name="T23" fmla="*/ 6 h 157"/>
                <a:gd name="T24" fmla="*/ 69 w 136"/>
                <a:gd name="T25" fmla="*/ 0 h 157"/>
                <a:gd name="T26" fmla="*/ 116 w 136"/>
                <a:gd name="T27" fmla="*/ 48 h 157"/>
                <a:gd name="T28" fmla="*/ 116 w 136"/>
                <a:gd name="T29" fmla="*/ 129 h 157"/>
                <a:gd name="T30" fmla="*/ 47 w 136"/>
                <a:gd name="T31" fmla="*/ 81 h 157"/>
                <a:gd name="T32" fmla="*/ 47 w 136"/>
                <a:gd name="T33" fmla="*/ 81 h 157"/>
                <a:gd name="T34" fmla="*/ 19 w 136"/>
                <a:gd name="T35" fmla="*/ 111 h 157"/>
                <a:gd name="T36" fmla="*/ 44 w 136"/>
                <a:gd name="T37" fmla="*/ 141 h 157"/>
                <a:gd name="T38" fmla="*/ 98 w 136"/>
                <a:gd name="T39" fmla="*/ 131 h 157"/>
                <a:gd name="T40" fmla="*/ 98 w 136"/>
                <a:gd name="T41" fmla="*/ 76 h 157"/>
                <a:gd name="T42" fmla="*/ 47 w 136"/>
                <a:gd name="T43" fmla="*/ 81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6" h="157">
                  <a:moveTo>
                    <a:pt x="116" y="129"/>
                  </a:moveTo>
                  <a:cubicBezTo>
                    <a:pt x="117" y="138"/>
                    <a:pt x="126" y="141"/>
                    <a:pt x="136" y="142"/>
                  </a:cubicBezTo>
                  <a:lnTo>
                    <a:pt x="135" y="157"/>
                  </a:lnTo>
                  <a:cubicBezTo>
                    <a:pt x="120" y="157"/>
                    <a:pt x="108" y="154"/>
                    <a:pt x="100" y="145"/>
                  </a:cubicBezTo>
                  <a:cubicBezTo>
                    <a:pt x="100" y="145"/>
                    <a:pt x="71" y="157"/>
                    <a:pt x="42" y="157"/>
                  </a:cubicBezTo>
                  <a:cubicBezTo>
                    <a:pt x="15" y="157"/>
                    <a:pt x="0" y="142"/>
                    <a:pt x="0" y="111"/>
                  </a:cubicBezTo>
                  <a:cubicBezTo>
                    <a:pt x="0" y="83"/>
                    <a:pt x="14" y="70"/>
                    <a:pt x="45" y="67"/>
                  </a:cubicBezTo>
                  <a:lnTo>
                    <a:pt x="98" y="62"/>
                  </a:lnTo>
                  <a:lnTo>
                    <a:pt x="98" y="48"/>
                  </a:lnTo>
                  <a:cubicBezTo>
                    <a:pt x="98" y="26"/>
                    <a:pt x="87" y="17"/>
                    <a:pt x="67" y="17"/>
                  </a:cubicBezTo>
                  <a:cubicBezTo>
                    <a:pt x="45" y="17"/>
                    <a:pt x="9" y="21"/>
                    <a:pt x="9" y="21"/>
                  </a:cubicBezTo>
                  <a:lnTo>
                    <a:pt x="8" y="6"/>
                  </a:lnTo>
                  <a:cubicBezTo>
                    <a:pt x="8" y="6"/>
                    <a:pt x="44" y="0"/>
                    <a:pt x="69" y="0"/>
                  </a:cubicBezTo>
                  <a:cubicBezTo>
                    <a:pt x="101" y="0"/>
                    <a:pt x="116" y="16"/>
                    <a:pt x="116" y="48"/>
                  </a:cubicBezTo>
                  <a:lnTo>
                    <a:pt x="116" y="129"/>
                  </a:lnTo>
                  <a:close/>
                  <a:moveTo>
                    <a:pt x="47" y="81"/>
                  </a:moveTo>
                  <a:lnTo>
                    <a:pt x="47" y="81"/>
                  </a:lnTo>
                  <a:cubicBezTo>
                    <a:pt x="27" y="83"/>
                    <a:pt x="19" y="93"/>
                    <a:pt x="19" y="111"/>
                  </a:cubicBezTo>
                  <a:cubicBezTo>
                    <a:pt x="19" y="130"/>
                    <a:pt x="27" y="141"/>
                    <a:pt x="44" y="141"/>
                  </a:cubicBezTo>
                  <a:cubicBezTo>
                    <a:pt x="69" y="141"/>
                    <a:pt x="98" y="131"/>
                    <a:pt x="98" y="131"/>
                  </a:cubicBezTo>
                  <a:lnTo>
                    <a:pt x="98" y="76"/>
                  </a:lnTo>
                  <a:lnTo>
                    <a:pt x="47" y="81"/>
                  </a:lnTo>
                  <a:close/>
                </a:path>
              </a:pathLst>
            </a:custGeom>
            <a:solidFill>
              <a:srgbClr val="0063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l-SI"/>
            </a:p>
          </p:txBody>
        </p:sp>
        <p:sp>
          <p:nvSpPr>
            <p:cNvPr id="16" name="Freeform 16">
              <a:extLst>
                <a:ext uri="{FF2B5EF4-FFF2-40B4-BE49-F238E27FC236}">
                  <a16:creationId xmlns:a16="http://schemas.microsoft.com/office/drawing/2014/main" id="{7814480E-7216-4527-A1A3-B3987BDCC191}"/>
                </a:ext>
              </a:extLst>
            </p:cNvPr>
            <p:cNvSpPr>
              <a:spLocks/>
            </p:cNvSpPr>
            <p:nvPr/>
          </p:nvSpPr>
          <p:spPr bwMode="auto">
            <a:xfrm>
              <a:off x="3452" y="2297"/>
              <a:ext cx="30" cy="35"/>
            </a:xfrm>
            <a:custGeom>
              <a:avLst/>
              <a:gdLst>
                <a:gd name="T0" fmla="*/ 19 w 131"/>
                <a:gd name="T1" fmla="*/ 0 h 151"/>
                <a:gd name="T2" fmla="*/ 59 w 131"/>
                <a:gd name="T3" fmla="*/ 135 h 151"/>
                <a:gd name="T4" fmla="*/ 72 w 131"/>
                <a:gd name="T5" fmla="*/ 135 h 151"/>
                <a:gd name="T6" fmla="*/ 112 w 131"/>
                <a:gd name="T7" fmla="*/ 0 h 151"/>
                <a:gd name="T8" fmla="*/ 131 w 131"/>
                <a:gd name="T9" fmla="*/ 0 h 151"/>
                <a:gd name="T10" fmla="*/ 85 w 131"/>
                <a:gd name="T11" fmla="*/ 151 h 151"/>
                <a:gd name="T12" fmla="*/ 45 w 131"/>
                <a:gd name="T13" fmla="*/ 151 h 151"/>
                <a:gd name="T14" fmla="*/ 0 w 131"/>
                <a:gd name="T15" fmla="*/ 0 h 151"/>
                <a:gd name="T16" fmla="*/ 19 w 131"/>
                <a:gd name="T17" fmla="*/ 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1" h="151">
                  <a:moveTo>
                    <a:pt x="19" y="0"/>
                  </a:moveTo>
                  <a:lnTo>
                    <a:pt x="59" y="135"/>
                  </a:lnTo>
                  <a:lnTo>
                    <a:pt x="72" y="135"/>
                  </a:lnTo>
                  <a:lnTo>
                    <a:pt x="112" y="0"/>
                  </a:lnTo>
                  <a:lnTo>
                    <a:pt x="131" y="0"/>
                  </a:lnTo>
                  <a:lnTo>
                    <a:pt x="85" y="151"/>
                  </a:lnTo>
                  <a:lnTo>
                    <a:pt x="45" y="151"/>
                  </a:lnTo>
                  <a:lnTo>
                    <a:pt x="0" y="0"/>
                  </a:lnTo>
                  <a:lnTo>
                    <a:pt x="19" y="0"/>
                  </a:lnTo>
                  <a:close/>
                </a:path>
              </a:pathLst>
            </a:custGeom>
            <a:solidFill>
              <a:srgbClr val="0063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l-SI"/>
            </a:p>
          </p:txBody>
        </p:sp>
        <p:sp>
          <p:nvSpPr>
            <p:cNvPr id="17" name="Freeform 17">
              <a:extLst>
                <a:ext uri="{FF2B5EF4-FFF2-40B4-BE49-F238E27FC236}">
                  <a16:creationId xmlns:a16="http://schemas.microsoft.com/office/drawing/2014/main" id="{8F57DEF8-2E2D-4F60-930E-52D0EC861F8B}"/>
                </a:ext>
              </a:extLst>
            </p:cNvPr>
            <p:cNvSpPr>
              <a:spLocks/>
            </p:cNvSpPr>
            <p:nvPr/>
          </p:nvSpPr>
          <p:spPr bwMode="auto">
            <a:xfrm>
              <a:off x="3507" y="2284"/>
              <a:ext cx="46" cy="48"/>
            </a:xfrm>
            <a:custGeom>
              <a:avLst/>
              <a:gdLst>
                <a:gd name="T0" fmla="*/ 0 w 204"/>
                <a:gd name="T1" fmla="*/ 0 h 211"/>
                <a:gd name="T2" fmla="*/ 34 w 204"/>
                <a:gd name="T3" fmla="*/ 0 h 211"/>
                <a:gd name="T4" fmla="*/ 102 w 204"/>
                <a:gd name="T5" fmla="*/ 184 h 211"/>
                <a:gd name="T6" fmla="*/ 169 w 204"/>
                <a:gd name="T7" fmla="*/ 0 h 211"/>
                <a:gd name="T8" fmla="*/ 204 w 204"/>
                <a:gd name="T9" fmla="*/ 0 h 211"/>
                <a:gd name="T10" fmla="*/ 204 w 204"/>
                <a:gd name="T11" fmla="*/ 211 h 211"/>
                <a:gd name="T12" fmla="*/ 185 w 204"/>
                <a:gd name="T13" fmla="*/ 211 h 211"/>
                <a:gd name="T14" fmla="*/ 185 w 204"/>
                <a:gd name="T15" fmla="*/ 21 h 211"/>
                <a:gd name="T16" fmla="*/ 181 w 204"/>
                <a:gd name="T17" fmla="*/ 21 h 211"/>
                <a:gd name="T18" fmla="*/ 113 w 204"/>
                <a:gd name="T19" fmla="*/ 204 h 211"/>
                <a:gd name="T20" fmla="*/ 90 w 204"/>
                <a:gd name="T21" fmla="*/ 204 h 211"/>
                <a:gd name="T22" fmla="*/ 23 w 204"/>
                <a:gd name="T23" fmla="*/ 21 h 211"/>
                <a:gd name="T24" fmla="*/ 19 w 204"/>
                <a:gd name="T25" fmla="*/ 21 h 211"/>
                <a:gd name="T26" fmla="*/ 19 w 204"/>
                <a:gd name="T27" fmla="*/ 211 h 211"/>
                <a:gd name="T28" fmla="*/ 0 w 204"/>
                <a:gd name="T29" fmla="*/ 211 h 211"/>
                <a:gd name="T30" fmla="*/ 0 w 204"/>
                <a:gd name="T31"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4" h="211">
                  <a:moveTo>
                    <a:pt x="0" y="0"/>
                  </a:moveTo>
                  <a:lnTo>
                    <a:pt x="34" y="0"/>
                  </a:lnTo>
                  <a:lnTo>
                    <a:pt x="102" y="184"/>
                  </a:lnTo>
                  <a:lnTo>
                    <a:pt x="169" y="0"/>
                  </a:lnTo>
                  <a:lnTo>
                    <a:pt x="204" y="0"/>
                  </a:lnTo>
                  <a:lnTo>
                    <a:pt x="204" y="211"/>
                  </a:lnTo>
                  <a:lnTo>
                    <a:pt x="185" y="211"/>
                  </a:lnTo>
                  <a:lnTo>
                    <a:pt x="185" y="21"/>
                  </a:lnTo>
                  <a:lnTo>
                    <a:pt x="181" y="21"/>
                  </a:lnTo>
                  <a:lnTo>
                    <a:pt x="113" y="204"/>
                  </a:lnTo>
                  <a:lnTo>
                    <a:pt x="90" y="204"/>
                  </a:lnTo>
                  <a:lnTo>
                    <a:pt x="23" y="21"/>
                  </a:lnTo>
                  <a:lnTo>
                    <a:pt x="19" y="21"/>
                  </a:lnTo>
                  <a:lnTo>
                    <a:pt x="19" y="211"/>
                  </a:lnTo>
                  <a:lnTo>
                    <a:pt x="0" y="211"/>
                  </a:lnTo>
                  <a:lnTo>
                    <a:pt x="0" y="0"/>
                  </a:lnTo>
                  <a:close/>
                </a:path>
              </a:pathLst>
            </a:custGeom>
            <a:solidFill>
              <a:srgbClr val="0063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l-SI"/>
            </a:p>
          </p:txBody>
        </p:sp>
        <p:sp>
          <p:nvSpPr>
            <p:cNvPr id="18" name="Freeform 18">
              <a:extLst>
                <a:ext uri="{FF2B5EF4-FFF2-40B4-BE49-F238E27FC236}">
                  <a16:creationId xmlns:a16="http://schemas.microsoft.com/office/drawing/2014/main" id="{02D89B70-46BB-48CD-8B05-9F133A0EBD88}"/>
                </a:ext>
              </a:extLst>
            </p:cNvPr>
            <p:cNvSpPr>
              <a:spLocks noEditPoints="1"/>
            </p:cNvSpPr>
            <p:nvPr/>
          </p:nvSpPr>
          <p:spPr bwMode="auto">
            <a:xfrm>
              <a:off x="3563" y="2297"/>
              <a:ext cx="31" cy="36"/>
            </a:xfrm>
            <a:custGeom>
              <a:avLst/>
              <a:gdLst>
                <a:gd name="T0" fmla="*/ 116 w 136"/>
                <a:gd name="T1" fmla="*/ 129 h 157"/>
                <a:gd name="T2" fmla="*/ 136 w 136"/>
                <a:gd name="T3" fmla="*/ 142 h 157"/>
                <a:gd name="T4" fmla="*/ 135 w 136"/>
                <a:gd name="T5" fmla="*/ 157 h 157"/>
                <a:gd name="T6" fmla="*/ 100 w 136"/>
                <a:gd name="T7" fmla="*/ 145 h 157"/>
                <a:gd name="T8" fmla="*/ 42 w 136"/>
                <a:gd name="T9" fmla="*/ 157 h 157"/>
                <a:gd name="T10" fmla="*/ 0 w 136"/>
                <a:gd name="T11" fmla="*/ 111 h 157"/>
                <a:gd name="T12" fmla="*/ 45 w 136"/>
                <a:gd name="T13" fmla="*/ 67 h 157"/>
                <a:gd name="T14" fmla="*/ 98 w 136"/>
                <a:gd name="T15" fmla="*/ 62 h 157"/>
                <a:gd name="T16" fmla="*/ 98 w 136"/>
                <a:gd name="T17" fmla="*/ 48 h 157"/>
                <a:gd name="T18" fmla="*/ 68 w 136"/>
                <a:gd name="T19" fmla="*/ 17 h 157"/>
                <a:gd name="T20" fmla="*/ 9 w 136"/>
                <a:gd name="T21" fmla="*/ 21 h 157"/>
                <a:gd name="T22" fmla="*/ 8 w 136"/>
                <a:gd name="T23" fmla="*/ 6 h 157"/>
                <a:gd name="T24" fmla="*/ 69 w 136"/>
                <a:gd name="T25" fmla="*/ 0 h 157"/>
                <a:gd name="T26" fmla="*/ 116 w 136"/>
                <a:gd name="T27" fmla="*/ 48 h 157"/>
                <a:gd name="T28" fmla="*/ 116 w 136"/>
                <a:gd name="T29" fmla="*/ 129 h 157"/>
                <a:gd name="T30" fmla="*/ 47 w 136"/>
                <a:gd name="T31" fmla="*/ 81 h 157"/>
                <a:gd name="T32" fmla="*/ 47 w 136"/>
                <a:gd name="T33" fmla="*/ 81 h 157"/>
                <a:gd name="T34" fmla="*/ 19 w 136"/>
                <a:gd name="T35" fmla="*/ 111 h 157"/>
                <a:gd name="T36" fmla="*/ 45 w 136"/>
                <a:gd name="T37" fmla="*/ 141 h 157"/>
                <a:gd name="T38" fmla="*/ 98 w 136"/>
                <a:gd name="T39" fmla="*/ 131 h 157"/>
                <a:gd name="T40" fmla="*/ 98 w 136"/>
                <a:gd name="T41" fmla="*/ 76 h 157"/>
                <a:gd name="T42" fmla="*/ 47 w 136"/>
                <a:gd name="T43" fmla="*/ 81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6" h="157">
                  <a:moveTo>
                    <a:pt x="116" y="129"/>
                  </a:moveTo>
                  <a:cubicBezTo>
                    <a:pt x="117" y="138"/>
                    <a:pt x="126" y="141"/>
                    <a:pt x="136" y="142"/>
                  </a:cubicBezTo>
                  <a:lnTo>
                    <a:pt x="135" y="157"/>
                  </a:lnTo>
                  <a:cubicBezTo>
                    <a:pt x="120" y="157"/>
                    <a:pt x="109" y="154"/>
                    <a:pt x="100" y="145"/>
                  </a:cubicBezTo>
                  <a:cubicBezTo>
                    <a:pt x="100" y="145"/>
                    <a:pt x="71" y="157"/>
                    <a:pt x="42" y="157"/>
                  </a:cubicBezTo>
                  <a:cubicBezTo>
                    <a:pt x="15" y="157"/>
                    <a:pt x="0" y="142"/>
                    <a:pt x="0" y="111"/>
                  </a:cubicBezTo>
                  <a:cubicBezTo>
                    <a:pt x="0" y="83"/>
                    <a:pt x="14" y="70"/>
                    <a:pt x="45" y="67"/>
                  </a:cubicBezTo>
                  <a:lnTo>
                    <a:pt x="98" y="62"/>
                  </a:lnTo>
                  <a:lnTo>
                    <a:pt x="98" y="48"/>
                  </a:lnTo>
                  <a:cubicBezTo>
                    <a:pt x="98" y="26"/>
                    <a:pt x="87" y="17"/>
                    <a:pt x="68" y="17"/>
                  </a:cubicBezTo>
                  <a:cubicBezTo>
                    <a:pt x="45" y="17"/>
                    <a:pt x="9" y="21"/>
                    <a:pt x="9" y="21"/>
                  </a:cubicBezTo>
                  <a:lnTo>
                    <a:pt x="8" y="6"/>
                  </a:lnTo>
                  <a:cubicBezTo>
                    <a:pt x="8" y="6"/>
                    <a:pt x="44" y="0"/>
                    <a:pt x="69" y="0"/>
                  </a:cubicBezTo>
                  <a:cubicBezTo>
                    <a:pt x="101" y="0"/>
                    <a:pt x="116" y="16"/>
                    <a:pt x="116" y="48"/>
                  </a:cubicBezTo>
                  <a:lnTo>
                    <a:pt x="116" y="129"/>
                  </a:lnTo>
                  <a:close/>
                  <a:moveTo>
                    <a:pt x="47" y="81"/>
                  </a:moveTo>
                  <a:lnTo>
                    <a:pt x="47" y="81"/>
                  </a:lnTo>
                  <a:cubicBezTo>
                    <a:pt x="27" y="83"/>
                    <a:pt x="19" y="93"/>
                    <a:pt x="19" y="111"/>
                  </a:cubicBezTo>
                  <a:cubicBezTo>
                    <a:pt x="19" y="130"/>
                    <a:pt x="28" y="141"/>
                    <a:pt x="45" y="141"/>
                  </a:cubicBezTo>
                  <a:cubicBezTo>
                    <a:pt x="69" y="141"/>
                    <a:pt x="98" y="131"/>
                    <a:pt x="98" y="131"/>
                  </a:cubicBezTo>
                  <a:lnTo>
                    <a:pt x="98" y="76"/>
                  </a:lnTo>
                  <a:lnTo>
                    <a:pt x="47" y="81"/>
                  </a:lnTo>
                  <a:close/>
                </a:path>
              </a:pathLst>
            </a:custGeom>
            <a:solidFill>
              <a:srgbClr val="0063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l-SI"/>
            </a:p>
          </p:txBody>
        </p:sp>
        <p:sp>
          <p:nvSpPr>
            <p:cNvPr id="19" name="Freeform 19">
              <a:extLst>
                <a:ext uri="{FF2B5EF4-FFF2-40B4-BE49-F238E27FC236}">
                  <a16:creationId xmlns:a16="http://schemas.microsoft.com/office/drawing/2014/main" id="{77588FEC-C540-4057-B987-E2258710D973}"/>
                </a:ext>
              </a:extLst>
            </p:cNvPr>
            <p:cNvSpPr>
              <a:spLocks/>
            </p:cNvSpPr>
            <p:nvPr/>
          </p:nvSpPr>
          <p:spPr bwMode="auto">
            <a:xfrm>
              <a:off x="3603" y="2297"/>
              <a:ext cx="17" cy="35"/>
            </a:xfrm>
            <a:custGeom>
              <a:avLst/>
              <a:gdLst>
                <a:gd name="T0" fmla="*/ 0 w 75"/>
                <a:gd name="T1" fmla="*/ 3 h 154"/>
                <a:gd name="T2" fmla="*/ 19 w 75"/>
                <a:gd name="T3" fmla="*/ 3 h 154"/>
                <a:gd name="T4" fmla="*/ 19 w 75"/>
                <a:gd name="T5" fmla="*/ 24 h 154"/>
                <a:gd name="T6" fmla="*/ 75 w 75"/>
                <a:gd name="T7" fmla="*/ 0 h 154"/>
                <a:gd name="T8" fmla="*/ 75 w 75"/>
                <a:gd name="T9" fmla="*/ 18 h 154"/>
                <a:gd name="T10" fmla="*/ 19 w 75"/>
                <a:gd name="T11" fmla="*/ 41 h 154"/>
                <a:gd name="T12" fmla="*/ 19 w 75"/>
                <a:gd name="T13" fmla="*/ 154 h 154"/>
                <a:gd name="T14" fmla="*/ 0 w 75"/>
                <a:gd name="T15" fmla="*/ 154 h 154"/>
                <a:gd name="T16" fmla="*/ 0 w 75"/>
                <a:gd name="T17" fmla="*/ 3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154">
                  <a:moveTo>
                    <a:pt x="0" y="3"/>
                  </a:moveTo>
                  <a:lnTo>
                    <a:pt x="19" y="3"/>
                  </a:lnTo>
                  <a:lnTo>
                    <a:pt x="19" y="24"/>
                  </a:lnTo>
                  <a:cubicBezTo>
                    <a:pt x="19" y="24"/>
                    <a:pt x="44" y="5"/>
                    <a:pt x="75" y="0"/>
                  </a:cubicBezTo>
                  <a:lnTo>
                    <a:pt x="75" y="18"/>
                  </a:lnTo>
                  <a:cubicBezTo>
                    <a:pt x="46" y="24"/>
                    <a:pt x="19" y="41"/>
                    <a:pt x="19" y="41"/>
                  </a:cubicBezTo>
                  <a:lnTo>
                    <a:pt x="19" y="154"/>
                  </a:lnTo>
                  <a:lnTo>
                    <a:pt x="0" y="154"/>
                  </a:lnTo>
                  <a:lnTo>
                    <a:pt x="0" y="3"/>
                  </a:lnTo>
                  <a:close/>
                </a:path>
              </a:pathLst>
            </a:custGeom>
            <a:solidFill>
              <a:srgbClr val="0063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l-SI"/>
            </a:p>
          </p:txBody>
        </p:sp>
        <p:sp>
          <p:nvSpPr>
            <p:cNvPr id="20" name="Freeform 20">
              <a:extLst>
                <a:ext uri="{FF2B5EF4-FFF2-40B4-BE49-F238E27FC236}">
                  <a16:creationId xmlns:a16="http://schemas.microsoft.com/office/drawing/2014/main" id="{1395362E-7153-423B-A0B1-484B46DE2552}"/>
                </a:ext>
              </a:extLst>
            </p:cNvPr>
            <p:cNvSpPr>
              <a:spLocks noEditPoints="1"/>
            </p:cNvSpPr>
            <p:nvPr/>
          </p:nvSpPr>
          <p:spPr bwMode="auto">
            <a:xfrm>
              <a:off x="3627" y="2283"/>
              <a:ext cx="4" cy="49"/>
            </a:xfrm>
            <a:custGeom>
              <a:avLst/>
              <a:gdLst>
                <a:gd name="T0" fmla="*/ 0 w 19"/>
                <a:gd name="T1" fmla="*/ 0 h 212"/>
                <a:gd name="T2" fmla="*/ 19 w 19"/>
                <a:gd name="T3" fmla="*/ 0 h 212"/>
                <a:gd name="T4" fmla="*/ 19 w 19"/>
                <a:gd name="T5" fmla="*/ 23 h 212"/>
                <a:gd name="T6" fmla="*/ 0 w 19"/>
                <a:gd name="T7" fmla="*/ 23 h 212"/>
                <a:gd name="T8" fmla="*/ 0 w 19"/>
                <a:gd name="T9" fmla="*/ 0 h 212"/>
                <a:gd name="T10" fmla="*/ 0 w 19"/>
                <a:gd name="T11" fmla="*/ 61 h 212"/>
                <a:gd name="T12" fmla="*/ 0 w 19"/>
                <a:gd name="T13" fmla="*/ 61 h 212"/>
                <a:gd name="T14" fmla="*/ 19 w 19"/>
                <a:gd name="T15" fmla="*/ 61 h 212"/>
                <a:gd name="T16" fmla="*/ 19 w 19"/>
                <a:gd name="T17" fmla="*/ 212 h 212"/>
                <a:gd name="T18" fmla="*/ 0 w 19"/>
                <a:gd name="T19" fmla="*/ 212 h 212"/>
                <a:gd name="T20" fmla="*/ 0 w 19"/>
                <a:gd name="T21" fmla="*/ 61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212">
                  <a:moveTo>
                    <a:pt x="0" y="0"/>
                  </a:moveTo>
                  <a:lnTo>
                    <a:pt x="19" y="0"/>
                  </a:lnTo>
                  <a:lnTo>
                    <a:pt x="19" y="23"/>
                  </a:lnTo>
                  <a:lnTo>
                    <a:pt x="0" y="23"/>
                  </a:lnTo>
                  <a:lnTo>
                    <a:pt x="0" y="0"/>
                  </a:lnTo>
                  <a:close/>
                  <a:moveTo>
                    <a:pt x="0" y="61"/>
                  </a:moveTo>
                  <a:lnTo>
                    <a:pt x="0" y="61"/>
                  </a:lnTo>
                  <a:lnTo>
                    <a:pt x="19" y="61"/>
                  </a:lnTo>
                  <a:lnTo>
                    <a:pt x="19" y="212"/>
                  </a:lnTo>
                  <a:lnTo>
                    <a:pt x="0" y="212"/>
                  </a:lnTo>
                  <a:lnTo>
                    <a:pt x="0" y="61"/>
                  </a:lnTo>
                  <a:close/>
                </a:path>
              </a:pathLst>
            </a:custGeom>
            <a:solidFill>
              <a:srgbClr val="0063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l-SI"/>
            </a:p>
          </p:txBody>
        </p:sp>
        <p:sp>
          <p:nvSpPr>
            <p:cNvPr id="21" name="Freeform 21">
              <a:extLst>
                <a:ext uri="{FF2B5EF4-FFF2-40B4-BE49-F238E27FC236}">
                  <a16:creationId xmlns:a16="http://schemas.microsoft.com/office/drawing/2014/main" id="{294526D2-CE94-4754-9CF1-083EDD2F8EE9}"/>
                </a:ext>
              </a:extLst>
            </p:cNvPr>
            <p:cNvSpPr>
              <a:spLocks noEditPoints="1"/>
            </p:cNvSpPr>
            <p:nvPr/>
          </p:nvSpPr>
          <p:spPr bwMode="auto">
            <a:xfrm>
              <a:off x="3644" y="2282"/>
              <a:ext cx="27" cy="51"/>
            </a:xfrm>
            <a:custGeom>
              <a:avLst/>
              <a:gdLst>
                <a:gd name="T0" fmla="*/ 122 w 122"/>
                <a:gd name="T1" fmla="*/ 140 h 221"/>
                <a:gd name="T2" fmla="*/ 50 w 122"/>
                <a:gd name="T3" fmla="*/ 221 h 221"/>
                <a:gd name="T4" fmla="*/ 0 w 122"/>
                <a:gd name="T5" fmla="*/ 218 h 221"/>
                <a:gd name="T6" fmla="*/ 0 w 122"/>
                <a:gd name="T7" fmla="*/ 0 h 221"/>
                <a:gd name="T8" fmla="*/ 19 w 122"/>
                <a:gd name="T9" fmla="*/ 0 h 221"/>
                <a:gd name="T10" fmla="*/ 19 w 122"/>
                <a:gd name="T11" fmla="*/ 75 h 221"/>
                <a:gd name="T12" fmla="*/ 67 w 122"/>
                <a:gd name="T13" fmla="*/ 64 h 221"/>
                <a:gd name="T14" fmla="*/ 122 w 122"/>
                <a:gd name="T15" fmla="*/ 140 h 221"/>
                <a:gd name="T16" fmla="*/ 103 w 122"/>
                <a:gd name="T17" fmla="*/ 140 h 221"/>
                <a:gd name="T18" fmla="*/ 103 w 122"/>
                <a:gd name="T19" fmla="*/ 140 h 221"/>
                <a:gd name="T20" fmla="*/ 66 w 122"/>
                <a:gd name="T21" fmla="*/ 81 h 221"/>
                <a:gd name="T22" fmla="*/ 19 w 122"/>
                <a:gd name="T23" fmla="*/ 90 h 221"/>
                <a:gd name="T24" fmla="*/ 19 w 122"/>
                <a:gd name="T25" fmla="*/ 203 h 221"/>
                <a:gd name="T26" fmla="*/ 50 w 122"/>
                <a:gd name="T27" fmla="*/ 205 h 221"/>
                <a:gd name="T28" fmla="*/ 103 w 122"/>
                <a:gd name="T29" fmla="*/ 140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2" h="221">
                  <a:moveTo>
                    <a:pt x="122" y="140"/>
                  </a:moveTo>
                  <a:cubicBezTo>
                    <a:pt x="122" y="198"/>
                    <a:pt x="107" y="221"/>
                    <a:pt x="50" y="221"/>
                  </a:cubicBezTo>
                  <a:cubicBezTo>
                    <a:pt x="31" y="221"/>
                    <a:pt x="0" y="218"/>
                    <a:pt x="0" y="218"/>
                  </a:cubicBezTo>
                  <a:lnTo>
                    <a:pt x="0" y="0"/>
                  </a:lnTo>
                  <a:lnTo>
                    <a:pt x="19" y="0"/>
                  </a:lnTo>
                  <a:lnTo>
                    <a:pt x="19" y="75"/>
                  </a:lnTo>
                  <a:cubicBezTo>
                    <a:pt x="19" y="75"/>
                    <a:pt x="43" y="64"/>
                    <a:pt x="67" y="64"/>
                  </a:cubicBezTo>
                  <a:cubicBezTo>
                    <a:pt x="109" y="64"/>
                    <a:pt x="122" y="86"/>
                    <a:pt x="122" y="140"/>
                  </a:cubicBezTo>
                  <a:close/>
                  <a:moveTo>
                    <a:pt x="103" y="140"/>
                  </a:moveTo>
                  <a:lnTo>
                    <a:pt x="103" y="140"/>
                  </a:lnTo>
                  <a:cubicBezTo>
                    <a:pt x="103" y="98"/>
                    <a:pt x="96" y="81"/>
                    <a:pt x="66" y="81"/>
                  </a:cubicBezTo>
                  <a:cubicBezTo>
                    <a:pt x="43" y="81"/>
                    <a:pt x="19" y="90"/>
                    <a:pt x="19" y="90"/>
                  </a:cubicBezTo>
                  <a:lnTo>
                    <a:pt x="19" y="203"/>
                  </a:lnTo>
                  <a:cubicBezTo>
                    <a:pt x="19" y="203"/>
                    <a:pt x="40" y="205"/>
                    <a:pt x="50" y="205"/>
                  </a:cubicBezTo>
                  <a:cubicBezTo>
                    <a:pt x="96" y="205"/>
                    <a:pt x="103" y="184"/>
                    <a:pt x="103" y="140"/>
                  </a:cubicBezTo>
                  <a:close/>
                </a:path>
              </a:pathLst>
            </a:custGeom>
            <a:solidFill>
              <a:srgbClr val="0063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l-SI"/>
            </a:p>
          </p:txBody>
        </p:sp>
        <p:sp>
          <p:nvSpPr>
            <p:cNvPr id="22" name="Freeform 22">
              <a:extLst>
                <a:ext uri="{FF2B5EF4-FFF2-40B4-BE49-F238E27FC236}">
                  <a16:creationId xmlns:a16="http://schemas.microsoft.com/office/drawing/2014/main" id="{B98E98EB-B548-4F67-AF21-AFB541863644}"/>
                </a:ext>
              </a:extLst>
            </p:cNvPr>
            <p:cNvSpPr>
              <a:spLocks noEditPoints="1"/>
            </p:cNvSpPr>
            <p:nvPr/>
          </p:nvSpPr>
          <p:spPr bwMode="auto">
            <a:xfrm>
              <a:off x="3679" y="2297"/>
              <a:ext cx="29" cy="36"/>
            </a:xfrm>
            <a:custGeom>
              <a:avLst/>
              <a:gdLst>
                <a:gd name="T0" fmla="*/ 129 w 129"/>
                <a:gd name="T1" fmla="*/ 76 h 157"/>
                <a:gd name="T2" fmla="*/ 65 w 129"/>
                <a:gd name="T3" fmla="*/ 157 h 157"/>
                <a:gd name="T4" fmla="*/ 0 w 129"/>
                <a:gd name="T5" fmla="*/ 76 h 157"/>
                <a:gd name="T6" fmla="*/ 65 w 129"/>
                <a:gd name="T7" fmla="*/ 0 h 157"/>
                <a:gd name="T8" fmla="*/ 129 w 129"/>
                <a:gd name="T9" fmla="*/ 76 h 157"/>
                <a:gd name="T10" fmla="*/ 110 w 129"/>
                <a:gd name="T11" fmla="*/ 76 h 157"/>
                <a:gd name="T12" fmla="*/ 110 w 129"/>
                <a:gd name="T13" fmla="*/ 76 h 157"/>
                <a:gd name="T14" fmla="*/ 65 w 129"/>
                <a:gd name="T15" fmla="*/ 16 h 157"/>
                <a:gd name="T16" fmla="*/ 18 w 129"/>
                <a:gd name="T17" fmla="*/ 76 h 157"/>
                <a:gd name="T18" fmla="*/ 65 w 129"/>
                <a:gd name="T19" fmla="*/ 141 h 157"/>
                <a:gd name="T20" fmla="*/ 110 w 129"/>
                <a:gd name="T21" fmla="*/ 76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9" h="157">
                  <a:moveTo>
                    <a:pt x="129" y="76"/>
                  </a:moveTo>
                  <a:cubicBezTo>
                    <a:pt x="129" y="130"/>
                    <a:pt x="116" y="157"/>
                    <a:pt x="65" y="157"/>
                  </a:cubicBezTo>
                  <a:cubicBezTo>
                    <a:pt x="13" y="157"/>
                    <a:pt x="0" y="133"/>
                    <a:pt x="0" y="76"/>
                  </a:cubicBezTo>
                  <a:cubicBezTo>
                    <a:pt x="0" y="22"/>
                    <a:pt x="17" y="0"/>
                    <a:pt x="65" y="0"/>
                  </a:cubicBezTo>
                  <a:cubicBezTo>
                    <a:pt x="110" y="0"/>
                    <a:pt x="129" y="23"/>
                    <a:pt x="129" y="76"/>
                  </a:cubicBezTo>
                  <a:close/>
                  <a:moveTo>
                    <a:pt x="110" y="76"/>
                  </a:moveTo>
                  <a:lnTo>
                    <a:pt x="110" y="76"/>
                  </a:lnTo>
                  <a:cubicBezTo>
                    <a:pt x="110" y="33"/>
                    <a:pt x="96" y="16"/>
                    <a:pt x="65" y="16"/>
                  </a:cubicBezTo>
                  <a:cubicBezTo>
                    <a:pt x="29" y="16"/>
                    <a:pt x="18" y="31"/>
                    <a:pt x="18" y="76"/>
                  </a:cubicBezTo>
                  <a:cubicBezTo>
                    <a:pt x="18" y="122"/>
                    <a:pt x="25" y="141"/>
                    <a:pt x="65" y="141"/>
                  </a:cubicBezTo>
                  <a:cubicBezTo>
                    <a:pt x="105" y="141"/>
                    <a:pt x="110" y="119"/>
                    <a:pt x="110" y="76"/>
                  </a:cubicBezTo>
                  <a:close/>
                </a:path>
              </a:pathLst>
            </a:custGeom>
            <a:solidFill>
              <a:srgbClr val="0063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l-SI"/>
            </a:p>
          </p:txBody>
        </p:sp>
        <p:sp>
          <p:nvSpPr>
            <p:cNvPr id="23" name="Freeform 23">
              <a:extLst>
                <a:ext uri="{FF2B5EF4-FFF2-40B4-BE49-F238E27FC236}">
                  <a16:creationId xmlns:a16="http://schemas.microsoft.com/office/drawing/2014/main" id="{DAEBF6E8-F5A8-4C45-BA25-0D55F84BEBA5}"/>
                </a:ext>
              </a:extLst>
            </p:cNvPr>
            <p:cNvSpPr>
              <a:spLocks/>
            </p:cNvSpPr>
            <p:nvPr/>
          </p:nvSpPr>
          <p:spPr bwMode="auto">
            <a:xfrm>
              <a:off x="3719" y="2297"/>
              <a:ext cx="17" cy="35"/>
            </a:xfrm>
            <a:custGeom>
              <a:avLst/>
              <a:gdLst>
                <a:gd name="T0" fmla="*/ 0 w 75"/>
                <a:gd name="T1" fmla="*/ 3 h 154"/>
                <a:gd name="T2" fmla="*/ 19 w 75"/>
                <a:gd name="T3" fmla="*/ 3 h 154"/>
                <a:gd name="T4" fmla="*/ 19 w 75"/>
                <a:gd name="T5" fmla="*/ 24 h 154"/>
                <a:gd name="T6" fmla="*/ 75 w 75"/>
                <a:gd name="T7" fmla="*/ 0 h 154"/>
                <a:gd name="T8" fmla="*/ 75 w 75"/>
                <a:gd name="T9" fmla="*/ 18 h 154"/>
                <a:gd name="T10" fmla="*/ 19 w 75"/>
                <a:gd name="T11" fmla="*/ 41 h 154"/>
                <a:gd name="T12" fmla="*/ 19 w 75"/>
                <a:gd name="T13" fmla="*/ 154 h 154"/>
                <a:gd name="T14" fmla="*/ 0 w 75"/>
                <a:gd name="T15" fmla="*/ 154 h 154"/>
                <a:gd name="T16" fmla="*/ 0 w 75"/>
                <a:gd name="T17" fmla="*/ 3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154">
                  <a:moveTo>
                    <a:pt x="0" y="3"/>
                  </a:moveTo>
                  <a:lnTo>
                    <a:pt x="19" y="3"/>
                  </a:lnTo>
                  <a:lnTo>
                    <a:pt x="19" y="24"/>
                  </a:lnTo>
                  <a:cubicBezTo>
                    <a:pt x="19" y="24"/>
                    <a:pt x="44" y="5"/>
                    <a:pt x="75" y="0"/>
                  </a:cubicBezTo>
                  <a:lnTo>
                    <a:pt x="75" y="18"/>
                  </a:lnTo>
                  <a:cubicBezTo>
                    <a:pt x="46" y="24"/>
                    <a:pt x="19" y="41"/>
                    <a:pt x="19" y="41"/>
                  </a:cubicBezTo>
                  <a:lnTo>
                    <a:pt x="19" y="154"/>
                  </a:lnTo>
                  <a:lnTo>
                    <a:pt x="0" y="154"/>
                  </a:lnTo>
                  <a:lnTo>
                    <a:pt x="0" y="3"/>
                  </a:lnTo>
                  <a:close/>
                </a:path>
              </a:pathLst>
            </a:custGeom>
            <a:solidFill>
              <a:srgbClr val="0063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l-SI"/>
            </a:p>
          </p:txBody>
        </p:sp>
        <p:sp>
          <p:nvSpPr>
            <p:cNvPr id="24" name="Freeform 24">
              <a:extLst>
                <a:ext uri="{FF2B5EF4-FFF2-40B4-BE49-F238E27FC236}">
                  <a16:creationId xmlns:a16="http://schemas.microsoft.com/office/drawing/2014/main" id="{523E0FDC-6CE3-4256-B844-F0D9CF580D25}"/>
                </a:ext>
              </a:extLst>
            </p:cNvPr>
            <p:cNvSpPr>
              <a:spLocks/>
            </p:cNvSpPr>
            <p:nvPr/>
          </p:nvSpPr>
          <p:spPr bwMode="auto">
            <a:xfrm>
              <a:off x="3743" y="2297"/>
              <a:ext cx="27" cy="36"/>
            </a:xfrm>
            <a:custGeom>
              <a:avLst/>
              <a:gdLst>
                <a:gd name="T0" fmla="*/ 117 w 117"/>
                <a:gd name="T1" fmla="*/ 0 h 154"/>
                <a:gd name="T2" fmla="*/ 117 w 117"/>
                <a:gd name="T3" fmla="*/ 151 h 154"/>
                <a:gd name="T4" fmla="*/ 99 w 117"/>
                <a:gd name="T5" fmla="*/ 151 h 154"/>
                <a:gd name="T6" fmla="*/ 99 w 117"/>
                <a:gd name="T7" fmla="*/ 140 h 154"/>
                <a:gd name="T8" fmla="*/ 51 w 117"/>
                <a:gd name="T9" fmla="*/ 154 h 154"/>
                <a:gd name="T10" fmla="*/ 0 w 117"/>
                <a:gd name="T11" fmla="*/ 79 h 154"/>
                <a:gd name="T12" fmla="*/ 0 w 117"/>
                <a:gd name="T13" fmla="*/ 0 h 154"/>
                <a:gd name="T14" fmla="*/ 18 w 117"/>
                <a:gd name="T15" fmla="*/ 0 h 154"/>
                <a:gd name="T16" fmla="*/ 18 w 117"/>
                <a:gd name="T17" fmla="*/ 78 h 154"/>
                <a:gd name="T18" fmla="*/ 53 w 117"/>
                <a:gd name="T19" fmla="*/ 138 h 154"/>
                <a:gd name="T20" fmla="*/ 99 w 117"/>
                <a:gd name="T21" fmla="*/ 125 h 154"/>
                <a:gd name="T22" fmla="*/ 99 w 117"/>
                <a:gd name="T23" fmla="*/ 0 h 154"/>
                <a:gd name="T24" fmla="*/ 117 w 117"/>
                <a:gd name="T25" fmla="*/ 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7" h="154">
                  <a:moveTo>
                    <a:pt x="117" y="0"/>
                  </a:moveTo>
                  <a:lnTo>
                    <a:pt x="117" y="151"/>
                  </a:lnTo>
                  <a:lnTo>
                    <a:pt x="99" y="151"/>
                  </a:lnTo>
                  <a:lnTo>
                    <a:pt x="99" y="140"/>
                  </a:lnTo>
                  <a:cubicBezTo>
                    <a:pt x="99" y="140"/>
                    <a:pt x="75" y="154"/>
                    <a:pt x="51" y="154"/>
                  </a:cubicBezTo>
                  <a:cubicBezTo>
                    <a:pt x="8" y="154"/>
                    <a:pt x="0" y="136"/>
                    <a:pt x="0" y="79"/>
                  </a:cubicBezTo>
                  <a:lnTo>
                    <a:pt x="0" y="0"/>
                  </a:lnTo>
                  <a:lnTo>
                    <a:pt x="18" y="0"/>
                  </a:lnTo>
                  <a:lnTo>
                    <a:pt x="18" y="78"/>
                  </a:lnTo>
                  <a:cubicBezTo>
                    <a:pt x="18" y="124"/>
                    <a:pt x="22" y="138"/>
                    <a:pt x="53" y="138"/>
                  </a:cubicBezTo>
                  <a:cubicBezTo>
                    <a:pt x="77" y="138"/>
                    <a:pt x="99" y="125"/>
                    <a:pt x="99" y="125"/>
                  </a:cubicBezTo>
                  <a:lnTo>
                    <a:pt x="99" y="0"/>
                  </a:lnTo>
                  <a:lnTo>
                    <a:pt x="117" y="0"/>
                  </a:lnTo>
                  <a:close/>
                </a:path>
              </a:pathLst>
            </a:custGeom>
            <a:solidFill>
              <a:srgbClr val="0063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l-SI"/>
            </a:p>
          </p:txBody>
        </p:sp>
        <p:sp>
          <p:nvSpPr>
            <p:cNvPr id="25" name="Freeform 25">
              <a:extLst>
                <a:ext uri="{FF2B5EF4-FFF2-40B4-BE49-F238E27FC236}">
                  <a16:creationId xmlns:a16="http://schemas.microsoft.com/office/drawing/2014/main" id="{DBDDE2EF-30A6-4811-977E-F00D24BCA6DB}"/>
                </a:ext>
              </a:extLst>
            </p:cNvPr>
            <p:cNvSpPr>
              <a:spLocks/>
            </p:cNvSpPr>
            <p:nvPr/>
          </p:nvSpPr>
          <p:spPr bwMode="auto">
            <a:xfrm>
              <a:off x="3526" y="2058"/>
              <a:ext cx="7" cy="15"/>
            </a:xfrm>
            <a:custGeom>
              <a:avLst/>
              <a:gdLst>
                <a:gd name="T0" fmla="*/ 14 w 33"/>
                <a:gd name="T1" fmla="*/ 2 h 68"/>
                <a:gd name="T2" fmla="*/ 6 w 33"/>
                <a:gd name="T3" fmla="*/ 0 h 68"/>
                <a:gd name="T4" fmla="*/ 0 w 33"/>
                <a:gd name="T5" fmla="*/ 12 h 68"/>
                <a:gd name="T6" fmla="*/ 0 w 33"/>
                <a:gd name="T7" fmla="*/ 68 h 68"/>
                <a:gd name="T8" fmla="*/ 33 w 33"/>
                <a:gd name="T9" fmla="*/ 68 h 68"/>
                <a:gd name="T10" fmla="*/ 33 w 33"/>
                <a:gd name="T11" fmla="*/ 12 h 68"/>
                <a:gd name="T12" fmla="*/ 26 w 33"/>
                <a:gd name="T13" fmla="*/ 0 h 68"/>
                <a:gd name="T14" fmla="*/ 16 w 33"/>
                <a:gd name="T15" fmla="*/ 2 h 68"/>
                <a:gd name="T16" fmla="*/ 14 w 33"/>
                <a:gd name="T17" fmla="*/ 2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68">
                  <a:moveTo>
                    <a:pt x="14" y="2"/>
                  </a:moveTo>
                  <a:cubicBezTo>
                    <a:pt x="12" y="2"/>
                    <a:pt x="9" y="1"/>
                    <a:pt x="6" y="0"/>
                  </a:cubicBezTo>
                  <a:lnTo>
                    <a:pt x="0" y="12"/>
                  </a:lnTo>
                  <a:lnTo>
                    <a:pt x="0" y="68"/>
                  </a:lnTo>
                  <a:lnTo>
                    <a:pt x="33" y="68"/>
                  </a:lnTo>
                  <a:lnTo>
                    <a:pt x="33" y="12"/>
                  </a:lnTo>
                  <a:lnTo>
                    <a:pt x="26" y="0"/>
                  </a:lnTo>
                  <a:cubicBezTo>
                    <a:pt x="23" y="1"/>
                    <a:pt x="20" y="2"/>
                    <a:pt x="16" y="2"/>
                  </a:cubicBezTo>
                  <a:cubicBezTo>
                    <a:pt x="15" y="2"/>
                    <a:pt x="15" y="2"/>
                    <a:pt x="14" y="2"/>
                  </a:cubicBezTo>
                  <a:close/>
                </a:path>
              </a:pathLst>
            </a:custGeom>
            <a:solidFill>
              <a:srgbClr val="0063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l-SI"/>
            </a:p>
          </p:txBody>
        </p:sp>
        <p:sp>
          <p:nvSpPr>
            <p:cNvPr id="26" name="Freeform 26">
              <a:extLst>
                <a:ext uri="{FF2B5EF4-FFF2-40B4-BE49-F238E27FC236}">
                  <a16:creationId xmlns:a16="http://schemas.microsoft.com/office/drawing/2014/main" id="{2C6BDD2E-9229-4C31-9CA2-6662FE687C72}"/>
                </a:ext>
              </a:extLst>
            </p:cNvPr>
            <p:cNvSpPr>
              <a:spLocks/>
            </p:cNvSpPr>
            <p:nvPr/>
          </p:nvSpPr>
          <p:spPr bwMode="auto">
            <a:xfrm>
              <a:off x="3527" y="2026"/>
              <a:ext cx="5" cy="31"/>
            </a:xfrm>
            <a:custGeom>
              <a:avLst/>
              <a:gdLst>
                <a:gd name="T0" fmla="*/ 25 w 25"/>
                <a:gd name="T1" fmla="*/ 129 h 135"/>
                <a:gd name="T2" fmla="*/ 17 w 25"/>
                <a:gd name="T3" fmla="*/ 6 h 135"/>
                <a:gd name="T4" fmla="*/ 10 w 25"/>
                <a:gd name="T5" fmla="*/ 0 h 135"/>
                <a:gd name="T6" fmla="*/ 4 w 25"/>
                <a:gd name="T7" fmla="*/ 6 h 135"/>
                <a:gd name="T8" fmla="*/ 0 w 25"/>
                <a:gd name="T9" fmla="*/ 128 h 135"/>
                <a:gd name="T10" fmla="*/ 3 w 25"/>
                <a:gd name="T11" fmla="*/ 133 h 135"/>
                <a:gd name="T12" fmla="*/ 9 w 25"/>
                <a:gd name="T13" fmla="*/ 135 h 135"/>
                <a:gd name="T14" fmla="*/ 14 w 25"/>
                <a:gd name="T15" fmla="*/ 135 h 135"/>
                <a:gd name="T16" fmla="*/ 25 w 25"/>
                <a:gd name="T17" fmla="*/ 129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135">
                  <a:moveTo>
                    <a:pt x="25" y="129"/>
                  </a:moveTo>
                  <a:lnTo>
                    <a:pt x="17" y="6"/>
                  </a:lnTo>
                  <a:cubicBezTo>
                    <a:pt x="17" y="3"/>
                    <a:pt x="14" y="0"/>
                    <a:pt x="10" y="0"/>
                  </a:cubicBezTo>
                  <a:cubicBezTo>
                    <a:pt x="7" y="0"/>
                    <a:pt x="4" y="3"/>
                    <a:pt x="4" y="6"/>
                  </a:cubicBezTo>
                  <a:lnTo>
                    <a:pt x="0" y="128"/>
                  </a:lnTo>
                  <a:cubicBezTo>
                    <a:pt x="0" y="129"/>
                    <a:pt x="1" y="131"/>
                    <a:pt x="3" y="133"/>
                  </a:cubicBezTo>
                  <a:cubicBezTo>
                    <a:pt x="5" y="134"/>
                    <a:pt x="8" y="134"/>
                    <a:pt x="9" y="135"/>
                  </a:cubicBezTo>
                  <a:lnTo>
                    <a:pt x="14" y="135"/>
                  </a:lnTo>
                  <a:cubicBezTo>
                    <a:pt x="21" y="134"/>
                    <a:pt x="25" y="130"/>
                    <a:pt x="25" y="129"/>
                  </a:cubicBezTo>
                  <a:close/>
                </a:path>
              </a:pathLst>
            </a:custGeom>
            <a:solidFill>
              <a:srgbClr val="0063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l-SI"/>
            </a:p>
          </p:txBody>
        </p:sp>
        <p:sp>
          <p:nvSpPr>
            <p:cNvPr id="27" name="Freeform 27">
              <a:extLst>
                <a:ext uri="{FF2B5EF4-FFF2-40B4-BE49-F238E27FC236}">
                  <a16:creationId xmlns:a16="http://schemas.microsoft.com/office/drawing/2014/main" id="{0AC6E19B-715D-402A-ABDE-600F1DC22854}"/>
                </a:ext>
              </a:extLst>
            </p:cNvPr>
            <p:cNvSpPr>
              <a:spLocks/>
            </p:cNvSpPr>
            <p:nvPr/>
          </p:nvSpPr>
          <p:spPr bwMode="auto">
            <a:xfrm>
              <a:off x="3529" y="2057"/>
              <a:ext cx="1" cy="0"/>
            </a:xfrm>
            <a:custGeom>
              <a:avLst/>
              <a:gdLst>
                <a:gd name="T0" fmla="*/ 1 w 5"/>
                <a:gd name="T1" fmla="*/ 3 w 5"/>
                <a:gd name="T2" fmla="*/ 5 w 5"/>
                <a:gd name="T3" fmla="*/ 0 w 5"/>
                <a:gd name="T4" fmla="*/ 1 w 5"/>
              </a:gdLst>
              <a:ahLst/>
              <a:cxnLst>
                <a:cxn ang="0">
                  <a:pos x="T0" y="0"/>
                </a:cxn>
                <a:cxn ang="0">
                  <a:pos x="T1" y="0"/>
                </a:cxn>
                <a:cxn ang="0">
                  <a:pos x="T2" y="0"/>
                </a:cxn>
                <a:cxn ang="0">
                  <a:pos x="T3" y="0"/>
                </a:cxn>
                <a:cxn ang="0">
                  <a:pos x="T4" y="0"/>
                </a:cxn>
              </a:cxnLst>
              <a:rect l="0" t="0" r="r" b="b"/>
              <a:pathLst>
                <a:path w="5">
                  <a:moveTo>
                    <a:pt x="1" y="0"/>
                  </a:moveTo>
                  <a:cubicBezTo>
                    <a:pt x="2" y="0"/>
                    <a:pt x="2" y="0"/>
                    <a:pt x="3" y="0"/>
                  </a:cubicBezTo>
                  <a:cubicBezTo>
                    <a:pt x="4" y="0"/>
                    <a:pt x="4" y="0"/>
                    <a:pt x="5" y="0"/>
                  </a:cubicBezTo>
                  <a:lnTo>
                    <a:pt x="0" y="0"/>
                  </a:lnTo>
                  <a:cubicBezTo>
                    <a:pt x="1" y="0"/>
                    <a:pt x="1" y="0"/>
                    <a:pt x="1" y="0"/>
                  </a:cubicBezTo>
                  <a:close/>
                </a:path>
              </a:pathLst>
            </a:custGeom>
            <a:solidFill>
              <a:srgbClr val="0063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l-SI"/>
            </a:p>
          </p:txBody>
        </p:sp>
        <p:sp>
          <p:nvSpPr>
            <p:cNvPr id="28" name="Freeform 28">
              <a:extLst>
                <a:ext uri="{FF2B5EF4-FFF2-40B4-BE49-F238E27FC236}">
                  <a16:creationId xmlns:a16="http://schemas.microsoft.com/office/drawing/2014/main" id="{F2072568-A940-4412-A6B0-DA41F7272E43}"/>
                </a:ext>
              </a:extLst>
            </p:cNvPr>
            <p:cNvSpPr>
              <a:spLocks/>
            </p:cNvSpPr>
            <p:nvPr/>
          </p:nvSpPr>
          <p:spPr bwMode="auto">
            <a:xfrm>
              <a:off x="3414" y="2058"/>
              <a:ext cx="7" cy="15"/>
            </a:xfrm>
            <a:custGeom>
              <a:avLst/>
              <a:gdLst>
                <a:gd name="T0" fmla="*/ 19 w 33"/>
                <a:gd name="T1" fmla="*/ 2 h 68"/>
                <a:gd name="T2" fmla="*/ 27 w 33"/>
                <a:gd name="T3" fmla="*/ 0 h 68"/>
                <a:gd name="T4" fmla="*/ 33 w 33"/>
                <a:gd name="T5" fmla="*/ 12 h 68"/>
                <a:gd name="T6" fmla="*/ 33 w 33"/>
                <a:gd name="T7" fmla="*/ 68 h 68"/>
                <a:gd name="T8" fmla="*/ 0 w 33"/>
                <a:gd name="T9" fmla="*/ 68 h 68"/>
                <a:gd name="T10" fmla="*/ 0 w 33"/>
                <a:gd name="T11" fmla="*/ 12 h 68"/>
                <a:gd name="T12" fmla="*/ 7 w 33"/>
                <a:gd name="T13" fmla="*/ 0 h 68"/>
                <a:gd name="T14" fmla="*/ 17 w 33"/>
                <a:gd name="T15" fmla="*/ 2 h 68"/>
                <a:gd name="T16" fmla="*/ 19 w 33"/>
                <a:gd name="T17" fmla="*/ 2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68">
                  <a:moveTo>
                    <a:pt x="19" y="2"/>
                  </a:moveTo>
                  <a:cubicBezTo>
                    <a:pt x="21" y="2"/>
                    <a:pt x="24" y="1"/>
                    <a:pt x="27" y="0"/>
                  </a:cubicBezTo>
                  <a:lnTo>
                    <a:pt x="33" y="12"/>
                  </a:lnTo>
                  <a:lnTo>
                    <a:pt x="33" y="68"/>
                  </a:lnTo>
                  <a:lnTo>
                    <a:pt x="0" y="68"/>
                  </a:lnTo>
                  <a:lnTo>
                    <a:pt x="0" y="12"/>
                  </a:lnTo>
                  <a:lnTo>
                    <a:pt x="7" y="0"/>
                  </a:lnTo>
                  <a:cubicBezTo>
                    <a:pt x="10" y="1"/>
                    <a:pt x="13" y="2"/>
                    <a:pt x="17" y="2"/>
                  </a:cubicBezTo>
                  <a:cubicBezTo>
                    <a:pt x="18" y="2"/>
                    <a:pt x="18" y="2"/>
                    <a:pt x="19" y="2"/>
                  </a:cubicBezTo>
                  <a:close/>
                </a:path>
              </a:pathLst>
            </a:custGeom>
            <a:solidFill>
              <a:srgbClr val="0063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l-SI"/>
            </a:p>
          </p:txBody>
        </p:sp>
        <p:sp>
          <p:nvSpPr>
            <p:cNvPr id="29" name="Freeform 29">
              <a:extLst>
                <a:ext uri="{FF2B5EF4-FFF2-40B4-BE49-F238E27FC236}">
                  <a16:creationId xmlns:a16="http://schemas.microsoft.com/office/drawing/2014/main" id="{EF7274C9-2B60-4179-B8A4-EA8282502432}"/>
                </a:ext>
              </a:extLst>
            </p:cNvPr>
            <p:cNvSpPr>
              <a:spLocks/>
            </p:cNvSpPr>
            <p:nvPr/>
          </p:nvSpPr>
          <p:spPr bwMode="auto">
            <a:xfrm>
              <a:off x="3415" y="2026"/>
              <a:ext cx="5" cy="31"/>
            </a:xfrm>
            <a:custGeom>
              <a:avLst/>
              <a:gdLst>
                <a:gd name="T0" fmla="*/ 0 w 25"/>
                <a:gd name="T1" fmla="*/ 129 h 135"/>
                <a:gd name="T2" fmla="*/ 8 w 25"/>
                <a:gd name="T3" fmla="*/ 6 h 135"/>
                <a:gd name="T4" fmla="*/ 15 w 25"/>
                <a:gd name="T5" fmla="*/ 0 h 135"/>
                <a:gd name="T6" fmla="*/ 21 w 25"/>
                <a:gd name="T7" fmla="*/ 6 h 135"/>
                <a:gd name="T8" fmla="*/ 25 w 25"/>
                <a:gd name="T9" fmla="*/ 128 h 135"/>
                <a:gd name="T10" fmla="*/ 22 w 25"/>
                <a:gd name="T11" fmla="*/ 133 h 135"/>
                <a:gd name="T12" fmla="*/ 16 w 25"/>
                <a:gd name="T13" fmla="*/ 135 h 135"/>
                <a:gd name="T14" fmla="*/ 11 w 25"/>
                <a:gd name="T15" fmla="*/ 135 h 135"/>
                <a:gd name="T16" fmla="*/ 0 w 25"/>
                <a:gd name="T17" fmla="*/ 129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135">
                  <a:moveTo>
                    <a:pt x="0" y="129"/>
                  </a:moveTo>
                  <a:lnTo>
                    <a:pt x="8" y="6"/>
                  </a:lnTo>
                  <a:cubicBezTo>
                    <a:pt x="8" y="3"/>
                    <a:pt x="11" y="0"/>
                    <a:pt x="15" y="0"/>
                  </a:cubicBezTo>
                  <a:cubicBezTo>
                    <a:pt x="18" y="0"/>
                    <a:pt x="21" y="3"/>
                    <a:pt x="21" y="6"/>
                  </a:cubicBezTo>
                  <a:lnTo>
                    <a:pt x="25" y="128"/>
                  </a:lnTo>
                  <a:cubicBezTo>
                    <a:pt x="25" y="129"/>
                    <a:pt x="24" y="131"/>
                    <a:pt x="22" y="133"/>
                  </a:cubicBezTo>
                  <a:cubicBezTo>
                    <a:pt x="20" y="134"/>
                    <a:pt x="17" y="134"/>
                    <a:pt x="16" y="135"/>
                  </a:cubicBezTo>
                  <a:lnTo>
                    <a:pt x="11" y="135"/>
                  </a:lnTo>
                  <a:cubicBezTo>
                    <a:pt x="4" y="134"/>
                    <a:pt x="0" y="130"/>
                    <a:pt x="0" y="129"/>
                  </a:cubicBezTo>
                  <a:close/>
                </a:path>
              </a:pathLst>
            </a:custGeom>
            <a:solidFill>
              <a:srgbClr val="0063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l-SI"/>
            </a:p>
          </p:txBody>
        </p:sp>
        <p:sp>
          <p:nvSpPr>
            <p:cNvPr id="30" name="Freeform 30">
              <a:extLst>
                <a:ext uri="{FF2B5EF4-FFF2-40B4-BE49-F238E27FC236}">
                  <a16:creationId xmlns:a16="http://schemas.microsoft.com/office/drawing/2014/main" id="{7AD6F9D4-DCCC-4FAB-8BA9-174168C61D9A}"/>
                </a:ext>
              </a:extLst>
            </p:cNvPr>
            <p:cNvSpPr>
              <a:spLocks/>
            </p:cNvSpPr>
            <p:nvPr/>
          </p:nvSpPr>
          <p:spPr bwMode="auto">
            <a:xfrm>
              <a:off x="3417" y="2057"/>
              <a:ext cx="1" cy="0"/>
            </a:xfrm>
            <a:custGeom>
              <a:avLst/>
              <a:gdLst>
                <a:gd name="T0" fmla="*/ 4 w 5"/>
                <a:gd name="T1" fmla="*/ 2 w 5"/>
                <a:gd name="T2" fmla="*/ 0 w 5"/>
                <a:gd name="T3" fmla="*/ 5 w 5"/>
                <a:gd name="T4" fmla="*/ 4 w 5"/>
              </a:gdLst>
              <a:ahLst/>
              <a:cxnLst>
                <a:cxn ang="0">
                  <a:pos x="T0" y="0"/>
                </a:cxn>
                <a:cxn ang="0">
                  <a:pos x="T1" y="0"/>
                </a:cxn>
                <a:cxn ang="0">
                  <a:pos x="T2" y="0"/>
                </a:cxn>
                <a:cxn ang="0">
                  <a:pos x="T3" y="0"/>
                </a:cxn>
                <a:cxn ang="0">
                  <a:pos x="T4" y="0"/>
                </a:cxn>
              </a:cxnLst>
              <a:rect l="0" t="0" r="r" b="b"/>
              <a:pathLst>
                <a:path w="5">
                  <a:moveTo>
                    <a:pt x="4" y="0"/>
                  </a:moveTo>
                  <a:cubicBezTo>
                    <a:pt x="3" y="0"/>
                    <a:pt x="2" y="0"/>
                    <a:pt x="2" y="0"/>
                  </a:cubicBezTo>
                  <a:cubicBezTo>
                    <a:pt x="1" y="0"/>
                    <a:pt x="1" y="0"/>
                    <a:pt x="0" y="0"/>
                  </a:cubicBezTo>
                  <a:lnTo>
                    <a:pt x="5" y="0"/>
                  </a:lnTo>
                  <a:cubicBezTo>
                    <a:pt x="4" y="0"/>
                    <a:pt x="4" y="0"/>
                    <a:pt x="4" y="0"/>
                  </a:cubicBezTo>
                  <a:close/>
                </a:path>
              </a:pathLst>
            </a:custGeom>
            <a:solidFill>
              <a:srgbClr val="0063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l-SI"/>
            </a:p>
          </p:txBody>
        </p:sp>
        <p:sp>
          <p:nvSpPr>
            <p:cNvPr id="31" name="Rectangle 31">
              <a:extLst>
                <a:ext uri="{FF2B5EF4-FFF2-40B4-BE49-F238E27FC236}">
                  <a16:creationId xmlns:a16="http://schemas.microsoft.com/office/drawing/2014/main" id="{25BE0909-E077-4261-AA31-7AB96B804ECF}"/>
                </a:ext>
              </a:extLst>
            </p:cNvPr>
            <p:cNvSpPr>
              <a:spLocks noChangeArrowheads="1"/>
            </p:cNvSpPr>
            <p:nvPr/>
          </p:nvSpPr>
          <p:spPr bwMode="auto">
            <a:xfrm>
              <a:off x="3175" y="2076"/>
              <a:ext cx="236" cy="186"/>
            </a:xfrm>
            <a:prstGeom prst="rect">
              <a:avLst/>
            </a:prstGeom>
            <a:solidFill>
              <a:srgbClr val="00638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sl-SI"/>
            </a:p>
          </p:txBody>
        </p:sp>
        <p:sp>
          <p:nvSpPr>
            <p:cNvPr id="32" name="Rectangle 32">
              <a:extLst>
                <a:ext uri="{FF2B5EF4-FFF2-40B4-BE49-F238E27FC236}">
                  <a16:creationId xmlns:a16="http://schemas.microsoft.com/office/drawing/2014/main" id="{9EF01967-46BE-4C76-AA88-8D884871B834}"/>
                </a:ext>
              </a:extLst>
            </p:cNvPr>
            <p:cNvSpPr>
              <a:spLocks noChangeArrowheads="1"/>
            </p:cNvSpPr>
            <p:nvPr/>
          </p:nvSpPr>
          <p:spPr bwMode="auto">
            <a:xfrm>
              <a:off x="3535" y="2076"/>
              <a:ext cx="237" cy="186"/>
            </a:xfrm>
            <a:prstGeom prst="rect">
              <a:avLst/>
            </a:prstGeom>
            <a:solidFill>
              <a:srgbClr val="00638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sl-SI"/>
            </a:p>
          </p:txBody>
        </p:sp>
        <p:sp>
          <p:nvSpPr>
            <p:cNvPr id="33" name="Freeform 33">
              <a:extLst>
                <a:ext uri="{FF2B5EF4-FFF2-40B4-BE49-F238E27FC236}">
                  <a16:creationId xmlns:a16="http://schemas.microsoft.com/office/drawing/2014/main" id="{05A692C9-1CF1-4053-9192-5D0BFD983DA2}"/>
                </a:ext>
              </a:extLst>
            </p:cNvPr>
            <p:cNvSpPr>
              <a:spLocks noEditPoints="1"/>
            </p:cNvSpPr>
            <p:nvPr/>
          </p:nvSpPr>
          <p:spPr bwMode="auto">
            <a:xfrm>
              <a:off x="3414" y="2140"/>
              <a:ext cx="119" cy="47"/>
            </a:xfrm>
            <a:custGeom>
              <a:avLst/>
              <a:gdLst>
                <a:gd name="T0" fmla="*/ 58 w 521"/>
                <a:gd name="T1" fmla="*/ 124 h 206"/>
                <a:gd name="T2" fmla="*/ 85 w 521"/>
                <a:gd name="T3" fmla="*/ 98 h 206"/>
                <a:gd name="T4" fmla="*/ 113 w 521"/>
                <a:gd name="T5" fmla="*/ 124 h 206"/>
                <a:gd name="T6" fmla="*/ 113 w 521"/>
                <a:gd name="T7" fmla="*/ 206 h 206"/>
                <a:gd name="T8" fmla="*/ 190 w 521"/>
                <a:gd name="T9" fmla="*/ 206 h 206"/>
                <a:gd name="T10" fmla="*/ 190 w 521"/>
                <a:gd name="T11" fmla="*/ 124 h 206"/>
                <a:gd name="T12" fmla="*/ 218 w 521"/>
                <a:gd name="T13" fmla="*/ 98 h 206"/>
                <a:gd name="T14" fmla="*/ 245 w 521"/>
                <a:gd name="T15" fmla="*/ 124 h 206"/>
                <a:gd name="T16" fmla="*/ 245 w 521"/>
                <a:gd name="T17" fmla="*/ 206 h 206"/>
                <a:gd name="T18" fmla="*/ 274 w 521"/>
                <a:gd name="T19" fmla="*/ 206 h 206"/>
                <a:gd name="T20" fmla="*/ 274 w 521"/>
                <a:gd name="T21" fmla="*/ 124 h 206"/>
                <a:gd name="T22" fmla="*/ 302 w 521"/>
                <a:gd name="T23" fmla="*/ 98 h 206"/>
                <a:gd name="T24" fmla="*/ 329 w 521"/>
                <a:gd name="T25" fmla="*/ 124 h 206"/>
                <a:gd name="T26" fmla="*/ 329 w 521"/>
                <a:gd name="T27" fmla="*/ 206 h 206"/>
                <a:gd name="T28" fmla="*/ 404 w 521"/>
                <a:gd name="T29" fmla="*/ 206 h 206"/>
                <a:gd name="T30" fmla="*/ 404 w 521"/>
                <a:gd name="T31" fmla="*/ 124 h 206"/>
                <a:gd name="T32" fmla="*/ 432 w 521"/>
                <a:gd name="T33" fmla="*/ 98 h 206"/>
                <a:gd name="T34" fmla="*/ 459 w 521"/>
                <a:gd name="T35" fmla="*/ 124 h 206"/>
                <a:gd name="T36" fmla="*/ 459 w 521"/>
                <a:gd name="T37" fmla="*/ 206 h 206"/>
                <a:gd name="T38" fmla="*/ 521 w 521"/>
                <a:gd name="T39" fmla="*/ 206 h 206"/>
                <a:gd name="T40" fmla="*/ 521 w 521"/>
                <a:gd name="T41" fmla="*/ 0 h 206"/>
                <a:gd name="T42" fmla="*/ 0 w 521"/>
                <a:gd name="T43" fmla="*/ 0 h 206"/>
                <a:gd name="T44" fmla="*/ 0 w 521"/>
                <a:gd name="T45" fmla="*/ 206 h 206"/>
                <a:gd name="T46" fmla="*/ 58 w 521"/>
                <a:gd name="T47" fmla="*/ 206 h 206"/>
                <a:gd name="T48" fmla="*/ 58 w 521"/>
                <a:gd name="T49" fmla="*/ 124 h 206"/>
                <a:gd name="T50" fmla="*/ 430 w 521"/>
                <a:gd name="T51" fmla="*/ 33 h 206"/>
                <a:gd name="T52" fmla="*/ 430 w 521"/>
                <a:gd name="T53" fmla="*/ 33 h 206"/>
                <a:gd name="T54" fmla="*/ 482 w 521"/>
                <a:gd name="T55" fmla="*/ 65 h 206"/>
                <a:gd name="T56" fmla="*/ 479 w 521"/>
                <a:gd name="T57" fmla="*/ 70 h 206"/>
                <a:gd name="T58" fmla="*/ 430 w 521"/>
                <a:gd name="T59" fmla="*/ 40 h 206"/>
                <a:gd name="T60" fmla="*/ 384 w 521"/>
                <a:gd name="T61" fmla="*/ 70 h 206"/>
                <a:gd name="T62" fmla="*/ 381 w 521"/>
                <a:gd name="T63" fmla="*/ 65 h 206"/>
                <a:gd name="T64" fmla="*/ 430 w 521"/>
                <a:gd name="T65" fmla="*/ 33 h 206"/>
                <a:gd name="T66" fmla="*/ 256 w 521"/>
                <a:gd name="T67" fmla="*/ 28 h 206"/>
                <a:gd name="T68" fmla="*/ 256 w 521"/>
                <a:gd name="T69" fmla="*/ 28 h 206"/>
                <a:gd name="T70" fmla="*/ 352 w 521"/>
                <a:gd name="T71" fmla="*/ 65 h 206"/>
                <a:gd name="T72" fmla="*/ 350 w 521"/>
                <a:gd name="T73" fmla="*/ 70 h 206"/>
                <a:gd name="T74" fmla="*/ 257 w 521"/>
                <a:gd name="T75" fmla="*/ 34 h 206"/>
                <a:gd name="T76" fmla="*/ 170 w 521"/>
                <a:gd name="T77" fmla="*/ 70 h 206"/>
                <a:gd name="T78" fmla="*/ 167 w 521"/>
                <a:gd name="T79" fmla="*/ 65 h 206"/>
                <a:gd name="T80" fmla="*/ 256 w 521"/>
                <a:gd name="T81" fmla="*/ 28 h 206"/>
                <a:gd name="T82" fmla="*/ 84 w 521"/>
                <a:gd name="T83" fmla="*/ 32 h 206"/>
                <a:gd name="T84" fmla="*/ 84 w 521"/>
                <a:gd name="T85" fmla="*/ 32 h 206"/>
                <a:gd name="T86" fmla="*/ 136 w 521"/>
                <a:gd name="T87" fmla="*/ 65 h 206"/>
                <a:gd name="T88" fmla="*/ 133 w 521"/>
                <a:gd name="T89" fmla="*/ 69 h 206"/>
                <a:gd name="T90" fmla="*/ 84 w 521"/>
                <a:gd name="T91" fmla="*/ 39 h 206"/>
                <a:gd name="T92" fmla="*/ 38 w 521"/>
                <a:gd name="T93" fmla="*/ 69 h 206"/>
                <a:gd name="T94" fmla="*/ 35 w 521"/>
                <a:gd name="T95" fmla="*/ 65 h 206"/>
                <a:gd name="T96" fmla="*/ 84 w 521"/>
                <a:gd name="T97" fmla="*/ 32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21" h="206">
                  <a:moveTo>
                    <a:pt x="58" y="124"/>
                  </a:moveTo>
                  <a:cubicBezTo>
                    <a:pt x="58" y="124"/>
                    <a:pt x="61" y="99"/>
                    <a:pt x="85" y="98"/>
                  </a:cubicBezTo>
                  <a:cubicBezTo>
                    <a:pt x="110" y="98"/>
                    <a:pt x="113" y="124"/>
                    <a:pt x="113" y="124"/>
                  </a:cubicBezTo>
                  <a:lnTo>
                    <a:pt x="113" y="206"/>
                  </a:lnTo>
                  <a:lnTo>
                    <a:pt x="190" y="206"/>
                  </a:lnTo>
                  <a:lnTo>
                    <a:pt x="190" y="124"/>
                  </a:lnTo>
                  <a:cubicBezTo>
                    <a:pt x="190" y="124"/>
                    <a:pt x="193" y="99"/>
                    <a:pt x="218" y="98"/>
                  </a:cubicBezTo>
                  <a:cubicBezTo>
                    <a:pt x="242" y="98"/>
                    <a:pt x="245" y="124"/>
                    <a:pt x="245" y="124"/>
                  </a:cubicBezTo>
                  <a:lnTo>
                    <a:pt x="245" y="206"/>
                  </a:lnTo>
                  <a:lnTo>
                    <a:pt x="274" y="206"/>
                  </a:lnTo>
                  <a:lnTo>
                    <a:pt x="274" y="124"/>
                  </a:lnTo>
                  <a:cubicBezTo>
                    <a:pt x="274" y="124"/>
                    <a:pt x="277" y="99"/>
                    <a:pt x="302" y="98"/>
                  </a:cubicBezTo>
                  <a:cubicBezTo>
                    <a:pt x="326" y="98"/>
                    <a:pt x="329" y="124"/>
                    <a:pt x="329" y="124"/>
                  </a:cubicBezTo>
                  <a:lnTo>
                    <a:pt x="329" y="206"/>
                  </a:lnTo>
                  <a:lnTo>
                    <a:pt x="404" y="206"/>
                  </a:lnTo>
                  <a:lnTo>
                    <a:pt x="404" y="124"/>
                  </a:lnTo>
                  <a:cubicBezTo>
                    <a:pt x="404" y="124"/>
                    <a:pt x="407" y="99"/>
                    <a:pt x="432" y="98"/>
                  </a:cubicBezTo>
                  <a:cubicBezTo>
                    <a:pt x="456" y="98"/>
                    <a:pt x="459" y="124"/>
                    <a:pt x="459" y="124"/>
                  </a:cubicBezTo>
                  <a:lnTo>
                    <a:pt x="459" y="206"/>
                  </a:lnTo>
                  <a:lnTo>
                    <a:pt x="521" y="206"/>
                  </a:lnTo>
                  <a:lnTo>
                    <a:pt x="521" y="0"/>
                  </a:lnTo>
                  <a:lnTo>
                    <a:pt x="0" y="0"/>
                  </a:lnTo>
                  <a:lnTo>
                    <a:pt x="0" y="206"/>
                  </a:lnTo>
                  <a:lnTo>
                    <a:pt x="58" y="206"/>
                  </a:lnTo>
                  <a:lnTo>
                    <a:pt x="58" y="124"/>
                  </a:lnTo>
                  <a:close/>
                  <a:moveTo>
                    <a:pt x="430" y="33"/>
                  </a:moveTo>
                  <a:lnTo>
                    <a:pt x="430" y="33"/>
                  </a:lnTo>
                  <a:lnTo>
                    <a:pt x="482" y="65"/>
                  </a:lnTo>
                  <a:lnTo>
                    <a:pt x="479" y="70"/>
                  </a:lnTo>
                  <a:lnTo>
                    <a:pt x="430" y="40"/>
                  </a:lnTo>
                  <a:lnTo>
                    <a:pt x="384" y="70"/>
                  </a:lnTo>
                  <a:lnTo>
                    <a:pt x="381" y="65"/>
                  </a:lnTo>
                  <a:lnTo>
                    <a:pt x="430" y="33"/>
                  </a:lnTo>
                  <a:close/>
                  <a:moveTo>
                    <a:pt x="256" y="28"/>
                  </a:moveTo>
                  <a:lnTo>
                    <a:pt x="256" y="28"/>
                  </a:lnTo>
                  <a:lnTo>
                    <a:pt x="352" y="65"/>
                  </a:lnTo>
                  <a:lnTo>
                    <a:pt x="350" y="70"/>
                  </a:lnTo>
                  <a:lnTo>
                    <a:pt x="257" y="34"/>
                  </a:lnTo>
                  <a:lnTo>
                    <a:pt x="170" y="70"/>
                  </a:lnTo>
                  <a:lnTo>
                    <a:pt x="167" y="65"/>
                  </a:lnTo>
                  <a:lnTo>
                    <a:pt x="256" y="28"/>
                  </a:lnTo>
                  <a:close/>
                  <a:moveTo>
                    <a:pt x="84" y="32"/>
                  </a:moveTo>
                  <a:lnTo>
                    <a:pt x="84" y="32"/>
                  </a:lnTo>
                  <a:lnTo>
                    <a:pt x="136" y="65"/>
                  </a:lnTo>
                  <a:lnTo>
                    <a:pt x="133" y="69"/>
                  </a:lnTo>
                  <a:lnTo>
                    <a:pt x="84" y="39"/>
                  </a:lnTo>
                  <a:lnTo>
                    <a:pt x="38" y="69"/>
                  </a:lnTo>
                  <a:lnTo>
                    <a:pt x="35" y="65"/>
                  </a:lnTo>
                  <a:lnTo>
                    <a:pt x="84" y="32"/>
                  </a:lnTo>
                  <a:close/>
                </a:path>
              </a:pathLst>
            </a:custGeom>
            <a:solidFill>
              <a:srgbClr val="0063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l-SI"/>
            </a:p>
          </p:txBody>
        </p:sp>
        <p:sp>
          <p:nvSpPr>
            <p:cNvPr id="34" name="Freeform 34">
              <a:extLst>
                <a:ext uri="{FF2B5EF4-FFF2-40B4-BE49-F238E27FC236}">
                  <a16:creationId xmlns:a16="http://schemas.microsoft.com/office/drawing/2014/main" id="{41595503-96A9-41B0-8CCE-E7D1100F457E}"/>
                </a:ext>
              </a:extLst>
            </p:cNvPr>
            <p:cNvSpPr>
              <a:spLocks noEditPoints="1"/>
            </p:cNvSpPr>
            <p:nvPr/>
          </p:nvSpPr>
          <p:spPr bwMode="auto">
            <a:xfrm>
              <a:off x="3414" y="2076"/>
              <a:ext cx="119" cy="62"/>
            </a:xfrm>
            <a:custGeom>
              <a:avLst/>
              <a:gdLst>
                <a:gd name="T0" fmla="*/ 58 w 521"/>
                <a:gd name="T1" fmla="*/ 167 h 269"/>
                <a:gd name="T2" fmla="*/ 113 w 521"/>
                <a:gd name="T3" fmla="*/ 167 h 269"/>
                <a:gd name="T4" fmla="*/ 113 w 521"/>
                <a:gd name="T5" fmla="*/ 269 h 269"/>
                <a:gd name="T6" fmla="*/ 190 w 521"/>
                <a:gd name="T7" fmla="*/ 269 h 269"/>
                <a:gd name="T8" fmla="*/ 190 w 521"/>
                <a:gd name="T9" fmla="*/ 167 h 269"/>
                <a:gd name="T10" fmla="*/ 245 w 521"/>
                <a:gd name="T11" fmla="*/ 167 h 269"/>
                <a:gd name="T12" fmla="*/ 245 w 521"/>
                <a:gd name="T13" fmla="*/ 269 h 269"/>
                <a:gd name="T14" fmla="*/ 274 w 521"/>
                <a:gd name="T15" fmla="*/ 269 h 269"/>
                <a:gd name="T16" fmla="*/ 274 w 521"/>
                <a:gd name="T17" fmla="*/ 167 h 269"/>
                <a:gd name="T18" fmla="*/ 329 w 521"/>
                <a:gd name="T19" fmla="*/ 167 h 269"/>
                <a:gd name="T20" fmla="*/ 329 w 521"/>
                <a:gd name="T21" fmla="*/ 269 h 269"/>
                <a:gd name="T22" fmla="*/ 404 w 521"/>
                <a:gd name="T23" fmla="*/ 269 h 269"/>
                <a:gd name="T24" fmla="*/ 404 w 521"/>
                <a:gd name="T25" fmla="*/ 167 h 269"/>
                <a:gd name="T26" fmla="*/ 459 w 521"/>
                <a:gd name="T27" fmla="*/ 167 h 269"/>
                <a:gd name="T28" fmla="*/ 459 w 521"/>
                <a:gd name="T29" fmla="*/ 269 h 269"/>
                <a:gd name="T30" fmla="*/ 521 w 521"/>
                <a:gd name="T31" fmla="*/ 269 h 269"/>
                <a:gd name="T32" fmla="*/ 521 w 521"/>
                <a:gd name="T33" fmla="*/ 0 h 269"/>
                <a:gd name="T34" fmla="*/ 0 w 521"/>
                <a:gd name="T35" fmla="*/ 0 h 269"/>
                <a:gd name="T36" fmla="*/ 0 w 521"/>
                <a:gd name="T37" fmla="*/ 269 h 269"/>
                <a:gd name="T38" fmla="*/ 58 w 521"/>
                <a:gd name="T39" fmla="*/ 269 h 269"/>
                <a:gd name="T40" fmla="*/ 58 w 521"/>
                <a:gd name="T41" fmla="*/ 167 h 269"/>
                <a:gd name="T42" fmla="*/ 431 w 521"/>
                <a:gd name="T43" fmla="*/ 104 h 269"/>
                <a:gd name="T44" fmla="*/ 431 w 521"/>
                <a:gd name="T45" fmla="*/ 104 h 269"/>
                <a:gd name="T46" fmla="*/ 483 w 521"/>
                <a:gd name="T47" fmla="*/ 135 h 269"/>
                <a:gd name="T48" fmla="*/ 478 w 521"/>
                <a:gd name="T49" fmla="*/ 138 h 269"/>
                <a:gd name="T50" fmla="*/ 431 w 521"/>
                <a:gd name="T51" fmla="*/ 109 h 269"/>
                <a:gd name="T52" fmla="*/ 385 w 521"/>
                <a:gd name="T53" fmla="*/ 137 h 269"/>
                <a:gd name="T54" fmla="*/ 380 w 521"/>
                <a:gd name="T55" fmla="*/ 135 h 269"/>
                <a:gd name="T56" fmla="*/ 431 w 521"/>
                <a:gd name="T57" fmla="*/ 104 h 269"/>
                <a:gd name="T58" fmla="*/ 256 w 521"/>
                <a:gd name="T59" fmla="*/ 97 h 269"/>
                <a:gd name="T60" fmla="*/ 256 w 521"/>
                <a:gd name="T61" fmla="*/ 97 h 269"/>
                <a:gd name="T62" fmla="*/ 352 w 521"/>
                <a:gd name="T63" fmla="*/ 133 h 269"/>
                <a:gd name="T64" fmla="*/ 350 w 521"/>
                <a:gd name="T65" fmla="*/ 139 h 269"/>
                <a:gd name="T66" fmla="*/ 257 w 521"/>
                <a:gd name="T67" fmla="*/ 103 h 269"/>
                <a:gd name="T68" fmla="*/ 170 w 521"/>
                <a:gd name="T69" fmla="*/ 139 h 269"/>
                <a:gd name="T70" fmla="*/ 167 w 521"/>
                <a:gd name="T71" fmla="*/ 133 h 269"/>
                <a:gd name="T72" fmla="*/ 256 w 521"/>
                <a:gd name="T73" fmla="*/ 97 h 269"/>
                <a:gd name="T74" fmla="*/ 39 w 521"/>
                <a:gd name="T75" fmla="*/ 137 h 269"/>
                <a:gd name="T76" fmla="*/ 39 w 521"/>
                <a:gd name="T77" fmla="*/ 137 h 269"/>
                <a:gd name="T78" fmla="*/ 34 w 521"/>
                <a:gd name="T79" fmla="*/ 135 h 269"/>
                <a:gd name="T80" fmla="*/ 85 w 521"/>
                <a:gd name="T81" fmla="*/ 104 h 269"/>
                <a:gd name="T82" fmla="*/ 137 w 521"/>
                <a:gd name="T83" fmla="*/ 135 h 269"/>
                <a:gd name="T84" fmla="*/ 132 w 521"/>
                <a:gd name="T85" fmla="*/ 137 h 269"/>
                <a:gd name="T86" fmla="*/ 85 w 521"/>
                <a:gd name="T87" fmla="*/ 109 h 269"/>
                <a:gd name="T88" fmla="*/ 39 w 521"/>
                <a:gd name="T89" fmla="*/ 137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21" h="269">
                  <a:moveTo>
                    <a:pt x="58" y="167"/>
                  </a:moveTo>
                  <a:lnTo>
                    <a:pt x="113" y="167"/>
                  </a:lnTo>
                  <a:lnTo>
                    <a:pt x="113" y="269"/>
                  </a:lnTo>
                  <a:lnTo>
                    <a:pt x="190" y="269"/>
                  </a:lnTo>
                  <a:lnTo>
                    <a:pt x="190" y="167"/>
                  </a:lnTo>
                  <a:lnTo>
                    <a:pt x="245" y="167"/>
                  </a:lnTo>
                  <a:lnTo>
                    <a:pt x="245" y="269"/>
                  </a:lnTo>
                  <a:lnTo>
                    <a:pt x="274" y="269"/>
                  </a:lnTo>
                  <a:lnTo>
                    <a:pt x="274" y="167"/>
                  </a:lnTo>
                  <a:lnTo>
                    <a:pt x="329" y="167"/>
                  </a:lnTo>
                  <a:lnTo>
                    <a:pt x="329" y="269"/>
                  </a:lnTo>
                  <a:lnTo>
                    <a:pt x="404" y="269"/>
                  </a:lnTo>
                  <a:lnTo>
                    <a:pt x="404" y="167"/>
                  </a:lnTo>
                  <a:lnTo>
                    <a:pt x="459" y="167"/>
                  </a:lnTo>
                  <a:lnTo>
                    <a:pt x="459" y="269"/>
                  </a:lnTo>
                  <a:lnTo>
                    <a:pt x="521" y="269"/>
                  </a:lnTo>
                  <a:lnTo>
                    <a:pt x="521" y="0"/>
                  </a:lnTo>
                  <a:lnTo>
                    <a:pt x="0" y="0"/>
                  </a:lnTo>
                  <a:lnTo>
                    <a:pt x="0" y="269"/>
                  </a:lnTo>
                  <a:lnTo>
                    <a:pt x="58" y="269"/>
                  </a:lnTo>
                  <a:lnTo>
                    <a:pt x="58" y="167"/>
                  </a:lnTo>
                  <a:close/>
                  <a:moveTo>
                    <a:pt x="431" y="104"/>
                  </a:moveTo>
                  <a:lnTo>
                    <a:pt x="431" y="104"/>
                  </a:lnTo>
                  <a:cubicBezTo>
                    <a:pt x="453" y="104"/>
                    <a:pt x="473" y="117"/>
                    <a:pt x="483" y="135"/>
                  </a:cubicBezTo>
                  <a:lnTo>
                    <a:pt x="478" y="138"/>
                  </a:lnTo>
                  <a:cubicBezTo>
                    <a:pt x="469" y="121"/>
                    <a:pt x="451" y="109"/>
                    <a:pt x="431" y="109"/>
                  </a:cubicBezTo>
                  <a:cubicBezTo>
                    <a:pt x="411" y="109"/>
                    <a:pt x="394" y="121"/>
                    <a:pt x="385" y="137"/>
                  </a:cubicBezTo>
                  <a:lnTo>
                    <a:pt x="380" y="135"/>
                  </a:lnTo>
                  <a:cubicBezTo>
                    <a:pt x="390" y="117"/>
                    <a:pt x="409" y="104"/>
                    <a:pt x="431" y="104"/>
                  </a:cubicBezTo>
                  <a:close/>
                  <a:moveTo>
                    <a:pt x="256" y="97"/>
                  </a:moveTo>
                  <a:lnTo>
                    <a:pt x="256" y="97"/>
                  </a:lnTo>
                  <a:lnTo>
                    <a:pt x="352" y="133"/>
                  </a:lnTo>
                  <a:lnTo>
                    <a:pt x="350" y="139"/>
                  </a:lnTo>
                  <a:lnTo>
                    <a:pt x="257" y="103"/>
                  </a:lnTo>
                  <a:lnTo>
                    <a:pt x="170" y="139"/>
                  </a:lnTo>
                  <a:lnTo>
                    <a:pt x="167" y="133"/>
                  </a:lnTo>
                  <a:lnTo>
                    <a:pt x="256" y="97"/>
                  </a:lnTo>
                  <a:close/>
                  <a:moveTo>
                    <a:pt x="39" y="137"/>
                  </a:moveTo>
                  <a:lnTo>
                    <a:pt x="39" y="137"/>
                  </a:lnTo>
                  <a:lnTo>
                    <a:pt x="34" y="135"/>
                  </a:lnTo>
                  <a:cubicBezTo>
                    <a:pt x="44" y="117"/>
                    <a:pt x="63" y="104"/>
                    <a:pt x="85" y="104"/>
                  </a:cubicBezTo>
                  <a:cubicBezTo>
                    <a:pt x="107" y="104"/>
                    <a:pt x="127" y="116"/>
                    <a:pt x="137" y="135"/>
                  </a:cubicBezTo>
                  <a:lnTo>
                    <a:pt x="132" y="137"/>
                  </a:lnTo>
                  <a:cubicBezTo>
                    <a:pt x="123" y="121"/>
                    <a:pt x="105" y="109"/>
                    <a:pt x="85" y="109"/>
                  </a:cubicBezTo>
                  <a:cubicBezTo>
                    <a:pt x="65" y="109"/>
                    <a:pt x="48" y="121"/>
                    <a:pt x="39" y="137"/>
                  </a:cubicBezTo>
                  <a:close/>
                </a:path>
              </a:pathLst>
            </a:custGeom>
            <a:solidFill>
              <a:srgbClr val="0063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l-SI"/>
            </a:p>
          </p:txBody>
        </p:sp>
        <p:sp>
          <p:nvSpPr>
            <p:cNvPr id="35" name="Freeform 35">
              <a:extLst>
                <a:ext uri="{FF2B5EF4-FFF2-40B4-BE49-F238E27FC236}">
                  <a16:creationId xmlns:a16="http://schemas.microsoft.com/office/drawing/2014/main" id="{9F5AB1D4-EA79-40C0-8CCA-1F8D5F4573A2}"/>
                </a:ext>
              </a:extLst>
            </p:cNvPr>
            <p:cNvSpPr>
              <a:spLocks noEditPoints="1"/>
            </p:cNvSpPr>
            <p:nvPr/>
          </p:nvSpPr>
          <p:spPr bwMode="auto">
            <a:xfrm>
              <a:off x="3414" y="2200"/>
              <a:ext cx="119" cy="62"/>
            </a:xfrm>
            <a:custGeom>
              <a:avLst/>
              <a:gdLst>
                <a:gd name="T0" fmla="*/ 0 w 521"/>
                <a:gd name="T1" fmla="*/ 269 h 269"/>
                <a:gd name="T2" fmla="*/ 194 w 521"/>
                <a:gd name="T3" fmla="*/ 269 h 269"/>
                <a:gd name="T4" fmla="*/ 194 w 521"/>
                <a:gd name="T5" fmla="*/ 98 h 269"/>
                <a:gd name="T6" fmla="*/ 260 w 521"/>
                <a:gd name="T7" fmla="*/ 50 h 269"/>
                <a:gd name="T8" fmla="*/ 325 w 521"/>
                <a:gd name="T9" fmla="*/ 98 h 269"/>
                <a:gd name="T10" fmla="*/ 325 w 521"/>
                <a:gd name="T11" fmla="*/ 269 h 269"/>
                <a:gd name="T12" fmla="*/ 521 w 521"/>
                <a:gd name="T13" fmla="*/ 269 h 269"/>
                <a:gd name="T14" fmla="*/ 521 w 521"/>
                <a:gd name="T15" fmla="*/ 0 h 269"/>
                <a:gd name="T16" fmla="*/ 0 w 521"/>
                <a:gd name="T17" fmla="*/ 0 h 269"/>
                <a:gd name="T18" fmla="*/ 0 w 521"/>
                <a:gd name="T19" fmla="*/ 269 h 269"/>
                <a:gd name="T20" fmla="*/ 404 w 521"/>
                <a:gd name="T21" fmla="*/ 82 h 269"/>
                <a:gd name="T22" fmla="*/ 404 w 521"/>
                <a:gd name="T23" fmla="*/ 82 h 269"/>
                <a:gd name="T24" fmla="*/ 432 w 521"/>
                <a:gd name="T25" fmla="*/ 57 h 269"/>
                <a:gd name="T26" fmla="*/ 459 w 521"/>
                <a:gd name="T27" fmla="*/ 82 h 269"/>
                <a:gd name="T28" fmla="*/ 459 w 521"/>
                <a:gd name="T29" fmla="*/ 177 h 269"/>
                <a:gd name="T30" fmla="*/ 404 w 521"/>
                <a:gd name="T31" fmla="*/ 177 h 269"/>
                <a:gd name="T32" fmla="*/ 404 w 521"/>
                <a:gd name="T33" fmla="*/ 82 h 269"/>
                <a:gd name="T34" fmla="*/ 85 w 521"/>
                <a:gd name="T35" fmla="*/ 57 h 269"/>
                <a:gd name="T36" fmla="*/ 85 w 521"/>
                <a:gd name="T37" fmla="*/ 57 h 269"/>
                <a:gd name="T38" fmla="*/ 113 w 521"/>
                <a:gd name="T39" fmla="*/ 82 h 269"/>
                <a:gd name="T40" fmla="*/ 113 w 521"/>
                <a:gd name="T41" fmla="*/ 177 h 269"/>
                <a:gd name="T42" fmla="*/ 58 w 521"/>
                <a:gd name="T43" fmla="*/ 177 h 269"/>
                <a:gd name="T44" fmla="*/ 58 w 521"/>
                <a:gd name="T45" fmla="*/ 82 h 269"/>
                <a:gd name="T46" fmla="*/ 85 w 521"/>
                <a:gd name="T47" fmla="*/ 57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21" h="269">
                  <a:moveTo>
                    <a:pt x="0" y="269"/>
                  </a:moveTo>
                  <a:lnTo>
                    <a:pt x="194" y="269"/>
                  </a:lnTo>
                  <a:lnTo>
                    <a:pt x="194" y="98"/>
                  </a:lnTo>
                  <a:cubicBezTo>
                    <a:pt x="194" y="98"/>
                    <a:pt x="202" y="50"/>
                    <a:pt x="260" y="50"/>
                  </a:cubicBezTo>
                  <a:cubicBezTo>
                    <a:pt x="317" y="49"/>
                    <a:pt x="325" y="98"/>
                    <a:pt x="325" y="98"/>
                  </a:cubicBezTo>
                  <a:lnTo>
                    <a:pt x="325" y="269"/>
                  </a:lnTo>
                  <a:lnTo>
                    <a:pt x="521" y="269"/>
                  </a:lnTo>
                  <a:lnTo>
                    <a:pt x="521" y="0"/>
                  </a:lnTo>
                  <a:lnTo>
                    <a:pt x="0" y="0"/>
                  </a:lnTo>
                  <a:lnTo>
                    <a:pt x="0" y="269"/>
                  </a:lnTo>
                  <a:close/>
                  <a:moveTo>
                    <a:pt x="404" y="82"/>
                  </a:moveTo>
                  <a:lnTo>
                    <a:pt x="404" y="82"/>
                  </a:lnTo>
                  <a:cubicBezTo>
                    <a:pt x="404" y="82"/>
                    <a:pt x="407" y="57"/>
                    <a:pt x="432" y="57"/>
                  </a:cubicBezTo>
                  <a:cubicBezTo>
                    <a:pt x="456" y="57"/>
                    <a:pt x="459" y="82"/>
                    <a:pt x="459" y="82"/>
                  </a:cubicBezTo>
                  <a:lnTo>
                    <a:pt x="459" y="177"/>
                  </a:lnTo>
                  <a:lnTo>
                    <a:pt x="404" y="177"/>
                  </a:lnTo>
                  <a:lnTo>
                    <a:pt x="404" y="82"/>
                  </a:lnTo>
                  <a:close/>
                  <a:moveTo>
                    <a:pt x="85" y="57"/>
                  </a:moveTo>
                  <a:lnTo>
                    <a:pt x="85" y="57"/>
                  </a:lnTo>
                  <a:cubicBezTo>
                    <a:pt x="110" y="57"/>
                    <a:pt x="113" y="82"/>
                    <a:pt x="113" y="82"/>
                  </a:cubicBezTo>
                  <a:lnTo>
                    <a:pt x="113" y="177"/>
                  </a:lnTo>
                  <a:lnTo>
                    <a:pt x="58" y="177"/>
                  </a:lnTo>
                  <a:lnTo>
                    <a:pt x="58" y="82"/>
                  </a:lnTo>
                  <a:cubicBezTo>
                    <a:pt x="58" y="82"/>
                    <a:pt x="61" y="57"/>
                    <a:pt x="85" y="57"/>
                  </a:cubicBezTo>
                  <a:close/>
                </a:path>
              </a:pathLst>
            </a:custGeom>
            <a:solidFill>
              <a:srgbClr val="0063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l-SI"/>
            </a:p>
          </p:txBody>
        </p:sp>
        <p:sp>
          <p:nvSpPr>
            <p:cNvPr id="36" name="Rectangle 36">
              <a:extLst>
                <a:ext uri="{FF2B5EF4-FFF2-40B4-BE49-F238E27FC236}">
                  <a16:creationId xmlns:a16="http://schemas.microsoft.com/office/drawing/2014/main" id="{2E1EB174-79CE-4F05-9B03-E1A4C1886BDB}"/>
                </a:ext>
              </a:extLst>
            </p:cNvPr>
            <p:cNvSpPr>
              <a:spLocks noChangeArrowheads="1"/>
            </p:cNvSpPr>
            <p:nvPr/>
          </p:nvSpPr>
          <p:spPr bwMode="auto">
            <a:xfrm>
              <a:off x="3414" y="2189"/>
              <a:ext cx="119" cy="9"/>
            </a:xfrm>
            <a:prstGeom prst="rect">
              <a:avLst/>
            </a:prstGeom>
            <a:solidFill>
              <a:srgbClr val="00638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sl-SI"/>
            </a:p>
          </p:txBody>
        </p:sp>
        <p:sp>
          <p:nvSpPr>
            <p:cNvPr id="37" name="Rectangle 37">
              <a:extLst>
                <a:ext uri="{FF2B5EF4-FFF2-40B4-BE49-F238E27FC236}">
                  <a16:creationId xmlns:a16="http://schemas.microsoft.com/office/drawing/2014/main" id="{EC911FF7-1FA0-4FFA-B7F0-19604FFF296B}"/>
                </a:ext>
              </a:extLst>
            </p:cNvPr>
            <p:cNvSpPr>
              <a:spLocks noChangeArrowheads="1"/>
            </p:cNvSpPr>
            <p:nvPr/>
          </p:nvSpPr>
          <p:spPr bwMode="auto">
            <a:xfrm>
              <a:off x="3414" y="2138"/>
              <a:ext cx="13" cy="1"/>
            </a:xfrm>
            <a:prstGeom prst="rect">
              <a:avLst/>
            </a:prstGeom>
            <a:solidFill>
              <a:srgbClr val="00638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sl-SI"/>
            </a:p>
          </p:txBody>
        </p:sp>
        <p:sp>
          <p:nvSpPr>
            <p:cNvPr id="38" name="Rectangle 38">
              <a:extLst>
                <a:ext uri="{FF2B5EF4-FFF2-40B4-BE49-F238E27FC236}">
                  <a16:creationId xmlns:a16="http://schemas.microsoft.com/office/drawing/2014/main" id="{686D4FC2-87AB-43F1-9DC1-8464D3C83915}"/>
                </a:ext>
              </a:extLst>
            </p:cNvPr>
            <p:cNvSpPr>
              <a:spLocks noChangeArrowheads="1"/>
            </p:cNvSpPr>
            <p:nvPr/>
          </p:nvSpPr>
          <p:spPr bwMode="auto">
            <a:xfrm>
              <a:off x="3518" y="2138"/>
              <a:ext cx="15" cy="1"/>
            </a:xfrm>
            <a:prstGeom prst="rect">
              <a:avLst/>
            </a:prstGeom>
            <a:solidFill>
              <a:srgbClr val="00638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sl-SI"/>
            </a:p>
          </p:txBody>
        </p:sp>
        <p:sp>
          <p:nvSpPr>
            <p:cNvPr id="39" name="Rectangle 39">
              <a:extLst>
                <a:ext uri="{FF2B5EF4-FFF2-40B4-BE49-F238E27FC236}">
                  <a16:creationId xmlns:a16="http://schemas.microsoft.com/office/drawing/2014/main" id="{9DA03B91-ED22-4812-8A47-FC0FB51072B8}"/>
                </a:ext>
              </a:extLst>
            </p:cNvPr>
            <p:cNvSpPr>
              <a:spLocks noChangeArrowheads="1"/>
            </p:cNvSpPr>
            <p:nvPr/>
          </p:nvSpPr>
          <p:spPr bwMode="auto">
            <a:xfrm>
              <a:off x="3489" y="2138"/>
              <a:ext cx="17" cy="1"/>
            </a:xfrm>
            <a:prstGeom prst="rect">
              <a:avLst/>
            </a:prstGeom>
            <a:solidFill>
              <a:srgbClr val="00638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sl-SI"/>
            </a:p>
          </p:txBody>
        </p:sp>
        <p:sp>
          <p:nvSpPr>
            <p:cNvPr id="40" name="Rectangle 40">
              <a:extLst>
                <a:ext uri="{FF2B5EF4-FFF2-40B4-BE49-F238E27FC236}">
                  <a16:creationId xmlns:a16="http://schemas.microsoft.com/office/drawing/2014/main" id="{954F00C5-BD52-482B-BD7B-637F59AFFFAA}"/>
                </a:ext>
              </a:extLst>
            </p:cNvPr>
            <p:cNvSpPr>
              <a:spLocks noChangeArrowheads="1"/>
            </p:cNvSpPr>
            <p:nvPr/>
          </p:nvSpPr>
          <p:spPr bwMode="auto">
            <a:xfrm>
              <a:off x="3470" y="2138"/>
              <a:ext cx="6" cy="1"/>
            </a:xfrm>
            <a:prstGeom prst="rect">
              <a:avLst/>
            </a:prstGeom>
            <a:solidFill>
              <a:srgbClr val="00638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sl-SI"/>
            </a:p>
          </p:txBody>
        </p:sp>
        <p:sp>
          <p:nvSpPr>
            <p:cNvPr id="41" name="Rectangle 41">
              <a:extLst>
                <a:ext uri="{FF2B5EF4-FFF2-40B4-BE49-F238E27FC236}">
                  <a16:creationId xmlns:a16="http://schemas.microsoft.com/office/drawing/2014/main" id="{F2E3BB39-3104-409A-8420-B13AA03D9287}"/>
                </a:ext>
              </a:extLst>
            </p:cNvPr>
            <p:cNvSpPr>
              <a:spLocks noChangeArrowheads="1"/>
            </p:cNvSpPr>
            <p:nvPr/>
          </p:nvSpPr>
          <p:spPr bwMode="auto">
            <a:xfrm>
              <a:off x="3440" y="2138"/>
              <a:ext cx="17" cy="1"/>
            </a:xfrm>
            <a:prstGeom prst="rect">
              <a:avLst/>
            </a:prstGeom>
            <a:solidFill>
              <a:srgbClr val="00638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sl-SI"/>
            </a:p>
          </p:txBody>
        </p:sp>
        <p:sp>
          <p:nvSpPr>
            <p:cNvPr id="42" name="Freeform 42">
              <a:extLst>
                <a:ext uri="{FF2B5EF4-FFF2-40B4-BE49-F238E27FC236}">
                  <a16:creationId xmlns:a16="http://schemas.microsoft.com/office/drawing/2014/main" id="{7FC46E75-4629-4312-BC2C-05702EB81477}"/>
                </a:ext>
              </a:extLst>
            </p:cNvPr>
            <p:cNvSpPr>
              <a:spLocks/>
            </p:cNvSpPr>
            <p:nvPr/>
          </p:nvSpPr>
          <p:spPr bwMode="auto">
            <a:xfrm>
              <a:off x="3448" y="1987"/>
              <a:ext cx="51" cy="12"/>
            </a:xfrm>
            <a:custGeom>
              <a:avLst/>
              <a:gdLst>
                <a:gd name="T0" fmla="*/ 0 w 224"/>
                <a:gd name="T1" fmla="*/ 0 h 51"/>
                <a:gd name="T2" fmla="*/ 17 w 224"/>
                <a:gd name="T3" fmla="*/ 51 h 51"/>
                <a:gd name="T4" fmla="*/ 207 w 224"/>
                <a:gd name="T5" fmla="*/ 51 h 51"/>
                <a:gd name="T6" fmla="*/ 224 w 224"/>
                <a:gd name="T7" fmla="*/ 0 h 51"/>
                <a:gd name="T8" fmla="*/ 0 w 224"/>
                <a:gd name="T9" fmla="*/ 0 h 51"/>
              </a:gdLst>
              <a:ahLst/>
              <a:cxnLst>
                <a:cxn ang="0">
                  <a:pos x="T0" y="T1"/>
                </a:cxn>
                <a:cxn ang="0">
                  <a:pos x="T2" y="T3"/>
                </a:cxn>
                <a:cxn ang="0">
                  <a:pos x="T4" y="T5"/>
                </a:cxn>
                <a:cxn ang="0">
                  <a:pos x="T6" y="T7"/>
                </a:cxn>
                <a:cxn ang="0">
                  <a:pos x="T8" y="T9"/>
                </a:cxn>
              </a:cxnLst>
              <a:rect l="0" t="0" r="r" b="b"/>
              <a:pathLst>
                <a:path w="224" h="51">
                  <a:moveTo>
                    <a:pt x="0" y="0"/>
                  </a:moveTo>
                  <a:lnTo>
                    <a:pt x="17" y="51"/>
                  </a:lnTo>
                  <a:lnTo>
                    <a:pt x="207" y="51"/>
                  </a:lnTo>
                  <a:lnTo>
                    <a:pt x="224" y="0"/>
                  </a:lnTo>
                  <a:lnTo>
                    <a:pt x="0" y="0"/>
                  </a:lnTo>
                  <a:close/>
                </a:path>
              </a:pathLst>
            </a:custGeom>
            <a:solidFill>
              <a:srgbClr val="0063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l-SI"/>
            </a:p>
          </p:txBody>
        </p:sp>
        <p:sp>
          <p:nvSpPr>
            <p:cNvPr id="43" name="Freeform 43">
              <a:extLst>
                <a:ext uri="{FF2B5EF4-FFF2-40B4-BE49-F238E27FC236}">
                  <a16:creationId xmlns:a16="http://schemas.microsoft.com/office/drawing/2014/main" id="{2F8CE558-5869-41A6-96B1-EF8F81A57B93}"/>
                </a:ext>
              </a:extLst>
            </p:cNvPr>
            <p:cNvSpPr>
              <a:spLocks/>
            </p:cNvSpPr>
            <p:nvPr/>
          </p:nvSpPr>
          <p:spPr bwMode="auto">
            <a:xfrm>
              <a:off x="3419" y="2000"/>
              <a:ext cx="109" cy="54"/>
            </a:xfrm>
            <a:custGeom>
              <a:avLst/>
              <a:gdLst>
                <a:gd name="T0" fmla="*/ 334 w 481"/>
                <a:gd name="T1" fmla="*/ 0 h 233"/>
                <a:gd name="T2" fmla="*/ 144 w 481"/>
                <a:gd name="T3" fmla="*/ 0 h 233"/>
                <a:gd name="T4" fmla="*/ 10 w 481"/>
                <a:gd name="T5" fmla="*/ 233 h 233"/>
                <a:gd name="T6" fmla="*/ 147 w 481"/>
                <a:gd name="T7" fmla="*/ 233 h 233"/>
                <a:gd name="T8" fmla="*/ 179 w 481"/>
                <a:gd name="T9" fmla="*/ 144 h 233"/>
                <a:gd name="T10" fmla="*/ 168 w 481"/>
                <a:gd name="T11" fmla="*/ 134 h 233"/>
                <a:gd name="T12" fmla="*/ 168 w 481"/>
                <a:gd name="T13" fmla="*/ 117 h 233"/>
                <a:gd name="T14" fmla="*/ 241 w 481"/>
                <a:gd name="T15" fmla="*/ 92 h 233"/>
                <a:gd name="T16" fmla="*/ 310 w 481"/>
                <a:gd name="T17" fmla="*/ 117 h 233"/>
                <a:gd name="T18" fmla="*/ 310 w 481"/>
                <a:gd name="T19" fmla="*/ 134 h 233"/>
                <a:gd name="T20" fmla="*/ 300 w 481"/>
                <a:gd name="T21" fmla="*/ 144 h 233"/>
                <a:gd name="T22" fmla="*/ 331 w 481"/>
                <a:gd name="T23" fmla="*/ 233 h 233"/>
                <a:gd name="T24" fmla="*/ 468 w 481"/>
                <a:gd name="T25" fmla="*/ 233 h 233"/>
                <a:gd name="T26" fmla="*/ 334 w 481"/>
                <a:gd name="T27"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1" h="233">
                  <a:moveTo>
                    <a:pt x="334" y="0"/>
                  </a:moveTo>
                  <a:lnTo>
                    <a:pt x="144" y="0"/>
                  </a:lnTo>
                  <a:cubicBezTo>
                    <a:pt x="54" y="41"/>
                    <a:pt x="0" y="132"/>
                    <a:pt x="10" y="233"/>
                  </a:cubicBezTo>
                  <a:lnTo>
                    <a:pt x="147" y="233"/>
                  </a:lnTo>
                  <a:lnTo>
                    <a:pt x="179" y="144"/>
                  </a:lnTo>
                  <a:lnTo>
                    <a:pt x="168" y="134"/>
                  </a:lnTo>
                  <a:lnTo>
                    <a:pt x="168" y="117"/>
                  </a:lnTo>
                  <a:cubicBezTo>
                    <a:pt x="168" y="117"/>
                    <a:pt x="188" y="93"/>
                    <a:pt x="241" y="92"/>
                  </a:cubicBezTo>
                  <a:cubicBezTo>
                    <a:pt x="287" y="92"/>
                    <a:pt x="310" y="117"/>
                    <a:pt x="310" y="117"/>
                  </a:cubicBezTo>
                  <a:lnTo>
                    <a:pt x="310" y="134"/>
                  </a:lnTo>
                  <a:lnTo>
                    <a:pt x="300" y="144"/>
                  </a:lnTo>
                  <a:lnTo>
                    <a:pt x="331" y="233"/>
                  </a:lnTo>
                  <a:lnTo>
                    <a:pt x="468" y="233"/>
                  </a:lnTo>
                  <a:cubicBezTo>
                    <a:pt x="481" y="133"/>
                    <a:pt x="418" y="35"/>
                    <a:pt x="334" y="0"/>
                  </a:cubicBezTo>
                  <a:close/>
                </a:path>
              </a:pathLst>
            </a:custGeom>
            <a:solidFill>
              <a:srgbClr val="0063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l-SI"/>
            </a:p>
          </p:txBody>
        </p:sp>
        <p:sp>
          <p:nvSpPr>
            <p:cNvPr id="44" name="Freeform 44">
              <a:extLst>
                <a:ext uri="{FF2B5EF4-FFF2-40B4-BE49-F238E27FC236}">
                  <a16:creationId xmlns:a16="http://schemas.microsoft.com/office/drawing/2014/main" id="{343F1181-FFA9-4607-BBBA-F670F6850ED3}"/>
                </a:ext>
              </a:extLst>
            </p:cNvPr>
            <p:cNvSpPr>
              <a:spLocks/>
            </p:cNvSpPr>
            <p:nvPr/>
          </p:nvSpPr>
          <p:spPr bwMode="auto">
            <a:xfrm>
              <a:off x="3494" y="2056"/>
              <a:ext cx="32" cy="17"/>
            </a:xfrm>
            <a:custGeom>
              <a:avLst/>
              <a:gdLst>
                <a:gd name="T0" fmla="*/ 139 w 139"/>
                <a:gd name="T1" fmla="*/ 6 h 77"/>
                <a:gd name="T2" fmla="*/ 136 w 139"/>
                <a:gd name="T3" fmla="*/ 0 h 77"/>
                <a:gd name="T4" fmla="*/ 0 w 139"/>
                <a:gd name="T5" fmla="*/ 0 h 77"/>
                <a:gd name="T6" fmla="*/ 0 w 139"/>
                <a:gd name="T7" fmla="*/ 77 h 77"/>
                <a:gd name="T8" fmla="*/ 131 w 139"/>
                <a:gd name="T9" fmla="*/ 77 h 77"/>
                <a:gd name="T10" fmla="*/ 131 w 139"/>
                <a:gd name="T11" fmla="*/ 20 h 77"/>
                <a:gd name="T12" fmla="*/ 139 w 139"/>
                <a:gd name="T13" fmla="*/ 6 h 77"/>
              </a:gdLst>
              <a:ahLst/>
              <a:cxnLst>
                <a:cxn ang="0">
                  <a:pos x="T0" y="T1"/>
                </a:cxn>
                <a:cxn ang="0">
                  <a:pos x="T2" y="T3"/>
                </a:cxn>
                <a:cxn ang="0">
                  <a:pos x="T4" y="T5"/>
                </a:cxn>
                <a:cxn ang="0">
                  <a:pos x="T6" y="T7"/>
                </a:cxn>
                <a:cxn ang="0">
                  <a:pos x="T8" y="T9"/>
                </a:cxn>
                <a:cxn ang="0">
                  <a:pos x="T10" y="T11"/>
                </a:cxn>
                <a:cxn ang="0">
                  <a:pos x="T12" y="T13"/>
                </a:cxn>
              </a:cxnLst>
              <a:rect l="0" t="0" r="r" b="b"/>
              <a:pathLst>
                <a:path w="139" h="77">
                  <a:moveTo>
                    <a:pt x="139" y="6"/>
                  </a:moveTo>
                  <a:cubicBezTo>
                    <a:pt x="137" y="4"/>
                    <a:pt x="136" y="2"/>
                    <a:pt x="136" y="0"/>
                  </a:cubicBezTo>
                  <a:lnTo>
                    <a:pt x="0" y="0"/>
                  </a:lnTo>
                  <a:lnTo>
                    <a:pt x="0" y="77"/>
                  </a:lnTo>
                  <a:lnTo>
                    <a:pt x="131" y="77"/>
                  </a:lnTo>
                  <a:lnTo>
                    <a:pt x="131" y="20"/>
                  </a:lnTo>
                  <a:lnTo>
                    <a:pt x="139" y="6"/>
                  </a:lnTo>
                  <a:close/>
                </a:path>
              </a:pathLst>
            </a:custGeom>
            <a:solidFill>
              <a:srgbClr val="0063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l-SI"/>
            </a:p>
          </p:txBody>
        </p:sp>
        <p:sp>
          <p:nvSpPr>
            <p:cNvPr id="45" name="Freeform 45">
              <a:extLst>
                <a:ext uri="{FF2B5EF4-FFF2-40B4-BE49-F238E27FC236}">
                  <a16:creationId xmlns:a16="http://schemas.microsoft.com/office/drawing/2014/main" id="{E0C88373-C7BA-404A-8180-5E1D0FA931CB}"/>
                </a:ext>
              </a:extLst>
            </p:cNvPr>
            <p:cNvSpPr>
              <a:spLocks/>
            </p:cNvSpPr>
            <p:nvPr/>
          </p:nvSpPr>
          <p:spPr bwMode="auto">
            <a:xfrm>
              <a:off x="3421" y="2056"/>
              <a:ext cx="32" cy="17"/>
            </a:xfrm>
            <a:custGeom>
              <a:avLst/>
              <a:gdLst>
                <a:gd name="T0" fmla="*/ 0 w 139"/>
                <a:gd name="T1" fmla="*/ 5 h 77"/>
                <a:gd name="T2" fmla="*/ 3 w 139"/>
                <a:gd name="T3" fmla="*/ 0 h 77"/>
                <a:gd name="T4" fmla="*/ 139 w 139"/>
                <a:gd name="T5" fmla="*/ 0 h 77"/>
                <a:gd name="T6" fmla="*/ 139 w 139"/>
                <a:gd name="T7" fmla="*/ 77 h 77"/>
                <a:gd name="T8" fmla="*/ 7 w 139"/>
                <a:gd name="T9" fmla="*/ 77 h 77"/>
                <a:gd name="T10" fmla="*/ 7 w 139"/>
                <a:gd name="T11" fmla="*/ 20 h 77"/>
                <a:gd name="T12" fmla="*/ 0 w 139"/>
                <a:gd name="T13" fmla="*/ 5 h 77"/>
              </a:gdLst>
              <a:ahLst/>
              <a:cxnLst>
                <a:cxn ang="0">
                  <a:pos x="T0" y="T1"/>
                </a:cxn>
                <a:cxn ang="0">
                  <a:pos x="T2" y="T3"/>
                </a:cxn>
                <a:cxn ang="0">
                  <a:pos x="T4" y="T5"/>
                </a:cxn>
                <a:cxn ang="0">
                  <a:pos x="T6" y="T7"/>
                </a:cxn>
                <a:cxn ang="0">
                  <a:pos x="T8" y="T9"/>
                </a:cxn>
                <a:cxn ang="0">
                  <a:pos x="T10" y="T11"/>
                </a:cxn>
                <a:cxn ang="0">
                  <a:pos x="T12" y="T13"/>
                </a:cxn>
              </a:cxnLst>
              <a:rect l="0" t="0" r="r" b="b"/>
              <a:pathLst>
                <a:path w="139" h="77">
                  <a:moveTo>
                    <a:pt x="0" y="5"/>
                  </a:moveTo>
                  <a:cubicBezTo>
                    <a:pt x="1" y="4"/>
                    <a:pt x="3" y="2"/>
                    <a:pt x="3" y="0"/>
                  </a:cubicBezTo>
                  <a:lnTo>
                    <a:pt x="139" y="0"/>
                  </a:lnTo>
                  <a:lnTo>
                    <a:pt x="139" y="77"/>
                  </a:lnTo>
                  <a:lnTo>
                    <a:pt x="7" y="77"/>
                  </a:lnTo>
                  <a:lnTo>
                    <a:pt x="7" y="20"/>
                  </a:lnTo>
                  <a:lnTo>
                    <a:pt x="0" y="5"/>
                  </a:lnTo>
                  <a:close/>
                </a:path>
              </a:pathLst>
            </a:custGeom>
            <a:solidFill>
              <a:srgbClr val="0063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l-SI"/>
            </a:p>
          </p:txBody>
        </p:sp>
        <p:sp>
          <p:nvSpPr>
            <p:cNvPr id="46" name="Freeform 46">
              <a:extLst>
                <a:ext uri="{FF2B5EF4-FFF2-40B4-BE49-F238E27FC236}">
                  <a16:creationId xmlns:a16="http://schemas.microsoft.com/office/drawing/2014/main" id="{E7A96271-A431-4810-8D14-8234FC64521E}"/>
                </a:ext>
              </a:extLst>
            </p:cNvPr>
            <p:cNvSpPr>
              <a:spLocks noEditPoints="1"/>
            </p:cNvSpPr>
            <p:nvPr/>
          </p:nvSpPr>
          <p:spPr bwMode="auto">
            <a:xfrm>
              <a:off x="3454" y="2023"/>
              <a:ext cx="39" cy="50"/>
            </a:xfrm>
            <a:custGeom>
              <a:avLst/>
              <a:gdLst>
                <a:gd name="T0" fmla="*/ 140 w 172"/>
                <a:gd name="T1" fmla="*/ 45 h 218"/>
                <a:gd name="T2" fmla="*/ 151 w 172"/>
                <a:gd name="T3" fmla="*/ 33 h 218"/>
                <a:gd name="T4" fmla="*/ 151 w 172"/>
                <a:gd name="T5" fmla="*/ 21 h 218"/>
                <a:gd name="T6" fmla="*/ 87 w 172"/>
                <a:gd name="T7" fmla="*/ 0 h 218"/>
                <a:gd name="T8" fmla="*/ 21 w 172"/>
                <a:gd name="T9" fmla="*/ 21 h 218"/>
                <a:gd name="T10" fmla="*/ 21 w 172"/>
                <a:gd name="T11" fmla="*/ 33 h 218"/>
                <a:gd name="T12" fmla="*/ 32 w 172"/>
                <a:gd name="T13" fmla="*/ 45 h 218"/>
                <a:gd name="T14" fmla="*/ 0 w 172"/>
                <a:gd name="T15" fmla="*/ 136 h 218"/>
                <a:gd name="T16" fmla="*/ 0 w 172"/>
                <a:gd name="T17" fmla="*/ 218 h 218"/>
                <a:gd name="T18" fmla="*/ 172 w 172"/>
                <a:gd name="T19" fmla="*/ 218 h 218"/>
                <a:gd name="T20" fmla="*/ 172 w 172"/>
                <a:gd name="T21" fmla="*/ 136 h 218"/>
                <a:gd name="T22" fmla="*/ 140 w 172"/>
                <a:gd name="T23" fmla="*/ 45 h 218"/>
                <a:gd name="T24" fmla="*/ 132 w 172"/>
                <a:gd name="T25" fmla="*/ 34 h 218"/>
                <a:gd name="T26" fmla="*/ 132 w 172"/>
                <a:gd name="T27" fmla="*/ 34 h 218"/>
                <a:gd name="T28" fmla="*/ 86 w 172"/>
                <a:gd name="T29" fmla="*/ 20 h 218"/>
                <a:gd name="T30" fmla="*/ 41 w 172"/>
                <a:gd name="T31" fmla="*/ 34 h 218"/>
                <a:gd name="T32" fmla="*/ 37 w 172"/>
                <a:gd name="T33" fmla="*/ 30 h 218"/>
                <a:gd name="T34" fmla="*/ 86 w 172"/>
                <a:gd name="T35" fmla="*/ 15 h 218"/>
                <a:gd name="T36" fmla="*/ 136 w 172"/>
                <a:gd name="T37" fmla="*/ 30 h 218"/>
                <a:gd name="T38" fmla="*/ 132 w 172"/>
                <a:gd name="T39" fmla="*/ 34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2" h="218">
                  <a:moveTo>
                    <a:pt x="140" y="45"/>
                  </a:moveTo>
                  <a:lnTo>
                    <a:pt x="151" y="33"/>
                  </a:lnTo>
                  <a:lnTo>
                    <a:pt x="151" y="21"/>
                  </a:lnTo>
                  <a:cubicBezTo>
                    <a:pt x="151" y="21"/>
                    <a:pt x="130" y="0"/>
                    <a:pt x="87" y="0"/>
                  </a:cubicBezTo>
                  <a:cubicBezTo>
                    <a:pt x="42" y="1"/>
                    <a:pt x="21" y="21"/>
                    <a:pt x="21" y="21"/>
                  </a:cubicBezTo>
                  <a:lnTo>
                    <a:pt x="21" y="33"/>
                  </a:lnTo>
                  <a:lnTo>
                    <a:pt x="32" y="45"/>
                  </a:lnTo>
                  <a:lnTo>
                    <a:pt x="0" y="136"/>
                  </a:lnTo>
                  <a:lnTo>
                    <a:pt x="0" y="218"/>
                  </a:lnTo>
                  <a:lnTo>
                    <a:pt x="172" y="218"/>
                  </a:lnTo>
                  <a:lnTo>
                    <a:pt x="172" y="136"/>
                  </a:lnTo>
                  <a:lnTo>
                    <a:pt x="140" y="45"/>
                  </a:lnTo>
                  <a:close/>
                  <a:moveTo>
                    <a:pt x="132" y="34"/>
                  </a:moveTo>
                  <a:lnTo>
                    <a:pt x="132" y="34"/>
                  </a:lnTo>
                  <a:cubicBezTo>
                    <a:pt x="124" y="26"/>
                    <a:pt x="106" y="20"/>
                    <a:pt x="86" y="20"/>
                  </a:cubicBezTo>
                  <a:cubicBezTo>
                    <a:pt x="66" y="20"/>
                    <a:pt x="49" y="26"/>
                    <a:pt x="41" y="34"/>
                  </a:cubicBezTo>
                  <a:lnTo>
                    <a:pt x="37" y="30"/>
                  </a:lnTo>
                  <a:cubicBezTo>
                    <a:pt x="47" y="21"/>
                    <a:pt x="65" y="15"/>
                    <a:pt x="86" y="15"/>
                  </a:cubicBezTo>
                  <a:cubicBezTo>
                    <a:pt x="107" y="15"/>
                    <a:pt x="126" y="21"/>
                    <a:pt x="136" y="30"/>
                  </a:cubicBezTo>
                  <a:lnTo>
                    <a:pt x="132" y="34"/>
                  </a:lnTo>
                  <a:close/>
                </a:path>
              </a:pathLst>
            </a:custGeom>
            <a:solidFill>
              <a:srgbClr val="00638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l-SI"/>
            </a:p>
          </p:txBody>
        </p:sp>
      </p:grpSp>
      <p:sp>
        <p:nvSpPr>
          <p:cNvPr id="47" name="Pravokotnik 46">
            <a:extLst>
              <a:ext uri="{FF2B5EF4-FFF2-40B4-BE49-F238E27FC236}">
                <a16:creationId xmlns:a16="http://schemas.microsoft.com/office/drawing/2014/main" id="{ED2B33FC-21DC-4CDF-B05A-CC381DD6170A}"/>
              </a:ext>
            </a:extLst>
          </p:cNvPr>
          <p:cNvSpPr/>
          <p:nvPr userDrawn="1"/>
        </p:nvSpPr>
        <p:spPr>
          <a:xfrm>
            <a:off x="155451" y="0"/>
            <a:ext cx="216000" cy="6858000"/>
          </a:xfrm>
          <a:prstGeom prst="rect">
            <a:avLst/>
          </a:prstGeom>
          <a:solidFill>
            <a:srgbClr val="006F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sp>
        <p:nvSpPr>
          <p:cNvPr id="48" name="Pravokotnik 47">
            <a:extLst>
              <a:ext uri="{FF2B5EF4-FFF2-40B4-BE49-F238E27FC236}">
                <a16:creationId xmlns:a16="http://schemas.microsoft.com/office/drawing/2014/main" id="{C94BB4EF-1B02-4214-9172-5AED834C1797}"/>
              </a:ext>
            </a:extLst>
          </p:cNvPr>
          <p:cNvSpPr/>
          <p:nvPr userDrawn="1"/>
        </p:nvSpPr>
        <p:spPr>
          <a:xfrm>
            <a:off x="47328" y="0"/>
            <a:ext cx="71875" cy="6858000"/>
          </a:xfrm>
          <a:prstGeom prst="rect">
            <a:avLst/>
          </a:prstGeom>
          <a:solidFill>
            <a:srgbClr val="AEC9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dirty="0"/>
          </a:p>
        </p:txBody>
      </p:sp>
      <p:pic>
        <p:nvPicPr>
          <p:cNvPr id="49" name="Slika 48">
            <a:extLst>
              <a:ext uri="{FF2B5EF4-FFF2-40B4-BE49-F238E27FC236}">
                <a16:creationId xmlns:a16="http://schemas.microsoft.com/office/drawing/2014/main" id="{8245DDDD-A94F-4407-A7E4-C29AC516B422}"/>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498094" y="6397419"/>
            <a:ext cx="2789278" cy="360000"/>
          </a:xfrm>
          <a:prstGeom prst="rect">
            <a:avLst/>
          </a:prstGeom>
        </p:spPr>
      </p:pic>
    </p:spTree>
    <p:extLst>
      <p:ext uri="{BB962C8B-B14F-4D97-AF65-F5344CB8AC3E}">
        <p14:creationId xmlns:p14="http://schemas.microsoft.com/office/powerpoint/2010/main" val="857037908"/>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comments" Target="../comments/comment2.xml"/><Relationship Id="rId3" Type="http://schemas.openxmlformats.org/officeDocument/2006/relationships/notesSlide" Target="../notesSlides/notesSlide3.xml"/><Relationship Id="rId7" Type="http://schemas.openxmlformats.org/officeDocument/2006/relationships/image" Target="../media/image9.png"/><Relationship Id="rId2" Type="http://schemas.openxmlformats.org/officeDocument/2006/relationships/slideLayout" Target="../slideLayouts/slideLayout4.xml"/><Relationship Id="rId1" Type="http://schemas.openxmlformats.org/officeDocument/2006/relationships/themeOverride" Target="../theme/themeOverride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comments" Target="../comments/comment3.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comments" Target="../comments/comment4.xml"/><Relationship Id="rId5" Type="http://schemas.openxmlformats.org/officeDocument/2006/relationships/image" Target="../media/image18.pn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comments" Target="../comments/comment5.xml"/></Relationships>
</file>

<file path=ppt/slides/_rels/slide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comments" Target="../comments/comment6.xml"/></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comments" Target="../comments/comment7.xm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comments" Target="../comments/comment8.xml"/><Relationship Id="rId5" Type="http://schemas.openxmlformats.org/officeDocument/2006/relationships/image" Target="../media/image29.png"/><Relationship Id="rId4" Type="http://schemas.openxmlformats.org/officeDocument/2006/relationships/image" Target="../media/image28.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Označba mesta besedila 26"/>
          <p:cNvSpPr>
            <a:spLocks noGrp="1"/>
          </p:cNvSpPr>
          <p:nvPr>
            <p:ph type="body" sz="quarter" idx="16"/>
          </p:nvPr>
        </p:nvSpPr>
        <p:spPr>
          <a:xfrm>
            <a:off x="2495600" y="617109"/>
            <a:ext cx="7662706" cy="2140330"/>
          </a:xfrm>
        </p:spPr>
        <p:txBody>
          <a:bodyPr/>
          <a:lstStyle/>
          <a:p>
            <a:pPr>
              <a:lnSpc>
                <a:spcPct val="107000"/>
              </a:lnSpc>
              <a:spcAft>
                <a:spcPts val="800"/>
              </a:spcAft>
            </a:pPr>
            <a:r>
              <a:rPr lang="sr-Latn-RS" sz="2400" b="1" dirty="0">
                <a:solidFill>
                  <a:srgbClr val="006386"/>
                </a:solidFill>
                <a:effectLst/>
                <a:latin typeface="Times New Roman" panose="02020603050405020304" pitchFamily="18" charset="0"/>
                <a:ea typeface="Calibri" panose="020F0502020204030204" pitchFamily="34" charset="0"/>
                <a:cs typeface="Times New Roman" panose="02020603050405020304" pitchFamily="18" charset="0"/>
              </a:rPr>
              <a:t>Lidija Simić</a:t>
            </a:r>
            <a:r>
              <a:rPr lang="sr-Latn-RS" sz="2400" b="1" baseline="30000" dirty="0">
                <a:solidFill>
                  <a:srgbClr val="006386"/>
                </a:solidFill>
                <a:effectLst/>
                <a:latin typeface="Times New Roman" panose="02020603050405020304" pitchFamily="18" charset="0"/>
                <a:ea typeface="Calibri" panose="020F0502020204030204" pitchFamily="34" charset="0"/>
                <a:cs typeface="Times New Roman" panose="02020603050405020304" pitchFamily="18" charset="0"/>
              </a:rPr>
              <a:t>1</a:t>
            </a:r>
            <a:r>
              <a:rPr lang="sr-Latn-RS" sz="2400" b="1" dirty="0">
                <a:solidFill>
                  <a:srgbClr val="006386"/>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400" dirty="0">
                <a:effectLst/>
                <a:latin typeface="Arial" panose="020B0604020202020204" pitchFamily="34" charset="0"/>
                <a:ea typeface="Calibri" panose="020F0502020204030204" pitchFamily="34" charset="0"/>
              </a:rPr>
              <a:t> </a:t>
            </a:r>
            <a:r>
              <a:rPr lang="en-US" sz="2400" dirty="0">
                <a:solidFill>
                  <a:srgbClr val="006386"/>
                </a:solidFill>
                <a:effectLst/>
                <a:latin typeface="Times New Roman" panose="02020603050405020304" pitchFamily="18" charset="0"/>
                <a:ea typeface="Calibri" panose="020F0502020204030204" pitchFamily="34" charset="0"/>
                <a:cs typeface="Times New Roman" panose="02020603050405020304" pitchFamily="18" charset="0"/>
              </a:rPr>
              <a:t>A. C. Kneissl</a:t>
            </a:r>
            <a:r>
              <a:rPr lang="en-US" sz="2400" baseline="30000" dirty="0">
                <a:solidFill>
                  <a:srgbClr val="006386"/>
                </a:solidFill>
                <a:effectLst/>
                <a:latin typeface="Times New Roman" panose="02020603050405020304" pitchFamily="18" charset="0"/>
                <a:ea typeface="Calibri" panose="020F0502020204030204" pitchFamily="34" charset="0"/>
                <a:cs typeface="Times New Roman" panose="02020603050405020304" pitchFamily="18" charset="0"/>
              </a:rPr>
              <a:t>2</a:t>
            </a:r>
            <a:r>
              <a:rPr lang="sr-Latn-RS" sz="2400" b="1" dirty="0">
                <a:solidFill>
                  <a:srgbClr val="006386"/>
                </a:solidFill>
                <a:effectLst/>
                <a:latin typeface="Times New Roman" panose="02020603050405020304" pitchFamily="18" charset="0"/>
                <a:ea typeface="Calibri" panose="020F0502020204030204" pitchFamily="34" charset="0"/>
                <a:cs typeface="Times New Roman" panose="02020603050405020304" pitchFamily="18" charset="0"/>
              </a:rPr>
              <a:t> Ivan Anžel</a:t>
            </a:r>
            <a:r>
              <a:rPr lang="sr-Latn-RS" sz="2400" b="1" baseline="30000" dirty="0">
                <a:solidFill>
                  <a:srgbClr val="006386"/>
                </a:solidFill>
                <a:effectLst/>
                <a:latin typeface="Times New Roman" panose="02020603050405020304" pitchFamily="18" charset="0"/>
                <a:ea typeface="Calibri" panose="020F0502020204030204" pitchFamily="34" charset="0"/>
                <a:cs typeface="Times New Roman" panose="02020603050405020304" pitchFamily="18" charset="0"/>
              </a:rPr>
              <a:t>1</a:t>
            </a:r>
            <a:r>
              <a:rPr kumimoji="0" lang="sr-Latn-RS" sz="2400" b="1" i="0" u="none" strike="noStrike" kern="1200" cap="none" spc="0" normalizeH="0" baseline="0" noProof="0" dirty="0">
                <a:ln>
                  <a:noFill/>
                </a:ln>
                <a:solidFill>
                  <a:srgbClr val="006386"/>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endParaRPr lang="sr-Latn-RS" sz="2400" b="1" baseline="30000" dirty="0">
              <a:solidFill>
                <a:srgbClr val="006386"/>
              </a:solidFill>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en-US" sz="1400" baseline="30000" dirty="0">
                <a:solidFill>
                  <a:srgbClr val="006386"/>
                </a:solidFill>
                <a:effectLst/>
                <a:latin typeface="Times New Roman" panose="02020603050405020304" pitchFamily="18" charset="0"/>
                <a:ea typeface="Calibri" panose="020F0502020204030204" pitchFamily="34" charset="0"/>
                <a:cs typeface="Times New Roman" panose="02020603050405020304" pitchFamily="18" charset="0"/>
              </a:rPr>
              <a:t>1</a:t>
            </a:r>
            <a:r>
              <a:rPr lang="en-US" sz="1400" dirty="0">
                <a:solidFill>
                  <a:srgbClr val="006386"/>
                </a:solidFill>
                <a:effectLst/>
                <a:latin typeface="Times New Roman" panose="02020603050405020304" pitchFamily="18" charset="0"/>
                <a:ea typeface="Calibri" panose="020F0502020204030204" pitchFamily="34" charset="0"/>
                <a:cs typeface="Times New Roman" panose="02020603050405020304" pitchFamily="18" charset="0"/>
              </a:rPr>
              <a:t>University of Maribor, Faculty of Mechanical Engineering, Smetanova 17, SI-2000 Maribor, Slovenia,</a:t>
            </a:r>
            <a:endParaRPr lang="en-GB" sz="1400" dirty="0">
              <a:solidFill>
                <a:srgbClr val="006386"/>
              </a:solidFill>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600"/>
              </a:spcAft>
            </a:pPr>
            <a:r>
              <a:rPr lang="en-US" sz="1400" kern="100" baseline="30000" dirty="0">
                <a:solidFill>
                  <a:srgbClr val="006386"/>
                </a:solidFill>
                <a:effectLst/>
                <a:latin typeface="Times New Roman" panose="02020603050405020304" pitchFamily="18" charset="0"/>
                <a:ea typeface="Calibri" panose="020F0502020204030204" pitchFamily="34" charset="0"/>
                <a:cs typeface="Times New Roman" panose="02020603050405020304" pitchFamily="18" charset="0"/>
              </a:rPr>
              <a:t>2</a:t>
            </a:r>
            <a:r>
              <a:rPr lang="en-US" sz="1400" kern="100" dirty="0">
                <a:solidFill>
                  <a:srgbClr val="006386"/>
                </a:solidFill>
                <a:effectLst/>
                <a:latin typeface="Times New Roman" panose="02020603050405020304" pitchFamily="18" charset="0"/>
                <a:ea typeface="Calibri" panose="020F0502020204030204" pitchFamily="34" charset="0"/>
                <a:cs typeface="Times New Roman" panose="02020603050405020304" pitchFamily="18" charset="0"/>
              </a:rPr>
              <a:t>University of Leoben, Franz Josef-Strasse 18 A-8700 Leoben, Austria</a:t>
            </a:r>
            <a:endParaRPr lang="en-GB" sz="1400" kern="100" dirty="0">
              <a:solidFill>
                <a:srgbClr val="006386"/>
              </a:solidFill>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endParaRPr lang="en-GB" sz="20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sl-SI" dirty="0"/>
          </a:p>
        </p:txBody>
      </p:sp>
      <p:sp>
        <p:nvSpPr>
          <p:cNvPr id="29" name="Označba mesta besedila 28"/>
          <p:cNvSpPr>
            <a:spLocks noGrp="1"/>
          </p:cNvSpPr>
          <p:nvPr>
            <p:ph type="body" sz="quarter" idx="17"/>
          </p:nvPr>
        </p:nvSpPr>
        <p:spPr>
          <a:xfrm>
            <a:off x="695400" y="6054844"/>
            <a:ext cx="10034134" cy="369332"/>
          </a:xfrm>
        </p:spPr>
        <p:txBody>
          <a:bodyPr/>
          <a:lstStyle/>
          <a:p>
            <a:pPr algn="ctr"/>
            <a:r>
              <a:rPr lang="en-AU" sz="2000" b="1" dirty="0">
                <a:solidFill>
                  <a:srgbClr val="006386"/>
                </a:solidFill>
                <a:latin typeface="Times New Roman" panose="02020603050405020304" pitchFamily="18" charset="0"/>
                <a:cs typeface="Times New Roman" panose="02020603050405020304" pitchFamily="18" charset="0"/>
              </a:rPr>
              <a:t>Leoben</a:t>
            </a:r>
            <a:r>
              <a:rPr lang="sl-SI" sz="2000" b="1" dirty="0">
                <a:solidFill>
                  <a:srgbClr val="006386"/>
                </a:solidFill>
                <a:latin typeface="Times New Roman" panose="02020603050405020304" pitchFamily="18" charset="0"/>
                <a:cs typeface="Times New Roman" panose="02020603050405020304" pitchFamily="18" charset="0"/>
              </a:rPr>
              <a:t>, </a:t>
            </a:r>
            <a:r>
              <a:rPr lang="en-AU" sz="2000" b="1" dirty="0">
                <a:solidFill>
                  <a:srgbClr val="006386"/>
                </a:solidFill>
                <a:latin typeface="Times New Roman" panose="02020603050405020304" pitchFamily="18" charset="0"/>
                <a:cs typeface="Times New Roman" panose="02020603050405020304" pitchFamily="18" charset="0"/>
              </a:rPr>
              <a:t>13</a:t>
            </a:r>
            <a:r>
              <a:rPr lang="sl-SI" sz="2000" b="1" dirty="0">
                <a:solidFill>
                  <a:srgbClr val="006386"/>
                </a:solidFill>
                <a:latin typeface="Times New Roman" panose="02020603050405020304" pitchFamily="18" charset="0"/>
                <a:cs typeface="Times New Roman" panose="02020603050405020304" pitchFamily="18" charset="0"/>
              </a:rPr>
              <a:t>.09.202</a:t>
            </a:r>
            <a:r>
              <a:rPr lang="en-AU" sz="2000" b="1" dirty="0">
                <a:solidFill>
                  <a:srgbClr val="006386"/>
                </a:solidFill>
                <a:latin typeface="Times New Roman" panose="02020603050405020304" pitchFamily="18" charset="0"/>
                <a:cs typeface="Times New Roman" panose="02020603050405020304" pitchFamily="18" charset="0"/>
              </a:rPr>
              <a:t>3</a:t>
            </a:r>
            <a:endParaRPr lang="sl-SI" sz="2000" b="1" dirty="0">
              <a:solidFill>
                <a:srgbClr val="006386"/>
              </a:solidFill>
              <a:latin typeface="Times New Roman" panose="02020603050405020304" pitchFamily="18" charset="0"/>
              <a:cs typeface="Times New Roman" panose="02020603050405020304" pitchFamily="18" charset="0"/>
            </a:endParaRPr>
          </a:p>
        </p:txBody>
      </p:sp>
      <p:sp>
        <p:nvSpPr>
          <p:cNvPr id="25" name="Naslov 24"/>
          <p:cNvSpPr>
            <a:spLocks noGrp="1"/>
          </p:cNvSpPr>
          <p:nvPr>
            <p:ph type="title"/>
          </p:nvPr>
        </p:nvSpPr>
        <p:spPr>
          <a:xfrm>
            <a:off x="2547803" y="2400823"/>
            <a:ext cx="9810817" cy="1805213"/>
          </a:xfrm>
        </p:spPr>
        <p:txBody>
          <a:bodyPr>
            <a:normAutofit fontScale="90000"/>
          </a:bodyPr>
          <a:lstStyle/>
          <a:p>
            <a:r>
              <a:rPr lang="en-GB" sz="3600" b="1" dirty="0">
                <a:solidFill>
                  <a:srgbClr val="006386"/>
                </a:solidFill>
                <a:latin typeface="Times New Roman" panose="02020603050405020304" pitchFamily="18" charset="0"/>
                <a:cs typeface="Times New Roman" panose="02020603050405020304" pitchFamily="18" charset="0"/>
              </a:rPr>
              <a:t>Microstructural analysis of the casted and melt spun high entropy noble alloy Ag</a:t>
            </a:r>
            <a:r>
              <a:rPr lang="en-GB" sz="2400" b="1" dirty="0">
                <a:solidFill>
                  <a:srgbClr val="006386"/>
                </a:solidFill>
                <a:latin typeface="Times New Roman" panose="02020603050405020304" pitchFamily="18" charset="0"/>
                <a:cs typeface="Times New Roman" panose="02020603050405020304" pitchFamily="18" charset="0"/>
              </a:rPr>
              <a:t>20</a:t>
            </a:r>
            <a:r>
              <a:rPr lang="en-GB" sz="3600" b="1" dirty="0">
                <a:solidFill>
                  <a:srgbClr val="006386"/>
                </a:solidFill>
                <a:latin typeface="Times New Roman" panose="02020603050405020304" pitchFamily="18" charset="0"/>
                <a:cs typeface="Times New Roman" panose="02020603050405020304" pitchFamily="18" charset="0"/>
              </a:rPr>
              <a:t>Pd</a:t>
            </a:r>
            <a:r>
              <a:rPr lang="en-GB" sz="2400" b="1" dirty="0">
                <a:solidFill>
                  <a:srgbClr val="006386"/>
                </a:solidFill>
                <a:latin typeface="Times New Roman" panose="02020603050405020304" pitchFamily="18" charset="0"/>
                <a:cs typeface="Times New Roman" panose="02020603050405020304" pitchFamily="18" charset="0"/>
              </a:rPr>
              <a:t>20</a:t>
            </a:r>
            <a:r>
              <a:rPr lang="en-GB" sz="3600" b="1" dirty="0">
                <a:solidFill>
                  <a:srgbClr val="006386"/>
                </a:solidFill>
                <a:latin typeface="Times New Roman" panose="02020603050405020304" pitchFamily="18" charset="0"/>
                <a:cs typeface="Times New Roman" panose="02020603050405020304" pitchFamily="18" charset="0"/>
              </a:rPr>
              <a:t>Pt</a:t>
            </a:r>
            <a:r>
              <a:rPr lang="en-GB" sz="2400" b="1" dirty="0">
                <a:solidFill>
                  <a:srgbClr val="006386"/>
                </a:solidFill>
                <a:latin typeface="Times New Roman" panose="02020603050405020304" pitchFamily="18" charset="0"/>
                <a:cs typeface="Times New Roman" panose="02020603050405020304" pitchFamily="18" charset="0"/>
              </a:rPr>
              <a:t>20</a:t>
            </a:r>
            <a:r>
              <a:rPr lang="en-GB" sz="3600" b="1" dirty="0">
                <a:solidFill>
                  <a:srgbClr val="006386"/>
                </a:solidFill>
                <a:latin typeface="Times New Roman" panose="02020603050405020304" pitchFamily="18" charset="0"/>
                <a:cs typeface="Times New Roman" panose="02020603050405020304" pitchFamily="18" charset="0"/>
              </a:rPr>
              <a:t>Cu</a:t>
            </a:r>
            <a:r>
              <a:rPr lang="en-GB" sz="2400" b="1" dirty="0">
                <a:solidFill>
                  <a:srgbClr val="006386"/>
                </a:solidFill>
                <a:latin typeface="Times New Roman" panose="02020603050405020304" pitchFamily="18" charset="0"/>
                <a:cs typeface="Times New Roman" panose="02020603050405020304" pitchFamily="18" charset="0"/>
              </a:rPr>
              <a:t>20</a:t>
            </a:r>
            <a:r>
              <a:rPr lang="en-GB" sz="3600" b="1" dirty="0">
                <a:solidFill>
                  <a:srgbClr val="006386"/>
                </a:solidFill>
                <a:latin typeface="Times New Roman" panose="02020603050405020304" pitchFamily="18" charset="0"/>
                <a:cs typeface="Times New Roman" panose="02020603050405020304" pitchFamily="18" charset="0"/>
              </a:rPr>
              <a:t>Ni</a:t>
            </a:r>
            <a:r>
              <a:rPr lang="en-GB" sz="2400" b="1" dirty="0">
                <a:solidFill>
                  <a:srgbClr val="006386"/>
                </a:solidFill>
                <a:latin typeface="Times New Roman" panose="02020603050405020304" pitchFamily="18" charset="0"/>
                <a:cs typeface="Times New Roman" panose="02020603050405020304" pitchFamily="18" charset="0"/>
              </a:rPr>
              <a:t>20</a:t>
            </a:r>
            <a:r>
              <a:rPr lang="en-GB" sz="3600" b="1" dirty="0">
                <a:solidFill>
                  <a:srgbClr val="006386"/>
                </a:solidFill>
                <a:latin typeface="Times New Roman" panose="02020603050405020304" pitchFamily="18" charset="0"/>
                <a:cs typeface="Times New Roman" panose="02020603050405020304" pitchFamily="18" charset="0"/>
              </a:rPr>
              <a:t> </a:t>
            </a:r>
            <a:br>
              <a:rPr lang="en-GB" dirty="0"/>
            </a:br>
            <a:endParaRPr lang="sl-SI" dirty="0"/>
          </a:p>
        </p:txBody>
      </p:sp>
      <p:sp>
        <p:nvSpPr>
          <p:cNvPr id="2" name="TextBox 1">
            <a:extLst>
              <a:ext uri="{FF2B5EF4-FFF2-40B4-BE49-F238E27FC236}">
                <a16:creationId xmlns:a16="http://schemas.microsoft.com/office/drawing/2014/main" id="{6E19888C-E166-4D75-9AF1-CDED9F1FCBEF}"/>
              </a:ext>
            </a:extLst>
          </p:cNvPr>
          <p:cNvSpPr txBox="1"/>
          <p:nvPr/>
        </p:nvSpPr>
        <p:spPr>
          <a:xfrm>
            <a:off x="2711624" y="4725144"/>
            <a:ext cx="3816424" cy="1080120"/>
          </a:xfrm>
          <a:prstGeom prst="rect">
            <a:avLst/>
          </a:prstGeom>
          <a:solidFill>
            <a:schemeClr val="bg1"/>
          </a:solidFill>
          <a:ln>
            <a:solidFill>
              <a:schemeClr val="bg1"/>
            </a:solidFill>
          </a:ln>
        </p:spPr>
        <p:txBody>
          <a:bodyPr vert="horz" wrap="square" lIns="91440" tIns="45720" rIns="91440" bIns="45720" rtlCol="0" anchor="b">
            <a:noAutofit/>
          </a:bodyPr>
          <a:lstStyle/>
          <a:p>
            <a:endParaRPr lang="en-GB" dirty="0"/>
          </a:p>
        </p:txBody>
      </p:sp>
      <p:pic>
        <p:nvPicPr>
          <p:cNvPr id="10" name="Picture 9" descr="A black and white drawing of a military vehicle&#10;&#10;Description automatically generated with medium confidence">
            <a:extLst>
              <a:ext uri="{FF2B5EF4-FFF2-40B4-BE49-F238E27FC236}">
                <a16:creationId xmlns:a16="http://schemas.microsoft.com/office/drawing/2014/main" id="{4CD78AAA-E004-415B-8E99-B1006108403F}"/>
              </a:ext>
            </a:extLst>
          </p:cNvPr>
          <p:cNvPicPr>
            <a:picLocks noChangeAspect="1"/>
          </p:cNvPicPr>
          <p:nvPr/>
        </p:nvPicPr>
        <p:blipFill>
          <a:blip r:embed="rId3"/>
          <a:stretch>
            <a:fillRect/>
          </a:stretch>
        </p:blipFill>
        <p:spPr>
          <a:xfrm>
            <a:off x="9111903" y="3855462"/>
            <a:ext cx="2092806" cy="1064947"/>
          </a:xfrm>
          <a:prstGeom prst="rect">
            <a:avLst/>
          </a:prstGeom>
        </p:spPr>
      </p:pic>
      <p:pic>
        <p:nvPicPr>
          <p:cNvPr id="12" name="Picture 11">
            <a:extLst>
              <a:ext uri="{FF2B5EF4-FFF2-40B4-BE49-F238E27FC236}">
                <a16:creationId xmlns:a16="http://schemas.microsoft.com/office/drawing/2014/main" id="{CA979389-413E-4F59-975C-E2A8626D97E8}"/>
              </a:ext>
            </a:extLst>
          </p:cNvPr>
          <p:cNvPicPr>
            <a:picLocks noChangeAspect="1"/>
          </p:cNvPicPr>
          <p:nvPr/>
        </p:nvPicPr>
        <p:blipFill>
          <a:blip r:embed="rId4"/>
          <a:stretch>
            <a:fillRect/>
          </a:stretch>
        </p:blipFill>
        <p:spPr>
          <a:xfrm>
            <a:off x="8544272" y="5132464"/>
            <a:ext cx="2538109" cy="1345600"/>
          </a:xfrm>
          <a:prstGeom prst="rect">
            <a:avLst/>
          </a:prstGeom>
        </p:spPr>
      </p:pic>
      <p:sp>
        <p:nvSpPr>
          <p:cNvPr id="5" name="TextBox 4">
            <a:extLst>
              <a:ext uri="{FF2B5EF4-FFF2-40B4-BE49-F238E27FC236}">
                <a16:creationId xmlns:a16="http://schemas.microsoft.com/office/drawing/2014/main" id="{2F24A3EA-4ADF-4539-8EF1-F237A6F23706}"/>
              </a:ext>
            </a:extLst>
          </p:cNvPr>
          <p:cNvSpPr txBox="1"/>
          <p:nvPr/>
        </p:nvSpPr>
        <p:spPr>
          <a:xfrm>
            <a:off x="2783632" y="5132464"/>
            <a:ext cx="288032" cy="369332"/>
          </a:xfrm>
          <a:prstGeom prst="rect">
            <a:avLst/>
          </a:prstGeom>
          <a:solidFill>
            <a:schemeClr val="bg1"/>
          </a:solidFill>
          <a:ln>
            <a:solidFill>
              <a:schemeClr val="bg1"/>
            </a:solidFill>
          </a:ln>
        </p:spPr>
        <p:txBody>
          <a:bodyPr wrap="square" rtlCol="0">
            <a:spAutoFit/>
          </a:bodyPr>
          <a:lstStyle/>
          <a:p>
            <a:endParaRPr lang="en-GB" dirty="0"/>
          </a:p>
        </p:txBody>
      </p:sp>
      <p:pic>
        <p:nvPicPr>
          <p:cNvPr id="7" name="Picture 6">
            <a:extLst>
              <a:ext uri="{FF2B5EF4-FFF2-40B4-BE49-F238E27FC236}">
                <a16:creationId xmlns:a16="http://schemas.microsoft.com/office/drawing/2014/main" id="{A175B7F1-F202-48C2-BE0D-18CA79F1DD63}"/>
              </a:ext>
            </a:extLst>
          </p:cNvPr>
          <p:cNvPicPr>
            <a:picLocks noChangeAspect="1"/>
          </p:cNvPicPr>
          <p:nvPr/>
        </p:nvPicPr>
        <p:blipFill>
          <a:blip r:embed="rId5"/>
          <a:stretch>
            <a:fillRect/>
          </a:stretch>
        </p:blipFill>
        <p:spPr>
          <a:xfrm>
            <a:off x="2199757" y="3795655"/>
            <a:ext cx="2484562" cy="2350453"/>
          </a:xfrm>
          <a:prstGeom prst="rect">
            <a:avLst/>
          </a:prstGeom>
        </p:spPr>
      </p:pic>
      <p:sp>
        <p:nvSpPr>
          <p:cNvPr id="3" name="Rectangle 2">
            <a:extLst>
              <a:ext uri="{FF2B5EF4-FFF2-40B4-BE49-F238E27FC236}">
                <a16:creationId xmlns:a16="http://schemas.microsoft.com/office/drawing/2014/main" id="{F904040D-7AB9-F4DE-DC68-46588B0304E9}"/>
              </a:ext>
            </a:extLst>
          </p:cNvPr>
          <p:cNvSpPr/>
          <p:nvPr/>
        </p:nvSpPr>
        <p:spPr>
          <a:xfrm>
            <a:off x="724431" y="6597352"/>
            <a:ext cx="1467076" cy="18424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C3B491A1-E5D5-AC38-E063-30D4F40CAA33}"/>
              </a:ext>
            </a:extLst>
          </p:cNvPr>
          <p:cNvSpPr/>
          <p:nvPr/>
        </p:nvSpPr>
        <p:spPr>
          <a:xfrm>
            <a:off x="75521" y="925715"/>
            <a:ext cx="2472282" cy="54868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b="1" dirty="0">
                <a:solidFill>
                  <a:srgbClr val="006386"/>
                </a:solidFill>
                <a:latin typeface="Times New Roman" panose="02020603050405020304" pitchFamily="18" charset="0"/>
                <a:cs typeface="Times New Roman" panose="02020603050405020304" pitchFamily="18" charset="0"/>
              </a:rPr>
              <a:t>Faculty of Mechanical Engineering</a:t>
            </a:r>
            <a:endParaRPr lang="en-GB" b="1" dirty="0">
              <a:solidFill>
                <a:srgbClr val="006386"/>
              </a:solidFill>
              <a:latin typeface="Times New Roman" panose="02020603050405020304" pitchFamily="18" charset="0"/>
              <a:cs typeface="Times New Roman" panose="02020603050405020304" pitchFamily="18" charset="0"/>
            </a:endParaRPr>
          </a:p>
        </p:txBody>
      </p:sp>
      <p:sp>
        <p:nvSpPr>
          <p:cNvPr id="6" name="Rectangle 5">
            <a:extLst>
              <a:ext uri="{FF2B5EF4-FFF2-40B4-BE49-F238E27FC236}">
                <a16:creationId xmlns:a16="http://schemas.microsoft.com/office/drawing/2014/main" id="{40F34490-3889-6EF1-EB95-86ED1E4F4571}"/>
              </a:ext>
            </a:extLst>
          </p:cNvPr>
          <p:cNvSpPr/>
          <p:nvPr/>
        </p:nvSpPr>
        <p:spPr>
          <a:xfrm>
            <a:off x="621094" y="6615541"/>
            <a:ext cx="1673750" cy="17421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200" b="1" dirty="0">
                <a:solidFill>
                  <a:srgbClr val="006386"/>
                </a:solidFill>
                <a:latin typeface="Times New Roman" panose="02020603050405020304" pitchFamily="18" charset="0"/>
                <a:cs typeface="Times New Roman" panose="02020603050405020304" pitchFamily="18" charset="0"/>
              </a:rPr>
              <a:t>University of Maribor</a:t>
            </a:r>
            <a:endParaRPr lang="en-GB" sz="1200" b="1" dirty="0">
              <a:solidFill>
                <a:srgbClr val="006386"/>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399301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ECC9E-8834-4BAF-94ED-1DD58EBDEAE2}"/>
              </a:ext>
            </a:extLst>
          </p:cNvPr>
          <p:cNvSpPr>
            <a:spLocks noGrp="1"/>
          </p:cNvSpPr>
          <p:nvPr>
            <p:ph type="title"/>
          </p:nvPr>
        </p:nvSpPr>
        <p:spPr>
          <a:xfrm>
            <a:off x="119336" y="689256"/>
            <a:ext cx="11500480" cy="1143000"/>
          </a:xfrm>
        </p:spPr>
        <p:txBody>
          <a:bodyPr>
            <a:normAutofit fontScale="90000"/>
          </a:bodyPr>
          <a:lstStyle/>
          <a:p>
            <a:pPr algn="ctr"/>
            <a:r>
              <a:rPr lang="sr-Latn-RS" sz="4000" b="1" dirty="0">
                <a:solidFill>
                  <a:srgbClr val="006386"/>
                </a:solidFill>
                <a:latin typeface="Times New Roman" panose="02020603050405020304" pitchFamily="18" charset="0"/>
                <a:cs typeface="Times New Roman" panose="02020603050405020304" pitchFamily="18" charset="0"/>
              </a:rPr>
              <a:t>Content of my lecture:</a:t>
            </a:r>
            <a:br>
              <a:rPr lang="sr-Latn-RS" dirty="0"/>
            </a:br>
            <a:endParaRPr lang="en-GB" dirty="0"/>
          </a:p>
        </p:txBody>
      </p:sp>
      <p:sp>
        <p:nvSpPr>
          <p:cNvPr id="3" name="Content Placeholder 2">
            <a:extLst>
              <a:ext uri="{FF2B5EF4-FFF2-40B4-BE49-F238E27FC236}">
                <a16:creationId xmlns:a16="http://schemas.microsoft.com/office/drawing/2014/main" id="{43E80415-D03B-4509-AE5C-670A7D76D8CB}"/>
              </a:ext>
            </a:extLst>
          </p:cNvPr>
          <p:cNvSpPr>
            <a:spLocks noGrp="1"/>
          </p:cNvSpPr>
          <p:nvPr>
            <p:ph idx="1"/>
          </p:nvPr>
        </p:nvSpPr>
        <p:spPr>
          <a:xfrm>
            <a:off x="838200" y="1932790"/>
            <a:ext cx="10515600" cy="4351338"/>
          </a:xfrm>
        </p:spPr>
        <p:txBody>
          <a:bodyPr/>
          <a:lstStyle/>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sr-Latn-RS" sz="32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Introduction in High Entropy Alloys</a:t>
            </a:r>
            <a:r>
              <a:rPr kumimoji="0" lang="en-AU" sz="32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 (HEA)</a:t>
            </a:r>
            <a:r>
              <a:rPr kumimoji="0" lang="sl-SI" sz="32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a:t>
            </a:r>
            <a:endParaRPr kumimoji="0" lang="en-AU" sz="32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lang="en-AU" sz="3200" dirty="0">
                <a:solidFill>
                  <a:prstClr val="black"/>
                </a:solidFill>
                <a:latin typeface="Times New Roman" panose="02020603050405020304" pitchFamily="18" charset="0"/>
                <a:cs typeface="Times New Roman" panose="02020603050405020304" pitchFamily="18" charset="0"/>
              </a:rPr>
              <a:t>Motivation for research of new HEA;</a:t>
            </a:r>
            <a:endParaRPr kumimoji="0" lang="en-AU" sz="32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lang="en-AU" sz="3200" dirty="0">
                <a:solidFill>
                  <a:prstClr val="black"/>
                </a:solidFill>
                <a:latin typeface="Times New Roman" panose="02020603050405020304" pitchFamily="18" charset="0"/>
                <a:cs typeface="Times New Roman" panose="02020603050405020304" pitchFamily="18" charset="0"/>
              </a:rPr>
              <a:t>Motivation for production of new HEA;</a:t>
            </a:r>
            <a:endParaRPr kumimoji="0" lang="sl-SI" sz="32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sl-SI" sz="32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Experimental procedure;</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sl-SI" sz="32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Results and Discussion;</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sl-SI" sz="32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Conclusion;</a:t>
            </a:r>
          </a:p>
          <a:p>
            <a:endParaRPr lang="en-GB" dirty="0"/>
          </a:p>
        </p:txBody>
      </p:sp>
      <p:sp>
        <p:nvSpPr>
          <p:cNvPr id="4" name="Rectangle 3">
            <a:extLst>
              <a:ext uri="{FF2B5EF4-FFF2-40B4-BE49-F238E27FC236}">
                <a16:creationId xmlns:a16="http://schemas.microsoft.com/office/drawing/2014/main" id="{58E5BDEA-9938-0E84-CE4D-21FF5E332BB8}"/>
              </a:ext>
            </a:extLst>
          </p:cNvPr>
          <p:cNvSpPr/>
          <p:nvPr/>
        </p:nvSpPr>
        <p:spPr>
          <a:xfrm>
            <a:off x="407368" y="6309320"/>
            <a:ext cx="3096344" cy="54868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7B9192A1-91E5-55A6-599F-97500816E5A9}"/>
              </a:ext>
            </a:extLst>
          </p:cNvPr>
          <p:cNvSpPr/>
          <p:nvPr/>
        </p:nvSpPr>
        <p:spPr>
          <a:xfrm>
            <a:off x="9095656" y="6284128"/>
            <a:ext cx="3096344" cy="54868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2094128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EC508-7C9C-4FDE-A929-4837195BEF8B}"/>
              </a:ext>
            </a:extLst>
          </p:cNvPr>
          <p:cNvSpPr>
            <a:spLocks noGrp="1"/>
          </p:cNvSpPr>
          <p:nvPr>
            <p:ph type="title"/>
          </p:nvPr>
        </p:nvSpPr>
        <p:spPr>
          <a:xfrm>
            <a:off x="479376" y="478673"/>
            <a:ext cx="11500480" cy="626780"/>
          </a:xfrm>
        </p:spPr>
        <p:txBody>
          <a:bodyPr>
            <a:noAutofit/>
          </a:bodyPr>
          <a:lstStyle/>
          <a:p>
            <a:pPr algn="ctr"/>
            <a:r>
              <a:rPr kumimoji="0" lang="en-AU" sz="3600" b="1" i="0" u="none" strike="noStrike" kern="1200" cap="none" spc="0" normalizeH="0" baseline="0" noProof="0" dirty="0">
                <a:ln>
                  <a:noFill/>
                </a:ln>
                <a:solidFill>
                  <a:srgbClr val="006386"/>
                </a:solidFill>
                <a:effectLst/>
                <a:uLnTx/>
                <a:uFillTx/>
                <a:latin typeface="Times New Roman" panose="02020603050405020304" pitchFamily="18" charset="0"/>
                <a:cs typeface="Times New Roman" panose="02020603050405020304" pitchFamily="18" charset="0"/>
              </a:rPr>
              <a:t>Introduction in High </a:t>
            </a:r>
            <a:r>
              <a:rPr lang="en-AU" sz="3600" b="1" dirty="0">
                <a:solidFill>
                  <a:srgbClr val="006386"/>
                </a:solidFill>
                <a:latin typeface="Times New Roman" panose="02020603050405020304" pitchFamily="18" charset="0"/>
                <a:cs typeface="Times New Roman" panose="02020603050405020304" pitchFamily="18" charset="0"/>
              </a:rPr>
              <a:t>E</a:t>
            </a:r>
            <a:r>
              <a:rPr kumimoji="0" lang="en-AU" sz="3600" b="1" i="0" u="none" strike="noStrike" kern="1200" cap="none" spc="0" normalizeH="0" baseline="0" noProof="0" dirty="0" err="1">
                <a:ln>
                  <a:noFill/>
                </a:ln>
                <a:solidFill>
                  <a:srgbClr val="006386"/>
                </a:solidFill>
                <a:effectLst/>
                <a:uLnTx/>
                <a:uFillTx/>
                <a:latin typeface="Times New Roman" panose="02020603050405020304" pitchFamily="18" charset="0"/>
                <a:cs typeface="Times New Roman" panose="02020603050405020304" pitchFamily="18" charset="0"/>
              </a:rPr>
              <a:t>ntropy</a:t>
            </a:r>
            <a:r>
              <a:rPr kumimoji="0" lang="en-AU" sz="3600" b="1" i="0" u="none" strike="noStrike" kern="1200" cap="none" spc="0" normalizeH="0" baseline="0" noProof="0" dirty="0">
                <a:ln>
                  <a:noFill/>
                </a:ln>
                <a:solidFill>
                  <a:srgbClr val="006386"/>
                </a:solidFill>
                <a:effectLst/>
                <a:uLnTx/>
                <a:uFillTx/>
                <a:latin typeface="Times New Roman" panose="02020603050405020304" pitchFamily="18" charset="0"/>
                <a:cs typeface="Times New Roman" panose="02020603050405020304" pitchFamily="18" charset="0"/>
              </a:rPr>
              <a:t> Alloys</a:t>
            </a:r>
            <a:r>
              <a:rPr lang="en-GB" sz="3600" b="1" dirty="0">
                <a:solidFill>
                  <a:srgbClr val="006386"/>
                </a:solidFill>
                <a:latin typeface="Times New Roman" panose="02020603050405020304" pitchFamily="18" charset="0"/>
                <a:cs typeface="Times New Roman" panose="02020603050405020304" pitchFamily="18" charset="0"/>
              </a:rPr>
              <a:t>:</a:t>
            </a:r>
          </a:p>
        </p:txBody>
      </p:sp>
      <p:sp>
        <p:nvSpPr>
          <p:cNvPr id="7" name="Content Placeholder 6">
            <a:extLst>
              <a:ext uri="{FF2B5EF4-FFF2-40B4-BE49-F238E27FC236}">
                <a16:creationId xmlns:a16="http://schemas.microsoft.com/office/drawing/2014/main" id="{E2B681FD-CD10-4C1C-8A91-BF00683A21D5}"/>
              </a:ext>
            </a:extLst>
          </p:cNvPr>
          <p:cNvSpPr>
            <a:spLocks noGrp="1"/>
          </p:cNvSpPr>
          <p:nvPr>
            <p:ph sz="half" idx="1"/>
          </p:nvPr>
        </p:nvSpPr>
        <p:spPr>
          <a:xfrm>
            <a:off x="609600" y="1147262"/>
            <a:ext cx="11500480" cy="5162058"/>
          </a:xfrm>
        </p:spPr>
        <p:txBody>
          <a:bodyPr>
            <a:normAutofit/>
          </a:bodyPr>
          <a:lstStyle/>
          <a:p>
            <a:pPr marL="0" indent="0">
              <a:lnSpc>
                <a:spcPct val="90000"/>
              </a:lnSpc>
              <a:buNone/>
            </a:pPr>
            <a:endParaRPr lang="en-GB" sz="2200" dirty="0">
              <a:latin typeface="Times New Roman" panose="02020603050405020304" pitchFamily="18" charset="0"/>
              <a:cs typeface="Times New Roman" panose="02020603050405020304" pitchFamily="18" charset="0"/>
            </a:endParaRPr>
          </a:p>
          <a:p>
            <a:pPr>
              <a:lnSpc>
                <a:spcPct val="90000"/>
              </a:lnSpc>
            </a:pPr>
            <a:endParaRPr lang="en-GB" sz="1500" dirty="0"/>
          </a:p>
        </p:txBody>
      </p:sp>
      <p:pic>
        <p:nvPicPr>
          <p:cNvPr id="8" name="Picture 7">
            <a:extLst>
              <a:ext uri="{FF2B5EF4-FFF2-40B4-BE49-F238E27FC236}">
                <a16:creationId xmlns:a16="http://schemas.microsoft.com/office/drawing/2014/main" id="{C90CF5AC-F1F3-4EDE-9D4E-D1130E0F3DFF}"/>
              </a:ext>
            </a:extLst>
          </p:cNvPr>
          <p:cNvPicPr>
            <a:picLocks noChangeAspect="1"/>
          </p:cNvPicPr>
          <p:nvPr/>
        </p:nvPicPr>
        <p:blipFill>
          <a:blip r:embed="rId4"/>
          <a:stretch>
            <a:fillRect/>
          </a:stretch>
        </p:blipFill>
        <p:spPr>
          <a:xfrm>
            <a:off x="4611507" y="2444114"/>
            <a:ext cx="4157897" cy="1850265"/>
          </a:xfrm>
          <a:prstGeom prst="rect">
            <a:avLst/>
          </a:prstGeom>
          <a:noFill/>
        </p:spPr>
      </p:pic>
      <p:sp>
        <p:nvSpPr>
          <p:cNvPr id="5" name="Text Box 5">
            <a:extLst>
              <a:ext uri="{FF2B5EF4-FFF2-40B4-BE49-F238E27FC236}">
                <a16:creationId xmlns:a16="http://schemas.microsoft.com/office/drawing/2014/main" id="{6699D4C6-1A7C-4D11-9620-63FFBF53DC9F}"/>
              </a:ext>
            </a:extLst>
          </p:cNvPr>
          <p:cNvSpPr txBox="1"/>
          <p:nvPr/>
        </p:nvSpPr>
        <p:spPr>
          <a:xfrm>
            <a:off x="1396896" y="987900"/>
            <a:ext cx="1862655" cy="683530"/>
          </a:xfrm>
          <a:prstGeom prst="rect">
            <a:avLst/>
          </a:prstGeom>
          <a:solidFill>
            <a:prstClr val="white"/>
          </a:solidFill>
          <a:ln>
            <a:noFill/>
          </a:ln>
        </p:spPr>
        <p:txBody>
          <a:bodyPr rot="0" spcFirstLastPara="0" vert="horz" wrap="square" lIns="0" tIns="0" rIns="0" bIns="0" numCol="1" spcCol="0" rtlCol="0" fromWordArt="0" anchor="t" anchorCtr="0" forceAA="0" compatLnSpc="1">
            <a:prstTxWarp prst="textNoShape">
              <a:avLst/>
            </a:prstTxWarp>
            <a:spAutoFit/>
          </a:bodyPr>
          <a:lstStyle/>
          <a:p>
            <a:pPr>
              <a:spcAft>
                <a:spcPts val="1000"/>
              </a:spcAft>
            </a:pPr>
            <a:endParaRPr lang="en-GB" sz="1600" i="1" dirty="0">
              <a:effectLst/>
              <a:latin typeface="Times New Roman" panose="02020603050405020304" pitchFamily="18" charset="0"/>
              <a:ea typeface="Calibri" panose="020F0502020204030204" pitchFamily="34" charset="0"/>
              <a:cs typeface="Arial" panose="020B0604020202020204" pitchFamily="34" charset="0"/>
            </a:endParaRPr>
          </a:p>
          <a:p>
            <a:pPr>
              <a:spcAft>
                <a:spcPts val="1000"/>
              </a:spcAft>
            </a:pPr>
            <a:r>
              <a:rPr lang="sr-Latn-RS" sz="2000" dirty="0">
                <a:effectLst/>
                <a:latin typeface="Times New Roman" panose="02020603050405020304" pitchFamily="18" charset="0"/>
                <a:ea typeface="Calibri" panose="020F0502020204030204" pitchFamily="34" charset="0"/>
                <a:cs typeface="Times New Roman" panose="02020603050405020304" pitchFamily="18" charset="0"/>
              </a:rPr>
              <a:t>Phase</a:t>
            </a:r>
            <a:r>
              <a:rPr lang="en-GB" sz="2000" dirty="0">
                <a:effectLst/>
                <a:latin typeface="Times New Roman" panose="02020603050405020304" pitchFamily="18" charset="0"/>
                <a:ea typeface="Calibri" panose="020F0502020204030204" pitchFamily="34" charset="0"/>
                <a:cs typeface="Times New Roman" panose="02020603050405020304" pitchFamily="18" charset="0"/>
              </a:rPr>
              <a:t> diagram</a:t>
            </a:r>
          </a:p>
        </p:txBody>
      </p:sp>
      <p:pic>
        <p:nvPicPr>
          <p:cNvPr id="11" name="Picture 10" descr="Chart, bubble chart&#10;&#10;Description automatically generated">
            <a:extLst>
              <a:ext uri="{FF2B5EF4-FFF2-40B4-BE49-F238E27FC236}">
                <a16:creationId xmlns:a16="http://schemas.microsoft.com/office/drawing/2014/main" id="{E61BA042-008E-462D-95AA-643CB4B50620}"/>
              </a:ext>
            </a:extLst>
          </p:cNvPr>
          <p:cNvPicPr>
            <a:picLocks noChangeAspect="1"/>
          </p:cNvPicPr>
          <p:nvPr/>
        </p:nvPicPr>
        <p:blipFill>
          <a:blip r:embed="rId5"/>
          <a:stretch>
            <a:fillRect/>
          </a:stretch>
        </p:blipFill>
        <p:spPr>
          <a:xfrm>
            <a:off x="7262080" y="4280092"/>
            <a:ext cx="3944567" cy="1860040"/>
          </a:xfrm>
          <a:prstGeom prst="rect">
            <a:avLst/>
          </a:prstGeom>
        </p:spPr>
      </p:pic>
      <p:pic>
        <p:nvPicPr>
          <p:cNvPr id="13" name="Picture 12" descr="A picture containing shape&#10;&#10;Description automatically generated">
            <a:extLst>
              <a:ext uri="{FF2B5EF4-FFF2-40B4-BE49-F238E27FC236}">
                <a16:creationId xmlns:a16="http://schemas.microsoft.com/office/drawing/2014/main" id="{B119F123-67E1-4252-8BE5-EACB2C148418}"/>
              </a:ext>
            </a:extLst>
          </p:cNvPr>
          <p:cNvPicPr>
            <a:picLocks noChangeAspect="1"/>
          </p:cNvPicPr>
          <p:nvPr/>
        </p:nvPicPr>
        <p:blipFill>
          <a:blip r:embed="rId6"/>
          <a:stretch>
            <a:fillRect/>
          </a:stretch>
        </p:blipFill>
        <p:spPr>
          <a:xfrm>
            <a:off x="609600" y="2171986"/>
            <a:ext cx="2417161" cy="1938919"/>
          </a:xfrm>
          <a:prstGeom prst="rect">
            <a:avLst/>
          </a:prstGeom>
        </p:spPr>
      </p:pic>
      <p:cxnSp>
        <p:nvCxnSpPr>
          <p:cNvPr id="10" name="Straight Arrow Connector 9">
            <a:extLst>
              <a:ext uri="{FF2B5EF4-FFF2-40B4-BE49-F238E27FC236}">
                <a16:creationId xmlns:a16="http://schemas.microsoft.com/office/drawing/2014/main" id="{68321B46-3468-4333-964E-D1B5C77F73AB}"/>
              </a:ext>
            </a:extLst>
          </p:cNvPr>
          <p:cNvCxnSpPr>
            <a:cxnSpLocks/>
          </p:cNvCxnSpPr>
          <p:nvPr/>
        </p:nvCxnSpPr>
        <p:spPr>
          <a:xfrm flipH="1" flipV="1">
            <a:off x="985353" y="3934216"/>
            <a:ext cx="502135" cy="1075841"/>
          </a:xfrm>
          <a:prstGeom prst="straightConnector1">
            <a:avLst/>
          </a:prstGeom>
          <a:ln w="19050">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18" name="TextBox 17">
            <a:extLst>
              <a:ext uri="{FF2B5EF4-FFF2-40B4-BE49-F238E27FC236}">
                <a16:creationId xmlns:a16="http://schemas.microsoft.com/office/drawing/2014/main" id="{97A4BA44-76DF-41D6-82D6-F76427ADEACD}"/>
              </a:ext>
            </a:extLst>
          </p:cNvPr>
          <p:cNvSpPr txBox="1"/>
          <p:nvPr/>
        </p:nvSpPr>
        <p:spPr>
          <a:xfrm>
            <a:off x="1343472" y="5010057"/>
            <a:ext cx="2520280" cy="400110"/>
          </a:xfrm>
          <a:prstGeom prst="rect">
            <a:avLst/>
          </a:prstGeom>
          <a:noFill/>
        </p:spPr>
        <p:txBody>
          <a:bodyPr wrap="square" rtlCol="0">
            <a:spAutoFit/>
          </a:bodyPr>
          <a:lstStyle/>
          <a:p>
            <a:r>
              <a:rPr lang="en-GB" sz="2000" b="1" dirty="0">
                <a:latin typeface="Times New Roman" panose="02020603050405020304" pitchFamily="18" charset="0"/>
                <a:cs typeface="Times New Roman" panose="02020603050405020304" pitchFamily="18" charset="0"/>
              </a:rPr>
              <a:t>Conventional</a:t>
            </a:r>
            <a:r>
              <a:rPr lang="en-GB" sz="2000" dirty="0">
                <a:latin typeface="Times New Roman" panose="02020603050405020304" pitchFamily="18" charset="0"/>
                <a:cs typeface="Times New Roman" panose="02020603050405020304" pitchFamily="18" charset="0"/>
              </a:rPr>
              <a:t> </a:t>
            </a:r>
            <a:r>
              <a:rPr lang="en-GB" sz="2000" b="1" dirty="0">
                <a:latin typeface="Times New Roman" panose="02020603050405020304" pitchFamily="18" charset="0"/>
                <a:cs typeface="Times New Roman" panose="02020603050405020304" pitchFamily="18" charset="0"/>
              </a:rPr>
              <a:t>alloys</a:t>
            </a:r>
          </a:p>
        </p:txBody>
      </p:sp>
      <p:cxnSp>
        <p:nvCxnSpPr>
          <p:cNvPr id="20" name="Straight Arrow Connector 19">
            <a:extLst>
              <a:ext uri="{FF2B5EF4-FFF2-40B4-BE49-F238E27FC236}">
                <a16:creationId xmlns:a16="http://schemas.microsoft.com/office/drawing/2014/main" id="{D0CE204E-2433-4281-8269-84718A98BED4}"/>
              </a:ext>
            </a:extLst>
          </p:cNvPr>
          <p:cNvCxnSpPr>
            <a:cxnSpLocks/>
          </p:cNvCxnSpPr>
          <p:nvPr/>
        </p:nvCxnSpPr>
        <p:spPr>
          <a:xfrm flipH="1">
            <a:off x="1852230" y="2444114"/>
            <a:ext cx="617602" cy="705403"/>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D25457D3-FF24-4E03-8C3A-C0D6C0F27573}"/>
              </a:ext>
            </a:extLst>
          </p:cNvPr>
          <p:cNvSpPr txBox="1"/>
          <p:nvPr/>
        </p:nvSpPr>
        <p:spPr>
          <a:xfrm>
            <a:off x="2007055" y="2080818"/>
            <a:ext cx="3509549" cy="400110"/>
          </a:xfrm>
          <a:prstGeom prst="rect">
            <a:avLst/>
          </a:prstGeom>
          <a:noFill/>
        </p:spPr>
        <p:txBody>
          <a:bodyPr wrap="square" rtlCol="0">
            <a:spAutoFit/>
          </a:bodyPr>
          <a:lstStyle/>
          <a:p>
            <a:r>
              <a:rPr lang="en-AU" sz="2000" b="1" dirty="0">
                <a:latin typeface="Times New Roman" panose="02020603050405020304" pitchFamily="18" charset="0"/>
                <a:cs typeface="Times New Roman" panose="02020603050405020304" pitchFamily="18" charset="0"/>
              </a:rPr>
              <a:t>Complex</a:t>
            </a:r>
            <a:r>
              <a:rPr lang="en-AU" sz="2000" dirty="0">
                <a:latin typeface="Times New Roman" panose="02020603050405020304" pitchFamily="18" charset="0"/>
                <a:cs typeface="Times New Roman" panose="02020603050405020304" pitchFamily="18" charset="0"/>
              </a:rPr>
              <a:t> </a:t>
            </a:r>
            <a:r>
              <a:rPr lang="en-AU" sz="2000" b="1" dirty="0">
                <a:latin typeface="Times New Roman" panose="02020603050405020304" pitchFamily="18" charset="0"/>
                <a:cs typeface="Times New Roman" panose="02020603050405020304" pitchFamily="18" charset="0"/>
              </a:rPr>
              <a:t>concentrated</a:t>
            </a:r>
            <a:r>
              <a:rPr lang="en-AU" sz="2000" dirty="0">
                <a:latin typeface="Times New Roman" panose="02020603050405020304" pitchFamily="18" charset="0"/>
                <a:cs typeface="Times New Roman" panose="02020603050405020304" pitchFamily="18" charset="0"/>
              </a:rPr>
              <a:t> </a:t>
            </a:r>
            <a:r>
              <a:rPr lang="en-AU" sz="2000" b="1" dirty="0">
                <a:latin typeface="Times New Roman" panose="02020603050405020304" pitchFamily="18" charset="0"/>
                <a:cs typeface="Times New Roman" panose="02020603050405020304" pitchFamily="18" charset="0"/>
              </a:rPr>
              <a:t>alloys</a:t>
            </a:r>
            <a:endParaRPr lang="en-GB" sz="2000" b="1" dirty="0">
              <a:latin typeface="Times New Roman" panose="02020603050405020304" pitchFamily="18" charset="0"/>
              <a:cs typeface="Times New Roman" panose="02020603050405020304" pitchFamily="18" charset="0"/>
            </a:endParaRPr>
          </a:p>
        </p:txBody>
      </p:sp>
      <p:cxnSp>
        <p:nvCxnSpPr>
          <p:cNvPr id="24" name="Straight Arrow Connector 23">
            <a:extLst>
              <a:ext uri="{FF2B5EF4-FFF2-40B4-BE49-F238E27FC236}">
                <a16:creationId xmlns:a16="http://schemas.microsoft.com/office/drawing/2014/main" id="{6E21A250-E04D-479D-82F3-25FA25A0F449}"/>
              </a:ext>
            </a:extLst>
          </p:cNvPr>
          <p:cNvCxnSpPr>
            <a:cxnSpLocks/>
            <a:endCxn id="25" idx="1"/>
          </p:cNvCxnSpPr>
          <p:nvPr/>
        </p:nvCxnSpPr>
        <p:spPr>
          <a:xfrm>
            <a:off x="5250296" y="2362256"/>
            <a:ext cx="3062045" cy="0"/>
          </a:xfrm>
          <a:prstGeom prst="straightConnector1">
            <a:avLst/>
          </a:prstGeom>
          <a:ln w="19050">
            <a:solidFill>
              <a:srgbClr val="FF0000"/>
            </a:solidFill>
            <a:tailEnd type="triangle"/>
          </a:ln>
        </p:spPr>
        <p:style>
          <a:lnRef idx="1">
            <a:schemeClr val="dk1"/>
          </a:lnRef>
          <a:fillRef idx="0">
            <a:schemeClr val="dk1"/>
          </a:fillRef>
          <a:effectRef idx="0">
            <a:schemeClr val="dk1"/>
          </a:effectRef>
          <a:fontRef idx="minor">
            <a:schemeClr val="tx1"/>
          </a:fontRef>
        </p:style>
      </p:cxnSp>
      <p:sp>
        <p:nvSpPr>
          <p:cNvPr id="25" name="TextBox 24">
            <a:extLst>
              <a:ext uri="{FF2B5EF4-FFF2-40B4-BE49-F238E27FC236}">
                <a16:creationId xmlns:a16="http://schemas.microsoft.com/office/drawing/2014/main" id="{363EAE8A-0887-44DA-8582-6E63C292F5BF}"/>
              </a:ext>
            </a:extLst>
          </p:cNvPr>
          <p:cNvSpPr txBox="1"/>
          <p:nvPr/>
        </p:nvSpPr>
        <p:spPr>
          <a:xfrm>
            <a:off x="8312341" y="2162201"/>
            <a:ext cx="2511962" cy="400110"/>
          </a:xfrm>
          <a:prstGeom prst="rect">
            <a:avLst/>
          </a:prstGeom>
          <a:noFill/>
        </p:spPr>
        <p:txBody>
          <a:bodyPr wrap="square" rtlCol="0">
            <a:spAutoFit/>
          </a:bodyPr>
          <a:lstStyle/>
          <a:p>
            <a:r>
              <a:rPr lang="en-AU" sz="2000" b="1" dirty="0">
                <a:latin typeface="Times New Roman" panose="02020603050405020304" pitchFamily="18" charset="0"/>
                <a:cs typeface="Times New Roman" panose="02020603050405020304" pitchFamily="18" charset="0"/>
              </a:rPr>
              <a:t>High</a:t>
            </a:r>
            <a:r>
              <a:rPr lang="en-AU" sz="2000" dirty="0">
                <a:latin typeface="Times New Roman" panose="02020603050405020304" pitchFamily="18" charset="0"/>
                <a:cs typeface="Times New Roman" panose="02020603050405020304" pitchFamily="18" charset="0"/>
              </a:rPr>
              <a:t> </a:t>
            </a:r>
            <a:r>
              <a:rPr lang="en-AU" sz="2000" b="1" dirty="0">
                <a:latin typeface="Times New Roman" panose="02020603050405020304" pitchFamily="18" charset="0"/>
                <a:cs typeface="Times New Roman" panose="02020603050405020304" pitchFamily="18" charset="0"/>
              </a:rPr>
              <a:t>Entropy</a:t>
            </a:r>
            <a:r>
              <a:rPr lang="en-AU" sz="2000" dirty="0">
                <a:latin typeface="Times New Roman" panose="02020603050405020304" pitchFamily="18" charset="0"/>
                <a:cs typeface="Times New Roman" panose="02020603050405020304" pitchFamily="18" charset="0"/>
              </a:rPr>
              <a:t> </a:t>
            </a:r>
            <a:r>
              <a:rPr lang="en-AU" sz="2000" b="1" dirty="0">
                <a:latin typeface="Times New Roman" panose="02020603050405020304" pitchFamily="18" charset="0"/>
                <a:cs typeface="Times New Roman" panose="02020603050405020304" pitchFamily="18" charset="0"/>
              </a:rPr>
              <a:t>Alloys</a:t>
            </a:r>
            <a:endParaRPr lang="en-GB" sz="2000" b="1"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99260AE8-D18C-48E5-9824-BAD9157D7ECB}"/>
                  </a:ext>
                </a:extLst>
              </p:cNvPr>
              <p:cNvSpPr txBox="1"/>
              <p:nvPr/>
            </p:nvSpPr>
            <p:spPr>
              <a:xfrm>
                <a:off x="3492341" y="1262580"/>
                <a:ext cx="6094602" cy="932628"/>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GB" sz="2000" smtClean="0">
                          <a:latin typeface="Cambria Math" panose="02040503050406030204" pitchFamily="18" charset="0"/>
                        </a:rPr>
                        <m:t>∆</m:t>
                      </m:r>
                      <m:sSubSup>
                        <m:sSubSupPr>
                          <m:ctrlPr>
                            <a:rPr lang="en-GB" sz="2000" i="1">
                              <a:solidFill>
                                <a:srgbClr val="836967"/>
                              </a:solidFill>
                              <a:latin typeface="Cambria Math" panose="02040503050406030204" pitchFamily="18" charset="0"/>
                            </a:rPr>
                          </m:ctrlPr>
                        </m:sSubSupPr>
                        <m:e>
                          <m:r>
                            <a:rPr lang="en-GB" sz="2000" i="1">
                              <a:latin typeface="Cambria Math" panose="02040503050406030204" pitchFamily="18" charset="0"/>
                            </a:rPr>
                            <m:t>𝑆</m:t>
                          </m:r>
                        </m:e>
                        <m:sub>
                          <m:r>
                            <a:rPr lang="en-GB" sz="2000" i="1">
                              <a:latin typeface="Cambria Math" panose="02040503050406030204" pitchFamily="18" charset="0"/>
                            </a:rPr>
                            <m:t>𝑚𝑖𝑥</m:t>
                          </m:r>
                        </m:sub>
                        <m:sup>
                          <m:r>
                            <a:rPr lang="en-GB" sz="2000" i="1">
                              <a:latin typeface="Cambria Math" panose="02040503050406030204" pitchFamily="18" charset="0"/>
                            </a:rPr>
                            <m:t>𝑐𝑜𝑛𝑓</m:t>
                          </m:r>
                        </m:sup>
                      </m:sSubSup>
                      <m:r>
                        <a:rPr lang="en-GB" sz="2000" i="0">
                          <a:latin typeface="Cambria Math" panose="02040503050406030204" pitchFamily="18" charset="0"/>
                        </a:rPr>
                        <m:t>=−</m:t>
                      </m:r>
                      <m:r>
                        <a:rPr lang="en-GB" sz="2000" i="1">
                          <a:latin typeface="Cambria Math" panose="02040503050406030204" pitchFamily="18" charset="0"/>
                        </a:rPr>
                        <m:t>𝑅</m:t>
                      </m:r>
                      <m:nary>
                        <m:naryPr>
                          <m:chr m:val="∑"/>
                          <m:limLoc m:val="undOvr"/>
                          <m:ctrlPr>
                            <a:rPr lang="en-GB" sz="2000" i="1">
                              <a:latin typeface="Cambria Math" panose="02040503050406030204" pitchFamily="18" charset="0"/>
                            </a:rPr>
                          </m:ctrlPr>
                        </m:naryPr>
                        <m:sub>
                          <m:r>
                            <a:rPr lang="en-GB" sz="2000" i="1">
                              <a:latin typeface="Cambria Math" panose="02040503050406030204" pitchFamily="18" charset="0"/>
                            </a:rPr>
                            <m:t>𝑖</m:t>
                          </m:r>
                          <m:r>
                            <a:rPr lang="en-GB" sz="2000" i="0">
                              <a:latin typeface="Cambria Math" panose="02040503050406030204" pitchFamily="18" charset="0"/>
                            </a:rPr>
                            <m:t>=1</m:t>
                          </m:r>
                        </m:sub>
                        <m:sup>
                          <m:r>
                            <a:rPr lang="en-GB" sz="2000" i="1">
                              <a:latin typeface="Cambria Math" panose="02040503050406030204" pitchFamily="18" charset="0"/>
                            </a:rPr>
                            <m:t>𝑛</m:t>
                          </m:r>
                        </m:sup>
                        <m:e>
                          <m:sSub>
                            <m:sSubPr>
                              <m:ctrlPr>
                                <a:rPr lang="en-GB" sz="2000" i="1">
                                  <a:solidFill>
                                    <a:srgbClr val="836967"/>
                                  </a:solidFill>
                                  <a:latin typeface="Cambria Math" panose="02040503050406030204" pitchFamily="18" charset="0"/>
                                </a:rPr>
                              </m:ctrlPr>
                            </m:sSubPr>
                            <m:e>
                              <m:r>
                                <a:rPr lang="en-GB" sz="2000" i="1">
                                  <a:latin typeface="Cambria Math" panose="02040503050406030204" pitchFamily="18" charset="0"/>
                                </a:rPr>
                                <m:t>𝐶</m:t>
                              </m:r>
                            </m:e>
                            <m:sub>
                              <m:r>
                                <a:rPr lang="en-GB" sz="2000" i="1">
                                  <a:latin typeface="Cambria Math" panose="02040503050406030204" pitchFamily="18" charset="0"/>
                                </a:rPr>
                                <m:t>𝑖</m:t>
                              </m:r>
                            </m:sub>
                          </m:sSub>
                          <m:func>
                            <m:funcPr>
                              <m:ctrlPr>
                                <a:rPr lang="en-GB" sz="2000" i="1">
                                  <a:latin typeface="Cambria Math" panose="02040503050406030204" pitchFamily="18" charset="0"/>
                                </a:rPr>
                              </m:ctrlPr>
                            </m:funcPr>
                            <m:fName>
                              <m:r>
                                <m:rPr>
                                  <m:sty m:val="p"/>
                                </m:rPr>
                                <a:rPr lang="en-GB" sz="2000" i="0">
                                  <a:latin typeface="Cambria Math" panose="02040503050406030204" pitchFamily="18" charset="0"/>
                                </a:rPr>
                                <m:t>ln</m:t>
                              </m:r>
                            </m:fName>
                            <m:e>
                              <m:d>
                                <m:dPr>
                                  <m:ctrlPr>
                                    <a:rPr lang="en-GB" sz="2000" i="1">
                                      <a:solidFill>
                                        <a:srgbClr val="836967"/>
                                      </a:solidFill>
                                      <a:latin typeface="Cambria Math" panose="02040503050406030204" pitchFamily="18" charset="0"/>
                                    </a:rPr>
                                  </m:ctrlPr>
                                </m:dPr>
                                <m:e>
                                  <m:sSub>
                                    <m:sSubPr>
                                      <m:ctrlPr>
                                        <a:rPr lang="en-GB" sz="2000" i="1">
                                          <a:solidFill>
                                            <a:srgbClr val="836967"/>
                                          </a:solidFill>
                                          <a:latin typeface="Cambria Math" panose="02040503050406030204" pitchFamily="18" charset="0"/>
                                        </a:rPr>
                                      </m:ctrlPr>
                                    </m:sSubPr>
                                    <m:e>
                                      <m:r>
                                        <a:rPr lang="en-GB" sz="2000" i="1">
                                          <a:latin typeface="Cambria Math" panose="02040503050406030204" pitchFamily="18" charset="0"/>
                                        </a:rPr>
                                        <m:t>𝐶</m:t>
                                      </m:r>
                                    </m:e>
                                    <m:sub>
                                      <m:r>
                                        <a:rPr lang="en-GB" sz="2000" i="1">
                                          <a:latin typeface="Cambria Math" panose="02040503050406030204" pitchFamily="18" charset="0"/>
                                        </a:rPr>
                                        <m:t>𝑖</m:t>
                                      </m:r>
                                    </m:sub>
                                  </m:sSub>
                                </m:e>
                              </m:d>
                            </m:e>
                          </m:func>
                        </m:e>
                      </m:nary>
                    </m:oMath>
                  </m:oMathPara>
                </a14:m>
                <a:endParaRPr lang="en-GB" sz="2000" dirty="0">
                  <a:latin typeface="Times New Roman" panose="02020603050405020304" pitchFamily="18" charset="0"/>
                  <a:cs typeface="Times New Roman" panose="02020603050405020304" pitchFamily="18" charset="0"/>
                </a:endParaRPr>
              </a:p>
            </p:txBody>
          </p:sp>
        </mc:Choice>
        <mc:Fallback xmlns="">
          <p:sp>
            <p:nvSpPr>
              <p:cNvPr id="27" name="TextBox 26">
                <a:extLst>
                  <a:ext uri="{FF2B5EF4-FFF2-40B4-BE49-F238E27FC236}">
                    <a16:creationId xmlns:a16="http://schemas.microsoft.com/office/drawing/2014/main" id="{99260AE8-D18C-48E5-9824-BAD9157D7ECB}"/>
                  </a:ext>
                </a:extLst>
              </p:cNvPr>
              <p:cNvSpPr txBox="1">
                <a:spLocks noRot="1" noChangeAspect="1" noMove="1" noResize="1" noEditPoints="1" noAdjustHandles="1" noChangeArrowheads="1" noChangeShapeType="1" noTextEdit="1"/>
              </p:cNvSpPr>
              <p:nvPr/>
            </p:nvSpPr>
            <p:spPr>
              <a:xfrm>
                <a:off x="3492341" y="1262580"/>
                <a:ext cx="6094602" cy="932628"/>
              </a:xfrm>
              <a:prstGeom prst="rect">
                <a:avLst/>
              </a:prstGeom>
              <a:blipFill>
                <a:blip r:embed="rId7"/>
                <a:stretch>
                  <a:fillRect/>
                </a:stretch>
              </a:blipFill>
            </p:spPr>
            <p:txBody>
              <a:bodyPr/>
              <a:lstStyle/>
              <a:p>
                <a:r>
                  <a:rPr lang="en-GB">
                    <a:noFill/>
                  </a:rPr>
                  <a:t> </a:t>
                </a:r>
              </a:p>
            </p:txBody>
          </p:sp>
        </mc:Fallback>
      </mc:AlternateContent>
      <p:sp>
        <p:nvSpPr>
          <p:cNvPr id="31" name="TextBox 30">
            <a:extLst>
              <a:ext uri="{FF2B5EF4-FFF2-40B4-BE49-F238E27FC236}">
                <a16:creationId xmlns:a16="http://schemas.microsoft.com/office/drawing/2014/main" id="{C7A5BC4B-EBF4-4943-9D0D-778E1795C747}"/>
              </a:ext>
            </a:extLst>
          </p:cNvPr>
          <p:cNvSpPr txBox="1"/>
          <p:nvPr/>
        </p:nvSpPr>
        <p:spPr>
          <a:xfrm>
            <a:off x="7446524" y="3852334"/>
            <a:ext cx="3938985" cy="400110"/>
          </a:xfrm>
          <a:prstGeom prst="rect">
            <a:avLst/>
          </a:prstGeom>
          <a:noFill/>
        </p:spPr>
        <p:txBody>
          <a:bodyPr wrap="square" rtlCol="0">
            <a:spAutoFit/>
          </a:bodyPr>
          <a:lstStyle/>
          <a:p>
            <a:r>
              <a:rPr lang="en-AU" sz="2000" dirty="0">
                <a:latin typeface="Times New Roman" panose="02020603050405020304" pitchFamily="18" charset="0"/>
                <a:cs typeface="Times New Roman" panose="02020603050405020304" pitchFamily="18" charset="0"/>
              </a:rPr>
              <a:t>5 and more elements (5-35 at. %)</a:t>
            </a:r>
            <a:endParaRPr lang="en-GB" sz="2000" dirty="0">
              <a:latin typeface="Times New Roman" panose="02020603050405020304" pitchFamily="18" charset="0"/>
              <a:cs typeface="Times New Roman" panose="02020603050405020304" pitchFamily="18" charset="0"/>
            </a:endParaRPr>
          </a:p>
        </p:txBody>
      </p:sp>
      <p:sp>
        <p:nvSpPr>
          <p:cNvPr id="3" name="Rectangle 2">
            <a:extLst>
              <a:ext uri="{FF2B5EF4-FFF2-40B4-BE49-F238E27FC236}">
                <a16:creationId xmlns:a16="http://schemas.microsoft.com/office/drawing/2014/main" id="{59D5A06C-0515-9CD8-5194-A1A8970350E0}"/>
              </a:ext>
            </a:extLst>
          </p:cNvPr>
          <p:cNvSpPr/>
          <p:nvPr/>
        </p:nvSpPr>
        <p:spPr>
          <a:xfrm>
            <a:off x="384194" y="6261196"/>
            <a:ext cx="3096344" cy="54868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272D265C-CA7D-7941-47E6-AF8A3853FAF7}"/>
              </a:ext>
            </a:extLst>
          </p:cNvPr>
          <p:cNvSpPr/>
          <p:nvPr/>
        </p:nvSpPr>
        <p:spPr>
          <a:xfrm>
            <a:off x="9029065" y="6285258"/>
            <a:ext cx="3096344" cy="54868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278774317"/>
      </p:ext>
    </p:extLst>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Diagram&#10;&#10;Description automatically generated">
            <a:extLst>
              <a:ext uri="{FF2B5EF4-FFF2-40B4-BE49-F238E27FC236}">
                <a16:creationId xmlns:a16="http://schemas.microsoft.com/office/drawing/2014/main" id="{6EE8C33B-0EEF-4C03-AC0B-9F7B451C9F9F}"/>
              </a:ext>
            </a:extLst>
          </p:cNvPr>
          <p:cNvPicPr>
            <a:picLocks noChangeAspect="1"/>
          </p:cNvPicPr>
          <p:nvPr/>
        </p:nvPicPr>
        <p:blipFill>
          <a:blip r:embed="rId3"/>
          <a:stretch>
            <a:fillRect/>
          </a:stretch>
        </p:blipFill>
        <p:spPr>
          <a:xfrm>
            <a:off x="1199456" y="1432086"/>
            <a:ext cx="5914688" cy="4678465"/>
          </a:xfrm>
          <a:prstGeom prst="rect">
            <a:avLst/>
          </a:prstGeom>
        </p:spPr>
      </p:pic>
      <p:sp>
        <p:nvSpPr>
          <p:cNvPr id="2" name="Title 1">
            <a:extLst>
              <a:ext uri="{FF2B5EF4-FFF2-40B4-BE49-F238E27FC236}">
                <a16:creationId xmlns:a16="http://schemas.microsoft.com/office/drawing/2014/main" id="{54387FAF-5129-2AB6-0227-F34F2E1984DC}"/>
              </a:ext>
            </a:extLst>
          </p:cNvPr>
          <p:cNvSpPr>
            <a:spLocks noGrp="1"/>
          </p:cNvSpPr>
          <p:nvPr>
            <p:ph type="title"/>
          </p:nvPr>
        </p:nvSpPr>
        <p:spPr>
          <a:xfrm>
            <a:off x="1415481" y="463062"/>
            <a:ext cx="8424936" cy="626780"/>
          </a:xfrm>
        </p:spPr>
        <p:txBody>
          <a:bodyPr>
            <a:noAutofit/>
          </a:bodyPr>
          <a:lstStyle/>
          <a:p>
            <a:pPr marR="0" lvl="0" algn="l" defTabSz="914400" rtl="0" eaLnBrk="1" fontAlgn="auto" latinLnBrk="0" hangingPunct="1">
              <a:lnSpc>
                <a:spcPct val="100000"/>
              </a:lnSpc>
              <a:spcBef>
                <a:spcPct val="20000"/>
              </a:spcBef>
              <a:spcAft>
                <a:spcPts val="0"/>
              </a:spcAft>
              <a:buClrTx/>
              <a:buSzTx/>
              <a:tabLst/>
              <a:defRPr/>
            </a:pPr>
            <a:r>
              <a:rPr lang="en-AU" sz="4000" b="1" dirty="0">
                <a:solidFill>
                  <a:srgbClr val="006386"/>
                </a:solidFill>
                <a:latin typeface="Times New Roman" panose="02020603050405020304" pitchFamily="18" charset="0"/>
                <a:cs typeface="Times New Roman" panose="02020603050405020304" pitchFamily="18" charset="0"/>
              </a:rPr>
              <a:t>Motivation for research of new HEA;</a:t>
            </a:r>
            <a:endParaRPr kumimoji="0" lang="sl-SI" sz="4000" b="1" i="0" u="none" strike="noStrike" kern="1200" cap="none" spc="0" normalizeH="0" baseline="0" noProof="0" dirty="0">
              <a:ln>
                <a:noFill/>
              </a:ln>
              <a:solidFill>
                <a:srgbClr val="006386"/>
              </a:solidFill>
              <a:effectLst/>
              <a:uLnTx/>
              <a:uFillTx/>
              <a:latin typeface="Times New Roman" panose="02020603050405020304" pitchFamily="18" charset="0"/>
              <a:cs typeface="Times New Roman" panose="02020603050405020304" pitchFamily="18" charset="0"/>
            </a:endParaRPr>
          </a:p>
        </p:txBody>
      </p:sp>
      <p:sp>
        <p:nvSpPr>
          <p:cNvPr id="4" name="Rectangle 3">
            <a:extLst>
              <a:ext uri="{FF2B5EF4-FFF2-40B4-BE49-F238E27FC236}">
                <a16:creationId xmlns:a16="http://schemas.microsoft.com/office/drawing/2014/main" id="{A1EBC2A9-1D43-6053-FC36-B45C76B799EF}"/>
              </a:ext>
            </a:extLst>
          </p:cNvPr>
          <p:cNvSpPr/>
          <p:nvPr/>
        </p:nvSpPr>
        <p:spPr>
          <a:xfrm>
            <a:off x="407368" y="6227632"/>
            <a:ext cx="3096344" cy="54868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F485EA7F-C64A-0890-C505-C11025BC87C2}"/>
              </a:ext>
            </a:extLst>
          </p:cNvPr>
          <p:cNvSpPr/>
          <p:nvPr/>
        </p:nvSpPr>
        <p:spPr>
          <a:xfrm>
            <a:off x="8942807" y="6190483"/>
            <a:ext cx="3096344" cy="54868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2" name="Picture 21">
            <a:extLst>
              <a:ext uri="{FF2B5EF4-FFF2-40B4-BE49-F238E27FC236}">
                <a16:creationId xmlns:a16="http://schemas.microsoft.com/office/drawing/2014/main" id="{374F39B7-8A9F-42A9-0E34-A7CDD67D56BF}"/>
              </a:ext>
            </a:extLst>
          </p:cNvPr>
          <p:cNvPicPr>
            <a:picLocks noChangeAspect="1"/>
          </p:cNvPicPr>
          <p:nvPr/>
        </p:nvPicPr>
        <p:blipFill>
          <a:blip r:embed="rId4"/>
          <a:stretch>
            <a:fillRect/>
          </a:stretch>
        </p:blipFill>
        <p:spPr>
          <a:xfrm>
            <a:off x="7536161" y="1293000"/>
            <a:ext cx="2160240" cy="2043470"/>
          </a:xfrm>
          <a:prstGeom prst="rect">
            <a:avLst/>
          </a:prstGeom>
        </p:spPr>
      </p:pic>
      <p:pic>
        <p:nvPicPr>
          <p:cNvPr id="23" name="Picture 22">
            <a:extLst>
              <a:ext uri="{FF2B5EF4-FFF2-40B4-BE49-F238E27FC236}">
                <a16:creationId xmlns:a16="http://schemas.microsoft.com/office/drawing/2014/main" id="{07517815-B76D-751B-5B2F-162F815027DD}"/>
              </a:ext>
            </a:extLst>
          </p:cNvPr>
          <p:cNvPicPr>
            <a:picLocks noChangeAspect="1"/>
          </p:cNvPicPr>
          <p:nvPr/>
        </p:nvPicPr>
        <p:blipFill>
          <a:blip r:embed="rId5"/>
          <a:stretch>
            <a:fillRect/>
          </a:stretch>
        </p:blipFill>
        <p:spPr>
          <a:xfrm>
            <a:off x="9264352" y="3447826"/>
            <a:ext cx="2091109" cy="1066892"/>
          </a:xfrm>
          <a:prstGeom prst="rect">
            <a:avLst/>
          </a:prstGeom>
        </p:spPr>
      </p:pic>
      <p:pic>
        <p:nvPicPr>
          <p:cNvPr id="24" name="Picture 23">
            <a:extLst>
              <a:ext uri="{FF2B5EF4-FFF2-40B4-BE49-F238E27FC236}">
                <a16:creationId xmlns:a16="http://schemas.microsoft.com/office/drawing/2014/main" id="{EA4DB14B-F0F4-CD2D-F58A-28113578479A}"/>
              </a:ext>
            </a:extLst>
          </p:cNvPr>
          <p:cNvPicPr>
            <a:picLocks noChangeAspect="1"/>
          </p:cNvPicPr>
          <p:nvPr/>
        </p:nvPicPr>
        <p:blipFill>
          <a:blip r:embed="rId6"/>
          <a:stretch>
            <a:fillRect/>
          </a:stretch>
        </p:blipFill>
        <p:spPr>
          <a:xfrm>
            <a:off x="7774686" y="4852485"/>
            <a:ext cx="2538109" cy="1345600"/>
          </a:xfrm>
          <a:prstGeom prst="rect">
            <a:avLst/>
          </a:prstGeom>
        </p:spPr>
      </p:pic>
    </p:spTree>
    <p:extLst>
      <p:ext uri="{BB962C8B-B14F-4D97-AF65-F5344CB8AC3E}">
        <p14:creationId xmlns:p14="http://schemas.microsoft.com/office/powerpoint/2010/main" val="26822580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387FAF-5129-2AB6-0227-F34F2E1984DC}"/>
              </a:ext>
            </a:extLst>
          </p:cNvPr>
          <p:cNvSpPr>
            <a:spLocks noGrp="1"/>
          </p:cNvSpPr>
          <p:nvPr>
            <p:ph type="title"/>
          </p:nvPr>
        </p:nvSpPr>
        <p:spPr>
          <a:xfrm>
            <a:off x="1379476" y="647580"/>
            <a:ext cx="9433047" cy="626780"/>
          </a:xfrm>
        </p:spPr>
        <p:txBody>
          <a:bodyPr>
            <a:noAutofit/>
          </a:bodyPr>
          <a:lstStyle/>
          <a:p>
            <a:pPr marR="0" lvl="0" algn="l" defTabSz="914400" rtl="0" eaLnBrk="1" fontAlgn="auto" latinLnBrk="0" hangingPunct="1">
              <a:lnSpc>
                <a:spcPct val="100000"/>
              </a:lnSpc>
              <a:spcBef>
                <a:spcPct val="20000"/>
              </a:spcBef>
              <a:spcAft>
                <a:spcPts val="0"/>
              </a:spcAft>
              <a:buClrTx/>
              <a:buSzTx/>
              <a:tabLst/>
              <a:defRPr/>
            </a:pPr>
            <a:r>
              <a:rPr lang="en-AU" sz="4000" b="1" dirty="0">
                <a:solidFill>
                  <a:srgbClr val="006386"/>
                </a:solidFill>
                <a:latin typeface="Times New Roman" panose="02020603050405020304" pitchFamily="18" charset="0"/>
                <a:cs typeface="Times New Roman" panose="02020603050405020304" pitchFamily="18" charset="0"/>
              </a:rPr>
              <a:t>Motivation for production of new HEA;</a:t>
            </a:r>
            <a:endParaRPr kumimoji="0" lang="sl-SI" sz="4000" b="1" i="0" u="none" strike="noStrike" kern="1200" cap="none" spc="0" normalizeH="0" baseline="0" noProof="0" dirty="0">
              <a:ln>
                <a:noFill/>
              </a:ln>
              <a:solidFill>
                <a:srgbClr val="006386"/>
              </a:solidFill>
              <a:effectLst/>
              <a:uLnTx/>
              <a:uFillTx/>
              <a:latin typeface="Times New Roman" panose="02020603050405020304" pitchFamily="18" charset="0"/>
              <a:cs typeface="Times New Roman" panose="02020603050405020304" pitchFamily="18" charset="0"/>
            </a:endParaRPr>
          </a:p>
        </p:txBody>
      </p:sp>
      <p:sp>
        <p:nvSpPr>
          <p:cNvPr id="4" name="Rectangle 3">
            <a:extLst>
              <a:ext uri="{FF2B5EF4-FFF2-40B4-BE49-F238E27FC236}">
                <a16:creationId xmlns:a16="http://schemas.microsoft.com/office/drawing/2014/main" id="{A1EBC2A9-1D43-6053-FC36-B45C76B799EF}"/>
              </a:ext>
            </a:extLst>
          </p:cNvPr>
          <p:cNvSpPr/>
          <p:nvPr/>
        </p:nvSpPr>
        <p:spPr>
          <a:xfrm>
            <a:off x="407368" y="6227632"/>
            <a:ext cx="3096344" cy="54868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F485EA7F-C64A-0890-C505-C11025BC87C2}"/>
              </a:ext>
            </a:extLst>
          </p:cNvPr>
          <p:cNvSpPr/>
          <p:nvPr/>
        </p:nvSpPr>
        <p:spPr>
          <a:xfrm>
            <a:off x="8942807" y="6190483"/>
            <a:ext cx="3096344" cy="54868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A close-up of a microscope&#10;&#10;Description automatically generated">
            <a:extLst>
              <a:ext uri="{FF2B5EF4-FFF2-40B4-BE49-F238E27FC236}">
                <a16:creationId xmlns:a16="http://schemas.microsoft.com/office/drawing/2014/main" id="{8DC1462C-8FF8-FEFD-4D77-509A48603F3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5400" y="1960639"/>
            <a:ext cx="3962927" cy="2972195"/>
          </a:xfrm>
          <a:prstGeom prst="rect">
            <a:avLst/>
          </a:prstGeom>
          <a:ln w="28575">
            <a:solidFill>
              <a:schemeClr val="tx1"/>
            </a:solidFill>
          </a:ln>
        </p:spPr>
      </p:pic>
      <p:sp>
        <p:nvSpPr>
          <p:cNvPr id="7" name="TextBox 6">
            <a:extLst>
              <a:ext uri="{FF2B5EF4-FFF2-40B4-BE49-F238E27FC236}">
                <a16:creationId xmlns:a16="http://schemas.microsoft.com/office/drawing/2014/main" id="{480D19D8-6A31-8778-5288-3395EE30619F}"/>
              </a:ext>
            </a:extLst>
          </p:cNvPr>
          <p:cNvSpPr txBox="1"/>
          <p:nvPr/>
        </p:nvSpPr>
        <p:spPr>
          <a:xfrm>
            <a:off x="695400" y="5180123"/>
            <a:ext cx="4248472" cy="400110"/>
          </a:xfrm>
          <a:prstGeom prst="rect">
            <a:avLst/>
          </a:prstGeom>
          <a:noFill/>
        </p:spPr>
        <p:txBody>
          <a:bodyPr wrap="square" rtlCol="0">
            <a:spAutoFit/>
          </a:bodyPr>
          <a:lstStyle/>
          <a:p>
            <a:r>
              <a:rPr lang="en-AU" sz="2000" b="1" dirty="0">
                <a:latin typeface="Times New Roman" panose="02020603050405020304" pitchFamily="18" charset="0"/>
                <a:cs typeface="Times New Roman" panose="02020603050405020304" pitchFamily="18" charset="0"/>
              </a:rPr>
              <a:t>Multiphase High Entropy Alloy</a:t>
            </a:r>
            <a:endParaRPr lang="en-GB" sz="2000" b="1" dirty="0">
              <a:latin typeface="Times New Roman" panose="02020603050405020304" pitchFamily="18" charset="0"/>
              <a:cs typeface="Times New Roman" panose="02020603050405020304" pitchFamily="18" charset="0"/>
            </a:endParaRPr>
          </a:p>
        </p:txBody>
      </p:sp>
      <p:cxnSp>
        <p:nvCxnSpPr>
          <p:cNvPr id="9" name="Straight Arrow Connector 8">
            <a:extLst>
              <a:ext uri="{FF2B5EF4-FFF2-40B4-BE49-F238E27FC236}">
                <a16:creationId xmlns:a16="http://schemas.microsoft.com/office/drawing/2014/main" id="{DA05C703-0A92-C8D5-8FA9-7675743143F6}"/>
              </a:ext>
            </a:extLst>
          </p:cNvPr>
          <p:cNvCxnSpPr>
            <a:cxnSpLocks/>
            <a:stCxn id="6" idx="3"/>
          </p:cNvCxnSpPr>
          <p:nvPr/>
        </p:nvCxnSpPr>
        <p:spPr>
          <a:xfrm flipV="1">
            <a:off x="4658327" y="2636912"/>
            <a:ext cx="933617" cy="809825"/>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10" name="Straight Arrow Connector 9">
            <a:extLst>
              <a:ext uri="{FF2B5EF4-FFF2-40B4-BE49-F238E27FC236}">
                <a16:creationId xmlns:a16="http://schemas.microsoft.com/office/drawing/2014/main" id="{6341078B-BE2E-4091-0019-CC157D5296DB}"/>
              </a:ext>
            </a:extLst>
          </p:cNvPr>
          <p:cNvCxnSpPr>
            <a:cxnSpLocks/>
          </p:cNvCxnSpPr>
          <p:nvPr/>
        </p:nvCxnSpPr>
        <p:spPr>
          <a:xfrm>
            <a:off x="4643795" y="3446737"/>
            <a:ext cx="3684453" cy="1486097"/>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pic>
        <p:nvPicPr>
          <p:cNvPr id="13" name="Picture 12">
            <a:extLst>
              <a:ext uri="{FF2B5EF4-FFF2-40B4-BE49-F238E27FC236}">
                <a16:creationId xmlns:a16="http://schemas.microsoft.com/office/drawing/2014/main" id="{B1B2C3F7-2114-5D4B-3DB0-F976EC426FE5}"/>
              </a:ext>
            </a:extLst>
          </p:cNvPr>
          <p:cNvPicPr>
            <a:picLocks noChangeAspect="1"/>
          </p:cNvPicPr>
          <p:nvPr/>
        </p:nvPicPr>
        <p:blipFill>
          <a:blip r:embed="rId4"/>
          <a:stretch>
            <a:fillRect/>
          </a:stretch>
        </p:blipFill>
        <p:spPr>
          <a:xfrm>
            <a:off x="5879976" y="1381487"/>
            <a:ext cx="1998917" cy="1958122"/>
          </a:xfrm>
          <a:prstGeom prst="rect">
            <a:avLst/>
          </a:prstGeom>
        </p:spPr>
      </p:pic>
      <p:pic>
        <p:nvPicPr>
          <p:cNvPr id="16" name="Picture 15">
            <a:extLst>
              <a:ext uri="{FF2B5EF4-FFF2-40B4-BE49-F238E27FC236}">
                <a16:creationId xmlns:a16="http://schemas.microsoft.com/office/drawing/2014/main" id="{722B7C10-1D30-E0B2-A213-E7B25998299B}"/>
              </a:ext>
            </a:extLst>
          </p:cNvPr>
          <p:cNvPicPr>
            <a:picLocks noChangeAspect="1"/>
          </p:cNvPicPr>
          <p:nvPr/>
        </p:nvPicPr>
        <p:blipFill>
          <a:blip r:embed="rId5"/>
          <a:stretch>
            <a:fillRect/>
          </a:stretch>
        </p:blipFill>
        <p:spPr>
          <a:xfrm>
            <a:off x="8472264" y="3339609"/>
            <a:ext cx="2719055" cy="2446731"/>
          </a:xfrm>
          <a:prstGeom prst="rect">
            <a:avLst/>
          </a:prstGeom>
        </p:spPr>
      </p:pic>
      <p:sp>
        <p:nvSpPr>
          <p:cNvPr id="19" name="TextBox 18">
            <a:extLst>
              <a:ext uri="{FF2B5EF4-FFF2-40B4-BE49-F238E27FC236}">
                <a16:creationId xmlns:a16="http://schemas.microsoft.com/office/drawing/2014/main" id="{F8EEA800-B29C-367D-2F81-B909DC9CBE81}"/>
              </a:ext>
            </a:extLst>
          </p:cNvPr>
          <p:cNvSpPr txBox="1"/>
          <p:nvPr/>
        </p:nvSpPr>
        <p:spPr>
          <a:xfrm>
            <a:off x="5536110" y="3352762"/>
            <a:ext cx="3558510" cy="400110"/>
          </a:xfrm>
          <a:prstGeom prst="rect">
            <a:avLst/>
          </a:prstGeom>
          <a:noFill/>
        </p:spPr>
        <p:txBody>
          <a:bodyPr wrap="square" rtlCol="0">
            <a:spAutoFit/>
          </a:bodyPr>
          <a:lstStyle/>
          <a:p>
            <a:r>
              <a:rPr lang="en-AU" sz="2000" b="1" dirty="0">
                <a:latin typeface="Times New Roman" panose="02020603050405020304" pitchFamily="18" charset="0"/>
                <a:cs typeface="Times New Roman" panose="02020603050405020304" pitchFamily="18" charset="0"/>
              </a:rPr>
              <a:t>Single phase solid solution</a:t>
            </a:r>
            <a:endParaRPr lang="en-GB" sz="2000" b="1" dirty="0">
              <a:latin typeface="Times New Roman" panose="02020603050405020304" pitchFamily="18" charset="0"/>
              <a:cs typeface="Times New Roman" panose="02020603050405020304" pitchFamily="18" charset="0"/>
            </a:endParaRPr>
          </a:p>
        </p:txBody>
      </p:sp>
      <p:sp>
        <p:nvSpPr>
          <p:cNvPr id="22" name="TextBox 21">
            <a:extLst>
              <a:ext uri="{FF2B5EF4-FFF2-40B4-BE49-F238E27FC236}">
                <a16:creationId xmlns:a16="http://schemas.microsoft.com/office/drawing/2014/main" id="{8B2D7365-3368-9BD5-5252-968812F0D960}"/>
              </a:ext>
            </a:extLst>
          </p:cNvPr>
          <p:cNvSpPr txBox="1"/>
          <p:nvPr/>
        </p:nvSpPr>
        <p:spPr>
          <a:xfrm>
            <a:off x="8133412" y="5804968"/>
            <a:ext cx="3905739" cy="707886"/>
          </a:xfrm>
          <a:prstGeom prst="rect">
            <a:avLst/>
          </a:prstGeom>
          <a:noFill/>
        </p:spPr>
        <p:txBody>
          <a:bodyPr wrap="square" rtlCol="0">
            <a:spAutoFit/>
          </a:bodyPr>
          <a:lstStyle/>
          <a:p>
            <a:r>
              <a:rPr lang="en-AU" sz="2000" b="1" dirty="0">
                <a:latin typeface="Times New Roman" panose="02020603050405020304" pitchFamily="18" charset="0"/>
                <a:cs typeface="Times New Roman" panose="02020603050405020304" pitchFamily="18" charset="0"/>
              </a:rPr>
              <a:t>Microstructurally homogeneous distribution of secondary phase</a:t>
            </a:r>
            <a:endParaRPr lang="en-GB" sz="2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938735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00555-9F9F-4557-968C-3952BDBDA3DE}"/>
              </a:ext>
            </a:extLst>
          </p:cNvPr>
          <p:cNvSpPr>
            <a:spLocks noGrp="1"/>
          </p:cNvSpPr>
          <p:nvPr>
            <p:ph type="title"/>
          </p:nvPr>
        </p:nvSpPr>
        <p:spPr>
          <a:xfrm>
            <a:off x="397873" y="305264"/>
            <a:ext cx="11500480" cy="1143000"/>
          </a:xfrm>
        </p:spPr>
        <p:txBody>
          <a:bodyPr/>
          <a:lstStyle/>
          <a:p>
            <a:pPr algn="ctr"/>
            <a:r>
              <a:rPr lang="sr-Latn-RS" sz="3600" b="1" dirty="0">
                <a:solidFill>
                  <a:srgbClr val="006386"/>
                </a:solidFill>
                <a:latin typeface="Times New Roman" panose="02020603050405020304" pitchFamily="18" charset="0"/>
                <a:cs typeface="Times New Roman" panose="02020603050405020304" pitchFamily="18" charset="0"/>
              </a:rPr>
              <a:t>E</a:t>
            </a:r>
            <a:r>
              <a:rPr lang="en-AU" sz="3600" b="1" dirty="0">
                <a:solidFill>
                  <a:srgbClr val="006386"/>
                </a:solidFill>
                <a:latin typeface="Times New Roman" panose="02020603050405020304" pitchFamily="18" charset="0"/>
                <a:cs typeface="Times New Roman" panose="02020603050405020304" pitchFamily="18" charset="0"/>
              </a:rPr>
              <a:t>x</a:t>
            </a:r>
            <a:r>
              <a:rPr lang="sr-Latn-RS" sz="3600" b="1" dirty="0">
                <a:solidFill>
                  <a:srgbClr val="006386"/>
                </a:solidFill>
                <a:latin typeface="Times New Roman" panose="02020603050405020304" pitchFamily="18" charset="0"/>
                <a:cs typeface="Times New Roman" panose="02020603050405020304" pitchFamily="18" charset="0"/>
              </a:rPr>
              <a:t>perimental procedure:</a:t>
            </a:r>
            <a:endParaRPr lang="en-GB" sz="3600" b="1" dirty="0">
              <a:solidFill>
                <a:srgbClr val="006386"/>
              </a:solidFill>
              <a:latin typeface="Times New Roman" panose="02020603050405020304" pitchFamily="18" charset="0"/>
              <a:cs typeface="Times New Roman" panose="02020603050405020304" pitchFamily="18" charset="0"/>
            </a:endParaRPr>
          </a:p>
        </p:txBody>
      </p:sp>
      <p:pic>
        <p:nvPicPr>
          <p:cNvPr id="5" name="Picture 4" descr="A picture containing several&#10;&#10;Description automatically generated">
            <a:extLst>
              <a:ext uri="{FF2B5EF4-FFF2-40B4-BE49-F238E27FC236}">
                <a16:creationId xmlns:a16="http://schemas.microsoft.com/office/drawing/2014/main" id="{79A95B82-3E01-4DDC-B39D-FA13A3401AAB}"/>
              </a:ext>
            </a:extLst>
          </p:cNvPr>
          <p:cNvPicPr>
            <a:picLocks noChangeAspect="1"/>
          </p:cNvPicPr>
          <p:nvPr/>
        </p:nvPicPr>
        <p:blipFill>
          <a:blip r:embed="rId3"/>
          <a:stretch>
            <a:fillRect/>
          </a:stretch>
        </p:blipFill>
        <p:spPr>
          <a:xfrm>
            <a:off x="1132663" y="1321269"/>
            <a:ext cx="4099241" cy="4004981"/>
          </a:xfrm>
          <a:prstGeom prst="rect">
            <a:avLst/>
          </a:prstGeom>
        </p:spPr>
      </p:pic>
      <p:pic>
        <p:nvPicPr>
          <p:cNvPr id="7" name="Picture 6">
            <a:extLst>
              <a:ext uri="{FF2B5EF4-FFF2-40B4-BE49-F238E27FC236}">
                <a16:creationId xmlns:a16="http://schemas.microsoft.com/office/drawing/2014/main" id="{64DA512A-2736-4236-87D9-A38A620D5FBB}"/>
              </a:ext>
            </a:extLst>
          </p:cNvPr>
          <p:cNvPicPr>
            <a:picLocks noChangeAspect="1"/>
          </p:cNvPicPr>
          <p:nvPr/>
        </p:nvPicPr>
        <p:blipFill>
          <a:blip r:embed="rId4"/>
          <a:stretch>
            <a:fillRect/>
          </a:stretch>
        </p:blipFill>
        <p:spPr>
          <a:xfrm>
            <a:off x="6525972" y="1321269"/>
            <a:ext cx="4392488" cy="698345"/>
          </a:xfrm>
          <a:prstGeom prst="rect">
            <a:avLst/>
          </a:prstGeom>
        </p:spPr>
      </p:pic>
      <p:sp>
        <p:nvSpPr>
          <p:cNvPr id="8" name="TextBox 7">
            <a:extLst>
              <a:ext uri="{FF2B5EF4-FFF2-40B4-BE49-F238E27FC236}">
                <a16:creationId xmlns:a16="http://schemas.microsoft.com/office/drawing/2014/main" id="{26833272-BF0F-4D53-A51D-141C6A5EB2B8}"/>
              </a:ext>
            </a:extLst>
          </p:cNvPr>
          <p:cNvSpPr txBox="1"/>
          <p:nvPr/>
        </p:nvSpPr>
        <p:spPr>
          <a:xfrm>
            <a:off x="523229" y="5302780"/>
            <a:ext cx="6024701" cy="1015663"/>
          </a:xfrm>
          <a:prstGeom prst="rect">
            <a:avLst/>
          </a:prstGeom>
          <a:noFill/>
        </p:spPr>
        <p:txBody>
          <a:bodyPr wrap="square">
            <a:spAutoFit/>
          </a:bodyPr>
          <a:lstStyle/>
          <a:p>
            <a:r>
              <a:rPr lang="fr-FR" sz="2000" dirty="0">
                <a:latin typeface="Times New Roman" panose="02020603050405020304" pitchFamily="18" charset="0"/>
                <a:cs typeface="Times New Roman" panose="02020603050405020304" pitchFamily="18" charset="0"/>
              </a:rPr>
              <a:t>Pure components (Ag granules - 99,99%; Pd sponges - 99,99%; Pt sponges - 99,99%; Cu granules - 99,9%; Ni tiles - 99,99%).</a:t>
            </a:r>
            <a:endParaRPr lang="en-GB" sz="2000" dirty="0">
              <a:latin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a16="http://schemas.microsoft.com/office/drawing/2014/main" id="{44E4835C-857D-4EF0-AD74-4718F472ABD3}"/>
              </a:ext>
            </a:extLst>
          </p:cNvPr>
          <p:cNvSpPr txBox="1"/>
          <p:nvPr/>
        </p:nvSpPr>
        <p:spPr>
          <a:xfrm>
            <a:off x="6392339" y="2109529"/>
            <a:ext cx="5671099" cy="400110"/>
          </a:xfrm>
          <a:prstGeom prst="rect">
            <a:avLst/>
          </a:prstGeom>
          <a:noFill/>
        </p:spPr>
        <p:txBody>
          <a:bodyPr wrap="square">
            <a:spAutoFit/>
          </a:bodyPr>
          <a:lstStyle/>
          <a:p>
            <a:r>
              <a:rPr lang="fr-FR" sz="2000" dirty="0">
                <a:latin typeface="Times New Roman" panose="02020603050405020304" pitchFamily="18" charset="0"/>
                <a:cs typeface="Times New Roman" panose="02020603050405020304" pitchFamily="18" charset="0"/>
              </a:rPr>
              <a:t>Casted High Entropy Alloy</a:t>
            </a:r>
            <a:endParaRPr lang="en-GB" sz="2000" dirty="0">
              <a:latin typeface="Times New Roman" panose="02020603050405020304" pitchFamily="18" charset="0"/>
              <a:cs typeface="Times New Roman" panose="02020603050405020304" pitchFamily="18" charset="0"/>
            </a:endParaRPr>
          </a:p>
        </p:txBody>
      </p:sp>
      <p:sp>
        <p:nvSpPr>
          <p:cNvPr id="11" name="TextBox 10">
            <a:extLst>
              <a:ext uri="{FF2B5EF4-FFF2-40B4-BE49-F238E27FC236}">
                <a16:creationId xmlns:a16="http://schemas.microsoft.com/office/drawing/2014/main" id="{80B4CCC7-B2E5-4D37-A0F6-6F37491F4BEF}"/>
              </a:ext>
            </a:extLst>
          </p:cNvPr>
          <p:cNvSpPr txBox="1"/>
          <p:nvPr/>
        </p:nvSpPr>
        <p:spPr>
          <a:xfrm>
            <a:off x="6547930" y="5429548"/>
            <a:ext cx="5359918" cy="400110"/>
          </a:xfrm>
          <a:prstGeom prst="rect">
            <a:avLst/>
          </a:prstGeom>
          <a:noFill/>
        </p:spPr>
        <p:txBody>
          <a:bodyPr wrap="square">
            <a:spAutoFit/>
          </a:bodyPr>
          <a:lstStyle/>
          <a:p>
            <a:r>
              <a:rPr lang="en-GB" sz="2000" dirty="0">
                <a:latin typeface="Times New Roman" panose="02020603050405020304" pitchFamily="18" charset="0"/>
                <a:cs typeface="Times New Roman" panose="02020603050405020304" pitchFamily="18" charset="0"/>
              </a:rPr>
              <a:t>Melt spun ribbons Ag</a:t>
            </a:r>
            <a:r>
              <a:rPr lang="en-GB" sz="1400" dirty="0">
                <a:latin typeface="Times New Roman" panose="02020603050405020304" pitchFamily="18" charset="0"/>
                <a:cs typeface="Times New Roman" panose="02020603050405020304" pitchFamily="18" charset="0"/>
              </a:rPr>
              <a:t>20</a:t>
            </a:r>
            <a:r>
              <a:rPr lang="en-GB" sz="2000" dirty="0">
                <a:latin typeface="Times New Roman" panose="02020603050405020304" pitchFamily="18" charset="0"/>
                <a:cs typeface="Times New Roman" panose="02020603050405020304" pitchFamily="18" charset="0"/>
              </a:rPr>
              <a:t>Pd</a:t>
            </a:r>
            <a:r>
              <a:rPr lang="en-GB" sz="1400" dirty="0">
                <a:latin typeface="Times New Roman" panose="02020603050405020304" pitchFamily="18" charset="0"/>
                <a:cs typeface="Times New Roman" panose="02020603050405020304" pitchFamily="18" charset="0"/>
              </a:rPr>
              <a:t>20</a:t>
            </a:r>
            <a:r>
              <a:rPr lang="en-GB" sz="2000" dirty="0">
                <a:latin typeface="Times New Roman" panose="02020603050405020304" pitchFamily="18" charset="0"/>
                <a:cs typeface="Times New Roman" panose="02020603050405020304" pitchFamily="18" charset="0"/>
              </a:rPr>
              <a:t>Pt</a:t>
            </a:r>
            <a:r>
              <a:rPr lang="en-GB" sz="1400" dirty="0">
                <a:latin typeface="Times New Roman" panose="02020603050405020304" pitchFamily="18" charset="0"/>
                <a:cs typeface="Times New Roman" panose="02020603050405020304" pitchFamily="18" charset="0"/>
              </a:rPr>
              <a:t>20</a:t>
            </a:r>
            <a:r>
              <a:rPr lang="en-GB" sz="2000" dirty="0">
                <a:latin typeface="Times New Roman" panose="02020603050405020304" pitchFamily="18" charset="0"/>
                <a:cs typeface="Times New Roman" panose="02020603050405020304" pitchFamily="18" charset="0"/>
              </a:rPr>
              <a:t>Cu</a:t>
            </a:r>
            <a:r>
              <a:rPr lang="en-GB" sz="1400" dirty="0">
                <a:latin typeface="Times New Roman" panose="02020603050405020304" pitchFamily="18" charset="0"/>
                <a:cs typeface="Times New Roman" panose="02020603050405020304" pitchFamily="18" charset="0"/>
              </a:rPr>
              <a:t>20</a:t>
            </a:r>
            <a:r>
              <a:rPr lang="en-GB" sz="2000" dirty="0">
                <a:latin typeface="Times New Roman" panose="02020603050405020304" pitchFamily="18" charset="0"/>
                <a:cs typeface="Times New Roman" panose="02020603050405020304" pitchFamily="18" charset="0"/>
              </a:rPr>
              <a:t>Ni</a:t>
            </a:r>
            <a:r>
              <a:rPr lang="en-GB" sz="1400" dirty="0">
                <a:latin typeface="Times New Roman" panose="02020603050405020304" pitchFamily="18" charset="0"/>
                <a:cs typeface="Times New Roman" panose="02020603050405020304" pitchFamily="18" charset="0"/>
              </a:rPr>
              <a:t>20</a:t>
            </a:r>
            <a:endParaRPr lang="en-GB" sz="2000" dirty="0">
              <a:latin typeface="Times New Roman" panose="02020603050405020304" pitchFamily="18" charset="0"/>
              <a:cs typeface="Times New Roman" panose="02020603050405020304" pitchFamily="18" charset="0"/>
            </a:endParaRPr>
          </a:p>
        </p:txBody>
      </p:sp>
      <p:pic>
        <p:nvPicPr>
          <p:cNvPr id="10" name="Picture 9">
            <a:extLst>
              <a:ext uri="{FF2B5EF4-FFF2-40B4-BE49-F238E27FC236}">
                <a16:creationId xmlns:a16="http://schemas.microsoft.com/office/drawing/2014/main" id="{D0696B84-641C-A21B-5A5F-B508A666ED76}"/>
              </a:ext>
            </a:extLst>
          </p:cNvPr>
          <p:cNvPicPr>
            <a:picLocks noChangeAspect="1"/>
          </p:cNvPicPr>
          <p:nvPr/>
        </p:nvPicPr>
        <p:blipFill>
          <a:blip r:embed="rId5"/>
          <a:stretch>
            <a:fillRect/>
          </a:stretch>
        </p:blipFill>
        <p:spPr>
          <a:xfrm>
            <a:off x="6547930" y="2996951"/>
            <a:ext cx="4392488" cy="2432297"/>
          </a:xfrm>
          <a:prstGeom prst="rect">
            <a:avLst/>
          </a:prstGeom>
        </p:spPr>
      </p:pic>
      <p:sp>
        <p:nvSpPr>
          <p:cNvPr id="3" name="Rectangle 2">
            <a:extLst>
              <a:ext uri="{FF2B5EF4-FFF2-40B4-BE49-F238E27FC236}">
                <a16:creationId xmlns:a16="http://schemas.microsoft.com/office/drawing/2014/main" id="{8A9C32D0-A1A2-FE51-1271-DF778EDBF22D}"/>
              </a:ext>
            </a:extLst>
          </p:cNvPr>
          <p:cNvSpPr/>
          <p:nvPr/>
        </p:nvSpPr>
        <p:spPr>
          <a:xfrm>
            <a:off x="420652" y="6237524"/>
            <a:ext cx="3096344" cy="54868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7A341BAA-BA4F-2B81-0CA2-294267F7CC78}"/>
              </a:ext>
            </a:extLst>
          </p:cNvPr>
          <p:cNvSpPr/>
          <p:nvPr/>
        </p:nvSpPr>
        <p:spPr>
          <a:xfrm>
            <a:off x="9095656" y="6220658"/>
            <a:ext cx="3096344" cy="54868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2003696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56161-2F44-4957-B7CD-9F2FF2344AEB}"/>
              </a:ext>
            </a:extLst>
          </p:cNvPr>
          <p:cNvSpPr>
            <a:spLocks noGrp="1"/>
          </p:cNvSpPr>
          <p:nvPr>
            <p:ph type="title"/>
          </p:nvPr>
        </p:nvSpPr>
        <p:spPr>
          <a:xfrm>
            <a:off x="838200" y="353933"/>
            <a:ext cx="10515600" cy="982857"/>
          </a:xfrm>
        </p:spPr>
        <p:txBody>
          <a:bodyPr>
            <a:normAutofit/>
          </a:bodyPr>
          <a:lstStyle/>
          <a:p>
            <a:pPr algn="ctr"/>
            <a:r>
              <a:rPr kumimoji="0" lang="sr-Latn-RS" sz="3600" b="1" i="0" u="none" strike="noStrike" kern="1200" cap="none" spc="0" normalizeH="0" baseline="0" noProof="0" dirty="0">
                <a:ln>
                  <a:noFill/>
                </a:ln>
                <a:solidFill>
                  <a:srgbClr val="006386"/>
                </a:solidFill>
                <a:effectLst/>
                <a:uLnTx/>
                <a:uFillTx/>
                <a:latin typeface="Times New Roman" panose="02020603050405020304" pitchFamily="18" charset="0"/>
                <a:cs typeface="Times New Roman" panose="02020603050405020304" pitchFamily="18" charset="0"/>
              </a:rPr>
              <a:t>Results and Discussion:</a:t>
            </a:r>
            <a:endParaRPr lang="en-GB" sz="3600" dirty="0">
              <a:solidFill>
                <a:srgbClr val="006386"/>
              </a:solidFill>
              <a:latin typeface="Times New Roman" panose="02020603050405020304" pitchFamily="18" charset="0"/>
              <a:cs typeface="Times New Roman" panose="02020603050405020304" pitchFamily="18" charset="0"/>
            </a:endParaRPr>
          </a:p>
        </p:txBody>
      </p:sp>
      <p:sp>
        <p:nvSpPr>
          <p:cNvPr id="15" name="Text Box 73">
            <a:extLst>
              <a:ext uri="{FF2B5EF4-FFF2-40B4-BE49-F238E27FC236}">
                <a16:creationId xmlns:a16="http://schemas.microsoft.com/office/drawing/2014/main" id="{3F54F959-A7B7-4C9E-A152-FB1B97BA5805}"/>
              </a:ext>
            </a:extLst>
          </p:cNvPr>
          <p:cNvSpPr txBox="1"/>
          <p:nvPr/>
        </p:nvSpPr>
        <p:spPr>
          <a:xfrm>
            <a:off x="659396" y="5013176"/>
            <a:ext cx="11197244" cy="1015074"/>
          </a:xfrm>
          <a:prstGeom prst="rect">
            <a:avLst/>
          </a:prstGeom>
          <a:solidFill>
            <a:prstClr val="white"/>
          </a:solidFill>
          <a:ln>
            <a:noFill/>
          </a:ln>
        </p:spPr>
        <p:txBody>
          <a:bodyPr rot="0" spcFirstLastPara="0" vert="horz" wrap="square" lIns="0" tIns="0" rIns="0" bIns="0" numCol="1" spcCol="0" rtlCol="0" fromWordArt="0" anchor="t" anchorCtr="0" forceAA="0" compatLnSpc="1">
            <a:prstTxWarp prst="textNoShape">
              <a:avLst/>
            </a:prstTxWarp>
            <a:noAutofit/>
          </a:bodyPr>
          <a:lstStyle/>
          <a:p>
            <a:pPr algn="ctr">
              <a:spcAft>
                <a:spcPts val="1000"/>
              </a:spcAft>
            </a:pPr>
            <a:r>
              <a:rPr lang="en-GB"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Casted microstructure of Ag</a:t>
            </a:r>
            <a:r>
              <a:rPr lang="en-GB" sz="2000" baseline="-25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20</a:t>
            </a:r>
            <a:r>
              <a:rPr lang="en-GB"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Pd</a:t>
            </a:r>
            <a:r>
              <a:rPr lang="en-GB" sz="2000" baseline="-25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20</a:t>
            </a:r>
            <a:r>
              <a:rPr lang="en-GB"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Pt</a:t>
            </a:r>
            <a:r>
              <a:rPr lang="en-GB" sz="2000" baseline="-25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20</a:t>
            </a:r>
            <a:r>
              <a:rPr lang="en-GB"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Cu</a:t>
            </a:r>
            <a:r>
              <a:rPr lang="en-GB" sz="2000" baseline="-25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20</a:t>
            </a:r>
            <a:r>
              <a:rPr lang="en-GB"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Ni</a:t>
            </a:r>
            <a:r>
              <a:rPr lang="en-GB" sz="2000" baseline="-25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20</a:t>
            </a:r>
            <a:r>
              <a:rPr lang="en-GB"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(20at%) a) </a:t>
            </a:r>
          </a:p>
          <a:p>
            <a:pPr algn="ctr">
              <a:spcAft>
                <a:spcPts val="1000"/>
              </a:spcAft>
            </a:pPr>
            <a:r>
              <a:rPr lang="en-GB"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cold etching (sphere and matrix) b) hot etching (spheres and matrix)</a:t>
            </a:r>
            <a:r>
              <a:rPr lang="en-GB" sz="2000"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endParaRPr lang="en-GB" sz="2000" i="1" dirty="0">
              <a:solidFill>
                <a:srgbClr val="44546A"/>
              </a:solidFill>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596A73E7-CE1E-A678-A63F-6995F853CE45}"/>
              </a:ext>
            </a:extLst>
          </p:cNvPr>
          <p:cNvPicPr>
            <a:picLocks noChangeAspect="1"/>
          </p:cNvPicPr>
          <p:nvPr/>
        </p:nvPicPr>
        <p:blipFill>
          <a:blip r:embed="rId3"/>
          <a:stretch>
            <a:fillRect/>
          </a:stretch>
        </p:blipFill>
        <p:spPr>
          <a:xfrm>
            <a:off x="1775520" y="1556792"/>
            <a:ext cx="8894922" cy="3210708"/>
          </a:xfrm>
          <a:prstGeom prst="rect">
            <a:avLst/>
          </a:prstGeom>
        </p:spPr>
      </p:pic>
      <p:sp>
        <p:nvSpPr>
          <p:cNvPr id="4" name="Rectangle 3">
            <a:extLst>
              <a:ext uri="{FF2B5EF4-FFF2-40B4-BE49-F238E27FC236}">
                <a16:creationId xmlns:a16="http://schemas.microsoft.com/office/drawing/2014/main" id="{A4502C45-A2BA-6200-2242-E1EDCB402F92}"/>
              </a:ext>
            </a:extLst>
          </p:cNvPr>
          <p:cNvSpPr/>
          <p:nvPr/>
        </p:nvSpPr>
        <p:spPr>
          <a:xfrm>
            <a:off x="407368" y="6273417"/>
            <a:ext cx="3096344" cy="54868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A62B99F5-8085-FB06-DF70-B372A9F315BD}"/>
              </a:ext>
            </a:extLst>
          </p:cNvPr>
          <p:cNvSpPr/>
          <p:nvPr/>
        </p:nvSpPr>
        <p:spPr>
          <a:xfrm>
            <a:off x="8976320" y="6248252"/>
            <a:ext cx="3096344" cy="54868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5961342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7A89EA60-D7D9-4691-903F-FAC1AA262217}"/>
              </a:ext>
            </a:extLst>
          </p:cNvPr>
          <p:cNvSpPr>
            <a:spLocks noGrp="1"/>
          </p:cNvSpPr>
          <p:nvPr>
            <p:ph type="title"/>
          </p:nvPr>
        </p:nvSpPr>
        <p:spPr>
          <a:xfrm>
            <a:off x="911424" y="313319"/>
            <a:ext cx="10515600" cy="997992"/>
          </a:xfrm>
        </p:spPr>
        <p:txBody>
          <a:bodyPr/>
          <a:lstStyle/>
          <a:p>
            <a:pPr algn="ctr"/>
            <a:r>
              <a:rPr kumimoji="0" lang="sr-Latn-RS" sz="3600" b="1" i="0" u="none" strike="noStrike" kern="1200" cap="none" spc="0" normalizeH="0" baseline="0" noProof="0" dirty="0">
                <a:ln>
                  <a:noFill/>
                </a:ln>
                <a:solidFill>
                  <a:srgbClr val="006F8E"/>
                </a:solidFill>
                <a:effectLst/>
                <a:uLnTx/>
                <a:uFillTx/>
                <a:latin typeface="Times New Roman" panose="02020603050405020304" pitchFamily="18" charset="0"/>
                <a:cs typeface="Times New Roman" panose="02020603050405020304" pitchFamily="18" charset="0"/>
              </a:rPr>
              <a:t>Results and Discussion:</a:t>
            </a:r>
            <a:endParaRPr lang="en-US" sz="3600" dirty="0">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31F3CEB6-A261-48B3-96A8-E3A605611CCF}"/>
              </a:ext>
            </a:extLst>
          </p:cNvPr>
          <p:cNvSpPr txBox="1"/>
          <p:nvPr/>
        </p:nvSpPr>
        <p:spPr>
          <a:xfrm>
            <a:off x="1199456" y="4941168"/>
            <a:ext cx="10369152" cy="707886"/>
          </a:xfrm>
          <a:prstGeom prst="rect">
            <a:avLst/>
          </a:prstGeom>
          <a:noFill/>
        </p:spPr>
        <p:txBody>
          <a:bodyPr wrap="square">
            <a:spAutoFit/>
          </a:bodyPr>
          <a:lstStyle/>
          <a:p>
            <a:pPr algn="ctr">
              <a:spcAft>
                <a:spcPts val="1000"/>
              </a:spcAft>
            </a:pPr>
            <a:r>
              <a:rPr lang="en-GB" sz="2000" dirty="0">
                <a:effectLst/>
                <a:latin typeface="Times New Roman" panose="02020603050405020304" pitchFamily="18" charset="0"/>
                <a:ea typeface="Calibri" panose="020F0502020204030204" pitchFamily="34" charset="0"/>
                <a:cs typeface="Arial" panose="020B0604020202020204" pitchFamily="34" charset="0"/>
              </a:rPr>
              <a:t>Cast microstructure of CCNA, </a:t>
            </a:r>
            <a:r>
              <a:rPr lang="sr-Latn-RS" sz="2000" dirty="0">
                <a:effectLst/>
                <a:latin typeface="Times New Roman" panose="02020603050405020304" pitchFamily="18" charset="0"/>
                <a:ea typeface="Calibri" panose="020F0502020204030204" pitchFamily="34" charset="0"/>
                <a:cs typeface="Arial" panose="020B0604020202020204" pitchFamily="34" charset="0"/>
              </a:rPr>
              <a:t>a</a:t>
            </a:r>
            <a:r>
              <a:rPr lang="sr-Latn-RS" sz="2000" dirty="0">
                <a:latin typeface="Times New Roman" panose="02020603050405020304" pitchFamily="18" charset="0"/>
                <a:ea typeface="Calibri" panose="020F0502020204030204" pitchFamily="34" charset="0"/>
                <a:cs typeface="Arial" panose="020B0604020202020204" pitchFamily="34" charset="0"/>
              </a:rPr>
              <a:t>) </a:t>
            </a:r>
            <a:r>
              <a:rPr lang="sr-Latn-RS" sz="2000" dirty="0" err="1">
                <a:latin typeface="Times New Roman" panose="02020603050405020304" pitchFamily="18" charset="0"/>
                <a:ea typeface="Calibri" panose="020F0502020204030204" pitchFamily="34" charset="0"/>
                <a:cs typeface="Arial" panose="020B0604020202020204" pitchFamily="34" charset="0"/>
              </a:rPr>
              <a:t>the</a:t>
            </a:r>
            <a:r>
              <a:rPr lang="sr-Latn-RS" sz="2000" dirty="0">
                <a:latin typeface="Times New Roman" panose="02020603050405020304" pitchFamily="18" charset="0"/>
                <a:ea typeface="Calibri" panose="020F0502020204030204" pitchFamily="34" charset="0"/>
                <a:cs typeface="Arial" panose="020B0604020202020204" pitchFamily="34" charset="0"/>
              </a:rPr>
              <a:t> </a:t>
            </a:r>
            <a:r>
              <a:rPr lang="en-GB" sz="2000" dirty="0">
                <a:latin typeface="Times New Roman" panose="02020603050405020304" pitchFamily="18" charset="0"/>
                <a:ea typeface="Calibri" panose="020F0502020204030204" pitchFamily="34" charset="0"/>
                <a:cs typeface="Arial" panose="020B0604020202020204" pitchFamily="34" charset="0"/>
              </a:rPr>
              <a:t>matrix (dendrites and </a:t>
            </a:r>
            <a:r>
              <a:rPr lang="en-GB" sz="2000" dirty="0" err="1">
                <a:latin typeface="Times New Roman" panose="02020603050405020304" pitchFamily="18" charset="0"/>
                <a:ea typeface="Calibri" panose="020F0502020204030204" pitchFamily="34" charset="0"/>
                <a:cs typeface="Arial" panose="020B0604020202020204" pitchFamily="34" charset="0"/>
              </a:rPr>
              <a:t>interdendritic</a:t>
            </a:r>
            <a:r>
              <a:rPr lang="en-GB" sz="2000" dirty="0">
                <a:latin typeface="Times New Roman" panose="02020603050405020304" pitchFamily="18" charset="0"/>
                <a:ea typeface="Calibri" panose="020F0502020204030204" pitchFamily="34" charset="0"/>
                <a:cs typeface="Arial" panose="020B0604020202020204" pitchFamily="34" charset="0"/>
              </a:rPr>
              <a:t> space)</a:t>
            </a:r>
            <a:r>
              <a:rPr lang="sr-Latn-RS" sz="2000" dirty="0">
                <a:latin typeface="Times New Roman" panose="02020603050405020304" pitchFamily="18" charset="0"/>
                <a:ea typeface="Calibri" panose="020F0502020204030204" pitchFamily="34" charset="0"/>
                <a:cs typeface="Arial" panose="020B0604020202020204" pitchFamily="34" charset="0"/>
              </a:rPr>
              <a:t> </a:t>
            </a:r>
            <a:r>
              <a:rPr lang="en-AU" sz="2000" dirty="0">
                <a:latin typeface="Times New Roman" panose="02020603050405020304" pitchFamily="18" charset="0"/>
                <a:ea typeface="Calibri" panose="020F0502020204030204" pitchFamily="34" charset="0"/>
                <a:cs typeface="Arial" panose="020B0604020202020204" pitchFamily="34" charset="0"/>
              </a:rPr>
              <a:t>b</a:t>
            </a:r>
            <a:r>
              <a:rPr lang="sr-Latn-RS" sz="2000" dirty="0">
                <a:latin typeface="Times New Roman" panose="02020603050405020304" pitchFamily="18" charset="0"/>
                <a:ea typeface="Calibri" panose="020F0502020204030204" pitchFamily="34" charset="0"/>
                <a:cs typeface="Arial" panose="020B0604020202020204" pitchFamily="34" charset="0"/>
              </a:rPr>
              <a:t>) </a:t>
            </a:r>
            <a:r>
              <a:rPr lang="en-GB" sz="2000" dirty="0">
                <a:latin typeface="Times New Roman" panose="02020603050405020304" pitchFamily="18" charset="0"/>
                <a:ea typeface="Calibri" panose="020F0502020204030204" pitchFamily="34" charset="0"/>
                <a:cs typeface="Arial" panose="020B0604020202020204" pitchFamily="34" charset="0"/>
              </a:rPr>
              <a:t>coated sphere with porosity.</a:t>
            </a:r>
            <a:endParaRPr lang="en-GB" sz="20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3" name="Picture 2" descr="A close-up of a microscope&#10;&#10;Description automatically generated">
            <a:extLst>
              <a:ext uri="{FF2B5EF4-FFF2-40B4-BE49-F238E27FC236}">
                <a16:creationId xmlns:a16="http://schemas.microsoft.com/office/drawing/2014/main" id="{3EB1A98F-D40E-5DDF-2A8A-956EFB3E36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19536" y="1412776"/>
            <a:ext cx="9002216" cy="3405119"/>
          </a:xfrm>
          <a:prstGeom prst="rect">
            <a:avLst/>
          </a:prstGeom>
        </p:spPr>
      </p:pic>
      <p:sp>
        <p:nvSpPr>
          <p:cNvPr id="2" name="Rectangle 1">
            <a:extLst>
              <a:ext uri="{FF2B5EF4-FFF2-40B4-BE49-F238E27FC236}">
                <a16:creationId xmlns:a16="http://schemas.microsoft.com/office/drawing/2014/main" id="{0A1BBC10-12BA-5A9D-27DC-5E5F143E50C9}"/>
              </a:ext>
            </a:extLst>
          </p:cNvPr>
          <p:cNvSpPr/>
          <p:nvPr/>
        </p:nvSpPr>
        <p:spPr>
          <a:xfrm>
            <a:off x="479376" y="6222966"/>
            <a:ext cx="3096344" cy="54868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73509F38-5338-D8CD-05AC-E6B3D9783626}"/>
              </a:ext>
            </a:extLst>
          </p:cNvPr>
          <p:cNvSpPr/>
          <p:nvPr/>
        </p:nvSpPr>
        <p:spPr>
          <a:xfrm>
            <a:off x="9073967" y="6222966"/>
            <a:ext cx="3096344" cy="54868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0913862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47046D-9727-4F6B-AA03-9BC24B14EAA0}"/>
              </a:ext>
            </a:extLst>
          </p:cNvPr>
          <p:cNvSpPr>
            <a:spLocks noGrp="1"/>
          </p:cNvSpPr>
          <p:nvPr>
            <p:ph type="title"/>
          </p:nvPr>
        </p:nvSpPr>
        <p:spPr>
          <a:xfrm>
            <a:off x="488262" y="323960"/>
            <a:ext cx="11500480" cy="1143000"/>
          </a:xfrm>
        </p:spPr>
        <p:txBody>
          <a:bodyPr/>
          <a:lstStyle/>
          <a:p>
            <a:pPr algn="ctr"/>
            <a:r>
              <a:rPr kumimoji="0" lang="sr-Latn-RS" sz="3600" b="1" i="0" u="none" strike="noStrike" kern="1200" cap="none" spc="0" normalizeH="0" baseline="0" noProof="0" dirty="0">
                <a:ln>
                  <a:noFill/>
                </a:ln>
                <a:solidFill>
                  <a:srgbClr val="006F8E"/>
                </a:solidFill>
                <a:effectLst/>
                <a:uLnTx/>
                <a:uFillTx/>
                <a:latin typeface="Times New Roman" panose="02020603050405020304" pitchFamily="18" charset="0"/>
                <a:cs typeface="Times New Roman" panose="02020603050405020304" pitchFamily="18" charset="0"/>
              </a:rPr>
              <a:t>Results and Discussion:</a:t>
            </a:r>
            <a:endParaRPr lang="en-GB" sz="3600" dirty="0">
              <a:latin typeface="Times New Roman" panose="02020603050405020304" pitchFamily="18" charset="0"/>
              <a:cs typeface="Times New Roman" panose="02020603050405020304" pitchFamily="18" charset="0"/>
            </a:endParaRPr>
          </a:p>
        </p:txBody>
      </p:sp>
      <p:graphicFrame>
        <p:nvGraphicFramePr>
          <p:cNvPr id="10" name="Table 9">
            <a:extLst>
              <a:ext uri="{FF2B5EF4-FFF2-40B4-BE49-F238E27FC236}">
                <a16:creationId xmlns:a16="http://schemas.microsoft.com/office/drawing/2014/main" id="{A1EAF84D-088B-4B28-A5F0-ED3779829CA8}"/>
              </a:ext>
            </a:extLst>
          </p:cNvPr>
          <p:cNvGraphicFramePr>
            <a:graphicFrameLocks noGrp="1"/>
          </p:cNvGraphicFramePr>
          <p:nvPr>
            <p:extLst>
              <p:ext uri="{D42A27DB-BD31-4B8C-83A1-F6EECF244321}">
                <p14:modId xmlns:p14="http://schemas.microsoft.com/office/powerpoint/2010/main" val="3547648189"/>
              </p:ext>
            </p:extLst>
          </p:nvPr>
        </p:nvGraphicFramePr>
        <p:xfrm>
          <a:off x="911424" y="2422606"/>
          <a:ext cx="4608513" cy="3262378"/>
        </p:xfrm>
        <a:graphic>
          <a:graphicData uri="http://schemas.openxmlformats.org/drawingml/2006/table">
            <a:tbl>
              <a:tblPr firstRow="1" firstCol="1" bandRow="1"/>
              <a:tblGrid>
                <a:gridCol w="1465369">
                  <a:extLst>
                    <a:ext uri="{9D8B030D-6E8A-4147-A177-3AD203B41FA5}">
                      <a16:colId xmlns:a16="http://schemas.microsoft.com/office/drawing/2014/main" val="3209954762"/>
                    </a:ext>
                  </a:extLst>
                </a:gridCol>
                <a:gridCol w="1605581">
                  <a:extLst>
                    <a:ext uri="{9D8B030D-6E8A-4147-A177-3AD203B41FA5}">
                      <a16:colId xmlns:a16="http://schemas.microsoft.com/office/drawing/2014/main" val="689391079"/>
                    </a:ext>
                  </a:extLst>
                </a:gridCol>
                <a:gridCol w="1537563">
                  <a:extLst>
                    <a:ext uri="{9D8B030D-6E8A-4147-A177-3AD203B41FA5}">
                      <a16:colId xmlns:a16="http://schemas.microsoft.com/office/drawing/2014/main" val="2878980298"/>
                    </a:ext>
                  </a:extLst>
                </a:gridCol>
              </a:tblGrid>
              <a:tr h="876497">
                <a:tc>
                  <a:txBody>
                    <a:bodyPr/>
                    <a:lstStyle/>
                    <a:p>
                      <a:pPr algn="ctr">
                        <a:lnSpc>
                          <a:spcPct val="107000"/>
                        </a:lnSpc>
                        <a:spcAft>
                          <a:spcPts val="800"/>
                        </a:spcAft>
                      </a:pP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area</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a:txBody>
                    <a:bodyPr/>
                    <a:lstStyle/>
                    <a:p>
                      <a:pPr algn="ctr">
                        <a:lnSpc>
                          <a:spcPct val="107000"/>
                        </a:lnSpc>
                        <a:spcAft>
                          <a:spcPts val="800"/>
                        </a:spcAft>
                      </a:pPr>
                      <a:r>
                        <a:rPr lang="en-GB"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XRD- lattice parameter a=</a:t>
                      </a:r>
                      <a:r>
                        <a:rPr lang="en-AU"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[Å]</a:t>
                      </a:r>
                      <a:endParaRPr lang="en-GB" sz="18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07000"/>
                        </a:lnSpc>
                        <a:spcAft>
                          <a:spcPts val="800"/>
                        </a:spcAft>
                      </a:pP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a:txBody>
                    <a:bodyPr/>
                    <a:lstStyle/>
                    <a:p>
                      <a:pPr algn="ctr">
                        <a:lnSpc>
                          <a:spcPct val="107000"/>
                        </a:lnSpc>
                        <a:spcAft>
                          <a:spcPts val="800"/>
                        </a:spcAft>
                      </a:pPr>
                      <a:r>
                        <a:rPr lang="en-GB"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Calculated-lattice parameter a</a:t>
                      </a:r>
                      <a:r>
                        <a:rPr lang="sr-Latn-R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en-AU"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[Å]</a:t>
                      </a:r>
                      <a:endParaRPr lang="en-GB"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extLst>
                  <a:ext uri="{0D108BD9-81ED-4DB2-BD59-A6C34878D82A}">
                    <a16:rowId xmlns:a16="http://schemas.microsoft.com/office/drawing/2014/main" val="2831560653"/>
                  </a:ext>
                </a:extLst>
              </a:tr>
              <a:tr h="623915">
                <a:tc>
                  <a:txBody>
                    <a:bodyPr/>
                    <a:lstStyle/>
                    <a:p>
                      <a:pPr algn="ctr">
                        <a:lnSpc>
                          <a:spcPct val="107000"/>
                        </a:lnSpc>
                        <a:spcAft>
                          <a:spcPts val="800"/>
                        </a:spcAft>
                      </a:pPr>
                      <a:r>
                        <a:rPr lang="en-GB"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yellow area</a:t>
                      </a:r>
                      <a:endParaRPr lang="en-GB" sz="18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07000"/>
                        </a:lnSpc>
                        <a:spcAft>
                          <a:spcPts val="800"/>
                        </a:spcAft>
                      </a:pP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ctr">
                        <a:lnSpc>
                          <a:spcPct val="107000"/>
                        </a:lnSpc>
                        <a:spcAft>
                          <a:spcPts val="800"/>
                        </a:spcAft>
                      </a:pP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3,765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3,8137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15767536"/>
                  </a:ext>
                </a:extLst>
              </a:tr>
              <a:tr h="623915">
                <a:tc>
                  <a:txBody>
                    <a:bodyPr/>
                    <a:lstStyle/>
                    <a:p>
                      <a:pPr algn="ctr">
                        <a:lnSpc>
                          <a:spcPct val="107000"/>
                        </a:lnSpc>
                        <a:spcAft>
                          <a:spcPts val="800"/>
                        </a:spcAft>
                      </a:pPr>
                      <a:r>
                        <a:rPr lang="en-GB"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blue area</a:t>
                      </a:r>
                      <a:endParaRPr lang="en-GB" sz="180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07000"/>
                        </a:lnSpc>
                        <a:spcAft>
                          <a:spcPts val="800"/>
                        </a:spcAft>
                      </a:pPr>
                      <a:r>
                        <a:rPr lang="en-GB" sz="1800">
                          <a:effectLst/>
                          <a:latin typeface="Times New Roman" panose="02020603050405020304" pitchFamily="18" charset="0"/>
                          <a:ea typeface="Calibri" panose="020F050202020403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EAADB"/>
                    </a:solidFill>
                  </a:tcPr>
                </a:tc>
                <a:tc>
                  <a:txBody>
                    <a:bodyPr/>
                    <a:lstStyle/>
                    <a:p>
                      <a:pPr algn="ctr">
                        <a:lnSpc>
                          <a:spcPct val="107000"/>
                        </a:lnSpc>
                        <a:spcAft>
                          <a:spcPts val="800"/>
                        </a:spcAft>
                      </a:pP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3,996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3,9766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68535654"/>
                  </a:ext>
                </a:extLst>
              </a:tr>
              <a:tr h="623915">
                <a:tc>
                  <a:txBody>
                    <a:bodyPr/>
                    <a:lstStyle/>
                    <a:p>
                      <a:pPr algn="ctr">
                        <a:lnSpc>
                          <a:spcPct val="107000"/>
                        </a:lnSpc>
                        <a:spcAft>
                          <a:spcPts val="800"/>
                        </a:spcAft>
                      </a:pPr>
                      <a:r>
                        <a:rPr lang="en-GB" sz="18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green area</a:t>
                      </a:r>
                      <a:endParaRPr lang="en-GB" sz="180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07000"/>
                        </a:lnSpc>
                        <a:spcAft>
                          <a:spcPts val="800"/>
                        </a:spcAft>
                      </a:pPr>
                      <a:r>
                        <a:rPr lang="en-GB" sz="1800">
                          <a:effectLst/>
                          <a:latin typeface="Times New Roman" panose="02020603050405020304" pitchFamily="18" charset="0"/>
                          <a:ea typeface="Calibri" panose="020F050202020403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tc>
                  <a:txBody>
                    <a:bodyPr/>
                    <a:lstStyle/>
                    <a:p>
                      <a:pPr algn="ctr">
                        <a:lnSpc>
                          <a:spcPct val="107000"/>
                        </a:lnSpc>
                        <a:spcAft>
                          <a:spcPts val="800"/>
                        </a:spcAft>
                      </a:pP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3,968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3,8301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78785673"/>
                  </a:ext>
                </a:extLst>
              </a:tr>
            </a:tbl>
          </a:graphicData>
        </a:graphic>
      </p:graphicFrame>
      <p:sp>
        <p:nvSpPr>
          <p:cNvPr id="7" name="TextBox 6">
            <a:extLst>
              <a:ext uri="{FF2B5EF4-FFF2-40B4-BE49-F238E27FC236}">
                <a16:creationId xmlns:a16="http://schemas.microsoft.com/office/drawing/2014/main" id="{BFA82DBD-7489-4116-BB68-B92E5B842BA3}"/>
              </a:ext>
            </a:extLst>
          </p:cNvPr>
          <p:cNvSpPr txBox="1"/>
          <p:nvPr/>
        </p:nvSpPr>
        <p:spPr>
          <a:xfrm>
            <a:off x="911424" y="1173016"/>
            <a:ext cx="5040560" cy="1166601"/>
          </a:xfrm>
          <a:prstGeom prst="rect">
            <a:avLst/>
          </a:prstGeom>
          <a:noFill/>
        </p:spPr>
        <p:txBody>
          <a:bodyPr wrap="square">
            <a:spAutoFit/>
          </a:bodyPr>
          <a:lstStyle/>
          <a:p>
            <a:pPr algn="just">
              <a:lnSpc>
                <a:spcPct val="107000"/>
              </a:lnSpc>
              <a:spcAft>
                <a:spcPts val="800"/>
              </a:spcAft>
            </a:pPr>
            <a:endParaRPr lang="en-GB" sz="2000" dirty="0">
              <a:effectLst/>
              <a:latin typeface="Times New Roman" panose="02020603050405020304" pitchFamily="18" charset="0"/>
              <a:ea typeface="Calibri" panose="020F0502020204030204" pitchFamily="34" charset="0"/>
              <a:cs typeface="Arial" panose="020B0604020202020204" pitchFamily="34" charset="0"/>
            </a:endParaRPr>
          </a:p>
          <a:p>
            <a:pPr algn="just">
              <a:lnSpc>
                <a:spcPct val="107000"/>
              </a:lnSpc>
              <a:spcAft>
                <a:spcPts val="800"/>
              </a:spcAft>
            </a:pPr>
            <a:r>
              <a:rPr lang="en-GB" sz="2000" dirty="0">
                <a:effectLst/>
                <a:latin typeface="Times New Roman" panose="02020603050405020304" pitchFamily="18" charset="0"/>
                <a:ea typeface="Calibri" panose="020F0502020204030204" pitchFamily="34" charset="0"/>
                <a:cs typeface="Arial" panose="020B0604020202020204" pitchFamily="34" charset="0"/>
              </a:rPr>
              <a:t>Field lattice parameters obtained by XRD analysis and calculated analysis</a:t>
            </a:r>
            <a:r>
              <a:rPr lang="sr-Latn-RS" sz="2000" dirty="0">
                <a:effectLst/>
                <a:latin typeface="Times New Roman" panose="02020603050405020304" pitchFamily="18" charset="0"/>
                <a:ea typeface="Calibri" panose="020F0502020204030204" pitchFamily="34" charset="0"/>
                <a:cs typeface="Arial" panose="020B0604020202020204" pitchFamily="34" charset="0"/>
              </a:rPr>
              <a:t>- </a:t>
            </a:r>
            <a:r>
              <a:rPr lang="en-GB" sz="2000" dirty="0">
                <a:effectLst/>
                <a:latin typeface="Times New Roman" panose="02020603050405020304" pitchFamily="18" charset="0"/>
                <a:ea typeface="Calibri" panose="020F0502020204030204" pitchFamily="34" charset="0"/>
                <a:cs typeface="Arial" panose="020B0604020202020204" pitchFamily="34" charset="0"/>
              </a:rPr>
              <a:t>Vegard's law </a:t>
            </a:r>
            <a:endParaRPr lang="en-GB" sz="20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8" name="Text Box 84">
            <a:extLst>
              <a:ext uri="{FF2B5EF4-FFF2-40B4-BE49-F238E27FC236}">
                <a16:creationId xmlns:a16="http://schemas.microsoft.com/office/drawing/2014/main" id="{1D30EB76-B6AB-442F-BA62-1E5EB3552242}"/>
              </a:ext>
            </a:extLst>
          </p:cNvPr>
          <p:cNvSpPr txBox="1"/>
          <p:nvPr/>
        </p:nvSpPr>
        <p:spPr>
          <a:xfrm>
            <a:off x="7968208" y="6218823"/>
            <a:ext cx="3240360" cy="281940"/>
          </a:xfrm>
          <a:prstGeom prst="rect">
            <a:avLst/>
          </a:prstGeom>
          <a:solidFill>
            <a:prstClr val="white"/>
          </a:solidFill>
          <a:ln>
            <a:noFill/>
          </a:ln>
        </p:spPr>
        <p:txBody>
          <a:bodyPr rot="0" spcFirstLastPara="0" vert="horz" wrap="square" lIns="0" tIns="0" rIns="0" bIns="0" numCol="1" spcCol="0" rtlCol="0" fromWordArt="0" anchor="t" anchorCtr="0" forceAA="0" compatLnSpc="1">
            <a:prstTxWarp prst="textNoShape">
              <a:avLst/>
            </a:prstTxWarp>
            <a:noAutofit/>
          </a:bodyPr>
          <a:lstStyle/>
          <a:p>
            <a:pPr algn="ctr">
              <a:spcAft>
                <a:spcPts val="1000"/>
              </a:spcAft>
            </a:pPr>
            <a:r>
              <a:rPr lang="en-GB"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XRD analysis of HEA plate</a:t>
            </a:r>
            <a:endParaRPr lang="en-GB" sz="2000" dirty="0">
              <a:solidFill>
                <a:srgbClr val="44546A"/>
              </a:solidFill>
              <a:effectLst/>
              <a:latin typeface="Times New Roman" panose="02020603050405020304" pitchFamily="18" charset="0"/>
              <a:ea typeface="Calibri" panose="020F0502020204030204" pitchFamily="34" charset="0"/>
              <a:cs typeface="Times New Roman" panose="02020603050405020304" pitchFamily="18" charset="0"/>
            </a:endParaRPr>
          </a:p>
          <a:p>
            <a:pPr algn="ctr">
              <a:spcAft>
                <a:spcPts val="1000"/>
              </a:spcAft>
            </a:pPr>
            <a:r>
              <a:rPr lang="sr-Latn-RS" sz="1200" i="1" dirty="0">
                <a:solidFill>
                  <a:srgbClr val="44546A"/>
                </a:solidFill>
                <a:effectLst/>
                <a:latin typeface="Times New Roman" panose="02020603050405020304" pitchFamily="18" charset="0"/>
                <a:ea typeface="Calibri" panose="020F0502020204030204" pitchFamily="34" charset="0"/>
                <a:cs typeface="Arial" panose="020B0604020202020204" pitchFamily="34" charset="0"/>
              </a:rPr>
              <a:t> </a:t>
            </a:r>
            <a:endParaRPr lang="en-GB" sz="900" i="1" dirty="0">
              <a:solidFill>
                <a:srgbClr val="44546A"/>
              </a:solidFill>
              <a:effectLst/>
              <a:latin typeface="Calibri" panose="020F0502020204030204" pitchFamily="34" charset="0"/>
              <a:ea typeface="Calibri" panose="020F050202020403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1DE9D851-077E-6060-36DC-162D0E1A9560}"/>
              </a:ext>
            </a:extLst>
          </p:cNvPr>
          <p:cNvPicPr>
            <a:picLocks noChangeAspect="1"/>
          </p:cNvPicPr>
          <p:nvPr/>
        </p:nvPicPr>
        <p:blipFill>
          <a:blip r:embed="rId3"/>
          <a:stretch>
            <a:fillRect/>
          </a:stretch>
        </p:blipFill>
        <p:spPr>
          <a:xfrm>
            <a:off x="6238502" y="1296170"/>
            <a:ext cx="5254387" cy="4930253"/>
          </a:xfrm>
          <a:prstGeom prst="rect">
            <a:avLst/>
          </a:prstGeom>
        </p:spPr>
      </p:pic>
      <p:sp>
        <p:nvSpPr>
          <p:cNvPr id="3" name="Rectangle 2">
            <a:extLst>
              <a:ext uri="{FF2B5EF4-FFF2-40B4-BE49-F238E27FC236}">
                <a16:creationId xmlns:a16="http://schemas.microsoft.com/office/drawing/2014/main" id="{4644BF94-8868-5B45-BECF-0D323CF89FB3}"/>
              </a:ext>
            </a:extLst>
          </p:cNvPr>
          <p:cNvSpPr/>
          <p:nvPr/>
        </p:nvSpPr>
        <p:spPr>
          <a:xfrm>
            <a:off x="488262" y="6226423"/>
            <a:ext cx="3096344" cy="54868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A20C505A-3E2E-FA0E-7F7E-55AF5E218E62}"/>
              </a:ext>
            </a:extLst>
          </p:cNvPr>
          <p:cNvSpPr/>
          <p:nvPr/>
        </p:nvSpPr>
        <p:spPr>
          <a:xfrm>
            <a:off x="11280575" y="6301477"/>
            <a:ext cx="815753" cy="54868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0405410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47046D-9727-4F6B-AA03-9BC24B14EAA0}"/>
              </a:ext>
            </a:extLst>
          </p:cNvPr>
          <p:cNvSpPr>
            <a:spLocks noGrp="1"/>
          </p:cNvSpPr>
          <p:nvPr>
            <p:ph type="title"/>
          </p:nvPr>
        </p:nvSpPr>
        <p:spPr>
          <a:xfrm>
            <a:off x="406988" y="264725"/>
            <a:ext cx="11500480" cy="1143000"/>
          </a:xfrm>
        </p:spPr>
        <p:txBody>
          <a:bodyPr/>
          <a:lstStyle/>
          <a:p>
            <a:pPr algn="ctr"/>
            <a:r>
              <a:rPr kumimoji="0" lang="sr-Latn-RS" sz="3600" b="1" i="0" u="none" strike="noStrike" kern="1200" cap="none" spc="0" normalizeH="0" baseline="0" noProof="0" dirty="0">
                <a:ln>
                  <a:noFill/>
                </a:ln>
                <a:solidFill>
                  <a:srgbClr val="006F8E"/>
                </a:solidFill>
                <a:effectLst/>
                <a:uLnTx/>
                <a:uFillTx/>
                <a:latin typeface="Times New Roman" panose="02020603050405020304" pitchFamily="18" charset="0"/>
                <a:cs typeface="Times New Roman" panose="02020603050405020304" pitchFamily="18" charset="0"/>
              </a:rPr>
              <a:t>Results and Discussion:</a:t>
            </a:r>
            <a:endParaRPr lang="en-GB" sz="3600" dirty="0">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24AE9F01-E5F5-C7FB-4655-04360533B6B8}"/>
              </a:ext>
            </a:extLst>
          </p:cNvPr>
          <p:cNvSpPr txBox="1"/>
          <p:nvPr/>
        </p:nvSpPr>
        <p:spPr>
          <a:xfrm>
            <a:off x="790767" y="1230812"/>
            <a:ext cx="11215476" cy="1015663"/>
          </a:xfrm>
          <a:prstGeom prst="rect">
            <a:avLst/>
          </a:prstGeom>
          <a:noFill/>
        </p:spPr>
        <p:txBody>
          <a:bodyPr wrap="square">
            <a:spAutoFit/>
          </a:bodyPr>
          <a:lstStyle/>
          <a:p>
            <a:r>
              <a:rPr lang="en-GB" sz="2000" b="1" dirty="0">
                <a:latin typeface="Times New Roman" panose="02020603050405020304" pitchFamily="18" charset="0"/>
                <a:cs typeface="Times New Roman" panose="02020603050405020304" pitchFamily="18" charset="0"/>
              </a:rPr>
              <a:t>Proposed model of solidification of cast HEA: </a:t>
            </a:r>
          </a:p>
          <a:p>
            <a:r>
              <a:rPr lang="en-GB" sz="2000" dirty="0">
                <a:latin typeface="Times New Roman" panose="02020603050405020304" pitchFamily="18" charset="0"/>
                <a:cs typeface="Times New Roman" panose="02020603050405020304" pitchFamily="18" charset="0"/>
              </a:rPr>
              <a:t>a) Liquid phase separation (L → L1 + L2)    b) Monotectic reaction L1 → α (Ni) + L2 (Ag)</a:t>
            </a:r>
          </a:p>
          <a:p>
            <a:r>
              <a:rPr lang="en-GB" sz="2000" dirty="0">
                <a:latin typeface="Times New Roman" panose="02020603050405020304" pitchFamily="18" charset="0"/>
                <a:cs typeface="Times New Roman" panose="02020603050405020304" pitchFamily="18" charset="0"/>
              </a:rPr>
              <a:t>c) L2 → α solidification of coat                     d) Peritectic solidification.</a:t>
            </a:r>
          </a:p>
        </p:txBody>
      </p:sp>
      <p:pic>
        <p:nvPicPr>
          <p:cNvPr id="3" name="Picture 2">
            <a:extLst>
              <a:ext uri="{FF2B5EF4-FFF2-40B4-BE49-F238E27FC236}">
                <a16:creationId xmlns:a16="http://schemas.microsoft.com/office/drawing/2014/main" id="{7F966845-C3FB-C75D-2731-0543D21CDCDA}"/>
              </a:ext>
            </a:extLst>
          </p:cNvPr>
          <p:cNvPicPr>
            <a:picLocks noChangeAspect="1"/>
          </p:cNvPicPr>
          <p:nvPr/>
        </p:nvPicPr>
        <p:blipFill>
          <a:blip r:embed="rId3"/>
          <a:stretch>
            <a:fillRect/>
          </a:stretch>
        </p:blipFill>
        <p:spPr>
          <a:xfrm>
            <a:off x="790767" y="2420888"/>
            <a:ext cx="2308229" cy="2016224"/>
          </a:xfrm>
          <a:prstGeom prst="rect">
            <a:avLst/>
          </a:prstGeom>
        </p:spPr>
      </p:pic>
      <p:pic>
        <p:nvPicPr>
          <p:cNvPr id="4" name="Picture 3">
            <a:extLst>
              <a:ext uri="{FF2B5EF4-FFF2-40B4-BE49-F238E27FC236}">
                <a16:creationId xmlns:a16="http://schemas.microsoft.com/office/drawing/2014/main" id="{5DBF569B-879E-6A5A-95EF-EA3B3AF81AA7}"/>
              </a:ext>
            </a:extLst>
          </p:cNvPr>
          <p:cNvPicPr>
            <a:picLocks noChangeAspect="1"/>
          </p:cNvPicPr>
          <p:nvPr/>
        </p:nvPicPr>
        <p:blipFill>
          <a:blip r:embed="rId4"/>
          <a:stretch>
            <a:fillRect/>
          </a:stretch>
        </p:blipFill>
        <p:spPr>
          <a:xfrm>
            <a:off x="3226785" y="2453823"/>
            <a:ext cx="2308229" cy="2016224"/>
          </a:xfrm>
          <a:prstGeom prst="rect">
            <a:avLst/>
          </a:prstGeom>
        </p:spPr>
      </p:pic>
      <p:pic>
        <p:nvPicPr>
          <p:cNvPr id="7" name="Picture 6">
            <a:extLst>
              <a:ext uri="{FF2B5EF4-FFF2-40B4-BE49-F238E27FC236}">
                <a16:creationId xmlns:a16="http://schemas.microsoft.com/office/drawing/2014/main" id="{C17ED417-0CD0-2A9A-0AFD-195A35AA0C01}"/>
              </a:ext>
            </a:extLst>
          </p:cNvPr>
          <p:cNvPicPr>
            <a:picLocks noChangeAspect="1"/>
          </p:cNvPicPr>
          <p:nvPr/>
        </p:nvPicPr>
        <p:blipFill>
          <a:blip r:embed="rId5"/>
          <a:stretch>
            <a:fillRect/>
          </a:stretch>
        </p:blipFill>
        <p:spPr>
          <a:xfrm>
            <a:off x="5662803" y="2467291"/>
            <a:ext cx="2397760" cy="2026677"/>
          </a:xfrm>
          <a:prstGeom prst="rect">
            <a:avLst/>
          </a:prstGeom>
        </p:spPr>
      </p:pic>
      <p:pic>
        <p:nvPicPr>
          <p:cNvPr id="8" name="Picture 7">
            <a:extLst>
              <a:ext uri="{FF2B5EF4-FFF2-40B4-BE49-F238E27FC236}">
                <a16:creationId xmlns:a16="http://schemas.microsoft.com/office/drawing/2014/main" id="{EDC222F4-9233-C343-9B1E-5E373704CDF9}"/>
              </a:ext>
            </a:extLst>
          </p:cNvPr>
          <p:cNvPicPr>
            <a:picLocks noChangeAspect="1"/>
          </p:cNvPicPr>
          <p:nvPr/>
        </p:nvPicPr>
        <p:blipFill>
          <a:blip r:embed="rId6"/>
          <a:stretch>
            <a:fillRect/>
          </a:stretch>
        </p:blipFill>
        <p:spPr>
          <a:xfrm>
            <a:off x="5659360" y="4603963"/>
            <a:ext cx="2397761" cy="2046374"/>
          </a:xfrm>
          <a:prstGeom prst="rect">
            <a:avLst/>
          </a:prstGeom>
        </p:spPr>
      </p:pic>
      <p:pic>
        <p:nvPicPr>
          <p:cNvPr id="9" name="Picture 8">
            <a:extLst>
              <a:ext uri="{FF2B5EF4-FFF2-40B4-BE49-F238E27FC236}">
                <a16:creationId xmlns:a16="http://schemas.microsoft.com/office/drawing/2014/main" id="{E2C21AE4-248C-1BD7-BEFF-B84601B1B8AF}"/>
              </a:ext>
            </a:extLst>
          </p:cNvPr>
          <p:cNvPicPr>
            <a:picLocks noChangeAspect="1"/>
          </p:cNvPicPr>
          <p:nvPr/>
        </p:nvPicPr>
        <p:blipFill>
          <a:blip r:embed="rId7"/>
          <a:stretch>
            <a:fillRect/>
          </a:stretch>
        </p:blipFill>
        <p:spPr>
          <a:xfrm>
            <a:off x="8184232" y="4611525"/>
            <a:ext cx="2463037" cy="2038812"/>
          </a:xfrm>
          <a:prstGeom prst="rect">
            <a:avLst/>
          </a:prstGeom>
        </p:spPr>
      </p:pic>
      <p:cxnSp>
        <p:nvCxnSpPr>
          <p:cNvPr id="11" name="Straight Connector 10">
            <a:extLst>
              <a:ext uri="{FF2B5EF4-FFF2-40B4-BE49-F238E27FC236}">
                <a16:creationId xmlns:a16="http://schemas.microsoft.com/office/drawing/2014/main" id="{7DFDE27C-2A3C-0370-1FE4-69629C31681F}"/>
              </a:ext>
            </a:extLst>
          </p:cNvPr>
          <p:cNvCxnSpPr>
            <a:cxnSpLocks/>
          </p:cNvCxnSpPr>
          <p:nvPr/>
        </p:nvCxnSpPr>
        <p:spPr>
          <a:xfrm flipV="1">
            <a:off x="2919967" y="2453823"/>
            <a:ext cx="295713" cy="160279"/>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FB48AF29-AEBC-33F2-A719-03E50C776FF9}"/>
              </a:ext>
            </a:extLst>
          </p:cNvPr>
          <p:cNvCxnSpPr>
            <a:cxnSpLocks/>
          </p:cNvCxnSpPr>
          <p:nvPr/>
        </p:nvCxnSpPr>
        <p:spPr>
          <a:xfrm>
            <a:off x="2927648" y="3717988"/>
            <a:ext cx="288032" cy="718969"/>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
        <p:nvSpPr>
          <p:cNvPr id="19" name="Arrow: Right 18">
            <a:extLst>
              <a:ext uri="{FF2B5EF4-FFF2-40B4-BE49-F238E27FC236}">
                <a16:creationId xmlns:a16="http://schemas.microsoft.com/office/drawing/2014/main" id="{34A243A6-C7D0-9E07-9EEB-EBD642341227}"/>
              </a:ext>
            </a:extLst>
          </p:cNvPr>
          <p:cNvSpPr/>
          <p:nvPr/>
        </p:nvSpPr>
        <p:spPr>
          <a:xfrm>
            <a:off x="5357147" y="3429956"/>
            <a:ext cx="432048" cy="2880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Arrow: Right 19">
            <a:extLst>
              <a:ext uri="{FF2B5EF4-FFF2-40B4-BE49-F238E27FC236}">
                <a16:creationId xmlns:a16="http://schemas.microsoft.com/office/drawing/2014/main" id="{271F4BC8-324F-125C-D1D3-7DF3EB596A5C}"/>
              </a:ext>
            </a:extLst>
          </p:cNvPr>
          <p:cNvSpPr/>
          <p:nvPr/>
        </p:nvSpPr>
        <p:spPr>
          <a:xfrm>
            <a:off x="7968208" y="5524915"/>
            <a:ext cx="432048" cy="2880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Arrow: Down 20">
            <a:extLst>
              <a:ext uri="{FF2B5EF4-FFF2-40B4-BE49-F238E27FC236}">
                <a16:creationId xmlns:a16="http://schemas.microsoft.com/office/drawing/2014/main" id="{926A7045-9BD8-FFE9-8132-5FA41ADC7C9B}"/>
              </a:ext>
            </a:extLst>
          </p:cNvPr>
          <p:cNvSpPr/>
          <p:nvPr/>
        </p:nvSpPr>
        <p:spPr>
          <a:xfrm>
            <a:off x="6652894" y="4291985"/>
            <a:ext cx="288032" cy="476608"/>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40B8BA4D-76E8-65A6-A525-FCE6FB08BC60}"/>
              </a:ext>
            </a:extLst>
          </p:cNvPr>
          <p:cNvSpPr/>
          <p:nvPr/>
        </p:nvSpPr>
        <p:spPr>
          <a:xfrm>
            <a:off x="396709" y="6273370"/>
            <a:ext cx="3096344" cy="54868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D9074524-3D3E-C813-E83C-2A2D7C7A352A}"/>
              </a:ext>
            </a:extLst>
          </p:cNvPr>
          <p:cNvSpPr/>
          <p:nvPr/>
        </p:nvSpPr>
        <p:spPr>
          <a:xfrm>
            <a:off x="11038689" y="6273370"/>
            <a:ext cx="1143744" cy="54868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1329474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82B4F-C740-4B67-871F-9CA161C69FE2}"/>
              </a:ext>
            </a:extLst>
          </p:cNvPr>
          <p:cNvSpPr>
            <a:spLocks noGrp="1"/>
          </p:cNvSpPr>
          <p:nvPr>
            <p:ph type="title"/>
          </p:nvPr>
        </p:nvSpPr>
        <p:spPr>
          <a:xfrm>
            <a:off x="191344" y="353475"/>
            <a:ext cx="11500480" cy="648072"/>
          </a:xfrm>
        </p:spPr>
        <p:txBody>
          <a:bodyPr/>
          <a:lstStyle/>
          <a:p>
            <a:pPr algn="ctr"/>
            <a:r>
              <a:rPr kumimoji="0" lang="sr-Latn-RS" sz="3600" b="1" i="0" u="none" strike="noStrike" kern="1200" cap="none" spc="0" normalizeH="0" baseline="0" noProof="0" dirty="0">
                <a:ln>
                  <a:noFill/>
                </a:ln>
                <a:solidFill>
                  <a:srgbClr val="006F8E"/>
                </a:solidFill>
                <a:effectLst/>
                <a:uLnTx/>
                <a:uFillTx/>
                <a:latin typeface="Times New Roman" panose="02020603050405020304" pitchFamily="18" charset="0"/>
                <a:cs typeface="Times New Roman" panose="02020603050405020304" pitchFamily="18" charset="0"/>
              </a:rPr>
              <a:t>Results and Discussion:</a:t>
            </a:r>
            <a:endParaRPr lang="en-GB" sz="3600" dirty="0">
              <a:latin typeface="Times New Roman" panose="02020603050405020304" pitchFamily="18" charset="0"/>
              <a:cs typeface="Times New Roman" panose="02020603050405020304" pitchFamily="18" charset="0"/>
            </a:endParaRPr>
          </a:p>
        </p:txBody>
      </p:sp>
      <p:sp>
        <p:nvSpPr>
          <p:cNvPr id="7" name="Text Box 57">
            <a:extLst>
              <a:ext uri="{FF2B5EF4-FFF2-40B4-BE49-F238E27FC236}">
                <a16:creationId xmlns:a16="http://schemas.microsoft.com/office/drawing/2014/main" id="{90598F33-5AD0-4A8A-BC44-E4EA5E728981}"/>
              </a:ext>
            </a:extLst>
          </p:cNvPr>
          <p:cNvSpPr txBox="1"/>
          <p:nvPr/>
        </p:nvSpPr>
        <p:spPr>
          <a:xfrm>
            <a:off x="1199456" y="5467478"/>
            <a:ext cx="7071360" cy="307777"/>
          </a:xfrm>
          <a:prstGeom prst="rect">
            <a:avLst/>
          </a:prstGeom>
          <a:solidFill>
            <a:prstClr val="white"/>
          </a:solidFill>
          <a:ln>
            <a:noFill/>
          </a:ln>
        </p:spPr>
        <p:txBody>
          <a:bodyPr rot="0" spcFirstLastPara="0" vert="horz" wrap="square" lIns="0" tIns="0" rIns="0" bIns="0" numCol="1" spcCol="0" rtlCol="0" fromWordArt="0" anchor="t" anchorCtr="0" forceAA="0" compatLnSpc="1">
            <a:prstTxWarp prst="textNoShape">
              <a:avLst/>
            </a:prstTxWarp>
            <a:spAutoFit/>
          </a:bodyPr>
          <a:lstStyle/>
          <a:p>
            <a:pPr>
              <a:spcAft>
                <a:spcPts val="1000"/>
              </a:spcAft>
            </a:pPr>
            <a:r>
              <a:rPr lang="en-GB" sz="2000" dirty="0">
                <a:effectLst/>
                <a:latin typeface="Times New Roman" panose="02020603050405020304" pitchFamily="18" charset="0"/>
                <a:ea typeface="Calibri" panose="020F0502020204030204" pitchFamily="34" charset="0"/>
                <a:cs typeface="Arial" panose="020B0604020202020204" pitchFamily="34" charset="0"/>
              </a:rPr>
              <a:t>Cross-section of rapidly solidified ribbon (SEM)</a:t>
            </a:r>
            <a:endParaRPr lang="en-GB" sz="20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FA4DF1EB-2C91-34E5-B847-9A6C86E383FC}"/>
              </a:ext>
            </a:extLst>
          </p:cNvPr>
          <p:cNvPicPr>
            <a:picLocks noChangeAspect="1"/>
          </p:cNvPicPr>
          <p:nvPr/>
        </p:nvPicPr>
        <p:blipFill>
          <a:blip r:embed="rId3"/>
          <a:stretch>
            <a:fillRect/>
          </a:stretch>
        </p:blipFill>
        <p:spPr>
          <a:xfrm>
            <a:off x="1307187" y="1134901"/>
            <a:ext cx="4937496" cy="3964711"/>
          </a:xfrm>
          <a:prstGeom prst="rect">
            <a:avLst/>
          </a:prstGeom>
        </p:spPr>
      </p:pic>
      <p:pic>
        <p:nvPicPr>
          <p:cNvPr id="4" name="Picture 3">
            <a:extLst>
              <a:ext uri="{FF2B5EF4-FFF2-40B4-BE49-F238E27FC236}">
                <a16:creationId xmlns:a16="http://schemas.microsoft.com/office/drawing/2014/main" id="{E8E0F5E5-501F-9B4E-D55F-AD8EB1E6535A}"/>
              </a:ext>
            </a:extLst>
          </p:cNvPr>
          <p:cNvPicPr>
            <a:picLocks noChangeAspect="1"/>
          </p:cNvPicPr>
          <p:nvPr/>
        </p:nvPicPr>
        <p:blipFill>
          <a:blip r:embed="rId4"/>
          <a:stretch>
            <a:fillRect/>
          </a:stretch>
        </p:blipFill>
        <p:spPr>
          <a:xfrm>
            <a:off x="7731932" y="3303313"/>
            <a:ext cx="2520280" cy="2017042"/>
          </a:xfrm>
          <a:prstGeom prst="rect">
            <a:avLst/>
          </a:prstGeom>
          <a:ln w="28575">
            <a:solidFill>
              <a:srgbClr val="FF0000"/>
            </a:solidFill>
          </a:ln>
        </p:spPr>
      </p:pic>
      <p:pic>
        <p:nvPicPr>
          <p:cNvPr id="5" name="Picture 4">
            <a:extLst>
              <a:ext uri="{FF2B5EF4-FFF2-40B4-BE49-F238E27FC236}">
                <a16:creationId xmlns:a16="http://schemas.microsoft.com/office/drawing/2014/main" id="{7033C1F2-3445-57CA-830B-D8C70655EFFE}"/>
              </a:ext>
            </a:extLst>
          </p:cNvPr>
          <p:cNvPicPr>
            <a:picLocks noChangeAspect="1"/>
          </p:cNvPicPr>
          <p:nvPr/>
        </p:nvPicPr>
        <p:blipFill>
          <a:blip r:embed="rId5"/>
          <a:stretch>
            <a:fillRect/>
          </a:stretch>
        </p:blipFill>
        <p:spPr>
          <a:xfrm>
            <a:off x="7752184" y="974046"/>
            <a:ext cx="2520280" cy="2018273"/>
          </a:xfrm>
          <a:prstGeom prst="rect">
            <a:avLst/>
          </a:prstGeom>
          <a:ln w="28575">
            <a:solidFill>
              <a:srgbClr val="FF0000"/>
            </a:solidFill>
          </a:ln>
        </p:spPr>
      </p:pic>
      <p:cxnSp>
        <p:nvCxnSpPr>
          <p:cNvPr id="8" name="Straight Arrow Connector 7">
            <a:extLst>
              <a:ext uri="{FF2B5EF4-FFF2-40B4-BE49-F238E27FC236}">
                <a16:creationId xmlns:a16="http://schemas.microsoft.com/office/drawing/2014/main" id="{4DB0E543-009B-1543-3B14-6D7ED5B9F672}"/>
              </a:ext>
            </a:extLst>
          </p:cNvPr>
          <p:cNvCxnSpPr>
            <a:cxnSpLocks/>
            <a:stCxn id="4" idx="1"/>
          </p:cNvCxnSpPr>
          <p:nvPr/>
        </p:nvCxnSpPr>
        <p:spPr>
          <a:xfrm flipH="1">
            <a:off x="3935760" y="4311834"/>
            <a:ext cx="3796172" cy="240749"/>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ADE7C9AD-9227-537F-3CFA-28F1314C5D96}"/>
              </a:ext>
            </a:extLst>
          </p:cNvPr>
          <p:cNvCxnSpPr>
            <a:cxnSpLocks/>
            <a:stCxn id="5" idx="1"/>
          </p:cNvCxnSpPr>
          <p:nvPr/>
        </p:nvCxnSpPr>
        <p:spPr>
          <a:xfrm flipH="1" flipV="1">
            <a:off x="4583831" y="1262610"/>
            <a:ext cx="3168353" cy="720573"/>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2" name="Text Box 57">
            <a:extLst>
              <a:ext uri="{FF2B5EF4-FFF2-40B4-BE49-F238E27FC236}">
                <a16:creationId xmlns:a16="http://schemas.microsoft.com/office/drawing/2014/main" id="{7F10194E-C988-47DC-63CC-0CEF02D358D0}"/>
              </a:ext>
            </a:extLst>
          </p:cNvPr>
          <p:cNvSpPr txBox="1"/>
          <p:nvPr/>
        </p:nvSpPr>
        <p:spPr>
          <a:xfrm>
            <a:off x="7320136" y="5561719"/>
            <a:ext cx="4536504" cy="615553"/>
          </a:xfrm>
          <a:prstGeom prst="rect">
            <a:avLst/>
          </a:prstGeom>
          <a:solidFill>
            <a:prstClr val="white"/>
          </a:solidFill>
          <a:ln>
            <a:noFill/>
          </a:ln>
        </p:spPr>
        <p:txBody>
          <a:bodyPr rot="0" spcFirstLastPara="0" vert="horz" wrap="square" lIns="0" tIns="0" rIns="0" bIns="0" numCol="1" spcCol="0" rtlCol="0" fromWordArt="0" anchor="t" anchorCtr="0" forceAA="0" compatLnSpc="1">
            <a:prstTxWarp prst="textNoShape">
              <a:avLst/>
            </a:prstTxWarp>
            <a:spAutoFit/>
          </a:bodyPr>
          <a:lstStyle/>
          <a:p>
            <a:pPr>
              <a:spcAft>
                <a:spcPts val="1000"/>
              </a:spcAft>
            </a:pPr>
            <a:r>
              <a:rPr lang="en-GB"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Free surface of the ribbon (SEM) a) upper free surface b) lower free surface</a:t>
            </a:r>
            <a:endParaRPr lang="en-GB" sz="20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15" name="TextBox 14">
            <a:extLst>
              <a:ext uri="{FF2B5EF4-FFF2-40B4-BE49-F238E27FC236}">
                <a16:creationId xmlns:a16="http://schemas.microsoft.com/office/drawing/2014/main" id="{85B79972-B7A5-701D-F0FC-FE9B712B08F0}"/>
              </a:ext>
            </a:extLst>
          </p:cNvPr>
          <p:cNvSpPr txBox="1"/>
          <p:nvPr/>
        </p:nvSpPr>
        <p:spPr>
          <a:xfrm>
            <a:off x="7857169" y="1060315"/>
            <a:ext cx="432047" cy="369332"/>
          </a:xfrm>
          <a:prstGeom prst="rect">
            <a:avLst/>
          </a:prstGeom>
          <a:solidFill>
            <a:schemeClr val="bg1"/>
          </a:solidFill>
        </p:spPr>
        <p:txBody>
          <a:bodyPr wrap="square" rtlCol="0">
            <a:spAutoFit/>
          </a:bodyPr>
          <a:lstStyle/>
          <a:p>
            <a:r>
              <a:rPr lang="en-AU" b="1" dirty="0">
                <a:latin typeface="Times New Roman" panose="02020603050405020304" pitchFamily="18" charset="0"/>
                <a:cs typeface="Times New Roman" panose="02020603050405020304" pitchFamily="18" charset="0"/>
              </a:rPr>
              <a:t>a)</a:t>
            </a:r>
            <a:endParaRPr lang="en-GB" b="1" dirty="0">
              <a:latin typeface="Times New Roman" panose="02020603050405020304" pitchFamily="18" charset="0"/>
              <a:cs typeface="Times New Roman" panose="02020603050405020304" pitchFamily="18" charset="0"/>
            </a:endParaRPr>
          </a:p>
        </p:txBody>
      </p:sp>
      <p:sp>
        <p:nvSpPr>
          <p:cNvPr id="16" name="TextBox 15">
            <a:extLst>
              <a:ext uri="{FF2B5EF4-FFF2-40B4-BE49-F238E27FC236}">
                <a16:creationId xmlns:a16="http://schemas.microsoft.com/office/drawing/2014/main" id="{EF19D7D7-81C4-A231-6AAD-AE663541E4F8}"/>
              </a:ext>
            </a:extLst>
          </p:cNvPr>
          <p:cNvSpPr txBox="1"/>
          <p:nvPr/>
        </p:nvSpPr>
        <p:spPr>
          <a:xfrm>
            <a:off x="7857168" y="3390072"/>
            <a:ext cx="432047" cy="369332"/>
          </a:xfrm>
          <a:prstGeom prst="rect">
            <a:avLst/>
          </a:prstGeom>
          <a:solidFill>
            <a:schemeClr val="bg1"/>
          </a:solidFill>
        </p:spPr>
        <p:txBody>
          <a:bodyPr wrap="square" rtlCol="0">
            <a:spAutoFit/>
          </a:bodyPr>
          <a:lstStyle/>
          <a:p>
            <a:r>
              <a:rPr lang="en-AU" b="1" dirty="0">
                <a:latin typeface="Times New Roman" panose="02020603050405020304" pitchFamily="18" charset="0"/>
                <a:cs typeface="Times New Roman" panose="02020603050405020304" pitchFamily="18" charset="0"/>
              </a:rPr>
              <a:t>b)</a:t>
            </a:r>
            <a:endParaRPr lang="en-GB" b="1" dirty="0">
              <a:latin typeface="Times New Roman" panose="02020603050405020304" pitchFamily="18" charset="0"/>
              <a:cs typeface="Times New Roman" panose="02020603050405020304" pitchFamily="18" charset="0"/>
            </a:endParaRPr>
          </a:p>
        </p:txBody>
      </p:sp>
      <p:sp>
        <p:nvSpPr>
          <p:cNvPr id="6" name="Rectangle 5">
            <a:extLst>
              <a:ext uri="{FF2B5EF4-FFF2-40B4-BE49-F238E27FC236}">
                <a16:creationId xmlns:a16="http://schemas.microsoft.com/office/drawing/2014/main" id="{41B6AC6B-74DF-B150-A91B-C0C331CA2066}"/>
              </a:ext>
            </a:extLst>
          </p:cNvPr>
          <p:cNvSpPr/>
          <p:nvPr/>
        </p:nvSpPr>
        <p:spPr>
          <a:xfrm>
            <a:off x="407368" y="6204997"/>
            <a:ext cx="3096344" cy="54868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C7A0016A-5AC4-1CA7-8BF8-71CC53F76B95}"/>
              </a:ext>
            </a:extLst>
          </p:cNvPr>
          <p:cNvSpPr/>
          <p:nvPr/>
        </p:nvSpPr>
        <p:spPr>
          <a:xfrm>
            <a:off x="9012324" y="6271513"/>
            <a:ext cx="3096344" cy="54868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9394967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7A6B4F-4713-49F8-9AF4-B1B8AE794E92}"/>
              </a:ext>
            </a:extLst>
          </p:cNvPr>
          <p:cNvSpPr>
            <a:spLocks noGrp="1"/>
          </p:cNvSpPr>
          <p:nvPr>
            <p:ph type="title"/>
          </p:nvPr>
        </p:nvSpPr>
        <p:spPr>
          <a:xfrm>
            <a:off x="911424" y="59389"/>
            <a:ext cx="10515600" cy="997992"/>
          </a:xfrm>
        </p:spPr>
        <p:txBody>
          <a:bodyPr/>
          <a:lstStyle/>
          <a:p>
            <a:pPr algn="ctr"/>
            <a:r>
              <a:rPr lang="sr-Latn-RS" sz="3600" b="1" dirty="0">
                <a:solidFill>
                  <a:srgbClr val="006386"/>
                </a:solidFill>
                <a:latin typeface="Times New Roman" panose="02020603050405020304" pitchFamily="18" charset="0"/>
                <a:cs typeface="Times New Roman" panose="02020603050405020304" pitchFamily="18" charset="0"/>
              </a:rPr>
              <a:t>Conclusion:</a:t>
            </a:r>
            <a:endParaRPr lang="en-GB" sz="3600" b="1" dirty="0">
              <a:solidFill>
                <a:srgbClr val="006386"/>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F5E39E3D-ED8C-47B4-A224-F94837B3BC22}"/>
              </a:ext>
            </a:extLst>
          </p:cNvPr>
          <p:cNvSpPr>
            <a:spLocks noGrp="1"/>
          </p:cNvSpPr>
          <p:nvPr>
            <p:ph idx="1"/>
          </p:nvPr>
        </p:nvSpPr>
        <p:spPr>
          <a:xfrm>
            <a:off x="623392" y="1057381"/>
            <a:ext cx="11377264" cy="5174871"/>
          </a:xfrm>
        </p:spPr>
        <p:txBody>
          <a:bodyPr>
            <a:normAutofit/>
          </a:bodyPr>
          <a:lstStyle/>
          <a:p>
            <a:pPr marL="0" indent="0" algn="just">
              <a:lnSpc>
                <a:spcPct val="107000"/>
              </a:lnSpc>
              <a:spcAft>
                <a:spcPts val="800"/>
              </a:spcAft>
              <a:buNone/>
              <a:tabLst>
                <a:tab pos="754380" algn="l"/>
              </a:tabLst>
            </a:pPr>
            <a:r>
              <a:rPr lang="en-GB" sz="2000" dirty="0">
                <a:effectLst/>
                <a:latin typeface="Times New Roman" panose="02020603050405020304" pitchFamily="18" charset="0"/>
                <a:ea typeface="Calibri" panose="020F0502020204030204" pitchFamily="34" charset="0"/>
                <a:cs typeface="Times New Roman" panose="02020603050405020304" pitchFamily="18" charset="0"/>
              </a:rPr>
              <a:t>Microstructural analysis of the HEA Ag</a:t>
            </a: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20</a:t>
            </a:r>
            <a:r>
              <a:rPr lang="en-GB" sz="2000" dirty="0">
                <a:effectLst/>
                <a:latin typeface="Times New Roman" panose="02020603050405020304" pitchFamily="18" charset="0"/>
                <a:ea typeface="Calibri" panose="020F0502020204030204" pitchFamily="34" charset="0"/>
                <a:cs typeface="Times New Roman" panose="02020603050405020304" pitchFamily="18" charset="0"/>
              </a:rPr>
              <a:t>Pd</a:t>
            </a: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20</a:t>
            </a:r>
            <a:r>
              <a:rPr lang="en-GB" sz="2000" dirty="0">
                <a:effectLst/>
                <a:latin typeface="Times New Roman" panose="02020603050405020304" pitchFamily="18" charset="0"/>
                <a:ea typeface="Calibri" panose="020F0502020204030204" pitchFamily="34" charset="0"/>
                <a:cs typeface="Times New Roman" panose="02020603050405020304" pitchFamily="18" charset="0"/>
              </a:rPr>
              <a:t>Pt</a:t>
            </a: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20</a:t>
            </a:r>
            <a:r>
              <a:rPr lang="en-GB" sz="2000" dirty="0">
                <a:effectLst/>
                <a:latin typeface="Times New Roman" panose="02020603050405020304" pitchFamily="18" charset="0"/>
                <a:ea typeface="Calibri" panose="020F0502020204030204" pitchFamily="34" charset="0"/>
                <a:cs typeface="Times New Roman" panose="02020603050405020304" pitchFamily="18" charset="0"/>
              </a:rPr>
              <a:t>Cu</a:t>
            </a: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20</a:t>
            </a:r>
            <a:r>
              <a:rPr lang="en-GB" sz="2000" dirty="0">
                <a:effectLst/>
                <a:latin typeface="Times New Roman" panose="02020603050405020304" pitchFamily="18" charset="0"/>
                <a:ea typeface="Calibri" panose="020F0502020204030204" pitchFamily="34" charset="0"/>
                <a:cs typeface="Times New Roman" panose="02020603050405020304" pitchFamily="18" charset="0"/>
              </a:rPr>
              <a:t>Ni</a:t>
            </a:r>
            <a:r>
              <a:rPr lang="en-GB" sz="1200" dirty="0">
                <a:effectLst/>
                <a:latin typeface="Times New Roman" panose="02020603050405020304" pitchFamily="18" charset="0"/>
                <a:ea typeface="Calibri" panose="020F0502020204030204" pitchFamily="34" charset="0"/>
                <a:cs typeface="Times New Roman" panose="02020603050405020304" pitchFamily="18" charset="0"/>
              </a:rPr>
              <a:t>20</a:t>
            </a:r>
            <a:r>
              <a:rPr lang="en-GB" sz="2000" dirty="0">
                <a:effectLst/>
                <a:latin typeface="Times New Roman" panose="02020603050405020304" pitchFamily="18" charset="0"/>
                <a:ea typeface="Calibri" panose="020F0502020204030204" pitchFamily="34" charset="0"/>
                <a:cs typeface="Times New Roman" panose="02020603050405020304" pitchFamily="18" charset="0"/>
              </a:rPr>
              <a:t> revealed the following findings:</a:t>
            </a:r>
          </a:p>
          <a:p>
            <a:pPr algn="just">
              <a:lnSpc>
                <a:spcPct val="107000"/>
              </a:lnSpc>
              <a:spcAft>
                <a:spcPts val="800"/>
              </a:spcAft>
              <a:tabLst>
                <a:tab pos="754380" algn="l"/>
              </a:tabLst>
            </a:pPr>
            <a:r>
              <a:rPr lang="en-GB" sz="2000" dirty="0">
                <a:latin typeface="Times New Roman" panose="02020603050405020304" pitchFamily="18" charset="0"/>
                <a:ea typeface="Calibri" panose="020F0502020204030204" pitchFamily="34" charset="0"/>
                <a:cs typeface="Times New Roman" panose="02020603050405020304" pitchFamily="18" charset="0"/>
              </a:rPr>
              <a:t>T</a:t>
            </a:r>
            <a:r>
              <a:rPr lang="en-GB" sz="2000" dirty="0">
                <a:effectLst/>
                <a:latin typeface="Times New Roman" panose="02020603050405020304" pitchFamily="18" charset="0"/>
                <a:ea typeface="Calibri" panose="020F0502020204030204" pitchFamily="34" charset="0"/>
                <a:cs typeface="Times New Roman" panose="02020603050405020304" pitchFamily="18" charset="0"/>
              </a:rPr>
              <a:t>he cast alloy is highly metastable with three crystallographic phases.</a:t>
            </a:r>
          </a:p>
          <a:p>
            <a:pPr algn="just">
              <a:lnSpc>
                <a:spcPct val="107000"/>
              </a:lnSpc>
              <a:spcAft>
                <a:spcPts val="800"/>
              </a:spcAft>
              <a:tabLst>
                <a:tab pos="754380" algn="l"/>
              </a:tabLst>
            </a:pPr>
            <a:r>
              <a:rPr lang="en-GB" sz="2000" dirty="0">
                <a:effectLst/>
                <a:latin typeface="Times New Roman" panose="02020603050405020304" pitchFamily="18" charset="0"/>
                <a:ea typeface="Calibri" panose="020F0502020204030204" pitchFamily="34" charset="0"/>
                <a:cs typeface="Times New Roman" panose="02020603050405020304" pitchFamily="18" charset="0"/>
              </a:rPr>
              <a:t>During the solidification of the cast alloy, liquid phase separation takes place followed by a monotectic reaction.</a:t>
            </a:r>
          </a:p>
          <a:p>
            <a:pPr algn="just">
              <a:lnSpc>
                <a:spcPct val="107000"/>
              </a:lnSpc>
              <a:spcAft>
                <a:spcPts val="800"/>
              </a:spcAft>
              <a:tabLst>
                <a:tab pos="754380" algn="l"/>
              </a:tabLst>
            </a:pPr>
            <a:r>
              <a:rPr lang="en-GB" sz="2000" dirty="0">
                <a:effectLst/>
                <a:latin typeface="Times New Roman" panose="02020603050405020304" pitchFamily="18" charset="0"/>
                <a:ea typeface="Calibri" panose="020F0502020204030204" pitchFamily="34" charset="0"/>
                <a:cs typeface="Times New Roman" panose="02020603050405020304" pitchFamily="18" charset="0"/>
              </a:rPr>
              <a:t>The solidification process of cast alloy forms dendrites and sphere (with core and coat).</a:t>
            </a:r>
          </a:p>
          <a:p>
            <a:pPr algn="just">
              <a:lnSpc>
                <a:spcPct val="107000"/>
              </a:lnSpc>
              <a:spcAft>
                <a:spcPts val="800"/>
              </a:spcAft>
              <a:tabLst>
                <a:tab pos="754380" algn="l"/>
              </a:tabLst>
            </a:pPr>
            <a:r>
              <a:rPr lang="en-GB" sz="2000" dirty="0">
                <a:effectLst/>
                <a:latin typeface="Times New Roman" panose="02020603050405020304" pitchFamily="18" charset="0"/>
                <a:ea typeface="Calibri" panose="020F0502020204030204" pitchFamily="34" charset="0"/>
                <a:cs typeface="Times New Roman" panose="02020603050405020304" pitchFamily="18" charset="0"/>
              </a:rPr>
              <a:t>Melt-spun ribbons exhibit a microstructure with three zones: fine globular crystals, </a:t>
            </a:r>
            <a:r>
              <a:rPr lang="en-GB" sz="2000" dirty="0" err="1">
                <a:effectLst/>
                <a:latin typeface="Times New Roman" panose="02020603050405020304" pitchFamily="18" charset="0"/>
                <a:ea typeface="Calibri" panose="020F0502020204030204" pitchFamily="34" charset="0"/>
                <a:cs typeface="Times New Roman" panose="02020603050405020304" pitchFamily="18" charset="0"/>
              </a:rPr>
              <a:t>transcrystals</a:t>
            </a:r>
            <a:r>
              <a:rPr lang="en-GB" sz="2000" dirty="0">
                <a:effectLst/>
                <a:latin typeface="Times New Roman" panose="02020603050405020304" pitchFamily="18" charset="0"/>
                <a:ea typeface="Calibri" panose="020F0502020204030204" pitchFamily="34" charset="0"/>
                <a:cs typeface="Times New Roman" panose="02020603050405020304" pitchFamily="18" charset="0"/>
              </a:rPr>
              <a:t>, and dendrites.</a:t>
            </a:r>
          </a:p>
          <a:p>
            <a:pPr algn="just">
              <a:lnSpc>
                <a:spcPct val="107000"/>
              </a:lnSpc>
              <a:spcAft>
                <a:spcPts val="800"/>
              </a:spcAft>
              <a:tabLst>
                <a:tab pos="754380" algn="l"/>
              </a:tabLst>
            </a:pPr>
            <a:r>
              <a:rPr lang="en-GB" sz="2000" dirty="0">
                <a:effectLst/>
                <a:latin typeface="Times New Roman" panose="02020603050405020304" pitchFamily="18" charset="0"/>
                <a:ea typeface="Calibri" panose="020F0502020204030204" pitchFamily="34" charset="0"/>
                <a:cs typeface="Times New Roman" panose="02020603050405020304" pitchFamily="18" charset="0"/>
              </a:rPr>
              <a:t>Liquid phase separation in melt </a:t>
            </a:r>
            <a:r>
              <a:rPr lang="en-GB" sz="2000" dirty="0" err="1">
                <a:effectLst/>
                <a:latin typeface="Times New Roman" panose="02020603050405020304" pitchFamily="18" charset="0"/>
                <a:ea typeface="Calibri" panose="020F0502020204030204" pitchFamily="34" charset="0"/>
                <a:cs typeface="Times New Roman" panose="02020603050405020304" pitchFamily="18" charset="0"/>
              </a:rPr>
              <a:t>spuned</a:t>
            </a:r>
            <a:r>
              <a:rPr lang="en-GB" sz="2000" dirty="0">
                <a:effectLst/>
                <a:latin typeface="Times New Roman" panose="02020603050405020304" pitchFamily="18" charset="0"/>
                <a:ea typeface="Calibri" panose="020F0502020204030204" pitchFamily="34" charset="0"/>
                <a:cs typeface="Times New Roman" panose="02020603050405020304" pitchFamily="18" charset="0"/>
              </a:rPr>
              <a:t> ribbons occurs at the nano-scale level, which have a homogeneous microstructure, indicating potential catalytic properties.</a:t>
            </a:r>
          </a:p>
          <a:p>
            <a:pPr algn="just">
              <a:lnSpc>
                <a:spcPct val="107000"/>
              </a:lnSpc>
              <a:spcAft>
                <a:spcPts val="800"/>
              </a:spcAft>
              <a:tabLst>
                <a:tab pos="754380" algn="l"/>
              </a:tabLst>
            </a:pPr>
            <a:r>
              <a:rPr lang="en-GB" sz="2000" dirty="0">
                <a:effectLst/>
                <a:latin typeface="Times New Roman" panose="02020603050405020304" pitchFamily="18" charset="0"/>
                <a:ea typeface="Calibri" panose="020F0502020204030204" pitchFamily="34" charset="0"/>
                <a:cs typeface="Times New Roman" panose="02020603050405020304" pitchFamily="18" charset="0"/>
              </a:rPr>
              <a:t>Positive enthalpy of mixing has the greatest influence on liquid phase separation in both cast alloy and rapidly solidified ribbons.</a:t>
            </a:r>
            <a:endParaRPr lang="sr-Latn-RS" sz="20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Rectangle 3">
            <a:extLst>
              <a:ext uri="{FF2B5EF4-FFF2-40B4-BE49-F238E27FC236}">
                <a16:creationId xmlns:a16="http://schemas.microsoft.com/office/drawing/2014/main" id="{03651522-CD60-33D7-74AC-3E8038E4A4A8}"/>
              </a:ext>
            </a:extLst>
          </p:cNvPr>
          <p:cNvSpPr/>
          <p:nvPr/>
        </p:nvSpPr>
        <p:spPr>
          <a:xfrm>
            <a:off x="407368" y="6202893"/>
            <a:ext cx="3096344" cy="54868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64B4B407-747E-E88E-B87A-5F9B7F22FAEC}"/>
              </a:ext>
            </a:extLst>
          </p:cNvPr>
          <p:cNvSpPr/>
          <p:nvPr/>
        </p:nvSpPr>
        <p:spPr>
          <a:xfrm>
            <a:off x="8904312" y="6309320"/>
            <a:ext cx="3096344" cy="54868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8044727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1C6C1A6-76F2-42DF-A56F-DAB75F1FFAEE}"/>
              </a:ext>
            </a:extLst>
          </p:cNvPr>
          <p:cNvSpPr txBox="1"/>
          <p:nvPr/>
        </p:nvSpPr>
        <p:spPr>
          <a:xfrm>
            <a:off x="2351584" y="2708920"/>
            <a:ext cx="8055700" cy="830997"/>
          </a:xfrm>
          <a:prstGeom prst="rect">
            <a:avLst/>
          </a:prstGeom>
          <a:noFill/>
        </p:spPr>
        <p:txBody>
          <a:bodyPr wrap="square">
            <a:spAutoFit/>
          </a:bodyPr>
          <a:lstStyle/>
          <a:p>
            <a:r>
              <a:rPr lang="en-GB" sz="48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rPr>
              <a:t>Thank you for </a:t>
            </a:r>
            <a:r>
              <a:rPr lang="sr-Latn-RS" sz="48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rPr>
              <a:t>your </a:t>
            </a:r>
            <a:r>
              <a:rPr lang="en-GB" sz="48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cs typeface="Times New Roman" panose="02020603050405020304" pitchFamily="18" charset="0"/>
              </a:rPr>
              <a:t>attention!</a:t>
            </a:r>
          </a:p>
        </p:txBody>
      </p:sp>
      <p:sp>
        <p:nvSpPr>
          <p:cNvPr id="2" name="Rectangle 1">
            <a:extLst>
              <a:ext uri="{FF2B5EF4-FFF2-40B4-BE49-F238E27FC236}">
                <a16:creationId xmlns:a16="http://schemas.microsoft.com/office/drawing/2014/main" id="{73970B25-3744-CB6C-2CE6-18587EEB3E1C}"/>
              </a:ext>
            </a:extLst>
          </p:cNvPr>
          <p:cNvSpPr/>
          <p:nvPr/>
        </p:nvSpPr>
        <p:spPr>
          <a:xfrm>
            <a:off x="407368" y="6287424"/>
            <a:ext cx="3096344" cy="54868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0BD1DE9D-6459-EFC6-E8BF-5E4664A28CBE}"/>
              </a:ext>
            </a:extLst>
          </p:cNvPr>
          <p:cNvSpPr/>
          <p:nvPr/>
        </p:nvSpPr>
        <p:spPr>
          <a:xfrm>
            <a:off x="8976320" y="6265528"/>
            <a:ext cx="3096344" cy="54868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777854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p:cTn id="7" dur="1000" fill="hold"/>
                                        <p:tgtEl>
                                          <p:spTgt spid="6">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6">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6">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ova tema">
  <a:themeElements>
    <a:clrScheme name="Pisarn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isar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isar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4321</TotalTime>
  <Words>1882</Words>
  <Application>Microsoft Office PowerPoint</Application>
  <PresentationFormat>Widescreen</PresentationFormat>
  <Paragraphs>108</Paragraphs>
  <Slides>13</Slides>
  <Notes>12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vt:i4>
      </vt:variant>
    </vt:vector>
  </HeadingPairs>
  <TitlesOfParts>
    <vt:vector size="21" baseType="lpstr">
      <vt:lpstr>Arial</vt:lpstr>
      <vt:lpstr>Calibri</vt:lpstr>
      <vt:lpstr>Calibri Light</vt:lpstr>
      <vt:lpstr>Cambria Math</vt:lpstr>
      <vt:lpstr>Segoe UI</vt:lpstr>
      <vt:lpstr>Söhne</vt:lpstr>
      <vt:lpstr>Times New Roman</vt:lpstr>
      <vt:lpstr>Office Theme</vt:lpstr>
      <vt:lpstr>Microstructural analysis of the casted and melt spun high entropy noble alloy Ag20Pd20Pt20Cu20Ni20  </vt:lpstr>
      <vt:lpstr>Content of my lecture: </vt:lpstr>
      <vt:lpstr>Introduction in High Entropy Alloys:</vt:lpstr>
      <vt:lpstr>Motivation for research of new HEA;</vt:lpstr>
      <vt:lpstr>Motivation for production of new HEA;</vt:lpstr>
      <vt:lpstr>Experimental procedure:</vt:lpstr>
      <vt:lpstr>Results and Discussion:</vt:lpstr>
      <vt:lpstr>Results and Discussion:</vt:lpstr>
      <vt:lpstr>Results and Discussion:</vt:lpstr>
      <vt:lpstr>Results and Discussion:</vt:lpstr>
      <vt:lpstr>Results and Discussion:</vt:lpstr>
      <vt:lpstr>Conclusion:</vt:lpstr>
      <vt:lpstr>PowerPoint Presentation</vt:lpstr>
    </vt:vector>
  </TitlesOfParts>
  <Company>UM FS Maribor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PowerPointova predstavitev</dc:title>
  <dc:creator>Jasmin Kaljun</dc:creator>
  <cp:lastModifiedBy>Lidija Simić</cp:lastModifiedBy>
  <cp:revision>210</cp:revision>
  <cp:lastPrinted>2023-09-07T08:56:10Z</cp:lastPrinted>
  <dcterms:created xsi:type="dcterms:W3CDTF">2017-01-19T12:38:41Z</dcterms:created>
  <dcterms:modified xsi:type="dcterms:W3CDTF">2023-09-10T15:34:28Z</dcterms:modified>
</cp:coreProperties>
</file>