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311_3EFD877F.xml" ContentType="application/vnd.ms-powerpoint.comments+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4"/>
  </p:sldMasterIdLst>
  <p:notesMasterIdLst>
    <p:notesMasterId r:id="rId27"/>
  </p:notesMasterIdLst>
  <p:sldIdLst>
    <p:sldId id="359" r:id="rId5"/>
    <p:sldId id="616" r:id="rId6"/>
    <p:sldId id="726" r:id="rId7"/>
    <p:sldId id="779" r:id="rId8"/>
    <p:sldId id="728" r:id="rId9"/>
    <p:sldId id="780" r:id="rId10"/>
    <p:sldId id="775" r:id="rId11"/>
    <p:sldId id="745" r:id="rId12"/>
    <p:sldId id="752" r:id="rId13"/>
    <p:sldId id="786" r:id="rId14"/>
    <p:sldId id="749" r:id="rId15"/>
    <p:sldId id="725" r:id="rId16"/>
    <p:sldId id="781" r:id="rId17"/>
    <p:sldId id="730" r:id="rId18"/>
    <p:sldId id="737" r:id="rId19"/>
    <p:sldId id="756" r:id="rId20"/>
    <p:sldId id="754" r:id="rId21"/>
    <p:sldId id="763" r:id="rId22"/>
    <p:sldId id="785" r:id="rId23"/>
    <p:sldId id="782" r:id="rId24"/>
    <p:sldId id="783" r:id="rId25"/>
    <p:sldId id="784" r:id="rId26"/>
  </p:sldIdLst>
  <p:sldSz cx="12192000" cy="6858000"/>
  <p:notesSz cx="6858000" cy="9144000"/>
  <p:defaultTextStyle>
    <a:defPPr>
      <a:defRPr lang="de-DE"/>
    </a:defPPr>
    <a:lvl1pPr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C1DD03-BE9C-C2E7-AB5F-46C58EB155BB}" name="michael.bernhard" initials="" userId="S::michael.bernhard@unileoben.ac.at::f15581dd-8459-46c8-a7ca-e1bd37270b1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iplomad" initials="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C86400"/>
    <a:srgbClr val="008000"/>
    <a:srgbClr val="A5A5A5"/>
    <a:srgbClr val="0000FF"/>
    <a:srgbClr val="00737E"/>
    <a:srgbClr val="747474"/>
    <a:srgbClr val="00727D"/>
    <a:srgbClr val="2282B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96" autoAdjust="0"/>
    <p:restoredTop sz="93792" autoAdjust="0"/>
  </p:normalViewPr>
  <p:slideViewPr>
    <p:cSldViewPr snapToGrid="0">
      <p:cViewPr varScale="1">
        <p:scale>
          <a:sx n="104" d="100"/>
          <a:sy n="104" d="100"/>
        </p:scale>
        <p:origin x="1002" y="9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4.xml"/></Relationships>
</file>

<file path=ppt/comments/modernComment_311_3EFD877F.xml><?xml version="1.0" encoding="utf-8"?>
<p188:cmLst xmlns:a="http://schemas.openxmlformats.org/drawingml/2006/main" xmlns:r="http://schemas.openxmlformats.org/officeDocument/2006/relationships" xmlns:p188="http://schemas.microsoft.com/office/powerpoint/2018/8/main">
  <p188:cm id="{454317D1-7DEB-40E8-A087-2B270DD791F4}" authorId="{88C1DD03-BE9C-C2E7-AB5F-46C58EB155BB}" status="resolved" created="2023-09-06T12:33:01.140">
    <pc:sldMkLst xmlns:pc="http://schemas.microsoft.com/office/powerpoint/2013/main/command">
      <pc:docMk/>
      <pc:sldMk cId="1790018085" sldId="777"/>
    </pc:sldMkLst>
    <p188:txBody>
      <a:bodyPr/>
      <a:lstStyle/>
      <a:p>
        <a:r>
          <a:rPr lang="de-AT"/>
          <a:t>Dasselbe mit der Überschrift gilt hier. Nach wie vor denke ich, dass ein anderes Bild hier exemplarisch besser wirken würde und diese Folie zum Schluss als Ausblick mit aktueller Forschung dient (vor Conclusion)</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708653-4894-8A46-B10B-ABEFCE380121}" type="datetimeFigureOut">
              <a:rPr lang="en-US" smtClean="0"/>
              <a:t>9/14/2023</a:t>
            </a:fld>
            <a:endParaRPr lang="en-US"/>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6B5EAD-A7AE-E548-8B35-D509E24230BB}" type="slidenum">
              <a:rPr lang="en-US" smtClean="0"/>
              <a:t>‹Nr.›</a:t>
            </a:fld>
            <a:endParaRPr lang="en-US"/>
          </a:p>
        </p:txBody>
      </p:sp>
    </p:spTree>
    <p:extLst>
      <p:ext uri="{BB962C8B-B14F-4D97-AF65-F5344CB8AC3E}">
        <p14:creationId xmlns:p14="http://schemas.microsoft.com/office/powerpoint/2010/main" val="1619576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a:p>
        </p:txBody>
      </p:sp>
      <p:sp>
        <p:nvSpPr>
          <p:cNvPr id="4" name="Slide Number Placeholder 3"/>
          <p:cNvSpPr>
            <a:spLocks noGrp="1"/>
          </p:cNvSpPr>
          <p:nvPr>
            <p:ph type="sldNum" sz="quarter" idx="10"/>
          </p:nvPr>
        </p:nvSpPr>
        <p:spPr/>
        <p:txBody>
          <a:bodyPr/>
          <a:lstStyle/>
          <a:p>
            <a:fld id="{90742211-3A92-41D5-97DA-F169AB3326C7}" type="slidenum">
              <a:rPr lang="de-AT" smtClean="0"/>
              <a:t>1</a:t>
            </a:fld>
            <a:endParaRPr lang="de-AT"/>
          </a:p>
        </p:txBody>
      </p:sp>
    </p:spTree>
    <p:extLst>
      <p:ext uri="{BB962C8B-B14F-4D97-AF65-F5344CB8AC3E}">
        <p14:creationId xmlns:p14="http://schemas.microsoft.com/office/powerpoint/2010/main" val="3209610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826B5EAD-A7AE-E548-8B35-D509E24230BB}" type="slidenum">
              <a:rPr lang="en-US" smtClean="0"/>
              <a:t>9</a:t>
            </a:fld>
            <a:endParaRPr lang="en-US"/>
          </a:p>
        </p:txBody>
      </p:sp>
    </p:spTree>
    <p:extLst>
      <p:ext uri="{BB962C8B-B14F-4D97-AF65-F5344CB8AC3E}">
        <p14:creationId xmlns:p14="http://schemas.microsoft.com/office/powerpoint/2010/main" val="24064749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826B5EAD-A7AE-E548-8B35-D509E24230BB}" type="slidenum">
              <a:rPr lang="en-US" smtClean="0"/>
              <a:t>10</a:t>
            </a:fld>
            <a:endParaRPr lang="en-US"/>
          </a:p>
        </p:txBody>
      </p:sp>
    </p:spTree>
    <p:extLst>
      <p:ext uri="{BB962C8B-B14F-4D97-AF65-F5344CB8AC3E}">
        <p14:creationId xmlns:p14="http://schemas.microsoft.com/office/powerpoint/2010/main" val="10213020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826B5EAD-A7AE-E548-8B35-D509E24230BB}" type="slidenum">
              <a:rPr lang="en-US" smtClean="0"/>
              <a:t>11</a:t>
            </a:fld>
            <a:endParaRPr lang="en-US"/>
          </a:p>
        </p:txBody>
      </p:sp>
    </p:spTree>
    <p:extLst>
      <p:ext uri="{BB962C8B-B14F-4D97-AF65-F5344CB8AC3E}">
        <p14:creationId xmlns:p14="http://schemas.microsoft.com/office/powerpoint/2010/main" val="5456444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826B5EAD-A7AE-E548-8B35-D509E24230BB}" type="slidenum">
              <a:rPr lang="en-US" smtClean="0"/>
              <a:t>19</a:t>
            </a:fld>
            <a:endParaRPr lang="en-US"/>
          </a:p>
        </p:txBody>
      </p:sp>
    </p:spTree>
    <p:extLst>
      <p:ext uri="{BB962C8B-B14F-4D97-AF65-F5344CB8AC3E}">
        <p14:creationId xmlns:p14="http://schemas.microsoft.com/office/powerpoint/2010/main" val="42568934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a:p>
        </p:txBody>
      </p:sp>
      <p:sp>
        <p:nvSpPr>
          <p:cNvPr id="4" name="Slide Number Placeholder 3"/>
          <p:cNvSpPr>
            <a:spLocks noGrp="1"/>
          </p:cNvSpPr>
          <p:nvPr>
            <p:ph type="sldNum" sz="quarter" idx="10"/>
          </p:nvPr>
        </p:nvSpPr>
        <p:spPr/>
        <p:txBody>
          <a:bodyPr/>
          <a:lstStyle/>
          <a:p>
            <a:fld id="{90742211-3A92-41D5-97DA-F169AB3326C7}" type="slidenum">
              <a:rPr lang="de-AT" smtClean="0"/>
              <a:t>22</a:t>
            </a:fld>
            <a:endParaRPr lang="de-AT"/>
          </a:p>
        </p:txBody>
      </p:sp>
    </p:spTree>
    <p:extLst>
      <p:ext uri="{BB962C8B-B14F-4D97-AF65-F5344CB8AC3E}">
        <p14:creationId xmlns:p14="http://schemas.microsoft.com/office/powerpoint/2010/main" val="17686350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1">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91344" y="1146671"/>
            <a:ext cx="5832648" cy="1470025"/>
          </a:xfrm>
          <a:prstGeom prst="rect">
            <a:avLst/>
          </a:prstGeom>
        </p:spPr>
        <p:txBody>
          <a:bodyPr/>
          <a:lstStyle>
            <a:lvl1pPr algn="l">
              <a:defRPr sz="2700">
                <a:ln w="12700">
                  <a:solidFill>
                    <a:schemeClr val="bg1"/>
                  </a:solidFill>
                </a:ln>
              </a:defRPr>
            </a:lvl1pPr>
          </a:lstStyle>
          <a:p>
            <a:r>
              <a:rPr lang="de-DE"/>
              <a:t>Mastertitelformat bearbeiten</a:t>
            </a:r>
            <a:endParaRPr lang="de-DE" dirty="0"/>
          </a:p>
        </p:txBody>
      </p:sp>
      <p:sp>
        <p:nvSpPr>
          <p:cNvPr id="3075" name="Rectangle 3"/>
          <p:cNvSpPr>
            <a:spLocks noGrp="1" noChangeArrowheads="1"/>
          </p:cNvSpPr>
          <p:nvPr>
            <p:ph type="subTitle" idx="1"/>
          </p:nvPr>
        </p:nvSpPr>
        <p:spPr>
          <a:xfrm>
            <a:off x="197293" y="2730657"/>
            <a:ext cx="5826699" cy="698343"/>
          </a:xfrm>
        </p:spPr>
        <p:txBody>
          <a:bodyPr/>
          <a:lstStyle>
            <a:lvl1pPr marL="0" indent="0" algn="l">
              <a:buFont typeface="Wingdings 2" pitchFamily="18" charset="2"/>
              <a:buNone/>
              <a:defRPr sz="1500" i="1">
                <a:solidFill>
                  <a:schemeClr val="bg1"/>
                </a:solidFill>
              </a:defRPr>
            </a:lvl1pPr>
          </a:lstStyle>
          <a:p>
            <a:r>
              <a:rPr lang="de-DE"/>
              <a:t>Master-Untertitelformat bearbeiten</a:t>
            </a:r>
            <a:endParaRPr lang="de-DE" dirty="0"/>
          </a:p>
        </p:txBody>
      </p:sp>
    </p:spTree>
    <p:extLst>
      <p:ext uri="{BB962C8B-B14F-4D97-AF65-F5344CB8AC3E}">
        <p14:creationId xmlns:p14="http://schemas.microsoft.com/office/powerpoint/2010/main" val="34768961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elfolie 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91344" y="1146671"/>
            <a:ext cx="5832648" cy="1470025"/>
          </a:xfrm>
          <a:prstGeom prst="rect">
            <a:avLst/>
          </a:prstGeom>
        </p:spPr>
        <p:txBody>
          <a:bodyPr/>
          <a:lstStyle>
            <a:lvl1pPr algn="l">
              <a:defRPr sz="2700">
                <a:ln w="12700">
                  <a:solidFill>
                    <a:schemeClr val="bg1"/>
                  </a:solidFill>
                </a:ln>
              </a:defRPr>
            </a:lvl1pPr>
          </a:lstStyle>
          <a:p>
            <a:r>
              <a:rPr lang="de-DE"/>
              <a:t>Mastertitelformat bearbeiten</a:t>
            </a:r>
            <a:endParaRPr lang="de-DE" dirty="0"/>
          </a:p>
        </p:txBody>
      </p:sp>
      <p:sp>
        <p:nvSpPr>
          <p:cNvPr id="3075" name="Rectangle 3"/>
          <p:cNvSpPr>
            <a:spLocks noGrp="1" noChangeArrowheads="1"/>
          </p:cNvSpPr>
          <p:nvPr>
            <p:ph type="subTitle" idx="1"/>
          </p:nvPr>
        </p:nvSpPr>
        <p:spPr>
          <a:xfrm>
            <a:off x="197293" y="2730657"/>
            <a:ext cx="5826699" cy="698343"/>
          </a:xfrm>
        </p:spPr>
        <p:txBody>
          <a:bodyPr/>
          <a:lstStyle>
            <a:lvl1pPr marL="0" indent="0" algn="l">
              <a:buFont typeface="Wingdings 2" pitchFamily="18" charset="2"/>
              <a:buNone/>
              <a:defRPr sz="1500" i="1">
                <a:solidFill>
                  <a:schemeClr val="bg1"/>
                </a:solidFill>
              </a:defRPr>
            </a:lvl1pPr>
          </a:lstStyle>
          <a:p>
            <a:r>
              <a:rPr lang="de-DE"/>
              <a:t>Master-Untertitelformat bearbeiten</a:t>
            </a:r>
            <a:endParaRPr lang="de-DE" dirty="0"/>
          </a:p>
        </p:txBody>
      </p:sp>
    </p:spTree>
    <p:extLst>
      <p:ext uri="{BB962C8B-B14F-4D97-AF65-F5344CB8AC3E}">
        <p14:creationId xmlns:p14="http://schemas.microsoft.com/office/powerpoint/2010/main" val="27889199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elfolie 8">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91344" y="1146671"/>
            <a:ext cx="5832648" cy="1470025"/>
          </a:xfrm>
          <a:prstGeom prst="rect">
            <a:avLst/>
          </a:prstGeom>
        </p:spPr>
        <p:txBody>
          <a:bodyPr/>
          <a:lstStyle>
            <a:lvl1pPr algn="l">
              <a:defRPr sz="2700">
                <a:ln w="12700">
                  <a:solidFill>
                    <a:schemeClr val="bg1"/>
                  </a:solidFill>
                </a:ln>
              </a:defRPr>
            </a:lvl1pPr>
          </a:lstStyle>
          <a:p>
            <a:r>
              <a:rPr lang="de-DE"/>
              <a:t>Mastertitelformat bearbeiten</a:t>
            </a:r>
            <a:endParaRPr lang="de-DE" dirty="0"/>
          </a:p>
        </p:txBody>
      </p:sp>
      <p:sp>
        <p:nvSpPr>
          <p:cNvPr id="3075" name="Rectangle 3"/>
          <p:cNvSpPr>
            <a:spLocks noGrp="1" noChangeArrowheads="1"/>
          </p:cNvSpPr>
          <p:nvPr>
            <p:ph type="subTitle" idx="1"/>
          </p:nvPr>
        </p:nvSpPr>
        <p:spPr>
          <a:xfrm>
            <a:off x="197293" y="2730657"/>
            <a:ext cx="5826699" cy="698343"/>
          </a:xfrm>
        </p:spPr>
        <p:txBody>
          <a:bodyPr/>
          <a:lstStyle>
            <a:lvl1pPr marL="0" indent="0" algn="l">
              <a:buFont typeface="Wingdings 2" pitchFamily="18" charset="2"/>
              <a:buNone/>
              <a:defRPr sz="1500" i="1">
                <a:solidFill>
                  <a:schemeClr val="bg1"/>
                </a:solidFill>
              </a:defRPr>
            </a:lvl1pPr>
          </a:lstStyle>
          <a:p>
            <a:r>
              <a:rPr lang="de-DE" dirty="0"/>
              <a:t>Master-Untertitelformat bearbeiten</a:t>
            </a:r>
          </a:p>
        </p:txBody>
      </p:sp>
    </p:spTree>
    <p:extLst>
      <p:ext uri="{BB962C8B-B14F-4D97-AF65-F5344CB8AC3E}">
        <p14:creationId xmlns:p14="http://schemas.microsoft.com/office/powerpoint/2010/main" val="4876846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elfolie 3">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91344" y="1146671"/>
            <a:ext cx="5832648" cy="1470025"/>
          </a:xfrm>
          <a:prstGeom prst="rect">
            <a:avLst/>
          </a:prstGeom>
        </p:spPr>
        <p:txBody>
          <a:bodyPr/>
          <a:lstStyle>
            <a:lvl1pPr algn="l">
              <a:defRPr sz="2700">
                <a:ln w="12700">
                  <a:solidFill>
                    <a:schemeClr val="bg1"/>
                  </a:solidFill>
                </a:ln>
              </a:defRPr>
            </a:lvl1pPr>
          </a:lstStyle>
          <a:p>
            <a:r>
              <a:rPr lang="de-DE"/>
              <a:t>Mastertitelformat bearbeiten</a:t>
            </a:r>
            <a:endParaRPr lang="de-DE" dirty="0"/>
          </a:p>
        </p:txBody>
      </p:sp>
      <p:sp>
        <p:nvSpPr>
          <p:cNvPr id="3075" name="Rectangle 3"/>
          <p:cNvSpPr>
            <a:spLocks noGrp="1" noChangeArrowheads="1"/>
          </p:cNvSpPr>
          <p:nvPr>
            <p:ph type="subTitle" idx="1"/>
          </p:nvPr>
        </p:nvSpPr>
        <p:spPr>
          <a:xfrm>
            <a:off x="197293" y="2730657"/>
            <a:ext cx="5826699" cy="698343"/>
          </a:xfrm>
        </p:spPr>
        <p:txBody>
          <a:bodyPr/>
          <a:lstStyle>
            <a:lvl1pPr marL="0" indent="0" algn="l">
              <a:buFont typeface="Wingdings 2" pitchFamily="18" charset="2"/>
              <a:buNone/>
              <a:defRPr sz="1500" i="1">
                <a:solidFill>
                  <a:schemeClr val="bg1"/>
                </a:solidFill>
              </a:defRPr>
            </a:lvl1pPr>
          </a:lstStyle>
          <a:p>
            <a:r>
              <a:rPr lang="de-DE"/>
              <a:t>Master-Untertitelformat bearbeiten</a:t>
            </a:r>
            <a:endParaRPr lang="de-DE" dirty="0"/>
          </a:p>
        </p:txBody>
      </p:sp>
    </p:spTree>
    <p:extLst>
      <p:ext uri="{BB962C8B-B14F-4D97-AF65-F5344CB8AC3E}">
        <p14:creationId xmlns:p14="http://schemas.microsoft.com/office/powerpoint/2010/main" val="2506773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Titelfolie 4">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91344" y="1146671"/>
            <a:ext cx="5832648" cy="1470025"/>
          </a:xfrm>
          <a:prstGeom prst="rect">
            <a:avLst/>
          </a:prstGeom>
        </p:spPr>
        <p:txBody>
          <a:bodyPr/>
          <a:lstStyle>
            <a:lvl1pPr algn="l">
              <a:defRPr sz="2700">
                <a:ln w="12700">
                  <a:solidFill>
                    <a:schemeClr val="bg1"/>
                  </a:solidFill>
                </a:ln>
              </a:defRPr>
            </a:lvl1pPr>
          </a:lstStyle>
          <a:p>
            <a:r>
              <a:rPr lang="de-DE"/>
              <a:t>Mastertitelformat bearbeiten</a:t>
            </a:r>
            <a:endParaRPr lang="de-DE" dirty="0"/>
          </a:p>
        </p:txBody>
      </p:sp>
      <p:sp>
        <p:nvSpPr>
          <p:cNvPr id="3075" name="Rectangle 3"/>
          <p:cNvSpPr>
            <a:spLocks noGrp="1" noChangeArrowheads="1"/>
          </p:cNvSpPr>
          <p:nvPr>
            <p:ph type="subTitle" idx="1"/>
          </p:nvPr>
        </p:nvSpPr>
        <p:spPr>
          <a:xfrm>
            <a:off x="197293" y="2730657"/>
            <a:ext cx="5826699" cy="698343"/>
          </a:xfrm>
        </p:spPr>
        <p:txBody>
          <a:bodyPr/>
          <a:lstStyle>
            <a:lvl1pPr marL="0" indent="0" algn="l">
              <a:buFont typeface="Wingdings 2" pitchFamily="18" charset="2"/>
              <a:buNone/>
              <a:defRPr sz="1500" i="1">
                <a:solidFill>
                  <a:schemeClr val="bg1"/>
                </a:solidFill>
              </a:defRPr>
            </a:lvl1pPr>
          </a:lstStyle>
          <a:p>
            <a:r>
              <a:rPr lang="de-DE"/>
              <a:t>Master-Untertitelformat bearbeiten</a:t>
            </a:r>
            <a:endParaRPr lang="de-DE" dirty="0"/>
          </a:p>
        </p:txBody>
      </p:sp>
    </p:spTree>
    <p:extLst>
      <p:ext uri="{BB962C8B-B14F-4D97-AF65-F5344CB8AC3E}">
        <p14:creationId xmlns:p14="http://schemas.microsoft.com/office/powerpoint/2010/main" val="33569233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Titelfolie 9">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91344" y="1146671"/>
            <a:ext cx="5832648" cy="1470025"/>
          </a:xfrm>
          <a:prstGeom prst="rect">
            <a:avLst/>
          </a:prstGeom>
        </p:spPr>
        <p:txBody>
          <a:bodyPr/>
          <a:lstStyle>
            <a:lvl1pPr algn="l">
              <a:defRPr sz="2700">
                <a:ln w="12700">
                  <a:solidFill>
                    <a:schemeClr val="bg1"/>
                  </a:solidFill>
                </a:ln>
              </a:defRPr>
            </a:lvl1pPr>
          </a:lstStyle>
          <a:p>
            <a:r>
              <a:rPr lang="de-DE"/>
              <a:t>Mastertitelformat bearbeiten</a:t>
            </a:r>
            <a:endParaRPr lang="de-DE" dirty="0"/>
          </a:p>
        </p:txBody>
      </p:sp>
      <p:sp>
        <p:nvSpPr>
          <p:cNvPr id="3075" name="Rectangle 3"/>
          <p:cNvSpPr>
            <a:spLocks noGrp="1" noChangeArrowheads="1"/>
          </p:cNvSpPr>
          <p:nvPr>
            <p:ph type="subTitle" idx="1"/>
          </p:nvPr>
        </p:nvSpPr>
        <p:spPr>
          <a:xfrm>
            <a:off x="197293" y="2730657"/>
            <a:ext cx="5826699" cy="698343"/>
          </a:xfrm>
        </p:spPr>
        <p:txBody>
          <a:bodyPr/>
          <a:lstStyle>
            <a:lvl1pPr marL="0" indent="0" algn="l">
              <a:buFont typeface="Wingdings 2" pitchFamily="18" charset="2"/>
              <a:buNone/>
              <a:defRPr sz="1500" i="1">
                <a:solidFill>
                  <a:schemeClr val="bg1"/>
                </a:solidFill>
              </a:defRPr>
            </a:lvl1pPr>
          </a:lstStyle>
          <a:p>
            <a:r>
              <a:rPr lang="de-DE"/>
              <a:t>Master-Untertitelformat bearbeiten</a:t>
            </a:r>
            <a:endParaRPr lang="de-DE" dirty="0"/>
          </a:p>
        </p:txBody>
      </p:sp>
    </p:spTree>
    <p:extLst>
      <p:ext uri="{BB962C8B-B14F-4D97-AF65-F5344CB8AC3E}">
        <p14:creationId xmlns:p14="http://schemas.microsoft.com/office/powerpoint/2010/main" val="6425692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Titelfolie 10">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91344" y="1146671"/>
            <a:ext cx="5832648" cy="1470025"/>
          </a:xfrm>
          <a:prstGeom prst="rect">
            <a:avLst/>
          </a:prstGeom>
        </p:spPr>
        <p:txBody>
          <a:bodyPr/>
          <a:lstStyle>
            <a:lvl1pPr algn="l">
              <a:defRPr sz="2700">
                <a:ln w="12700">
                  <a:solidFill>
                    <a:schemeClr val="bg1"/>
                  </a:solidFill>
                </a:ln>
              </a:defRPr>
            </a:lvl1pPr>
          </a:lstStyle>
          <a:p>
            <a:r>
              <a:rPr lang="de-DE"/>
              <a:t>Mastertitelformat bearbeiten</a:t>
            </a:r>
            <a:endParaRPr lang="de-DE" dirty="0"/>
          </a:p>
        </p:txBody>
      </p:sp>
      <p:sp>
        <p:nvSpPr>
          <p:cNvPr id="3075" name="Rectangle 3"/>
          <p:cNvSpPr>
            <a:spLocks noGrp="1" noChangeArrowheads="1"/>
          </p:cNvSpPr>
          <p:nvPr>
            <p:ph type="subTitle" idx="1"/>
          </p:nvPr>
        </p:nvSpPr>
        <p:spPr>
          <a:xfrm>
            <a:off x="197293" y="2730657"/>
            <a:ext cx="5826699" cy="698343"/>
          </a:xfrm>
        </p:spPr>
        <p:txBody>
          <a:bodyPr/>
          <a:lstStyle>
            <a:lvl1pPr marL="0" indent="0" algn="l">
              <a:buFont typeface="Wingdings 2" pitchFamily="18" charset="2"/>
              <a:buNone/>
              <a:defRPr sz="1500" i="1">
                <a:solidFill>
                  <a:schemeClr val="bg1"/>
                </a:solidFill>
              </a:defRPr>
            </a:lvl1pPr>
          </a:lstStyle>
          <a:p>
            <a:r>
              <a:rPr lang="de-DE"/>
              <a:t>Master-Untertitelformat bearbeiten</a:t>
            </a:r>
            <a:endParaRPr lang="de-DE" dirty="0"/>
          </a:p>
        </p:txBody>
      </p:sp>
    </p:spTree>
    <p:extLst>
      <p:ext uri="{BB962C8B-B14F-4D97-AF65-F5344CB8AC3E}">
        <p14:creationId xmlns:p14="http://schemas.microsoft.com/office/powerpoint/2010/main" val="29838739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Titelfolie 11">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6D7BAE6C-1CE8-F24D-83AC-2A06C640E8D9}"/>
              </a:ext>
            </a:extLst>
          </p:cNvPr>
          <p:cNvSpPr/>
          <p:nvPr userDrawn="1"/>
        </p:nvSpPr>
        <p:spPr>
          <a:xfrm>
            <a:off x="191343" y="1146670"/>
            <a:ext cx="5826699" cy="2282329"/>
          </a:xfrm>
          <a:prstGeom prst="rect">
            <a:avLst/>
          </a:prstGeom>
          <a:solidFill>
            <a:schemeClr val="bg1">
              <a:lumMod val="95000"/>
              <a:alpha val="76342"/>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solidFill>
                <a:schemeClr val="bg1"/>
              </a:solidFill>
            </a:endParaRPr>
          </a:p>
        </p:txBody>
      </p:sp>
      <p:sp>
        <p:nvSpPr>
          <p:cNvPr id="3074" name="Rectangle 2"/>
          <p:cNvSpPr>
            <a:spLocks noGrp="1" noChangeArrowheads="1"/>
          </p:cNvSpPr>
          <p:nvPr>
            <p:ph type="ctrTitle"/>
          </p:nvPr>
        </p:nvSpPr>
        <p:spPr>
          <a:xfrm>
            <a:off x="191344" y="1146671"/>
            <a:ext cx="5832648" cy="1470025"/>
          </a:xfrm>
          <a:prstGeom prst="rect">
            <a:avLst/>
          </a:prstGeom>
        </p:spPr>
        <p:txBody>
          <a:bodyPr/>
          <a:lstStyle>
            <a:lvl1pPr algn="l">
              <a:defRPr sz="2700">
                <a:ln w="12700">
                  <a:solidFill>
                    <a:schemeClr val="bg1"/>
                  </a:solidFill>
                </a:ln>
              </a:defRPr>
            </a:lvl1pPr>
          </a:lstStyle>
          <a:p>
            <a:r>
              <a:rPr lang="de-DE" dirty="0"/>
              <a:t>Mastertitelformat bearbeiten</a:t>
            </a:r>
          </a:p>
        </p:txBody>
      </p:sp>
      <p:sp>
        <p:nvSpPr>
          <p:cNvPr id="3075" name="Rectangle 3"/>
          <p:cNvSpPr>
            <a:spLocks noGrp="1" noChangeArrowheads="1"/>
          </p:cNvSpPr>
          <p:nvPr>
            <p:ph type="subTitle" idx="1"/>
          </p:nvPr>
        </p:nvSpPr>
        <p:spPr>
          <a:xfrm>
            <a:off x="197293" y="2730657"/>
            <a:ext cx="5826699" cy="698343"/>
          </a:xfrm>
        </p:spPr>
        <p:txBody>
          <a:bodyPr/>
          <a:lstStyle>
            <a:lvl1pPr marL="0" indent="0" algn="l" rtl="0" eaLnBrk="1" fontAlgn="base" hangingPunct="1">
              <a:spcBef>
                <a:spcPct val="0"/>
              </a:spcBef>
              <a:spcAft>
                <a:spcPct val="0"/>
              </a:spcAft>
              <a:buFont typeface="Wingdings 2" pitchFamily="18" charset="2"/>
              <a:buNone/>
              <a:defRPr lang="de-DE" sz="1500" b="1" dirty="0">
                <a:ln w="12700">
                  <a:noFill/>
                </a:ln>
                <a:solidFill>
                  <a:schemeClr val="tx2"/>
                </a:solidFill>
                <a:latin typeface="+mn-lt"/>
                <a:ea typeface="ＭＳ Ｐゴシック" charset="0"/>
                <a:cs typeface="+mj-cs"/>
              </a:defRPr>
            </a:lvl1pPr>
          </a:lstStyle>
          <a:p>
            <a:r>
              <a:rPr lang="de-DE" dirty="0"/>
              <a:t>Master-Untertitelformat bearbeiten</a:t>
            </a:r>
          </a:p>
        </p:txBody>
      </p:sp>
    </p:spTree>
    <p:extLst>
      <p:ext uri="{BB962C8B-B14F-4D97-AF65-F5344CB8AC3E}">
        <p14:creationId xmlns:p14="http://schemas.microsoft.com/office/powerpoint/2010/main" val="14988931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elfolie 1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6D7BAE6C-1CE8-F24D-83AC-2A06C640E8D9}"/>
              </a:ext>
            </a:extLst>
          </p:cNvPr>
          <p:cNvSpPr/>
          <p:nvPr userDrawn="1"/>
        </p:nvSpPr>
        <p:spPr>
          <a:xfrm>
            <a:off x="191343" y="1146670"/>
            <a:ext cx="5826699" cy="2282329"/>
          </a:xfrm>
          <a:prstGeom prst="rect">
            <a:avLst/>
          </a:prstGeom>
          <a:solidFill>
            <a:schemeClr val="bg1">
              <a:lumMod val="95000"/>
              <a:alpha val="76342"/>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solidFill>
                <a:schemeClr val="bg1"/>
              </a:solidFill>
            </a:endParaRPr>
          </a:p>
        </p:txBody>
      </p:sp>
      <p:sp>
        <p:nvSpPr>
          <p:cNvPr id="3074" name="Rectangle 2"/>
          <p:cNvSpPr>
            <a:spLocks noGrp="1" noChangeArrowheads="1"/>
          </p:cNvSpPr>
          <p:nvPr>
            <p:ph type="ctrTitle"/>
          </p:nvPr>
        </p:nvSpPr>
        <p:spPr>
          <a:xfrm>
            <a:off x="191344" y="1146671"/>
            <a:ext cx="5832648" cy="1470025"/>
          </a:xfrm>
          <a:prstGeom prst="rect">
            <a:avLst/>
          </a:prstGeom>
        </p:spPr>
        <p:txBody>
          <a:bodyPr/>
          <a:lstStyle>
            <a:lvl1pPr algn="l">
              <a:defRPr sz="2700">
                <a:ln w="12700">
                  <a:solidFill>
                    <a:schemeClr val="bg1"/>
                  </a:solidFill>
                </a:ln>
              </a:defRPr>
            </a:lvl1pPr>
          </a:lstStyle>
          <a:p>
            <a:r>
              <a:rPr lang="de-DE" dirty="0"/>
              <a:t>Mastertitelformat bearbeiten</a:t>
            </a:r>
          </a:p>
        </p:txBody>
      </p:sp>
      <p:sp>
        <p:nvSpPr>
          <p:cNvPr id="3075" name="Rectangle 3"/>
          <p:cNvSpPr>
            <a:spLocks noGrp="1" noChangeArrowheads="1"/>
          </p:cNvSpPr>
          <p:nvPr>
            <p:ph type="subTitle" idx="1"/>
          </p:nvPr>
        </p:nvSpPr>
        <p:spPr>
          <a:xfrm>
            <a:off x="197293" y="2730657"/>
            <a:ext cx="5826699" cy="698343"/>
          </a:xfrm>
        </p:spPr>
        <p:txBody>
          <a:bodyPr/>
          <a:lstStyle>
            <a:lvl1pPr marL="0" indent="0" algn="l" rtl="0" eaLnBrk="1" fontAlgn="base" hangingPunct="1">
              <a:spcBef>
                <a:spcPct val="0"/>
              </a:spcBef>
              <a:spcAft>
                <a:spcPct val="0"/>
              </a:spcAft>
              <a:buFont typeface="Wingdings 2" pitchFamily="18" charset="2"/>
              <a:buNone/>
              <a:defRPr lang="de-DE" sz="1500" b="1" dirty="0">
                <a:ln w="12700">
                  <a:noFill/>
                </a:ln>
                <a:solidFill>
                  <a:schemeClr val="tx2"/>
                </a:solidFill>
                <a:latin typeface="+mn-lt"/>
                <a:ea typeface="ＭＳ Ｐゴシック" charset="0"/>
                <a:cs typeface="+mj-cs"/>
              </a:defRPr>
            </a:lvl1pPr>
          </a:lstStyle>
          <a:p>
            <a:r>
              <a:rPr lang="de-DE" dirty="0"/>
              <a:t>Master-Untertitelformat bearbeiten</a:t>
            </a:r>
          </a:p>
        </p:txBody>
      </p:sp>
    </p:spTree>
    <p:extLst>
      <p:ext uri="{BB962C8B-B14F-4D97-AF65-F5344CB8AC3E}">
        <p14:creationId xmlns:p14="http://schemas.microsoft.com/office/powerpoint/2010/main" val="25260717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reserve="1">
  <p:cSld name="Titelfolie 6">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91344" y="1146671"/>
            <a:ext cx="5832648" cy="1470025"/>
          </a:xfrm>
          <a:prstGeom prst="rect">
            <a:avLst/>
          </a:prstGeom>
        </p:spPr>
        <p:txBody>
          <a:bodyPr/>
          <a:lstStyle>
            <a:lvl1pPr algn="l">
              <a:defRPr sz="2700">
                <a:ln w="12700">
                  <a:solidFill>
                    <a:schemeClr val="bg1"/>
                  </a:solidFill>
                </a:ln>
              </a:defRPr>
            </a:lvl1pPr>
          </a:lstStyle>
          <a:p>
            <a:r>
              <a:rPr lang="de-DE" dirty="0"/>
              <a:t>Mastertitelformat bearbeiten</a:t>
            </a:r>
          </a:p>
        </p:txBody>
      </p:sp>
      <p:sp>
        <p:nvSpPr>
          <p:cNvPr id="3075" name="Rectangle 3"/>
          <p:cNvSpPr>
            <a:spLocks noGrp="1" noChangeArrowheads="1"/>
          </p:cNvSpPr>
          <p:nvPr>
            <p:ph type="subTitle" idx="1"/>
          </p:nvPr>
        </p:nvSpPr>
        <p:spPr>
          <a:xfrm>
            <a:off x="197293" y="2730657"/>
            <a:ext cx="5826699" cy="698343"/>
          </a:xfrm>
        </p:spPr>
        <p:txBody>
          <a:bodyPr/>
          <a:lstStyle>
            <a:lvl1pPr marL="0" indent="0" algn="l">
              <a:buFont typeface="Wingdings 2" pitchFamily="18" charset="2"/>
              <a:buNone/>
              <a:defRPr lang="de-DE" sz="1500" b="1" dirty="0">
                <a:ln w="12700">
                  <a:noFill/>
                </a:ln>
                <a:solidFill>
                  <a:schemeClr val="tx2"/>
                </a:solidFill>
                <a:latin typeface="+mn-lt"/>
                <a:ea typeface="ＭＳ Ｐゴシック" charset="0"/>
                <a:cs typeface="+mj-cs"/>
              </a:defRPr>
            </a:lvl1pPr>
          </a:lstStyle>
          <a:p>
            <a:r>
              <a:rPr lang="de-DE" dirty="0"/>
              <a:t>Master-Untertitelformat bearbeiten</a:t>
            </a:r>
          </a:p>
        </p:txBody>
      </p:sp>
    </p:spTree>
    <p:extLst>
      <p:ext uri="{BB962C8B-B14F-4D97-AF65-F5344CB8AC3E}">
        <p14:creationId xmlns:p14="http://schemas.microsoft.com/office/powerpoint/2010/main" val="36340292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5">
            <a:extLst>
              <a:ext uri="{FF2B5EF4-FFF2-40B4-BE49-F238E27FC236}">
                <a16:creationId xmlns:a16="http://schemas.microsoft.com/office/drawing/2014/main" id="{C7986A6C-FDD0-1B41-B64A-5651228F5F6F}"/>
              </a:ext>
            </a:extLst>
          </p:cNvPr>
          <p:cNvSpPr>
            <a:spLocks noGrp="1" noChangeArrowheads="1"/>
          </p:cNvSpPr>
          <p:nvPr>
            <p:ph type="ftr" sz="quarter" idx="10"/>
          </p:nvPr>
        </p:nvSpPr>
        <p:spPr>
          <a:ln/>
        </p:spPr>
        <p:txBody>
          <a:bodyPr/>
          <a:lstStyle>
            <a:lvl1pPr>
              <a:defRPr/>
            </a:lvl1pPr>
          </a:lstStyle>
          <a:p>
            <a:pPr>
              <a:tabLst>
                <a:tab pos="346075" algn="l"/>
                <a:tab pos="5954713" algn="ctr"/>
                <a:tab pos="11814175" algn="r"/>
              </a:tabLst>
            </a:pPr>
            <a:r>
              <a:rPr lang="de-DE" altLang="de-DE" dirty="0"/>
              <a:t>	Vortragstitel	Autor	  </a:t>
            </a:r>
            <a:fld id="{55741CB4-9832-CA46-BCB8-8927D8D507FC}" type="slidenum">
              <a:rPr lang="de-DE" altLang="de-DE" smtClean="0"/>
              <a:pPr>
                <a:tabLst>
                  <a:tab pos="346075" algn="l"/>
                  <a:tab pos="5954713" algn="ctr"/>
                  <a:tab pos="11814175" algn="r"/>
                </a:tabLst>
              </a:pPr>
              <a:t>‹Nr.›</a:t>
            </a:fld>
            <a:endParaRPr lang="de-DE" altLang="de-DE" dirty="0"/>
          </a:p>
        </p:txBody>
      </p:sp>
      <p:cxnSp>
        <p:nvCxnSpPr>
          <p:cNvPr id="6" name="Gerade Verbindung 5">
            <a:extLst>
              <a:ext uri="{FF2B5EF4-FFF2-40B4-BE49-F238E27FC236}">
                <a16:creationId xmlns:a16="http://schemas.microsoft.com/office/drawing/2014/main" id="{B9923DED-B71D-5041-A040-13A51C3ED845}"/>
              </a:ext>
            </a:extLst>
          </p:cNvPr>
          <p:cNvCxnSpPr>
            <a:cxnSpLocks/>
          </p:cNvCxnSpPr>
          <p:nvPr userDrawn="1"/>
        </p:nvCxnSpPr>
        <p:spPr>
          <a:xfrm flipH="1">
            <a:off x="191344" y="692696"/>
            <a:ext cx="11809312" cy="0"/>
          </a:xfrm>
          <a:prstGeom prst="line">
            <a:avLst/>
          </a:prstGeom>
          <a:ln w="19050">
            <a:solidFill>
              <a:srgbClr val="747474"/>
            </a:solidFill>
          </a:ln>
        </p:spPr>
        <p:style>
          <a:lnRef idx="1">
            <a:schemeClr val="accent1"/>
          </a:lnRef>
          <a:fillRef idx="0">
            <a:schemeClr val="accent1"/>
          </a:fillRef>
          <a:effectRef idx="0">
            <a:schemeClr val="accent1"/>
          </a:effectRef>
          <a:fontRef idx="minor">
            <a:schemeClr val="tx1"/>
          </a:fontRef>
        </p:style>
      </p:cxnSp>
      <p:sp>
        <p:nvSpPr>
          <p:cNvPr id="8" name="Rectangle 8">
            <a:extLst>
              <a:ext uri="{FF2B5EF4-FFF2-40B4-BE49-F238E27FC236}">
                <a16:creationId xmlns:a16="http://schemas.microsoft.com/office/drawing/2014/main" id="{4F7B2EF1-CABD-9440-95E7-F1BFEFF94346}"/>
              </a:ext>
            </a:extLst>
          </p:cNvPr>
          <p:cNvSpPr txBox="1">
            <a:spLocks noChangeArrowheads="1"/>
          </p:cNvSpPr>
          <p:nvPr userDrawn="1"/>
        </p:nvSpPr>
        <p:spPr bwMode="auto">
          <a:xfrm>
            <a:off x="191344" y="189423"/>
            <a:ext cx="6432549" cy="286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r" rtl="0" eaLnBrk="1" fontAlgn="base" hangingPunct="1">
              <a:spcBef>
                <a:spcPct val="0"/>
              </a:spcBef>
              <a:spcAft>
                <a:spcPct val="0"/>
              </a:spcAft>
              <a:defRPr sz="1800" b="1">
                <a:solidFill>
                  <a:srgbClr val="00737E"/>
                </a:solidFill>
                <a:latin typeface="+mj-lt"/>
                <a:ea typeface="ＭＳ Ｐゴシック" charset="0"/>
                <a:cs typeface="+mj-cs"/>
              </a:defRPr>
            </a:lvl1pPr>
            <a:lvl2pPr algn="r" rtl="0" eaLnBrk="1" fontAlgn="base" hangingPunct="1">
              <a:spcBef>
                <a:spcPct val="0"/>
              </a:spcBef>
              <a:spcAft>
                <a:spcPct val="0"/>
              </a:spcAft>
              <a:defRPr sz="1800" b="1">
                <a:solidFill>
                  <a:schemeClr val="tx2"/>
                </a:solidFill>
                <a:latin typeface="Arial" charset="0"/>
                <a:ea typeface="ＭＳ Ｐゴシック" charset="0"/>
              </a:defRPr>
            </a:lvl2pPr>
            <a:lvl3pPr algn="r" rtl="0" eaLnBrk="1" fontAlgn="base" hangingPunct="1">
              <a:spcBef>
                <a:spcPct val="0"/>
              </a:spcBef>
              <a:spcAft>
                <a:spcPct val="0"/>
              </a:spcAft>
              <a:defRPr sz="1800" b="1">
                <a:solidFill>
                  <a:schemeClr val="tx2"/>
                </a:solidFill>
                <a:latin typeface="Arial" charset="0"/>
                <a:ea typeface="ＭＳ Ｐゴシック" charset="0"/>
              </a:defRPr>
            </a:lvl3pPr>
            <a:lvl4pPr algn="r" rtl="0" eaLnBrk="1" fontAlgn="base" hangingPunct="1">
              <a:spcBef>
                <a:spcPct val="0"/>
              </a:spcBef>
              <a:spcAft>
                <a:spcPct val="0"/>
              </a:spcAft>
              <a:defRPr sz="1800" b="1">
                <a:solidFill>
                  <a:schemeClr val="tx2"/>
                </a:solidFill>
                <a:latin typeface="Arial" charset="0"/>
                <a:ea typeface="ＭＳ Ｐゴシック" charset="0"/>
              </a:defRPr>
            </a:lvl4pPr>
            <a:lvl5pPr algn="r" rtl="0" eaLnBrk="1" fontAlgn="base" hangingPunct="1">
              <a:spcBef>
                <a:spcPct val="0"/>
              </a:spcBef>
              <a:spcAft>
                <a:spcPct val="0"/>
              </a:spcAft>
              <a:defRPr sz="1800" b="1">
                <a:solidFill>
                  <a:schemeClr val="tx2"/>
                </a:solidFill>
                <a:latin typeface="Arial" charset="0"/>
                <a:ea typeface="ＭＳ Ｐゴシック" charset="0"/>
              </a:defRPr>
            </a:lvl5pPr>
            <a:lvl6pPr marL="342900" algn="r" rtl="0" eaLnBrk="1" fontAlgn="base" hangingPunct="1">
              <a:spcBef>
                <a:spcPct val="0"/>
              </a:spcBef>
              <a:spcAft>
                <a:spcPct val="0"/>
              </a:spcAft>
              <a:defRPr sz="1800" b="1">
                <a:solidFill>
                  <a:schemeClr val="tx2"/>
                </a:solidFill>
                <a:latin typeface="Arial" charset="0"/>
              </a:defRPr>
            </a:lvl6pPr>
            <a:lvl7pPr marL="685800" algn="r" rtl="0" eaLnBrk="1" fontAlgn="base" hangingPunct="1">
              <a:spcBef>
                <a:spcPct val="0"/>
              </a:spcBef>
              <a:spcAft>
                <a:spcPct val="0"/>
              </a:spcAft>
              <a:defRPr sz="1800" b="1">
                <a:solidFill>
                  <a:schemeClr val="tx2"/>
                </a:solidFill>
                <a:latin typeface="Arial" charset="0"/>
              </a:defRPr>
            </a:lvl7pPr>
            <a:lvl8pPr marL="1028700" algn="r" rtl="0" eaLnBrk="1" fontAlgn="base" hangingPunct="1">
              <a:spcBef>
                <a:spcPct val="0"/>
              </a:spcBef>
              <a:spcAft>
                <a:spcPct val="0"/>
              </a:spcAft>
              <a:defRPr sz="1800" b="1">
                <a:solidFill>
                  <a:schemeClr val="tx2"/>
                </a:solidFill>
                <a:latin typeface="Arial" charset="0"/>
              </a:defRPr>
            </a:lvl8pPr>
            <a:lvl9pPr marL="1371600" algn="r" rtl="0" eaLnBrk="1" fontAlgn="base" hangingPunct="1">
              <a:spcBef>
                <a:spcPct val="0"/>
              </a:spcBef>
              <a:spcAft>
                <a:spcPct val="0"/>
              </a:spcAft>
              <a:defRPr sz="1800" b="1">
                <a:solidFill>
                  <a:schemeClr val="tx2"/>
                </a:solidFill>
                <a:latin typeface="Arial" charset="0"/>
              </a:defRPr>
            </a:lvl9pPr>
          </a:lstStyle>
          <a:p>
            <a:pPr algn="l"/>
            <a:r>
              <a:rPr lang="de-DE" altLang="de-DE" kern="0" dirty="0"/>
              <a:t>Titelmasterformat durch Klicken bearbeiten</a:t>
            </a:r>
          </a:p>
        </p:txBody>
      </p:sp>
    </p:spTree>
    <p:extLst>
      <p:ext uri="{BB962C8B-B14F-4D97-AF65-F5344CB8AC3E}">
        <p14:creationId xmlns:p14="http://schemas.microsoft.com/office/powerpoint/2010/main" val="29644155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Abschnittsüberschrift 1">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529DF9D6-6B61-7249-B7F3-D6A6515E60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763000" y="0"/>
            <a:ext cx="3429000" cy="6858000"/>
          </a:xfrm>
          <a:prstGeom prst="rect">
            <a:avLst/>
          </a:prstGeom>
        </p:spPr>
      </p:pic>
      <p:sp>
        <p:nvSpPr>
          <p:cNvPr id="2" name="Titel 1"/>
          <p:cNvSpPr>
            <a:spLocks noGrp="1"/>
          </p:cNvSpPr>
          <p:nvPr>
            <p:ph type="title"/>
          </p:nvPr>
        </p:nvSpPr>
        <p:spPr>
          <a:xfrm>
            <a:off x="963084" y="4406907"/>
            <a:ext cx="7799916" cy="1362075"/>
          </a:xfrm>
          <a:prstGeom prst="rect">
            <a:avLst/>
          </a:prstGeom>
        </p:spPr>
        <p:txBody>
          <a:bodyPr anchor="t"/>
          <a:lstStyle>
            <a:lvl1pPr algn="l">
              <a:defRPr sz="3000" b="1" cap="all"/>
            </a:lvl1pPr>
          </a:lstStyle>
          <a:p>
            <a:r>
              <a:rPr lang="de-DE"/>
              <a:t>Mastertitelformat bearbeiten</a:t>
            </a:r>
            <a:endParaRPr lang="de-DE" dirty="0"/>
          </a:p>
        </p:txBody>
      </p:sp>
      <p:sp>
        <p:nvSpPr>
          <p:cNvPr id="4" name="Rectangle 5">
            <a:extLst>
              <a:ext uri="{FF2B5EF4-FFF2-40B4-BE49-F238E27FC236}">
                <a16:creationId xmlns:a16="http://schemas.microsoft.com/office/drawing/2014/main" id="{26E9119F-740B-7D4A-AA95-4FC8004580E1}"/>
              </a:ext>
            </a:extLst>
          </p:cNvPr>
          <p:cNvSpPr>
            <a:spLocks noGrp="1" noChangeArrowheads="1"/>
          </p:cNvSpPr>
          <p:nvPr>
            <p:ph type="ftr" sz="quarter" idx="10"/>
          </p:nvPr>
        </p:nvSpPr>
        <p:spPr>
          <a:ln/>
        </p:spPr>
        <p:txBody>
          <a:bodyPr/>
          <a:lstStyle>
            <a:lvl1pPr>
              <a:defRPr/>
            </a:lvl1pPr>
          </a:lstStyle>
          <a:p>
            <a:pPr>
              <a:tabLst>
                <a:tab pos="345600" algn="l"/>
                <a:tab pos="352800" algn="l"/>
                <a:tab pos="5954400" algn="ctr"/>
                <a:tab pos="11815200" algn="r"/>
              </a:tabLst>
            </a:pPr>
            <a:r>
              <a:rPr lang="de-DE" altLang="de-DE" dirty="0"/>
              <a:t>	Vortragstitel	Autor	</a:t>
            </a:r>
            <a:fld id="{8B12A060-5C3F-5441-9598-9D60D2AB45D6}" type="slidenum">
              <a:rPr lang="de-DE" altLang="de-DE" smtClean="0">
                <a:solidFill>
                  <a:schemeClr val="bg1"/>
                </a:solidFill>
              </a:rPr>
              <a:pPr>
                <a:tabLst>
                  <a:tab pos="345600" algn="l"/>
                  <a:tab pos="352800" algn="l"/>
                  <a:tab pos="5954400" algn="ctr"/>
                  <a:tab pos="11815200" algn="r"/>
                </a:tabLst>
              </a:pPr>
              <a:t>‹Nr.›</a:t>
            </a:fld>
            <a:endParaRPr lang="de-DE" altLang="de-DE" dirty="0">
              <a:solidFill>
                <a:schemeClr val="bg1"/>
              </a:solidFill>
            </a:endParaRPr>
          </a:p>
        </p:txBody>
      </p:sp>
      <p:sp>
        <p:nvSpPr>
          <p:cNvPr id="3" name="Textplatzhalter 2"/>
          <p:cNvSpPr>
            <a:spLocks noGrp="1"/>
          </p:cNvSpPr>
          <p:nvPr>
            <p:ph type="body" idx="1"/>
          </p:nvPr>
        </p:nvSpPr>
        <p:spPr>
          <a:xfrm>
            <a:off x="963084" y="2906713"/>
            <a:ext cx="7799916"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de-DE"/>
              <a:t>Mastertextformat bearbeiten</a:t>
            </a:r>
          </a:p>
        </p:txBody>
      </p:sp>
      <p:cxnSp>
        <p:nvCxnSpPr>
          <p:cNvPr id="7" name="Gerade Verbindung 6">
            <a:extLst>
              <a:ext uri="{FF2B5EF4-FFF2-40B4-BE49-F238E27FC236}">
                <a16:creationId xmlns:a16="http://schemas.microsoft.com/office/drawing/2014/main" id="{3A448FB4-8BDC-7C43-85B5-DC489DFDF263}"/>
              </a:ext>
            </a:extLst>
          </p:cNvPr>
          <p:cNvCxnSpPr>
            <a:cxnSpLocks/>
          </p:cNvCxnSpPr>
          <p:nvPr userDrawn="1"/>
        </p:nvCxnSpPr>
        <p:spPr>
          <a:xfrm flipH="1">
            <a:off x="963085" y="5768982"/>
            <a:ext cx="7799915" cy="0"/>
          </a:xfrm>
          <a:prstGeom prst="line">
            <a:avLst/>
          </a:prstGeom>
          <a:ln w="19050">
            <a:solidFill>
              <a:srgbClr val="74747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8151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Abschnittsüberschrift 2">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529DF9D6-6B61-7249-B7F3-D6A6515E60F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763000" y="0"/>
            <a:ext cx="3503712" cy="6860257"/>
          </a:xfrm>
          <a:prstGeom prst="rect">
            <a:avLst/>
          </a:prstGeom>
        </p:spPr>
      </p:pic>
      <p:sp>
        <p:nvSpPr>
          <p:cNvPr id="2" name="Titel 1"/>
          <p:cNvSpPr>
            <a:spLocks noGrp="1"/>
          </p:cNvSpPr>
          <p:nvPr>
            <p:ph type="title"/>
          </p:nvPr>
        </p:nvSpPr>
        <p:spPr>
          <a:xfrm>
            <a:off x="963084" y="4406907"/>
            <a:ext cx="7799916" cy="1362075"/>
          </a:xfrm>
          <a:prstGeom prst="rect">
            <a:avLst/>
          </a:prstGeom>
        </p:spPr>
        <p:txBody>
          <a:bodyPr anchor="t"/>
          <a:lstStyle>
            <a:lvl1pPr algn="l">
              <a:defRPr sz="3000" b="1" cap="all"/>
            </a:lvl1pPr>
          </a:lstStyle>
          <a:p>
            <a:r>
              <a:rPr lang="de-DE"/>
              <a:t>Mastertitelformat bearbeiten</a:t>
            </a:r>
            <a:endParaRPr lang="de-DE" dirty="0"/>
          </a:p>
        </p:txBody>
      </p:sp>
      <p:sp>
        <p:nvSpPr>
          <p:cNvPr id="4" name="Rectangle 5">
            <a:extLst>
              <a:ext uri="{FF2B5EF4-FFF2-40B4-BE49-F238E27FC236}">
                <a16:creationId xmlns:a16="http://schemas.microsoft.com/office/drawing/2014/main" id="{26E9119F-740B-7D4A-AA95-4FC8004580E1}"/>
              </a:ext>
            </a:extLst>
          </p:cNvPr>
          <p:cNvSpPr>
            <a:spLocks noGrp="1" noChangeArrowheads="1"/>
          </p:cNvSpPr>
          <p:nvPr>
            <p:ph type="ftr" sz="quarter" idx="10"/>
          </p:nvPr>
        </p:nvSpPr>
        <p:spPr>
          <a:ln/>
        </p:spPr>
        <p:txBody>
          <a:bodyPr/>
          <a:lstStyle>
            <a:lvl1pPr>
              <a:defRPr/>
            </a:lvl1pPr>
          </a:lstStyle>
          <a:p>
            <a:pPr>
              <a:tabLst>
                <a:tab pos="345600" algn="l"/>
                <a:tab pos="352800" algn="l"/>
                <a:tab pos="5954400" algn="ctr"/>
                <a:tab pos="11815200" algn="r"/>
              </a:tabLst>
            </a:pPr>
            <a:r>
              <a:rPr lang="de-DE" altLang="de-DE" dirty="0"/>
              <a:t>	Vortragstitel	Autor	</a:t>
            </a:r>
            <a:fld id="{8B12A060-5C3F-5441-9598-9D60D2AB45D6}" type="slidenum">
              <a:rPr lang="de-DE" altLang="de-DE" smtClean="0">
                <a:solidFill>
                  <a:schemeClr val="bg1"/>
                </a:solidFill>
              </a:rPr>
              <a:pPr>
                <a:tabLst>
                  <a:tab pos="345600" algn="l"/>
                  <a:tab pos="352800" algn="l"/>
                  <a:tab pos="5954400" algn="ctr"/>
                  <a:tab pos="11815200" algn="r"/>
                </a:tabLst>
              </a:pPr>
              <a:t>‹Nr.›</a:t>
            </a:fld>
            <a:endParaRPr lang="de-DE" altLang="de-DE" dirty="0">
              <a:solidFill>
                <a:schemeClr val="bg1"/>
              </a:solidFill>
            </a:endParaRPr>
          </a:p>
        </p:txBody>
      </p:sp>
      <p:sp>
        <p:nvSpPr>
          <p:cNvPr id="3" name="Textplatzhalter 2"/>
          <p:cNvSpPr>
            <a:spLocks noGrp="1"/>
          </p:cNvSpPr>
          <p:nvPr>
            <p:ph type="body" idx="1"/>
          </p:nvPr>
        </p:nvSpPr>
        <p:spPr>
          <a:xfrm>
            <a:off x="963084" y="2906713"/>
            <a:ext cx="7799916"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de-DE"/>
              <a:t>Mastertextformat bearbeiten</a:t>
            </a:r>
          </a:p>
        </p:txBody>
      </p:sp>
      <p:cxnSp>
        <p:nvCxnSpPr>
          <p:cNvPr id="7" name="Gerade Verbindung 6">
            <a:extLst>
              <a:ext uri="{FF2B5EF4-FFF2-40B4-BE49-F238E27FC236}">
                <a16:creationId xmlns:a16="http://schemas.microsoft.com/office/drawing/2014/main" id="{3A448FB4-8BDC-7C43-85B5-DC489DFDF263}"/>
              </a:ext>
            </a:extLst>
          </p:cNvPr>
          <p:cNvCxnSpPr>
            <a:cxnSpLocks/>
          </p:cNvCxnSpPr>
          <p:nvPr userDrawn="1"/>
        </p:nvCxnSpPr>
        <p:spPr>
          <a:xfrm flipH="1">
            <a:off x="963085" y="5768982"/>
            <a:ext cx="7799915" cy="0"/>
          </a:xfrm>
          <a:prstGeom prst="line">
            <a:avLst/>
          </a:prstGeom>
          <a:ln w="19050">
            <a:solidFill>
              <a:srgbClr val="74747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683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3">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529DF9D6-6B61-7249-B7F3-D6A6515E60F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763000" y="0"/>
            <a:ext cx="3430128" cy="6860257"/>
          </a:xfrm>
          <a:prstGeom prst="rect">
            <a:avLst/>
          </a:prstGeom>
        </p:spPr>
      </p:pic>
      <p:sp>
        <p:nvSpPr>
          <p:cNvPr id="2" name="Titel 1"/>
          <p:cNvSpPr>
            <a:spLocks noGrp="1"/>
          </p:cNvSpPr>
          <p:nvPr>
            <p:ph type="title"/>
          </p:nvPr>
        </p:nvSpPr>
        <p:spPr>
          <a:xfrm>
            <a:off x="963084" y="4406907"/>
            <a:ext cx="7799916" cy="1362075"/>
          </a:xfrm>
          <a:prstGeom prst="rect">
            <a:avLst/>
          </a:prstGeom>
        </p:spPr>
        <p:txBody>
          <a:bodyPr anchor="t"/>
          <a:lstStyle>
            <a:lvl1pPr algn="l">
              <a:defRPr sz="3000" b="1" cap="all"/>
            </a:lvl1pPr>
          </a:lstStyle>
          <a:p>
            <a:r>
              <a:rPr lang="de-DE"/>
              <a:t>Mastertitelformat bearbeiten</a:t>
            </a:r>
            <a:endParaRPr lang="de-DE" dirty="0"/>
          </a:p>
        </p:txBody>
      </p:sp>
      <p:sp>
        <p:nvSpPr>
          <p:cNvPr id="4" name="Rectangle 5">
            <a:extLst>
              <a:ext uri="{FF2B5EF4-FFF2-40B4-BE49-F238E27FC236}">
                <a16:creationId xmlns:a16="http://schemas.microsoft.com/office/drawing/2014/main" id="{26E9119F-740B-7D4A-AA95-4FC8004580E1}"/>
              </a:ext>
            </a:extLst>
          </p:cNvPr>
          <p:cNvSpPr>
            <a:spLocks noGrp="1" noChangeArrowheads="1"/>
          </p:cNvSpPr>
          <p:nvPr>
            <p:ph type="ftr" sz="quarter" idx="10"/>
          </p:nvPr>
        </p:nvSpPr>
        <p:spPr>
          <a:ln/>
        </p:spPr>
        <p:txBody>
          <a:bodyPr/>
          <a:lstStyle>
            <a:lvl1pPr>
              <a:defRPr/>
            </a:lvl1pPr>
          </a:lstStyle>
          <a:p>
            <a:pPr>
              <a:tabLst>
                <a:tab pos="345600" algn="l"/>
                <a:tab pos="352800" algn="l"/>
                <a:tab pos="5954400" algn="ctr"/>
                <a:tab pos="11815200" algn="r"/>
              </a:tabLst>
            </a:pPr>
            <a:r>
              <a:rPr lang="de-DE" altLang="de-DE" dirty="0"/>
              <a:t>	Vortragstitel	Autor	</a:t>
            </a:r>
            <a:fld id="{8B12A060-5C3F-5441-9598-9D60D2AB45D6}" type="slidenum">
              <a:rPr lang="de-DE" altLang="de-DE" smtClean="0">
                <a:solidFill>
                  <a:schemeClr val="bg1"/>
                </a:solidFill>
              </a:rPr>
              <a:pPr>
                <a:tabLst>
                  <a:tab pos="345600" algn="l"/>
                  <a:tab pos="352800" algn="l"/>
                  <a:tab pos="5954400" algn="ctr"/>
                  <a:tab pos="11815200" algn="r"/>
                </a:tabLst>
              </a:pPr>
              <a:t>‹Nr.›</a:t>
            </a:fld>
            <a:endParaRPr lang="de-DE" altLang="de-DE" dirty="0">
              <a:solidFill>
                <a:schemeClr val="bg1"/>
              </a:solidFill>
            </a:endParaRPr>
          </a:p>
        </p:txBody>
      </p:sp>
      <p:sp>
        <p:nvSpPr>
          <p:cNvPr id="3" name="Textplatzhalter 2"/>
          <p:cNvSpPr>
            <a:spLocks noGrp="1"/>
          </p:cNvSpPr>
          <p:nvPr>
            <p:ph type="body" idx="1"/>
          </p:nvPr>
        </p:nvSpPr>
        <p:spPr>
          <a:xfrm>
            <a:off x="963084" y="2906713"/>
            <a:ext cx="7799916"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de-DE"/>
              <a:t>Mastertextformat bearbeiten</a:t>
            </a:r>
          </a:p>
        </p:txBody>
      </p:sp>
      <p:cxnSp>
        <p:nvCxnSpPr>
          <p:cNvPr id="7" name="Gerade Verbindung 6">
            <a:extLst>
              <a:ext uri="{FF2B5EF4-FFF2-40B4-BE49-F238E27FC236}">
                <a16:creationId xmlns:a16="http://schemas.microsoft.com/office/drawing/2014/main" id="{3A448FB4-8BDC-7C43-85B5-DC489DFDF263}"/>
              </a:ext>
            </a:extLst>
          </p:cNvPr>
          <p:cNvCxnSpPr>
            <a:cxnSpLocks/>
          </p:cNvCxnSpPr>
          <p:nvPr userDrawn="1"/>
        </p:nvCxnSpPr>
        <p:spPr>
          <a:xfrm flipH="1">
            <a:off x="963085" y="5768982"/>
            <a:ext cx="7799915" cy="0"/>
          </a:xfrm>
          <a:prstGeom prst="line">
            <a:avLst/>
          </a:prstGeom>
          <a:ln w="19050">
            <a:solidFill>
              <a:srgbClr val="74747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6309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überschrift 4">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529DF9D6-6B61-7249-B7F3-D6A6515E60F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763000" y="0"/>
            <a:ext cx="3644800" cy="6861257"/>
          </a:xfrm>
          <a:prstGeom prst="rect">
            <a:avLst/>
          </a:prstGeom>
        </p:spPr>
      </p:pic>
      <p:sp>
        <p:nvSpPr>
          <p:cNvPr id="2" name="Titel 1"/>
          <p:cNvSpPr>
            <a:spLocks noGrp="1"/>
          </p:cNvSpPr>
          <p:nvPr>
            <p:ph type="title"/>
          </p:nvPr>
        </p:nvSpPr>
        <p:spPr>
          <a:xfrm>
            <a:off x="963084" y="4406907"/>
            <a:ext cx="7799916" cy="1362075"/>
          </a:xfrm>
          <a:prstGeom prst="rect">
            <a:avLst/>
          </a:prstGeom>
        </p:spPr>
        <p:txBody>
          <a:bodyPr anchor="t"/>
          <a:lstStyle>
            <a:lvl1pPr algn="l">
              <a:defRPr sz="3000" b="1" cap="all"/>
            </a:lvl1pPr>
          </a:lstStyle>
          <a:p>
            <a:r>
              <a:rPr lang="de-DE"/>
              <a:t>Mastertitelformat bearbeiten</a:t>
            </a:r>
            <a:endParaRPr lang="de-DE" dirty="0"/>
          </a:p>
        </p:txBody>
      </p:sp>
      <p:sp>
        <p:nvSpPr>
          <p:cNvPr id="4" name="Rectangle 5">
            <a:extLst>
              <a:ext uri="{FF2B5EF4-FFF2-40B4-BE49-F238E27FC236}">
                <a16:creationId xmlns:a16="http://schemas.microsoft.com/office/drawing/2014/main" id="{26E9119F-740B-7D4A-AA95-4FC8004580E1}"/>
              </a:ext>
            </a:extLst>
          </p:cNvPr>
          <p:cNvSpPr>
            <a:spLocks noGrp="1" noChangeArrowheads="1"/>
          </p:cNvSpPr>
          <p:nvPr>
            <p:ph type="ftr" sz="quarter" idx="10"/>
          </p:nvPr>
        </p:nvSpPr>
        <p:spPr>
          <a:ln/>
        </p:spPr>
        <p:txBody>
          <a:bodyPr/>
          <a:lstStyle>
            <a:lvl1pPr>
              <a:defRPr/>
            </a:lvl1pPr>
          </a:lstStyle>
          <a:p>
            <a:pPr>
              <a:tabLst>
                <a:tab pos="345600" algn="l"/>
                <a:tab pos="352800" algn="l"/>
                <a:tab pos="5954400" algn="ctr"/>
                <a:tab pos="11815200" algn="r"/>
              </a:tabLst>
            </a:pPr>
            <a:r>
              <a:rPr lang="de-DE" altLang="de-DE" dirty="0"/>
              <a:t>	Vortragstitel	Autor	</a:t>
            </a:r>
            <a:fld id="{8B12A060-5C3F-5441-9598-9D60D2AB45D6}" type="slidenum">
              <a:rPr lang="de-DE" altLang="de-DE" smtClean="0"/>
              <a:pPr>
                <a:tabLst>
                  <a:tab pos="345600" algn="l"/>
                  <a:tab pos="352800" algn="l"/>
                  <a:tab pos="5954400" algn="ctr"/>
                  <a:tab pos="11815200" algn="r"/>
                </a:tabLst>
              </a:pPr>
              <a:t>‹Nr.›</a:t>
            </a:fld>
            <a:endParaRPr lang="de-DE" altLang="de-DE" dirty="0"/>
          </a:p>
        </p:txBody>
      </p:sp>
      <p:sp>
        <p:nvSpPr>
          <p:cNvPr id="3" name="Textplatzhalter 2"/>
          <p:cNvSpPr>
            <a:spLocks noGrp="1"/>
          </p:cNvSpPr>
          <p:nvPr>
            <p:ph type="body" idx="1"/>
          </p:nvPr>
        </p:nvSpPr>
        <p:spPr>
          <a:xfrm>
            <a:off x="963084" y="2906713"/>
            <a:ext cx="7799916"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de-DE"/>
              <a:t>Mastertextformat bearbeiten</a:t>
            </a:r>
          </a:p>
        </p:txBody>
      </p:sp>
      <p:cxnSp>
        <p:nvCxnSpPr>
          <p:cNvPr id="7" name="Gerade Verbindung 6">
            <a:extLst>
              <a:ext uri="{FF2B5EF4-FFF2-40B4-BE49-F238E27FC236}">
                <a16:creationId xmlns:a16="http://schemas.microsoft.com/office/drawing/2014/main" id="{3A448FB4-8BDC-7C43-85B5-DC489DFDF263}"/>
              </a:ext>
            </a:extLst>
          </p:cNvPr>
          <p:cNvCxnSpPr>
            <a:cxnSpLocks/>
          </p:cNvCxnSpPr>
          <p:nvPr userDrawn="1"/>
        </p:nvCxnSpPr>
        <p:spPr>
          <a:xfrm flipH="1">
            <a:off x="963085" y="5768982"/>
            <a:ext cx="7799915" cy="0"/>
          </a:xfrm>
          <a:prstGeom prst="line">
            <a:avLst/>
          </a:prstGeom>
          <a:ln w="19050">
            <a:solidFill>
              <a:srgbClr val="74747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529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Abschnittsüberschrift 5">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529DF9D6-6B61-7249-B7F3-D6A6515E60F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761372" y="0"/>
            <a:ext cx="3430628" cy="6861257"/>
          </a:xfrm>
          <a:prstGeom prst="rect">
            <a:avLst/>
          </a:prstGeom>
        </p:spPr>
      </p:pic>
      <p:sp>
        <p:nvSpPr>
          <p:cNvPr id="2" name="Titel 1"/>
          <p:cNvSpPr>
            <a:spLocks noGrp="1"/>
          </p:cNvSpPr>
          <p:nvPr>
            <p:ph type="title"/>
          </p:nvPr>
        </p:nvSpPr>
        <p:spPr>
          <a:xfrm>
            <a:off x="963084" y="4406907"/>
            <a:ext cx="7799916" cy="1362075"/>
          </a:xfrm>
          <a:prstGeom prst="rect">
            <a:avLst/>
          </a:prstGeom>
        </p:spPr>
        <p:txBody>
          <a:bodyPr anchor="t"/>
          <a:lstStyle>
            <a:lvl1pPr algn="l">
              <a:defRPr sz="3000" b="1" cap="all"/>
            </a:lvl1pPr>
          </a:lstStyle>
          <a:p>
            <a:r>
              <a:rPr lang="de-DE"/>
              <a:t>Mastertitelformat bearbeiten</a:t>
            </a:r>
            <a:endParaRPr lang="de-DE" dirty="0"/>
          </a:p>
        </p:txBody>
      </p:sp>
      <p:sp>
        <p:nvSpPr>
          <p:cNvPr id="4" name="Rectangle 5">
            <a:extLst>
              <a:ext uri="{FF2B5EF4-FFF2-40B4-BE49-F238E27FC236}">
                <a16:creationId xmlns:a16="http://schemas.microsoft.com/office/drawing/2014/main" id="{26E9119F-740B-7D4A-AA95-4FC8004580E1}"/>
              </a:ext>
            </a:extLst>
          </p:cNvPr>
          <p:cNvSpPr>
            <a:spLocks noGrp="1" noChangeArrowheads="1"/>
          </p:cNvSpPr>
          <p:nvPr>
            <p:ph type="ftr" sz="quarter" idx="10"/>
          </p:nvPr>
        </p:nvSpPr>
        <p:spPr>
          <a:ln/>
        </p:spPr>
        <p:txBody>
          <a:bodyPr/>
          <a:lstStyle>
            <a:lvl1pPr>
              <a:defRPr/>
            </a:lvl1pPr>
          </a:lstStyle>
          <a:p>
            <a:pPr>
              <a:tabLst>
                <a:tab pos="345600" algn="l"/>
                <a:tab pos="352800" algn="l"/>
                <a:tab pos="5954400" algn="ctr"/>
                <a:tab pos="11815200" algn="r"/>
              </a:tabLst>
            </a:pPr>
            <a:r>
              <a:rPr lang="de-DE" altLang="de-DE" dirty="0"/>
              <a:t>	Vortragstitel	Autor	</a:t>
            </a:r>
            <a:fld id="{8B12A060-5C3F-5441-9598-9D60D2AB45D6}" type="slidenum">
              <a:rPr lang="de-DE" altLang="de-DE" smtClean="0">
                <a:solidFill>
                  <a:schemeClr val="bg1"/>
                </a:solidFill>
              </a:rPr>
              <a:pPr>
                <a:tabLst>
                  <a:tab pos="345600" algn="l"/>
                  <a:tab pos="352800" algn="l"/>
                  <a:tab pos="5954400" algn="ctr"/>
                  <a:tab pos="11815200" algn="r"/>
                </a:tabLst>
              </a:pPr>
              <a:t>‹Nr.›</a:t>
            </a:fld>
            <a:endParaRPr lang="de-DE" altLang="de-DE" dirty="0">
              <a:solidFill>
                <a:schemeClr val="bg1"/>
              </a:solidFill>
            </a:endParaRPr>
          </a:p>
        </p:txBody>
      </p:sp>
      <p:sp>
        <p:nvSpPr>
          <p:cNvPr id="3" name="Textplatzhalter 2"/>
          <p:cNvSpPr>
            <a:spLocks noGrp="1"/>
          </p:cNvSpPr>
          <p:nvPr>
            <p:ph type="body" idx="1"/>
          </p:nvPr>
        </p:nvSpPr>
        <p:spPr>
          <a:xfrm>
            <a:off x="963084" y="2906713"/>
            <a:ext cx="7799916"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de-DE"/>
              <a:t>Mastertextformat bearbeiten</a:t>
            </a:r>
          </a:p>
        </p:txBody>
      </p:sp>
      <p:cxnSp>
        <p:nvCxnSpPr>
          <p:cNvPr id="7" name="Gerade Verbindung 6">
            <a:extLst>
              <a:ext uri="{FF2B5EF4-FFF2-40B4-BE49-F238E27FC236}">
                <a16:creationId xmlns:a16="http://schemas.microsoft.com/office/drawing/2014/main" id="{3A448FB4-8BDC-7C43-85B5-DC489DFDF263}"/>
              </a:ext>
            </a:extLst>
          </p:cNvPr>
          <p:cNvCxnSpPr>
            <a:cxnSpLocks/>
          </p:cNvCxnSpPr>
          <p:nvPr userDrawn="1"/>
        </p:nvCxnSpPr>
        <p:spPr>
          <a:xfrm flipH="1">
            <a:off x="963085" y="5768982"/>
            <a:ext cx="7799915" cy="0"/>
          </a:xfrm>
          <a:prstGeom prst="line">
            <a:avLst/>
          </a:prstGeom>
          <a:ln w="19050">
            <a:solidFill>
              <a:srgbClr val="74747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5179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Abschnittsüberschrift 6">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529DF9D6-6B61-7249-B7F3-D6A6515E60F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763000" y="0"/>
            <a:ext cx="3799187" cy="6858000"/>
          </a:xfrm>
          <a:prstGeom prst="rect">
            <a:avLst/>
          </a:prstGeom>
        </p:spPr>
      </p:pic>
      <p:sp>
        <p:nvSpPr>
          <p:cNvPr id="2" name="Titel 1"/>
          <p:cNvSpPr>
            <a:spLocks noGrp="1"/>
          </p:cNvSpPr>
          <p:nvPr>
            <p:ph type="title"/>
          </p:nvPr>
        </p:nvSpPr>
        <p:spPr>
          <a:xfrm>
            <a:off x="963084" y="4406907"/>
            <a:ext cx="7799916" cy="1362075"/>
          </a:xfrm>
          <a:prstGeom prst="rect">
            <a:avLst/>
          </a:prstGeom>
        </p:spPr>
        <p:txBody>
          <a:bodyPr anchor="t"/>
          <a:lstStyle>
            <a:lvl1pPr algn="l">
              <a:defRPr sz="3000" b="1" cap="all"/>
            </a:lvl1pPr>
          </a:lstStyle>
          <a:p>
            <a:r>
              <a:rPr lang="de-DE"/>
              <a:t>Mastertitelformat bearbeiten</a:t>
            </a:r>
            <a:endParaRPr lang="de-DE" dirty="0"/>
          </a:p>
        </p:txBody>
      </p:sp>
      <p:sp>
        <p:nvSpPr>
          <p:cNvPr id="4" name="Rectangle 5">
            <a:extLst>
              <a:ext uri="{FF2B5EF4-FFF2-40B4-BE49-F238E27FC236}">
                <a16:creationId xmlns:a16="http://schemas.microsoft.com/office/drawing/2014/main" id="{26E9119F-740B-7D4A-AA95-4FC8004580E1}"/>
              </a:ext>
            </a:extLst>
          </p:cNvPr>
          <p:cNvSpPr>
            <a:spLocks noGrp="1" noChangeArrowheads="1"/>
          </p:cNvSpPr>
          <p:nvPr>
            <p:ph type="ftr" sz="quarter" idx="10"/>
          </p:nvPr>
        </p:nvSpPr>
        <p:spPr>
          <a:ln/>
        </p:spPr>
        <p:txBody>
          <a:bodyPr/>
          <a:lstStyle>
            <a:lvl1pPr>
              <a:defRPr/>
            </a:lvl1pPr>
          </a:lstStyle>
          <a:p>
            <a:pPr>
              <a:tabLst>
                <a:tab pos="345600" algn="l"/>
                <a:tab pos="352800" algn="l"/>
                <a:tab pos="5954400" algn="ctr"/>
                <a:tab pos="11815200" algn="r"/>
              </a:tabLst>
            </a:pPr>
            <a:r>
              <a:rPr lang="de-DE" altLang="de-DE" dirty="0"/>
              <a:t>	Vortragstitel	Autor	</a:t>
            </a:r>
            <a:fld id="{8B12A060-5C3F-5441-9598-9D60D2AB45D6}" type="slidenum">
              <a:rPr lang="de-DE" altLang="de-DE" smtClean="0">
                <a:solidFill>
                  <a:schemeClr val="bg1"/>
                </a:solidFill>
              </a:rPr>
              <a:pPr>
                <a:tabLst>
                  <a:tab pos="345600" algn="l"/>
                  <a:tab pos="352800" algn="l"/>
                  <a:tab pos="5954400" algn="ctr"/>
                  <a:tab pos="11815200" algn="r"/>
                </a:tabLst>
              </a:pPr>
              <a:t>‹Nr.›</a:t>
            </a:fld>
            <a:endParaRPr lang="de-DE" altLang="de-DE" dirty="0">
              <a:solidFill>
                <a:schemeClr val="bg1"/>
              </a:solidFill>
            </a:endParaRPr>
          </a:p>
        </p:txBody>
      </p:sp>
      <p:sp>
        <p:nvSpPr>
          <p:cNvPr id="3" name="Textplatzhalter 2"/>
          <p:cNvSpPr>
            <a:spLocks noGrp="1"/>
          </p:cNvSpPr>
          <p:nvPr>
            <p:ph type="body" idx="1"/>
          </p:nvPr>
        </p:nvSpPr>
        <p:spPr>
          <a:xfrm>
            <a:off x="963084" y="2906713"/>
            <a:ext cx="7799916"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de-DE"/>
              <a:t>Mastertextformat bearbeiten</a:t>
            </a:r>
          </a:p>
        </p:txBody>
      </p:sp>
      <p:cxnSp>
        <p:nvCxnSpPr>
          <p:cNvPr id="7" name="Gerade Verbindung 6">
            <a:extLst>
              <a:ext uri="{FF2B5EF4-FFF2-40B4-BE49-F238E27FC236}">
                <a16:creationId xmlns:a16="http://schemas.microsoft.com/office/drawing/2014/main" id="{3A448FB4-8BDC-7C43-85B5-DC489DFDF263}"/>
              </a:ext>
            </a:extLst>
          </p:cNvPr>
          <p:cNvCxnSpPr>
            <a:cxnSpLocks/>
          </p:cNvCxnSpPr>
          <p:nvPr userDrawn="1"/>
        </p:nvCxnSpPr>
        <p:spPr>
          <a:xfrm flipH="1">
            <a:off x="963085" y="5768982"/>
            <a:ext cx="7799915" cy="0"/>
          </a:xfrm>
          <a:prstGeom prst="line">
            <a:avLst/>
          </a:prstGeom>
          <a:ln w="19050">
            <a:solidFill>
              <a:srgbClr val="74747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4669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Abschnittsüberschrift 7">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529DF9D6-6B61-7249-B7F3-D6A6515E60F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778139" y="0"/>
            <a:ext cx="3429714" cy="6857999"/>
          </a:xfrm>
          <a:prstGeom prst="rect">
            <a:avLst/>
          </a:prstGeom>
        </p:spPr>
      </p:pic>
      <p:sp>
        <p:nvSpPr>
          <p:cNvPr id="2" name="Titel 1"/>
          <p:cNvSpPr>
            <a:spLocks noGrp="1"/>
          </p:cNvSpPr>
          <p:nvPr>
            <p:ph type="title"/>
          </p:nvPr>
        </p:nvSpPr>
        <p:spPr>
          <a:xfrm>
            <a:off x="963084" y="4406907"/>
            <a:ext cx="7799916" cy="1362075"/>
          </a:xfrm>
          <a:prstGeom prst="rect">
            <a:avLst/>
          </a:prstGeom>
        </p:spPr>
        <p:txBody>
          <a:bodyPr anchor="t"/>
          <a:lstStyle>
            <a:lvl1pPr algn="l">
              <a:defRPr sz="3000" b="1" cap="all"/>
            </a:lvl1pPr>
          </a:lstStyle>
          <a:p>
            <a:r>
              <a:rPr lang="de-DE"/>
              <a:t>Mastertitelformat bearbeiten</a:t>
            </a:r>
            <a:endParaRPr lang="de-DE" dirty="0"/>
          </a:p>
        </p:txBody>
      </p:sp>
      <p:sp>
        <p:nvSpPr>
          <p:cNvPr id="4" name="Rectangle 5">
            <a:extLst>
              <a:ext uri="{FF2B5EF4-FFF2-40B4-BE49-F238E27FC236}">
                <a16:creationId xmlns:a16="http://schemas.microsoft.com/office/drawing/2014/main" id="{26E9119F-740B-7D4A-AA95-4FC8004580E1}"/>
              </a:ext>
            </a:extLst>
          </p:cNvPr>
          <p:cNvSpPr>
            <a:spLocks noGrp="1" noChangeArrowheads="1"/>
          </p:cNvSpPr>
          <p:nvPr>
            <p:ph type="ftr" sz="quarter" idx="10"/>
          </p:nvPr>
        </p:nvSpPr>
        <p:spPr>
          <a:ln/>
        </p:spPr>
        <p:txBody>
          <a:bodyPr/>
          <a:lstStyle>
            <a:lvl1pPr>
              <a:defRPr/>
            </a:lvl1pPr>
          </a:lstStyle>
          <a:p>
            <a:pPr>
              <a:tabLst>
                <a:tab pos="345600" algn="l"/>
                <a:tab pos="352800" algn="l"/>
                <a:tab pos="5954400" algn="ctr"/>
                <a:tab pos="11815200" algn="r"/>
              </a:tabLst>
            </a:pPr>
            <a:r>
              <a:rPr lang="de-DE" altLang="de-DE" dirty="0"/>
              <a:t>	Vortragstitel	Autor	</a:t>
            </a:r>
            <a:fld id="{8B12A060-5C3F-5441-9598-9D60D2AB45D6}" type="slidenum">
              <a:rPr lang="de-DE" altLang="de-DE" smtClean="0">
                <a:solidFill>
                  <a:schemeClr val="bg1"/>
                </a:solidFill>
              </a:rPr>
              <a:pPr>
                <a:tabLst>
                  <a:tab pos="345600" algn="l"/>
                  <a:tab pos="352800" algn="l"/>
                  <a:tab pos="5954400" algn="ctr"/>
                  <a:tab pos="11815200" algn="r"/>
                </a:tabLst>
              </a:pPr>
              <a:t>‹Nr.›</a:t>
            </a:fld>
            <a:endParaRPr lang="de-DE" altLang="de-DE" dirty="0">
              <a:solidFill>
                <a:schemeClr val="bg1"/>
              </a:solidFill>
            </a:endParaRPr>
          </a:p>
        </p:txBody>
      </p:sp>
      <p:sp>
        <p:nvSpPr>
          <p:cNvPr id="3" name="Textplatzhalter 2"/>
          <p:cNvSpPr>
            <a:spLocks noGrp="1"/>
          </p:cNvSpPr>
          <p:nvPr>
            <p:ph type="body" idx="1"/>
          </p:nvPr>
        </p:nvSpPr>
        <p:spPr>
          <a:xfrm>
            <a:off x="963084" y="2906713"/>
            <a:ext cx="7799916"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de-DE"/>
              <a:t>Mastertextformat bearbeiten</a:t>
            </a:r>
          </a:p>
        </p:txBody>
      </p:sp>
      <p:cxnSp>
        <p:nvCxnSpPr>
          <p:cNvPr id="7" name="Gerade Verbindung 6">
            <a:extLst>
              <a:ext uri="{FF2B5EF4-FFF2-40B4-BE49-F238E27FC236}">
                <a16:creationId xmlns:a16="http://schemas.microsoft.com/office/drawing/2014/main" id="{3A448FB4-8BDC-7C43-85B5-DC489DFDF263}"/>
              </a:ext>
            </a:extLst>
          </p:cNvPr>
          <p:cNvCxnSpPr>
            <a:cxnSpLocks/>
          </p:cNvCxnSpPr>
          <p:nvPr userDrawn="1"/>
        </p:nvCxnSpPr>
        <p:spPr>
          <a:xfrm flipH="1">
            <a:off x="963085" y="5768982"/>
            <a:ext cx="7799915" cy="0"/>
          </a:xfrm>
          <a:prstGeom prst="line">
            <a:avLst/>
          </a:prstGeom>
          <a:ln w="19050">
            <a:solidFill>
              <a:srgbClr val="74747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3996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Abschnittsüberschrift 8">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529DF9D6-6B61-7249-B7F3-D6A6515E60F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763000" y="0"/>
            <a:ext cx="3429714" cy="6858000"/>
          </a:xfrm>
          <a:prstGeom prst="rect">
            <a:avLst/>
          </a:prstGeom>
        </p:spPr>
      </p:pic>
      <p:sp>
        <p:nvSpPr>
          <p:cNvPr id="2" name="Titel 1"/>
          <p:cNvSpPr>
            <a:spLocks noGrp="1"/>
          </p:cNvSpPr>
          <p:nvPr>
            <p:ph type="title"/>
          </p:nvPr>
        </p:nvSpPr>
        <p:spPr>
          <a:xfrm>
            <a:off x="963084" y="4406907"/>
            <a:ext cx="7799916" cy="1362075"/>
          </a:xfrm>
          <a:prstGeom prst="rect">
            <a:avLst/>
          </a:prstGeom>
        </p:spPr>
        <p:txBody>
          <a:bodyPr anchor="t"/>
          <a:lstStyle>
            <a:lvl1pPr algn="l">
              <a:defRPr sz="3000" b="1" cap="all"/>
            </a:lvl1pPr>
          </a:lstStyle>
          <a:p>
            <a:r>
              <a:rPr lang="de-DE"/>
              <a:t>Mastertitelformat bearbeiten</a:t>
            </a:r>
            <a:endParaRPr lang="de-DE" dirty="0"/>
          </a:p>
        </p:txBody>
      </p:sp>
      <p:sp>
        <p:nvSpPr>
          <p:cNvPr id="4" name="Rectangle 5">
            <a:extLst>
              <a:ext uri="{FF2B5EF4-FFF2-40B4-BE49-F238E27FC236}">
                <a16:creationId xmlns:a16="http://schemas.microsoft.com/office/drawing/2014/main" id="{26E9119F-740B-7D4A-AA95-4FC8004580E1}"/>
              </a:ext>
            </a:extLst>
          </p:cNvPr>
          <p:cNvSpPr>
            <a:spLocks noGrp="1" noChangeArrowheads="1"/>
          </p:cNvSpPr>
          <p:nvPr>
            <p:ph type="ftr" sz="quarter" idx="10"/>
          </p:nvPr>
        </p:nvSpPr>
        <p:spPr>
          <a:ln/>
        </p:spPr>
        <p:txBody>
          <a:bodyPr/>
          <a:lstStyle>
            <a:lvl1pPr>
              <a:defRPr/>
            </a:lvl1pPr>
          </a:lstStyle>
          <a:p>
            <a:pPr>
              <a:tabLst>
                <a:tab pos="345600" algn="l"/>
                <a:tab pos="352800" algn="l"/>
                <a:tab pos="5954400" algn="ctr"/>
                <a:tab pos="11815200" algn="r"/>
              </a:tabLst>
            </a:pPr>
            <a:r>
              <a:rPr lang="de-DE" altLang="de-DE" dirty="0"/>
              <a:t>	Vortragstitel	Autor	</a:t>
            </a:r>
            <a:fld id="{8B12A060-5C3F-5441-9598-9D60D2AB45D6}" type="slidenum">
              <a:rPr lang="de-DE" altLang="de-DE" smtClean="0">
                <a:solidFill>
                  <a:schemeClr val="bg1"/>
                </a:solidFill>
              </a:rPr>
              <a:pPr>
                <a:tabLst>
                  <a:tab pos="345600" algn="l"/>
                  <a:tab pos="352800" algn="l"/>
                  <a:tab pos="5954400" algn="ctr"/>
                  <a:tab pos="11815200" algn="r"/>
                </a:tabLst>
              </a:pPr>
              <a:t>‹Nr.›</a:t>
            </a:fld>
            <a:endParaRPr lang="de-DE" altLang="de-DE" dirty="0">
              <a:solidFill>
                <a:schemeClr val="bg1"/>
              </a:solidFill>
            </a:endParaRPr>
          </a:p>
        </p:txBody>
      </p:sp>
      <p:sp>
        <p:nvSpPr>
          <p:cNvPr id="3" name="Textplatzhalter 2"/>
          <p:cNvSpPr>
            <a:spLocks noGrp="1"/>
          </p:cNvSpPr>
          <p:nvPr>
            <p:ph type="body" idx="1"/>
          </p:nvPr>
        </p:nvSpPr>
        <p:spPr>
          <a:xfrm>
            <a:off x="963084" y="2906713"/>
            <a:ext cx="7799916"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de-DE"/>
              <a:t>Mastertextformat bearbeiten</a:t>
            </a:r>
          </a:p>
        </p:txBody>
      </p:sp>
      <p:cxnSp>
        <p:nvCxnSpPr>
          <p:cNvPr id="7" name="Gerade Verbindung 6">
            <a:extLst>
              <a:ext uri="{FF2B5EF4-FFF2-40B4-BE49-F238E27FC236}">
                <a16:creationId xmlns:a16="http://schemas.microsoft.com/office/drawing/2014/main" id="{3A448FB4-8BDC-7C43-85B5-DC489DFDF263}"/>
              </a:ext>
            </a:extLst>
          </p:cNvPr>
          <p:cNvCxnSpPr>
            <a:cxnSpLocks/>
          </p:cNvCxnSpPr>
          <p:nvPr userDrawn="1"/>
        </p:nvCxnSpPr>
        <p:spPr>
          <a:xfrm flipH="1">
            <a:off x="963085" y="5768982"/>
            <a:ext cx="7799915" cy="0"/>
          </a:xfrm>
          <a:prstGeom prst="line">
            <a:avLst/>
          </a:prstGeom>
          <a:ln w="19050">
            <a:solidFill>
              <a:srgbClr val="74747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915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609600" y="1052513"/>
            <a:ext cx="5384800" cy="507365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6197600" y="1052513"/>
            <a:ext cx="5384800" cy="507365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5">
            <a:extLst>
              <a:ext uri="{FF2B5EF4-FFF2-40B4-BE49-F238E27FC236}">
                <a16:creationId xmlns:a16="http://schemas.microsoft.com/office/drawing/2014/main" id="{3B827BDF-1A9E-4440-B11D-B60F66DF1DA5}"/>
              </a:ext>
            </a:extLst>
          </p:cNvPr>
          <p:cNvSpPr>
            <a:spLocks noGrp="1" noChangeArrowheads="1"/>
          </p:cNvSpPr>
          <p:nvPr>
            <p:ph type="ftr" sz="quarter" idx="10"/>
          </p:nvPr>
        </p:nvSpPr>
        <p:spPr>
          <a:ln/>
        </p:spPr>
        <p:txBody>
          <a:bodyPr/>
          <a:lstStyle>
            <a:lvl1pPr>
              <a:defRPr/>
            </a:lvl1pPr>
          </a:lstStyle>
          <a:p>
            <a:pPr>
              <a:tabLst>
                <a:tab pos="346075" algn="l"/>
                <a:tab pos="5954713" algn="ctr"/>
                <a:tab pos="11815763" algn="r"/>
              </a:tabLst>
            </a:pPr>
            <a:r>
              <a:rPr lang="de-DE" altLang="de-DE" dirty="0"/>
              <a:t>	Vortragstitel	Autor	</a:t>
            </a:r>
            <a:fld id="{CD953504-01AC-F840-8B5F-B6FE248A46C5}" type="slidenum">
              <a:rPr lang="de-DE" altLang="de-DE" smtClean="0"/>
              <a:pPr>
                <a:tabLst>
                  <a:tab pos="346075" algn="l"/>
                  <a:tab pos="5954713" algn="ctr"/>
                  <a:tab pos="11815763" algn="r"/>
                </a:tabLst>
              </a:pPr>
              <a:t>‹Nr.›</a:t>
            </a:fld>
            <a:endParaRPr lang="de-DE" altLang="de-DE" dirty="0"/>
          </a:p>
        </p:txBody>
      </p:sp>
      <p:cxnSp>
        <p:nvCxnSpPr>
          <p:cNvPr id="11" name="Gerade Verbindung 10">
            <a:extLst>
              <a:ext uri="{FF2B5EF4-FFF2-40B4-BE49-F238E27FC236}">
                <a16:creationId xmlns:a16="http://schemas.microsoft.com/office/drawing/2014/main" id="{C860311A-6A8D-3744-B0CD-27757CF1CE61}"/>
              </a:ext>
            </a:extLst>
          </p:cNvPr>
          <p:cNvCxnSpPr>
            <a:cxnSpLocks/>
          </p:cNvCxnSpPr>
          <p:nvPr userDrawn="1"/>
        </p:nvCxnSpPr>
        <p:spPr>
          <a:xfrm flipH="1">
            <a:off x="191344" y="692696"/>
            <a:ext cx="11809312" cy="0"/>
          </a:xfrm>
          <a:prstGeom prst="line">
            <a:avLst/>
          </a:prstGeom>
          <a:ln w="19050">
            <a:solidFill>
              <a:srgbClr val="747474"/>
            </a:solidFill>
          </a:ln>
        </p:spPr>
        <p:style>
          <a:lnRef idx="1">
            <a:schemeClr val="accent1"/>
          </a:lnRef>
          <a:fillRef idx="0">
            <a:schemeClr val="accent1"/>
          </a:fillRef>
          <a:effectRef idx="0">
            <a:schemeClr val="accent1"/>
          </a:effectRef>
          <a:fontRef idx="minor">
            <a:schemeClr val="tx1"/>
          </a:fontRef>
        </p:style>
      </p:cxnSp>
      <p:sp>
        <p:nvSpPr>
          <p:cNvPr id="12" name="Rectangle 8">
            <a:extLst>
              <a:ext uri="{FF2B5EF4-FFF2-40B4-BE49-F238E27FC236}">
                <a16:creationId xmlns:a16="http://schemas.microsoft.com/office/drawing/2014/main" id="{3D0F72A4-A99F-054B-ABD3-D3667C6E3E03}"/>
              </a:ext>
            </a:extLst>
          </p:cNvPr>
          <p:cNvSpPr txBox="1">
            <a:spLocks noChangeArrowheads="1"/>
          </p:cNvSpPr>
          <p:nvPr userDrawn="1"/>
        </p:nvSpPr>
        <p:spPr bwMode="auto">
          <a:xfrm>
            <a:off x="191344" y="188913"/>
            <a:ext cx="6432549" cy="286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r" rtl="0" eaLnBrk="1" fontAlgn="base" hangingPunct="1">
              <a:spcBef>
                <a:spcPct val="0"/>
              </a:spcBef>
              <a:spcAft>
                <a:spcPct val="0"/>
              </a:spcAft>
              <a:defRPr sz="1800" b="1">
                <a:solidFill>
                  <a:srgbClr val="00737E"/>
                </a:solidFill>
                <a:latin typeface="+mj-lt"/>
                <a:ea typeface="ＭＳ Ｐゴシック" charset="0"/>
                <a:cs typeface="+mj-cs"/>
              </a:defRPr>
            </a:lvl1pPr>
            <a:lvl2pPr algn="r" rtl="0" eaLnBrk="1" fontAlgn="base" hangingPunct="1">
              <a:spcBef>
                <a:spcPct val="0"/>
              </a:spcBef>
              <a:spcAft>
                <a:spcPct val="0"/>
              </a:spcAft>
              <a:defRPr sz="1800" b="1">
                <a:solidFill>
                  <a:schemeClr val="tx2"/>
                </a:solidFill>
                <a:latin typeface="Arial" charset="0"/>
                <a:ea typeface="ＭＳ Ｐゴシック" charset="0"/>
              </a:defRPr>
            </a:lvl2pPr>
            <a:lvl3pPr algn="r" rtl="0" eaLnBrk="1" fontAlgn="base" hangingPunct="1">
              <a:spcBef>
                <a:spcPct val="0"/>
              </a:spcBef>
              <a:spcAft>
                <a:spcPct val="0"/>
              </a:spcAft>
              <a:defRPr sz="1800" b="1">
                <a:solidFill>
                  <a:schemeClr val="tx2"/>
                </a:solidFill>
                <a:latin typeface="Arial" charset="0"/>
                <a:ea typeface="ＭＳ Ｐゴシック" charset="0"/>
              </a:defRPr>
            </a:lvl3pPr>
            <a:lvl4pPr algn="r" rtl="0" eaLnBrk="1" fontAlgn="base" hangingPunct="1">
              <a:spcBef>
                <a:spcPct val="0"/>
              </a:spcBef>
              <a:spcAft>
                <a:spcPct val="0"/>
              </a:spcAft>
              <a:defRPr sz="1800" b="1">
                <a:solidFill>
                  <a:schemeClr val="tx2"/>
                </a:solidFill>
                <a:latin typeface="Arial" charset="0"/>
                <a:ea typeface="ＭＳ Ｐゴシック" charset="0"/>
              </a:defRPr>
            </a:lvl4pPr>
            <a:lvl5pPr algn="r" rtl="0" eaLnBrk="1" fontAlgn="base" hangingPunct="1">
              <a:spcBef>
                <a:spcPct val="0"/>
              </a:spcBef>
              <a:spcAft>
                <a:spcPct val="0"/>
              </a:spcAft>
              <a:defRPr sz="1800" b="1">
                <a:solidFill>
                  <a:schemeClr val="tx2"/>
                </a:solidFill>
                <a:latin typeface="Arial" charset="0"/>
                <a:ea typeface="ＭＳ Ｐゴシック" charset="0"/>
              </a:defRPr>
            </a:lvl5pPr>
            <a:lvl6pPr marL="342900" algn="r" rtl="0" eaLnBrk="1" fontAlgn="base" hangingPunct="1">
              <a:spcBef>
                <a:spcPct val="0"/>
              </a:spcBef>
              <a:spcAft>
                <a:spcPct val="0"/>
              </a:spcAft>
              <a:defRPr sz="1800" b="1">
                <a:solidFill>
                  <a:schemeClr val="tx2"/>
                </a:solidFill>
                <a:latin typeface="Arial" charset="0"/>
              </a:defRPr>
            </a:lvl6pPr>
            <a:lvl7pPr marL="685800" algn="r" rtl="0" eaLnBrk="1" fontAlgn="base" hangingPunct="1">
              <a:spcBef>
                <a:spcPct val="0"/>
              </a:spcBef>
              <a:spcAft>
                <a:spcPct val="0"/>
              </a:spcAft>
              <a:defRPr sz="1800" b="1">
                <a:solidFill>
                  <a:schemeClr val="tx2"/>
                </a:solidFill>
                <a:latin typeface="Arial" charset="0"/>
              </a:defRPr>
            </a:lvl7pPr>
            <a:lvl8pPr marL="1028700" algn="r" rtl="0" eaLnBrk="1" fontAlgn="base" hangingPunct="1">
              <a:spcBef>
                <a:spcPct val="0"/>
              </a:spcBef>
              <a:spcAft>
                <a:spcPct val="0"/>
              </a:spcAft>
              <a:defRPr sz="1800" b="1">
                <a:solidFill>
                  <a:schemeClr val="tx2"/>
                </a:solidFill>
                <a:latin typeface="Arial" charset="0"/>
              </a:defRPr>
            </a:lvl8pPr>
            <a:lvl9pPr marL="1371600" algn="r" rtl="0" eaLnBrk="1" fontAlgn="base" hangingPunct="1">
              <a:spcBef>
                <a:spcPct val="0"/>
              </a:spcBef>
              <a:spcAft>
                <a:spcPct val="0"/>
              </a:spcAft>
              <a:defRPr sz="1800" b="1">
                <a:solidFill>
                  <a:schemeClr val="tx2"/>
                </a:solidFill>
                <a:latin typeface="Arial" charset="0"/>
              </a:defRPr>
            </a:lvl9pPr>
          </a:lstStyle>
          <a:p>
            <a:pPr algn="l"/>
            <a:endParaRPr lang="de-DE" altLang="de-DE" kern="0" dirty="0"/>
          </a:p>
        </p:txBody>
      </p:sp>
      <p:sp>
        <p:nvSpPr>
          <p:cNvPr id="6" name="Textplatzhalter 5">
            <a:extLst>
              <a:ext uri="{FF2B5EF4-FFF2-40B4-BE49-F238E27FC236}">
                <a16:creationId xmlns:a16="http://schemas.microsoft.com/office/drawing/2014/main" id="{C785C86E-1257-4B8C-9BAB-38C1916CC7FD}"/>
              </a:ext>
            </a:extLst>
          </p:cNvPr>
          <p:cNvSpPr>
            <a:spLocks noGrp="1"/>
          </p:cNvSpPr>
          <p:nvPr>
            <p:ph type="body" sz="quarter" idx="11"/>
          </p:nvPr>
        </p:nvSpPr>
        <p:spPr>
          <a:xfrm>
            <a:off x="192088" y="188913"/>
            <a:ext cx="6480175" cy="287337"/>
          </a:xfrm>
        </p:spPr>
        <p:txBody>
          <a:bodyPr/>
          <a:lstStyle>
            <a:lvl1pPr marL="0" indent="0">
              <a:buNone/>
              <a:defRPr lang="es-ES" sz="1800" b="1" kern="0" dirty="0">
                <a:solidFill>
                  <a:srgbClr val="00737E"/>
                </a:solidFill>
                <a:latin typeface="+mj-lt"/>
                <a:ea typeface="ＭＳ Ｐゴシック" charset="0"/>
                <a:cs typeface="+mj-cs"/>
              </a:defRPr>
            </a:lvl1pPr>
          </a:lstStyle>
          <a:p>
            <a:pPr lvl="0"/>
            <a:r>
              <a:rPr lang="de-DE" dirty="0"/>
              <a:t>Mastertextformat bearbeiten</a:t>
            </a:r>
            <a:endParaRPr lang="es-ES" dirty="0"/>
          </a:p>
        </p:txBody>
      </p:sp>
    </p:spTree>
    <p:extLst>
      <p:ext uri="{BB962C8B-B14F-4D97-AF65-F5344CB8AC3E}">
        <p14:creationId xmlns:p14="http://schemas.microsoft.com/office/powerpoint/2010/main" val="15397036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609600" y="980728"/>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Mastertextformat bearbeiten</a:t>
            </a:r>
          </a:p>
        </p:txBody>
      </p:sp>
      <p:sp>
        <p:nvSpPr>
          <p:cNvPr id="4" name="Inhaltsplatzhalter 3"/>
          <p:cNvSpPr>
            <a:spLocks noGrp="1"/>
          </p:cNvSpPr>
          <p:nvPr>
            <p:ph sz="half" idx="2"/>
          </p:nvPr>
        </p:nvSpPr>
        <p:spPr>
          <a:xfrm>
            <a:off x="609600" y="1620490"/>
            <a:ext cx="5386917" cy="471635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93372" y="980728"/>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Mastertextformat bearbeiten</a:t>
            </a:r>
          </a:p>
        </p:txBody>
      </p:sp>
      <p:sp>
        <p:nvSpPr>
          <p:cNvPr id="6" name="Inhaltsplatzhalter 5"/>
          <p:cNvSpPr>
            <a:spLocks noGrp="1"/>
          </p:cNvSpPr>
          <p:nvPr>
            <p:ph sz="quarter" idx="4"/>
          </p:nvPr>
        </p:nvSpPr>
        <p:spPr>
          <a:xfrm>
            <a:off x="6193372" y="1620490"/>
            <a:ext cx="5389033" cy="471635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5">
            <a:extLst>
              <a:ext uri="{FF2B5EF4-FFF2-40B4-BE49-F238E27FC236}">
                <a16:creationId xmlns:a16="http://schemas.microsoft.com/office/drawing/2014/main" id="{58999D7B-B520-E14C-881E-0B7A43FE21F1}"/>
              </a:ext>
            </a:extLst>
          </p:cNvPr>
          <p:cNvSpPr>
            <a:spLocks noGrp="1" noChangeArrowheads="1"/>
          </p:cNvSpPr>
          <p:nvPr>
            <p:ph type="ftr" sz="quarter" idx="10"/>
          </p:nvPr>
        </p:nvSpPr>
        <p:spPr>
          <a:ln/>
        </p:spPr>
        <p:txBody>
          <a:bodyPr/>
          <a:lstStyle>
            <a:lvl1pPr>
              <a:defRPr/>
            </a:lvl1pPr>
          </a:lstStyle>
          <a:p>
            <a:pPr>
              <a:tabLst>
                <a:tab pos="346075" algn="l"/>
                <a:tab pos="5954713" algn="ctr"/>
                <a:tab pos="11815763" algn="r"/>
              </a:tabLst>
            </a:pPr>
            <a:r>
              <a:rPr lang="de-DE" altLang="de-DE" dirty="0"/>
              <a:t>	Vortragstitel	Autor	</a:t>
            </a:r>
            <a:fld id="{097C7513-E64C-1F4B-8DE7-F6A2710FD83F}" type="slidenum">
              <a:rPr lang="de-DE" altLang="de-DE" smtClean="0"/>
              <a:pPr>
                <a:tabLst>
                  <a:tab pos="346075" algn="l"/>
                  <a:tab pos="5954713" algn="ctr"/>
                  <a:tab pos="11815763" algn="r"/>
                </a:tabLst>
              </a:pPr>
              <a:t>‹Nr.›</a:t>
            </a:fld>
            <a:endParaRPr lang="de-DE" altLang="de-DE" dirty="0"/>
          </a:p>
        </p:txBody>
      </p:sp>
      <p:sp>
        <p:nvSpPr>
          <p:cNvPr id="10" name="Rectangle 8">
            <a:extLst>
              <a:ext uri="{FF2B5EF4-FFF2-40B4-BE49-F238E27FC236}">
                <a16:creationId xmlns:a16="http://schemas.microsoft.com/office/drawing/2014/main" id="{781350FF-98B6-0449-ABE3-78D160C6574F}"/>
              </a:ext>
            </a:extLst>
          </p:cNvPr>
          <p:cNvSpPr txBox="1">
            <a:spLocks noChangeArrowheads="1"/>
          </p:cNvSpPr>
          <p:nvPr userDrawn="1"/>
        </p:nvSpPr>
        <p:spPr bwMode="auto">
          <a:xfrm>
            <a:off x="191344" y="189423"/>
            <a:ext cx="6432549" cy="286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r" rtl="0" eaLnBrk="1" fontAlgn="base" hangingPunct="1">
              <a:spcBef>
                <a:spcPct val="0"/>
              </a:spcBef>
              <a:spcAft>
                <a:spcPct val="0"/>
              </a:spcAft>
              <a:defRPr sz="1800" b="1">
                <a:solidFill>
                  <a:srgbClr val="00737E"/>
                </a:solidFill>
                <a:latin typeface="+mj-lt"/>
                <a:ea typeface="ＭＳ Ｐゴシック" charset="0"/>
                <a:cs typeface="+mj-cs"/>
              </a:defRPr>
            </a:lvl1pPr>
            <a:lvl2pPr algn="r" rtl="0" eaLnBrk="1" fontAlgn="base" hangingPunct="1">
              <a:spcBef>
                <a:spcPct val="0"/>
              </a:spcBef>
              <a:spcAft>
                <a:spcPct val="0"/>
              </a:spcAft>
              <a:defRPr sz="1800" b="1">
                <a:solidFill>
                  <a:schemeClr val="tx2"/>
                </a:solidFill>
                <a:latin typeface="Arial" charset="0"/>
                <a:ea typeface="ＭＳ Ｐゴシック" charset="0"/>
              </a:defRPr>
            </a:lvl2pPr>
            <a:lvl3pPr algn="r" rtl="0" eaLnBrk="1" fontAlgn="base" hangingPunct="1">
              <a:spcBef>
                <a:spcPct val="0"/>
              </a:spcBef>
              <a:spcAft>
                <a:spcPct val="0"/>
              </a:spcAft>
              <a:defRPr sz="1800" b="1">
                <a:solidFill>
                  <a:schemeClr val="tx2"/>
                </a:solidFill>
                <a:latin typeface="Arial" charset="0"/>
                <a:ea typeface="ＭＳ Ｐゴシック" charset="0"/>
              </a:defRPr>
            </a:lvl3pPr>
            <a:lvl4pPr algn="r" rtl="0" eaLnBrk="1" fontAlgn="base" hangingPunct="1">
              <a:spcBef>
                <a:spcPct val="0"/>
              </a:spcBef>
              <a:spcAft>
                <a:spcPct val="0"/>
              </a:spcAft>
              <a:defRPr sz="1800" b="1">
                <a:solidFill>
                  <a:schemeClr val="tx2"/>
                </a:solidFill>
                <a:latin typeface="Arial" charset="0"/>
                <a:ea typeface="ＭＳ Ｐゴシック" charset="0"/>
              </a:defRPr>
            </a:lvl4pPr>
            <a:lvl5pPr algn="r" rtl="0" eaLnBrk="1" fontAlgn="base" hangingPunct="1">
              <a:spcBef>
                <a:spcPct val="0"/>
              </a:spcBef>
              <a:spcAft>
                <a:spcPct val="0"/>
              </a:spcAft>
              <a:defRPr sz="1800" b="1">
                <a:solidFill>
                  <a:schemeClr val="tx2"/>
                </a:solidFill>
                <a:latin typeface="Arial" charset="0"/>
                <a:ea typeface="ＭＳ Ｐゴシック" charset="0"/>
              </a:defRPr>
            </a:lvl5pPr>
            <a:lvl6pPr marL="342900" algn="r" rtl="0" eaLnBrk="1" fontAlgn="base" hangingPunct="1">
              <a:spcBef>
                <a:spcPct val="0"/>
              </a:spcBef>
              <a:spcAft>
                <a:spcPct val="0"/>
              </a:spcAft>
              <a:defRPr sz="1800" b="1">
                <a:solidFill>
                  <a:schemeClr val="tx2"/>
                </a:solidFill>
                <a:latin typeface="Arial" charset="0"/>
              </a:defRPr>
            </a:lvl6pPr>
            <a:lvl7pPr marL="685800" algn="r" rtl="0" eaLnBrk="1" fontAlgn="base" hangingPunct="1">
              <a:spcBef>
                <a:spcPct val="0"/>
              </a:spcBef>
              <a:spcAft>
                <a:spcPct val="0"/>
              </a:spcAft>
              <a:defRPr sz="1800" b="1">
                <a:solidFill>
                  <a:schemeClr val="tx2"/>
                </a:solidFill>
                <a:latin typeface="Arial" charset="0"/>
              </a:defRPr>
            </a:lvl7pPr>
            <a:lvl8pPr marL="1028700" algn="r" rtl="0" eaLnBrk="1" fontAlgn="base" hangingPunct="1">
              <a:spcBef>
                <a:spcPct val="0"/>
              </a:spcBef>
              <a:spcAft>
                <a:spcPct val="0"/>
              </a:spcAft>
              <a:defRPr sz="1800" b="1">
                <a:solidFill>
                  <a:schemeClr val="tx2"/>
                </a:solidFill>
                <a:latin typeface="Arial" charset="0"/>
              </a:defRPr>
            </a:lvl8pPr>
            <a:lvl9pPr marL="1371600" algn="r" rtl="0" eaLnBrk="1" fontAlgn="base" hangingPunct="1">
              <a:spcBef>
                <a:spcPct val="0"/>
              </a:spcBef>
              <a:spcAft>
                <a:spcPct val="0"/>
              </a:spcAft>
              <a:defRPr sz="1800" b="1">
                <a:solidFill>
                  <a:schemeClr val="tx2"/>
                </a:solidFill>
                <a:latin typeface="Arial" charset="0"/>
              </a:defRPr>
            </a:lvl9pPr>
          </a:lstStyle>
          <a:p>
            <a:pPr algn="l"/>
            <a:r>
              <a:rPr lang="de-DE" altLang="de-DE" kern="0" dirty="0"/>
              <a:t>Titelmasterformat durch Klicken bearbeiten</a:t>
            </a:r>
          </a:p>
        </p:txBody>
      </p:sp>
      <p:cxnSp>
        <p:nvCxnSpPr>
          <p:cNvPr id="11" name="Gerade Verbindung 10">
            <a:extLst>
              <a:ext uri="{FF2B5EF4-FFF2-40B4-BE49-F238E27FC236}">
                <a16:creationId xmlns:a16="http://schemas.microsoft.com/office/drawing/2014/main" id="{E38BCEA5-6AB1-A746-A3B0-23BB97EAA09C}"/>
              </a:ext>
            </a:extLst>
          </p:cNvPr>
          <p:cNvCxnSpPr>
            <a:cxnSpLocks/>
          </p:cNvCxnSpPr>
          <p:nvPr userDrawn="1"/>
        </p:nvCxnSpPr>
        <p:spPr>
          <a:xfrm flipH="1">
            <a:off x="191344" y="692696"/>
            <a:ext cx="11809312" cy="0"/>
          </a:xfrm>
          <a:prstGeom prst="line">
            <a:avLst/>
          </a:prstGeom>
          <a:ln w="19050">
            <a:solidFill>
              <a:srgbClr val="74747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02542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3" name="Rectangle 5">
            <a:extLst>
              <a:ext uri="{FF2B5EF4-FFF2-40B4-BE49-F238E27FC236}">
                <a16:creationId xmlns:a16="http://schemas.microsoft.com/office/drawing/2014/main" id="{E72565DB-4A99-0147-B0AF-52BE0960E98B}"/>
              </a:ext>
            </a:extLst>
          </p:cNvPr>
          <p:cNvSpPr>
            <a:spLocks noGrp="1" noChangeArrowheads="1"/>
          </p:cNvSpPr>
          <p:nvPr>
            <p:ph type="ftr" sz="quarter" idx="10"/>
          </p:nvPr>
        </p:nvSpPr>
        <p:spPr>
          <a:ln/>
        </p:spPr>
        <p:txBody>
          <a:bodyPr/>
          <a:lstStyle>
            <a:lvl1pPr>
              <a:defRPr/>
            </a:lvl1pPr>
          </a:lstStyle>
          <a:p>
            <a:pPr>
              <a:tabLst>
                <a:tab pos="346075" algn="l"/>
                <a:tab pos="5954713" algn="ctr"/>
                <a:tab pos="11815763" algn="r"/>
              </a:tabLst>
            </a:pPr>
            <a:r>
              <a:rPr lang="de-DE" altLang="de-DE" dirty="0"/>
              <a:t>	Vortragstitel	Autor	</a:t>
            </a:r>
            <a:fld id="{3B7E3AEC-866E-974D-B75B-12D26B9ABA24}" type="slidenum">
              <a:rPr lang="de-DE" altLang="de-DE" smtClean="0"/>
              <a:pPr>
                <a:tabLst>
                  <a:tab pos="346075" algn="l"/>
                  <a:tab pos="5954713" algn="ctr"/>
                  <a:tab pos="11815763" algn="r"/>
                </a:tabLst>
              </a:pPr>
              <a:t>‹Nr.›</a:t>
            </a:fld>
            <a:endParaRPr lang="de-DE" altLang="de-DE" dirty="0"/>
          </a:p>
        </p:txBody>
      </p:sp>
      <p:sp>
        <p:nvSpPr>
          <p:cNvPr id="8" name="Rectangle 8">
            <a:extLst>
              <a:ext uri="{FF2B5EF4-FFF2-40B4-BE49-F238E27FC236}">
                <a16:creationId xmlns:a16="http://schemas.microsoft.com/office/drawing/2014/main" id="{6646A8D4-52E7-EF40-8917-3E67D9BC2469}"/>
              </a:ext>
            </a:extLst>
          </p:cNvPr>
          <p:cNvSpPr txBox="1">
            <a:spLocks noChangeArrowheads="1"/>
          </p:cNvSpPr>
          <p:nvPr userDrawn="1"/>
        </p:nvSpPr>
        <p:spPr bwMode="auto">
          <a:xfrm>
            <a:off x="191344" y="189423"/>
            <a:ext cx="6432549" cy="286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r" rtl="0" eaLnBrk="1" fontAlgn="base" hangingPunct="1">
              <a:spcBef>
                <a:spcPct val="0"/>
              </a:spcBef>
              <a:spcAft>
                <a:spcPct val="0"/>
              </a:spcAft>
              <a:defRPr sz="1800" b="1">
                <a:solidFill>
                  <a:srgbClr val="00737E"/>
                </a:solidFill>
                <a:latin typeface="+mj-lt"/>
                <a:ea typeface="ＭＳ Ｐゴシック" charset="0"/>
                <a:cs typeface="+mj-cs"/>
              </a:defRPr>
            </a:lvl1pPr>
            <a:lvl2pPr algn="r" rtl="0" eaLnBrk="1" fontAlgn="base" hangingPunct="1">
              <a:spcBef>
                <a:spcPct val="0"/>
              </a:spcBef>
              <a:spcAft>
                <a:spcPct val="0"/>
              </a:spcAft>
              <a:defRPr sz="1800" b="1">
                <a:solidFill>
                  <a:schemeClr val="tx2"/>
                </a:solidFill>
                <a:latin typeface="Arial" charset="0"/>
                <a:ea typeface="ＭＳ Ｐゴシック" charset="0"/>
              </a:defRPr>
            </a:lvl2pPr>
            <a:lvl3pPr algn="r" rtl="0" eaLnBrk="1" fontAlgn="base" hangingPunct="1">
              <a:spcBef>
                <a:spcPct val="0"/>
              </a:spcBef>
              <a:spcAft>
                <a:spcPct val="0"/>
              </a:spcAft>
              <a:defRPr sz="1800" b="1">
                <a:solidFill>
                  <a:schemeClr val="tx2"/>
                </a:solidFill>
                <a:latin typeface="Arial" charset="0"/>
                <a:ea typeface="ＭＳ Ｐゴシック" charset="0"/>
              </a:defRPr>
            </a:lvl3pPr>
            <a:lvl4pPr algn="r" rtl="0" eaLnBrk="1" fontAlgn="base" hangingPunct="1">
              <a:spcBef>
                <a:spcPct val="0"/>
              </a:spcBef>
              <a:spcAft>
                <a:spcPct val="0"/>
              </a:spcAft>
              <a:defRPr sz="1800" b="1">
                <a:solidFill>
                  <a:schemeClr val="tx2"/>
                </a:solidFill>
                <a:latin typeface="Arial" charset="0"/>
                <a:ea typeface="ＭＳ Ｐゴシック" charset="0"/>
              </a:defRPr>
            </a:lvl4pPr>
            <a:lvl5pPr algn="r" rtl="0" eaLnBrk="1" fontAlgn="base" hangingPunct="1">
              <a:spcBef>
                <a:spcPct val="0"/>
              </a:spcBef>
              <a:spcAft>
                <a:spcPct val="0"/>
              </a:spcAft>
              <a:defRPr sz="1800" b="1">
                <a:solidFill>
                  <a:schemeClr val="tx2"/>
                </a:solidFill>
                <a:latin typeface="Arial" charset="0"/>
                <a:ea typeface="ＭＳ Ｐゴシック" charset="0"/>
              </a:defRPr>
            </a:lvl5pPr>
            <a:lvl6pPr marL="342900" algn="r" rtl="0" eaLnBrk="1" fontAlgn="base" hangingPunct="1">
              <a:spcBef>
                <a:spcPct val="0"/>
              </a:spcBef>
              <a:spcAft>
                <a:spcPct val="0"/>
              </a:spcAft>
              <a:defRPr sz="1800" b="1">
                <a:solidFill>
                  <a:schemeClr val="tx2"/>
                </a:solidFill>
                <a:latin typeface="Arial" charset="0"/>
              </a:defRPr>
            </a:lvl6pPr>
            <a:lvl7pPr marL="685800" algn="r" rtl="0" eaLnBrk="1" fontAlgn="base" hangingPunct="1">
              <a:spcBef>
                <a:spcPct val="0"/>
              </a:spcBef>
              <a:spcAft>
                <a:spcPct val="0"/>
              </a:spcAft>
              <a:defRPr sz="1800" b="1">
                <a:solidFill>
                  <a:schemeClr val="tx2"/>
                </a:solidFill>
                <a:latin typeface="Arial" charset="0"/>
              </a:defRPr>
            </a:lvl7pPr>
            <a:lvl8pPr marL="1028700" algn="r" rtl="0" eaLnBrk="1" fontAlgn="base" hangingPunct="1">
              <a:spcBef>
                <a:spcPct val="0"/>
              </a:spcBef>
              <a:spcAft>
                <a:spcPct val="0"/>
              </a:spcAft>
              <a:defRPr sz="1800" b="1">
                <a:solidFill>
                  <a:schemeClr val="tx2"/>
                </a:solidFill>
                <a:latin typeface="Arial" charset="0"/>
              </a:defRPr>
            </a:lvl8pPr>
            <a:lvl9pPr marL="1371600" algn="r" rtl="0" eaLnBrk="1" fontAlgn="base" hangingPunct="1">
              <a:spcBef>
                <a:spcPct val="0"/>
              </a:spcBef>
              <a:spcAft>
                <a:spcPct val="0"/>
              </a:spcAft>
              <a:defRPr sz="1800" b="1">
                <a:solidFill>
                  <a:schemeClr val="tx2"/>
                </a:solidFill>
                <a:latin typeface="Arial" charset="0"/>
              </a:defRPr>
            </a:lvl9pPr>
          </a:lstStyle>
          <a:p>
            <a:pPr algn="l"/>
            <a:r>
              <a:rPr lang="de-DE" altLang="de-DE" kern="0" dirty="0"/>
              <a:t>Titelmasterformat durch Klicken bearbeiten</a:t>
            </a:r>
          </a:p>
        </p:txBody>
      </p:sp>
      <p:cxnSp>
        <p:nvCxnSpPr>
          <p:cNvPr id="10" name="Gerade Verbindung 9">
            <a:extLst>
              <a:ext uri="{FF2B5EF4-FFF2-40B4-BE49-F238E27FC236}">
                <a16:creationId xmlns:a16="http://schemas.microsoft.com/office/drawing/2014/main" id="{C57A20A0-0B61-914B-B483-AC7596503D5D}"/>
              </a:ext>
            </a:extLst>
          </p:cNvPr>
          <p:cNvCxnSpPr>
            <a:cxnSpLocks/>
          </p:cNvCxnSpPr>
          <p:nvPr userDrawn="1"/>
        </p:nvCxnSpPr>
        <p:spPr>
          <a:xfrm flipH="1">
            <a:off x="191344" y="692696"/>
            <a:ext cx="11809312" cy="0"/>
          </a:xfrm>
          <a:prstGeom prst="line">
            <a:avLst/>
          </a:prstGeom>
          <a:ln w="19050">
            <a:solidFill>
              <a:srgbClr val="74747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99646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DE591DD1-666B-EF44-BCA0-A91D661257B5}"/>
              </a:ext>
            </a:extLst>
          </p:cNvPr>
          <p:cNvSpPr>
            <a:spLocks noGrp="1" noChangeArrowheads="1"/>
          </p:cNvSpPr>
          <p:nvPr>
            <p:ph type="ftr" sz="quarter" idx="10"/>
          </p:nvPr>
        </p:nvSpPr>
        <p:spPr>
          <a:ln/>
        </p:spPr>
        <p:txBody>
          <a:bodyPr/>
          <a:lstStyle>
            <a:lvl1pPr>
              <a:defRPr/>
            </a:lvl1pPr>
          </a:lstStyle>
          <a:p>
            <a:pPr>
              <a:tabLst>
                <a:tab pos="346075" algn="l"/>
                <a:tab pos="5954713" algn="ctr"/>
                <a:tab pos="11815763" algn="r"/>
              </a:tabLst>
            </a:pPr>
            <a:r>
              <a:rPr lang="de-DE" altLang="de-DE" dirty="0"/>
              <a:t>	Vortragstitel	Autor	</a:t>
            </a:r>
            <a:fld id="{5F36AFF5-8810-9D49-A432-B276C6E271A0}" type="slidenum">
              <a:rPr lang="de-DE" altLang="de-DE" smtClean="0"/>
              <a:pPr>
                <a:tabLst>
                  <a:tab pos="346075" algn="l"/>
                  <a:tab pos="5954713" algn="ctr"/>
                  <a:tab pos="11815763" algn="r"/>
                </a:tabLst>
              </a:pPr>
              <a:t>‹Nr.›</a:t>
            </a:fld>
            <a:endParaRPr lang="de-DE" altLang="de-DE" dirty="0"/>
          </a:p>
        </p:txBody>
      </p:sp>
    </p:spTree>
    <p:extLst>
      <p:ext uri="{BB962C8B-B14F-4D97-AF65-F5344CB8AC3E}">
        <p14:creationId xmlns:p14="http://schemas.microsoft.com/office/powerpoint/2010/main" val="29344818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3" y="273050"/>
            <a:ext cx="4011084" cy="1162050"/>
          </a:xfrm>
          <a:prstGeom prst="rect">
            <a:avLst/>
          </a:prstGeom>
        </p:spPr>
        <p:txBody>
          <a:bodyPr anchor="b"/>
          <a:lstStyle>
            <a:lvl1pPr algn="l">
              <a:defRPr sz="1500" b="1"/>
            </a:lvl1pPr>
          </a:lstStyle>
          <a:p>
            <a:r>
              <a:rPr lang="de-DE"/>
              <a:t>Mastertitelformat bearbeiten</a:t>
            </a:r>
          </a:p>
        </p:txBody>
      </p:sp>
      <p:sp>
        <p:nvSpPr>
          <p:cNvPr id="3" name="Inhaltsplatzhalter 2"/>
          <p:cNvSpPr>
            <a:spLocks noGrp="1"/>
          </p:cNvSpPr>
          <p:nvPr>
            <p:ph idx="1"/>
          </p:nvPr>
        </p:nvSpPr>
        <p:spPr>
          <a:xfrm>
            <a:off x="4766733" y="273057"/>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09603"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de-DE"/>
              <a:t>Mastertextformat bearbeiten</a:t>
            </a:r>
          </a:p>
        </p:txBody>
      </p:sp>
      <p:sp>
        <p:nvSpPr>
          <p:cNvPr id="5" name="Rectangle 5">
            <a:extLst>
              <a:ext uri="{FF2B5EF4-FFF2-40B4-BE49-F238E27FC236}">
                <a16:creationId xmlns:a16="http://schemas.microsoft.com/office/drawing/2014/main" id="{4F9E10D1-5412-C540-B4B8-5771BD72EDE3}"/>
              </a:ext>
            </a:extLst>
          </p:cNvPr>
          <p:cNvSpPr>
            <a:spLocks noGrp="1" noChangeArrowheads="1"/>
          </p:cNvSpPr>
          <p:nvPr>
            <p:ph type="ftr" sz="quarter" idx="10"/>
          </p:nvPr>
        </p:nvSpPr>
        <p:spPr>
          <a:ln/>
        </p:spPr>
        <p:txBody>
          <a:bodyPr/>
          <a:lstStyle>
            <a:lvl1pPr>
              <a:defRPr/>
            </a:lvl1pPr>
          </a:lstStyle>
          <a:p>
            <a:pPr>
              <a:tabLst>
                <a:tab pos="346075" algn="l"/>
                <a:tab pos="5954713" algn="ctr"/>
                <a:tab pos="11815763" algn="r"/>
              </a:tabLst>
            </a:pPr>
            <a:r>
              <a:rPr lang="de-DE" altLang="de-DE" dirty="0"/>
              <a:t>	Vortragstitel	Autor	</a:t>
            </a:r>
            <a:fld id="{3AC217BF-67E1-6046-BDA9-249E04C32356}" type="slidenum">
              <a:rPr lang="de-DE" altLang="de-DE" smtClean="0"/>
              <a:pPr>
                <a:tabLst>
                  <a:tab pos="346075" algn="l"/>
                  <a:tab pos="5954713" algn="ctr"/>
                  <a:tab pos="11815763" algn="r"/>
                </a:tabLst>
              </a:pPr>
              <a:t>‹Nr.›</a:t>
            </a:fld>
            <a:endParaRPr lang="de-DE" altLang="de-DE" dirty="0"/>
          </a:p>
        </p:txBody>
      </p:sp>
    </p:spTree>
    <p:extLst>
      <p:ext uri="{BB962C8B-B14F-4D97-AF65-F5344CB8AC3E}">
        <p14:creationId xmlns:p14="http://schemas.microsoft.com/office/powerpoint/2010/main" val="31865062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1500" b="1"/>
            </a:lvl1pPr>
          </a:lstStyle>
          <a:p>
            <a:r>
              <a:rPr lang="de-DE"/>
              <a:t>Mastertitelformat bearbeiten</a:t>
            </a:r>
          </a:p>
        </p:txBody>
      </p:sp>
      <p:sp>
        <p:nvSpPr>
          <p:cNvPr id="3" name="Bildplatzhalt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de-DE" noProof="0"/>
              <a:t>Bild durch Klicken auf Symbol hinzufügen</a:t>
            </a:r>
          </a:p>
        </p:txBody>
      </p:sp>
      <p:sp>
        <p:nvSpPr>
          <p:cNvPr id="4" name="Textplatzhalt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de-DE"/>
              <a:t>Mastertextformat bearbeiten</a:t>
            </a:r>
          </a:p>
        </p:txBody>
      </p:sp>
      <p:sp>
        <p:nvSpPr>
          <p:cNvPr id="5" name="Rectangle 5">
            <a:extLst>
              <a:ext uri="{FF2B5EF4-FFF2-40B4-BE49-F238E27FC236}">
                <a16:creationId xmlns:a16="http://schemas.microsoft.com/office/drawing/2014/main" id="{063C2C7B-2D54-3C45-A92A-7AB8B8053267}"/>
              </a:ext>
            </a:extLst>
          </p:cNvPr>
          <p:cNvSpPr>
            <a:spLocks noGrp="1" noChangeArrowheads="1"/>
          </p:cNvSpPr>
          <p:nvPr>
            <p:ph type="ftr" sz="quarter" idx="10"/>
          </p:nvPr>
        </p:nvSpPr>
        <p:spPr>
          <a:ln/>
        </p:spPr>
        <p:txBody>
          <a:bodyPr/>
          <a:lstStyle>
            <a:lvl1pPr>
              <a:defRPr/>
            </a:lvl1pPr>
          </a:lstStyle>
          <a:p>
            <a:pPr>
              <a:tabLst>
                <a:tab pos="346075" algn="l"/>
                <a:tab pos="5954713" algn="ctr"/>
                <a:tab pos="11815763" algn="r"/>
              </a:tabLst>
            </a:pPr>
            <a:r>
              <a:rPr lang="de-DE" altLang="de-DE" dirty="0"/>
              <a:t>	Vortragstitel	Autor	</a:t>
            </a:r>
            <a:fld id="{A741EB5B-5F6C-A944-8E02-45525A05DFB4}" type="slidenum">
              <a:rPr lang="de-DE" altLang="de-DE" smtClean="0"/>
              <a:pPr>
                <a:tabLst>
                  <a:tab pos="346075" algn="l"/>
                  <a:tab pos="5954713" algn="ctr"/>
                  <a:tab pos="11815763" algn="r"/>
                </a:tabLst>
              </a:pPr>
              <a:t>‹Nr.›</a:t>
            </a:fld>
            <a:endParaRPr lang="de-DE" altLang="de-DE" dirty="0"/>
          </a:p>
        </p:txBody>
      </p:sp>
    </p:spTree>
    <p:extLst>
      <p:ext uri="{BB962C8B-B14F-4D97-AF65-F5344CB8AC3E}">
        <p14:creationId xmlns:p14="http://schemas.microsoft.com/office/powerpoint/2010/main" val="25822716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el und vertikaler Text">
    <p:spTree>
      <p:nvGrpSpPr>
        <p:cNvPr id="1" name=""/>
        <p:cNvGrpSpPr/>
        <p:nvPr/>
      </p:nvGrpSpPr>
      <p:grpSpPr>
        <a:xfrm>
          <a:off x="0" y="0"/>
          <a:ext cx="0" cy="0"/>
          <a:chOff x="0" y="0"/>
          <a:chExt cx="0" cy="0"/>
        </a:xfrm>
      </p:grpSpPr>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5">
            <a:extLst>
              <a:ext uri="{FF2B5EF4-FFF2-40B4-BE49-F238E27FC236}">
                <a16:creationId xmlns:a16="http://schemas.microsoft.com/office/drawing/2014/main" id="{7AAD7DF5-85AB-934B-BC5D-0DD14288E9AC}"/>
              </a:ext>
            </a:extLst>
          </p:cNvPr>
          <p:cNvSpPr>
            <a:spLocks noGrp="1" noChangeArrowheads="1"/>
          </p:cNvSpPr>
          <p:nvPr>
            <p:ph type="ftr" sz="quarter" idx="10"/>
          </p:nvPr>
        </p:nvSpPr>
        <p:spPr>
          <a:ln/>
        </p:spPr>
        <p:txBody>
          <a:bodyPr/>
          <a:lstStyle>
            <a:lvl1pPr>
              <a:defRPr/>
            </a:lvl1pPr>
          </a:lstStyle>
          <a:p>
            <a:pPr>
              <a:tabLst>
                <a:tab pos="346075" algn="l"/>
                <a:tab pos="5954713" algn="ctr"/>
                <a:tab pos="11815763" algn="r"/>
              </a:tabLst>
            </a:pPr>
            <a:r>
              <a:rPr lang="de-DE" altLang="de-DE" dirty="0"/>
              <a:t>	Vortragstitel	Autor	</a:t>
            </a:r>
            <a:fld id="{E48A2672-5616-2748-8931-BC56B3488E5D}" type="slidenum">
              <a:rPr lang="de-DE" altLang="de-DE" smtClean="0"/>
              <a:pPr>
                <a:tabLst>
                  <a:tab pos="346075" algn="l"/>
                  <a:tab pos="5954713" algn="ctr"/>
                  <a:tab pos="11815763" algn="r"/>
                </a:tabLst>
              </a:pPr>
              <a:t>‹Nr.›</a:t>
            </a:fld>
            <a:endParaRPr lang="de-DE" altLang="de-DE" dirty="0"/>
          </a:p>
        </p:txBody>
      </p:sp>
      <p:cxnSp>
        <p:nvCxnSpPr>
          <p:cNvPr id="7" name="Gerade Verbindung 6">
            <a:extLst>
              <a:ext uri="{FF2B5EF4-FFF2-40B4-BE49-F238E27FC236}">
                <a16:creationId xmlns:a16="http://schemas.microsoft.com/office/drawing/2014/main" id="{FBCE84A2-8E02-484C-9619-440E04BC31FD}"/>
              </a:ext>
            </a:extLst>
          </p:cNvPr>
          <p:cNvCxnSpPr>
            <a:cxnSpLocks/>
          </p:cNvCxnSpPr>
          <p:nvPr userDrawn="1"/>
        </p:nvCxnSpPr>
        <p:spPr>
          <a:xfrm flipH="1">
            <a:off x="191344" y="692696"/>
            <a:ext cx="11809312" cy="0"/>
          </a:xfrm>
          <a:prstGeom prst="line">
            <a:avLst/>
          </a:prstGeom>
          <a:ln w="19050">
            <a:solidFill>
              <a:srgbClr val="747474"/>
            </a:solidFill>
          </a:ln>
        </p:spPr>
        <p:style>
          <a:lnRef idx="1">
            <a:schemeClr val="accent1"/>
          </a:lnRef>
          <a:fillRef idx="0">
            <a:schemeClr val="accent1"/>
          </a:fillRef>
          <a:effectRef idx="0">
            <a:schemeClr val="accent1"/>
          </a:effectRef>
          <a:fontRef idx="minor">
            <a:schemeClr val="tx1"/>
          </a:fontRef>
        </p:style>
      </p:cxnSp>
      <p:sp>
        <p:nvSpPr>
          <p:cNvPr id="8" name="Rectangle 8">
            <a:extLst>
              <a:ext uri="{FF2B5EF4-FFF2-40B4-BE49-F238E27FC236}">
                <a16:creationId xmlns:a16="http://schemas.microsoft.com/office/drawing/2014/main" id="{82CCFDFC-7BC7-2F44-BCF8-80CF493BDB5D}"/>
              </a:ext>
            </a:extLst>
          </p:cNvPr>
          <p:cNvSpPr txBox="1">
            <a:spLocks noChangeArrowheads="1"/>
          </p:cNvSpPr>
          <p:nvPr userDrawn="1"/>
        </p:nvSpPr>
        <p:spPr bwMode="auto">
          <a:xfrm>
            <a:off x="191344" y="189423"/>
            <a:ext cx="6432549" cy="286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r" rtl="0" eaLnBrk="1" fontAlgn="base" hangingPunct="1">
              <a:spcBef>
                <a:spcPct val="0"/>
              </a:spcBef>
              <a:spcAft>
                <a:spcPct val="0"/>
              </a:spcAft>
              <a:defRPr sz="1800" b="1">
                <a:solidFill>
                  <a:srgbClr val="00737E"/>
                </a:solidFill>
                <a:latin typeface="+mj-lt"/>
                <a:ea typeface="ＭＳ Ｐゴシック" charset="0"/>
                <a:cs typeface="+mj-cs"/>
              </a:defRPr>
            </a:lvl1pPr>
            <a:lvl2pPr algn="r" rtl="0" eaLnBrk="1" fontAlgn="base" hangingPunct="1">
              <a:spcBef>
                <a:spcPct val="0"/>
              </a:spcBef>
              <a:spcAft>
                <a:spcPct val="0"/>
              </a:spcAft>
              <a:defRPr sz="1800" b="1">
                <a:solidFill>
                  <a:schemeClr val="tx2"/>
                </a:solidFill>
                <a:latin typeface="Arial" charset="0"/>
                <a:ea typeface="ＭＳ Ｐゴシック" charset="0"/>
              </a:defRPr>
            </a:lvl2pPr>
            <a:lvl3pPr algn="r" rtl="0" eaLnBrk="1" fontAlgn="base" hangingPunct="1">
              <a:spcBef>
                <a:spcPct val="0"/>
              </a:spcBef>
              <a:spcAft>
                <a:spcPct val="0"/>
              </a:spcAft>
              <a:defRPr sz="1800" b="1">
                <a:solidFill>
                  <a:schemeClr val="tx2"/>
                </a:solidFill>
                <a:latin typeface="Arial" charset="0"/>
                <a:ea typeface="ＭＳ Ｐゴシック" charset="0"/>
              </a:defRPr>
            </a:lvl3pPr>
            <a:lvl4pPr algn="r" rtl="0" eaLnBrk="1" fontAlgn="base" hangingPunct="1">
              <a:spcBef>
                <a:spcPct val="0"/>
              </a:spcBef>
              <a:spcAft>
                <a:spcPct val="0"/>
              </a:spcAft>
              <a:defRPr sz="1800" b="1">
                <a:solidFill>
                  <a:schemeClr val="tx2"/>
                </a:solidFill>
                <a:latin typeface="Arial" charset="0"/>
                <a:ea typeface="ＭＳ Ｐゴシック" charset="0"/>
              </a:defRPr>
            </a:lvl4pPr>
            <a:lvl5pPr algn="r" rtl="0" eaLnBrk="1" fontAlgn="base" hangingPunct="1">
              <a:spcBef>
                <a:spcPct val="0"/>
              </a:spcBef>
              <a:spcAft>
                <a:spcPct val="0"/>
              </a:spcAft>
              <a:defRPr sz="1800" b="1">
                <a:solidFill>
                  <a:schemeClr val="tx2"/>
                </a:solidFill>
                <a:latin typeface="Arial" charset="0"/>
                <a:ea typeface="ＭＳ Ｐゴシック" charset="0"/>
              </a:defRPr>
            </a:lvl5pPr>
            <a:lvl6pPr marL="342900" algn="r" rtl="0" eaLnBrk="1" fontAlgn="base" hangingPunct="1">
              <a:spcBef>
                <a:spcPct val="0"/>
              </a:spcBef>
              <a:spcAft>
                <a:spcPct val="0"/>
              </a:spcAft>
              <a:defRPr sz="1800" b="1">
                <a:solidFill>
                  <a:schemeClr val="tx2"/>
                </a:solidFill>
                <a:latin typeface="Arial" charset="0"/>
              </a:defRPr>
            </a:lvl6pPr>
            <a:lvl7pPr marL="685800" algn="r" rtl="0" eaLnBrk="1" fontAlgn="base" hangingPunct="1">
              <a:spcBef>
                <a:spcPct val="0"/>
              </a:spcBef>
              <a:spcAft>
                <a:spcPct val="0"/>
              </a:spcAft>
              <a:defRPr sz="1800" b="1">
                <a:solidFill>
                  <a:schemeClr val="tx2"/>
                </a:solidFill>
                <a:latin typeface="Arial" charset="0"/>
              </a:defRPr>
            </a:lvl7pPr>
            <a:lvl8pPr marL="1028700" algn="r" rtl="0" eaLnBrk="1" fontAlgn="base" hangingPunct="1">
              <a:spcBef>
                <a:spcPct val="0"/>
              </a:spcBef>
              <a:spcAft>
                <a:spcPct val="0"/>
              </a:spcAft>
              <a:defRPr sz="1800" b="1">
                <a:solidFill>
                  <a:schemeClr val="tx2"/>
                </a:solidFill>
                <a:latin typeface="Arial" charset="0"/>
              </a:defRPr>
            </a:lvl8pPr>
            <a:lvl9pPr marL="1371600" algn="r" rtl="0" eaLnBrk="1" fontAlgn="base" hangingPunct="1">
              <a:spcBef>
                <a:spcPct val="0"/>
              </a:spcBef>
              <a:spcAft>
                <a:spcPct val="0"/>
              </a:spcAft>
              <a:defRPr sz="1800" b="1">
                <a:solidFill>
                  <a:schemeClr val="tx2"/>
                </a:solidFill>
                <a:latin typeface="Arial" charset="0"/>
              </a:defRPr>
            </a:lvl9pPr>
          </a:lstStyle>
          <a:p>
            <a:pPr algn="l"/>
            <a:r>
              <a:rPr lang="de-DE" altLang="de-DE" kern="0" dirty="0"/>
              <a:t>Titelmasterformat durch Klicken bearbeiten</a:t>
            </a:r>
          </a:p>
        </p:txBody>
      </p:sp>
    </p:spTree>
    <p:extLst>
      <p:ext uri="{BB962C8B-B14F-4D97-AF65-F5344CB8AC3E}">
        <p14:creationId xmlns:p14="http://schemas.microsoft.com/office/powerpoint/2010/main" val="36182214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972556" y="188913"/>
            <a:ext cx="2787649" cy="5937250"/>
          </a:xfrm>
          <a:prstGeom prst="rect">
            <a:avLst/>
          </a:prstGeom>
        </p:spPr>
        <p:txBody>
          <a:bodyPr vert="eaVert"/>
          <a:lstStyle/>
          <a:p>
            <a:r>
              <a:rPr lang="de-DE"/>
              <a:t>Mastertitelformat bearbeiten</a:t>
            </a:r>
          </a:p>
        </p:txBody>
      </p:sp>
      <p:sp>
        <p:nvSpPr>
          <p:cNvPr id="3" name="Vertikaler Textplatzhalter 2"/>
          <p:cNvSpPr>
            <a:spLocks noGrp="1"/>
          </p:cNvSpPr>
          <p:nvPr>
            <p:ph type="body" orient="vert" idx="1"/>
          </p:nvPr>
        </p:nvSpPr>
        <p:spPr>
          <a:xfrm>
            <a:off x="609605" y="188913"/>
            <a:ext cx="8159751" cy="593725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5">
            <a:extLst>
              <a:ext uri="{FF2B5EF4-FFF2-40B4-BE49-F238E27FC236}">
                <a16:creationId xmlns:a16="http://schemas.microsoft.com/office/drawing/2014/main" id="{355DACC4-3AA9-3C4C-A8F9-3DE3C2F47B81}"/>
              </a:ext>
            </a:extLst>
          </p:cNvPr>
          <p:cNvSpPr>
            <a:spLocks noGrp="1" noChangeArrowheads="1"/>
          </p:cNvSpPr>
          <p:nvPr>
            <p:ph type="ftr" sz="quarter" idx="10"/>
          </p:nvPr>
        </p:nvSpPr>
        <p:spPr>
          <a:ln/>
        </p:spPr>
        <p:txBody>
          <a:bodyPr/>
          <a:lstStyle>
            <a:lvl1pPr>
              <a:defRPr/>
            </a:lvl1pPr>
          </a:lstStyle>
          <a:p>
            <a:pPr>
              <a:tabLst>
                <a:tab pos="346075" algn="l"/>
                <a:tab pos="5954713" algn="ctr"/>
                <a:tab pos="11815763" algn="r"/>
              </a:tabLst>
            </a:pPr>
            <a:r>
              <a:rPr lang="de-DE" altLang="de-DE" dirty="0"/>
              <a:t>	Vortragstitel	Autor	</a:t>
            </a:r>
            <a:fld id="{B4628693-75EF-A344-A972-16A10D0D676C}" type="slidenum">
              <a:rPr lang="de-DE" altLang="de-DE" smtClean="0"/>
              <a:pPr>
                <a:tabLst>
                  <a:tab pos="346075" algn="l"/>
                  <a:tab pos="5954713" algn="ctr"/>
                  <a:tab pos="11815763" algn="r"/>
                </a:tabLst>
              </a:pPr>
              <a:t>‹Nr.›</a:t>
            </a:fld>
            <a:endParaRPr lang="de-DE" altLang="de-DE" dirty="0"/>
          </a:p>
        </p:txBody>
      </p:sp>
    </p:spTree>
    <p:extLst>
      <p:ext uri="{BB962C8B-B14F-4D97-AF65-F5344CB8AC3E}">
        <p14:creationId xmlns:p14="http://schemas.microsoft.com/office/powerpoint/2010/main" val="37529432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el, Text und Inhalt">
    <p:spTree>
      <p:nvGrpSpPr>
        <p:cNvPr id="1" name=""/>
        <p:cNvGrpSpPr/>
        <p:nvPr/>
      </p:nvGrpSpPr>
      <p:grpSpPr>
        <a:xfrm>
          <a:off x="0" y="0"/>
          <a:ext cx="0" cy="0"/>
          <a:chOff x="0" y="0"/>
          <a:chExt cx="0" cy="0"/>
        </a:xfrm>
      </p:grpSpPr>
      <p:sp>
        <p:nvSpPr>
          <p:cNvPr id="3" name="Textplatzhalter 2"/>
          <p:cNvSpPr>
            <a:spLocks noGrp="1"/>
          </p:cNvSpPr>
          <p:nvPr>
            <p:ph type="body" sz="half" idx="1"/>
          </p:nvPr>
        </p:nvSpPr>
        <p:spPr>
          <a:xfrm>
            <a:off x="609600" y="1052513"/>
            <a:ext cx="5384800" cy="5073650"/>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6197600" y="1052513"/>
            <a:ext cx="5384800" cy="507365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5">
            <a:extLst>
              <a:ext uri="{FF2B5EF4-FFF2-40B4-BE49-F238E27FC236}">
                <a16:creationId xmlns:a16="http://schemas.microsoft.com/office/drawing/2014/main" id="{CC844F52-4ECB-DE4E-96F3-2671D0A17468}"/>
              </a:ext>
            </a:extLst>
          </p:cNvPr>
          <p:cNvSpPr>
            <a:spLocks noGrp="1" noChangeArrowheads="1"/>
          </p:cNvSpPr>
          <p:nvPr>
            <p:ph type="ftr" sz="quarter" idx="10"/>
          </p:nvPr>
        </p:nvSpPr>
        <p:spPr>
          <a:ln/>
        </p:spPr>
        <p:txBody>
          <a:bodyPr/>
          <a:lstStyle>
            <a:lvl1pPr>
              <a:defRPr/>
            </a:lvl1pPr>
          </a:lstStyle>
          <a:p>
            <a:pPr>
              <a:tabLst>
                <a:tab pos="346075" algn="l"/>
                <a:tab pos="5954713" algn="ctr"/>
                <a:tab pos="11815763" algn="r"/>
              </a:tabLst>
            </a:pPr>
            <a:r>
              <a:rPr lang="de-DE" altLang="de-DE" dirty="0"/>
              <a:t>	Vortragstitel	Autor	</a:t>
            </a:r>
            <a:fld id="{B93F5D64-3219-A344-B803-D413EAFDA20C}" type="slidenum">
              <a:rPr lang="de-DE" altLang="de-DE" smtClean="0"/>
              <a:pPr>
                <a:tabLst>
                  <a:tab pos="346075" algn="l"/>
                  <a:tab pos="5954713" algn="ctr"/>
                  <a:tab pos="11815763" algn="r"/>
                </a:tabLst>
              </a:pPr>
              <a:t>‹Nr.›</a:t>
            </a:fld>
            <a:endParaRPr lang="de-DE" altLang="de-DE" dirty="0"/>
          </a:p>
        </p:txBody>
      </p:sp>
      <p:sp>
        <p:nvSpPr>
          <p:cNvPr id="8" name="Rectangle 8">
            <a:extLst>
              <a:ext uri="{FF2B5EF4-FFF2-40B4-BE49-F238E27FC236}">
                <a16:creationId xmlns:a16="http://schemas.microsoft.com/office/drawing/2014/main" id="{F2748838-ADB7-314E-A194-825AB111B67D}"/>
              </a:ext>
            </a:extLst>
          </p:cNvPr>
          <p:cNvSpPr txBox="1">
            <a:spLocks noChangeArrowheads="1"/>
          </p:cNvSpPr>
          <p:nvPr userDrawn="1"/>
        </p:nvSpPr>
        <p:spPr bwMode="auto">
          <a:xfrm>
            <a:off x="191344" y="189423"/>
            <a:ext cx="6432549" cy="286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r" rtl="0" eaLnBrk="1" fontAlgn="base" hangingPunct="1">
              <a:spcBef>
                <a:spcPct val="0"/>
              </a:spcBef>
              <a:spcAft>
                <a:spcPct val="0"/>
              </a:spcAft>
              <a:defRPr sz="1800" b="1">
                <a:solidFill>
                  <a:srgbClr val="00737E"/>
                </a:solidFill>
                <a:latin typeface="+mj-lt"/>
                <a:ea typeface="ＭＳ Ｐゴシック" charset="0"/>
                <a:cs typeface="+mj-cs"/>
              </a:defRPr>
            </a:lvl1pPr>
            <a:lvl2pPr algn="r" rtl="0" eaLnBrk="1" fontAlgn="base" hangingPunct="1">
              <a:spcBef>
                <a:spcPct val="0"/>
              </a:spcBef>
              <a:spcAft>
                <a:spcPct val="0"/>
              </a:spcAft>
              <a:defRPr sz="1800" b="1">
                <a:solidFill>
                  <a:schemeClr val="tx2"/>
                </a:solidFill>
                <a:latin typeface="Arial" charset="0"/>
                <a:ea typeface="ＭＳ Ｐゴシック" charset="0"/>
              </a:defRPr>
            </a:lvl2pPr>
            <a:lvl3pPr algn="r" rtl="0" eaLnBrk="1" fontAlgn="base" hangingPunct="1">
              <a:spcBef>
                <a:spcPct val="0"/>
              </a:spcBef>
              <a:spcAft>
                <a:spcPct val="0"/>
              </a:spcAft>
              <a:defRPr sz="1800" b="1">
                <a:solidFill>
                  <a:schemeClr val="tx2"/>
                </a:solidFill>
                <a:latin typeface="Arial" charset="0"/>
                <a:ea typeface="ＭＳ Ｐゴシック" charset="0"/>
              </a:defRPr>
            </a:lvl3pPr>
            <a:lvl4pPr algn="r" rtl="0" eaLnBrk="1" fontAlgn="base" hangingPunct="1">
              <a:spcBef>
                <a:spcPct val="0"/>
              </a:spcBef>
              <a:spcAft>
                <a:spcPct val="0"/>
              </a:spcAft>
              <a:defRPr sz="1800" b="1">
                <a:solidFill>
                  <a:schemeClr val="tx2"/>
                </a:solidFill>
                <a:latin typeface="Arial" charset="0"/>
                <a:ea typeface="ＭＳ Ｐゴシック" charset="0"/>
              </a:defRPr>
            </a:lvl4pPr>
            <a:lvl5pPr algn="r" rtl="0" eaLnBrk="1" fontAlgn="base" hangingPunct="1">
              <a:spcBef>
                <a:spcPct val="0"/>
              </a:spcBef>
              <a:spcAft>
                <a:spcPct val="0"/>
              </a:spcAft>
              <a:defRPr sz="1800" b="1">
                <a:solidFill>
                  <a:schemeClr val="tx2"/>
                </a:solidFill>
                <a:latin typeface="Arial" charset="0"/>
                <a:ea typeface="ＭＳ Ｐゴシック" charset="0"/>
              </a:defRPr>
            </a:lvl5pPr>
            <a:lvl6pPr marL="342900" algn="r" rtl="0" eaLnBrk="1" fontAlgn="base" hangingPunct="1">
              <a:spcBef>
                <a:spcPct val="0"/>
              </a:spcBef>
              <a:spcAft>
                <a:spcPct val="0"/>
              </a:spcAft>
              <a:defRPr sz="1800" b="1">
                <a:solidFill>
                  <a:schemeClr val="tx2"/>
                </a:solidFill>
                <a:latin typeface="Arial" charset="0"/>
              </a:defRPr>
            </a:lvl6pPr>
            <a:lvl7pPr marL="685800" algn="r" rtl="0" eaLnBrk="1" fontAlgn="base" hangingPunct="1">
              <a:spcBef>
                <a:spcPct val="0"/>
              </a:spcBef>
              <a:spcAft>
                <a:spcPct val="0"/>
              </a:spcAft>
              <a:defRPr sz="1800" b="1">
                <a:solidFill>
                  <a:schemeClr val="tx2"/>
                </a:solidFill>
                <a:latin typeface="Arial" charset="0"/>
              </a:defRPr>
            </a:lvl7pPr>
            <a:lvl8pPr marL="1028700" algn="r" rtl="0" eaLnBrk="1" fontAlgn="base" hangingPunct="1">
              <a:spcBef>
                <a:spcPct val="0"/>
              </a:spcBef>
              <a:spcAft>
                <a:spcPct val="0"/>
              </a:spcAft>
              <a:defRPr sz="1800" b="1">
                <a:solidFill>
                  <a:schemeClr val="tx2"/>
                </a:solidFill>
                <a:latin typeface="Arial" charset="0"/>
              </a:defRPr>
            </a:lvl8pPr>
            <a:lvl9pPr marL="1371600" algn="r" rtl="0" eaLnBrk="1" fontAlgn="base" hangingPunct="1">
              <a:spcBef>
                <a:spcPct val="0"/>
              </a:spcBef>
              <a:spcAft>
                <a:spcPct val="0"/>
              </a:spcAft>
              <a:defRPr sz="1800" b="1">
                <a:solidFill>
                  <a:schemeClr val="tx2"/>
                </a:solidFill>
                <a:latin typeface="Arial" charset="0"/>
              </a:defRPr>
            </a:lvl9pPr>
          </a:lstStyle>
          <a:p>
            <a:pPr algn="l"/>
            <a:r>
              <a:rPr lang="de-DE" altLang="de-DE" kern="0" dirty="0"/>
              <a:t>Titelmasterformat durch Klicken bearbeiten</a:t>
            </a:r>
          </a:p>
        </p:txBody>
      </p:sp>
      <p:cxnSp>
        <p:nvCxnSpPr>
          <p:cNvPr id="9" name="Gerade Verbindung 8">
            <a:extLst>
              <a:ext uri="{FF2B5EF4-FFF2-40B4-BE49-F238E27FC236}">
                <a16:creationId xmlns:a16="http://schemas.microsoft.com/office/drawing/2014/main" id="{C6DEC339-D349-724F-A36F-631E0DA3C488}"/>
              </a:ext>
            </a:extLst>
          </p:cNvPr>
          <p:cNvCxnSpPr>
            <a:cxnSpLocks/>
          </p:cNvCxnSpPr>
          <p:nvPr userDrawn="1"/>
        </p:nvCxnSpPr>
        <p:spPr>
          <a:xfrm flipH="1">
            <a:off x="191344" y="692696"/>
            <a:ext cx="11809312" cy="0"/>
          </a:xfrm>
          <a:prstGeom prst="line">
            <a:avLst/>
          </a:prstGeom>
          <a:ln w="19050">
            <a:solidFill>
              <a:srgbClr val="74747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36923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chlussfolie">
    <p:bg>
      <p:bgPr>
        <a:blipFill dpi="0" rotWithShape="1">
          <a:blip r:embed="rId2" cstate="screen">
            <a:alphaModFix amt="84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37B6B3B3-D20B-CA4F-AAA9-BE4FEDB549A4}"/>
              </a:ext>
            </a:extLst>
          </p:cNvPr>
          <p:cNvSpPr>
            <a:spLocks noGrp="1"/>
          </p:cNvSpPr>
          <p:nvPr>
            <p:ph type="title" hasCustomPrompt="1"/>
          </p:nvPr>
        </p:nvSpPr>
        <p:spPr>
          <a:xfrm>
            <a:off x="479376" y="1052737"/>
            <a:ext cx="4464496" cy="1008112"/>
          </a:xfrm>
          <a:prstGeom prst="rect">
            <a:avLst/>
          </a:prstGeom>
        </p:spPr>
        <p:txBody>
          <a:bodyPr anchor="t"/>
          <a:lstStyle>
            <a:lvl1pPr algn="l">
              <a:defRPr sz="3000" b="1" cap="all"/>
            </a:lvl1pPr>
          </a:lstStyle>
          <a:p>
            <a:r>
              <a:rPr lang="de-DE" dirty="0"/>
              <a:t>Vielen dank für die Aufmerksamkeit!</a:t>
            </a:r>
          </a:p>
        </p:txBody>
      </p:sp>
      <p:sp>
        <p:nvSpPr>
          <p:cNvPr id="5" name="Rectangle 3">
            <a:extLst>
              <a:ext uri="{FF2B5EF4-FFF2-40B4-BE49-F238E27FC236}">
                <a16:creationId xmlns:a16="http://schemas.microsoft.com/office/drawing/2014/main" id="{04A41235-3294-1741-BADA-9E9EC797A83B}"/>
              </a:ext>
            </a:extLst>
          </p:cNvPr>
          <p:cNvSpPr>
            <a:spLocks noGrp="1" noChangeArrowheads="1"/>
          </p:cNvSpPr>
          <p:nvPr>
            <p:ph type="subTitle" idx="1" hasCustomPrompt="1"/>
          </p:nvPr>
        </p:nvSpPr>
        <p:spPr>
          <a:xfrm>
            <a:off x="479376" y="2276872"/>
            <a:ext cx="4464496" cy="698343"/>
          </a:xfrm>
        </p:spPr>
        <p:txBody>
          <a:bodyPr/>
          <a:lstStyle>
            <a:lvl1pPr marL="0" indent="0" algn="l">
              <a:buFont typeface="Wingdings 2" pitchFamily="18" charset="2"/>
              <a:buNone/>
              <a:defRPr sz="1500" i="1">
                <a:solidFill>
                  <a:schemeClr val="bg1"/>
                </a:solidFill>
              </a:defRPr>
            </a:lvl1pPr>
          </a:lstStyle>
          <a:p>
            <a:r>
              <a:rPr lang="de-DE" dirty="0"/>
              <a:t>Name des Vortragenden</a:t>
            </a:r>
          </a:p>
        </p:txBody>
      </p:sp>
      <p:pic>
        <p:nvPicPr>
          <p:cNvPr id="11" name="Grafik 10">
            <a:extLst>
              <a:ext uri="{FF2B5EF4-FFF2-40B4-BE49-F238E27FC236}">
                <a16:creationId xmlns:a16="http://schemas.microsoft.com/office/drawing/2014/main" id="{1734265A-272A-CD4D-B0A7-F9C26C748C0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07368" y="3191238"/>
            <a:ext cx="1728192" cy="1728192"/>
          </a:xfrm>
          <a:prstGeom prst="rect">
            <a:avLst/>
          </a:prstGeom>
        </p:spPr>
      </p:pic>
    </p:spTree>
    <p:extLst>
      <p:ext uri="{BB962C8B-B14F-4D97-AF65-F5344CB8AC3E}">
        <p14:creationId xmlns:p14="http://schemas.microsoft.com/office/powerpoint/2010/main" val="913439761"/>
      </p:ext>
    </p:extLst>
  </p:cSld>
  <p:clrMapOvr>
    <a:masterClrMapping/>
  </p:clrMapOvr>
  <p:transition spd="slow">
    <p:push dir="u"/>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Abspann">
    <p:spTree>
      <p:nvGrpSpPr>
        <p:cNvPr id="1" name=""/>
        <p:cNvGrpSpPr/>
        <p:nvPr/>
      </p:nvGrpSpPr>
      <p:grpSpPr>
        <a:xfrm>
          <a:off x="0" y="0"/>
          <a:ext cx="0" cy="0"/>
          <a:chOff x="0" y="0"/>
          <a:chExt cx="0" cy="0"/>
        </a:xfrm>
      </p:grpSpPr>
      <p:pic>
        <p:nvPicPr>
          <p:cNvPr id="10" name="Grafik 9" descr="Ein Bild, das verschieden enthält.&#10;&#10;Automatisch generierte Beschreibung">
            <a:extLst>
              <a:ext uri="{FF2B5EF4-FFF2-40B4-BE49-F238E27FC236}">
                <a16:creationId xmlns:a16="http://schemas.microsoft.com/office/drawing/2014/main" id="{04356796-BF8C-AD4E-BB4C-409FA008B34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32277" y="0"/>
            <a:ext cx="11527446" cy="6858000"/>
          </a:xfrm>
          <a:prstGeom prst="rect">
            <a:avLst/>
          </a:prstGeom>
        </p:spPr>
      </p:pic>
    </p:spTree>
    <p:extLst>
      <p:ext uri="{BB962C8B-B14F-4D97-AF65-F5344CB8AC3E}">
        <p14:creationId xmlns:p14="http://schemas.microsoft.com/office/powerpoint/2010/main" val="1516255041"/>
      </p:ext>
    </p:extLst>
  </p:cSld>
  <p:clrMapOvr>
    <a:masterClrMapping/>
  </p:clrMapOvr>
  <p:transition spd="slow">
    <p:randomBar dir="vert"/>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a:extLst>
              <a:ext uri="{FF2B5EF4-FFF2-40B4-BE49-F238E27FC236}">
                <a16:creationId xmlns:a16="http://schemas.microsoft.com/office/drawing/2014/main" id="{475C4CE4-2C26-024B-8A18-58BD70EA09E2}"/>
              </a:ext>
            </a:extLst>
          </p:cNvPr>
          <p:cNvSpPr>
            <a:spLocks noGrp="1" noChangeArrowheads="1"/>
          </p:cNvSpPr>
          <p:nvPr>
            <p:ph type="body" idx="1"/>
          </p:nvPr>
        </p:nvSpPr>
        <p:spPr bwMode="auto">
          <a:xfrm>
            <a:off x="609600" y="1052513"/>
            <a:ext cx="10972800" cy="507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dirty="0"/>
              <a:t>Textmasterformate durch Klicken bearbeiten</a:t>
            </a:r>
          </a:p>
          <a:p>
            <a:pPr lvl="1"/>
            <a:r>
              <a:rPr lang="de-DE" altLang="de-DE" dirty="0"/>
              <a:t>Zweite Ebene</a:t>
            </a:r>
          </a:p>
          <a:p>
            <a:pPr lvl="2"/>
            <a:r>
              <a:rPr lang="de-DE" altLang="de-DE" dirty="0"/>
              <a:t>Dritte Ebene</a:t>
            </a:r>
          </a:p>
        </p:txBody>
      </p:sp>
      <p:sp>
        <p:nvSpPr>
          <p:cNvPr id="1029" name="Rectangle 5">
            <a:extLst>
              <a:ext uri="{FF2B5EF4-FFF2-40B4-BE49-F238E27FC236}">
                <a16:creationId xmlns:a16="http://schemas.microsoft.com/office/drawing/2014/main" id="{F227DFAF-9A88-7046-B7A0-621678CA81A3}"/>
              </a:ext>
            </a:extLst>
          </p:cNvPr>
          <p:cNvSpPr>
            <a:spLocks noGrp="1" noChangeArrowheads="1"/>
          </p:cNvSpPr>
          <p:nvPr>
            <p:ph type="ftr" sz="quarter" idx="3"/>
          </p:nvPr>
        </p:nvSpPr>
        <p:spPr bwMode="auto">
          <a:xfrm>
            <a:off x="74712" y="6553200"/>
            <a:ext cx="12042576" cy="2603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tabLst>
                <a:tab pos="132160" algn="l"/>
                <a:tab pos="3362325" algn="ctr"/>
                <a:tab pos="6593681" algn="r"/>
              </a:tabLst>
              <a:defRPr sz="900" b="1"/>
            </a:lvl1pPr>
          </a:lstStyle>
          <a:p>
            <a:pPr>
              <a:tabLst>
                <a:tab pos="346075" algn="l"/>
                <a:tab pos="5954713" algn="ctr"/>
                <a:tab pos="11815763" algn="r"/>
              </a:tabLst>
            </a:pPr>
            <a:r>
              <a:rPr lang="de-DE" altLang="de-DE" dirty="0"/>
              <a:t>	Vortragstitel	Autor	</a:t>
            </a:r>
            <a:fld id="{E1BE82F9-BDC0-0C41-A017-038FB5EA402B}" type="slidenum">
              <a:rPr lang="de-DE" altLang="de-DE" smtClean="0"/>
              <a:pPr>
                <a:tabLst>
                  <a:tab pos="346075" algn="l"/>
                  <a:tab pos="5954713" algn="ctr"/>
                  <a:tab pos="11815763" algn="r"/>
                </a:tabLst>
              </a:pPr>
              <a:t>‹Nr.›</a:t>
            </a:fld>
            <a:endParaRPr lang="de-DE" altLang="de-DE" dirty="0"/>
          </a:p>
        </p:txBody>
      </p:sp>
      <p:pic>
        <p:nvPicPr>
          <p:cNvPr id="4" name="Grafik 3">
            <a:extLst>
              <a:ext uri="{FF2B5EF4-FFF2-40B4-BE49-F238E27FC236}">
                <a16:creationId xmlns:a16="http://schemas.microsoft.com/office/drawing/2014/main" id="{E261B178-3A79-844B-A1D1-02D6D004073C}"/>
              </a:ext>
            </a:extLst>
          </p:cNvPr>
          <p:cNvPicPr>
            <a:picLocks noChangeAspect="1"/>
          </p:cNvPicPr>
          <p:nvPr userDrawn="1"/>
        </p:nvPicPr>
        <p:blipFill>
          <a:blip r:embed="rId32" cstate="screen">
            <a:extLst>
              <a:ext uri="{28A0092B-C50C-407E-A947-70E740481C1C}">
                <a14:useLocalDpi xmlns:a14="http://schemas.microsoft.com/office/drawing/2010/main"/>
              </a:ext>
            </a:extLst>
          </a:blip>
          <a:stretch>
            <a:fillRect/>
          </a:stretch>
        </p:blipFill>
        <p:spPr>
          <a:xfrm>
            <a:off x="74712" y="6552728"/>
            <a:ext cx="260648" cy="260648"/>
          </a:xfrm>
          <a:prstGeom prst="rect">
            <a:avLst/>
          </a:prstGeom>
        </p:spPr>
      </p:pic>
      <p:pic>
        <p:nvPicPr>
          <p:cNvPr id="7" name="Grafik 6">
            <a:extLst>
              <a:ext uri="{FF2B5EF4-FFF2-40B4-BE49-F238E27FC236}">
                <a16:creationId xmlns:a16="http://schemas.microsoft.com/office/drawing/2014/main" id="{4F965F80-BFA3-364B-B92A-2B72B29C7D85}"/>
              </a:ext>
            </a:extLst>
          </p:cNvPr>
          <p:cNvPicPr>
            <a:picLocks noChangeAspect="1"/>
          </p:cNvPicPr>
          <p:nvPr userDrawn="1"/>
        </p:nvPicPr>
        <p:blipFill>
          <a:blip r:embed="rId33"/>
          <a:stretch>
            <a:fillRect/>
          </a:stretch>
        </p:blipFill>
        <p:spPr>
          <a:xfrm>
            <a:off x="11640616" y="98760"/>
            <a:ext cx="339583" cy="503237"/>
          </a:xfrm>
          <a:prstGeom prst="rect">
            <a:avLst/>
          </a:prstGeom>
        </p:spPr>
      </p:pic>
    </p:spTree>
  </p:cSld>
  <p:clrMap bg1="lt1" tx1="dk1" bg2="lt2" tx2="dk2" accent1="accent1" accent2="accent2" accent3="accent3" accent4="accent4" accent5="accent5" accent6="accent6" hlink="hlink" folHlink="folHlink"/>
  <p:sldLayoutIdLst>
    <p:sldLayoutId id="2147483699" r:id="rId1"/>
    <p:sldLayoutId id="2147483710" r:id="rId2"/>
    <p:sldLayoutId id="2147483716" r:id="rId3"/>
    <p:sldLayoutId id="2147483711" r:id="rId4"/>
    <p:sldLayoutId id="2147483712" r:id="rId5"/>
    <p:sldLayoutId id="2147483718" r:id="rId6"/>
    <p:sldLayoutId id="2147483719" r:id="rId7"/>
    <p:sldLayoutId id="2147483713" r:id="rId8"/>
    <p:sldLayoutId id="2147483717" r:id="rId9"/>
    <p:sldLayoutId id="2147483714" r:id="rId10"/>
    <p:sldLayoutId id="2147483688" r:id="rId11"/>
    <p:sldLayoutId id="2147483689" r:id="rId12"/>
    <p:sldLayoutId id="2147483702" r:id="rId13"/>
    <p:sldLayoutId id="2147483703" r:id="rId14"/>
    <p:sldLayoutId id="2147483704" r:id="rId15"/>
    <p:sldLayoutId id="2147483705" r:id="rId16"/>
    <p:sldLayoutId id="2147483706" r:id="rId17"/>
    <p:sldLayoutId id="2147483708" r:id="rId18"/>
    <p:sldLayoutId id="2147483707" r:id="rId19"/>
    <p:sldLayoutId id="2147483690" r:id="rId20"/>
    <p:sldLayoutId id="2147483691" r:id="rId21"/>
    <p:sldLayoutId id="2147483692" r:id="rId22"/>
    <p:sldLayoutId id="2147483693" r:id="rId23"/>
    <p:sldLayoutId id="2147483694" r:id="rId24"/>
    <p:sldLayoutId id="2147483695" r:id="rId25"/>
    <p:sldLayoutId id="2147483696" r:id="rId26"/>
    <p:sldLayoutId id="2147483697" r:id="rId27"/>
    <p:sldLayoutId id="2147483698" r:id="rId28"/>
    <p:sldLayoutId id="2147483700" r:id="rId29"/>
    <p:sldLayoutId id="2147483709" r:id="rId30"/>
  </p:sldLayoutIdLst>
  <p:hf sldNum="0" hdr="0" dt="0"/>
  <p:txStyles>
    <p:titleStyle>
      <a:lvl1pPr algn="r" rtl="0" eaLnBrk="1" fontAlgn="base" hangingPunct="1">
        <a:spcBef>
          <a:spcPct val="0"/>
        </a:spcBef>
        <a:spcAft>
          <a:spcPct val="0"/>
        </a:spcAft>
        <a:defRPr sz="1800" b="1">
          <a:solidFill>
            <a:srgbClr val="00737E"/>
          </a:solidFill>
          <a:latin typeface="+mj-lt"/>
          <a:ea typeface="ＭＳ Ｐゴシック" charset="0"/>
          <a:cs typeface="+mj-cs"/>
        </a:defRPr>
      </a:lvl1pPr>
      <a:lvl2pPr algn="r" rtl="0" eaLnBrk="1" fontAlgn="base" hangingPunct="1">
        <a:spcBef>
          <a:spcPct val="0"/>
        </a:spcBef>
        <a:spcAft>
          <a:spcPct val="0"/>
        </a:spcAft>
        <a:defRPr sz="1800" b="1">
          <a:solidFill>
            <a:schemeClr val="tx2"/>
          </a:solidFill>
          <a:latin typeface="Arial" charset="0"/>
          <a:ea typeface="ＭＳ Ｐゴシック" charset="0"/>
        </a:defRPr>
      </a:lvl2pPr>
      <a:lvl3pPr algn="r" rtl="0" eaLnBrk="1" fontAlgn="base" hangingPunct="1">
        <a:spcBef>
          <a:spcPct val="0"/>
        </a:spcBef>
        <a:spcAft>
          <a:spcPct val="0"/>
        </a:spcAft>
        <a:defRPr sz="1800" b="1">
          <a:solidFill>
            <a:schemeClr val="tx2"/>
          </a:solidFill>
          <a:latin typeface="Arial" charset="0"/>
          <a:ea typeface="ＭＳ Ｐゴシック" charset="0"/>
        </a:defRPr>
      </a:lvl3pPr>
      <a:lvl4pPr algn="r" rtl="0" eaLnBrk="1" fontAlgn="base" hangingPunct="1">
        <a:spcBef>
          <a:spcPct val="0"/>
        </a:spcBef>
        <a:spcAft>
          <a:spcPct val="0"/>
        </a:spcAft>
        <a:defRPr sz="1800" b="1">
          <a:solidFill>
            <a:schemeClr val="tx2"/>
          </a:solidFill>
          <a:latin typeface="Arial" charset="0"/>
          <a:ea typeface="ＭＳ Ｐゴシック" charset="0"/>
        </a:defRPr>
      </a:lvl4pPr>
      <a:lvl5pPr algn="r" rtl="0" eaLnBrk="1" fontAlgn="base" hangingPunct="1">
        <a:spcBef>
          <a:spcPct val="0"/>
        </a:spcBef>
        <a:spcAft>
          <a:spcPct val="0"/>
        </a:spcAft>
        <a:defRPr sz="1800" b="1">
          <a:solidFill>
            <a:schemeClr val="tx2"/>
          </a:solidFill>
          <a:latin typeface="Arial" charset="0"/>
          <a:ea typeface="ＭＳ Ｐゴシック" charset="0"/>
        </a:defRPr>
      </a:lvl5pPr>
      <a:lvl6pPr marL="342900" algn="r" rtl="0" eaLnBrk="1" fontAlgn="base" hangingPunct="1">
        <a:spcBef>
          <a:spcPct val="0"/>
        </a:spcBef>
        <a:spcAft>
          <a:spcPct val="0"/>
        </a:spcAft>
        <a:defRPr sz="1800" b="1">
          <a:solidFill>
            <a:schemeClr val="tx2"/>
          </a:solidFill>
          <a:latin typeface="Arial" charset="0"/>
        </a:defRPr>
      </a:lvl6pPr>
      <a:lvl7pPr marL="685800" algn="r" rtl="0" eaLnBrk="1" fontAlgn="base" hangingPunct="1">
        <a:spcBef>
          <a:spcPct val="0"/>
        </a:spcBef>
        <a:spcAft>
          <a:spcPct val="0"/>
        </a:spcAft>
        <a:defRPr sz="1800" b="1">
          <a:solidFill>
            <a:schemeClr val="tx2"/>
          </a:solidFill>
          <a:latin typeface="Arial" charset="0"/>
        </a:defRPr>
      </a:lvl7pPr>
      <a:lvl8pPr marL="1028700" algn="r" rtl="0" eaLnBrk="1" fontAlgn="base" hangingPunct="1">
        <a:spcBef>
          <a:spcPct val="0"/>
        </a:spcBef>
        <a:spcAft>
          <a:spcPct val="0"/>
        </a:spcAft>
        <a:defRPr sz="1800" b="1">
          <a:solidFill>
            <a:schemeClr val="tx2"/>
          </a:solidFill>
          <a:latin typeface="Arial" charset="0"/>
        </a:defRPr>
      </a:lvl8pPr>
      <a:lvl9pPr marL="1371600" algn="r" rtl="0" eaLnBrk="1" fontAlgn="base" hangingPunct="1">
        <a:spcBef>
          <a:spcPct val="0"/>
        </a:spcBef>
        <a:spcAft>
          <a:spcPct val="0"/>
        </a:spcAft>
        <a:defRPr sz="1800" b="1">
          <a:solidFill>
            <a:schemeClr val="tx2"/>
          </a:solidFill>
          <a:latin typeface="Arial" charset="0"/>
        </a:defRPr>
      </a:lvl9pPr>
    </p:titleStyle>
    <p:bodyStyle>
      <a:lvl1pPr marL="257175" indent="-257175" algn="l" rtl="0" eaLnBrk="1" fontAlgn="base" hangingPunct="1">
        <a:spcBef>
          <a:spcPct val="20000"/>
        </a:spcBef>
        <a:spcAft>
          <a:spcPct val="0"/>
        </a:spcAft>
        <a:buClr>
          <a:srgbClr val="00737E"/>
        </a:buClr>
        <a:buFont typeface="Wingdings 2" pitchFamily="2" charset="2"/>
        <a:buChar char="®"/>
        <a:defRPr sz="1800" b="1">
          <a:solidFill>
            <a:schemeClr val="tx1"/>
          </a:solidFill>
          <a:latin typeface="+mn-lt"/>
          <a:ea typeface="ＭＳ Ｐゴシック" charset="0"/>
          <a:cs typeface="+mn-cs"/>
        </a:defRPr>
      </a:lvl1pPr>
      <a:lvl2pPr marL="557213" indent="-214313" algn="l" rtl="0" eaLnBrk="1" fontAlgn="base" hangingPunct="1">
        <a:spcBef>
          <a:spcPct val="20000"/>
        </a:spcBef>
        <a:spcAft>
          <a:spcPct val="0"/>
        </a:spcAft>
        <a:buClr>
          <a:srgbClr val="00737E"/>
        </a:buClr>
        <a:buSzPct val="50000"/>
        <a:buFont typeface="Wingdings 2" pitchFamily="2" charset="2"/>
        <a:buChar char="¯"/>
        <a:defRPr sz="1500">
          <a:solidFill>
            <a:schemeClr val="tx1"/>
          </a:solidFill>
          <a:latin typeface="+mn-lt"/>
          <a:ea typeface="ＭＳ Ｐゴシック" charset="0"/>
        </a:defRPr>
      </a:lvl2pPr>
      <a:lvl3pPr marL="857250" indent="-171450" algn="l" rtl="0" eaLnBrk="1" fontAlgn="base" hangingPunct="1">
        <a:spcBef>
          <a:spcPct val="20000"/>
        </a:spcBef>
        <a:spcAft>
          <a:spcPct val="0"/>
        </a:spcAft>
        <a:buClr>
          <a:srgbClr val="00737E"/>
        </a:buClr>
        <a:buChar char="•"/>
        <a:defRPr sz="1800">
          <a:solidFill>
            <a:schemeClr val="tx1"/>
          </a:solidFill>
          <a:latin typeface="+mn-lt"/>
          <a:ea typeface="ＭＳ Ｐゴシック" charset="0"/>
        </a:defRPr>
      </a:lvl3pPr>
      <a:lvl4pPr marL="1200150" indent="-171450" algn="l" rtl="0" eaLnBrk="1" fontAlgn="base" hangingPunct="1">
        <a:spcBef>
          <a:spcPct val="20000"/>
        </a:spcBef>
        <a:spcAft>
          <a:spcPct val="0"/>
        </a:spcAft>
        <a:buChar char="–"/>
        <a:defRPr sz="1500">
          <a:solidFill>
            <a:schemeClr val="tx1"/>
          </a:solidFill>
          <a:latin typeface="+mn-lt"/>
          <a:ea typeface="ＭＳ Ｐゴシック" charset="0"/>
        </a:defRPr>
      </a:lvl4pPr>
      <a:lvl5pPr marL="1543050" indent="-171450" algn="l" rtl="0" eaLnBrk="1" fontAlgn="base" hangingPunct="1">
        <a:spcBef>
          <a:spcPct val="20000"/>
        </a:spcBef>
        <a:spcAft>
          <a:spcPct val="0"/>
        </a:spcAft>
        <a:buChar char="»"/>
        <a:defRPr sz="1500">
          <a:solidFill>
            <a:schemeClr val="tx1"/>
          </a:solidFill>
          <a:latin typeface="+mn-lt"/>
          <a:ea typeface="ＭＳ Ｐゴシック" charset="0"/>
        </a:defRPr>
      </a:lvl5pPr>
      <a:lvl6pPr marL="1885950" indent="-171450" algn="l" rtl="0" eaLnBrk="1" fontAlgn="base" hangingPunct="1">
        <a:spcBef>
          <a:spcPct val="20000"/>
        </a:spcBef>
        <a:spcAft>
          <a:spcPct val="0"/>
        </a:spcAft>
        <a:buChar char="»"/>
        <a:defRPr sz="1500">
          <a:solidFill>
            <a:schemeClr val="tx1"/>
          </a:solidFill>
          <a:latin typeface="+mn-lt"/>
        </a:defRPr>
      </a:lvl6pPr>
      <a:lvl7pPr marL="2228850" indent="-171450" algn="l" rtl="0" eaLnBrk="1" fontAlgn="base" hangingPunct="1">
        <a:spcBef>
          <a:spcPct val="20000"/>
        </a:spcBef>
        <a:spcAft>
          <a:spcPct val="0"/>
        </a:spcAft>
        <a:buChar char="»"/>
        <a:defRPr sz="1500">
          <a:solidFill>
            <a:schemeClr val="tx1"/>
          </a:solidFill>
          <a:latin typeface="+mn-lt"/>
        </a:defRPr>
      </a:lvl7pPr>
      <a:lvl8pPr marL="2571750" indent="-171450" algn="l" rtl="0" eaLnBrk="1" fontAlgn="base" hangingPunct="1">
        <a:spcBef>
          <a:spcPct val="20000"/>
        </a:spcBef>
        <a:spcAft>
          <a:spcPct val="0"/>
        </a:spcAft>
        <a:buChar char="»"/>
        <a:defRPr sz="1500">
          <a:solidFill>
            <a:schemeClr val="tx1"/>
          </a:solidFill>
          <a:latin typeface="+mn-lt"/>
        </a:defRPr>
      </a:lvl8pPr>
      <a:lvl9pPr marL="2914650" indent="-171450" algn="l" rtl="0" eaLnBrk="1" fontAlgn="base" hangingPunct="1">
        <a:spcBef>
          <a:spcPct val="20000"/>
        </a:spcBef>
        <a:spcAft>
          <a:spcPct val="0"/>
        </a:spcAft>
        <a:buChar char="»"/>
        <a:defRPr sz="1500">
          <a:solidFill>
            <a:schemeClr val="tx1"/>
          </a:solidFill>
          <a:latin typeface="+mn-lt"/>
        </a:defRPr>
      </a:lvl9pPr>
    </p:bodyStyle>
    <p:other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8.jpg"/><Relationship Id="rId13" Type="http://schemas.openxmlformats.org/officeDocument/2006/relationships/image" Target="../media/image33.jpeg"/><Relationship Id="rId3" Type="http://schemas.openxmlformats.org/officeDocument/2006/relationships/image" Target="../media/image24.png"/><Relationship Id="rId7" Type="http://schemas.microsoft.com/office/2007/relationships/hdphoto" Target="../media/hdphoto1.wdp"/><Relationship Id="rId12" Type="http://schemas.openxmlformats.org/officeDocument/2006/relationships/image" Target="../media/image32.jpeg"/><Relationship Id="rId2" Type="http://schemas.openxmlformats.org/officeDocument/2006/relationships/notesSlide" Target="../notesSlides/notesSlide1.xml"/><Relationship Id="rId1" Type="http://schemas.openxmlformats.org/officeDocument/2006/relationships/slideLayout" Target="../slideLayouts/slideLayout23.xml"/><Relationship Id="rId6" Type="http://schemas.openxmlformats.org/officeDocument/2006/relationships/image" Target="../media/image27.png"/><Relationship Id="rId11" Type="http://schemas.openxmlformats.org/officeDocument/2006/relationships/image" Target="../media/image31.jpeg"/><Relationship Id="rId5" Type="http://schemas.openxmlformats.org/officeDocument/2006/relationships/image" Target="../media/image26.jpg"/><Relationship Id="rId10" Type="http://schemas.openxmlformats.org/officeDocument/2006/relationships/image" Target="../media/image30.png"/><Relationship Id="rId4" Type="http://schemas.openxmlformats.org/officeDocument/2006/relationships/image" Target="../media/image25.jpeg"/><Relationship Id="rId9" Type="http://schemas.openxmlformats.org/officeDocument/2006/relationships/image" Target="../media/image29.png"/><Relationship Id="rId14" Type="http://schemas.openxmlformats.org/officeDocument/2006/relationships/image" Target="../media/image3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0.xml"/><Relationship Id="rId5" Type="http://schemas.openxmlformats.org/officeDocument/2006/relationships/image" Target="../media/image37.png"/><Relationship Id="rId4" Type="http://schemas.openxmlformats.org/officeDocument/2006/relationships/hyperlink" Target="Kornwachstum%20schnell.avi"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eg"/><Relationship Id="rId1" Type="http://schemas.openxmlformats.org/officeDocument/2006/relationships/slideLayout" Target="../slideLayouts/slideLayout20.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jpeg"/><Relationship Id="rId7" Type="http://schemas.openxmlformats.org/officeDocument/2006/relationships/image" Target="../media/image48.jpeg"/><Relationship Id="rId2" Type="http://schemas.openxmlformats.org/officeDocument/2006/relationships/image" Target="../media/image43.png"/><Relationship Id="rId1" Type="http://schemas.openxmlformats.org/officeDocument/2006/relationships/slideLayout" Target="../slideLayouts/slideLayout20.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xml"/><Relationship Id="rId1" Type="http://schemas.openxmlformats.org/officeDocument/2006/relationships/slideLayout" Target="../slideLayouts/slideLayout20.xml"/><Relationship Id="rId5" Type="http://schemas.openxmlformats.org/officeDocument/2006/relationships/image" Target="../media/image52.png"/><Relationship Id="rId4" Type="http://schemas.openxmlformats.org/officeDocument/2006/relationships/image" Target="../media/image51.png"/></Relationships>
</file>

<file path=ppt/slides/_rels/slide1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xml"/><Relationship Id="rId1" Type="http://schemas.openxmlformats.org/officeDocument/2006/relationships/slideLayout" Target="../slideLayouts/slideLayout20.xml"/><Relationship Id="rId5" Type="http://schemas.openxmlformats.org/officeDocument/2006/relationships/image" Target="../media/image54.png"/><Relationship Id="rId4" Type="http://schemas.openxmlformats.org/officeDocument/2006/relationships/image" Target="../media/image52.png"/></Relationships>
</file>

<file path=ppt/slides/_rels/slide1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xml"/><Relationship Id="rId1" Type="http://schemas.openxmlformats.org/officeDocument/2006/relationships/slideLayout" Target="../slideLayouts/slideLayout20.xml"/><Relationship Id="rId6" Type="http://schemas.openxmlformats.org/officeDocument/2006/relationships/image" Target="../media/image54.png"/><Relationship Id="rId5" Type="http://schemas.openxmlformats.org/officeDocument/2006/relationships/image" Target="../media/image57.png"/><Relationship Id="rId4" Type="http://schemas.openxmlformats.org/officeDocument/2006/relationships/image" Target="../media/image56.png"/></Relationships>
</file>

<file path=ppt/slides/_rels/slide12.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0.png"/><Relationship Id="rId7" Type="http://schemas.openxmlformats.org/officeDocument/2006/relationships/image" Target="../media/image62.png"/><Relationship Id="rId1" Type="http://schemas.openxmlformats.org/officeDocument/2006/relationships/slideLayout" Target="../slideLayouts/slideLayout20.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 Id="rId9" Type="http://schemas.openxmlformats.org/officeDocument/2006/relationships/image" Target="../media/image6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0.xml"/><Relationship Id="rId5" Type="http://schemas.openxmlformats.org/officeDocument/2006/relationships/image" Target="../media/image65.png"/><Relationship Id="rId4" Type="http://schemas.openxmlformats.org/officeDocument/2006/relationships/image" Target="../media/image640.png"/></Relationships>
</file>

<file path=ppt/slides/_rels/slide1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0.xml"/><Relationship Id="rId4" Type="http://schemas.openxmlformats.org/officeDocument/2006/relationships/image" Target="../media/image68.png"/></Relationships>
</file>

<file path=ppt/slides/_rels/slide1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9.png"/><Relationship Id="rId1" Type="http://schemas.openxmlformats.org/officeDocument/2006/relationships/slideLayout" Target="../slideLayouts/slideLayout20.xml"/><Relationship Id="rId4" Type="http://schemas.openxmlformats.org/officeDocument/2006/relationships/image" Target="../media/image70.png"/></Relationships>
</file>

<file path=ppt/slides/_rels/slide1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0.xml"/><Relationship Id="rId4" Type="http://schemas.openxmlformats.org/officeDocument/2006/relationships/image" Target="../media/image75.png"/></Relationships>
</file>

<file path=ppt/slides/_rels/slide19.xml.rels><?xml version="1.0" encoding="UTF-8" standalone="yes"?>
<Relationships xmlns="http://schemas.openxmlformats.org/package/2006/relationships"><Relationship Id="rId3" Type="http://schemas.microsoft.com/office/2018/10/relationships/comments" Target="../comments/modernComment_311_3EFD877F.xml"/><Relationship Id="rId2" Type="http://schemas.openxmlformats.org/officeDocument/2006/relationships/notesSlide" Target="../notesSlides/notesSlide5.xml"/><Relationship Id="rId1" Type="http://schemas.openxmlformats.org/officeDocument/2006/relationships/slideLayout" Target="../slideLayouts/slideLayout20.xml"/><Relationship Id="rId5" Type="http://schemas.openxmlformats.org/officeDocument/2006/relationships/image" Target="../media/image77.png"/><Relationship Id="rId4" Type="http://schemas.openxmlformats.org/officeDocument/2006/relationships/image" Target="../media/image7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8" Type="http://schemas.openxmlformats.org/officeDocument/2006/relationships/image" Target="../media/image28.jpg"/><Relationship Id="rId13" Type="http://schemas.openxmlformats.org/officeDocument/2006/relationships/image" Target="../media/image33.jpeg"/><Relationship Id="rId3" Type="http://schemas.openxmlformats.org/officeDocument/2006/relationships/image" Target="../media/image24.png"/><Relationship Id="rId7" Type="http://schemas.microsoft.com/office/2007/relationships/hdphoto" Target="../media/hdphoto1.wdp"/><Relationship Id="rId12" Type="http://schemas.openxmlformats.org/officeDocument/2006/relationships/image" Target="../media/image32.jpeg"/><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image" Target="../media/image27.png"/><Relationship Id="rId11" Type="http://schemas.openxmlformats.org/officeDocument/2006/relationships/image" Target="../media/image31.jpeg"/><Relationship Id="rId5" Type="http://schemas.openxmlformats.org/officeDocument/2006/relationships/image" Target="../media/image26.jpg"/><Relationship Id="rId10" Type="http://schemas.openxmlformats.org/officeDocument/2006/relationships/image" Target="../media/image30.png"/><Relationship Id="rId4" Type="http://schemas.openxmlformats.org/officeDocument/2006/relationships/image" Target="../media/image25.jpeg"/><Relationship Id="rId9" Type="http://schemas.openxmlformats.org/officeDocument/2006/relationships/image" Target="../media/image29.png"/><Relationship Id="rId1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193798"/>
            <a:ext cx="12192000" cy="267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feld 18"/>
          <p:cNvSpPr txBox="1"/>
          <p:nvPr/>
        </p:nvSpPr>
        <p:spPr>
          <a:xfrm>
            <a:off x="194471" y="1026718"/>
            <a:ext cx="11806125" cy="2246769"/>
          </a:xfrm>
          <a:prstGeom prst="rect">
            <a:avLst/>
          </a:prstGeom>
          <a:noFill/>
        </p:spPr>
        <p:txBody>
          <a:bodyPr wrap="square" rtlCol="0">
            <a:spAutoFit/>
          </a:bodyPr>
          <a:lstStyle/>
          <a:p>
            <a:pPr algn="ctr"/>
            <a:r>
              <a:rPr lang="en-US" sz="2800" b="1" dirty="0">
                <a:solidFill>
                  <a:srgbClr val="00727D"/>
                </a:solidFill>
                <a:latin typeface="+mj-lt"/>
                <a:cs typeface="Arial" panose="020B0604020202020204" pitchFamily="34" charset="0"/>
              </a:rPr>
              <a:t>57. </a:t>
            </a:r>
            <a:r>
              <a:rPr lang="en-US" sz="2800" b="1" dirty="0" err="1">
                <a:solidFill>
                  <a:srgbClr val="00727D"/>
                </a:solidFill>
                <a:latin typeface="+mj-lt"/>
                <a:cs typeface="Arial" panose="020B0604020202020204" pitchFamily="34" charset="0"/>
              </a:rPr>
              <a:t>Metallographie</a:t>
            </a:r>
            <a:r>
              <a:rPr lang="en-US" sz="2800" b="1" dirty="0">
                <a:solidFill>
                  <a:srgbClr val="00727D"/>
                </a:solidFill>
                <a:latin typeface="+mj-lt"/>
                <a:cs typeface="Arial" panose="020B0604020202020204" pitchFamily="34" charset="0"/>
              </a:rPr>
              <a:t> </a:t>
            </a:r>
            <a:r>
              <a:rPr lang="en-US" sz="2800" b="1" dirty="0" err="1">
                <a:solidFill>
                  <a:srgbClr val="00727D"/>
                </a:solidFill>
                <a:latin typeface="+mj-lt"/>
                <a:cs typeface="Arial" panose="020B0604020202020204" pitchFamily="34" charset="0"/>
              </a:rPr>
              <a:t>Tagung</a:t>
            </a:r>
            <a:r>
              <a:rPr lang="en-US" sz="2800" b="1" dirty="0">
                <a:solidFill>
                  <a:srgbClr val="00727D"/>
                </a:solidFill>
                <a:latin typeface="+mj-lt"/>
                <a:cs typeface="Arial" panose="020B0604020202020204" pitchFamily="34" charset="0"/>
              </a:rPr>
              <a:t> 2023</a:t>
            </a:r>
          </a:p>
          <a:p>
            <a:pPr algn="ctr"/>
            <a:endParaRPr lang="en-US" sz="1600" b="1" dirty="0">
              <a:solidFill>
                <a:srgbClr val="353534"/>
              </a:solidFill>
              <a:latin typeface="+mj-lt"/>
              <a:cs typeface="Arial" panose="020B0604020202020204" pitchFamily="34" charset="0"/>
            </a:endParaRPr>
          </a:p>
          <a:p>
            <a:pPr algn="ctr"/>
            <a:r>
              <a:rPr lang="en-US" sz="3200" b="1" i="0" dirty="0">
                <a:solidFill>
                  <a:srgbClr val="CB6D04"/>
                </a:solidFill>
                <a:effectLst/>
                <a:latin typeface="+mj-lt"/>
              </a:rPr>
              <a:t>Austenite grain growth observation by HT-LSCM for parametrization of solute drag effect and pinning forces in Fe-X-systems</a:t>
            </a:r>
          </a:p>
        </p:txBody>
      </p:sp>
      <p:sp>
        <p:nvSpPr>
          <p:cNvPr id="58" name="Rectangle 57"/>
          <p:cNvSpPr/>
          <p:nvPr/>
        </p:nvSpPr>
        <p:spPr>
          <a:xfrm>
            <a:off x="0" y="3834933"/>
            <a:ext cx="12192000" cy="338554"/>
          </a:xfrm>
          <a:prstGeom prst="rect">
            <a:avLst/>
          </a:prstGeom>
        </p:spPr>
        <p:txBody>
          <a:bodyPr wrap="square">
            <a:spAutoFit/>
          </a:bodyPr>
          <a:lstStyle/>
          <a:p>
            <a:pPr lvl="0"/>
            <a:r>
              <a:rPr lang="de-AT" sz="1600" b="1" dirty="0">
                <a:solidFill>
                  <a:srgbClr val="353534"/>
                </a:solidFill>
                <a:latin typeface="Arial" panose="020B0604020202020204" pitchFamily="34" charset="0"/>
                <a:cs typeface="Arial" panose="020B0604020202020204" pitchFamily="34" charset="0"/>
              </a:rPr>
              <a:t>Leoben, Sept. </a:t>
            </a:r>
            <a:r>
              <a:rPr lang="de-AT" sz="1600" b="1" dirty="0">
                <a:solidFill>
                  <a:srgbClr val="353534"/>
                </a:solidFill>
                <a:cs typeface="Arial" panose="020B0604020202020204" pitchFamily="34" charset="0"/>
              </a:rPr>
              <a:t>13-15th, </a:t>
            </a:r>
            <a:r>
              <a:rPr lang="de-AT" sz="1600" b="1" dirty="0">
                <a:solidFill>
                  <a:srgbClr val="353534"/>
                </a:solidFill>
                <a:latin typeface="Arial" panose="020B0604020202020204" pitchFamily="34" charset="0"/>
                <a:cs typeface="Arial" panose="020B0604020202020204" pitchFamily="34" charset="0"/>
              </a:rPr>
              <a:t>2023			</a:t>
            </a:r>
            <a:r>
              <a:rPr lang="de-AT" sz="1600" b="1" dirty="0">
                <a:solidFill>
                  <a:srgbClr val="353534"/>
                </a:solidFill>
                <a:cs typeface="Arial" panose="020B0604020202020204" pitchFamily="34" charset="0"/>
              </a:rPr>
              <a:t>	              </a:t>
            </a:r>
            <a:r>
              <a:rPr lang="de-AT" sz="1600" b="1" dirty="0">
                <a:solidFill>
                  <a:srgbClr val="353534"/>
                </a:solidFill>
                <a:latin typeface="Arial" panose="020B0604020202020204" pitchFamily="34" charset="0"/>
                <a:cs typeface="Arial" panose="020B0604020202020204" pitchFamily="34" charset="0"/>
              </a:rPr>
              <a:t>Maximilian Kern, Michael Bernhard and Christian Bernhard</a:t>
            </a: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350" y="4418197"/>
            <a:ext cx="2967664" cy="2227726"/>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91918" y="4418197"/>
            <a:ext cx="3601713" cy="2227726"/>
          </a:xfrm>
          <a:prstGeom prst="rect">
            <a:avLst/>
          </a:prstGeom>
          <a:noFill/>
          <a:ln>
            <a:noFill/>
          </a:ln>
        </p:spPr>
      </p:pic>
      <p:pic>
        <p:nvPicPr>
          <p:cNvPr id="30" name="Bild 7" descr="logo_fm_english_2c.png"/>
          <p:cNvPicPr>
            <a:picLocks noChangeAspect="1"/>
          </p:cNvPicPr>
          <p:nvPr/>
        </p:nvPicPr>
        <p:blipFill rotWithShape="1">
          <a:blip r:embed="rId6" cstate="print">
            <a:lum bright="70000" contrast="-70000"/>
            <a:extLst>
              <a:ext uri="{BEBA8EAE-BF5A-486C-A8C5-ECC9F3942E4B}">
                <a14:imgProps xmlns:a14="http://schemas.microsoft.com/office/drawing/2010/main">
                  <a14:imgLayer r:embed="rId7">
                    <a14:imgEffect>
                      <a14:sharpenSoften amount="-40000"/>
                    </a14:imgEffect>
                    <a14:imgEffect>
                      <a14:brightnessContrast bright="43000"/>
                    </a14:imgEffect>
                  </a14:imgLayer>
                </a14:imgProps>
              </a:ext>
            </a:extLst>
          </a:blip>
          <a:srcRect r="69408"/>
          <a:stretch/>
        </p:blipFill>
        <p:spPr bwMode="auto">
          <a:xfrm>
            <a:off x="6593407" y="5781677"/>
            <a:ext cx="900224" cy="800564"/>
          </a:xfrm>
          <a:prstGeom prst="rect">
            <a:avLst/>
          </a:prstGeom>
          <a:solidFill>
            <a:schemeClr val="bg1">
              <a:alpha val="0"/>
            </a:schemeClr>
          </a:solidFill>
          <a:ln w="9525">
            <a:noFill/>
            <a:miter lim="800000"/>
            <a:headEnd/>
            <a:tailEnd/>
          </a:ln>
        </p:spPr>
      </p:pic>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21915" y="4418197"/>
            <a:ext cx="4031126" cy="2227726"/>
          </a:xfrm>
          <a:prstGeom prst="rect">
            <a:avLst/>
          </a:prstGeom>
        </p:spPr>
      </p:pic>
      <p:pic>
        <p:nvPicPr>
          <p:cNvPr id="4" name="Grafik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70325" y="87534"/>
            <a:ext cx="2294688" cy="540000"/>
          </a:xfrm>
          <a:prstGeom prst="rect">
            <a:avLst/>
          </a:prstGeom>
        </p:spPr>
      </p:pic>
      <p:pic>
        <p:nvPicPr>
          <p:cNvPr id="7" name="Grafik 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050048" y="87534"/>
            <a:ext cx="2023945" cy="540000"/>
          </a:xfrm>
          <a:prstGeom prst="rect">
            <a:avLst/>
          </a:prstGeom>
        </p:spPr>
      </p:pic>
      <p:pic>
        <p:nvPicPr>
          <p:cNvPr id="3" name="Picture 10" descr="Komet_5">
            <a:extLst>
              <a:ext uri="{FF2B5EF4-FFF2-40B4-BE49-F238E27FC236}">
                <a16:creationId xmlns:a16="http://schemas.microsoft.com/office/drawing/2014/main" id="{CD6FD2E7-FFDA-9832-A03F-C0AF0B6B6BE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08965" y="87534"/>
            <a:ext cx="1096832"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nhaltsplatzhalter 6" descr="mcl_logo_ohnetext_v.jpg">
            <a:extLst>
              <a:ext uri="{FF2B5EF4-FFF2-40B4-BE49-F238E27FC236}">
                <a16:creationId xmlns:a16="http://schemas.microsoft.com/office/drawing/2014/main" id="{E4507321-E04E-9E13-DD37-54DB308B8A32}"/>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143132" y="92767"/>
            <a:ext cx="1279270" cy="539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Neuer Markenauftritt der voestalpine - voestalpine">
            <a:extLst>
              <a:ext uri="{FF2B5EF4-FFF2-40B4-BE49-F238E27FC236}">
                <a16:creationId xmlns:a16="http://schemas.microsoft.com/office/drawing/2014/main" id="{5CABDAF7-08FA-EFAD-2E5A-802AE76E1221}"/>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5294" t="32323" r="4312" b="33853"/>
          <a:stretch/>
        </p:blipFill>
        <p:spPr bwMode="auto">
          <a:xfrm>
            <a:off x="10024269" y="87534"/>
            <a:ext cx="2167731" cy="540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34D7AC92-0A4F-9D5E-212C-EF4326C94FA8}"/>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831054" y="87534"/>
            <a:ext cx="2134981" cy="5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2967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97EA12D2-8024-7346-84EF-E282585AE000}"/>
              </a:ext>
            </a:extLst>
          </p:cNvPr>
          <p:cNvSpPr>
            <a:spLocks noGrp="1"/>
          </p:cNvSpPr>
          <p:nvPr>
            <p:ph type="ftr" sz="quarter" idx="10"/>
          </p:nvPr>
        </p:nvSpPr>
        <p:spPr>
          <a:xfrm>
            <a:off x="74712" y="6597352"/>
            <a:ext cx="12042576" cy="260350"/>
          </a:xfrm>
        </p:spPr>
        <p:txBody>
          <a:bodyPr/>
          <a:lstStyle/>
          <a:p>
            <a:pPr>
              <a:tabLst>
                <a:tab pos="346075" algn="l"/>
                <a:tab pos="5954713" algn="ctr"/>
                <a:tab pos="11814175" algn="r"/>
              </a:tabLst>
            </a:pPr>
            <a:r>
              <a:rPr lang="de-DE" altLang="de-DE" dirty="0"/>
              <a:t>	</a:t>
            </a:r>
            <a:r>
              <a:rPr lang="de-AT" sz="900" dirty="0">
                <a:solidFill>
                  <a:srgbClr val="000000"/>
                </a:solidFill>
                <a:latin typeface="Arial" panose="020B0604020202020204" pitchFamily="34" charset="0"/>
              </a:rPr>
              <a:t>57. Metallographie Tagung</a:t>
            </a:r>
            <a:r>
              <a:rPr lang="de-AT" dirty="0">
                <a:solidFill>
                  <a:srgbClr val="000000"/>
                </a:solidFill>
              </a:rPr>
              <a:t>	MUL-ESM</a:t>
            </a:r>
            <a:r>
              <a:rPr lang="de-DE" altLang="de-DE" dirty="0"/>
              <a:t>	  </a:t>
            </a:r>
            <a:fld id="{55741CB4-9832-CA46-BCB8-8927D8D507FC}" type="slidenum">
              <a:rPr lang="de-DE" altLang="de-DE" smtClean="0"/>
              <a:pPr>
                <a:tabLst>
                  <a:tab pos="346075" algn="l"/>
                  <a:tab pos="5954713" algn="ctr"/>
                  <a:tab pos="11814175" algn="r"/>
                </a:tabLst>
              </a:pPr>
              <a:t>2</a:t>
            </a:fld>
            <a:endParaRPr lang="de-DE" altLang="de-DE" dirty="0"/>
          </a:p>
        </p:txBody>
      </p:sp>
      <p:sp>
        <p:nvSpPr>
          <p:cNvPr id="4" name="Textplatzhalter 8">
            <a:extLst>
              <a:ext uri="{FF2B5EF4-FFF2-40B4-BE49-F238E27FC236}">
                <a16:creationId xmlns:a16="http://schemas.microsoft.com/office/drawing/2014/main" id="{882B0FA6-81A6-4F8A-AA20-547844226CD9}"/>
              </a:ext>
            </a:extLst>
          </p:cNvPr>
          <p:cNvSpPr>
            <a:spLocks noGrp="1"/>
          </p:cNvSpPr>
          <p:nvPr>
            <p:ph type="body" sz="quarter" idx="11"/>
          </p:nvPr>
        </p:nvSpPr>
        <p:spPr>
          <a:xfrm>
            <a:off x="247507" y="188912"/>
            <a:ext cx="10753003" cy="287337"/>
          </a:xfrm>
        </p:spPr>
        <p:txBody>
          <a:bodyPr/>
          <a:lstStyle/>
          <a:p>
            <a:r>
              <a:rPr lang="en-US" dirty="0"/>
              <a:t>Table of contents</a:t>
            </a:r>
          </a:p>
          <a:p>
            <a:endParaRPr lang="en-US" dirty="0"/>
          </a:p>
        </p:txBody>
      </p:sp>
      <p:sp>
        <p:nvSpPr>
          <p:cNvPr id="9" name="Inhaltsplatzhalter 2"/>
          <p:cNvSpPr>
            <a:spLocks noGrp="1"/>
          </p:cNvSpPr>
          <p:nvPr>
            <p:ph idx="1"/>
          </p:nvPr>
        </p:nvSpPr>
        <p:spPr>
          <a:xfrm>
            <a:off x="335360" y="734142"/>
            <a:ext cx="11521280" cy="5537349"/>
          </a:xfrm>
        </p:spPr>
        <p:txBody>
          <a:bodyPr anchor="ctr"/>
          <a:lstStyle/>
          <a:p>
            <a:pPr marL="457200" indent="-457200">
              <a:lnSpc>
                <a:spcPct val="200000"/>
              </a:lnSpc>
              <a:buFont typeface="+mj-lt"/>
              <a:buAutoNum type="arabicPeriod"/>
            </a:pPr>
            <a:r>
              <a:rPr lang="en-US" sz="2000" dirty="0">
                <a:solidFill>
                  <a:srgbClr val="FF0000"/>
                </a:solidFill>
                <a:latin typeface="+mj-lt"/>
              </a:rPr>
              <a:t>Introduction and theoretical input</a:t>
            </a:r>
          </a:p>
          <a:p>
            <a:pPr marL="457200" indent="-457200">
              <a:lnSpc>
                <a:spcPct val="200000"/>
              </a:lnSpc>
              <a:buFont typeface="+mj-lt"/>
              <a:buAutoNum type="arabicPeriod"/>
            </a:pPr>
            <a:r>
              <a:rPr lang="en-US" sz="2000" dirty="0">
                <a:latin typeface="+mj-lt"/>
              </a:rPr>
              <a:t>HT-LSCM: Experimental device</a:t>
            </a:r>
          </a:p>
          <a:p>
            <a:pPr marL="457200" indent="-457200">
              <a:lnSpc>
                <a:spcPct val="200000"/>
              </a:lnSpc>
              <a:buFont typeface="+mj-lt"/>
              <a:buAutoNum type="arabicPeriod"/>
            </a:pPr>
            <a:r>
              <a:rPr lang="en-US" sz="2000" dirty="0">
                <a:latin typeface="+mj-lt"/>
              </a:rPr>
              <a:t>Methodology and sample production</a:t>
            </a:r>
          </a:p>
          <a:p>
            <a:pPr marL="457200" indent="-457200">
              <a:lnSpc>
                <a:spcPct val="200000"/>
              </a:lnSpc>
              <a:buFont typeface="+mj-lt"/>
              <a:buAutoNum type="arabicPeriod"/>
            </a:pPr>
            <a:r>
              <a:rPr lang="de-AT" sz="2000" dirty="0">
                <a:latin typeface="+mj-lt"/>
              </a:rPr>
              <a:t>Investigation </a:t>
            </a:r>
            <a:r>
              <a:rPr lang="en-US" sz="2000" dirty="0">
                <a:latin typeface="+mj-lt"/>
              </a:rPr>
              <a:t>of retarding pressures (solute drag, pinning) in Fe-X systems</a:t>
            </a:r>
          </a:p>
          <a:p>
            <a:pPr marL="457200" indent="-457200">
              <a:lnSpc>
                <a:spcPct val="200000"/>
              </a:lnSpc>
              <a:buFont typeface="+mj-lt"/>
              <a:buAutoNum type="arabicPeriod"/>
            </a:pPr>
            <a:r>
              <a:rPr lang="en-US" sz="2000" dirty="0">
                <a:latin typeface="+mj-lt"/>
              </a:rPr>
              <a:t>Conclusion</a:t>
            </a:r>
          </a:p>
          <a:p>
            <a:pPr marL="457200" indent="-457200">
              <a:lnSpc>
                <a:spcPct val="200000"/>
              </a:lnSpc>
              <a:buFont typeface="+mj-lt"/>
              <a:buAutoNum type="arabicPeriod"/>
            </a:pPr>
            <a:endParaRPr lang="en-US" sz="2000" dirty="0">
              <a:latin typeface="+mj-lt"/>
            </a:endParaRPr>
          </a:p>
          <a:p>
            <a:pPr marL="342900" marR="0" lvl="1" indent="0" algn="l" defTabSz="914400" rtl="0" eaLnBrk="1" fontAlgn="base" latinLnBrk="0" hangingPunct="1">
              <a:spcBef>
                <a:spcPct val="20000"/>
              </a:spcBef>
              <a:spcAft>
                <a:spcPct val="0"/>
              </a:spcAft>
              <a:buClr>
                <a:srgbClr val="00737E"/>
              </a:buClr>
              <a:buSzPct val="50000"/>
              <a:buNone/>
              <a:tabLst/>
              <a:defRPr/>
            </a:pPr>
            <a:endParaRPr lang="en-US" sz="1600" dirty="0">
              <a:solidFill>
                <a:srgbClr val="000000"/>
              </a:solidFill>
              <a:latin typeface="Arial"/>
            </a:endParaRPr>
          </a:p>
        </p:txBody>
      </p:sp>
    </p:spTree>
    <p:extLst>
      <p:ext uri="{BB962C8B-B14F-4D97-AF65-F5344CB8AC3E}">
        <p14:creationId xmlns:p14="http://schemas.microsoft.com/office/powerpoint/2010/main" val="13122149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8">
            <a:extLst>
              <a:ext uri="{FF2B5EF4-FFF2-40B4-BE49-F238E27FC236}">
                <a16:creationId xmlns:a16="http://schemas.microsoft.com/office/drawing/2014/main" id="{882B0FA6-81A6-4F8A-AA20-547844226CD9}"/>
              </a:ext>
            </a:extLst>
          </p:cNvPr>
          <p:cNvSpPr>
            <a:spLocks noGrp="1"/>
          </p:cNvSpPr>
          <p:nvPr>
            <p:ph type="body" sz="quarter" idx="11"/>
          </p:nvPr>
        </p:nvSpPr>
        <p:spPr>
          <a:xfrm>
            <a:off x="192088" y="188913"/>
            <a:ext cx="11177876" cy="287337"/>
          </a:xfrm>
        </p:spPr>
        <p:txBody>
          <a:bodyPr/>
          <a:lstStyle/>
          <a:p>
            <a:r>
              <a:rPr lang="en-US" sz="1800" dirty="0">
                <a:solidFill>
                  <a:srgbClr val="00737E"/>
                </a:solidFill>
                <a:latin typeface="Arial"/>
                <a:cs typeface="+mj-cs"/>
              </a:rPr>
              <a:t>Introduction</a:t>
            </a:r>
            <a:endParaRPr lang="en-ID" sz="1800" dirty="0">
              <a:latin typeface="Arial"/>
            </a:endParaRPr>
          </a:p>
          <a:p>
            <a:endParaRPr lang="de-AT" dirty="0"/>
          </a:p>
        </p:txBody>
      </p:sp>
      <p:sp>
        <p:nvSpPr>
          <p:cNvPr id="2" name="Fußzeilenplatzhalter 2">
            <a:extLst>
              <a:ext uri="{FF2B5EF4-FFF2-40B4-BE49-F238E27FC236}">
                <a16:creationId xmlns:a16="http://schemas.microsoft.com/office/drawing/2014/main" id="{2501C833-DF4C-0983-CD7F-2E7CFFB809D8}"/>
              </a:ext>
            </a:extLst>
          </p:cNvPr>
          <p:cNvSpPr>
            <a:spLocks noGrp="1"/>
          </p:cNvSpPr>
          <p:nvPr>
            <p:ph type="ftr" sz="quarter" idx="10"/>
          </p:nvPr>
        </p:nvSpPr>
        <p:spPr>
          <a:xfrm>
            <a:off x="74712" y="6597352"/>
            <a:ext cx="12042576" cy="260350"/>
          </a:xfrm>
        </p:spPr>
        <p:txBody>
          <a:bodyPr/>
          <a:lstStyle/>
          <a:p>
            <a:pPr>
              <a:tabLst>
                <a:tab pos="346075" algn="l"/>
                <a:tab pos="5954713" algn="ctr"/>
                <a:tab pos="11814175" algn="r"/>
              </a:tabLst>
            </a:pPr>
            <a:r>
              <a:rPr lang="de-DE" altLang="de-DE" dirty="0"/>
              <a:t>	</a:t>
            </a:r>
            <a:r>
              <a:rPr lang="de-AT" sz="900" dirty="0">
                <a:solidFill>
                  <a:srgbClr val="000000"/>
                </a:solidFill>
                <a:latin typeface="Arial" panose="020B0604020202020204" pitchFamily="34" charset="0"/>
              </a:rPr>
              <a:t>57. Metallographie Tagung</a:t>
            </a:r>
            <a:r>
              <a:rPr lang="de-AT" dirty="0">
                <a:solidFill>
                  <a:srgbClr val="000000"/>
                </a:solidFill>
              </a:rPr>
              <a:t>	MUL-ESM</a:t>
            </a:r>
            <a:r>
              <a:rPr lang="de-DE" altLang="de-DE" dirty="0"/>
              <a:t>	  </a:t>
            </a:r>
            <a:fld id="{55741CB4-9832-CA46-BCB8-8927D8D507FC}" type="slidenum">
              <a:rPr lang="de-DE" altLang="de-DE" smtClean="0"/>
              <a:pPr>
                <a:tabLst>
                  <a:tab pos="346075" algn="l"/>
                  <a:tab pos="5954713" algn="ctr"/>
                  <a:tab pos="11814175" algn="r"/>
                </a:tabLst>
              </a:pPr>
              <a:t>3</a:t>
            </a:fld>
            <a:endParaRPr lang="de-DE" altLang="de-DE" dirty="0"/>
          </a:p>
        </p:txBody>
      </p:sp>
      <p:pic>
        <p:nvPicPr>
          <p:cNvPr id="8" name="Grafik 7">
            <a:extLst>
              <a:ext uri="{FF2B5EF4-FFF2-40B4-BE49-F238E27FC236}">
                <a16:creationId xmlns:a16="http://schemas.microsoft.com/office/drawing/2014/main" id="{723625A2-B6FB-CA17-7F6F-72953D8C55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64945" y="1465817"/>
            <a:ext cx="3756851" cy="2139195"/>
          </a:xfrm>
          <a:prstGeom prst="rect">
            <a:avLst/>
          </a:prstGeom>
        </p:spPr>
      </p:pic>
      <p:pic>
        <p:nvPicPr>
          <p:cNvPr id="9" name="Grafik 8">
            <a:extLst>
              <a:ext uri="{FF2B5EF4-FFF2-40B4-BE49-F238E27FC236}">
                <a16:creationId xmlns:a16="http://schemas.microsoft.com/office/drawing/2014/main" id="{ED25D0BB-FE8B-4B5D-2756-23E2792EFB5C}"/>
              </a:ext>
            </a:extLst>
          </p:cNvPr>
          <p:cNvPicPr>
            <a:picLocks noChangeAspect="1"/>
          </p:cNvPicPr>
          <p:nvPr/>
        </p:nvPicPr>
        <p:blipFill>
          <a:blip r:embed="rId3"/>
          <a:stretch>
            <a:fillRect/>
          </a:stretch>
        </p:blipFill>
        <p:spPr>
          <a:xfrm>
            <a:off x="8685730" y="3765638"/>
            <a:ext cx="3136156" cy="2746665"/>
          </a:xfrm>
          <a:prstGeom prst="rect">
            <a:avLst/>
          </a:prstGeom>
        </p:spPr>
      </p:pic>
      <p:pic>
        <p:nvPicPr>
          <p:cNvPr id="10" name="Grafik 9" descr="G:\2017-02-28_Dissertation_NoraFuchs\HT-LSCM_Tests\Austenite_GrainGrowth\2017-02-28_5604301_1150_01\Bilder\900.bmp">
            <a:hlinkClick r:id="rId4" action="ppaction://hlinkfile"/>
            <a:extLst>
              <a:ext uri="{FF2B5EF4-FFF2-40B4-BE49-F238E27FC236}">
                <a16:creationId xmlns:a16="http://schemas.microsoft.com/office/drawing/2014/main" id="{B7BEA2E3-B7BB-BB7B-6071-110BB0690AD6}"/>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01240" y="4448166"/>
            <a:ext cx="2072832" cy="2071726"/>
          </a:xfrm>
          <a:prstGeom prst="rect">
            <a:avLst/>
          </a:prstGeom>
          <a:noFill/>
          <a:ln>
            <a:noFill/>
          </a:ln>
        </p:spPr>
      </p:pic>
      <p:sp>
        <p:nvSpPr>
          <p:cNvPr id="11" name="Inhaltsplatzhalter 1">
            <a:extLst>
              <a:ext uri="{FF2B5EF4-FFF2-40B4-BE49-F238E27FC236}">
                <a16:creationId xmlns:a16="http://schemas.microsoft.com/office/drawing/2014/main" id="{0CA31A06-756B-B86A-6BC9-938CB816CC0B}"/>
              </a:ext>
            </a:extLst>
          </p:cNvPr>
          <p:cNvSpPr txBox="1">
            <a:spLocks/>
          </p:cNvSpPr>
          <p:nvPr/>
        </p:nvSpPr>
        <p:spPr bwMode="auto">
          <a:xfrm>
            <a:off x="180000" y="720000"/>
            <a:ext cx="8383174" cy="583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1" fontAlgn="base" hangingPunct="1">
              <a:spcBef>
                <a:spcPct val="20000"/>
              </a:spcBef>
              <a:spcAft>
                <a:spcPct val="0"/>
              </a:spcAft>
              <a:buClr>
                <a:srgbClr val="00737E"/>
              </a:buClr>
              <a:buFont typeface="Wingdings 2" pitchFamily="2" charset="2"/>
              <a:buChar char="®"/>
              <a:defRPr sz="2100" b="1">
                <a:solidFill>
                  <a:schemeClr val="tx1"/>
                </a:solidFill>
                <a:latin typeface="+mn-lt"/>
                <a:ea typeface="ＭＳ Ｐゴシック" charset="0"/>
                <a:cs typeface="+mn-cs"/>
              </a:defRPr>
            </a:lvl1pPr>
            <a:lvl2pPr marL="557213" indent="-214313" algn="l" rtl="0" eaLnBrk="1" fontAlgn="base" hangingPunct="1">
              <a:spcBef>
                <a:spcPct val="20000"/>
              </a:spcBef>
              <a:spcAft>
                <a:spcPct val="0"/>
              </a:spcAft>
              <a:buClr>
                <a:srgbClr val="00737E"/>
              </a:buClr>
              <a:buSzPct val="50000"/>
              <a:buFont typeface="Wingdings 2" pitchFamily="2" charset="2"/>
              <a:buChar char="¯"/>
              <a:defRPr sz="1800">
                <a:solidFill>
                  <a:schemeClr val="tx1"/>
                </a:solidFill>
                <a:latin typeface="+mn-lt"/>
                <a:ea typeface="ＭＳ Ｐゴシック" charset="0"/>
              </a:defRPr>
            </a:lvl2pPr>
            <a:lvl3pPr marL="857250" indent="-171450" algn="l" rtl="0" eaLnBrk="1" fontAlgn="base" hangingPunct="1">
              <a:spcBef>
                <a:spcPct val="20000"/>
              </a:spcBef>
              <a:spcAft>
                <a:spcPct val="0"/>
              </a:spcAft>
              <a:buClr>
                <a:srgbClr val="00737E"/>
              </a:buClr>
              <a:buChar char="•"/>
              <a:defRPr sz="1500">
                <a:solidFill>
                  <a:schemeClr val="tx1"/>
                </a:solidFill>
                <a:latin typeface="+mn-lt"/>
                <a:ea typeface="ＭＳ Ｐゴシック" charset="0"/>
              </a:defRPr>
            </a:lvl3pPr>
            <a:lvl4pPr marL="1200150" indent="-171450" algn="l" rtl="0" eaLnBrk="1" fontAlgn="base" hangingPunct="1">
              <a:spcBef>
                <a:spcPct val="20000"/>
              </a:spcBef>
              <a:spcAft>
                <a:spcPct val="0"/>
              </a:spcAft>
              <a:buChar char="–"/>
              <a:defRPr sz="1350">
                <a:solidFill>
                  <a:schemeClr val="tx1"/>
                </a:solidFill>
                <a:latin typeface="+mn-lt"/>
                <a:ea typeface="ＭＳ Ｐゴシック" charset="0"/>
              </a:defRPr>
            </a:lvl4pPr>
            <a:lvl5pPr marL="1543050" indent="-171450" algn="l" rtl="0" eaLnBrk="1" fontAlgn="base" hangingPunct="1">
              <a:spcBef>
                <a:spcPct val="20000"/>
              </a:spcBef>
              <a:spcAft>
                <a:spcPct val="0"/>
              </a:spcAft>
              <a:buChar char="»"/>
              <a:defRPr sz="1350">
                <a:solidFill>
                  <a:schemeClr val="tx1"/>
                </a:solidFill>
                <a:latin typeface="+mn-lt"/>
                <a:ea typeface="ＭＳ Ｐゴシック" charset="0"/>
              </a:defRPr>
            </a:lvl5pPr>
            <a:lvl6pPr marL="1885950" indent="-171450" algn="l" rtl="0" eaLnBrk="1" fontAlgn="base" hangingPunct="1">
              <a:spcBef>
                <a:spcPct val="20000"/>
              </a:spcBef>
              <a:spcAft>
                <a:spcPct val="0"/>
              </a:spcAft>
              <a:buChar char="»"/>
              <a:defRPr sz="1350">
                <a:solidFill>
                  <a:schemeClr val="tx1"/>
                </a:solidFill>
                <a:latin typeface="+mn-lt"/>
              </a:defRPr>
            </a:lvl6pPr>
            <a:lvl7pPr marL="2228850" indent="-171450" algn="l" rtl="0" eaLnBrk="1" fontAlgn="base" hangingPunct="1">
              <a:spcBef>
                <a:spcPct val="20000"/>
              </a:spcBef>
              <a:spcAft>
                <a:spcPct val="0"/>
              </a:spcAft>
              <a:buChar char="»"/>
              <a:defRPr sz="1350">
                <a:solidFill>
                  <a:schemeClr val="tx1"/>
                </a:solidFill>
                <a:latin typeface="+mn-lt"/>
              </a:defRPr>
            </a:lvl7pPr>
            <a:lvl8pPr marL="2571750" indent="-171450" algn="l" rtl="0" eaLnBrk="1" fontAlgn="base" hangingPunct="1">
              <a:spcBef>
                <a:spcPct val="20000"/>
              </a:spcBef>
              <a:spcAft>
                <a:spcPct val="0"/>
              </a:spcAft>
              <a:buChar char="»"/>
              <a:defRPr sz="1350">
                <a:solidFill>
                  <a:schemeClr val="tx1"/>
                </a:solidFill>
                <a:latin typeface="+mn-lt"/>
              </a:defRPr>
            </a:lvl8pPr>
            <a:lvl9pPr marL="2914650" indent="-171450" algn="l" rtl="0" eaLnBrk="1" fontAlgn="base" hangingPunct="1">
              <a:spcBef>
                <a:spcPct val="20000"/>
              </a:spcBef>
              <a:spcAft>
                <a:spcPct val="0"/>
              </a:spcAft>
              <a:buChar char="»"/>
              <a:defRPr sz="1350">
                <a:solidFill>
                  <a:schemeClr val="tx1"/>
                </a:solidFill>
                <a:latin typeface="+mn-lt"/>
              </a:defRPr>
            </a:lvl9pPr>
          </a:lstStyle>
          <a:p>
            <a:pPr>
              <a:lnSpc>
                <a:spcPct val="150000"/>
              </a:lnSpc>
            </a:pPr>
            <a:r>
              <a:rPr lang="en-US" sz="1800" kern="0" dirty="0">
                <a:latin typeface="Arial" panose="020B0604020202020204" pitchFamily="34" charset="0"/>
                <a:cs typeface="Arial" panose="020B0604020202020204" pitchFamily="34" charset="0"/>
              </a:rPr>
              <a:t>Motivation </a:t>
            </a:r>
            <a:r>
              <a:rPr lang="en-US" sz="1800" dirty="0"/>
              <a:t>for controlling austenite grain size in metallurgical processes</a:t>
            </a:r>
          </a:p>
          <a:p>
            <a:pPr>
              <a:lnSpc>
                <a:spcPct val="150000"/>
              </a:lnSpc>
            </a:pPr>
            <a:endParaRPr lang="en-US" sz="1800" kern="0" dirty="0">
              <a:latin typeface="Arial" panose="020B0604020202020204" pitchFamily="34" charset="0"/>
              <a:cs typeface="Arial" panose="020B0604020202020204" pitchFamily="34" charset="0"/>
            </a:endParaRPr>
          </a:p>
          <a:p>
            <a:pPr lvl="1">
              <a:lnSpc>
                <a:spcPct val="150000"/>
              </a:lnSpc>
              <a:buSzPct val="100000"/>
              <a:buFont typeface="Wingdings" panose="05000000000000000000" pitchFamily="2" charset="2"/>
              <a:buChar char="Ø"/>
            </a:pPr>
            <a:r>
              <a:rPr lang="en-US" kern="0" dirty="0">
                <a:latin typeface="Arial" panose="020B0604020202020204" pitchFamily="34" charset="0"/>
                <a:cs typeface="Arial" panose="020B0604020202020204" pitchFamily="34" charset="0"/>
              </a:rPr>
              <a:t>Important parameter for final mechanical properties in product</a:t>
            </a:r>
          </a:p>
          <a:p>
            <a:pPr lvl="1">
              <a:lnSpc>
                <a:spcPct val="150000"/>
              </a:lnSpc>
              <a:buSzPct val="100000"/>
              <a:buFont typeface="Wingdings" panose="05000000000000000000" pitchFamily="2" charset="2"/>
              <a:buChar char="Ø"/>
            </a:pPr>
            <a:r>
              <a:rPr lang="en-US" kern="0" dirty="0">
                <a:latin typeface="Arial" panose="020B0604020202020204" pitchFamily="34" charset="0"/>
                <a:cs typeface="Arial" panose="020B0604020202020204" pitchFamily="34" charset="0"/>
              </a:rPr>
              <a:t>Essential for metallurgical processes (Continuous casting, particle dissolution, e.g., non-metallic inclusions, heat treatment)</a:t>
            </a:r>
          </a:p>
          <a:p>
            <a:pPr lvl="1">
              <a:lnSpc>
                <a:spcPct val="150000"/>
              </a:lnSpc>
              <a:buSzPct val="100000"/>
              <a:buFont typeface="Wingdings" panose="05000000000000000000" pitchFamily="2" charset="2"/>
              <a:buChar char="Ø"/>
            </a:pPr>
            <a:r>
              <a:rPr lang="en-US" kern="0" dirty="0">
                <a:latin typeface="Arial" panose="020B0604020202020204" pitchFamily="34" charset="0"/>
                <a:cs typeface="Arial" panose="020B0604020202020204" pitchFamily="34" charset="0"/>
              </a:rPr>
              <a:t>Investigation of AGS </a:t>
            </a:r>
            <a:r>
              <a:rPr lang="en-US" kern="0">
                <a:latin typeface="Arial" panose="020B0604020202020204" pitchFamily="34" charset="0"/>
                <a:cs typeface="Arial" panose="020B0604020202020204" pitchFamily="34" charset="0"/>
              </a:rPr>
              <a:t>associated</a:t>
            </a:r>
            <a:r>
              <a:rPr lang="en-US" kern="0" dirty="0">
                <a:latin typeface="Arial" panose="020B0604020202020204" pitchFamily="34" charset="0"/>
                <a:cs typeface="Arial" panose="020B0604020202020204" pitchFamily="34" charset="0"/>
              </a:rPr>
              <a:t> mechanisms in these processes:</a:t>
            </a:r>
          </a:p>
          <a:p>
            <a:pPr lvl="2">
              <a:lnSpc>
                <a:spcPct val="150000"/>
              </a:lnSpc>
            </a:pPr>
            <a:r>
              <a:rPr lang="en-US" sz="1800" kern="0" dirty="0">
                <a:latin typeface="Arial" panose="020B0604020202020204" pitchFamily="34" charset="0"/>
                <a:cs typeface="Arial" panose="020B0604020202020204" pitchFamily="34" charset="0"/>
              </a:rPr>
              <a:t>Phase transformation &amp; nucleation</a:t>
            </a:r>
          </a:p>
          <a:p>
            <a:pPr lvl="2">
              <a:lnSpc>
                <a:spcPct val="150000"/>
              </a:lnSpc>
            </a:pPr>
            <a:r>
              <a:rPr lang="en-US" sz="1800" kern="0" dirty="0">
                <a:latin typeface="Arial" panose="020B0604020202020204" pitchFamily="34" charset="0"/>
                <a:cs typeface="Arial" panose="020B0604020202020204" pitchFamily="34" charset="0"/>
              </a:rPr>
              <a:t>Grain growth</a:t>
            </a:r>
          </a:p>
          <a:p>
            <a:pPr lvl="2">
              <a:lnSpc>
                <a:spcPct val="150000"/>
              </a:lnSpc>
            </a:pPr>
            <a:r>
              <a:rPr lang="en-US" sz="1800" kern="0" dirty="0">
                <a:latin typeface="Arial" panose="020B0604020202020204" pitchFamily="34" charset="0"/>
                <a:cs typeface="Arial" panose="020B0604020202020204" pitchFamily="34" charset="0"/>
              </a:rPr>
              <a:t>GB pinning by second phase precipitation </a:t>
            </a:r>
          </a:p>
          <a:p>
            <a:pPr marL="685800" lvl="2" indent="0">
              <a:lnSpc>
                <a:spcPct val="150000"/>
              </a:lnSpc>
              <a:buNone/>
            </a:pPr>
            <a:r>
              <a:rPr lang="en-US" sz="1800" kern="0" dirty="0">
                <a:latin typeface="Arial" panose="020B0604020202020204" pitchFamily="34" charset="0"/>
                <a:cs typeface="Arial" panose="020B0604020202020204" pitchFamily="34" charset="0"/>
              </a:rPr>
              <a:t>stopping grain growth</a:t>
            </a:r>
          </a:p>
          <a:p>
            <a:pPr lvl="2">
              <a:lnSpc>
                <a:spcPct val="150000"/>
              </a:lnSpc>
            </a:pPr>
            <a:r>
              <a:rPr lang="en-US" sz="1800" kern="0" dirty="0">
                <a:latin typeface="Arial" panose="020B0604020202020204" pitchFamily="34" charset="0"/>
                <a:cs typeface="Arial" panose="020B0604020202020204" pitchFamily="34" charset="0"/>
              </a:rPr>
              <a:t>Solute drag effect: decelerating grain growth</a:t>
            </a:r>
          </a:p>
          <a:p>
            <a:pPr lvl="2">
              <a:lnSpc>
                <a:spcPct val="150000"/>
              </a:lnSpc>
            </a:pPr>
            <a:r>
              <a:rPr lang="en-US" sz="1800" kern="0" dirty="0">
                <a:latin typeface="Arial" panose="020B0604020202020204" pitchFamily="34" charset="0"/>
                <a:cs typeface="Arial" panose="020B0604020202020204" pitchFamily="34" charset="0"/>
              </a:rPr>
              <a:t>Recrystallization </a:t>
            </a:r>
          </a:p>
          <a:p>
            <a:pPr lvl="1">
              <a:lnSpc>
                <a:spcPct val="150000"/>
              </a:lnSpc>
            </a:pPr>
            <a:endParaRPr lang="en-US" sz="1400" kern="0" dirty="0">
              <a:latin typeface="Arial" panose="020B0604020202020204" pitchFamily="34" charset="0"/>
              <a:cs typeface="Arial" panose="020B0604020202020204" pitchFamily="34" charset="0"/>
            </a:endParaRPr>
          </a:p>
          <a:p>
            <a:pPr lvl="1">
              <a:lnSpc>
                <a:spcPct val="150000"/>
              </a:lnSpc>
            </a:pPr>
            <a:endParaRPr lang="en-US" sz="1300" kern="0" dirty="0">
              <a:latin typeface="Arial" panose="020B0604020202020204" pitchFamily="34" charset="0"/>
              <a:cs typeface="Arial" panose="020B0604020202020204" pitchFamily="34" charset="0"/>
            </a:endParaRPr>
          </a:p>
          <a:p>
            <a:pPr lvl="1">
              <a:lnSpc>
                <a:spcPct val="150000"/>
              </a:lnSpc>
            </a:pPr>
            <a:endParaRPr lang="en-US" sz="1300" kern="0" dirty="0">
              <a:latin typeface="Arial" panose="020B0604020202020204" pitchFamily="34" charset="0"/>
              <a:cs typeface="Arial" panose="020B0604020202020204" pitchFamily="34" charset="0"/>
            </a:endParaRPr>
          </a:p>
        </p:txBody>
      </p:sp>
      <p:sp>
        <p:nvSpPr>
          <p:cNvPr id="3" name="Textfeld 2">
            <a:extLst>
              <a:ext uri="{FF2B5EF4-FFF2-40B4-BE49-F238E27FC236}">
                <a16:creationId xmlns:a16="http://schemas.microsoft.com/office/drawing/2014/main" id="{8213923E-FC61-45DE-BC14-51A5FB6C2A09}"/>
              </a:ext>
            </a:extLst>
          </p:cNvPr>
          <p:cNvSpPr txBox="1"/>
          <p:nvPr/>
        </p:nvSpPr>
        <p:spPr>
          <a:xfrm>
            <a:off x="8808285" y="6461338"/>
            <a:ext cx="2891045" cy="415498"/>
          </a:xfrm>
          <a:prstGeom prst="rect">
            <a:avLst/>
          </a:prstGeom>
          <a:noFill/>
        </p:spPr>
        <p:txBody>
          <a:bodyPr wrap="square" rtlCol="0">
            <a:spAutoFit/>
          </a:bodyPr>
          <a:lstStyle/>
          <a:p>
            <a:r>
              <a:rPr lang="en-US" sz="1050" dirty="0">
                <a:solidFill>
                  <a:schemeClr val="bg2"/>
                </a:solidFill>
              </a:rPr>
              <a:t>Source: Yang et al. steel research international, Vol. 89, Issue 5, 1700480, 2018 </a:t>
            </a:r>
          </a:p>
        </p:txBody>
      </p:sp>
    </p:spTree>
    <p:extLst>
      <p:ext uri="{BB962C8B-B14F-4D97-AF65-F5344CB8AC3E}">
        <p14:creationId xmlns:p14="http://schemas.microsoft.com/office/powerpoint/2010/main" val="1558818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97EA12D2-8024-7346-84EF-E282585AE000}"/>
              </a:ext>
            </a:extLst>
          </p:cNvPr>
          <p:cNvSpPr>
            <a:spLocks noGrp="1"/>
          </p:cNvSpPr>
          <p:nvPr>
            <p:ph type="ftr" sz="quarter" idx="10"/>
          </p:nvPr>
        </p:nvSpPr>
        <p:spPr>
          <a:xfrm>
            <a:off x="74712" y="6597352"/>
            <a:ext cx="12042576" cy="260350"/>
          </a:xfrm>
        </p:spPr>
        <p:txBody>
          <a:bodyPr/>
          <a:lstStyle/>
          <a:p>
            <a:pPr>
              <a:tabLst>
                <a:tab pos="346075" algn="l"/>
                <a:tab pos="5954713" algn="ctr"/>
                <a:tab pos="11814175" algn="r"/>
              </a:tabLst>
            </a:pPr>
            <a:r>
              <a:rPr lang="de-DE" altLang="de-DE" dirty="0"/>
              <a:t>	</a:t>
            </a:r>
            <a:r>
              <a:rPr lang="de-AT" sz="900" dirty="0">
                <a:solidFill>
                  <a:srgbClr val="000000"/>
                </a:solidFill>
                <a:latin typeface="Arial" panose="020B0604020202020204" pitchFamily="34" charset="0"/>
              </a:rPr>
              <a:t>57. Metallographie Tagung</a:t>
            </a:r>
            <a:r>
              <a:rPr lang="de-AT" dirty="0">
                <a:solidFill>
                  <a:srgbClr val="000000"/>
                </a:solidFill>
              </a:rPr>
              <a:t>	MUL-ESM</a:t>
            </a:r>
            <a:r>
              <a:rPr lang="de-DE" altLang="de-DE" dirty="0"/>
              <a:t>	  </a:t>
            </a:r>
            <a:fld id="{55741CB4-9832-CA46-BCB8-8927D8D507FC}" type="slidenum">
              <a:rPr lang="de-DE" altLang="de-DE" smtClean="0"/>
              <a:pPr>
                <a:tabLst>
                  <a:tab pos="346075" algn="l"/>
                  <a:tab pos="5954713" algn="ctr"/>
                  <a:tab pos="11814175" algn="r"/>
                </a:tabLst>
              </a:pPr>
              <a:t>4</a:t>
            </a:fld>
            <a:endParaRPr lang="de-DE" altLang="de-DE" dirty="0"/>
          </a:p>
        </p:txBody>
      </p:sp>
      <p:sp>
        <p:nvSpPr>
          <p:cNvPr id="4" name="Textplatzhalter 8">
            <a:extLst>
              <a:ext uri="{FF2B5EF4-FFF2-40B4-BE49-F238E27FC236}">
                <a16:creationId xmlns:a16="http://schemas.microsoft.com/office/drawing/2014/main" id="{882B0FA6-81A6-4F8A-AA20-547844226CD9}"/>
              </a:ext>
            </a:extLst>
          </p:cNvPr>
          <p:cNvSpPr>
            <a:spLocks noGrp="1"/>
          </p:cNvSpPr>
          <p:nvPr>
            <p:ph type="body" sz="quarter" idx="11"/>
          </p:nvPr>
        </p:nvSpPr>
        <p:spPr>
          <a:xfrm>
            <a:off x="247507" y="188912"/>
            <a:ext cx="10753003" cy="287337"/>
          </a:xfrm>
        </p:spPr>
        <p:txBody>
          <a:bodyPr/>
          <a:lstStyle/>
          <a:p>
            <a:r>
              <a:rPr lang="en-US" dirty="0"/>
              <a:t>Table of contents</a:t>
            </a:r>
          </a:p>
          <a:p>
            <a:endParaRPr lang="en-US" dirty="0"/>
          </a:p>
        </p:txBody>
      </p:sp>
      <p:sp>
        <p:nvSpPr>
          <p:cNvPr id="9" name="Inhaltsplatzhalter 2"/>
          <p:cNvSpPr>
            <a:spLocks noGrp="1"/>
          </p:cNvSpPr>
          <p:nvPr>
            <p:ph idx="1"/>
          </p:nvPr>
        </p:nvSpPr>
        <p:spPr>
          <a:xfrm>
            <a:off x="335360" y="734142"/>
            <a:ext cx="11521280" cy="5537349"/>
          </a:xfrm>
        </p:spPr>
        <p:txBody>
          <a:bodyPr anchor="ctr"/>
          <a:lstStyle/>
          <a:p>
            <a:pPr marL="457200" indent="-457200">
              <a:lnSpc>
                <a:spcPct val="200000"/>
              </a:lnSpc>
              <a:buFont typeface="+mj-lt"/>
              <a:buAutoNum type="arabicPeriod"/>
            </a:pPr>
            <a:r>
              <a:rPr lang="en-US" sz="2000" dirty="0">
                <a:solidFill>
                  <a:srgbClr val="FF0000"/>
                </a:solidFill>
                <a:latin typeface="+mj-lt"/>
              </a:rPr>
              <a:t>Introduction and theoretical input</a:t>
            </a:r>
          </a:p>
          <a:p>
            <a:pPr marL="457200" indent="-457200">
              <a:lnSpc>
                <a:spcPct val="200000"/>
              </a:lnSpc>
              <a:buFont typeface="+mj-lt"/>
              <a:buAutoNum type="arabicPeriod"/>
            </a:pPr>
            <a:r>
              <a:rPr lang="en-US" sz="2000" dirty="0">
                <a:solidFill>
                  <a:srgbClr val="FF0000"/>
                </a:solidFill>
                <a:latin typeface="+mj-lt"/>
              </a:rPr>
              <a:t>HT-LSCM: Experimental device</a:t>
            </a:r>
          </a:p>
          <a:p>
            <a:pPr marL="457200" indent="-457200">
              <a:lnSpc>
                <a:spcPct val="200000"/>
              </a:lnSpc>
              <a:buFont typeface="+mj-lt"/>
              <a:buAutoNum type="arabicPeriod"/>
            </a:pPr>
            <a:r>
              <a:rPr lang="en-US" sz="2000" dirty="0">
                <a:latin typeface="+mj-lt"/>
              </a:rPr>
              <a:t>Methodology and sample production</a:t>
            </a:r>
          </a:p>
          <a:p>
            <a:pPr marL="457200" indent="-457200">
              <a:lnSpc>
                <a:spcPct val="200000"/>
              </a:lnSpc>
              <a:buFont typeface="+mj-lt"/>
              <a:buAutoNum type="arabicPeriod"/>
            </a:pPr>
            <a:r>
              <a:rPr lang="de-AT" sz="2000" dirty="0">
                <a:latin typeface="+mj-lt"/>
              </a:rPr>
              <a:t>Investigation </a:t>
            </a:r>
            <a:r>
              <a:rPr lang="en-US" sz="2000" dirty="0">
                <a:latin typeface="+mj-lt"/>
              </a:rPr>
              <a:t>of retarding pressures (solute drag, pinning) in Fe-X systems</a:t>
            </a:r>
          </a:p>
          <a:p>
            <a:pPr marL="457200" indent="-457200">
              <a:lnSpc>
                <a:spcPct val="200000"/>
              </a:lnSpc>
              <a:buFont typeface="+mj-lt"/>
              <a:buAutoNum type="arabicPeriod"/>
            </a:pPr>
            <a:r>
              <a:rPr lang="en-US" sz="2000" dirty="0">
                <a:latin typeface="+mj-lt"/>
              </a:rPr>
              <a:t>Conclusion</a:t>
            </a:r>
          </a:p>
          <a:p>
            <a:pPr marL="457200" indent="-457200">
              <a:lnSpc>
                <a:spcPct val="200000"/>
              </a:lnSpc>
              <a:buFont typeface="+mj-lt"/>
              <a:buAutoNum type="arabicPeriod"/>
            </a:pPr>
            <a:endParaRPr lang="en-US" sz="2000" dirty="0">
              <a:latin typeface="+mj-lt"/>
            </a:endParaRPr>
          </a:p>
          <a:p>
            <a:pPr marL="342900" marR="0" lvl="1" indent="0" algn="l" defTabSz="914400" rtl="0" eaLnBrk="1" fontAlgn="base" latinLnBrk="0" hangingPunct="1">
              <a:spcBef>
                <a:spcPct val="20000"/>
              </a:spcBef>
              <a:spcAft>
                <a:spcPct val="0"/>
              </a:spcAft>
              <a:buClr>
                <a:srgbClr val="00737E"/>
              </a:buClr>
              <a:buSzPct val="50000"/>
              <a:buNone/>
              <a:tabLst/>
              <a:defRPr/>
            </a:pPr>
            <a:endParaRPr lang="en-US" sz="1600" dirty="0">
              <a:solidFill>
                <a:srgbClr val="000000"/>
              </a:solidFill>
              <a:latin typeface="Arial"/>
            </a:endParaRPr>
          </a:p>
        </p:txBody>
      </p:sp>
    </p:spTree>
    <p:extLst>
      <p:ext uri="{BB962C8B-B14F-4D97-AF65-F5344CB8AC3E}">
        <p14:creationId xmlns:p14="http://schemas.microsoft.com/office/powerpoint/2010/main" val="5984451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8">
            <a:extLst>
              <a:ext uri="{FF2B5EF4-FFF2-40B4-BE49-F238E27FC236}">
                <a16:creationId xmlns:a16="http://schemas.microsoft.com/office/drawing/2014/main" id="{882B0FA6-81A6-4F8A-AA20-547844226CD9}"/>
              </a:ext>
            </a:extLst>
          </p:cNvPr>
          <p:cNvSpPr>
            <a:spLocks noGrp="1"/>
          </p:cNvSpPr>
          <p:nvPr>
            <p:ph type="body" sz="quarter" idx="11"/>
          </p:nvPr>
        </p:nvSpPr>
        <p:spPr>
          <a:xfrm>
            <a:off x="192088" y="188913"/>
            <a:ext cx="11177876" cy="287337"/>
          </a:xfrm>
        </p:spPr>
        <p:txBody>
          <a:bodyPr/>
          <a:lstStyle/>
          <a:p>
            <a:r>
              <a:rPr lang="en-US" sz="1800" dirty="0">
                <a:solidFill>
                  <a:srgbClr val="00737E"/>
                </a:solidFill>
                <a:latin typeface="Arial"/>
                <a:cs typeface="+mj-cs"/>
              </a:rPr>
              <a:t>HT-LSCM: Experimental device </a:t>
            </a:r>
            <a:endParaRPr lang="en-ID" sz="1800" dirty="0">
              <a:latin typeface="Arial"/>
            </a:endParaRPr>
          </a:p>
          <a:p>
            <a:endParaRPr lang="de-AT" dirty="0"/>
          </a:p>
        </p:txBody>
      </p:sp>
      <p:sp>
        <p:nvSpPr>
          <p:cNvPr id="2" name="Fußzeilenplatzhalter 2">
            <a:extLst>
              <a:ext uri="{FF2B5EF4-FFF2-40B4-BE49-F238E27FC236}">
                <a16:creationId xmlns:a16="http://schemas.microsoft.com/office/drawing/2014/main" id="{2501C833-DF4C-0983-CD7F-2E7CFFB809D8}"/>
              </a:ext>
            </a:extLst>
          </p:cNvPr>
          <p:cNvSpPr>
            <a:spLocks noGrp="1"/>
          </p:cNvSpPr>
          <p:nvPr>
            <p:ph type="ftr" sz="quarter" idx="10"/>
          </p:nvPr>
        </p:nvSpPr>
        <p:spPr>
          <a:xfrm>
            <a:off x="74712" y="6597352"/>
            <a:ext cx="12042576" cy="260350"/>
          </a:xfrm>
        </p:spPr>
        <p:txBody>
          <a:bodyPr/>
          <a:lstStyle/>
          <a:p>
            <a:pPr>
              <a:tabLst>
                <a:tab pos="346075" algn="l"/>
                <a:tab pos="5954713" algn="ctr"/>
                <a:tab pos="11814175" algn="r"/>
              </a:tabLst>
            </a:pPr>
            <a:r>
              <a:rPr lang="de-DE" altLang="de-DE" dirty="0"/>
              <a:t>	</a:t>
            </a:r>
            <a:r>
              <a:rPr lang="de-AT" sz="900" dirty="0">
                <a:solidFill>
                  <a:srgbClr val="000000"/>
                </a:solidFill>
                <a:latin typeface="Arial" panose="020B0604020202020204" pitchFamily="34" charset="0"/>
              </a:rPr>
              <a:t>57. Metallographie Tagung</a:t>
            </a:r>
            <a:r>
              <a:rPr lang="de-AT" dirty="0">
                <a:solidFill>
                  <a:srgbClr val="000000"/>
                </a:solidFill>
              </a:rPr>
              <a:t>	MUL-ESM</a:t>
            </a:r>
            <a:r>
              <a:rPr lang="de-DE" altLang="de-DE" dirty="0"/>
              <a:t>	  </a:t>
            </a:r>
            <a:fld id="{55741CB4-9832-CA46-BCB8-8927D8D507FC}" type="slidenum">
              <a:rPr lang="de-DE" altLang="de-DE" smtClean="0"/>
              <a:pPr>
                <a:tabLst>
                  <a:tab pos="346075" algn="l"/>
                  <a:tab pos="5954713" algn="ctr"/>
                  <a:tab pos="11814175" algn="r"/>
                </a:tabLst>
              </a:pPr>
              <a:t>5</a:t>
            </a:fld>
            <a:endParaRPr lang="de-DE" altLang="de-DE" dirty="0"/>
          </a:p>
        </p:txBody>
      </p:sp>
      <p:sp>
        <p:nvSpPr>
          <p:cNvPr id="5" name="Inhaltsplatzhalter 1">
            <a:extLst>
              <a:ext uri="{FF2B5EF4-FFF2-40B4-BE49-F238E27FC236}">
                <a16:creationId xmlns:a16="http://schemas.microsoft.com/office/drawing/2014/main" id="{99A098A1-784A-4750-606C-F1CC50CC24D4}"/>
              </a:ext>
            </a:extLst>
          </p:cNvPr>
          <p:cNvSpPr>
            <a:spLocks noGrp="1"/>
          </p:cNvSpPr>
          <p:nvPr>
            <p:ph idx="1"/>
          </p:nvPr>
        </p:nvSpPr>
        <p:spPr>
          <a:xfrm>
            <a:off x="180000" y="720000"/>
            <a:ext cx="7317820" cy="5695950"/>
          </a:xfrm>
          <a:ln w="19050">
            <a:noFill/>
          </a:ln>
        </p:spPr>
        <p:txBody>
          <a:bodyPr anchor="t"/>
          <a:lstStyle/>
          <a:p>
            <a:pPr marL="257175" lvl="1" indent="-257175">
              <a:lnSpc>
                <a:spcPct val="150000"/>
              </a:lnSpc>
              <a:buSzPct val="100000"/>
              <a:buFont typeface="Wingdings 2" pitchFamily="2" charset="2"/>
              <a:buChar char="®"/>
            </a:pPr>
            <a:r>
              <a:rPr lang="en-US" b="1" dirty="0">
                <a:latin typeface="Arial" panose="020B0604020202020204" pitchFamily="34" charset="0"/>
                <a:cs typeface="Arial" panose="020B0604020202020204" pitchFamily="34" charset="0"/>
              </a:rPr>
              <a:t>HT-LSCM = High temperature laser scanning confocal microscopy </a:t>
            </a:r>
          </a:p>
          <a:p>
            <a:pPr marL="257175" lvl="1" indent="-257175">
              <a:lnSpc>
                <a:spcPct val="150000"/>
              </a:lnSpc>
              <a:buSzPct val="100000"/>
              <a:buFont typeface="Wingdings 2" pitchFamily="2" charset="2"/>
              <a:buChar char="®"/>
            </a:pPr>
            <a:endParaRPr lang="en-US" b="1" dirty="0">
              <a:latin typeface="Arial" panose="020B0604020202020204" pitchFamily="34" charset="0"/>
              <a:cs typeface="Arial" panose="020B0604020202020204" pitchFamily="34" charset="0"/>
            </a:endParaRPr>
          </a:p>
          <a:p>
            <a:pPr lvl="1">
              <a:lnSpc>
                <a:spcPct val="150000"/>
              </a:lnSpc>
              <a:buSzPct val="100000"/>
              <a:buFont typeface="Wingdings" panose="05000000000000000000" pitchFamily="2" charset="2"/>
              <a:buChar char="Ø"/>
            </a:pPr>
            <a:r>
              <a:rPr lang="en-US" sz="1600" dirty="0">
                <a:latin typeface="Arial" panose="020B0604020202020204" pitchFamily="34" charset="0"/>
                <a:cs typeface="Arial" panose="020B0604020202020204" pitchFamily="34" charset="0"/>
              </a:rPr>
              <a:t>Surface investigation for various materials at high temperatures e.g.: steel, Si semi conductor, Ni- based alloys, ceramics and slags;</a:t>
            </a:r>
          </a:p>
          <a:p>
            <a:pPr lvl="1">
              <a:lnSpc>
                <a:spcPct val="150000"/>
              </a:lnSpc>
              <a:buSzPct val="100000"/>
              <a:buFont typeface="Wingdings" panose="05000000000000000000" pitchFamily="2" charset="2"/>
              <a:buChar char="Ø"/>
            </a:pPr>
            <a:endParaRPr lang="en-US" sz="1600" dirty="0">
              <a:latin typeface="Arial" panose="020B0604020202020204" pitchFamily="34" charset="0"/>
              <a:cs typeface="Arial" panose="020B0604020202020204" pitchFamily="34" charset="0"/>
            </a:endParaRPr>
          </a:p>
          <a:p>
            <a:pPr lvl="1">
              <a:lnSpc>
                <a:spcPct val="150000"/>
              </a:lnSpc>
              <a:buSzPct val="100000"/>
              <a:buFont typeface="Wingdings" panose="05000000000000000000" pitchFamily="2" charset="2"/>
              <a:buChar char="Ø"/>
            </a:pPr>
            <a:r>
              <a:rPr lang="en-US" sz="1600" dirty="0">
                <a:latin typeface="Arial" panose="020B0604020202020204" pitchFamily="34" charset="0"/>
                <a:cs typeface="Arial" panose="020B0604020202020204" pitchFamily="34" charset="0"/>
              </a:rPr>
              <a:t>Qualitative and quantitative analysis of phase transformations, crystal growth, particle dissolution</a:t>
            </a:r>
          </a:p>
          <a:p>
            <a:pPr lvl="1">
              <a:lnSpc>
                <a:spcPct val="150000"/>
              </a:lnSpc>
              <a:buSzPct val="100000"/>
              <a:buFont typeface="Wingdings" panose="05000000000000000000" pitchFamily="2" charset="2"/>
              <a:buChar char="Ø"/>
            </a:pPr>
            <a:endParaRPr lang="en-US" sz="1600" dirty="0">
              <a:latin typeface="Arial" panose="020B0604020202020204" pitchFamily="34" charset="0"/>
              <a:cs typeface="Arial" panose="020B0604020202020204" pitchFamily="34" charset="0"/>
            </a:endParaRPr>
          </a:p>
          <a:p>
            <a:pPr lvl="1">
              <a:lnSpc>
                <a:spcPct val="150000"/>
              </a:lnSpc>
              <a:buSzPct val="100000"/>
              <a:buFont typeface="Wingdings" panose="05000000000000000000" pitchFamily="2" charset="2"/>
              <a:buChar char="Ø"/>
            </a:pPr>
            <a:r>
              <a:rPr lang="en-US" sz="1600" dirty="0">
                <a:latin typeface="Arial" panose="020B0604020202020204" pitchFamily="34" charset="0"/>
                <a:cs typeface="Arial" panose="020B0604020202020204" pitchFamily="34" charset="0"/>
              </a:rPr>
              <a:t>Relies on thermal etching effect</a:t>
            </a:r>
          </a:p>
          <a:p>
            <a:pPr lvl="1">
              <a:lnSpc>
                <a:spcPct val="150000"/>
              </a:lnSpc>
              <a:buSzPct val="100000"/>
              <a:buFont typeface="Wingdings" panose="05000000000000000000" pitchFamily="2" charset="2"/>
              <a:buChar char="Ø"/>
            </a:pPr>
            <a:endParaRPr lang="en-US" sz="1600" dirty="0">
              <a:latin typeface="Arial" panose="020B0604020202020204" pitchFamily="34" charset="0"/>
              <a:cs typeface="Arial" panose="020B0604020202020204" pitchFamily="34" charset="0"/>
            </a:endParaRPr>
          </a:p>
          <a:p>
            <a:pPr lvl="1">
              <a:lnSpc>
                <a:spcPct val="150000"/>
              </a:lnSpc>
              <a:buSzPct val="100000"/>
              <a:buFont typeface="Wingdings" panose="05000000000000000000" pitchFamily="2" charset="2"/>
              <a:buChar char="Ø"/>
            </a:pPr>
            <a:r>
              <a:rPr lang="en-US" sz="1600" dirty="0">
                <a:latin typeface="Arial" panose="020B0604020202020204" pitchFamily="34" charset="0"/>
                <a:cs typeface="Arial" panose="020B0604020202020204" pitchFamily="34" charset="0"/>
              </a:rPr>
              <a:t>Quick and economical method for investigating qualitative and quantitative physical-metallurgical phenomena</a:t>
            </a:r>
          </a:p>
          <a:p>
            <a:pPr lvl="1">
              <a:lnSpc>
                <a:spcPct val="150000"/>
              </a:lnSpc>
            </a:pPr>
            <a:endParaRPr lang="en-US" dirty="0">
              <a:latin typeface="Arial" panose="020B0604020202020204" pitchFamily="34" charset="0"/>
              <a:cs typeface="Arial" panose="020B0604020202020204" pitchFamily="34" charset="0"/>
            </a:endParaRPr>
          </a:p>
        </p:txBody>
      </p:sp>
      <p:pic>
        <p:nvPicPr>
          <p:cNvPr id="8" name="Picture 2">
            <a:extLst>
              <a:ext uri="{FF2B5EF4-FFF2-40B4-BE49-F238E27FC236}">
                <a16:creationId xmlns:a16="http://schemas.microsoft.com/office/drawing/2014/main" id="{CE42470C-571F-FF0D-4325-4D1ED6A028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075"/>
          <a:stretch/>
        </p:blipFill>
        <p:spPr bwMode="auto">
          <a:xfrm>
            <a:off x="9676180" y="860911"/>
            <a:ext cx="2143373" cy="1975215"/>
          </a:xfrm>
          <a:prstGeom prst="rect">
            <a:avLst/>
          </a:prstGeom>
          <a:noFill/>
          <a:extLst>
            <a:ext uri="{909E8E84-426E-40DD-AFC4-6F175D3DCCD1}">
              <a14:hiddenFill xmlns:a14="http://schemas.microsoft.com/office/drawing/2010/main">
                <a:solidFill>
                  <a:srgbClr val="FFFFFF"/>
                </a:solidFill>
              </a14:hiddenFill>
            </a:ext>
          </a:extLst>
        </p:spPr>
      </p:pic>
      <p:pic>
        <p:nvPicPr>
          <p:cNvPr id="9" name="Grafik 8" descr="Ein Bild, das drinnen, Herd, silbern, Pfanne enthält.&#10;&#10;Automatisch generierte Beschreibung">
            <a:extLst>
              <a:ext uri="{FF2B5EF4-FFF2-40B4-BE49-F238E27FC236}">
                <a16:creationId xmlns:a16="http://schemas.microsoft.com/office/drawing/2014/main" id="{F5DA3A47-150E-54DA-2E0F-77C24FFFE59E}"/>
              </a:ext>
            </a:extLst>
          </p:cNvPr>
          <p:cNvPicPr>
            <a:picLocks noChangeAspect="1"/>
          </p:cNvPicPr>
          <p:nvPr/>
        </p:nvPicPr>
        <p:blipFill rotWithShape="1">
          <a:blip r:embed="rId3">
            <a:extLst>
              <a:ext uri="{28A0092B-C50C-407E-A947-70E740481C1C}">
                <a14:useLocalDpi xmlns:a14="http://schemas.microsoft.com/office/drawing/2010/main" val="0"/>
              </a:ext>
            </a:extLst>
          </a:blip>
          <a:srcRect l="9228" r="16372"/>
          <a:stretch/>
        </p:blipFill>
        <p:spPr>
          <a:xfrm>
            <a:off x="7707964" y="861922"/>
            <a:ext cx="1871178" cy="1807021"/>
          </a:xfrm>
          <a:prstGeom prst="rect">
            <a:avLst/>
          </a:prstGeom>
        </p:spPr>
      </p:pic>
      <p:pic>
        <p:nvPicPr>
          <p:cNvPr id="3" name="Picture 9" descr="HTLSCM_schematic.tif">
            <a:extLst>
              <a:ext uri="{FF2B5EF4-FFF2-40B4-BE49-F238E27FC236}">
                <a16:creationId xmlns:a16="http://schemas.microsoft.com/office/drawing/2014/main" id="{2B6BDF91-05AB-463A-591E-A1875A16E8DB}"/>
              </a:ext>
            </a:extLst>
          </p:cNvPr>
          <p:cNvPicPr>
            <a:picLocks noChangeAspect="1"/>
          </p:cNvPicPr>
          <p:nvPr/>
        </p:nvPicPr>
        <p:blipFill>
          <a:blip r:embed="rId4" cstate="print"/>
          <a:srcRect/>
          <a:stretch>
            <a:fillRect/>
          </a:stretch>
        </p:blipFill>
        <p:spPr bwMode="auto">
          <a:xfrm>
            <a:off x="8780430" y="3021073"/>
            <a:ext cx="3387567" cy="3504333"/>
          </a:xfrm>
          <a:prstGeom prst="rect">
            <a:avLst/>
          </a:prstGeom>
          <a:noFill/>
          <a:ln w="9525">
            <a:noFill/>
            <a:miter lim="800000"/>
            <a:headEnd/>
            <a:tailEnd/>
          </a:ln>
        </p:spPr>
      </p:pic>
      <p:cxnSp>
        <p:nvCxnSpPr>
          <p:cNvPr id="6" name="Gerade Verbindung mit Pfeil 5">
            <a:extLst>
              <a:ext uri="{FF2B5EF4-FFF2-40B4-BE49-F238E27FC236}">
                <a16:creationId xmlns:a16="http://schemas.microsoft.com/office/drawing/2014/main" id="{312D8525-2319-5A77-9133-46CFE2808ACB}"/>
              </a:ext>
            </a:extLst>
          </p:cNvPr>
          <p:cNvCxnSpPr>
            <a:cxnSpLocks/>
            <a:stCxn id="3" idx="0"/>
          </p:cNvCxnSpPr>
          <p:nvPr/>
        </p:nvCxnSpPr>
        <p:spPr>
          <a:xfrm flipV="1">
            <a:off x="10474214" y="2283838"/>
            <a:ext cx="581713" cy="73723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Gerade Verbindung mit Pfeil 10">
            <a:extLst>
              <a:ext uri="{FF2B5EF4-FFF2-40B4-BE49-F238E27FC236}">
                <a16:creationId xmlns:a16="http://schemas.microsoft.com/office/drawing/2014/main" id="{27764B43-5611-7CAB-960F-D464E22BD06A}"/>
              </a:ext>
            </a:extLst>
          </p:cNvPr>
          <p:cNvCxnSpPr>
            <a:cxnSpLocks/>
            <a:stCxn id="9" idx="3"/>
          </p:cNvCxnSpPr>
          <p:nvPr/>
        </p:nvCxnSpPr>
        <p:spPr>
          <a:xfrm>
            <a:off x="9579142" y="1765433"/>
            <a:ext cx="1476785" cy="34044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7" name="Grafik 6">
            <a:extLst>
              <a:ext uri="{FF2B5EF4-FFF2-40B4-BE49-F238E27FC236}">
                <a16:creationId xmlns:a16="http://schemas.microsoft.com/office/drawing/2014/main" id="{D0924F52-B6E7-1C70-8080-4811B9260B68}"/>
              </a:ext>
            </a:extLst>
          </p:cNvPr>
          <p:cNvPicPr>
            <a:picLocks noChangeAspect="1"/>
          </p:cNvPicPr>
          <p:nvPr/>
        </p:nvPicPr>
        <p:blipFill>
          <a:blip r:embed="rId5"/>
          <a:stretch>
            <a:fillRect/>
          </a:stretch>
        </p:blipFill>
        <p:spPr>
          <a:xfrm>
            <a:off x="5018302" y="4125309"/>
            <a:ext cx="2214620" cy="1136604"/>
          </a:xfrm>
          <a:prstGeom prst="rect">
            <a:avLst/>
          </a:prstGeom>
        </p:spPr>
      </p:pic>
      <p:cxnSp>
        <p:nvCxnSpPr>
          <p:cNvPr id="10" name="Gerade Verbindung mit Pfeil 9">
            <a:extLst>
              <a:ext uri="{FF2B5EF4-FFF2-40B4-BE49-F238E27FC236}">
                <a16:creationId xmlns:a16="http://schemas.microsoft.com/office/drawing/2014/main" id="{EACCC0B0-86E3-CDB5-C64F-32F1CE8786EA}"/>
              </a:ext>
            </a:extLst>
          </p:cNvPr>
          <p:cNvCxnSpPr>
            <a:cxnSpLocks/>
            <a:endCxn id="13" idx="0"/>
          </p:cNvCxnSpPr>
          <p:nvPr/>
        </p:nvCxnSpPr>
        <p:spPr>
          <a:xfrm flipH="1">
            <a:off x="7972457" y="1892597"/>
            <a:ext cx="671096" cy="207019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3" name="Grafik 12">
            <a:extLst>
              <a:ext uri="{FF2B5EF4-FFF2-40B4-BE49-F238E27FC236}">
                <a16:creationId xmlns:a16="http://schemas.microsoft.com/office/drawing/2014/main" id="{DB1D17D4-D7C8-A014-404C-33FBF2123246}"/>
              </a:ext>
            </a:extLst>
          </p:cNvPr>
          <p:cNvPicPr>
            <a:picLocks noChangeAspect="1"/>
          </p:cNvPicPr>
          <p:nvPr/>
        </p:nvPicPr>
        <p:blipFill>
          <a:blip r:embed="rId6"/>
          <a:stretch>
            <a:fillRect/>
          </a:stretch>
        </p:blipFill>
        <p:spPr>
          <a:xfrm>
            <a:off x="7232922" y="3962793"/>
            <a:ext cx="1479069" cy="1479069"/>
          </a:xfrm>
          <a:prstGeom prst="rect">
            <a:avLst/>
          </a:prstGeom>
        </p:spPr>
      </p:pic>
      <p:cxnSp>
        <p:nvCxnSpPr>
          <p:cNvPr id="16" name="Gerade Verbindung mit Pfeil 15">
            <a:extLst>
              <a:ext uri="{FF2B5EF4-FFF2-40B4-BE49-F238E27FC236}">
                <a16:creationId xmlns:a16="http://schemas.microsoft.com/office/drawing/2014/main" id="{09A8E1B3-4AA0-60AC-C535-91C5A0507FF5}"/>
              </a:ext>
            </a:extLst>
          </p:cNvPr>
          <p:cNvCxnSpPr>
            <a:cxnSpLocks/>
          </p:cNvCxnSpPr>
          <p:nvPr/>
        </p:nvCxnSpPr>
        <p:spPr>
          <a:xfrm>
            <a:off x="6206836" y="4702327"/>
            <a:ext cx="1765620"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4594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97EA12D2-8024-7346-84EF-E282585AE000}"/>
              </a:ext>
            </a:extLst>
          </p:cNvPr>
          <p:cNvSpPr>
            <a:spLocks noGrp="1"/>
          </p:cNvSpPr>
          <p:nvPr>
            <p:ph type="ftr" sz="quarter" idx="10"/>
          </p:nvPr>
        </p:nvSpPr>
        <p:spPr>
          <a:xfrm>
            <a:off x="74712" y="6597352"/>
            <a:ext cx="12042576" cy="260350"/>
          </a:xfrm>
        </p:spPr>
        <p:txBody>
          <a:bodyPr/>
          <a:lstStyle/>
          <a:p>
            <a:pPr>
              <a:tabLst>
                <a:tab pos="346075" algn="l"/>
                <a:tab pos="5954713" algn="ctr"/>
                <a:tab pos="11814175" algn="r"/>
              </a:tabLst>
            </a:pPr>
            <a:r>
              <a:rPr lang="de-DE" altLang="de-DE" dirty="0"/>
              <a:t>	</a:t>
            </a:r>
            <a:r>
              <a:rPr lang="de-AT" sz="900" dirty="0">
                <a:solidFill>
                  <a:srgbClr val="000000"/>
                </a:solidFill>
                <a:latin typeface="Arial" panose="020B0604020202020204" pitchFamily="34" charset="0"/>
              </a:rPr>
              <a:t>57. Metallographie Tagung</a:t>
            </a:r>
            <a:r>
              <a:rPr lang="de-AT" dirty="0">
                <a:solidFill>
                  <a:srgbClr val="000000"/>
                </a:solidFill>
              </a:rPr>
              <a:t>	MUL-ESM</a:t>
            </a:r>
            <a:r>
              <a:rPr lang="de-DE" altLang="de-DE" dirty="0"/>
              <a:t>	  </a:t>
            </a:r>
            <a:fld id="{55741CB4-9832-CA46-BCB8-8927D8D507FC}" type="slidenum">
              <a:rPr lang="de-DE" altLang="de-DE" smtClean="0"/>
              <a:pPr>
                <a:tabLst>
                  <a:tab pos="346075" algn="l"/>
                  <a:tab pos="5954713" algn="ctr"/>
                  <a:tab pos="11814175" algn="r"/>
                </a:tabLst>
              </a:pPr>
              <a:t>6</a:t>
            </a:fld>
            <a:endParaRPr lang="de-DE" altLang="de-DE" dirty="0"/>
          </a:p>
        </p:txBody>
      </p:sp>
      <p:sp>
        <p:nvSpPr>
          <p:cNvPr id="4" name="Textplatzhalter 8">
            <a:extLst>
              <a:ext uri="{FF2B5EF4-FFF2-40B4-BE49-F238E27FC236}">
                <a16:creationId xmlns:a16="http://schemas.microsoft.com/office/drawing/2014/main" id="{882B0FA6-81A6-4F8A-AA20-547844226CD9}"/>
              </a:ext>
            </a:extLst>
          </p:cNvPr>
          <p:cNvSpPr>
            <a:spLocks noGrp="1"/>
          </p:cNvSpPr>
          <p:nvPr>
            <p:ph type="body" sz="quarter" idx="11"/>
          </p:nvPr>
        </p:nvSpPr>
        <p:spPr>
          <a:xfrm>
            <a:off x="247507" y="188912"/>
            <a:ext cx="10753003" cy="287337"/>
          </a:xfrm>
        </p:spPr>
        <p:txBody>
          <a:bodyPr/>
          <a:lstStyle/>
          <a:p>
            <a:r>
              <a:rPr lang="en-US" dirty="0"/>
              <a:t>Table of contents</a:t>
            </a:r>
          </a:p>
          <a:p>
            <a:endParaRPr lang="en-US" dirty="0"/>
          </a:p>
        </p:txBody>
      </p:sp>
      <p:sp>
        <p:nvSpPr>
          <p:cNvPr id="9" name="Inhaltsplatzhalter 2"/>
          <p:cNvSpPr>
            <a:spLocks noGrp="1"/>
          </p:cNvSpPr>
          <p:nvPr>
            <p:ph idx="1"/>
          </p:nvPr>
        </p:nvSpPr>
        <p:spPr>
          <a:xfrm>
            <a:off x="335360" y="734142"/>
            <a:ext cx="11521280" cy="5537349"/>
          </a:xfrm>
        </p:spPr>
        <p:txBody>
          <a:bodyPr anchor="ctr"/>
          <a:lstStyle/>
          <a:p>
            <a:pPr marL="457200" indent="-457200">
              <a:lnSpc>
                <a:spcPct val="200000"/>
              </a:lnSpc>
              <a:buFont typeface="+mj-lt"/>
              <a:buAutoNum type="arabicPeriod"/>
            </a:pPr>
            <a:r>
              <a:rPr lang="en-US" sz="2000" dirty="0">
                <a:solidFill>
                  <a:srgbClr val="FF0000"/>
                </a:solidFill>
                <a:latin typeface="+mj-lt"/>
              </a:rPr>
              <a:t>Introduction and theoretical input</a:t>
            </a:r>
          </a:p>
          <a:p>
            <a:pPr marL="457200" indent="-457200">
              <a:lnSpc>
                <a:spcPct val="200000"/>
              </a:lnSpc>
              <a:buFont typeface="+mj-lt"/>
              <a:buAutoNum type="arabicPeriod"/>
            </a:pPr>
            <a:r>
              <a:rPr lang="en-US" sz="2000" dirty="0">
                <a:solidFill>
                  <a:srgbClr val="FF0000"/>
                </a:solidFill>
                <a:latin typeface="+mj-lt"/>
              </a:rPr>
              <a:t>HT-LSCM: Experimental device</a:t>
            </a:r>
          </a:p>
          <a:p>
            <a:pPr marL="457200" indent="-457200">
              <a:lnSpc>
                <a:spcPct val="200000"/>
              </a:lnSpc>
              <a:buFont typeface="+mj-lt"/>
              <a:buAutoNum type="arabicPeriod"/>
            </a:pPr>
            <a:r>
              <a:rPr lang="en-US" sz="2000" dirty="0">
                <a:solidFill>
                  <a:srgbClr val="FF0000"/>
                </a:solidFill>
                <a:latin typeface="+mj-lt"/>
              </a:rPr>
              <a:t>Methodology and sample production</a:t>
            </a:r>
          </a:p>
          <a:p>
            <a:pPr marL="457200" indent="-457200">
              <a:lnSpc>
                <a:spcPct val="200000"/>
              </a:lnSpc>
              <a:buFont typeface="+mj-lt"/>
              <a:buAutoNum type="arabicPeriod"/>
            </a:pPr>
            <a:r>
              <a:rPr lang="de-AT" sz="2000" dirty="0">
                <a:latin typeface="+mj-lt"/>
              </a:rPr>
              <a:t>Investigation </a:t>
            </a:r>
            <a:r>
              <a:rPr lang="en-US" sz="2000" dirty="0">
                <a:latin typeface="+mj-lt"/>
              </a:rPr>
              <a:t>of retarding pressures (solute drag, pinning) in Fe-X systems</a:t>
            </a:r>
          </a:p>
          <a:p>
            <a:pPr marL="457200" indent="-457200">
              <a:lnSpc>
                <a:spcPct val="200000"/>
              </a:lnSpc>
              <a:buFont typeface="+mj-lt"/>
              <a:buAutoNum type="arabicPeriod"/>
            </a:pPr>
            <a:r>
              <a:rPr lang="en-US" sz="2000" dirty="0">
                <a:latin typeface="+mj-lt"/>
              </a:rPr>
              <a:t>Conclusion</a:t>
            </a:r>
          </a:p>
          <a:p>
            <a:pPr marL="457200" indent="-457200">
              <a:lnSpc>
                <a:spcPct val="200000"/>
              </a:lnSpc>
              <a:buFont typeface="+mj-lt"/>
              <a:buAutoNum type="arabicPeriod"/>
            </a:pPr>
            <a:endParaRPr lang="en-US" sz="2000" dirty="0">
              <a:latin typeface="+mj-lt"/>
            </a:endParaRPr>
          </a:p>
          <a:p>
            <a:pPr marL="342900" marR="0" lvl="1" indent="0" algn="l" defTabSz="914400" rtl="0" eaLnBrk="1" fontAlgn="base" latinLnBrk="0" hangingPunct="1">
              <a:spcBef>
                <a:spcPct val="20000"/>
              </a:spcBef>
              <a:spcAft>
                <a:spcPct val="0"/>
              </a:spcAft>
              <a:buClr>
                <a:srgbClr val="00737E"/>
              </a:buClr>
              <a:buSzPct val="50000"/>
              <a:buNone/>
              <a:tabLst/>
              <a:defRPr/>
            </a:pPr>
            <a:endParaRPr lang="en-US" sz="1600" dirty="0">
              <a:solidFill>
                <a:srgbClr val="000000"/>
              </a:solidFill>
              <a:latin typeface="Arial"/>
            </a:endParaRPr>
          </a:p>
        </p:txBody>
      </p:sp>
    </p:spTree>
    <p:extLst>
      <p:ext uri="{BB962C8B-B14F-4D97-AF65-F5344CB8AC3E}">
        <p14:creationId xmlns:p14="http://schemas.microsoft.com/office/powerpoint/2010/main" val="3402763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8">
            <a:extLst>
              <a:ext uri="{FF2B5EF4-FFF2-40B4-BE49-F238E27FC236}">
                <a16:creationId xmlns:a16="http://schemas.microsoft.com/office/drawing/2014/main" id="{882B0FA6-81A6-4F8A-AA20-547844226CD9}"/>
              </a:ext>
            </a:extLst>
          </p:cNvPr>
          <p:cNvSpPr>
            <a:spLocks noGrp="1"/>
          </p:cNvSpPr>
          <p:nvPr>
            <p:ph type="body" sz="quarter" idx="11"/>
          </p:nvPr>
        </p:nvSpPr>
        <p:spPr>
          <a:xfrm>
            <a:off x="192088" y="188913"/>
            <a:ext cx="11177876" cy="287337"/>
          </a:xfrm>
        </p:spPr>
        <p:txBody>
          <a:bodyPr/>
          <a:lstStyle/>
          <a:p>
            <a:r>
              <a:rPr lang="en-US" dirty="0">
                <a:latin typeface="Arial"/>
              </a:rPr>
              <a:t>Methodology and sample production</a:t>
            </a:r>
          </a:p>
          <a:p>
            <a:endParaRPr lang="en-ID" sz="1800" dirty="0">
              <a:latin typeface="Arial"/>
            </a:endParaRPr>
          </a:p>
          <a:p>
            <a:endParaRPr lang="de-AT" dirty="0"/>
          </a:p>
        </p:txBody>
      </p:sp>
      <p:sp>
        <p:nvSpPr>
          <p:cNvPr id="2" name="Fußzeilenplatzhalter 2">
            <a:extLst>
              <a:ext uri="{FF2B5EF4-FFF2-40B4-BE49-F238E27FC236}">
                <a16:creationId xmlns:a16="http://schemas.microsoft.com/office/drawing/2014/main" id="{2501C833-DF4C-0983-CD7F-2E7CFFB809D8}"/>
              </a:ext>
            </a:extLst>
          </p:cNvPr>
          <p:cNvSpPr>
            <a:spLocks noGrp="1"/>
          </p:cNvSpPr>
          <p:nvPr>
            <p:ph type="ftr" sz="quarter" idx="10"/>
          </p:nvPr>
        </p:nvSpPr>
        <p:spPr>
          <a:xfrm>
            <a:off x="74712" y="6597352"/>
            <a:ext cx="12042576" cy="260350"/>
          </a:xfrm>
        </p:spPr>
        <p:txBody>
          <a:bodyPr/>
          <a:lstStyle/>
          <a:p>
            <a:pPr>
              <a:tabLst>
                <a:tab pos="346075" algn="l"/>
                <a:tab pos="5954713" algn="ctr"/>
                <a:tab pos="11814175" algn="r"/>
              </a:tabLst>
            </a:pPr>
            <a:r>
              <a:rPr lang="de-DE" altLang="de-DE" dirty="0"/>
              <a:t>	</a:t>
            </a:r>
            <a:r>
              <a:rPr lang="de-AT" sz="900" dirty="0">
                <a:solidFill>
                  <a:srgbClr val="000000"/>
                </a:solidFill>
                <a:latin typeface="Arial" panose="020B0604020202020204" pitchFamily="34" charset="0"/>
              </a:rPr>
              <a:t>57. Metallographie Tagung</a:t>
            </a:r>
            <a:r>
              <a:rPr lang="de-AT" dirty="0">
                <a:solidFill>
                  <a:srgbClr val="000000"/>
                </a:solidFill>
              </a:rPr>
              <a:t>	MUL-ESM</a:t>
            </a:r>
            <a:r>
              <a:rPr lang="de-DE" altLang="de-DE" dirty="0"/>
              <a:t>	  </a:t>
            </a:r>
            <a:fld id="{55741CB4-9832-CA46-BCB8-8927D8D507FC}" type="slidenum">
              <a:rPr lang="de-DE" altLang="de-DE" smtClean="0"/>
              <a:pPr>
                <a:tabLst>
                  <a:tab pos="346075" algn="l"/>
                  <a:tab pos="5954713" algn="ctr"/>
                  <a:tab pos="11814175" algn="r"/>
                </a:tabLst>
              </a:pPr>
              <a:t>7</a:t>
            </a:fld>
            <a:endParaRPr lang="de-DE" altLang="de-DE" dirty="0"/>
          </a:p>
        </p:txBody>
      </p:sp>
      <p:sp>
        <p:nvSpPr>
          <p:cNvPr id="7" name="Rechteck 6">
            <a:extLst>
              <a:ext uri="{FF2B5EF4-FFF2-40B4-BE49-F238E27FC236}">
                <a16:creationId xmlns:a16="http://schemas.microsoft.com/office/drawing/2014/main" id="{0CDED51A-DBED-CBF5-ABD8-6182BB569884}"/>
              </a:ext>
            </a:extLst>
          </p:cNvPr>
          <p:cNvSpPr/>
          <p:nvPr/>
        </p:nvSpPr>
        <p:spPr>
          <a:xfrm>
            <a:off x="3436421" y="1723362"/>
            <a:ext cx="3600000" cy="2038024"/>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2000" dirty="0"/>
              <a:t>HT-LSCM </a:t>
            </a:r>
            <a:r>
              <a:rPr lang="en-US" sz="2000" dirty="0"/>
              <a:t>experiments</a:t>
            </a:r>
          </a:p>
          <a:p>
            <a:pPr algn="ctr"/>
            <a:r>
              <a:rPr lang="en-US" sz="2000" dirty="0"/>
              <a:t>+</a:t>
            </a:r>
          </a:p>
          <a:p>
            <a:pPr algn="ctr"/>
            <a:r>
              <a:rPr lang="en-US" sz="2000" dirty="0"/>
              <a:t>quantitative evaluation of </a:t>
            </a:r>
          </a:p>
          <a:p>
            <a:pPr algn="ctr"/>
            <a:r>
              <a:rPr lang="en-US" sz="2000" dirty="0"/>
              <a:t>HT-LSCM and digital microscope images</a:t>
            </a:r>
          </a:p>
        </p:txBody>
      </p:sp>
      <p:sp>
        <p:nvSpPr>
          <p:cNvPr id="10" name="Rechteck 9">
            <a:extLst>
              <a:ext uri="{FF2B5EF4-FFF2-40B4-BE49-F238E27FC236}">
                <a16:creationId xmlns:a16="http://schemas.microsoft.com/office/drawing/2014/main" id="{2E7DD8F0-BB36-A92D-5BDC-D6D27BCBB9CB}"/>
              </a:ext>
            </a:extLst>
          </p:cNvPr>
          <p:cNvSpPr/>
          <p:nvPr/>
        </p:nvSpPr>
        <p:spPr>
          <a:xfrm>
            <a:off x="1042054" y="4184467"/>
            <a:ext cx="1405538" cy="96880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Database</a:t>
            </a:r>
          </a:p>
        </p:txBody>
      </p:sp>
      <p:sp>
        <p:nvSpPr>
          <p:cNvPr id="12" name="Rechteck 11">
            <a:extLst>
              <a:ext uri="{FF2B5EF4-FFF2-40B4-BE49-F238E27FC236}">
                <a16:creationId xmlns:a16="http://schemas.microsoft.com/office/drawing/2014/main" id="{B21C84DE-F368-E4BB-140D-14A116C8AE9E}"/>
              </a:ext>
            </a:extLst>
          </p:cNvPr>
          <p:cNvSpPr/>
          <p:nvPr/>
        </p:nvSpPr>
        <p:spPr>
          <a:xfrm>
            <a:off x="3436421" y="4184467"/>
            <a:ext cx="3600000" cy="96880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Comparison</a:t>
            </a:r>
          </a:p>
        </p:txBody>
      </p:sp>
      <p:sp>
        <p:nvSpPr>
          <p:cNvPr id="13" name="Rechteck 12">
            <a:extLst>
              <a:ext uri="{FF2B5EF4-FFF2-40B4-BE49-F238E27FC236}">
                <a16:creationId xmlns:a16="http://schemas.microsoft.com/office/drawing/2014/main" id="{CA940235-44AD-948F-3DD2-77E010F8E6D7}"/>
              </a:ext>
            </a:extLst>
          </p:cNvPr>
          <p:cNvSpPr/>
          <p:nvPr/>
        </p:nvSpPr>
        <p:spPr>
          <a:xfrm>
            <a:off x="3436421" y="5521944"/>
            <a:ext cx="3600000" cy="96880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Agreement?</a:t>
            </a:r>
          </a:p>
        </p:txBody>
      </p:sp>
      <p:cxnSp>
        <p:nvCxnSpPr>
          <p:cNvPr id="14" name="Verbinder: gewinkelt 13">
            <a:extLst>
              <a:ext uri="{FF2B5EF4-FFF2-40B4-BE49-F238E27FC236}">
                <a16:creationId xmlns:a16="http://schemas.microsoft.com/office/drawing/2014/main" id="{8D577D16-B587-DE49-4DC3-BAED70EF613E}"/>
              </a:ext>
            </a:extLst>
          </p:cNvPr>
          <p:cNvCxnSpPr>
            <a:cxnSpLocks/>
            <a:stCxn id="13" idx="1"/>
            <a:endCxn id="10" idx="2"/>
          </p:cNvCxnSpPr>
          <p:nvPr/>
        </p:nvCxnSpPr>
        <p:spPr>
          <a:xfrm rot="10800000">
            <a:off x="1744823" y="5153268"/>
            <a:ext cx="1691598" cy="853077"/>
          </a:xfrm>
          <a:prstGeom prst="bentConnector2">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15" name="Rechteck 14">
            <a:extLst>
              <a:ext uri="{FF2B5EF4-FFF2-40B4-BE49-F238E27FC236}">
                <a16:creationId xmlns:a16="http://schemas.microsoft.com/office/drawing/2014/main" id="{9A928544-57C2-E5F3-985E-B05C36300460}"/>
              </a:ext>
            </a:extLst>
          </p:cNvPr>
          <p:cNvSpPr/>
          <p:nvPr/>
        </p:nvSpPr>
        <p:spPr>
          <a:xfrm>
            <a:off x="1885649" y="5727213"/>
            <a:ext cx="809690" cy="3320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FF0000"/>
                </a:solidFill>
              </a:rPr>
              <a:t>No</a:t>
            </a:r>
          </a:p>
        </p:txBody>
      </p:sp>
      <p:cxnSp>
        <p:nvCxnSpPr>
          <p:cNvPr id="19" name="Gerade Verbindung mit Pfeil 18">
            <a:extLst>
              <a:ext uri="{FF2B5EF4-FFF2-40B4-BE49-F238E27FC236}">
                <a16:creationId xmlns:a16="http://schemas.microsoft.com/office/drawing/2014/main" id="{7E087072-7D89-AFE9-46ED-EA15F48430C8}"/>
              </a:ext>
            </a:extLst>
          </p:cNvPr>
          <p:cNvCxnSpPr>
            <a:cxnSpLocks/>
            <a:stCxn id="7" idx="2"/>
            <a:endCxn id="12" idx="0"/>
          </p:cNvCxnSpPr>
          <p:nvPr/>
        </p:nvCxnSpPr>
        <p:spPr>
          <a:xfrm>
            <a:off x="5236421" y="3761386"/>
            <a:ext cx="0" cy="423081"/>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cxnSp>
        <p:nvCxnSpPr>
          <p:cNvPr id="20" name="Gerade Verbindung mit Pfeil 19">
            <a:extLst>
              <a:ext uri="{FF2B5EF4-FFF2-40B4-BE49-F238E27FC236}">
                <a16:creationId xmlns:a16="http://schemas.microsoft.com/office/drawing/2014/main" id="{CE8A1010-6E4C-CD75-B3B3-BBD66C66B8D9}"/>
              </a:ext>
            </a:extLst>
          </p:cNvPr>
          <p:cNvCxnSpPr>
            <a:cxnSpLocks/>
            <a:stCxn id="12" idx="2"/>
            <a:endCxn id="13" idx="0"/>
          </p:cNvCxnSpPr>
          <p:nvPr/>
        </p:nvCxnSpPr>
        <p:spPr>
          <a:xfrm>
            <a:off x="5236421" y="5153267"/>
            <a:ext cx="0" cy="368677"/>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21" name="Rechteck 20">
            <a:extLst>
              <a:ext uri="{FF2B5EF4-FFF2-40B4-BE49-F238E27FC236}">
                <a16:creationId xmlns:a16="http://schemas.microsoft.com/office/drawing/2014/main" id="{AA781CA9-CB4B-F5CF-D3BF-FEB5CB72C629}"/>
              </a:ext>
            </a:extLst>
          </p:cNvPr>
          <p:cNvSpPr/>
          <p:nvPr/>
        </p:nvSpPr>
        <p:spPr>
          <a:xfrm>
            <a:off x="7911563" y="5535559"/>
            <a:ext cx="4014038" cy="96880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Editing data for further utilization</a:t>
            </a:r>
          </a:p>
        </p:txBody>
      </p:sp>
      <p:cxnSp>
        <p:nvCxnSpPr>
          <p:cNvPr id="22" name="Gerade Verbindung mit Pfeil 21">
            <a:extLst>
              <a:ext uri="{FF2B5EF4-FFF2-40B4-BE49-F238E27FC236}">
                <a16:creationId xmlns:a16="http://schemas.microsoft.com/office/drawing/2014/main" id="{B6904BB7-5A12-DB3F-E39F-1C72465C3788}"/>
              </a:ext>
            </a:extLst>
          </p:cNvPr>
          <p:cNvCxnSpPr>
            <a:cxnSpLocks/>
            <a:stCxn id="13" idx="3"/>
            <a:endCxn id="21" idx="1"/>
          </p:cNvCxnSpPr>
          <p:nvPr/>
        </p:nvCxnSpPr>
        <p:spPr>
          <a:xfrm>
            <a:off x="7036421" y="6006344"/>
            <a:ext cx="875142" cy="13615"/>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23" name="Rechteck 22">
            <a:extLst>
              <a:ext uri="{FF2B5EF4-FFF2-40B4-BE49-F238E27FC236}">
                <a16:creationId xmlns:a16="http://schemas.microsoft.com/office/drawing/2014/main" id="{394919E8-524E-659A-82F2-4D21D72B51C0}"/>
              </a:ext>
            </a:extLst>
          </p:cNvPr>
          <p:cNvSpPr/>
          <p:nvPr/>
        </p:nvSpPr>
        <p:spPr>
          <a:xfrm>
            <a:off x="7018326" y="5637667"/>
            <a:ext cx="809690" cy="3320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FF0000"/>
                </a:solidFill>
              </a:rPr>
              <a:t>Yes</a:t>
            </a:r>
          </a:p>
        </p:txBody>
      </p:sp>
      <p:cxnSp>
        <p:nvCxnSpPr>
          <p:cNvPr id="24" name="Gerade Verbindung mit Pfeil 23">
            <a:extLst>
              <a:ext uri="{FF2B5EF4-FFF2-40B4-BE49-F238E27FC236}">
                <a16:creationId xmlns:a16="http://schemas.microsoft.com/office/drawing/2014/main" id="{B7FE6B5E-7D04-D9CA-20DC-A96483DBDE07}"/>
              </a:ext>
            </a:extLst>
          </p:cNvPr>
          <p:cNvCxnSpPr>
            <a:cxnSpLocks/>
            <a:stCxn id="12" idx="1"/>
            <a:endCxn id="10" idx="3"/>
          </p:cNvCxnSpPr>
          <p:nvPr/>
        </p:nvCxnSpPr>
        <p:spPr>
          <a:xfrm flipH="1">
            <a:off x="2447592" y="4668867"/>
            <a:ext cx="988829" cy="0"/>
          </a:xfrm>
          <a:prstGeom prst="straightConnector1">
            <a:avLst/>
          </a:prstGeom>
          <a:ln>
            <a:solidFill>
              <a:srgbClr val="FF0000"/>
            </a:solidFill>
            <a:headEnd type="triangle"/>
            <a:tailEnd type="triangle"/>
          </a:ln>
        </p:spPr>
        <p:style>
          <a:lnRef idx="3">
            <a:schemeClr val="dk1"/>
          </a:lnRef>
          <a:fillRef idx="0">
            <a:schemeClr val="dk1"/>
          </a:fillRef>
          <a:effectRef idx="2">
            <a:schemeClr val="dk1"/>
          </a:effectRef>
          <a:fontRef idx="minor">
            <a:schemeClr val="tx1"/>
          </a:fontRef>
        </p:style>
      </p:cxnSp>
      <p:cxnSp>
        <p:nvCxnSpPr>
          <p:cNvPr id="26" name="Gerade Verbindung mit Pfeil 25">
            <a:extLst>
              <a:ext uri="{FF2B5EF4-FFF2-40B4-BE49-F238E27FC236}">
                <a16:creationId xmlns:a16="http://schemas.microsoft.com/office/drawing/2014/main" id="{3E5E2252-56EB-CD78-AE73-734E69E5E3FB}"/>
              </a:ext>
            </a:extLst>
          </p:cNvPr>
          <p:cNvCxnSpPr>
            <a:cxnSpLocks/>
          </p:cNvCxnSpPr>
          <p:nvPr/>
        </p:nvCxnSpPr>
        <p:spPr>
          <a:xfrm>
            <a:off x="5236421" y="1508350"/>
            <a:ext cx="0" cy="207073"/>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44" name="Rechteck 43">
            <a:extLst>
              <a:ext uri="{FF2B5EF4-FFF2-40B4-BE49-F238E27FC236}">
                <a16:creationId xmlns:a16="http://schemas.microsoft.com/office/drawing/2014/main" id="{7060E5FB-6A34-A58F-3C09-14D198498DC4}"/>
              </a:ext>
            </a:extLst>
          </p:cNvPr>
          <p:cNvSpPr/>
          <p:nvPr/>
        </p:nvSpPr>
        <p:spPr>
          <a:xfrm>
            <a:off x="7828016" y="2257974"/>
            <a:ext cx="3600000" cy="96880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Mathematical modeling</a:t>
            </a:r>
          </a:p>
        </p:txBody>
      </p:sp>
      <p:cxnSp>
        <p:nvCxnSpPr>
          <p:cNvPr id="47" name="Gerade Verbindung mit Pfeil 46">
            <a:extLst>
              <a:ext uri="{FF2B5EF4-FFF2-40B4-BE49-F238E27FC236}">
                <a16:creationId xmlns:a16="http://schemas.microsoft.com/office/drawing/2014/main" id="{435DBE24-4454-AC54-D595-808406661D47}"/>
              </a:ext>
            </a:extLst>
          </p:cNvPr>
          <p:cNvCxnSpPr>
            <a:cxnSpLocks/>
            <a:stCxn id="44" idx="2"/>
            <a:endCxn id="12" idx="3"/>
          </p:cNvCxnSpPr>
          <p:nvPr/>
        </p:nvCxnSpPr>
        <p:spPr>
          <a:xfrm flipH="1">
            <a:off x="7036421" y="3226774"/>
            <a:ext cx="2591595" cy="1442093"/>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3" name="Rechteck 2">
            <a:extLst>
              <a:ext uri="{FF2B5EF4-FFF2-40B4-BE49-F238E27FC236}">
                <a16:creationId xmlns:a16="http://schemas.microsoft.com/office/drawing/2014/main" id="{DD75B49B-B3FD-B351-06A1-6BCF79FC1BD1}"/>
              </a:ext>
            </a:extLst>
          </p:cNvPr>
          <p:cNvSpPr/>
          <p:nvPr/>
        </p:nvSpPr>
        <p:spPr>
          <a:xfrm>
            <a:off x="3436421" y="879960"/>
            <a:ext cx="3600000" cy="62839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Sample preparation</a:t>
            </a:r>
            <a:endParaRPr lang="en-US" sz="2000" dirty="0"/>
          </a:p>
        </p:txBody>
      </p:sp>
      <p:sp>
        <p:nvSpPr>
          <p:cNvPr id="6" name="Textfeld 5">
            <a:extLst>
              <a:ext uri="{FF2B5EF4-FFF2-40B4-BE49-F238E27FC236}">
                <a16:creationId xmlns:a16="http://schemas.microsoft.com/office/drawing/2014/main" id="{F27C970D-8FDA-6BF7-D355-6BD45F285A72}"/>
              </a:ext>
            </a:extLst>
          </p:cNvPr>
          <p:cNvSpPr txBox="1"/>
          <p:nvPr/>
        </p:nvSpPr>
        <p:spPr bwMode="auto">
          <a:xfrm>
            <a:off x="180000" y="720000"/>
            <a:ext cx="3361709" cy="880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57175" indent="-257175">
              <a:lnSpc>
                <a:spcPct val="150000"/>
              </a:lnSpc>
              <a:spcBef>
                <a:spcPct val="20000"/>
              </a:spcBef>
              <a:buClr>
                <a:srgbClr val="00737E"/>
              </a:buClr>
              <a:buFont typeface="Wingdings 2" pitchFamily="2" charset="2"/>
              <a:buChar char="®"/>
            </a:pPr>
            <a:r>
              <a:rPr lang="en-US" b="1" dirty="0">
                <a:latin typeface="+mn-lt"/>
                <a:ea typeface="ＭＳ Ｐゴシック" charset="0"/>
              </a:rPr>
              <a:t>Workflow:</a:t>
            </a:r>
          </a:p>
          <a:p>
            <a:pPr marL="557213" lvl="1" indent="-214313" algn="just">
              <a:lnSpc>
                <a:spcPct val="150000"/>
              </a:lnSpc>
              <a:spcBef>
                <a:spcPct val="20000"/>
              </a:spcBef>
              <a:buClr>
                <a:srgbClr val="00737E"/>
              </a:buClr>
              <a:buSzPct val="100000"/>
              <a:buFont typeface="Wingdings" panose="05000000000000000000" pitchFamily="2" charset="2"/>
              <a:buChar char="Ø"/>
            </a:pPr>
            <a:r>
              <a:rPr lang="en-US" sz="1600" dirty="0">
                <a:latin typeface="+mn-lt"/>
                <a:ea typeface="ＭＳ Ｐゴシック" charset="0"/>
              </a:rPr>
              <a:t>From an idea to results</a:t>
            </a:r>
          </a:p>
        </p:txBody>
      </p:sp>
    </p:spTree>
    <p:extLst>
      <p:ext uri="{BB962C8B-B14F-4D97-AF65-F5344CB8AC3E}">
        <p14:creationId xmlns:p14="http://schemas.microsoft.com/office/powerpoint/2010/main" val="4293511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2">
            <a:extLst>
              <a:ext uri="{FF2B5EF4-FFF2-40B4-BE49-F238E27FC236}">
                <a16:creationId xmlns:a16="http://schemas.microsoft.com/office/drawing/2014/main" id="{2501C833-DF4C-0983-CD7F-2E7CFFB809D8}"/>
              </a:ext>
            </a:extLst>
          </p:cNvPr>
          <p:cNvSpPr>
            <a:spLocks noGrp="1"/>
          </p:cNvSpPr>
          <p:nvPr>
            <p:ph type="ftr" sz="quarter" idx="10"/>
          </p:nvPr>
        </p:nvSpPr>
        <p:spPr>
          <a:xfrm>
            <a:off x="74712" y="6597352"/>
            <a:ext cx="12042576" cy="260350"/>
          </a:xfrm>
        </p:spPr>
        <p:txBody>
          <a:bodyPr/>
          <a:lstStyle/>
          <a:p>
            <a:pPr>
              <a:tabLst>
                <a:tab pos="346075" algn="l"/>
                <a:tab pos="5954713" algn="ctr"/>
                <a:tab pos="11814175" algn="r"/>
              </a:tabLst>
            </a:pPr>
            <a:r>
              <a:rPr lang="de-DE" altLang="de-DE" dirty="0"/>
              <a:t>	</a:t>
            </a:r>
            <a:r>
              <a:rPr lang="de-AT" sz="900" dirty="0">
                <a:solidFill>
                  <a:srgbClr val="000000"/>
                </a:solidFill>
                <a:latin typeface="Arial" panose="020B0604020202020204" pitchFamily="34" charset="0"/>
              </a:rPr>
              <a:t>57. Metallographie Tagung</a:t>
            </a:r>
            <a:r>
              <a:rPr lang="de-AT" dirty="0">
                <a:solidFill>
                  <a:srgbClr val="000000"/>
                </a:solidFill>
              </a:rPr>
              <a:t>	MUL-ESM</a:t>
            </a:r>
            <a:r>
              <a:rPr lang="de-DE" altLang="de-DE" dirty="0"/>
              <a:t>	  </a:t>
            </a:r>
            <a:fld id="{55741CB4-9832-CA46-BCB8-8927D8D507FC}" type="slidenum">
              <a:rPr lang="de-DE" altLang="de-DE" smtClean="0"/>
              <a:pPr>
                <a:tabLst>
                  <a:tab pos="346075" algn="l"/>
                  <a:tab pos="5954713" algn="ctr"/>
                  <a:tab pos="11814175" algn="r"/>
                </a:tabLst>
              </a:pPr>
              <a:t>8</a:t>
            </a:fld>
            <a:endParaRPr lang="de-DE" altLang="de-DE" dirty="0"/>
          </a:p>
        </p:txBody>
      </p:sp>
      <p:pic>
        <p:nvPicPr>
          <p:cNvPr id="5" name="Picture 3">
            <a:extLst>
              <a:ext uri="{FF2B5EF4-FFF2-40B4-BE49-F238E27FC236}">
                <a16:creationId xmlns:a16="http://schemas.microsoft.com/office/drawing/2014/main" id="{AE5A320D-A990-0294-39C4-001EAEAF304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844"/>
          <a:stretch/>
        </p:blipFill>
        <p:spPr bwMode="auto">
          <a:xfrm>
            <a:off x="6215044" y="816381"/>
            <a:ext cx="3519455" cy="3067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2">
            <a:extLst>
              <a:ext uri="{FF2B5EF4-FFF2-40B4-BE49-F238E27FC236}">
                <a16:creationId xmlns:a16="http://schemas.microsoft.com/office/drawing/2014/main" id="{5D8BEA7F-16C5-F0E8-5779-528B0A779AB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51561" y="917316"/>
            <a:ext cx="1471876" cy="948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Rechteck 28">
            <a:extLst>
              <a:ext uri="{FF2B5EF4-FFF2-40B4-BE49-F238E27FC236}">
                <a16:creationId xmlns:a16="http://schemas.microsoft.com/office/drawing/2014/main" id="{7F75D80D-0DCC-101A-C6A4-80C87F91B487}"/>
              </a:ext>
            </a:extLst>
          </p:cNvPr>
          <p:cNvSpPr/>
          <p:nvPr/>
        </p:nvSpPr>
        <p:spPr>
          <a:xfrm>
            <a:off x="5294356" y="2375223"/>
            <a:ext cx="1841374" cy="1169551"/>
          </a:xfrm>
          <a:prstGeom prst="rect">
            <a:avLst/>
          </a:prstGeom>
        </p:spPr>
        <p:txBody>
          <a:bodyPr wrap="square">
            <a:spAutoFit/>
          </a:bodyPr>
          <a:lstStyle/>
          <a:p>
            <a:r>
              <a:rPr lang="en-GB" sz="1400" dirty="0"/>
              <a:t>LINN High </a:t>
            </a:r>
            <a:r>
              <a:rPr lang="en-GB" sz="1400" dirty="0" err="1"/>
              <a:t>Therm</a:t>
            </a:r>
            <a:r>
              <a:rPr lang="en-GB" sz="1400" dirty="0"/>
              <a:t> GmbH </a:t>
            </a:r>
          </a:p>
          <a:p>
            <a:r>
              <a:rPr lang="en-GB" sz="1400" dirty="0"/>
              <a:t>“Lifumat-Met-3.3-Vac”, 60 g sample mass </a:t>
            </a:r>
          </a:p>
        </p:txBody>
      </p:sp>
      <p:sp>
        <p:nvSpPr>
          <p:cNvPr id="30" name="Pfeil: nach rechts 29">
            <a:extLst>
              <a:ext uri="{FF2B5EF4-FFF2-40B4-BE49-F238E27FC236}">
                <a16:creationId xmlns:a16="http://schemas.microsoft.com/office/drawing/2014/main" id="{B8D20B1D-928E-FA13-C89A-B276D437D386}"/>
              </a:ext>
            </a:extLst>
          </p:cNvPr>
          <p:cNvSpPr/>
          <p:nvPr/>
        </p:nvSpPr>
        <p:spPr>
          <a:xfrm>
            <a:off x="5887989" y="1223257"/>
            <a:ext cx="505196" cy="43918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2" name="Inhaltsplatzhalter 1">
            <a:extLst>
              <a:ext uri="{FF2B5EF4-FFF2-40B4-BE49-F238E27FC236}">
                <a16:creationId xmlns:a16="http://schemas.microsoft.com/office/drawing/2014/main" id="{E1283FE2-7374-8024-CA98-7E86C77763A9}"/>
              </a:ext>
            </a:extLst>
          </p:cNvPr>
          <p:cNvSpPr txBox="1">
            <a:spLocks/>
          </p:cNvSpPr>
          <p:nvPr/>
        </p:nvSpPr>
        <p:spPr bwMode="auto">
          <a:xfrm>
            <a:off x="180000" y="720000"/>
            <a:ext cx="5146658" cy="5632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1" fontAlgn="base" hangingPunct="1">
              <a:spcBef>
                <a:spcPct val="20000"/>
              </a:spcBef>
              <a:spcAft>
                <a:spcPct val="0"/>
              </a:spcAft>
              <a:buClr>
                <a:srgbClr val="00737E"/>
              </a:buClr>
              <a:buFont typeface="Wingdings 2" pitchFamily="2" charset="2"/>
              <a:buChar char="®"/>
              <a:defRPr sz="1800" b="1">
                <a:solidFill>
                  <a:schemeClr val="tx1"/>
                </a:solidFill>
                <a:latin typeface="+mn-lt"/>
                <a:ea typeface="ＭＳ Ｐゴシック" charset="0"/>
                <a:cs typeface="+mn-cs"/>
              </a:defRPr>
            </a:lvl1pPr>
            <a:lvl2pPr marL="557213" indent="-214313" algn="l" rtl="0" eaLnBrk="1" fontAlgn="base" hangingPunct="1">
              <a:spcBef>
                <a:spcPct val="20000"/>
              </a:spcBef>
              <a:spcAft>
                <a:spcPct val="0"/>
              </a:spcAft>
              <a:buClr>
                <a:srgbClr val="00737E"/>
              </a:buClr>
              <a:buSzPct val="50000"/>
              <a:buFont typeface="Wingdings 2" pitchFamily="2" charset="2"/>
              <a:buChar char="¯"/>
              <a:defRPr sz="1500">
                <a:solidFill>
                  <a:schemeClr val="tx1"/>
                </a:solidFill>
                <a:latin typeface="+mn-lt"/>
                <a:ea typeface="ＭＳ Ｐゴシック" charset="0"/>
              </a:defRPr>
            </a:lvl2pPr>
            <a:lvl3pPr marL="857250" indent="-171450" algn="l" rtl="0" eaLnBrk="1" fontAlgn="base" hangingPunct="1">
              <a:spcBef>
                <a:spcPct val="20000"/>
              </a:spcBef>
              <a:spcAft>
                <a:spcPct val="0"/>
              </a:spcAft>
              <a:buClr>
                <a:srgbClr val="00737E"/>
              </a:buClr>
              <a:buChar char="•"/>
              <a:defRPr sz="1800">
                <a:solidFill>
                  <a:schemeClr val="tx1"/>
                </a:solidFill>
                <a:latin typeface="+mn-lt"/>
                <a:ea typeface="ＭＳ Ｐゴシック" charset="0"/>
              </a:defRPr>
            </a:lvl3pPr>
            <a:lvl4pPr marL="1200150" indent="-171450" algn="l" rtl="0" eaLnBrk="1" fontAlgn="base" hangingPunct="1">
              <a:spcBef>
                <a:spcPct val="20000"/>
              </a:spcBef>
              <a:spcAft>
                <a:spcPct val="0"/>
              </a:spcAft>
              <a:buChar char="–"/>
              <a:defRPr sz="1500">
                <a:solidFill>
                  <a:schemeClr val="tx1"/>
                </a:solidFill>
                <a:latin typeface="+mn-lt"/>
                <a:ea typeface="ＭＳ Ｐゴシック" charset="0"/>
              </a:defRPr>
            </a:lvl4pPr>
            <a:lvl5pPr marL="1543050" indent="-171450" algn="l" rtl="0" eaLnBrk="1" fontAlgn="base" hangingPunct="1">
              <a:spcBef>
                <a:spcPct val="20000"/>
              </a:spcBef>
              <a:spcAft>
                <a:spcPct val="0"/>
              </a:spcAft>
              <a:buChar char="»"/>
              <a:defRPr sz="1500">
                <a:solidFill>
                  <a:schemeClr val="tx1"/>
                </a:solidFill>
                <a:latin typeface="+mn-lt"/>
                <a:ea typeface="ＭＳ Ｐゴシック" charset="0"/>
              </a:defRPr>
            </a:lvl5pPr>
            <a:lvl6pPr marL="1885950" indent="-171450" algn="l" rtl="0" eaLnBrk="1" fontAlgn="base" hangingPunct="1">
              <a:spcBef>
                <a:spcPct val="20000"/>
              </a:spcBef>
              <a:spcAft>
                <a:spcPct val="0"/>
              </a:spcAft>
              <a:buChar char="»"/>
              <a:defRPr sz="1500">
                <a:solidFill>
                  <a:schemeClr val="tx1"/>
                </a:solidFill>
                <a:latin typeface="+mn-lt"/>
              </a:defRPr>
            </a:lvl6pPr>
            <a:lvl7pPr marL="2228850" indent="-171450" algn="l" rtl="0" eaLnBrk="1" fontAlgn="base" hangingPunct="1">
              <a:spcBef>
                <a:spcPct val="20000"/>
              </a:spcBef>
              <a:spcAft>
                <a:spcPct val="0"/>
              </a:spcAft>
              <a:buChar char="»"/>
              <a:defRPr sz="1500">
                <a:solidFill>
                  <a:schemeClr val="tx1"/>
                </a:solidFill>
                <a:latin typeface="+mn-lt"/>
              </a:defRPr>
            </a:lvl7pPr>
            <a:lvl8pPr marL="2571750" indent="-171450" algn="l" rtl="0" eaLnBrk="1" fontAlgn="base" hangingPunct="1">
              <a:spcBef>
                <a:spcPct val="20000"/>
              </a:spcBef>
              <a:spcAft>
                <a:spcPct val="0"/>
              </a:spcAft>
              <a:buChar char="»"/>
              <a:defRPr sz="1500">
                <a:solidFill>
                  <a:schemeClr val="tx1"/>
                </a:solidFill>
                <a:latin typeface="+mn-lt"/>
              </a:defRPr>
            </a:lvl8pPr>
            <a:lvl9pPr marL="2914650" indent="-171450" algn="l" rtl="0" eaLnBrk="1" fontAlgn="base" hangingPunct="1">
              <a:spcBef>
                <a:spcPct val="20000"/>
              </a:spcBef>
              <a:spcAft>
                <a:spcPct val="0"/>
              </a:spcAft>
              <a:buChar char="»"/>
              <a:defRPr sz="1500">
                <a:solidFill>
                  <a:schemeClr val="tx1"/>
                </a:solidFill>
                <a:latin typeface="+mn-lt"/>
              </a:defRPr>
            </a:lvl9pPr>
          </a:lstStyle>
          <a:p>
            <a:pPr>
              <a:lnSpc>
                <a:spcPct val="150000"/>
              </a:lnSpc>
            </a:pPr>
            <a:r>
              <a:rPr lang="en-US" kern="0" dirty="0">
                <a:cs typeface="Arial" panose="020B0604020202020204" pitchFamily="34" charset="0"/>
              </a:rPr>
              <a:t>Casting steel grades</a:t>
            </a:r>
          </a:p>
          <a:p>
            <a:pPr lvl="1">
              <a:lnSpc>
                <a:spcPct val="150000"/>
              </a:lnSpc>
              <a:buSzPct val="100000"/>
              <a:buFont typeface="Wingdings" panose="05000000000000000000" pitchFamily="2" charset="2"/>
              <a:buChar char="Ø"/>
            </a:pPr>
            <a:r>
              <a:rPr lang="en-GB" sz="1200" dirty="0"/>
              <a:t>Use of high-purity alloying elements</a:t>
            </a:r>
          </a:p>
          <a:p>
            <a:pPr lvl="1">
              <a:lnSpc>
                <a:spcPct val="150000"/>
              </a:lnSpc>
              <a:buSzPct val="100000"/>
              <a:buFont typeface="Wingdings" panose="05000000000000000000" pitchFamily="2" charset="2"/>
              <a:buChar char="Ø"/>
            </a:pPr>
            <a:r>
              <a:rPr lang="en-US" altLang="en-US" sz="1200" dirty="0"/>
              <a:t>Production of high purity samples by induction melting </a:t>
            </a:r>
            <a:br>
              <a:rPr lang="en-US" altLang="en-US" sz="1200" dirty="0"/>
            </a:br>
            <a:r>
              <a:rPr lang="en-US" altLang="en-US" sz="1200" dirty="0"/>
              <a:t>and spin casting under protective atmosphere (</a:t>
            </a:r>
            <a:r>
              <a:rPr lang="en-US" altLang="en-US" sz="1200" dirty="0" err="1"/>
              <a:t>Ar</a:t>
            </a:r>
            <a:r>
              <a:rPr lang="en-US" altLang="en-US" sz="1200" dirty="0"/>
              <a:t>)</a:t>
            </a:r>
          </a:p>
          <a:p>
            <a:pPr lvl="1">
              <a:lnSpc>
                <a:spcPct val="150000"/>
              </a:lnSpc>
              <a:buSzPct val="100000"/>
              <a:buFont typeface="Wingdings" panose="05000000000000000000" pitchFamily="2" charset="2"/>
              <a:buChar char="Ø"/>
            </a:pPr>
            <a:r>
              <a:rPr lang="en-GB" sz="1200" dirty="0"/>
              <a:t>Efficient production of alloys to be investigated                      </a:t>
            </a:r>
          </a:p>
          <a:p>
            <a:pPr lvl="1">
              <a:lnSpc>
                <a:spcPct val="150000"/>
              </a:lnSpc>
              <a:buSzPct val="100000"/>
              <a:buFont typeface="Wingdings" panose="05000000000000000000" pitchFamily="2" charset="2"/>
              <a:buChar char="Ø"/>
            </a:pPr>
            <a:r>
              <a:rPr lang="en-GB" sz="1200" dirty="0"/>
              <a:t>Rapid solidification due to the spin casting in a </a:t>
            </a:r>
            <a:br>
              <a:rPr lang="en-GB" sz="1200" dirty="0"/>
            </a:br>
            <a:r>
              <a:rPr lang="en-GB" sz="1200" dirty="0"/>
              <a:t>copper mould</a:t>
            </a:r>
          </a:p>
          <a:p>
            <a:pPr lvl="1">
              <a:lnSpc>
                <a:spcPct val="150000"/>
              </a:lnSpc>
              <a:buSzPct val="100000"/>
              <a:buFont typeface="Wingdings" panose="05000000000000000000" pitchFamily="2" charset="2"/>
              <a:buChar char="Ø"/>
            </a:pPr>
            <a:r>
              <a:rPr lang="en-GB" sz="1200" dirty="0"/>
              <a:t>Homogenous microstructure of as-cast samples</a:t>
            </a:r>
          </a:p>
          <a:p>
            <a:pPr lvl="1">
              <a:lnSpc>
                <a:spcPct val="150000"/>
              </a:lnSpc>
              <a:buSzPct val="100000"/>
              <a:buFont typeface="Wingdings" panose="05000000000000000000" pitchFamily="2" charset="2"/>
              <a:buChar char="Ø"/>
            </a:pPr>
            <a:r>
              <a:rPr lang="en-GB" sz="1200" kern="0" dirty="0">
                <a:cs typeface="Arial" panose="020B0604020202020204" pitchFamily="34" charset="0"/>
              </a:rPr>
              <a:t>Chemical analysis (OES, LECO)</a:t>
            </a:r>
          </a:p>
          <a:p>
            <a:pPr lvl="1">
              <a:lnSpc>
                <a:spcPct val="150000"/>
              </a:lnSpc>
              <a:buSzPct val="100000"/>
              <a:buFont typeface="Wingdings" panose="05000000000000000000" pitchFamily="2" charset="2"/>
              <a:buChar char="Ø"/>
            </a:pPr>
            <a:endParaRPr lang="en-US" sz="1200" kern="0" dirty="0">
              <a:cs typeface="Arial" panose="020B0604020202020204" pitchFamily="34" charset="0"/>
            </a:endParaRPr>
          </a:p>
          <a:p>
            <a:pPr>
              <a:lnSpc>
                <a:spcPct val="150000"/>
              </a:lnSpc>
            </a:pPr>
            <a:r>
              <a:rPr lang="en-US" kern="0" dirty="0">
                <a:cs typeface="Arial" panose="020B0604020202020204" pitchFamily="34" charset="0"/>
              </a:rPr>
              <a:t>Preparation for HT-LSCM experiments</a:t>
            </a:r>
          </a:p>
          <a:p>
            <a:pPr lvl="1">
              <a:lnSpc>
                <a:spcPct val="150000"/>
              </a:lnSpc>
              <a:buSzPct val="100000"/>
              <a:buFont typeface="Wingdings" panose="05000000000000000000" pitchFamily="2" charset="2"/>
              <a:buChar char="Ø"/>
            </a:pPr>
            <a:r>
              <a:rPr lang="en-US" altLang="en-US" sz="1200" dirty="0"/>
              <a:t>Cutting: </a:t>
            </a:r>
            <a:r>
              <a:rPr lang="de-AT" sz="1200" b="0" i="0" dirty="0">
                <a:solidFill>
                  <a:srgbClr val="000000"/>
                </a:solidFill>
                <a:effectLst/>
              </a:rPr>
              <a:t>ATM Brillant 221</a:t>
            </a:r>
            <a:endParaRPr lang="en-US" altLang="en-US" sz="1200" dirty="0"/>
          </a:p>
          <a:p>
            <a:pPr lvl="1">
              <a:lnSpc>
                <a:spcPct val="150000"/>
              </a:lnSpc>
              <a:buSzPct val="100000"/>
              <a:buFont typeface="Wingdings" panose="05000000000000000000" pitchFamily="2" charset="2"/>
              <a:buChar char="Ø"/>
            </a:pPr>
            <a:r>
              <a:rPr lang="en-US" altLang="en-US" sz="1200" dirty="0"/>
              <a:t>Embedding: </a:t>
            </a:r>
            <a:r>
              <a:rPr lang="en-GB" sz="1200" b="0" i="0" dirty="0">
                <a:solidFill>
                  <a:srgbClr val="000000"/>
                </a:solidFill>
                <a:effectLst/>
              </a:rPr>
              <a:t>Opal 450 Embedding Machine</a:t>
            </a:r>
          </a:p>
          <a:p>
            <a:pPr lvl="1">
              <a:lnSpc>
                <a:spcPct val="150000"/>
              </a:lnSpc>
              <a:buSzPct val="100000"/>
              <a:buFont typeface="Wingdings" panose="05000000000000000000" pitchFamily="2" charset="2"/>
              <a:buChar char="Ø"/>
            </a:pPr>
            <a:r>
              <a:rPr lang="en-US" altLang="en-US" sz="1200" dirty="0"/>
              <a:t>Grinding &amp; Polishing: </a:t>
            </a:r>
            <a:r>
              <a:rPr lang="de-AT" sz="1200" dirty="0"/>
              <a:t>SAPHIR 350:</a:t>
            </a:r>
            <a:br>
              <a:rPr lang="de-AT" sz="1200" dirty="0"/>
            </a:br>
            <a:r>
              <a:rPr lang="de-AT" sz="1200" dirty="0"/>
              <a:t>	</a:t>
            </a:r>
            <a:r>
              <a:rPr lang="en-US" sz="1200" b="0" i="0" dirty="0">
                <a:solidFill>
                  <a:srgbClr val="000000"/>
                </a:solidFill>
                <a:effectLst/>
              </a:rPr>
              <a:t>1200, 600, 320, 180 mesh 	size &amp; 9 µm, 6 µm, 3 µm</a:t>
            </a:r>
          </a:p>
          <a:p>
            <a:pPr marL="342900" lvl="1" indent="0">
              <a:lnSpc>
                <a:spcPct val="150000"/>
              </a:lnSpc>
              <a:buSzPct val="100000"/>
              <a:buNone/>
            </a:pPr>
            <a:r>
              <a:rPr lang="en-US" sz="1200" b="0" i="0" dirty="0">
                <a:solidFill>
                  <a:srgbClr val="000000"/>
                </a:solidFill>
                <a:effectLst/>
              </a:rPr>
              <a:t>1 µm and OPS</a:t>
            </a:r>
            <a:endParaRPr lang="en-US" altLang="en-US" sz="1200" dirty="0"/>
          </a:p>
          <a:p>
            <a:pPr lvl="1">
              <a:lnSpc>
                <a:spcPct val="150000"/>
              </a:lnSpc>
              <a:buSzPct val="100000"/>
              <a:buFont typeface="Wingdings" panose="05000000000000000000" pitchFamily="2" charset="2"/>
              <a:buChar char="Ø"/>
            </a:pPr>
            <a:r>
              <a:rPr lang="en-US" altLang="en-US" sz="1200" dirty="0"/>
              <a:t>Quality control at optical microscope (scraps, pores etc..)</a:t>
            </a:r>
          </a:p>
          <a:p>
            <a:pPr lvl="1">
              <a:lnSpc>
                <a:spcPct val="150000"/>
              </a:lnSpc>
              <a:buSzPct val="100000"/>
              <a:buFont typeface="Wingdings" panose="05000000000000000000" pitchFamily="2" charset="2"/>
              <a:buChar char="Ø"/>
            </a:pPr>
            <a:r>
              <a:rPr lang="en-US" altLang="en-US" sz="1200" dirty="0"/>
              <a:t>Storage of samples in </a:t>
            </a:r>
            <a:r>
              <a:rPr lang="en-AE" sz="1200" dirty="0"/>
              <a:t>desiccator</a:t>
            </a:r>
            <a:endParaRPr lang="en-US" altLang="en-US" sz="1200" dirty="0"/>
          </a:p>
          <a:p>
            <a:pPr marL="342900" lvl="1" indent="0">
              <a:lnSpc>
                <a:spcPct val="150000"/>
              </a:lnSpc>
              <a:buSzPct val="100000"/>
              <a:buNone/>
            </a:pPr>
            <a:endParaRPr lang="en-US" sz="1200" dirty="0"/>
          </a:p>
          <a:p>
            <a:pPr marL="342900" lvl="1" indent="0">
              <a:lnSpc>
                <a:spcPct val="150000"/>
              </a:lnSpc>
              <a:buSzPct val="100000"/>
              <a:buNone/>
            </a:pPr>
            <a:endParaRPr lang="en-GB" sz="1200" dirty="0"/>
          </a:p>
          <a:p>
            <a:pPr>
              <a:lnSpc>
                <a:spcPct val="200000"/>
              </a:lnSpc>
            </a:pPr>
            <a:endParaRPr lang="en-US" sz="1050" kern="0" dirty="0">
              <a:cs typeface="Arial" panose="020B0604020202020204" pitchFamily="34" charset="0"/>
            </a:endParaRPr>
          </a:p>
        </p:txBody>
      </p:sp>
      <p:sp>
        <p:nvSpPr>
          <p:cNvPr id="6" name="Textplatzhalter 8">
            <a:extLst>
              <a:ext uri="{FF2B5EF4-FFF2-40B4-BE49-F238E27FC236}">
                <a16:creationId xmlns:a16="http://schemas.microsoft.com/office/drawing/2014/main" id="{CF31D419-D004-800D-321D-E89ABC940735}"/>
              </a:ext>
            </a:extLst>
          </p:cNvPr>
          <p:cNvSpPr>
            <a:spLocks noGrp="1"/>
          </p:cNvSpPr>
          <p:nvPr>
            <p:ph type="body" sz="quarter" idx="11"/>
          </p:nvPr>
        </p:nvSpPr>
        <p:spPr>
          <a:xfrm>
            <a:off x="192088" y="188913"/>
            <a:ext cx="11177876" cy="287337"/>
          </a:xfrm>
        </p:spPr>
        <p:txBody>
          <a:bodyPr/>
          <a:lstStyle/>
          <a:p>
            <a:r>
              <a:rPr lang="en-US" dirty="0">
                <a:latin typeface="Arial"/>
              </a:rPr>
              <a:t>Methodology and sample production</a:t>
            </a:r>
          </a:p>
          <a:p>
            <a:endParaRPr lang="en-ID" sz="1800" dirty="0">
              <a:latin typeface="Arial"/>
            </a:endParaRPr>
          </a:p>
          <a:p>
            <a:endParaRPr lang="de-AT" dirty="0"/>
          </a:p>
        </p:txBody>
      </p:sp>
      <p:pic>
        <p:nvPicPr>
          <p:cNvPr id="10" name="Grafik 9">
            <a:extLst>
              <a:ext uri="{FF2B5EF4-FFF2-40B4-BE49-F238E27FC236}">
                <a16:creationId xmlns:a16="http://schemas.microsoft.com/office/drawing/2014/main" id="{31C04E8A-1C62-8D78-5547-919928524291}"/>
              </a:ext>
            </a:extLst>
          </p:cNvPr>
          <p:cNvPicPr>
            <a:picLocks noChangeAspect="1"/>
          </p:cNvPicPr>
          <p:nvPr/>
        </p:nvPicPr>
        <p:blipFill>
          <a:blip r:embed="rId4"/>
          <a:stretch>
            <a:fillRect/>
          </a:stretch>
        </p:blipFill>
        <p:spPr>
          <a:xfrm>
            <a:off x="8819599" y="4380832"/>
            <a:ext cx="1207947" cy="1220662"/>
          </a:xfrm>
          <a:prstGeom prst="rect">
            <a:avLst/>
          </a:prstGeom>
        </p:spPr>
      </p:pic>
      <p:pic>
        <p:nvPicPr>
          <p:cNvPr id="12" name="Grafik 11">
            <a:extLst>
              <a:ext uri="{FF2B5EF4-FFF2-40B4-BE49-F238E27FC236}">
                <a16:creationId xmlns:a16="http://schemas.microsoft.com/office/drawing/2014/main" id="{16BC4A8E-E972-8FC1-C0FB-FB9BAAE7A68B}"/>
              </a:ext>
            </a:extLst>
          </p:cNvPr>
          <p:cNvPicPr>
            <a:picLocks noChangeAspect="1"/>
          </p:cNvPicPr>
          <p:nvPr/>
        </p:nvPicPr>
        <p:blipFill>
          <a:blip r:embed="rId5"/>
          <a:stretch>
            <a:fillRect/>
          </a:stretch>
        </p:blipFill>
        <p:spPr>
          <a:xfrm>
            <a:off x="10032153" y="850393"/>
            <a:ext cx="1773920" cy="1184909"/>
          </a:xfrm>
          <a:prstGeom prst="rect">
            <a:avLst/>
          </a:prstGeom>
        </p:spPr>
      </p:pic>
      <p:sp>
        <p:nvSpPr>
          <p:cNvPr id="13" name="Textfeld 12">
            <a:extLst>
              <a:ext uri="{FF2B5EF4-FFF2-40B4-BE49-F238E27FC236}">
                <a16:creationId xmlns:a16="http://schemas.microsoft.com/office/drawing/2014/main" id="{41A06590-A1C9-E380-C4D0-05CB40769DAB}"/>
              </a:ext>
            </a:extLst>
          </p:cNvPr>
          <p:cNvSpPr txBox="1"/>
          <p:nvPr/>
        </p:nvSpPr>
        <p:spPr>
          <a:xfrm>
            <a:off x="9814752" y="2117091"/>
            <a:ext cx="1641106" cy="1446550"/>
          </a:xfrm>
          <a:prstGeom prst="rect">
            <a:avLst/>
          </a:prstGeom>
          <a:noFill/>
        </p:spPr>
        <p:txBody>
          <a:bodyPr wrap="square" rtlCol="0">
            <a:spAutoFit/>
          </a:bodyPr>
          <a:lstStyle/>
          <a:p>
            <a:r>
              <a:rPr lang="de-AT" sz="1100" b="0" i="0" dirty="0">
                <a:solidFill>
                  <a:srgbClr val="000000"/>
                </a:solidFill>
                <a:effectLst/>
                <a:latin typeface="+mn-lt"/>
              </a:rPr>
              <a:t>ATM Brillant 221</a:t>
            </a:r>
            <a:endParaRPr lang="de-AT" sz="1100" dirty="0">
              <a:solidFill>
                <a:srgbClr val="A5A5A5"/>
              </a:solidFill>
              <a:latin typeface="+mn-lt"/>
            </a:endParaRPr>
          </a:p>
          <a:p>
            <a:r>
              <a:rPr lang="de-AT" sz="1100" dirty="0">
                <a:solidFill>
                  <a:srgbClr val="A5A5A5"/>
                </a:solidFill>
              </a:rPr>
              <a:t>Source: https://www.qatm.de/de/produkte/nass-trenn-schleif-maschinen/tischgeraete/brillant-220/funktion-merkmale/</a:t>
            </a:r>
          </a:p>
        </p:txBody>
      </p:sp>
      <p:pic>
        <p:nvPicPr>
          <p:cNvPr id="14" name="Grafik 13">
            <a:extLst>
              <a:ext uri="{FF2B5EF4-FFF2-40B4-BE49-F238E27FC236}">
                <a16:creationId xmlns:a16="http://schemas.microsoft.com/office/drawing/2014/main" id="{0D5A445A-2645-7B36-236F-C7760DFB7B8C}"/>
              </a:ext>
            </a:extLst>
          </p:cNvPr>
          <p:cNvPicPr>
            <a:picLocks noChangeAspect="1"/>
          </p:cNvPicPr>
          <p:nvPr/>
        </p:nvPicPr>
        <p:blipFill rotWithShape="1">
          <a:blip r:embed="rId6"/>
          <a:srcRect r="17093"/>
          <a:stretch/>
        </p:blipFill>
        <p:spPr>
          <a:xfrm>
            <a:off x="10169953" y="3828591"/>
            <a:ext cx="1820662" cy="1874792"/>
          </a:xfrm>
          <a:prstGeom prst="rect">
            <a:avLst/>
          </a:prstGeom>
        </p:spPr>
      </p:pic>
      <p:sp>
        <p:nvSpPr>
          <p:cNvPr id="16" name="Pfeil: nach rechts 15">
            <a:extLst>
              <a:ext uri="{FF2B5EF4-FFF2-40B4-BE49-F238E27FC236}">
                <a16:creationId xmlns:a16="http://schemas.microsoft.com/office/drawing/2014/main" id="{E6127D53-6F69-5746-E4A5-28F29B5154BE}"/>
              </a:ext>
            </a:extLst>
          </p:cNvPr>
          <p:cNvSpPr/>
          <p:nvPr/>
        </p:nvSpPr>
        <p:spPr>
          <a:xfrm rot="5400000">
            <a:off x="10549812" y="2963891"/>
            <a:ext cx="2251273" cy="43918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7" name="Textfeld 16">
            <a:extLst>
              <a:ext uri="{FF2B5EF4-FFF2-40B4-BE49-F238E27FC236}">
                <a16:creationId xmlns:a16="http://schemas.microsoft.com/office/drawing/2014/main" id="{38B97419-8DCF-CA4F-6413-CE666A48A467}"/>
              </a:ext>
            </a:extLst>
          </p:cNvPr>
          <p:cNvSpPr txBox="1"/>
          <p:nvPr/>
        </p:nvSpPr>
        <p:spPr>
          <a:xfrm>
            <a:off x="10015031" y="5717806"/>
            <a:ext cx="2130505" cy="938719"/>
          </a:xfrm>
          <a:prstGeom prst="rect">
            <a:avLst/>
          </a:prstGeom>
          <a:noFill/>
        </p:spPr>
        <p:txBody>
          <a:bodyPr wrap="square" rtlCol="0">
            <a:spAutoFit/>
          </a:bodyPr>
          <a:lstStyle/>
          <a:p>
            <a:r>
              <a:rPr lang="en-GB" sz="1100" b="0" i="0" dirty="0">
                <a:solidFill>
                  <a:srgbClr val="000000"/>
                </a:solidFill>
                <a:effectLst/>
                <a:latin typeface="+mn-lt"/>
              </a:rPr>
              <a:t>Opal 450 Embedding Machine</a:t>
            </a:r>
          </a:p>
          <a:p>
            <a:r>
              <a:rPr lang="de-AT" sz="1100" dirty="0">
                <a:solidFill>
                  <a:srgbClr val="A5A5A5"/>
                </a:solidFill>
                <a:latin typeface="+mn-lt"/>
              </a:rPr>
              <a:t>Source: https://spectrographic.co.uk/products/atm-opal-450-mounting-press</a:t>
            </a:r>
          </a:p>
        </p:txBody>
      </p:sp>
      <p:pic>
        <p:nvPicPr>
          <p:cNvPr id="18" name="Grafik 17" descr="Ein Bild, das Text enthält.&#10;&#10;Automatisch generierte Beschreibung">
            <a:extLst>
              <a:ext uri="{FF2B5EF4-FFF2-40B4-BE49-F238E27FC236}">
                <a16:creationId xmlns:a16="http://schemas.microsoft.com/office/drawing/2014/main" id="{7FB7AA06-C966-5FB4-5F07-D4564F768269}"/>
              </a:ext>
            </a:extLst>
          </p:cNvPr>
          <p:cNvPicPr>
            <a:picLocks noChangeAspect="1"/>
          </p:cNvPicPr>
          <p:nvPr/>
        </p:nvPicPr>
        <p:blipFill rotWithShape="1">
          <a:blip r:embed="rId7">
            <a:extLst>
              <a:ext uri="{28A0092B-C50C-407E-A947-70E740481C1C}">
                <a14:useLocalDpi xmlns:a14="http://schemas.microsoft.com/office/drawing/2010/main" val="0"/>
              </a:ext>
            </a:extLst>
          </a:blip>
          <a:srcRect l="20387" t="19613" r="12390" b="21335"/>
          <a:stretch/>
        </p:blipFill>
        <p:spPr>
          <a:xfrm>
            <a:off x="6326693" y="4358547"/>
            <a:ext cx="1754879" cy="1318572"/>
          </a:xfrm>
          <a:prstGeom prst="rect">
            <a:avLst/>
          </a:prstGeom>
        </p:spPr>
      </p:pic>
      <p:pic>
        <p:nvPicPr>
          <p:cNvPr id="19" name="Grafik 18">
            <a:extLst>
              <a:ext uri="{FF2B5EF4-FFF2-40B4-BE49-F238E27FC236}">
                <a16:creationId xmlns:a16="http://schemas.microsoft.com/office/drawing/2014/main" id="{B82AD8BA-EF78-DC40-0745-FE7C9AE1D541}"/>
              </a:ext>
            </a:extLst>
          </p:cNvPr>
          <p:cNvPicPr>
            <a:picLocks noChangeAspect="1"/>
          </p:cNvPicPr>
          <p:nvPr/>
        </p:nvPicPr>
        <p:blipFill>
          <a:blip r:embed="rId8"/>
          <a:stretch>
            <a:fillRect/>
          </a:stretch>
        </p:blipFill>
        <p:spPr>
          <a:xfrm>
            <a:off x="4851276" y="4309119"/>
            <a:ext cx="1084904" cy="1368000"/>
          </a:xfrm>
          <a:prstGeom prst="rect">
            <a:avLst/>
          </a:prstGeom>
        </p:spPr>
      </p:pic>
      <p:sp>
        <p:nvSpPr>
          <p:cNvPr id="20" name="Pfeil: nach rechts 19">
            <a:extLst>
              <a:ext uri="{FF2B5EF4-FFF2-40B4-BE49-F238E27FC236}">
                <a16:creationId xmlns:a16="http://schemas.microsoft.com/office/drawing/2014/main" id="{C30A646B-06D5-DE70-FAA6-C6A5124E729A}"/>
              </a:ext>
            </a:extLst>
          </p:cNvPr>
          <p:cNvSpPr/>
          <p:nvPr/>
        </p:nvSpPr>
        <p:spPr>
          <a:xfrm rot="10800000">
            <a:off x="5799922" y="4746410"/>
            <a:ext cx="646888" cy="43918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21" name="Pfeil: nach rechts 20">
            <a:extLst>
              <a:ext uri="{FF2B5EF4-FFF2-40B4-BE49-F238E27FC236}">
                <a16:creationId xmlns:a16="http://schemas.microsoft.com/office/drawing/2014/main" id="{B41C58AB-34F6-FCF5-541B-415524B8BDEB}"/>
              </a:ext>
            </a:extLst>
          </p:cNvPr>
          <p:cNvSpPr/>
          <p:nvPr/>
        </p:nvSpPr>
        <p:spPr>
          <a:xfrm rot="10800000">
            <a:off x="8081572" y="4737767"/>
            <a:ext cx="646888" cy="43918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2" name="Pfeil: nach rechts 21">
            <a:extLst>
              <a:ext uri="{FF2B5EF4-FFF2-40B4-BE49-F238E27FC236}">
                <a16:creationId xmlns:a16="http://schemas.microsoft.com/office/drawing/2014/main" id="{3F81FB6C-F156-4A03-23EF-A63820F040A8}"/>
              </a:ext>
            </a:extLst>
          </p:cNvPr>
          <p:cNvSpPr/>
          <p:nvPr/>
        </p:nvSpPr>
        <p:spPr>
          <a:xfrm>
            <a:off x="9624895" y="1223257"/>
            <a:ext cx="505196" cy="43918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3" name="Textfeld 22">
            <a:extLst>
              <a:ext uri="{FF2B5EF4-FFF2-40B4-BE49-F238E27FC236}">
                <a16:creationId xmlns:a16="http://schemas.microsoft.com/office/drawing/2014/main" id="{AFE60802-4433-4017-A042-D195B3F51966}"/>
              </a:ext>
            </a:extLst>
          </p:cNvPr>
          <p:cNvSpPr txBox="1"/>
          <p:nvPr/>
        </p:nvSpPr>
        <p:spPr>
          <a:xfrm>
            <a:off x="4827530" y="5727202"/>
            <a:ext cx="1438321" cy="600164"/>
          </a:xfrm>
          <a:prstGeom prst="rect">
            <a:avLst/>
          </a:prstGeom>
          <a:noFill/>
        </p:spPr>
        <p:txBody>
          <a:bodyPr wrap="square" rtlCol="0">
            <a:spAutoFit/>
          </a:bodyPr>
          <a:lstStyle/>
          <a:p>
            <a:r>
              <a:rPr lang="de-AT" sz="1100" b="0" i="0" dirty="0">
                <a:solidFill>
                  <a:srgbClr val="A5A5A5"/>
                </a:solidFill>
                <a:effectLst/>
                <a:latin typeface="+mn-lt"/>
              </a:rPr>
              <a:t>Source: https://de.wikipedia.org/wiki/Exsikkator</a:t>
            </a:r>
            <a:endParaRPr lang="de-AT" sz="1100" dirty="0">
              <a:solidFill>
                <a:srgbClr val="A5A5A5"/>
              </a:solidFill>
            </a:endParaRPr>
          </a:p>
        </p:txBody>
      </p:sp>
      <p:sp>
        <p:nvSpPr>
          <p:cNvPr id="24" name="Textfeld 23">
            <a:extLst>
              <a:ext uri="{FF2B5EF4-FFF2-40B4-BE49-F238E27FC236}">
                <a16:creationId xmlns:a16="http://schemas.microsoft.com/office/drawing/2014/main" id="{DE362A73-AB7C-C4A8-0C88-CDA80B491C9C}"/>
              </a:ext>
            </a:extLst>
          </p:cNvPr>
          <p:cNvSpPr txBox="1"/>
          <p:nvPr/>
        </p:nvSpPr>
        <p:spPr>
          <a:xfrm flipH="1">
            <a:off x="8515869" y="5740216"/>
            <a:ext cx="1955502" cy="938719"/>
          </a:xfrm>
          <a:prstGeom prst="rect">
            <a:avLst/>
          </a:prstGeom>
          <a:noFill/>
        </p:spPr>
        <p:txBody>
          <a:bodyPr wrap="square" rtlCol="0">
            <a:spAutoFit/>
          </a:bodyPr>
          <a:lstStyle/>
          <a:p>
            <a:pPr algn="l"/>
            <a:r>
              <a:rPr lang="de-AT" sz="1100" dirty="0">
                <a:latin typeface="+mn-lt"/>
              </a:rPr>
              <a:t>SAPHIR 350</a:t>
            </a:r>
            <a:endParaRPr lang="de-AT" sz="1100" b="0" i="0" dirty="0">
              <a:effectLst/>
              <a:latin typeface="+mn-lt"/>
            </a:endParaRPr>
          </a:p>
          <a:p>
            <a:r>
              <a:rPr lang="de-AT" sz="1100" dirty="0">
                <a:solidFill>
                  <a:srgbClr val="A5A5A5"/>
                </a:solidFill>
                <a:latin typeface="+mn-lt"/>
              </a:rPr>
              <a:t>Source: https://ocean-alf.com/qatm/grinders-polishers/manual-grinderpolisher/</a:t>
            </a:r>
          </a:p>
        </p:txBody>
      </p:sp>
      <p:sp>
        <p:nvSpPr>
          <p:cNvPr id="25" name="Pfeil: nach rechts 24">
            <a:extLst>
              <a:ext uri="{FF2B5EF4-FFF2-40B4-BE49-F238E27FC236}">
                <a16:creationId xmlns:a16="http://schemas.microsoft.com/office/drawing/2014/main" id="{A7DB851E-7783-BDFA-F381-8C97C11BCBEB}"/>
              </a:ext>
            </a:extLst>
          </p:cNvPr>
          <p:cNvSpPr/>
          <p:nvPr/>
        </p:nvSpPr>
        <p:spPr>
          <a:xfrm rot="10800000">
            <a:off x="9922385" y="4799350"/>
            <a:ext cx="646888" cy="43918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Tree>
    <p:extLst>
      <p:ext uri="{BB962C8B-B14F-4D97-AF65-F5344CB8AC3E}">
        <p14:creationId xmlns:p14="http://schemas.microsoft.com/office/powerpoint/2010/main" val="7196429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2">
            <a:extLst>
              <a:ext uri="{FF2B5EF4-FFF2-40B4-BE49-F238E27FC236}">
                <a16:creationId xmlns:a16="http://schemas.microsoft.com/office/drawing/2014/main" id="{2501C833-DF4C-0983-CD7F-2E7CFFB809D8}"/>
              </a:ext>
            </a:extLst>
          </p:cNvPr>
          <p:cNvSpPr>
            <a:spLocks noGrp="1"/>
          </p:cNvSpPr>
          <p:nvPr>
            <p:ph type="ftr" sz="quarter" idx="10"/>
          </p:nvPr>
        </p:nvSpPr>
        <p:spPr>
          <a:xfrm>
            <a:off x="74712" y="6597352"/>
            <a:ext cx="12042576" cy="260350"/>
          </a:xfrm>
        </p:spPr>
        <p:txBody>
          <a:bodyPr/>
          <a:lstStyle/>
          <a:p>
            <a:pPr>
              <a:tabLst>
                <a:tab pos="346075" algn="l"/>
                <a:tab pos="5954713" algn="ctr"/>
                <a:tab pos="11814175" algn="r"/>
              </a:tabLst>
            </a:pPr>
            <a:r>
              <a:rPr lang="de-DE" altLang="de-DE" dirty="0"/>
              <a:t>	</a:t>
            </a:r>
            <a:r>
              <a:rPr lang="de-AT" sz="900" dirty="0">
                <a:solidFill>
                  <a:srgbClr val="000000"/>
                </a:solidFill>
                <a:latin typeface="Arial" panose="020B0604020202020204" pitchFamily="34" charset="0"/>
              </a:rPr>
              <a:t>57. Metallographie Tagung</a:t>
            </a:r>
            <a:r>
              <a:rPr lang="de-AT" dirty="0">
                <a:solidFill>
                  <a:srgbClr val="000000"/>
                </a:solidFill>
              </a:rPr>
              <a:t>	MUL-ESM</a:t>
            </a:r>
            <a:r>
              <a:rPr lang="de-DE" altLang="de-DE" dirty="0"/>
              <a:t>	  </a:t>
            </a:r>
            <a:fld id="{55741CB4-9832-CA46-BCB8-8927D8D507FC}" type="slidenum">
              <a:rPr lang="de-DE" altLang="de-DE" smtClean="0"/>
              <a:pPr>
                <a:tabLst>
                  <a:tab pos="346075" algn="l"/>
                  <a:tab pos="5954713" algn="ctr"/>
                  <a:tab pos="11814175" algn="r"/>
                </a:tabLst>
              </a:pPr>
              <a:t>9</a:t>
            </a:fld>
            <a:endParaRPr lang="de-DE" altLang="de-DE" dirty="0"/>
          </a:p>
        </p:txBody>
      </p:sp>
      <p:sp>
        <p:nvSpPr>
          <p:cNvPr id="5" name="Textfeld 4">
            <a:extLst>
              <a:ext uri="{FF2B5EF4-FFF2-40B4-BE49-F238E27FC236}">
                <a16:creationId xmlns:a16="http://schemas.microsoft.com/office/drawing/2014/main" id="{E3264038-389A-D0CE-78DB-9859262A4706}"/>
              </a:ext>
            </a:extLst>
          </p:cNvPr>
          <p:cNvSpPr txBox="1"/>
          <p:nvPr/>
        </p:nvSpPr>
        <p:spPr>
          <a:xfrm>
            <a:off x="52309" y="5523218"/>
            <a:ext cx="3599744" cy="830997"/>
          </a:xfrm>
          <a:prstGeom prst="rect">
            <a:avLst/>
          </a:prstGeom>
          <a:noFill/>
        </p:spPr>
        <p:txBody>
          <a:bodyPr wrap="square" rtlCol="0">
            <a:spAutoFit/>
          </a:bodyPr>
          <a:lstStyle/>
          <a:p>
            <a:pPr algn="ctr"/>
            <a:r>
              <a:rPr lang="en-GB" sz="1600" b="0" i="0" u="sng" dirty="0">
                <a:effectLst/>
                <a:latin typeface="+mn-lt"/>
              </a:rPr>
              <a:t>Evaluation:</a:t>
            </a:r>
            <a:br>
              <a:rPr lang="en-GB" sz="1600" b="0" i="0" dirty="0">
                <a:effectLst/>
                <a:latin typeface="+mn-lt"/>
              </a:rPr>
            </a:br>
            <a:r>
              <a:rPr lang="en-GB" sz="1600" b="0" i="0" dirty="0" err="1">
                <a:effectLst/>
                <a:latin typeface="+mn-lt"/>
              </a:rPr>
              <a:t>Heyn</a:t>
            </a:r>
            <a:r>
              <a:rPr lang="en-GB" sz="1600" b="0" i="0" dirty="0">
                <a:effectLst/>
                <a:latin typeface="+mn-lt"/>
              </a:rPr>
              <a:t> linear intercept procedure for quantitative data</a:t>
            </a:r>
            <a:endParaRPr lang="en-GB" sz="1100" dirty="0">
              <a:solidFill>
                <a:srgbClr val="A5A5A5"/>
              </a:solidFill>
            </a:endParaRPr>
          </a:p>
        </p:txBody>
      </p:sp>
      <p:pic>
        <p:nvPicPr>
          <p:cNvPr id="11" name="Grafik 10">
            <a:extLst>
              <a:ext uri="{FF2B5EF4-FFF2-40B4-BE49-F238E27FC236}">
                <a16:creationId xmlns:a16="http://schemas.microsoft.com/office/drawing/2014/main" id="{73AE4DD6-5D82-30EB-99E4-9F3B542FB2A0}"/>
              </a:ext>
            </a:extLst>
          </p:cNvPr>
          <p:cNvPicPr>
            <a:picLocks noChangeAspect="1"/>
          </p:cNvPicPr>
          <p:nvPr/>
        </p:nvPicPr>
        <p:blipFill rotWithShape="1">
          <a:blip r:embed="rId3"/>
          <a:srcRect l="7921" t="9365" r="7595" b="4742"/>
          <a:stretch/>
        </p:blipFill>
        <p:spPr>
          <a:xfrm>
            <a:off x="3476430" y="2070545"/>
            <a:ext cx="4301147" cy="3348000"/>
          </a:xfrm>
          <a:prstGeom prst="rect">
            <a:avLst/>
          </a:prstGeom>
          <a:ln>
            <a:solidFill>
              <a:schemeClr val="tx1"/>
            </a:solidFill>
          </a:ln>
        </p:spPr>
      </p:pic>
      <p:sp>
        <p:nvSpPr>
          <p:cNvPr id="6" name="Textfeld 5">
            <a:extLst>
              <a:ext uri="{FF2B5EF4-FFF2-40B4-BE49-F238E27FC236}">
                <a16:creationId xmlns:a16="http://schemas.microsoft.com/office/drawing/2014/main" id="{DAB86C0C-CBC1-7430-B7F2-598D6B0EEA0D}"/>
              </a:ext>
            </a:extLst>
          </p:cNvPr>
          <p:cNvSpPr txBox="1"/>
          <p:nvPr/>
        </p:nvSpPr>
        <p:spPr>
          <a:xfrm>
            <a:off x="4028640" y="5524558"/>
            <a:ext cx="3599744" cy="769441"/>
          </a:xfrm>
          <a:prstGeom prst="rect">
            <a:avLst/>
          </a:prstGeom>
          <a:noFill/>
        </p:spPr>
        <p:txBody>
          <a:bodyPr wrap="square" rtlCol="0">
            <a:spAutoFit/>
          </a:bodyPr>
          <a:lstStyle/>
          <a:p>
            <a:pPr algn="ctr"/>
            <a:r>
              <a:rPr lang="en-GB" sz="1600" b="0" i="0" u="sng" dirty="0">
                <a:effectLst/>
                <a:latin typeface="+mn-lt"/>
              </a:rPr>
              <a:t>Statistical evaluation:</a:t>
            </a:r>
            <a:br>
              <a:rPr lang="en-GB" sz="1600" b="0" i="0" u="sng" dirty="0">
                <a:effectLst/>
                <a:latin typeface="+mn-lt"/>
              </a:rPr>
            </a:br>
            <a:r>
              <a:rPr lang="en-GB" sz="1400" b="0" i="0" dirty="0">
                <a:effectLst/>
                <a:latin typeface="+mn-lt"/>
              </a:rPr>
              <a:t>Mean, median modal value, confidence interval, lognormal distribution</a:t>
            </a:r>
            <a:endParaRPr lang="en-GB" sz="1100" dirty="0">
              <a:solidFill>
                <a:srgbClr val="A5A5A5"/>
              </a:solidFill>
            </a:endParaRPr>
          </a:p>
        </p:txBody>
      </p:sp>
      <p:grpSp>
        <p:nvGrpSpPr>
          <p:cNvPr id="21" name="Gruppieren 20">
            <a:extLst>
              <a:ext uri="{FF2B5EF4-FFF2-40B4-BE49-F238E27FC236}">
                <a16:creationId xmlns:a16="http://schemas.microsoft.com/office/drawing/2014/main" id="{AB40C9F1-7611-EC53-4C15-8C2744201334}"/>
              </a:ext>
            </a:extLst>
          </p:cNvPr>
          <p:cNvGrpSpPr>
            <a:grpSpLocks noChangeAspect="1"/>
          </p:cNvGrpSpPr>
          <p:nvPr/>
        </p:nvGrpSpPr>
        <p:grpSpPr>
          <a:xfrm>
            <a:off x="42193" y="2070545"/>
            <a:ext cx="3563006" cy="3348000"/>
            <a:chOff x="42192" y="2070545"/>
            <a:chExt cx="3831189" cy="3600000"/>
          </a:xfrm>
        </p:grpSpPr>
        <p:grpSp>
          <p:nvGrpSpPr>
            <p:cNvPr id="62" name="Gruppieren 61">
              <a:extLst>
                <a:ext uri="{FF2B5EF4-FFF2-40B4-BE49-F238E27FC236}">
                  <a16:creationId xmlns:a16="http://schemas.microsoft.com/office/drawing/2014/main" id="{64CBBDE6-706F-683F-3E6D-6C3734555C50}"/>
                </a:ext>
              </a:extLst>
            </p:cNvPr>
            <p:cNvGrpSpPr/>
            <p:nvPr/>
          </p:nvGrpSpPr>
          <p:grpSpPr>
            <a:xfrm>
              <a:off x="42192" y="2070545"/>
              <a:ext cx="3600000" cy="3600000"/>
              <a:chOff x="3459620" y="1964834"/>
              <a:chExt cx="2880000" cy="2880000"/>
            </a:xfrm>
          </p:grpSpPr>
          <p:grpSp>
            <p:nvGrpSpPr>
              <p:cNvPr id="35" name="Gruppieren 34">
                <a:extLst>
                  <a:ext uri="{FF2B5EF4-FFF2-40B4-BE49-F238E27FC236}">
                    <a16:creationId xmlns:a16="http://schemas.microsoft.com/office/drawing/2014/main" id="{31DAF2D4-1237-0C9B-3311-2694E4A555E6}"/>
                  </a:ext>
                </a:extLst>
              </p:cNvPr>
              <p:cNvGrpSpPr/>
              <p:nvPr/>
            </p:nvGrpSpPr>
            <p:grpSpPr>
              <a:xfrm>
                <a:off x="3459620" y="1964834"/>
                <a:ext cx="2880000" cy="2880000"/>
                <a:chOff x="3459620" y="1982196"/>
                <a:chExt cx="2880000" cy="2880000"/>
              </a:xfrm>
            </p:grpSpPr>
            <p:pic>
              <p:nvPicPr>
                <p:cNvPr id="9" name="Grafik 8">
                  <a:extLst>
                    <a:ext uri="{FF2B5EF4-FFF2-40B4-BE49-F238E27FC236}">
                      <a16:creationId xmlns:a16="http://schemas.microsoft.com/office/drawing/2014/main" id="{08BFCD98-78F5-1AD0-0237-CDE55019115C}"/>
                    </a:ext>
                  </a:extLst>
                </p:cNvPr>
                <p:cNvPicPr>
                  <a:picLocks noChangeAspect="1"/>
                </p:cNvPicPr>
                <p:nvPr/>
              </p:nvPicPr>
              <p:blipFill>
                <a:blip r:embed="rId4"/>
                <a:stretch>
                  <a:fillRect/>
                </a:stretch>
              </p:blipFill>
              <p:spPr>
                <a:xfrm>
                  <a:off x="3459620" y="1982196"/>
                  <a:ext cx="2880000" cy="2880000"/>
                </a:xfrm>
                <a:prstGeom prst="rect">
                  <a:avLst/>
                </a:prstGeom>
              </p:spPr>
            </p:pic>
            <p:grpSp>
              <p:nvGrpSpPr>
                <p:cNvPr id="34" name="Gruppieren 33">
                  <a:extLst>
                    <a:ext uri="{FF2B5EF4-FFF2-40B4-BE49-F238E27FC236}">
                      <a16:creationId xmlns:a16="http://schemas.microsoft.com/office/drawing/2014/main" id="{FDAA0B83-C796-D463-9C38-C7840762EA65}"/>
                    </a:ext>
                  </a:extLst>
                </p:cNvPr>
                <p:cNvGrpSpPr/>
                <p:nvPr/>
              </p:nvGrpSpPr>
              <p:grpSpPr>
                <a:xfrm>
                  <a:off x="3540380" y="3300752"/>
                  <a:ext cx="2674683" cy="2027"/>
                  <a:chOff x="3540380" y="3300752"/>
                  <a:chExt cx="2674683" cy="2027"/>
                </a:xfrm>
              </p:grpSpPr>
              <p:cxnSp>
                <p:nvCxnSpPr>
                  <p:cNvPr id="13" name="Gerade Verbindung mit Pfeil 12">
                    <a:extLst>
                      <a:ext uri="{FF2B5EF4-FFF2-40B4-BE49-F238E27FC236}">
                        <a16:creationId xmlns:a16="http://schemas.microsoft.com/office/drawing/2014/main" id="{F90A3E14-9FBE-3708-4CC4-7AE0FDCB7E5A}"/>
                      </a:ext>
                    </a:extLst>
                  </p:cNvPr>
                  <p:cNvCxnSpPr>
                    <a:cxnSpLocks/>
                  </p:cNvCxnSpPr>
                  <p:nvPr/>
                </p:nvCxnSpPr>
                <p:spPr>
                  <a:xfrm>
                    <a:off x="3540380" y="3300752"/>
                    <a:ext cx="288670" cy="0"/>
                  </a:xfrm>
                  <a:prstGeom prst="straightConnector1">
                    <a:avLst/>
                  </a:prstGeom>
                  <a:ln w="6350">
                    <a:solidFill>
                      <a:srgbClr val="FF0000"/>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15" name="Gerade Verbindung mit Pfeil 14">
                    <a:extLst>
                      <a:ext uri="{FF2B5EF4-FFF2-40B4-BE49-F238E27FC236}">
                        <a16:creationId xmlns:a16="http://schemas.microsoft.com/office/drawing/2014/main" id="{14A05201-5362-1B2D-89CF-21672CFBC035}"/>
                      </a:ext>
                    </a:extLst>
                  </p:cNvPr>
                  <p:cNvCxnSpPr>
                    <a:cxnSpLocks/>
                  </p:cNvCxnSpPr>
                  <p:nvPr/>
                </p:nvCxnSpPr>
                <p:spPr>
                  <a:xfrm>
                    <a:off x="3829050" y="3300752"/>
                    <a:ext cx="223838" cy="0"/>
                  </a:xfrm>
                  <a:prstGeom prst="straightConnector1">
                    <a:avLst/>
                  </a:prstGeom>
                  <a:ln w="6350">
                    <a:solidFill>
                      <a:srgbClr val="FF0000"/>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20" name="Gerade Verbindung mit Pfeil 19">
                    <a:extLst>
                      <a:ext uri="{FF2B5EF4-FFF2-40B4-BE49-F238E27FC236}">
                        <a16:creationId xmlns:a16="http://schemas.microsoft.com/office/drawing/2014/main" id="{C0245EA9-156B-8123-CE88-A30BEB2488BD}"/>
                      </a:ext>
                    </a:extLst>
                  </p:cNvPr>
                  <p:cNvCxnSpPr>
                    <a:cxnSpLocks/>
                  </p:cNvCxnSpPr>
                  <p:nvPr/>
                </p:nvCxnSpPr>
                <p:spPr>
                  <a:xfrm>
                    <a:off x="4052887" y="3300752"/>
                    <a:ext cx="476250" cy="0"/>
                  </a:xfrm>
                  <a:prstGeom prst="straightConnector1">
                    <a:avLst/>
                  </a:prstGeom>
                  <a:ln w="6350">
                    <a:solidFill>
                      <a:srgbClr val="FF0000"/>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22" name="Gerade Verbindung mit Pfeil 21">
                    <a:extLst>
                      <a:ext uri="{FF2B5EF4-FFF2-40B4-BE49-F238E27FC236}">
                        <a16:creationId xmlns:a16="http://schemas.microsoft.com/office/drawing/2014/main" id="{40A8DC08-3B1A-E8F5-EB22-6A999F0DC541}"/>
                      </a:ext>
                    </a:extLst>
                  </p:cNvPr>
                  <p:cNvCxnSpPr>
                    <a:cxnSpLocks/>
                  </p:cNvCxnSpPr>
                  <p:nvPr/>
                </p:nvCxnSpPr>
                <p:spPr>
                  <a:xfrm>
                    <a:off x="4529138" y="3300752"/>
                    <a:ext cx="498396" cy="0"/>
                  </a:xfrm>
                  <a:prstGeom prst="straightConnector1">
                    <a:avLst/>
                  </a:prstGeom>
                  <a:ln w="6350">
                    <a:solidFill>
                      <a:srgbClr val="FF0000"/>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24" name="Gerade Verbindung mit Pfeil 23">
                    <a:extLst>
                      <a:ext uri="{FF2B5EF4-FFF2-40B4-BE49-F238E27FC236}">
                        <a16:creationId xmlns:a16="http://schemas.microsoft.com/office/drawing/2014/main" id="{898078CC-3360-F9CC-0AC2-91363364F720}"/>
                      </a:ext>
                    </a:extLst>
                  </p:cNvPr>
                  <p:cNvCxnSpPr>
                    <a:cxnSpLocks/>
                  </p:cNvCxnSpPr>
                  <p:nvPr/>
                </p:nvCxnSpPr>
                <p:spPr>
                  <a:xfrm>
                    <a:off x="5027534" y="3300752"/>
                    <a:ext cx="361950" cy="0"/>
                  </a:xfrm>
                  <a:prstGeom prst="straightConnector1">
                    <a:avLst/>
                  </a:prstGeom>
                  <a:ln w="6350">
                    <a:solidFill>
                      <a:srgbClr val="FF0000"/>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26" name="Gerade Verbindung mit Pfeil 25">
                    <a:extLst>
                      <a:ext uri="{FF2B5EF4-FFF2-40B4-BE49-F238E27FC236}">
                        <a16:creationId xmlns:a16="http://schemas.microsoft.com/office/drawing/2014/main" id="{66CC2733-F79B-636C-4737-B8F424026007}"/>
                      </a:ext>
                    </a:extLst>
                  </p:cNvPr>
                  <p:cNvCxnSpPr>
                    <a:cxnSpLocks/>
                  </p:cNvCxnSpPr>
                  <p:nvPr/>
                </p:nvCxnSpPr>
                <p:spPr>
                  <a:xfrm>
                    <a:off x="5388769" y="3301885"/>
                    <a:ext cx="123825" cy="0"/>
                  </a:xfrm>
                  <a:prstGeom prst="straightConnector1">
                    <a:avLst/>
                  </a:prstGeom>
                  <a:ln w="6350">
                    <a:solidFill>
                      <a:srgbClr val="FF0000"/>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28" name="Gerade Verbindung mit Pfeil 27">
                    <a:extLst>
                      <a:ext uri="{FF2B5EF4-FFF2-40B4-BE49-F238E27FC236}">
                        <a16:creationId xmlns:a16="http://schemas.microsoft.com/office/drawing/2014/main" id="{FF40C1CF-722F-3EB1-399E-848DBB7E9149}"/>
                      </a:ext>
                    </a:extLst>
                  </p:cNvPr>
                  <p:cNvCxnSpPr>
                    <a:cxnSpLocks/>
                  </p:cNvCxnSpPr>
                  <p:nvPr/>
                </p:nvCxnSpPr>
                <p:spPr>
                  <a:xfrm>
                    <a:off x="5493978" y="3300752"/>
                    <a:ext cx="123825" cy="0"/>
                  </a:xfrm>
                  <a:prstGeom prst="straightConnector1">
                    <a:avLst/>
                  </a:prstGeom>
                  <a:ln w="6350">
                    <a:solidFill>
                      <a:srgbClr val="FF0000"/>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29" name="Gerade Verbindung mit Pfeil 28">
                    <a:extLst>
                      <a:ext uri="{FF2B5EF4-FFF2-40B4-BE49-F238E27FC236}">
                        <a16:creationId xmlns:a16="http://schemas.microsoft.com/office/drawing/2014/main" id="{6535B034-D44E-2F46-065D-841F09F5AE0F}"/>
                      </a:ext>
                    </a:extLst>
                  </p:cNvPr>
                  <p:cNvCxnSpPr>
                    <a:cxnSpLocks/>
                  </p:cNvCxnSpPr>
                  <p:nvPr/>
                </p:nvCxnSpPr>
                <p:spPr>
                  <a:xfrm>
                    <a:off x="5595531" y="3302779"/>
                    <a:ext cx="219075" cy="0"/>
                  </a:xfrm>
                  <a:prstGeom prst="straightConnector1">
                    <a:avLst/>
                  </a:prstGeom>
                  <a:ln w="6350">
                    <a:solidFill>
                      <a:srgbClr val="FF0000"/>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31" name="Gerade Verbindung mit Pfeil 30">
                    <a:extLst>
                      <a:ext uri="{FF2B5EF4-FFF2-40B4-BE49-F238E27FC236}">
                        <a16:creationId xmlns:a16="http://schemas.microsoft.com/office/drawing/2014/main" id="{C7B5B07F-24AD-5161-3CA0-DF65219F531C}"/>
                      </a:ext>
                    </a:extLst>
                  </p:cNvPr>
                  <p:cNvCxnSpPr>
                    <a:cxnSpLocks/>
                  </p:cNvCxnSpPr>
                  <p:nvPr/>
                </p:nvCxnSpPr>
                <p:spPr>
                  <a:xfrm>
                    <a:off x="5798515" y="3300752"/>
                    <a:ext cx="297485" cy="0"/>
                  </a:xfrm>
                  <a:prstGeom prst="straightConnector1">
                    <a:avLst/>
                  </a:prstGeom>
                  <a:ln w="6350">
                    <a:solidFill>
                      <a:srgbClr val="FF0000"/>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32" name="Gerade Verbindung mit Pfeil 31">
                    <a:extLst>
                      <a:ext uri="{FF2B5EF4-FFF2-40B4-BE49-F238E27FC236}">
                        <a16:creationId xmlns:a16="http://schemas.microsoft.com/office/drawing/2014/main" id="{62F24A79-562C-1330-1CC5-3D7FA7BE6FD2}"/>
                      </a:ext>
                    </a:extLst>
                  </p:cNvPr>
                  <p:cNvCxnSpPr>
                    <a:cxnSpLocks/>
                  </p:cNvCxnSpPr>
                  <p:nvPr/>
                </p:nvCxnSpPr>
                <p:spPr>
                  <a:xfrm>
                    <a:off x="6074569" y="3300752"/>
                    <a:ext cx="140494" cy="0"/>
                  </a:xfrm>
                  <a:prstGeom prst="straightConnector1">
                    <a:avLst/>
                  </a:prstGeom>
                  <a:ln w="6350">
                    <a:solidFill>
                      <a:srgbClr val="FF0000"/>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grpSp>
          </p:grpSp>
          <p:sp>
            <p:nvSpPr>
              <p:cNvPr id="36" name="Textfeld 35">
                <a:extLst>
                  <a:ext uri="{FF2B5EF4-FFF2-40B4-BE49-F238E27FC236}">
                    <a16:creationId xmlns:a16="http://schemas.microsoft.com/office/drawing/2014/main" id="{537BA887-A084-06B7-CD07-7C7B1CCB47BD}"/>
                  </a:ext>
                </a:extLst>
              </p:cNvPr>
              <p:cNvSpPr txBox="1"/>
              <p:nvPr/>
            </p:nvSpPr>
            <p:spPr bwMode="auto">
              <a:xfrm>
                <a:off x="3635393" y="3127321"/>
                <a:ext cx="81773" cy="123111"/>
              </a:xfrm>
              <a:prstGeom prst="rect">
                <a:avLst/>
              </a:prstGeom>
              <a:solidFill>
                <a:schemeClr val="bg1"/>
              </a:solidFill>
              <a:ln>
                <a:solidFill>
                  <a:schemeClr val="tx1"/>
                </a:solidFill>
              </a:ln>
            </p:spPr>
            <p:txBody>
              <a:bodyPr vert="horz" wrap="square" lIns="0" tIns="0" rIns="0" bIns="0" numCol="1" rtlCol="0" anchor="ctr" anchorCtr="1" compatLnSpc="1">
                <a:prstTxWarp prst="textNoShape">
                  <a:avLst/>
                </a:prstTxWarp>
                <a:spAutoFit/>
              </a:bodyPr>
              <a:lstStyle/>
              <a:p>
                <a:pPr algn="ctr"/>
                <a:r>
                  <a:rPr lang="en-US" sz="800" kern="0" dirty="0"/>
                  <a:t>1</a:t>
                </a:r>
              </a:p>
            </p:txBody>
          </p:sp>
          <p:sp>
            <p:nvSpPr>
              <p:cNvPr id="46" name="Textfeld 45">
                <a:extLst>
                  <a:ext uri="{FF2B5EF4-FFF2-40B4-BE49-F238E27FC236}">
                    <a16:creationId xmlns:a16="http://schemas.microsoft.com/office/drawing/2014/main" id="{36E093AB-B897-4C5A-31E6-497B6BE0FD5B}"/>
                  </a:ext>
                </a:extLst>
              </p:cNvPr>
              <p:cNvSpPr txBox="1"/>
              <p:nvPr/>
            </p:nvSpPr>
            <p:spPr bwMode="auto">
              <a:xfrm>
                <a:off x="3900082" y="3131730"/>
                <a:ext cx="81773" cy="123111"/>
              </a:xfrm>
              <a:prstGeom prst="rect">
                <a:avLst/>
              </a:prstGeom>
              <a:solidFill>
                <a:schemeClr val="bg1"/>
              </a:solidFill>
              <a:ln>
                <a:solidFill>
                  <a:schemeClr val="tx1"/>
                </a:solidFill>
              </a:ln>
            </p:spPr>
            <p:txBody>
              <a:bodyPr vert="horz" wrap="square" lIns="0" tIns="0" rIns="0" bIns="0" numCol="1" rtlCol="0" anchor="ctr" anchorCtr="1" compatLnSpc="1">
                <a:prstTxWarp prst="textNoShape">
                  <a:avLst/>
                </a:prstTxWarp>
                <a:spAutoFit/>
              </a:bodyPr>
              <a:lstStyle/>
              <a:p>
                <a:pPr algn="ctr"/>
                <a:r>
                  <a:rPr lang="en-US" sz="800" kern="0" dirty="0"/>
                  <a:t>2</a:t>
                </a:r>
              </a:p>
            </p:txBody>
          </p:sp>
          <p:sp>
            <p:nvSpPr>
              <p:cNvPr id="47" name="Textfeld 46">
                <a:extLst>
                  <a:ext uri="{FF2B5EF4-FFF2-40B4-BE49-F238E27FC236}">
                    <a16:creationId xmlns:a16="http://schemas.microsoft.com/office/drawing/2014/main" id="{D1B20580-9CD2-D23A-7D9F-C23EDFBD633C}"/>
                  </a:ext>
                </a:extLst>
              </p:cNvPr>
              <p:cNvSpPr txBox="1"/>
              <p:nvPr/>
            </p:nvSpPr>
            <p:spPr bwMode="auto">
              <a:xfrm>
                <a:off x="4250126" y="3127321"/>
                <a:ext cx="81773" cy="123111"/>
              </a:xfrm>
              <a:prstGeom prst="rect">
                <a:avLst/>
              </a:prstGeom>
              <a:solidFill>
                <a:schemeClr val="bg1"/>
              </a:solidFill>
              <a:ln>
                <a:solidFill>
                  <a:schemeClr val="tx1"/>
                </a:solidFill>
              </a:ln>
            </p:spPr>
            <p:txBody>
              <a:bodyPr vert="horz" wrap="square" lIns="0" tIns="0" rIns="0" bIns="0" numCol="1" rtlCol="0" anchor="ctr" anchorCtr="1" compatLnSpc="1">
                <a:prstTxWarp prst="textNoShape">
                  <a:avLst/>
                </a:prstTxWarp>
                <a:spAutoFit/>
              </a:bodyPr>
              <a:lstStyle/>
              <a:p>
                <a:pPr algn="ctr"/>
                <a:r>
                  <a:rPr lang="en-US" sz="800" kern="0" dirty="0"/>
                  <a:t>3</a:t>
                </a:r>
              </a:p>
            </p:txBody>
          </p:sp>
          <p:sp>
            <p:nvSpPr>
              <p:cNvPr id="50" name="Textfeld 49">
                <a:extLst>
                  <a:ext uri="{FF2B5EF4-FFF2-40B4-BE49-F238E27FC236}">
                    <a16:creationId xmlns:a16="http://schemas.microsoft.com/office/drawing/2014/main" id="{0FB88B8F-5790-5F43-AC00-2A4B7EC76581}"/>
                  </a:ext>
                </a:extLst>
              </p:cNvPr>
              <p:cNvSpPr txBox="1"/>
              <p:nvPr/>
            </p:nvSpPr>
            <p:spPr bwMode="auto">
              <a:xfrm>
                <a:off x="4737091" y="3127321"/>
                <a:ext cx="81773" cy="123111"/>
              </a:xfrm>
              <a:prstGeom prst="rect">
                <a:avLst/>
              </a:prstGeom>
              <a:solidFill>
                <a:schemeClr val="bg1"/>
              </a:solidFill>
              <a:ln>
                <a:solidFill>
                  <a:schemeClr val="tx1"/>
                </a:solidFill>
              </a:ln>
            </p:spPr>
            <p:txBody>
              <a:bodyPr vert="horz" wrap="square" lIns="0" tIns="0" rIns="0" bIns="0" numCol="1" rtlCol="0" anchor="ctr" anchorCtr="1" compatLnSpc="1">
                <a:prstTxWarp prst="textNoShape">
                  <a:avLst/>
                </a:prstTxWarp>
                <a:spAutoFit/>
              </a:bodyPr>
              <a:lstStyle/>
              <a:p>
                <a:pPr algn="ctr"/>
                <a:r>
                  <a:rPr lang="en-US" sz="800" kern="0" dirty="0"/>
                  <a:t>4</a:t>
                </a:r>
              </a:p>
            </p:txBody>
          </p:sp>
          <p:sp>
            <p:nvSpPr>
              <p:cNvPr id="51" name="Textfeld 50">
                <a:extLst>
                  <a:ext uri="{FF2B5EF4-FFF2-40B4-BE49-F238E27FC236}">
                    <a16:creationId xmlns:a16="http://schemas.microsoft.com/office/drawing/2014/main" id="{5084362B-2254-B4FB-C58E-EADE9DE47421}"/>
                  </a:ext>
                </a:extLst>
              </p:cNvPr>
              <p:cNvSpPr txBox="1"/>
              <p:nvPr/>
            </p:nvSpPr>
            <p:spPr bwMode="auto">
              <a:xfrm>
                <a:off x="5177553" y="3127321"/>
                <a:ext cx="81773" cy="123111"/>
              </a:xfrm>
              <a:prstGeom prst="rect">
                <a:avLst/>
              </a:prstGeom>
              <a:solidFill>
                <a:schemeClr val="bg1"/>
              </a:solidFill>
              <a:ln>
                <a:solidFill>
                  <a:schemeClr val="tx1"/>
                </a:solidFill>
              </a:ln>
            </p:spPr>
            <p:txBody>
              <a:bodyPr vert="horz" wrap="square" lIns="0" tIns="0" rIns="0" bIns="0" numCol="1" rtlCol="0" anchor="ctr" anchorCtr="1" compatLnSpc="1">
                <a:prstTxWarp prst="textNoShape">
                  <a:avLst/>
                </a:prstTxWarp>
                <a:spAutoFit/>
              </a:bodyPr>
              <a:lstStyle/>
              <a:p>
                <a:pPr algn="ctr"/>
                <a:r>
                  <a:rPr lang="en-US" sz="800" kern="0" dirty="0"/>
                  <a:t>5</a:t>
                </a:r>
              </a:p>
            </p:txBody>
          </p:sp>
          <p:sp>
            <p:nvSpPr>
              <p:cNvPr id="52" name="Textfeld 51">
                <a:extLst>
                  <a:ext uri="{FF2B5EF4-FFF2-40B4-BE49-F238E27FC236}">
                    <a16:creationId xmlns:a16="http://schemas.microsoft.com/office/drawing/2014/main" id="{3F6ECFFE-D824-953E-510E-CC5811A6F320}"/>
                  </a:ext>
                </a:extLst>
              </p:cNvPr>
              <p:cNvSpPr txBox="1"/>
              <p:nvPr/>
            </p:nvSpPr>
            <p:spPr bwMode="auto">
              <a:xfrm>
                <a:off x="5412205" y="3126134"/>
                <a:ext cx="81773" cy="123111"/>
              </a:xfrm>
              <a:prstGeom prst="rect">
                <a:avLst/>
              </a:prstGeom>
              <a:solidFill>
                <a:schemeClr val="bg1"/>
              </a:solidFill>
              <a:ln>
                <a:solidFill>
                  <a:schemeClr val="tx1"/>
                </a:solidFill>
              </a:ln>
            </p:spPr>
            <p:txBody>
              <a:bodyPr vert="horz" wrap="square" lIns="0" tIns="0" rIns="0" bIns="0" numCol="1" rtlCol="0" anchor="ctr" anchorCtr="1" compatLnSpc="1">
                <a:prstTxWarp prst="textNoShape">
                  <a:avLst/>
                </a:prstTxWarp>
                <a:spAutoFit/>
              </a:bodyPr>
              <a:lstStyle/>
              <a:p>
                <a:pPr algn="ctr"/>
                <a:r>
                  <a:rPr lang="en-US" sz="800" kern="0" dirty="0"/>
                  <a:t>6</a:t>
                </a:r>
              </a:p>
            </p:txBody>
          </p:sp>
          <p:sp>
            <p:nvSpPr>
              <p:cNvPr id="53" name="Textfeld 52">
                <a:extLst>
                  <a:ext uri="{FF2B5EF4-FFF2-40B4-BE49-F238E27FC236}">
                    <a16:creationId xmlns:a16="http://schemas.microsoft.com/office/drawing/2014/main" id="{7B1EB405-29E4-20D5-6F42-CC5822E97C7D}"/>
                  </a:ext>
                </a:extLst>
              </p:cNvPr>
              <p:cNvSpPr txBox="1"/>
              <p:nvPr/>
            </p:nvSpPr>
            <p:spPr bwMode="auto">
              <a:xfrm>
                <a:off x="5536242" y="3126133"/>
                <a:ext cx="81773" cy="123111"/>
              </a:xfrm>
              <a:prstGeom prst="rect">
                <a:avLst/>
              </a:prstGeom>
              <a:solidFill>
                <a:schemeClr val="bg1"/>
              </a:solidFill>
              <a:ln>
                <a:solidFill>
                  <a:schemeClr val="tx1"/>
                </a:solidFill>
              </a:ln>
            </p:spPr>
            <p:txBody>
              <a:bodyPr vert="horz" wrap="square" lIns="0" tIns="0" rIns="0" bIns="0" numCol="1" rtlCol="0" anchor="ctr" anchorCtr="1" compatLnSpc="1">
                <a:prstTxWarp prst="textNoShape">
                  <a:avLst/>
                </a:prstTxWarp>
                <a:spAutoFit/>
              </a:bodyPr>
              <a:lstStyle/>
              <a:p>
                <a:pPr algn="ctr"/>
                <a:r>
                  <a:rPr lang="en-US" sz="800" kern="0" dirty="0"/>
                  <a:t>7</a:t>
                </a:r>
              </a:p>
            </p:txBody>
          </p:sp>
          <p:sp>
            <p:nvSpPr>
              <p:cNvPr id="54" name="Textfeld 53">
                <a:extLst>
                  <a:ext uri="{FF2B5EF4-FFF2-40B4-BE49-F238E27FC236}">
                    <a16:creationId xmlns:a16="http://schemas.microsoft.com/office/drawing/2014/main" id="{D6EB077B-5896-B855-28FB-6B10F1F016AB}"/>
                  </a:ext>
                </a:extLst>
              </p:cNvPr>
              <p:cNvSpPr txBox="1"/>
              <p:nvPr/>
            </p:nvSpPr>
            <p:spPr bwMode="auto">
              <a:xfrm>
                <a:off x="5705069" y="3126132"/>
                <a:ext cx="81773" cy="123111"/>
              </a:xfrm>
              <a:prstGeom prst="rect">
                <a:avLst/>
              </a:prstGeom>
              <a:solidFill>
                <a:schemeClr val="bg1"/>
              </a:solidFill>
              <a:ln>
                <a:solidFill>
                  <a:schemeClr val="tx1"/>
                </a:solidFill>
              </a:ln>
            </p:spPr>
            <p:txBody>
              <a:bodyPr vert="horz" wrap="square" lIns="0" tIns="0" rIns="0" bIns="0" numCol="1" rtlCol="0" anchor="ctr" anchorCtr="1" compatLnSpc="1">
                <a:prstTxWarp prst="textNoShape">
                  <a:avLst/>
                </a:prstTxWarp>
                <a:spAutoFit/>
              </a:bodyPr>
              <a:lstStyle/>
              <a:p>
                <a:pPr algn="ctr"/>
                <a:r>
                  <a:rPr lang="en-US" sz="800" kern="0" dirty="0"/>
                  <a:t>8</a:t>
                </a:r>
              </a:p>
            </p:txBody>
          </p:sp>
          <p:sp>
            <p:nvSpPr>
              <p:cNvPr id="55" name="Textfeld 54">
                <a:extLst>
                  <a:ext uri="{FF2B5EF4-FFF2-40B4-BE49-F238E27FC236}">
                    <a16:creationId xmlns:a16="http://schemas.microsoft.com/office/drawing/2014/main" id="{FD13CAB3-5E63-EE5F-ACA4-194FEA3504DA}"/>
                  </a:ext>
                </a:extLst>
              </p:cNvPr>
              <p:cNvSpPr txBox="1"/>
              <p:nvPr/>
            </p:nvSpPr>
            <p:spPr bwMode="auto">
              <a:xfrm>
                <a:off x="5935817" y="3127713"/>
                <a:ext cx="81773" cy="123111"/>
              </a:xfrm>
              <a:prstGeom prst="rect">
                <a:avLst/>
              </a:prstGeom>
              <a:solidFill>
                <a:schemeClr val="bg1"/>
              </a:solidFill>
              <a:ln>
                <a:solidFill>
                  <a:schemeClr val="tx1"/>
                </a:solidFill>
              </a:ln>
            </p:spPr>
            <p:txBody>
              <a:bodyPr vert="horz" wrap="square" lIns="0" tIns="0" rIns="0" bIns="0" numCol="1" rtlCol="0" anchor="ctr" anchorCtr="1" compatLnSpc="1">
                <a:prstTxWarp prst="textNoShape">
                  <a:avLst/>
                </a:prstTxWarp>
                <a:spAutoFit/>
              </a:bodyPr>
              <a:lstStyle/>
              <a:p>
                <a:pPr algn="ctr"/>
                <a:r>
                  <a:rPr lang="en-US" sz="800" kern="0" dirty="0"/>
                  <a:t>9</a:t>
                </a:r>
              </a:p>
            </p:txBody>
          </p:sp>
          <p:sp>
            <p:nvSpPr>
              <p:cNvPr id="56" name="Textfeld 55">
                <a:extLst>
                  <a:ext uri="{FF2B5EF4-FFF2-40B4-BE49-F238E27FC236}">
                    <a16:creationId xmlns:a16="http://schemas.microsoft.com/office/drawing/2014/main" id="{EE7975A6-539B-4907-2B39-9DD7939BD7AB}"/>
                  </a:ext>
                </a:extLst>
              </p:cNvPr>
              <p:cNvSpPr txBox="1"/>
              <p:nvPr/>
            </p:nvSpPr>
            <p:spPr bwMode="auto">
              <a:xfrm>
                <a:off x="6074569" y="3126133"/>
                <a:ext cx="114301" cy="123111"/>
              </a:xfrm>
              <a:prstGeom prst="rect">
                <a:avLst/>
              </a:prstGeom>
              <a:solidFill>
                <a:schemeClr val="bg1"/>
              </a:solidFill>
              <a:ln>
                <a:solidFill>
                  <a:schemeClr val="tx1"/>
                </a:solidFill>
              </a:ln>
            </p:spPr>
            <p:txBody>
              <a:bodyPr vert="horz" wrap="square" lIns="0" tIns="0" rIns="0" bIns="0" numCol="1" rtlCol="0" anchor="ctr" anchorCtr="1" compatLnSpc="1">
                <a:prstTxWarp prst="textNoShape">
                  <a:avLst/>
                </a:prstTxWarp>
                <a:spAutoFit/>
              </a:bodyPr>
              <a:lstStyle/>
              <a:p>
                <a:pPr algn="ctr"/>
                <a:r>
                  <a:rPr lang="en-US" sz="800" kern="0" dirty="0"/>
                  <a:t>10</a:t>
                </a:r>
              </a:p>
            </p:txBody>
          </p:sp>
        </p:grpSp>
        <p:sp>
          <p:nvSpPr>
            <p:cNvPr id="8" name="Pfeil: nach rechts 7">
              <a:extLst>
                <a:ext uri="{FF2B5EF4-FFF2-40B4-BE49-F238E27FC236}">
                  <a16:creationId xmlns:a16="http://schemas.microsoft.com/office/drawing/2014/main" id="{5A9F9D93-41B9-C967-D4E0-E2F2ADFEC6FF}"/>
                </a:ext>
              </a:extLst>
            </p:cNvPr>
            <p:cNvSpPr/>
            <p:nvPr/>
          </p:nvSpPr>
          <p:spPr>
            <a:xfrm>
              <a:off x="3382315" y="4690764"/>
              <a:ext cx="491066" cy="293628"/>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hteck 32">
              <a:extLst>
                <a:ext uri="{FF2B5EF4-FFF2-40B4-BE49-F238E27FC236}">
                  <a16:creationId xmlns:a16="http://schemas.microsoft.com/office/drawing/2014/main" id="{DDD92D9D-CA8E-73C2-E742-7268588D507A}"/>
                </a:ext>
              </a:extLst>
            </p:cNvPr>
            <p:cNvSpPr/>
            <p:nvPr/>
          </p:nvSpPr>
          <p:spPr>
            <a:xfrm>
              <a:off x="42192" y="2076161"/>
              <a:ext cx="3600000" cy="550247"/>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AT" sz="1400" dirty="0">
                  <a:ln w="0"/>
                  <a:solidFill>
                    <a:schemeClr val="tx1"/>
                  </a:solidFill>
                  <a:effectLst>
                    <a:outerShdw blurRad="38100" dist="19050" dir="2700000" algn="tl" rotWithShape="0">
                      <a:schemeClr val="dk1">
                        <a:alpha val="40000"/>
                      </a:schemeClr>
                    </a:outerShdw>
                  </a:effectLst>
                </a:rPr>
                <a:t>Time: 300s</a:t>
              </a:r>
            </a:p>
            <a:p>
              <a:r>
                <a:rPr lang="de-AT" sz="1400" dirty="0" err="1">
                  <a:ln w="0"/>
                  <a:solidFill>
                    <a:schemeClr val="tx1"/>
                  </a:solidFill>
                  <a:effectLst>
                    <a:outerShdw blurRad="38100" dist="19050" dir="2700000" algn="tl" rotWithShape="0">
                      <a:schemeClr val="dk1">
                        <a:alpha val="40000"/>
                      </a:schemeClr>
                    </a:outerShdw>
                  </a:effectLst>
                </a:rPr>
                <a:t>Temperature</a:t>
              </a:r>
              <a:r>
                <a:rPr lang="de-AT" sz="1400" dirty="0">
                  <a:ln w="0"/>
                  <a:solidFill>
                    <a:schemeClr val="tx1"/>
                  </a:solidFill>
                  <a:effectLst>
                    <a:outerShdw blurRad="38100" dist="19050" dir="2700000" algn="tl" rotWithShape="0">
                      <a:schemeClr val="dk1">
                        <a:alpha val="40000"/>
                      </a:schemeClr>
                    </a:outerShdw>
                  </a:effectLst>
                </a:rPr>
                <a:t>: 1150°C</a:t>
              </a:r>
              <a:endParaRPr lang="en-US" sz="1400" dirty="0">
                <a:ln>
                  <a:solidFill>
                    <a:schemeClr val="tx1"/>
                  </a:solidFill>
                </a:ln>
                <a:solidFill>
                  <a:schemeClr val="tx1"/>
                </a:solidFill>
              </a:endParaRPr>
            </a:p>
          </p:txBody>
        </p:sp>
        <p:grpSp>
          <p:nvGrpSpPr>
            <p:cNvPr id="37" name="Gruppieren 36">
              <a:extLst>
                <a:ext uri="{FF2B5EF4-FFF2-40B4-BE49-F238E27FC236}">
                  <a16:creationId xmlns:a16="http://schemas.microsoft.com/office/drawing/2014/main" id="{95F1B5F9-1F23-4A46-7C46-59B096A2F285}"/>
                </a:ext>
              </a:extLst>
            </p:cNvPr>
            <p:cNvGrpSpPr/>
            <p:nvPr/>
          </p:nvGrpSpPr>
          <p:grpSpPr>
            <a:xfrm>
              <a:off x="2783762" y="2393551"/>
              <a:ext cx="741673" cy="164207"/>
              <a:chOff x="6451969" y="2075305"/>
              <a:chExt cx="741673" cy="164207"/>
            </a:xfrm>
          </p:grpSpPr>
          <p:cxnSp>
            <p:nvCxnSpPr>
              <p:cNvPr id="38" name="Gerader Verbinder 37">
                <a:extLst>
                  <a:ext uri="{FF2B5EF4-FFF2-40B4-BE49-F238E27FC236}">
                    <a16:creationId xmlns:a16="http://schemas.microsoft.com/office/drawing/2014/main" id="{1A650ED1-8CF2-3456-BEA2-7124BB1385B8}"/>
                  </a:ext>
                </a:extLst>
              </p:cNvPr>
              <p:cNvCxnSpPr/>
              <p:nvPr/>
            </p:nvCxnSpPr>
            <p:spPr>
              <a:xfrm>
                <a:off x="6451969" y="2152650"/>
                <a:ext cx="74167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Gerader Verbinder 38">
                <a:extLst>
                  <a:ext uri="{FF2B5EF4-FFF2-40B4-BE49-F238E27FC236}">
                    <a16:creationId xmlns:a16="http://schemas.microsoft.com/office/drawing/2014/main" id="{69D11FD1-0F08-A157-B430-C2363DEE5FB6}"/>
                  </a:ext>
                </a:extLst>
              </p:cNvPr>
              <p:cNvCxnSpPr>
                <a:cxnSpLocks/>
              </p:cNvCxnSpPr>
              <p:nvPr/>
            </p:nvCxnSpPr>
            <p:spPr>
              <a:xfrm flipV="1">
                <a:off x="6452397" y="2075305"/>
                <a:ext cx="0" cy="15468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Gerader Verbinder 39">
                <a:extLst>
                  <a:ext uri="{FF2B5EF4-FFF2-40B4-BE49-F238E27FC236}">
                    <a16:creationId xmlns:a16="http://schemas.microsoft.com/office/drawing/2014/main" id="{97265E26-BD37-9A10-3694-8B2E2D1B6B94}"/>
                  </a:ext>
                </a:extLst>
              </p:cNvPr>
              <p:cNvCxnSpPr>
                <a:cxnSpLocks/>
              </p:cNvCxnSpPr>
              <p:nvPr/>
            </p:nvCxnSpPr>
            <p:spPr>
              <a:xfrm flipV="1">
                <a:off x="7192851" y="2084823"/>
                <a:ext cx="0" cy="15468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1" name="Textfeld 40">
              <a:extLst>
                <a:ext uri="{FF2B5EF4-FFF2-40B4-BE49-F238E27FC236}">
                  <a16:creationId xmlns:a16="http://schemas.microsoft.com/office/drawing/2014/main" id="{EBF22404-5404-CBBC-D48C-BED0768F3322}"/>
                </a:ext>
              </a:extLst>
            </p:cNvPr>
            <p:cNvSpPr txBox="1"/>
            <p:nvPr/>
          </p:nvSpPr>
          <p:spPr bwMode="auto">
            <a:xfrm>
              <a:off x="2783762" y="2125114"/>
              <a:ext cx="9784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rtlCol="0" anchor="ctr" anchorCtr="0" compatLnSpc="1">
              <a:prstTxWarp prst="textNoShape">
                <a:avLst/>
              </a:prstTxWarp>
              <a:spAutoFit/>
            </a:bodyPr>
            <a:lstStyle/>
            <a:p>
              <a:pPr algn="l"/>
              <a:r>
                <a:rPr lang="de-AT" sz="1400" kern="0" dirty="0"/>
                <a:t>x5 200µm</a:t>
              </a:r>
              <a:endParaRPr lang="en-US" sz="1400" kern="0" dirty="0"/>
            </a:p>
          </p:txBody>
        </p:sp>
      </p:grpSp>
      <p:sp>
        <p:nvSpPr>
          <p:cNvPr id="12" name="Inhaltsplatzhalter 1">
            <a:extLst>
              <a:ext uri="{FF2B5EF4-FFF2-40B4-BE49-F238E27FC236}">
                <a16:creationId xmlns:a16="http://schemas.microsoft.com/office/drawing/2014/main" id="{5F27558D-6C40-DE3E-321F-3710DB9DFF11}"/>
              </a:ext>
            </a:extLst>
          </p:cNvPr>
          <p:cNvSpPr txBox="1">
            <a:spLocks/>
          </p:cNvSpPr>
          <p:nvPr/>
        </p:nvSpPr>
        <p:spPr bwMode="auto">
          <a:xfrm>
            <a:off x="180000" y="720000"/>
            <a:ext cx="11552406" cy="132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1" fontAlgn="base" hangingPunct="1">
              <a:spcBef>
                <a:spcPct val="20000"/>
              </a:spcBef>
              <a:spcAft>
                <a:spcPct val="0"/>
              </a:spcAft>
              <a:buClr>
                <a:srgbClr val="00737E"/>
              </a:buClr>
              <a:buFont typeface="Wingdings 2" pitchFamily="2" charset="2"/>
              <a:buChar char="®"/>
              <a:defRPr sz="1800" b="1">
                <a:solidFill>
                  <a:schemeClr val="tx1"/>
                </a:solidFill>
                <a:latin typeface="+mn-lt"/>
                <a:ea typeface="ＭＳ Ｐゴシック" charset="0"/>
                <a:cs typeface="+mn-cs"/>
              </a:defRPr>
            </a:lvl1pPr>
            <a:lvl2pPr marL="557213" indent="-214313" algn="l" rtl="0" eaLnBrk="1" fontAlgn="base" hangingPunct="1">
              <a:spcBef>
                <a:spcPct val="20000"/>
              </a:spcBef>
              <a:spcAft>
                <a:spcPct val="0"/>
              </a:spcAft>
              <a:buClr>
                <a:srgbClr val="00737E"/>
              </a:buClr>
              <a:buSzPct val="50000"/>
              <a:buFont typeface="Wingdings 2" pitchFamily="2" charset="2"/>
              <a:buChar char="¯"/>
              <a:defRPr sz="1500">
                <a:solidFill>
                  <a:schemeClr val="tx1"/>
                </a:solidFill>
                <a:latin typeface="+mn-lt"/>
                <a:ea typeface="ＭＳ Ｐゴシック" charset="0"/>
              </a:defRPr>
            </a:lvl2pPr>
            <a:lvl3pPr marL="857250" indent="-171450" algn="l" rtl="0" eaLnBrk="1" fontAlgn="base" hangingPunct="1">
              <a:spcBef>
                <a:spcPct val="20000"/>
              </a:spcBef>
              <a:spcAft>
                <a:spcPct val="0"/>
              </a:spcAft>
              <a:buClr>
                <a:srgbClr val="00737E"/>
              </a:buClr>
              <a:buChar char="•"/>
              <a:defRPr sz="1800">
                <a:solidFill>
                  <a:schemeClr val="tx1"/>
                </a:solidFill>
                <a:latin typeface="+mn-lt"/>
                <a:ea typeface="ＭＳ Ｐゴシック" charset="0"/>
              </a:defRPr>
            </a:lvl3pPr>
            <a:lvl4pPr marL="1200150" indent="-171450" algn="l" rtl="0" eaLnBrk="1" fontAlgn="base" hangingPunct="1">
              <a:spcBef>
                <a:spcPct val="20000"/>
              </a:spcBef>
              <a:spcAft>
                <a:spcPct val="0"/>
              </a:spcAft>
              <a:buChar char="–"/>
              <a:defRPr sz="1500">
                <a:solidFill>
                  <a:schemeClr val="tx1"/>
                </a:solidFill>
                <a:latin typeface="+mn-lt"/>
                <a:ea typeface="ＭＳ Ｐゴシック" charset="0"/>
              </a:defRPr>
            </a:lvl4pPr>
            <a:lvl5pPr marL="1543050" indent="-171450" algn="l" rtl="0" eaLnBrk="1" fontAlgn="base" hangingPunct="1">
              <a:spcBef>
                <a:spcPct val="20000"/>
              </a:spcBef>
              <a:spcAft>
                <a:spcPct val="0"/>
              </a:spcAft>
              <a:buChar char="»"/>
              <a:defRPr sz="1500">
                <a:solidFill>
                  <a:schemeClr val="tx1"/>
                </a:solidFill>
                <a:latin typeface="+mn-lt"/>
                <a:ea typeface="ＭＳ Ｐゴシック" charset="0"/>
              </a:defRPr>
            </a:lvl5pPr>
            <a:lvl6pPr marL="1885950" indent="-171450" algn="l" rtl="0" eaLnBrk="1" fontAlgn="base" hangingPunct="1">
              <a:spcBef>
                <a:spcPct val="20000"/>
              </a:spcBef>
              <a:spcAft>
                <a:spcPct val="0"/>
              </a:spcAft>
              <a:buChar char="»"/>
              <a:defRPr sz="1500">
                <a:solidFill>
                  <a:schemeClr val="tx1"/>
                </a:solidFill>
                <a:latin typeface="+mn-lt"/>
              </a:defRPr>
            </a:lvl6pPr>
            <a:lvl7pPr marL="2228850" indent="-171450" algn="l" rtl="0" eaLnBrk="1" fontAlgn="base" hangingPunct="1">
              <a:spcBef>
                <a:spcPct val="20000"/>
              </a:spcBef>
              <a:spcAft>
                <a:spcPct val="0"/>
              </a:spcAft>
              <a:buChar char="»"/>
              <a:defRPr sz="1500">
                <a:solidFill>
                  <a:schemeClr val="tx1"/>
                </a:solidFill>
                <a:latin typeface="+mn-lt"/>
              </a:defRPr>
            </a:lvl7pPr>
            <a:lvl8pPr marL="2571750" indent="-171450" algn="l" rtl="0" eaLnBrk="1" fontAlgn="base" hangingPunct="1">
              <a:spcBef>
                <a:spcPct val="20000"/>
              </a:spcBef>
              <a:spcAft>
                <a:spcPct val="0"/>
              </a:spcAft>
              <a:buChar char="»"/>
              <a:defRPr sz="1500">
                <a:solidFill>
                  <a:schemeClr val="tx1"/>
                </a:solidFill>
                <a:latin typeface="+mn-lt"/>
              </a:defRPr>
            </a:lvl8pPr>
            <a:lvl9pPr marL="2914650" indent="-171450" algn="l" rtl="0" eaLnBrk="1" fontAlgn="base" hangingPunct="1">
              <a:spcBef>
                <a:spcPct val="20000"/>
              </a:spcBef>
              <a:spcAft>
                <a:spcPct val="0"/>
              </a:spcAft>
              <a:buChar char="»"/>
              <a:defRPr sz="1500">
                <a:solidFill>
                  <a:schemeClr val="tx1"/>
                </a:solidFill>
                <a:latin typeface="+mn-lt"/>
              </a:defRPr>
            </a:lvl9pPr>
          </a:lstStyle>
          <a:p>
            <a:pPr>
              <a:lnSpc>
                <a:spcPct val="150000"/>
              </a:lnSpc>
            </a:pPr>
            <a:r>
              <a:rPr lang="en-US" kern="0" dirty="0">
                <a:cs typeface="Arial" panose="020B0604020202020204" pitchFamily="34" charset="0"/>
              </a:rPr>
              <a:t>HT-LSCM experiments and subsequent evaluation: </a:t>
            </a:r>
          </a:p>
          <a:p>
            <a:pPr lvl="1" algn="just">
              <a:lnSpc>
                <a:spcPct val="150000"/>
              </a:lnSpc>
              <a:buSzPct val="100000"/>
              <a:buFont typeface="Wingdings" panose="05000000000000000000" pitchFamily="2" charset="2"/>
              <a:buChar char="Ø"/>
            </a:pPr>
            <a:r>
              <a:rPr lang="en-US" altLang="en-US" sz="1600" dirty="0"/>
              <a:t>Defining properties of experiment (T-t, gas selection), video analysis and image capturing</a:t>
            </a:r>
          </a:p>
          <a:p>
            <a:pPr lvl="1" algn="just">
              <a:lnSpc>
                <a:spcPct val="150000"/>
              </a:lnSpc>
              <a:buSzPct val="100000"/>
              <a:buFont typeface="Wingdings" panose="05000000000000000000" pitchFamily="2" charset="2"/>
              <a:buChar char="Ø"/>
            </a:pPr>
            <a:r>
              <a:rPr lang="en-GB" sz="1600" dirty="0"/>
              <a:t>Example: HFR alloy of Fe - 0.25 wt.-%C: isothermal annealing at 1150 </a:t>
            </a:r>
            <a:r>
              <a:rPr lang="en-US" sz="1600" dirty="0"/>
              <a:t>º</a:t>
            </a:r>
            <a:r>
              <a:rPr lang="en-GB" sz="1600" dirty="0"/>
              <a:t>C for 2700 s</a:t>
            </a:r>
            <a:endParaRPr lang="en-US" altLang="en-US" sz="1600" dirty="0"/>
          </a:p>
          <a:p>
            <a:pPr lvl="1">
              <a:lnSpc>
                <a:spcPct val="150000"/>
              </a:lnSpc>
            </a:pPr>
            <a:endParaRPr lang="en-US" sz="1400" kern="0" dirty="0">
              <a:cs typeface="Arial" panose="020B0604020202020204" pitchFamily="34" charset="0"/>
            </a:endParaRPr>
          </a:p>
        </p:txBody>
      </p:sp>
      <p:sp>
        <p:nvSpPr>
          <p:cNvPr id="23" name="Textplatzhalter 8">
            <a:extLst>
              <a:ext uri="{FF2B5EF4-FFF2-40B4-BE49-F238E27FC236}">
                <a16:creationId xmlns:a16="http://schemas.microsoft.com/office/drawing/2014/main" id="{CFD3A067-1A1E-57B1-4A84-E4076CC3BA57}"/>
              </a:ext>
            </a:extLst>
          </p:cNvPr>
          <p:cNvSpPr>
            <a:spLocks noGrp="1"/>
          </p:cNvSpPr>
          <p:nvPr>
            <p:ph type="body" sz="quarter" idx="11"/>
          </p:nvPr>
        </p:nvSpPr>
        <p:spPr>
          <a:xfrm>
            <a:off x="192088" y="188913"/>
            <a:ext cx="11177876" cy="287337"/>
          </a:xfrm>
        </p:spPr>
        <p:txBody>
          <a:bodyPr/>
          <a:lstStyle/>
          <a:p>
            <a:r>
              <a:rPr lang="en-US" dirty="0">
                <a:latin typeface="Arial"/>
              </a:rPr>
              <a:t>Methodology and sample production</a:t>
            </a:r>
          </a:p>
          <a:p>
            <a:endParaRPr lang="en-ID" sz="1800" dirty="0">
              <a:latin typeface="Arial"/>
            </a:endParaRPr>
          </a:p>
          <a:p>
            <a:endParaRPr lang="de-AT" dirty="0"/>
          </a:p>
        </p:txBody>
      </p:sp>
      <p:sp>
        <p:nvSpPr>
          <p:cNvPr id="42" name="Textfeld 41">
            <a:extLst>
              <a:ext uri="{FF2B5EF4-FFF2-40B4-BE49-F238E27FC236}">
                <a16:creationId xmlns:a16="http://schemas.microsoft.com/office/drawing/2014/main" id="{5F7ECF7D-DDB8-7695-612B-69AEE0958F03}"/>
              </a:ext>
            </a:extLst>
          </p:cNvPr>
          <p:cNvSpPr txBox="1"/>
          <p:nvPr/>
        </p:nvSpPr>
        <p:spPr>
          <a:xfrm>
            <a:off x="8023110" y="5517525"/>
            <a:ext cx="3599744" cy="769441"/>
          </a:xfrm>
          <a:prstGeom prst="rect">
            <a:avLst/>
          </a:prstGeom>
          <a:noFill/>
        </p:spPr>
        <p:txBody>
          <a:bodyPr wrap="square" rtlCol="0">
            <a:spAutoFit/>
          </a:bodyPr>
          <a:lstStyle/>
          <a:p>
            <a:pPr algn="ctr"/>
            <a:r>
              <a:rPr lang="en-GB" sz="1600" b="0" i="0" u="sng" dirty="0">
                <a:effectLst/>
                <a:latin typeface="+mn-lt"/>
              </a:rPr>
              <a:t>Grain growth function:</a:t>
            </a:r>
            <a:br>
              <a:rPr lang="en-GB" sz="1600" b="0" i="0" u="sng" dirty="0">
                <a:effectLst/>
                <a:latin typeface="+mn-lt"/>
              </a:rPr>
            </a:br>
            <a:r>
              <a:rPr lang="en-GB" sz="1400" b="0" i="0" dirty="0">
                <a:effectLst/>
                <a:latin typeface="+mn-lt"/>
              </a:rPr>
              <a:t>Mean value and confidence interval of combined HT-LSCM and DM data</a:t>
            </a:r>
            <a:endParaRPr lang="en-GB" sz="1100" dirty="0">
              <a:solidFill>
                <a:srgbClr val="A5A5A5"/>
              </a:solidFill>
            </a:endParaRPr>
          </a:p>
        </p:txBody>
      </p:sp>
      <p:pic>
        <p:nvPicPr>
          <p:cNvPr id="48" name="Grafik 47">
            <a:extLst>
              <a:ext uri="{FF2B5EF4-FFF2-40B4-BE49-F238E27FC236}">
                <a16:creationId xmlns:a16="http://schemas.microsoft.com/office/drawing/2014/main" id="{D9519012-2617-D978-E50E-56A5F59731BF}"/>
              </a:ext>
            </a:extLst>
          </p:cNvPr>
          <p:cNvPicPr>
            <a:picLocks noChangeAspect="1"/>
          </p:cNvPicPr>
          <p:nvPr/>
        </p:nvPicPr>
        <p:blipFill rotWithShape="1">
          <a:blip r:embed="rId5"/>
          <a:srcRect l="10076" t="9358" r="13175" b="5888"/>
          <a:stretch/>
        </p:blipFill>
        <p:spPr>
          <a:xfrm>
            <a:off x="7863052" y="2067028"/>
            <a:ext cx="4286755" cy="3348000"/>
          </a:xfrm>
          <a:prstGeom prst="rect">
            <a:avLst/>
          </a:prstGeom>
          <a:ln>
            <a:solidFill>
              <a:schemeClr val="tx1"/>
            </a:solidFill>
          </a:ln>
        </p:spPr>
      </p:pic>
      <p:sp>
        <p:nvSpPr>
          <p:cNvPr id="19" name="Pfeil: nach rechts 18">
            <a:extLst>
              <a:ext uri="{FF2B5EF4-FFF2-40B4-BE49-F238E27FC236}">
                <a16:creationId xmlns:a16="http://schemas.microsoft.com/office/drawing/2014/main" id="{A26ED473-F82B-10E1-854D-CCA2DCBC77A5}"/>
              </a:ext>
            </a:extLst>
          </p:cNvPr>
          <p:cNvSpPr/>
          <p:nvPr/>
        </p:nvSpPr>
        <p:spPr>
          <a:xfrm>
            <a:off x="7532044" y="4486795"/>
            <a:ext cx="491066" cy="293628"/>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26959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43E2EDBA-80E7-8C43-C39A-CC8A220BE9BF}"/>
              </a:ext>
            </a:extLst>
          </p:cNvPr>
          <p:cNvPicPr>
            <a:picLocks noChangeAspect="1"/>
          </p:cNvPicPr>
          <p:nvPr/>
        </p:nvPicPr>
        <p:blipFill>
          <a:blip r:embed="rId3"/>
          <a:stretch>
            <a:fillRect/>
          </a:stretch>
        </p:blipFill>
        <p:spPr>
          <a:xfrm>
            <a:off x="196841" y="2090391"/>
            <a:ext cx="3348000" cy="3348000"/>
          </a:xfrm>
          <a:prstGeom prst="rect">
            <a:avLst/>
          </a:prstGeom>
        </p:spPr>
      </p:pic>
      <p:sp>
        <p:nvSpPr>
          <p:cNvPr id="2" name="Fußzeilenplatzhalter 2">
            <a:extLst>
              <a:ext uri="{FF2B5EF4-FFF2-40B4-BE49-F238E27FC236}">
                <a16:creationId xmlns:a16="http://schemas.microsoft.com/office/drawing/2014/main" id="{2501C833-DF4C-0983-CD7F-2E7CFFB809D8}"/>
              </a:ext>
            </a:extLst>
          </p:cNvPr>
          <p:cNvSpPr>
            <a:spLocks noGrp="1"/>
          </p:cNvSpPr>
          <p:nvPr>
            <p:ph type="ftr" sz="quarter" idx="10"/>
          </p:nvPr>
        </p:nvSpPr>
        <p:spPr>
          <a:xfrm>
            <a:off x="74712" y="6597352"/>
            <a:ext cx="12042576" cy="260350"/>
          </a:xfrm>
        </p:spPr>
        <p:txBody>
          <a:bodyPr/>
          <a:lstStyle/>
          <a:p>
            <a:pPr>
              <a:tabLst>
                <a:tab pos="346075" algn="l"/>
                <a:tab pos="5954713" algn="ctr"/>
                <a:tab pos="11814175" algn="r"/>
              </a:tabLst>
            </a:pPr>
            <a:r>
              <a:rPr lang="de-DE" altLang="de-DE" dirty="0"/>
              <a:t>	</a:t>
            </a:r>
            <a:r>
              <a:rPr lang="de-AT" sz="900" dirty="0">
                <a:solidFill>
                  <a:srgbClr val="000000"/>
                </a:solidFill>
                <a:latin typeface="Arial" panose="020B0604020202020204" pitchFamily="34" charset="0"/>
              </a:rPr>
              <a:t>57. Metallographie Tagung</a:t>
            </a:r>
            <a:r>
              <a:rPr lang="de-AT" dirty="0">
                <a:solidFill>
                  <a:srgbClr val="000000"/>
                </a:solidFill>
              </a:rPr>
              <a:t>	MUL-ESM</a:t>
            </a:r>
            <a:r>
              <a:rPr lang="de-DE" altLang="de-DE" dirty="0"/>
              <a:t>	  </a:t>
            </a:r>
            <a:fld id="{55741CB4-9832-CA46-BCB8-8927D8D507FC}" type="slidenum">
              <a:rPr lang="de-DE" altLang="de-DE" smtClean="0"/>
              <a:pPr>
                <a:tabLst>
                  <a:tab pos="346075" algn="l"/>
                  <a:tab pos="5954713" algn="ctr"/>
                  <a:tab pos="11814175" algn="r"/>
                </a:tabLst>
              </a:pPr>
              <a:t>10</a:t>
            </a:fld>
            <a:endParaRPr lang="de-DE" altLang="de-DE" dirty="0"/>
          </a:p>
        </p:txBody>
      </p:sp>
      <p:sp>
        <p:nvSpPr>
          <p:cNvPr id="33" name="Rechteck 32">
            <a:extLst>
              <a:ext uri="{FF2B5EF4-FFF2-40B4-BE49-F238E27FC236}">
                <a16:creationId xmlns:a16="http://schemas.microsoft.com/office/drawing/2014/main" id="{DDD92D9D-CA8E-73C2-E742-7268588D507A}"/>
              </a:ext>
            </a:extLst>
          </p:cNvPr>
          <p:cNvSpPr/>
          <p:nvPr/>
        </p:nvSpPr>
        <p:spPr>
          <a:xfrm>
            <a:off x="196841" y="2070337"/>
            <a:ext cx="3348000" cy="511730"/>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AT" sz="1400" dirty="0">
                <a:ln w="0"/>
                <a:solidFill>
                  <a:schemeClr val="tx1"/>
                </a:solidFill>
                <a:effectLst>
                  <a:outerShdw blurRad="38100" dist="19050" dir="2700000" algn="tl" rotWithShape="0">
                    <a:schemeClr val="dk1">
                      <a:alpha val="40000"/>
                    </a:schemeClr>
                  </a:outerShdw>
                </a:effectLst>
              </a:rPr>
              <a:t>Time: 300s</a:t>
            </a:r>
          </a:p>
          <a:p>
            <a:r>
              <a:rPr lang="de-AT" sz="1400" dirty="0" err="1">
                <a:ln w="0"/>
                <a:solidFill>
                  <a:schemeClr val="tx1"/>
                </a:solidFill>
                <a:effectLst>
                  <a:outerShdw blurRad="38100" dist="19050" dir="2700000" algn="tl" rotWithShape="0">
                    <a:schemeClr val="dk1">
                      <a:alpha val="40000"/>
                    </a:schemeClr>
                  </a:outerShdw>
                </a:effectLst>
              </a:rPr>
              <a:t>Temperature</a:t>
            </a:r>
            <a:r>
              <a:rPr lang="de-AT" sz="1400" dirty="0">
                <a:ln w="0"/>
                <a:solidFill>
                  <a:schemeClr val="tx1"/>
                </a:solidFill>
                <a:effectLst>
                  <a:outerShdw blurRad="38100" dist="19050" dir="2700000" algn="tl" rotWithShape="0">
                    <a:schemeClr val="dk1">
                      <a:alpha val="40000"/>
                    </a:schemeClr>
                  </a:outerShdw>
                </a:effectLst>
              </a:rPr>
              <a:t>: 1150°C</a:t>
            </a:r>
            <a:endParaRPr lang="en-US" sz="1400" dirty="0">
              <a:ln>
                <a:solidFill>
                  <a:schemeClr val="tx1"/>
                </a:solidFill>
              </a:ln>
              <a:solidFill>
                <a:schemeClr val="tx1"/>
              </a:solidFill>
            </a:endParaRPr>
          </a:p>
        </p:txBody>
      </p:sp>
      <p:grpSp>
        <p:nvGrpSpPr>
          <p:cNvPr id="37" name="Gruppieren 36">
            <a:extLst>
              <a:ext uri="{FF2B5EF4-FFF2-40B4-BE49-F238E27FC236}">
                <a16:creationId xmlns:a16="http://schemas.microsoft.com/office/drawing/2014/main" id="{95F1B5F9-1F23-4A46-7C46-59B096A2F285}"/>
              </a:ext>
            </a:extLst>
          </p:cNvPr>
          <p:cNvGrpSpPr/>
          <p:nvPr/>
        </p:nvGrpSpPr>
        <p:grpSpPr>
          <a:xfrm>
            <a:off x="2746501" y="2365510"/>
            <a:ext cx="689756" cy="152713"/>
            <a:chOff x="6451969" y="2075305"/>
            <a:chExt cx="741673" cy="164207"/>
          </a:xfrm>
        </p:grpSpPr>
        <p:cxnSp>
          <p:nvCxnSpPr>
            <p:cNvPr id="38" name="Gerader Verbinder 37">
              <a:extLst>
                <a:ext uri="{FF2B5EF4-FFF2-40B4-BE49-F238E27FC236}">
                  <a16:creationId xmlns:a16="http://schemas.microsoft.com/office/drawing/2014/main" id="{1A650ED1-8CF2-3456-BEA2-7124BB1385B8}"/>
                </a:ext>
              </a:extLst>
            </p:cNvPr>
            <p:cNvCxnSpPr/>
            <p:nvPr/>
          </p:nvCxnSpPr>
          <p:spPr>
            <a:xfrm>
              <a:off x="6451969" y="2152650"/>
              <a:ext cx="74167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Gerader Verbinder 38">
              <a:extLst>
                <a:ext uri="{FF2B5EF4-FFF2-40B4-BE49-F238E27FC236}">
                  <a16:creationId xmlns:a16="http://schemas.microsoft.com/office/drawing/2014/main" id="{69D11FD1-0F08-A157-B430-C2363DEE5FB6}"/>
                </a:ext>
              </a:extLst>
            </p:cNvPr>
            <p:cNvCxnSpPr>
              <a:cxnSpLocks/>
            </p:cNvCxnSpPr>
            <p:nvPr/>
          </p:nvCxnSpPr>
          <p:spPr>
            <a:xfrm flipV="1">
              <a:off x="6452397" y="2075305"/>
              <a:ext cx="0" cy="15468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Gerader Verbinder 39">
              <a:extLst>
                <a:ext uri="{FF2B5EF4-FFF2-40B4-BE49-F238E27FC236}">
                  <a16:creationId xmlns:a16="http://schemas.microsoft.com/office/drawing/2014/main" id="{97265E26-BD37-9A10-3694-8B2E2D1B6B94}"/>
                </a:ext>
              </a:extLst>
            </p:cNvPr>
            <p:cNvCxnSpPr>
              <a:cxnSpLocks/>
            </p:cNvCxnSpPr>
            <p:nvPr/>
          </p:nvCxnSpPr>
          <p:spPr>
            <a:xfrm flipV="1">
              <a:off x="7192851" y="2084823"/>
              <a:ext cx="0" cy="15468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1" name="Textfeld 40">
            <a:extLst>
              <a:ext uri="{FF2B5EF4-FFF2-40B4-BE49-F238E27FC236}">
                <a16:creationId xmlns:a16="http://schemas.microsoft.com/office/drawing/2014/main" id="{EBF22404-5404-CBBC-D48C-BED0768F3322}"/>
              </a:ext>
            </a:extLst>
          </p:cNvPr>
          <p:cNvSpPr txBox="1"/>
          <p:nvPr/>
        </p:nvSpPr>
        <p:spPr bwMode="auto">
          <a:xfrm>
            <a:off x="2591853" y="2121294"/>
            <a:ext cx="909981" cy="286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rtlCol="0" anchor="ctr" anchorCtr="0" compatLnSpc="1">
            <a:prstTxWarp prst="textNoShape">
              <a:avLst/>
            </a:prstTxWarp>
            <a:spAutoFit/>
          </a:bodyPr>
          <a:lstStyle/>
          <a:p>
            <a:pPr algn="l"/>
            <a:r>
              <a:rPr lang="de-AT" sz="1400" kern="0" dirty="0"/>
              <a:t>x5 200µm</a:t>
            </a:r>
            <a:endParaRPr lang="en-US" sz="1400" kern="0" dirty="0"/>
          </a:p>
        </p:txBody>
      </p:sp>
      <p:sp>
        <p:nvSpPr>
          <p:cNvPr id="12" name="Inhaltsplatzhalter 1">
            <a:extLst>
              <a:ext uri="{FF2B5EF4-FFF2-40B4-BE49-F238E27FC236}">
                <a16:creationId xmlns:a16="http://schemas.microsoft.com/office/drawing/2014/main" id="{5F27558D-6C40-DE3E-321F-3710DB9DFF11}"/>
              </a:ext>
            </a:extLst>
          </p:cNvPr>
          <p:cNvSpPr txBox="1">
            <a:spLocks/>
          </p:cNvSpPr>
          <p:nvPr/>
        </p:nvSpPr>
        <p:spPr bwMode="auto">
          <a:xfrm>
            <a:off x="180000" y="720000"/>
            <a:ext cx="11552406" cy="132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1" fontAlgn="base" hangingPunct="1">
              <a:spcBef>
                <a:spcPct val="20000"/>
              </a:spcBef>
              <a:spcAft>
                <a:spcPct val="0"/>
              </a:spcAft>
              <a:buClr>
                <a:srgbClr val="00737E"/>
              </a:buClr>
              <a:buFont typeface="Wingdings 2" pitchFamily="2" charset="2"/>
              <a:buChar char="®"/>
              <a:defRPr sz="1800" b="1">
                <a:solidFill>
                  <a:schemeClr val="tx1"/>
                </a:solidFill>
                <a:latin typeface="+mn-lt"/>
                <a:ea typeface="ＭＳ Ｐゴシック" charset="0"/>
                <a:cs typeface="+mn-cs"/>
              </a:defRPr>
            </a:lvl1pPr>
            <a:lvl2pPr marL="557213" indent="-214313" algn="l" rtl="0" eaLnBrk="1" fontAlgn="base" hangingPunct="1">
              <a:spcBef>
                <a:spcPct val="20000"/>
              </a:spcBef>
              <a:spcAft>
                <a:spcPct val="0"/>
              </a:spcAft>
              <a:buClr>
                <a:srgbClr val="00737E"/>
              </a:buClr>
              <a:buSzPct val="50000"/>
              <a:buFont typeface="Wingdings 2" pitchFamily="2" charset="2"/>
              <a:buChar char="¯"/>
              <a:defRPr sz="1500">
                <a:solidFill>
                  <a:schemeClr val="tx1"/>
                </a:solidFill>
                <a:latin typeface="+mn-lt"/>
                <a:ea typeface="ＭＳ Ｐゴシック" charset="0"/>
              </a:defRPr>
            </a:lvl2pPr>
            <a:lvl3pPr marL="857250" indent="-171450" algn="l" rtl="0" eaLnBrk="1" fontAlgn="base" hangingPunct="1">
              <a:spcBef>
                <a:spcPct val="20000"/>
              </a:spcBef>
              <a:spcAft>
                <a:spcPct val="0"/>
              </a:spcAft>
              <a:buClr>
                <a:srgbClr val="00737E"/>
              </a:buClr>
              <a:buChar char="•"/>
              <a:defRPr sz="1800">
                <a:solidFill>
                  <a:schemeClr val="tx1"/>
                </a:solidFill>
                <a:latin typeface="+mn-lt"/>
                <a:ea typeface="ＭＳ Ｐゴシック" charset="0"/>
              </a:defRPr>
            </a:lvl3pPr>
            <a:lvl4pPr marL="1200150" indent="-171450" algn="l" rtl="0" eaLnBrk="1" fontAlgn="base" hangingPunct="1">
              <a:spcBef>
                <a:spcPct val="20000"/>
              </a:spcBef>
              <a:spcAft>
                <a:spcPct val="0"/>
              </a:spcAft>
              <a:buChar char="–"/>
              <a:defRPr sz="1500">
                <a:solidFill>
                  <a:schemeClr val="tx1"/>
                </a:solidFill>
                <a:latin typeface="+mn-lt"/>
                <a:ea typeface="ＭＳ Ｐゴシック" charset="0"/>
              </a:defRPr>
            </a:lvl4pPr>
            <a:lvl5pPr marL="1543050" indent="-171450" algn="l" rtl="0" eaLnBrk="1" fontAlgn="base" hangingPunct="1">
              <a:spcBef>
                <a:spcPct val="20000"/>
              </a:spcBef>
              <a:spcAft>
                <a:spcPct val="0"/>
              </a:spcAft>
              <a:buChar char="»"/>
              <a:defRPr sz="1500">
                <a:solidFill>
                  <a:schemeClr val="tx1"/>
                </a:solidFill>
                <a:latin typeface="+mn-lt"/>
                <a:ea typeface="ＭＳ Ｐゴシック" charset="0"/>
              </a:defRPr>
            </a:lvl5pPr>
            <a:lvl6pPr marL="1885950" indent="-171450" algn="l" rtl="0" eaLnBrk="1" fontAlgn="base" hangingPunct="1">
              <a:spcBef>
                <a:spcPct val="20000"/>
              </a:spcBef>
              <a:spcAft>
                <a:spcPct val="0"/>
              </a:spcAft>
              <a:buChar char="»"/>
              <a:defRPr sz="1500">
                <a:solidFill>
                  <a:schemeClr val="tx1"/>
                </a:solidFill>
                <a:latin typeface="+mn-lt"/>
              </a:defRPr>
            </a:lvl6pPr>
            <a:lvl7pPr marL="2228850" indent="-171450" algn="l" rtl="0" eaLnBrk="1" fontAlgn="base" hangingPunct="1">
              <a:spcBef>
                <a:spcPct val="20000"/>
              </a:spcBef>
              <a:spcAft>
                <a:spcPct val="0"/>
              </a:spcAft>
              <a:buChar char="»"/>
              <a:defRPr sz="1500">
                <a:solidFill>
                  <a:schemeClr val="tx1"/>
                </a:solidFill>
                <a:latin typeface="+mn-lt"/>
              </a:defRPr>
            </a:lvl7pPr>
            <a:lvl8pPr marL="2571750" indent="-171450" algn="l" rtl="0" eaLnBrk="1" fontAlgn="base" hangingPunct="1">
              <a:spcBef>
                <a:spcPct val="20000"/>
              </a:spcBef>
              <a:spcAft>
                <a:spcPct val="0"/>
              </a:spcAft>
              <a:buChar char="»"/>
              <a:defRPr sz="1500">
                <a:solidFill>
                  <a:schemeClr val="tx1"/>
                </a:solidFill>
                <a:latin typeface="+mn-lt"/>
              </a:defRPr>
            </a:lvl8pPr>
            <a:lvl9pPr marL="2914650" indent="-171450" algn="l" rtl="0" eaLnBrk="1" fontAlgn="base" hangingPunct="1">
              <a:spcBef>
                <a:spcPct val="20000"/>
              </a:spcBef>
              <a:spcAft>
                <a:spcPct val="0"/>
              </a:spcAft>
              <a:buChar char="»"/>
              <a:defRPr sz="1500">
                <a:solidFill>
                  <a:schemeClr val="tx1"/>
                </a:solidFill>
                <a:latin typeface="+mn-lt"/>
              </a:defRPr>
            </a:lvl9pPr>
          </a:lstStyle>
          <a:p>
            <a:pPr>
              <a:lnSpc>
                <a:spcPct val="150000"/>
              </a:lnSpc>
            </a:pPr>
            <a:r>
              <a:rPr lang="en-US" kern="0" dirty="0">
                <a:cs typeface="Arial" panose="020B0604020202020204" pitchFamily="34" charset="0"/>
              </a:rPr>
              <a:t>HT-LSCM experiments and subsequent evaluation: </a:t>
            </a:r>
          </a:p>
          <a:p>
            <a:pPr lvl="1" algn="just">
              <a:lnSpc>
                <a:spcPct val="150000"/>
              </a:lnSpc>
              <a:buSzPct val="100000"/>
              <a:buFont typeface="Wingdings" panose="05000000000000000000" pitchFamily="2" charset="2"/>
              <a:buChar char="Ø"/>
            </a:pPr>
            <a:r>
              <a:rPr lang="en-US" altLang="en-US" sz="1600" dirty="0"/>
              <a:t>Image analysis at different times</a:t>
            </a:r>
          </a:p>
          <a:p>
            <a:pPr lvl="1" algn="just">
              <a:lnSpc>
                <a:spcPct val="150000"/>
              </a:lnSpc>
              <a:buSzPct val="100000"/>
              <a:buFont typeface="Wingdings" panose="05000000000000000000" pitchFamily="2" charset="2"/>
              <a:buChar char="Ø"/>
            </a:pPr>
            <a:r>
              <a:rPr lang="en-GB" sz="1600" dirty="0"/>
              <a:t>Example: HFR alloy of Fe - 0.25 wt.-%C: isothermal annealing at 1150 </a:t>
            </a:r>
            <a:r>
              <a:rPr lang="en-US" sz="1600" dirty="0"/>
              <a:t>º</a:t>
            </a:r>
            <a:r>
              <a:rPr lang="en-GB" sz="1600" dirty="0"/>
              <a:t>C for 2700 s</a:t>
            </a:r>
            <a:endParaRPr lang="en-US" altLang="en-US" sz="1600" dirty="0"/>
          </a:p>
          <a:p>
            <a:pPr lvl="1">
              <a:lnSpc>
                <a:spcPct val="150000"/>
              </a:lnSpc>
            </a:pPr>
            <a:endParaRPr lang="en-US" sz="1400" kern="0" dirty="0">
              <a:cs typeface="Arial" panose="020B0604020202020204" pitchFamily="34" charset="0"/>
            </a:endParaRPr>
          </a:p>
        </p:txBody>
      </p:sp>
      <p:sp>
        <p:nvSpPr>
          <p:cNvPr id="23" name="Textplatzhalter 8">
            <a:extLst>
              <a:ext uri="{FF2B5EF4-FFF2-40B4-BE49-F238E27FC236}">
                <a16:creationId xmlns:a16="http://schemas.microsoft.com/office/drawing/2014/main" id="{CFD3A067-1A1E-57B1-4A84-E4076CC3BA57}"/>
              </a:ext>
            </a:extLst>
          </p:cNvPr>
          <p:cNvSpPr>
            <a:spLocks noGrp="1"/>
          </p:cNvSpPr>
          <p:nvPr>
            <p:ph type="body" sz="quarter" idx="11"/>
          </p:nvPr>
        </p:nvSpPr>
        <p:spPr>
          <a:xfrm>
            <a:off x="192088" y="188913"/>
            <a:ext cx="11177876" cy="287337"/>
          </a:xfrm>
        </p:spPr>
        <p:txBody>
          <a:bodyPr/>
          <a:lstStyle/>
          <a:p>
            <a:r>
              <a:rPr lang="en-US" dirty="0">
                <a:latin typeface="Arial"/>
              </a:rPr>
              <a:t>Methodology and sample production</a:t>
            </a:r>
          </a:p>
          <a:p>
            <a:endParaRPr lang="en-ID" sz="1800" dirty="0">
              <a:latin typeface="Arial"/>
            </a:endParaRPr>
          </a:p>
          <a:p>
            <a:endParaRPr lang="de-AT" dirty="0"/>
          </a:p>
        </p:txBody>
      </p:sp>
      <p:sp>
        <p:nvSpPr>
          <p:cNvPr id="42" name="Textfeld 41">
            <a:extLst>
              <a:ext uri="{FF2B5EF4-FFF2-40B4-BE49-F238E27FC236}">
                <a16:creationId xmlns:a16="http://schemas.microsoft.com/office/drawing/2014/main" id="{5F7ECF7D-DDB8-7695-612B-69AEE0958F03}"/>
              </a:ext>
            </a:extLst>
          </p:cNvPr>
          <p:cNvSpPr txBox="1"/>
          <p:nvPr/>
        </p:nvSpPr>
        <p:spPr>
          <a:xfrm>
            <a:off x="4251621" y="5486016"/>
            <a:ext cx="3599744" cy="769441"/>
          </a:xfrm>
          <a:prstGeom prst="rect">
            <a:avLst/>
          </a:prstGeom>
          <a:noFill/>
        </p:spPr>
        <p:txBody>
          <a:bodyPr wrap="square" rtlCol="0">
            <a:spAutoFit/>
          </a:bodyPr>
          <a:lstStyle/>
          <a:p>
            <a:pPr algn="ctr"/>
            <a:r>
              <a:rPr lang="en-GB" sz="1600" b="0" i="0" u="sng" dirty="0">
                <a:effectLst/>
                <a:latin typeface="+mn-lt"/>
              </a:rPr>
              <a:t>Grain growth function:</a:t>
            </a:r>
            <a:br>
              <a:rPr lang="en-GB" sz="1600" b="0" i="0" u="sng" dirty="0">
                <a:effectLst/>
                <a:latin typeface="+mn-lt"/>
              </a:rPr>
            </a:br>
            <a:r>
              <a:rPr lang="en-GB" sz="1400" b="0" i="0" dirty="0">
                <a:effectLst/>
                <a:latin typeface="+mn-lt"/>
              </a:rPr>
              <a:t>Mean value and confidence interval of combined HT-LSCM and DM data</a:t>
            </a:r>
            <a:endParaRPr lang="en-GB" sz="1100" dirty="0">
              <a:solidFill>
                <a:srgbClr val="A5A5A5"/>
              </a:solidFill>
            </a:endParaRPr>
          </a:p>
        </p:txBody>
      </p:sp>
      <p:pic>
        <p:nvPicPr>
          <p:cNvPr id="48" name="Grafik 47">
            <a:extLst>
              <a:ext uri="{FF2B5EF4-FFF2-40B4-BE49-F238E27FC236}">
                <a16:creationId xmlns:a16="http://schemas.microsoft.com/office/drawing/2014/main" id="{D9519012-2617-D978-E50E-56A5F59731BF}"/>
              </a:ext>
            </a:extLst>
          </p:cNvPr>
          <p:cNvPicPr>
            <a:picLocks noChangeAspect="1"/>
          </p:cNvPicPr>
          <p:nvPr/>
        </p:nvPicPr>
        <p:blipFill rotWithShape="1">
          <a:blip r:embed="rId4"/>
          <a:srcRect l="10076" t="9358" r="13175" b="5888"/>
          <a:stretch/>
        </p:blipFill>
        <p:spPr>
          <a:xfrm>
            <a:off x="3896802" y="2090391"/>
            <a:ext cx="4286755" cy="3348000"/>
          </a:xfrm>
          <a:prstGeom prst="rect">
            <a:avLst/>
          </a:prstGeom>
          <a:ln>
            <a:solidFill>
              <a:schemeClr val="tx1"/>
            </a:solidFill>
          </a:ln>
        </p:spPr>
      </p:pic>
      <p:pic>
        <p:nvPicPr>
          <p:cNvPr id="18" name="Grafik 17">
            <a:extLst>
              <a:ext uri="{FF2B5EF4-FFF2-40B4-BE49-F238E27FC236}">
                <a16:creationId xmlns:a16="http://schemas.microsoft.com/office/drawing/2014/main" id="{0A8562AA-D081-A54A-93FB-1E01527B5B50}"/>
              </a:ext>
            </a:extLst>
          </p:cNvPr>
          <p:cNvPicPr>
            <a:picLocks noChangeAspect="1"/>
          </p:cNvPicPr>
          <p:nvPr/>
        </p:nvPicPr>
        <p:blipFill>
          <a:blip r:embed="rId5"/>
          <a:stretch>
            <a:fillRect/>
          </a:stretch>
        </p:blipFill>
        <p:spPr>
          <a:xfrm>
            <a:off x="8535518" y="2092683"/>
            <a:ext cx="3348000" cy="3348000"/>
          </a:xfrm>
          <a:prstGeom prst="rect">
            <a:avLst/>
          </a:prstGeom>
        </p:spPr>
      </p:pic>
      <p:sp>
        <p:nvSpPr>
          <p:cNvPr id="25" name="Rechteck 24">
            <a:extLst>
              <a:ext uri="{FF2B5EF4-FFF2-40B4-BE49-F238E27FC236}">
                <a16:creationId xmlns:a16="http://schemas.microsoft.com/office/drawing/2014/main" id="{0E54F2D9-5859-4DDA-162A-CE16910049A9}"/>
              </a:ext>
            </a:extLst>
          </p:cNvPr>
          <p:cNvSpPr/>
          <p:nvPr/>
        </p:nvSpPr>
        <p:spPr>
          <a:xfrm>
            <a:off x="8535518" y="2090391"/>
            <a:ext cx="3348000" cy="511730"/>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AT" sz="1400" dirty="0">
                <a:ln w="0"/>
                <a:solidFill>
                  <a:schemeClr val="tx1"/>
                </a:solidFill>
                <a:effectLst>
                  <a:outerShdw blurRad="38100" dist="19050" dir="2700000" algn="tl" rotWithShape="0">
                    <a:schemeClr val="dk1">
                      <a:alpha val="40000"/>
                    </a:schemeClr>
                  </a:outerShdw>
                </a:effectLst>
              </a:rPr>
              <a:t>Time: 2700s</a:t>
            </a:r>
          </a:p>
          <a:p>
            <a:r>
              <a:rPr lang="de-AT" sz="1400" dirty="0" err="1">
                <a:ln w="0"/>
                <a:solidFill>
                  <a:schemeClr val="tx1"/>
                </a:solidFill>
                <a:effectLst>
                  <a:outerShdw blurRad="38100" dist="19050" dir="2700000" algn="tl" rotWithShape="0">
                    <a:schemeClr val="dk1">
                      <a:alpha val="40000"/>
                    </a:schemeClr>
                  </a:outerShdw>
                </a:effectLst>
              </a:rPr>
              <a:t>Temperature</a:t>
            </a:r>
            <a:r>
              <a:rPr lang="de-AT" sz="1400" dirty="0">
                <a:ln w="0"/>
                <a:solidFill>
                  <a:schemeClr val="tx1"/>
                </a:solidFill>
                <a:effectLst>
                  <a:outerShdw blurRad="38100" dist="19050" dir="2700000" algn="tl" rotWithShape="0">
                    <a:schemeClr val="dk1">
                      <a:alpha val="40000"/>
                    </a:schemeClr>
                  </a:outerShdw>
                </a:effectLst>
              </a:rPr>
              <a:t>: 1150°C</a:t>
            </a:r>
            <a:endParaRPr lang="en-US" sz="1400" dirty="0">
              <a:ln>
                <a:solidFill>
                  <a:schemeClr val="tx1"/>
                </a:solidFill>
              </a:ln>
              <a:solidFill>
                <a:schemeClr val="tx1"/>
              </a:solidFill>
            </a:endParaRPr>
          </a:p>
        </p:txBody>
      </p:sp>
      <p:grpSp>
        <p:nvGrpSpPr>
          <p:cNvPr id="27" name="Gruppieren 26">
            <a:extLst>
              <a:ext uri="{FF2B5EF4-FFF2-40B4-BE49-F238E27FC236}">
                <a16:creationId xmlns:a16="http://schemas.microsoft.com/office/drawing/2014/main" id="{6F3403EE-5A73-CCF6-FB06-540EC29A19E6}"/>
              </a:ext>
            </a:extLst>
          </p:cNvPr>
          <p:cNvGrpSpPr/>
          <p:nvPr/>
        </p:nvGrpSpPr>
        <p:grpSpPr>
          <a:xfrm>
            <a:off x="11085178" y="2385564"/>
            <a:ext cx="689756" cy="152713"/>
            <a:chOff x="6451969" y="2075305"/>
            <a:chExt cx="741673" cy="164207"/>
          </a:xfrm>
        </p:grpSpPr>
        <p:cxnSp>
          <p:nvCxnSpPr>
            <p:cNvPr id="30" name="Gerader Verbinder 29">
              <a:extLst>
                <a:ext uri="{FF2B5EF4-FFF2-40B4-BE49-F238E27FC236}">
                  <a16:creationId xmlns:a16="http://schemas.microsoft.com/office/drawing/2014/main" id="{5500D639-E0DC-F95D-5A87-1B2EA0580D6E}"/>
                </a:ext>
              </a:extLst>
            </p:cNvPr>
            <p:cNvCxnSpPr/>
            <p:nvPr/>
          </p:nvCxnSpPr>
          <p:spPr>
            <a:xfrm>
              <a:off x="6451969" y="2152650"/>
              <a:ext cx="74167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Gerader Verbinder 42">
              <a:extLst>
                <a:ext uri="{FF2B5EF4-FFF2-40B4-BE49-F238E27FC236}">
                  <a16:creationId xmlns:a16="http://schemas.microsoft.com/office/drawing/2014/main" id="{169396DD-D459-6A86-682F-59EA0D3D8F41}"/>
                </a:ext>
              </a:extLst>
            </p:cNvPr>
            <p:cNvCxnSpPr>
              <a:cxnSpLocks/>
            </p:cNvCxnSpPr>
            <p:nvPr/>
          </p:nvCxnSpPr>
          <p:spPr>
            <a:xfrm flipV="1">
              <a:off x="6452397" y="2075305"/>
              <a:ext cx="0" cy="15468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Gerader Verbinder 43">
              <a:extLst>
                <a:ext uri="{FF2B5EF4-FFF2-40B4-BE49-F238E27FC236}">
                  <a16:creationId xmlns:a16="http://schemas.microsoft.com/office/drawing/2014/main" id="{5D0C7B08-7542-4678-6F25-53AB6DDFC40F}"/>
                </a:ext>
              </a:extLst>
            </p:cNvPr>
            <p:cNvCxnSpPr>
              <a:cxnSpLocks/>
            </p:cNvCxnSpPr>
            <p:nvPr/>
          </p:nvCxnSpPr>
          <p:spPr>
            <a:xfrm flipV="1">
              <a:off x="7192851" y="2084823"/>
              <a:ext cx="0" cy="15468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5" name="Textfeld 44">
            <a:extLst>
              <a:ext uri="{FF2B5EF4-FFF2-40B4-BE49-F238E27FC236}">
                <a16:creationId xmlns:a16="http://schemas.microsoft.com/office/drawing/2014/main" id="{B2AE27AD-3BA1-6FF7-156D-1B5DA745B069}"/>
              </a:ext>
            </a:extLst>
          </p:cNvPr>
          <p:cNvSpPr txBox="1"/>
          <p:nvPr/>
        </p:nvSpPr>
        <p:spPr bwMode="auto">
          <a:xfrm>
            <a:off x="11085178" y="2135917"/>
            <a:ext cx="909981" cy="286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rtlCol="0" anchor="ctr" anchorCtr="0" compatLnSpc="1">
            <a:prstTxWarp prst="textNoShape">
              <a:avLst/>
            </a:prstTxWarp>
            <a:spAutoFit/>
          </a:bodyPr>
          <a:lstStyle/>
          <a:p>
            <a:pPr algn="l"/>
            <a:r>
              <a:rPr lang="de-AT" sz="1400" kern="0" dirty="0"/>
              <a:t>x5 200µm</a:t>
            </a:r>
            <a:endParaRPr lang="en-US" sz="1400" kern="0" dirty="0"/>
          </a:p>
        </p:txBody>
      </p:sp>
      <p:cxnSp>
        <p:nvCxnSpPr>
          <p:cNvPr id="57" name="Gerade Verbindung mit Pfeil 56">
            <a:extLst>
              <a:ext uri="{FF2B5EF4-FFF2-40B4-BE49-F238E27FC236}">
                <a16:creationId xmlns:a16="http://schemas.microsoft.com/office/drawing/2014/main" id="{42D7B1E2-0EAE-383C-73E1-0AD858E13E16}"/>
              </a:ext>
            </a:extLst>
          </p:cNvPr>
          <p:cNvCxnSpPr>
            <a:cxnSpLocks/>
          </p:cNvCxnSpPr>
          <p:nvPr/>
        </p:nvCxnSpPr>
        <p:spPr>
          <a:xfrm flipH="1">
            <a:off x="3544841" y="4064000"/>
            <a:ext cx="944032" cy="840509"/>
          </a:xfrm>
          <a:prstGeom prst="straightConnector1">
            <a:avLst/>
          </a:prstGeom>
          <a:ln w="38100">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61" name="Gerade Verbindung mit Pfeil 60">
            <a:extLst>
              <a:ext uri="{FF2B5EF4-FFF2-40B4-BE49-F238E27FC236}">
                <a16:creationId xmlns:a16="http://schemas.microsoft.com/office/drawing/2014/main" id="{C585592A-BFC4-9EEF-2FF5-881634660A62}"/>
              </a:ext>
            </a:extLst>
          </p:cNvPr>
          <p:cNvCxnSpPr>
            <a:cxnSpLocks/>
            <a:endCxn id="18" idx="1"/>
          </p:cNvCxnSpPr>
          <p:nvPr/>
        </p:nvCxnSpPr>
        <p:spPr>
          <a:xfrm>
            <a:off x="8041738" y="3130550"/>
            <a:ext cx="493780" cy="636133"/>
          </a:xfrm>
          <a:prstGeom prst="straightConnector1">
            <a:avLst/>
          </a:prstGeom>
          <a:ln w="38100">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70" name="Textfeld 69">
            <a:extLst>
              <a:ext uri="{FF2B5EF4-FFF2-40B4-BE49-F238E27FC236}">
                <a16:creationId xmlns:a16="http://schemas.microsoft.com/office/drawing/2014/main" id="{520B77BC-14E8-ADF0-4A52-E97EF2D5DC50}"/>
              </a:ext>
            </a:extLst>
          </p:cNvPr>
          <p:cNvSpPr txBox="1"/>
          <p:nvPr/>
        </p:nvSpPr>
        <p:spPr bwMode="auto">
          <a:xfrm>
            <a:off x="180000" y="5501404"/>
            <a:ext cx="33648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rtlCol="0" anchor="ctr" anchorCtr="0" compatLnSpc="1">
            <a:prstTxWarp prst="textNoShape">
              <a:avLst/>
            </a:prstTxWarp>
            <a:spAutoFit/>
          </a:bodyPr>
          <a:lstStyle/>
          <a:p>
            <a:pPr algn="ctr"/>
            <a:r>
              <a:rPr lang="de-AT" kern="0" dirty="0" err="1"/>
              <a:t>Fe</a:t>
            </a:r>
            <a:r>
              <a:rPr lang="de-AT" kern="0" dirty="0"/>
              <a:t> - 0.25 </a:t>
            </a:r>
            <a:r>
              <a:rPr lang="de-AT" kern="0" dirty="0" err="1"/>
              <a:t>wt</a:t>
            </a:r>
            <a:r>
              <a:rPr lang="de-AT" kern="0" dirty="0"/>
              <a:t>.-%C</a:t>
            </a:r>
            <a:endParaRPr lang="en-US" kern="0" dirty="0"/>
          </a:p>
        </p:txBody>
      </p:sp>
      <p:sp>
        <p:nvSpPr>
          <p:cNvPr id="71" name="Textfeld 70">
            <a:extLst>
              <a:ext uri="{FF2B5EF4-FFF2-40B4-BE49-F238E27FC236}">
                <a16:creationId xmlns:a16="http://schemas.microsoft.com/office/drawing/2014/main" id="{3082ECF3-2F00-F8EE-4F88-73E10AF4B68E}"/>
              </a:ext>
            </a:extLst>
          </p:cNvPr>
          <p:cNvSpPr txBox="1"/>
          <p:nvPr/>
        </p:nvSpPr>
        <p:spPr bwMode="auto">
          <a:xfrm>
            <a:off x="8535519" y="5475588"/>
            <a:ext cx="3348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rtlCol="0" anchor="ctr" anchorCtr="0" compatLnSpc="1">
            <a:prstTxWarp prst="textNoShape">
              <a:avLst/>
            </a:prstTxWarp>
            <a:spAutoFit/>
          </a:bodyPr>
          <a:lstStyle/>
          <a:p>
            <a:pPr algn="ctr"/>
            <a:r>
              <a:rPr lang="de-AT" kern="0" dirty="0" err="1"/>
              <a:t>Fe</a:t>
            </a:r>
            <a:r>
              <a:rPr lang="de-AT" kern="0" dirty="0"/>
              <a:t> - 0.25 </a:t>
            </a:r>
            <a:r>
              <a:rPr lang="de-AT" kern="0" dirty="0" err="1"/>
              <a:t>wt</a:t>
            </a:r>
            <a:r>
              <a:rPr lang="de-AT" kern="0" dirty="0"/>
              <a:t>.-%C</a:t>
            </a:r>
            <a:endParaRPr lang="en-US" kern="0" dirty="0"/>
          </a:p>
        </p:txBody>
      </p:sp>
    </p:spTree>
    <p:extLst>
      <p:ext uri="{BB962C8B-B14F-4D97-AF65-F5344CB8AC3E}">
        <p14:creationId xmlns:p14="http://schemas.microsoft.com/office/powerpoint/2010/main" val="30749965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Grafik 44">
            <a:extLst>
              <a:ext uri="{FF2B5EF4-FFF2-40B4-BE49-F238E27FC236}">
                <a16:creationId xmlns:a16="http://schemas.microsoft.com/office/drawing/2014/main" id="{8EA016C1-CDFE-6ADC-8F37-BF120C6CBC73}"/>
              </a:ext>
            </a:extLst>
          </p:cNvPr>
          <p:cNvPicPr>
            <a:picLocks noChangeAspect="1"/>
          </p:cNvPicPr>
          <p:nvPr/>
        </p:nvPicPr>
        <p:blipFill rotWithShape="1">
          <a:blip r:embed="rId3"/>
          <a:srcRect l="8136" t="9113" r="7826" b="4781"/>
          <a:stretch/>
        </p:blipFill>
        <p:spPr>
          <a:xfrm>
            <a:off x="5063031" y="786887"/>
            <a:ext cx="3763092" cy="2952000"/>
          </a:xfrm>
          <a:prstGeom prst="rect">
            <a:avLst/>
          </a:prstGeom>
        </p:spPr>
      </p:pic>
      <p:pic>
        <p:nvPicPr>
          <p:cNvPr id="47" name="Grafik 46">
            <a:extLst>
              <a:ext uri="{FF2B5EF4-FFF2-40B4-BE49-F238E27FC236}">
                <a16:creationId xmlns:a16="http://schemas.microsoft.com/office/drawing/2014/main" id="{DAD3AB6A-127C-A5E0-6B0C-EC66C4A2B117}"/>
              </a:ext>
            </a:extLst>
          </p:cNvPr>
          <p:cNvPicPr>
            <a:picLocks noChangeAspect="1"/>
          </p:cNvPicPr>
          <p:nvPr/>
        </p:nvPicPr>
        <p:blipFill rotWithShape="1">
          <a:blip r:embed="rId4"/>
          <a:srcRect l="7517" t="9699" r="7311" b="3805"/>
          <a:stretch/>
        </p:blipFill>
        <p:spPr>
          <a:xfrm>
            <a:off x="5063031" y="3775527"/>
            <a:ext cx="3796681" cy="2952000"/>
          </a:xfrm>
          <a:prstGeom prst="rect">
            <a:avLst/>
          </a:prstGeom>
        </p:spPr>
      </p:pic>
      <p:sp>
        <p:nvSpPr>
          <p:cNvPr id="2" name="Fußzeilenplatzhalter 2">
            <a:extLst>
              <a:ext uri="{FF2B5EF4-FFF2-40B4-BE49-F238E27FC236}">
                <a16:creationId xmlns:a16="http://schemas.microsoft.com/office/drawing/2014/main" id="{2501C833-DF4C-0983-CD7F-2E7CFFB809D8}"/>
              </a:ext>
            </a:extLst>
          </p:cNvPr>
          <p:cNvSpPr>
            <a:spLocks noGrp="1"/>
          </p:cNvSpPr>
          <p:nvPr>
            <p:ph type="ftr" sz="quarter" idx="10"/>
          </p:nvPr>
        </p:nvSpPr>
        <p:spPr>
          <a:xfrm>
            <a:off x="74712" y="6597352"/>
            <a:ext cx="12042576" cy="260350"/>
          </a:xfrm>
        </p:spPr>
        <p:txBody>
          <a:bodyPr/>
          <a:lstStyle/>
          <a:p>
            <a:pPr>
              <a:tabLst>
                <a:tab pos="346075" algn="l"/>
                <a:tab pos="5954713" algn="ctr"/>
                <a:tab pos="11814175" algn="r"/>
              </a:tabLst>
            </a:pPr>
            <a:r>
              <a:rPr lang="de-DE" altLang="de-DE" dirty="0"/>
              <a:t>	</a:t>
            </a:r>
            <a:r>
              <a:rPr lang="de-AT" sz="900" dirty="0">
                <a:solidFill>
                  <a:srgbClr val="000000"/>
                </a:solidFill>
                <a:latin typeface="Arial" panose="020B0604020202020204" pitchFamily="34" charset="0"/>
              </a:rPr>
              <a:t>57. Metallographie Tagung</a:t>
            </a:r>
            <a:r>
              <a:rPr lang="de-AT" dirty="0">
                <a:solidFill>
                  <a:srgbClr val="000000"/>
                </a:solidFill>
              </a:rPr>
              <a:t>	MUL-ESM</a:t>
            </a:r>
            <a:r>
              <a:rPr lang="de-DE" altLang="de-DE" dirty="0"/>
              <a:t>	  </a:t>
            </a:r>
            <a:fld id="{55741CB4-9832-CA46-BCB8-8927D8D507FC}" type="slidenum">
              <a:rPr lang="de-DE" altLang="de-DE" smtClean="0"/>
              <a:pPr>
                <a:tabLst>
                  <a:tab pos="346075" algn="l"/>
                  <a:tab pos="5954713" algn="ctr"/>
                  <a:tab pos="11814175" algn="r"/>
                </a:tabLst>
              </a:pPr>
              <a:t>11</a:t>
            </a:fld>
            <a:endParaRPr lang="de-DE" altLang="de-DE" dirty="0"/>
          </a:p>
        </p:txBody>
      </p:sp>
      <p:grpSp>
        <p:nvGrpSpPr>
          <p:cNvPr id="27" name="Gruppieren 26">
            <a:extLst>
              <a:ext uri="{FF2B5EF4-FFF2-40B4-BE49-F238E27FC236}">
                <a16:creationId xmlns:a16="http://schemas.microsoft.com/office/drawing/2014/main" id="{16C6D61A-105E-95E0-FAC5-3DFD15F286FB}"/>
              </a:ext>
            </a:extLst>
          </p:cNvPr>
          <p:cNvGrpSpPr/>
          <p:nvPr/>
        </p:nvGrpSpPr>
        <p:grpSpPr>
          <a:xfrm>
            <a:off x="9200259" y="3775527"/>
            <a:ext cx="2793140" cy="2631325"/>
            <a:chOff x="8040916" y="1347835"/>
            <a:chExt cx="2836559" cy="2880000"/>
          </a:xfrm>
        </p:grpSpPr>
        <p:pic>
          <p:nvPicPr>
            <p:cNvPr id="16" name="Grafik 15">
              <a:extLst>
                <a:ext uri="{FF2B5EF4-FFF2-40B4-BE49-F238E27FC236}">
                  <a16:creationId xmlns:a16="http://schemas.microsoft.com/office/drawing/2014/main" id="{071CEFC5-23A5-E9B0-C8F5-0309C9E2E3DB}"/>
                </a:ext>
              </a:extLst>
            </p:cNvPr>
            <p:cNvPicPr>
              <a:picLocks noChangeAspect="1"/>
            </p:cNvPicPr>
            <p:nvPr/>
          </p:nvPicPr>
          <p:blipFill rotWithShape="1">
            <a:blip r:embed="rId5"/>
            <a:srcRect l="16177" t="7443" r="5551" b="7384"/>
            <a:stretch/>
          </p:blipFill>
          <p:spPr>
            <a:xfrm>
              <a:off x="8040916" y="1347835"/>
              <a:ext cx="2836559" cy="2880000"/>
            </a:xfrm>
            <a:prstGeom prst="rect">
              <a:avLst/>
            </a:prstGeom>
          </p:spPr>
        </p:pic>
        <p:grpSp>
          <p:nvGrpSpPr>
            <p:cNvPr id="25" name="Gruppieren 24">
              <a:extLst>
                <a:ext uri="{FF2B5EF4-FFF2-40B4-BE49-F238E27FC236}">
                  <a16:creationId xmlns:a16="http://schemas.microsoft.com/office/drawing/2014/main" id="{9A7BC87B-6215-204A-4782-CDE81D17A74B}"/>
                </a:ext>
              </a:extLst>
            </p:cNvPr>
            <p:cNvGrpSpPr/>
            <p:nvPr/>
          </p:nvGrpSpPr>
          <p:grpSpPr>
            <a:xfrm>
              <a:off x="9900463" y="3864333"/>
              <a:ext cx="929701" cy="276075"/>
              <a:chOff x="9593357" y="3520434"/>
              <a:chExt cx="929701" cy="276075"/>
            </a:xfrm>
          </p:grpSpPr>
          <p:cxnSp>
            <p:nvCxnSpPr>
              <p:cNvPr id="20" name="Gerader Verbinder 19">
                <a:extLst>
                  <a:ext uri="{FF2B5EF4-FFF2-40B4-BE49-F238E27FC236}">
                    <a16:creationId xmlns:a16="http://schemas.microsoft.com/office/drawing/2014/main" id="{F137E11D-6689-2C7E-6152-227065302564}"/>
                  </a:ext>
                </a:extLst>
              </p:cNvPr>
              <p:cNvCxnSpPr/>
              <p:nvPr/>
            </p:nvCxnSpPr>
            <p:spPr>
              <a:xfrm>
                <a:off x="9593357" y="3569648"/>
                <a:ext cx="92970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Textfeld 20">
                <a:extLst>
                  <a:ext uri="{FF2B5EF4-FFF2-40B4-BE49-F238E27FC236}">
                    <a16:creationId xmlns:a16="http://schemas.microsoft.com/office/drawing/2014/main" id="{F19BB883-2C78-AD1E-7722-83EC3EEA5895}"/>
                  </a:ext>
                </a:extLst>
              </p:cNvPr>
              <p:cNvSpPr txBox="1"/>
              <p:nvPr/>
            </p:nvSpPr>
            <p:spPr bwMode="auto">
              <a:xfrm>
                <a:off x="9791501" y="3596454"/>
                <a:ext cx="596900" cy="200055"/>
              </a:xfrm>
              <a:prstGeom prst="rect">
                <a:avLst/>
              </a:prstGeom>
              <a:solidFill>
                <a:schemeClr val="bg1"/>
              </a:solidFill>
              <a:ln>
                <a:solidFill>
                  <a:schemeClr val="tx2"/>
                </a:solidFill>
              </a:ln>
            </p:spPr>
            <p:txBody>
              <a:bodyPr vert="horz" wrap="square" lIns="0" tIns="45720" rIns="91440" bIns="45720" numCol="1" rtlCol="0" anchor="ctr" anchorCtr="0" compatLnSpc="1">
                <a:prstTxWarp prst="textNoShape">
                  <a:avLst/>
                </a:prstTxWarp>
                <a:spAutoFit/>
              </a:bodyPr>
              <a:lstStyle/>
              <a:p>
                <a:pPr algn="ctr"/>
                <a:r>
                  <a:rPr lang="en-US" sz="700" kern="0" dirty="0"/>
                  <a:t>1000 µm</a:t>
                </a:r>
                <a:endParaRPr lang="en-US" sz="900" kern="0" dirty="0"/>
              </a:p>
            </p:txBody>
          </p:sp>
          <p:cxnSp>
            <p:nvCxnSpPr>
              <p:cNvPr id="22" name="Gerader Verbinder 21">
                <a:extLst>
                  <a:ext uri="{FF2B5EF4-FFF2-40B4-BE49-F238E27FC236}">
                    <a16:creationId xmlns:a16="http://schemas.microsoft.com/office/drawing/2014/main" id="{871A7AAA-C1AA-AD66-40BD-5E2579BA82C3}"/>
                  </a:ext>
                </a:extLst>
              </p:cNvPr>
              <p:cNvCxnSpPr>
                <a:cxnSpLocks/>
              </p:cNvCxnSpPr>
              <p:nvPr/>
            </p:nvCxnSpPr>
            <p:spPr>
              <a:xfrm flipV="1">
                <a:off x="9593357" y="3520434"/>
                <a:ext cx="0" cy="9842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Gerader Verbinder 23">
                <a:extLst>
                  <a:ext uri="{FF2B5EF4-FFF2-40B4-BE49-F238E27FC236}">
                    <a16:creationId xmlns:a16="http://schemas.microsoft.com/office/drawing/2014/main" id="{0C8C827B-2572-C554-F2D6-83148C621707}"/>
                  </a:ext>
                </a:extLst>
              </p:cNvPr>
              <p:cNvCxnSpPr>
                <a:cxnSpLocks/>
              </p:cNvCxnSpPr>
              <p:nvPr/>
            </p:nvCxnSpPr>
            <p:spPr>
              <a:xfrm flipV="1">
                <a:off x="10515427" y="3522023"/>
                <a:ext cx="0" cy="9842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pic>
        <p:nvPicPr>
          <p:cNvPr id="14" name="Grafik 13">
            <a:extLst>
              <a:ext uri="{FF2B5EF4-FFF2-40B4-BE49-F238E27FC236}">
                <a16:creationId xmlns:a16="http://schemas.microsoft.com/office/drawing/2014/main" id="{464CE105-DF36-6CC8-8344-BC19903B9DBB}"/>
              </a:ext>
            </a:extLst>
          </p:cNvPr>
          <p:cNvPicPr>
            <a:picLocks noChangeAspect="1"/>
          </p:cNvPicPr>
          <p:nvPr/>
        </p:nvPicPr>
        <p:blipFill rotWithShape="1">
          <a:blip r:embed="rId6"/>
          <a:srcRect b="8975"/>
          <a:stretch/>
        </p:blipFill>
        <p:spPr>
          <a:xfrm>
            <a:off x="9200259" y="886565"/>
            <a:ext cx="2793141" cy="2542436"/>
          </a:xfrm>
          <a:prstGeom prst="rect">
            <a:avLst/>
          </a:prstGeom>
        </p:spPr>
      </p:pic>
      <p:sp>
        <p:nvSpPr>
          <p:cNvPr id="49" name="Rechteck 48">
            <a:extLst>
              <a:ext uri="{FF2B5EF4-FFF2-40B4-BE49-F238E27FC236}">
                <a16:creationId xmlns:a16="http://schemas.microsoft.com/office/drawing/2014/main" id="{F2599B1A-CB5C-5877-1FDE-DEBC86E5C057}"/>
              </a:ext>
            </a:extLst>
          </p:cNvPr>
          <p:cNvSpPr/>
          <p:nvPr/>
        </p:nvSpPr>
        <p:spPr>
          <a:xfrm>
            <a:off x="9200259" y="859597"/>
            <a:ext cx="2793140" cy="550247"/>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AT" sz="1200" dirty="0">
                <a:ln w="0"/>
                <a:solidFill>
                  <a:schemeClr val="tx1"/>
                </a:solidFill>
                <a:effectLst>
                  <a:outerShdw blurRad="38100" dist="19050" dir="2700000" algn="tl" rotWithShape="0">
                    <a:schemeClr val="dk1">
                      <a:alpha val="40000"/>
                    </a:schemeClr>
                  </a:outerShdw>
                </a:effectLst>
              </a:rPr>
              <a:t>Time: final</a:t>
            </a:r>
          </a:p>
          <a:p>
            <a:r>
              <a:rPr lang="de-AT" sz="1200" dirty="0" err="1">
                <a:ln w="0"/>
                <a:solidFill>
                  <a:schemeClr val="tx1"/>
                </a:solidFill>
                <a:effectLst>
                  <a:outerShdw blurRad="38100" dist="19050" dir="2700000" algn="tl" rotWithShape="0">
                    <a:schemeClr val="dk1">
                      <a:alpha val="40000"/>
                    </a:schemeClr>
                  </a:outerShdw>
                </a:effectLst>
              </a:rPr>
              <a:t>Temperature</a:t>
            </a:r>
            <a:r>
              <a:rPr lang="de-AT" sz="1200" dirty="0">
                <a:ln w="0"/>
                <a:solidFill>
                  <a:schemeClr val="tx1"/>
                </a:solidFill>
                <a:effectLst>
                  <a:outerShdw blurRad="38100" dist="19050" dir="2700000" algn="tl" rotWithShape="0">
                    <a:schemeClr val="dk1">
                      <a:alpha val="40000"/>
                    </a:schemeClr>
                  </a:outerShdw>
                </a:effectLst>
              </a:rPr>
              <a:t>: 1250°C</a:t>
            </a:r>
            <a:endParaRPr lang="en-US" sz="1200" dirty="0">
              <a:ln w="0"/>
              <a:solidFill>
                <a:schemeClr val="tx1"/>
              </a:solidFill>
              <a:effectLst>
                <a:outerShdw blurRad="38100" dist="19050" dir="2700000" algn="tl" rotWithShape="0">
                  <a:schemeClr val="dk1">
                    <a:alpha val="40000"/>
                  </a:schemeClr>
                </a:outerShdw>
              </a:effectLst>
            </a:endParaRPr>
          </a:p>
        </p:txBody>
      </p:sp>
      <p:grpSp>
        <p:nvGrpSpPr>
          <p:cNvPr id="50" name="Gruppieren 49">
            <a:extLst>
              <a:ext uri="{FF2B5EF4-FFF2-40B4-BE49-F238E27FC236}">
                <a16:creationId xmlns:a16="http://schemas.microsoft.com/office/drawing/2014/main" id="{36CE95E5-A4B0-42FD-0EF5-A8B45171C06B}"/>
              </a:ext>
            </a:extLst>
          </p:cNvPr>
          <p:cNvGrpSpPr/>
          <p:nvPr/>
        </p:nvGrpSpPr>
        <p:grpSpPr>
          <a:xfrm>
            <a:off x="11357333" y="1174058"/>
            <a:ext cx="575443" cy="164207"/>
            <a:chOff x="6451969" y="2075305"/>
            <a:chExt cx="741673" cy="164207"/>
          </a:xfrm>
        </p:grpSpPr>
        <p:cxnSp>
          <p:nvCxnSpPr>
            <p:cNvPr id="51" name="Gerader Verbinder 50">
              <a:extLst>
                <a:ext uri="{FF2B5EF4-FFF2-40B4-BE49-F238E27FC236}">
                  <a16:creationId xmlns:a16="http://schemas.microsoft.com/office/drawing/2014/main" id="{583FA4BC-CE45-954E-F465-58DBFE2C3E82}"/>
                </a:ext>
              </a:extLst>
            </p:cNvPr>
            <p:cNvCxnSpPr/>
            <p:nvPr/>
          </p:nvCxnSpPr>
          <p:spPr>
            <a:xfrm>
              <a:off x="6451969" y="2152650"/>
              <a:ext cx="74167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Gerader Verbinder 51">
              <a:extLst>
                <a:ext uri="{FF2B5EF4-FFF2-40B4-BE49-F238E27FC236}">
                  <a16:creationId xmlns:a16="http://schemas.microsoft.com/office/drawing/2014/main" id="{414743FB-620A-2443-8C6B-8BF4D8145253}"/>
                </a:ext>
              </a:extLst>
            </p:cNvPr>
            <p:cNvCxnSpPr>
              <a:cxnSpLocks/>
            </p:cNvCxnSpPr>
            <p:nvPr/>
          </p:nvCxnSpPr>
          <p:spPr>
            <a:xfrm flipV="1">
              <a:off x="6452397" y="2075305"/>
              <a:ext cx="0" cy="15468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3" name="Gerader Verbinder 52">
              <a:extLst>
                <a:ext uri="{FF2B5EF4-FFF2-40B4-BE49-F238E27FC236}">
                  <a16:creationId xmlns:a16="http://schemas.microsoft.com/office/drawing/2014/main" id="{AA7F4DE3-15DC-8213-9F48-4644E6C12DFB}"/>
                </a:ext>
              </a:extLst>
            </p:cNvPr>
            <p:cNvCxnSpPr>
              <a:cxnSpLocks/>
            </p:cNvCxnSpPr>
            <p:nvPr/>
          </p:nvCxnSpPr>
          <p:spPr>
            <a:xfrm flipV="1">
              <a:off x="7192851" y="2084823"/>
              <a:ext cx="0" cy="15468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54" name="Textfeld 53">
            <a:extLst>
              <a:ext uri="{FF2B5EF4-FFF2-40B4-BE49-F238E27FC236}">
                <a16:creationId xmlns:a16="http://schemas.microsoft.com/office/drawing/2014/main" id="{480EB021-82FD-C8C3-274D-5795DF8A4C1B}"/>
              </a:ext>
            </a:extLst>
          </p:cNvPr>
          <p:cNvSpPr txBox="1"/>
          <p:nvPr/>
        </p:nvSpPr>
        <p:spPr bwMode="auto">
          <a:xfrm>
            <a:off x="11324979" y="899188"/>
            <a:ext cx="7923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rtlCol="0" anchor="ctr" anchorCtr="0" compatLnSpc="1">
            <a:prstTxWarp prst="textNoShape">
              <a:avLst/>
            </a:prstTxWarp>
            <a:spAutoFit/>
          </a:bodyPr>
          <a:lstStyle/>
          <a:p>
            <a:pPr algn="l"/>
            <a:r>
              <a:rPr lang="de-AT" sz="1200" kern="0" dirty="0"/>
              <a:t>x5 200µm</a:t>
            </a:r>
            <a:endParaRPr lang="en-US" sz="1200" kern="0" dirty="0"/>
          </a:p>
        </p:txBody>
      </p:sp>
      <p:sp>
        <p:nvSpPr>
          <p:cNvPr id="6" name="Textplatzhalter 8">
            <a:extLst>
              <a:ext uri="{FF2B5EF4-FFF2-40B4-BE49-F238E27FC236}">
                <a16:creationId xmlns:a16="http://schemas.microsoft.com/office/drawing/2014/main" id="{5793185E-F12E-E1B6-5F24-1732F0EB1148}"/>
              </a:ext>
            </a:extLst>
          </p:cNvPr>
          <p:cNvSpPr>
            <a:spLocks noGrp="1"/>
          </p:cNvSpPr>
          <p:nvPr>
            <p:ph type="body" sz="quarter" idx="11"/>
          </p:nvPr>
        </p:nvSpPr>
        <p:spPr>
          <a:xfrm>
            <a:off x="192088" y="188913"/>
            <a:ext cx="11177876" cy="287337"/>
          </a:xfrm>
        </p:spPr>
        <p:txBody>
          <a:bodyPr/>
          <a:lstStyle/>
          <a:p>
            <a:r>
              <a:rPr lang="en-US" dirty="0">
                <a:latin typeface="Arial"/>
              </a:rPr>
              <a:t>Methodology and sample production</a:t>
            </a:r>
          </a:p>
          <a:p>
            <a:endParaRPr lang="en-ID" sz="1800" dirty="0">
              <a:latin typeface="Arial"/>
            </a:endParaRPr>
          </a:p>
          <a:p>
            <a:pPr marL="285750" indent="-285750">
              <a:buFont typeface="Arial" panose="020B0604020202020204" pitchFamily="34" charset="0"/>
              <a:buChar char="•"/>
            </a:pPr>
            <a:endParaRPr lang="de-AT" dirty="0"/>
          </a:p>
        </p:txBody>
      </p:sp>
      <p:sp>
        <p:nvSpPr>
          <p:cNvPr id="7" name="Inhaltsplatzhalter 1">
            <a:extLst>
              <a:ext uri="{FF2B5EF4-FFF2-40B4-BE49-F238E27FC236}">
                <a16:creationId xmlns:a16="http://schemas.microsoft.com/office/drawing/2014/main" id="{6926AB59-D289-5E96-5962-BECD948E5B7A}"/>
              </a:ext>
            </a:extLst>
          </p:cNvPr>
          <p:cNvSpPr txBox="1">
            <a:spLocks/>
          </p:cNvSpPr>
          <p:nvPr/>
        </p:nvSpPr>
        <p:spPr bwMode="auto">
          <a:xfrm>
            <a:off x="180000" y="720000"/>
            <a:ext cx="4647772" cy="5710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1" fontAlgn="base" hangingPunct="1">
              <a:spcBef>
                <a:spcPct val="20000"/>
              </a:spcBef>
              <a:spcAft>
                <a:spcPct val="0"/>
              </a:spcAft>
              <a:buClr>
                <a:srgbClr val="00737E"/>
              </a:buClr>
              <a:buFont typeface="Wingdings 2" pitchFamily="2" charset="2"/>
              <a:buChar char="®"/>
              <a:defRPr sz="1800" b="1">
                <a:solidFill>
                  <a:schemeClr val="tx1"/>
                </a:solidFill>
                <a:latin typeface="+mn-lt"/>
                <a:ea typeface="ＭＳ Ｐゴシック" charset="0"/>
                <a:cs typeface="+mn-cs"/>
              </a:defRPr>
            </a:lvl1pPr>
            <a:lvl2pPr marL="557213" indent="-214313" algn="l" rtl="0" eaLnBrk="1" fontAlgn="base" hangingPunct="1">
              <a:spcBef>
                <a:spcPct val="20000"/>
              </a:spcBef>
              <a:spcAft>
                <a:spcPct val="0"/>
              </a:spcAft>
              <a:buClr>
                <a:srgbClr val="00737E"/>
              </a:buClr>
              <a:buSzPct val="50000"/>
              <a:buFont typeface="Wingdings 2" pitchFamily="2" charset="2"/>
              <a:buChar char="¯"/>
              <a:defRPr sz="1500">
                <a:solidFill>
                  <a:schemeClr val="tx1"/>
                </a:solidFill>
                <a:latin typeface="+mn-lt"/>
                <a:ea typeface="ＭＳ Ｐゴシック" charset="0"/>
              </a:defRPr>
            </a:lvl2pPr>
            <a:lvl3pPr marL="857250" indent="-171450" algn="l" rtl="0" eaLnBrk="1" fontAlgn="base" hangingPunct="1">
              <a:spcBef>
                <a:spcPct val="20000"/>
              </a:spcBef>
              <a:spcAft>
                <a:spcPct val="0"/>
              </a:spcAft>
              <a:buClr>
                <a:srgbClr val="00737E"/>
              </a:buClr>
              <a:buChar char="•"/>
              <a:defRPr sz="1800">
                <a:solidFill>
                  <a:schemeClr val="tx1"/>
                </a:solidFill>
                <a:latin typeface="+mn-lt"/>
                <a:ea typeface="ＭＳ Ｐゴシック" charset="0"/>
              </a:defRPr>
            </a:lvl3pPr>
            <a:lvl4pPr marL="1200150" indent="-171450" algn="l" rtl="0" eaLnBrk="1" fontAlgn="base" hangingPunct="1">
              <a:spcBef>
                <a:spcPct val="20000"/>
              </a:spcBef>
              <a:spcAft>
                <a:spcPct val="0"/>
              </a:spcAft>
              <a:buChar char="–"/>
              <a:defRPr sz="1500">
                <a:solidFill>
                  <a:schemeClr val="tx1"/>
                </a:solidFill>
                <a:latin typeface="+mn-lt"/>
                <a:ea typeface="ＭＳ Ｐゴシック" charset="0"/>
              </a:defRPr>
            </a:lvl4pPr>
            <a:lvl5pPr marL="1543050" indent="-171450" algn="l" rtl="0" eaLnBrk="1" fontAlgn="base" hangingPunct="1">
              <a:spcBef>
                <a:spcPct val="20000"/>
              </a:spcBef>
              <a:spcAft>
                <a:spcPct val="0"/>
              </a:spcAft>
              <a:buChar char="»"/>
              <a:defRPr sz="1500">
                <a:solidFill>
                  <a:schemeClr val="tx1"/>
                </a:solidFill>
                <a:latin typeface="+mn-lt"/>
                <a:ea typeface="ＭＳ Ｐゴシック" charset="0"/>
              </a:defRPr>
            </a:lvl5pPr>
            <a:lvl6pPr marL="1885950" indent="-171450" algn="l" rtl="0" eaLnBrk="1" fontAlgn="base" hangingPunct="1">
              <a:spcBef>
                <a:spcPct val="20000"/>
              </a:spcBef>
              <a:spcAft>
                <a:spcPct val="0"/>
              </a:spcAft>
              <a:buChar char="»"/>
              <a:defRPr sz="1500">
                <a:solidFill>
                  <a:schemeClr val="tx1"/>
                </a:solidFill>
                <a:latin typeface="+mn-lt"/>
              </a:defRPr>
            </a:lvl6pPr>
            <a:lvl7pPr marL="2228850" indent="-171450" algn="l" rtl="0" eaLnBrk="1" fontAlgn="base" hangingPunct="1">
              <a:spcBef>
                <a:spcPct val="20000"/>
              </a:spcBef>
              <a:spcAft>
                <a:spcPct val="0"/>
              </a:spcAft>
              <a:buChar char="»"/>
              <a:defRPr sz="1500">
                <a:solidFill>
                  <a:schemeClr val="tx1"/>
                </a:solidFill>
                <a:latin typeface="+mn-lt"/>
              </a:defRPr>
            </a:lvl7pPr>
            <a:lvl8pPr marL="2571750" indent="-171450" algn="l" rtl="0" eaLnBrk="1" fontAlgn="base" hangingPunct="1">
              <a:spcBef>
                <a:spcPct val="20000"/>
              </a:spcBef>
              <a:spcAft>
                <a:spcPct val="0"/>
              </a:spcAft>
              <a:buChar char="»"/>
              <a:defRPr sz="1500">
                <a:solidFill>
                  <a:schemeClr val="tx1"/>
                </a:solidFill>
                <a:latin typeface="+mn-lt"/>
              </a:defRPr>
            </a:lvl8pPr>
            <a:lvl9pPr marL="2914650" indent="-171450" algn="l" rtl="0" eaLnBrk="1" fontAlgn="base" hangingPunct="1">
              <a:spcBef>
                <a:spcPct val="20000"/>
              </a:spcBef>
              <a:spcAft>
                <a:spcPct val="0"/>
              </a:spcAft>
              <a:buChar char="»"/>
              <a:defRPr sz="1500">
                <a:solidFill>
                  <a:schemeClr val="tx1"/>
                </a:solidFill>
                <a:latin typeface="+mn-lt"/>
              </a:defRPr>
            </a:lvl9pPr>
          </a:lstStyle>
          <a:p>
            <a:pPr>
              <a:lnSpc>
                <a:spcPct val="150000"/>
              </a:lnSpc>
            </a:pPr>
            <a:r>
              <a:rPr lang="en-GB" i="0" dirty="0">
                <a:effectLst/>
                <a:latin typeface="+mj-lt"/>
              </a:rPr>
              <a:t>Grain size evaluation and analysis</a:t>
            </a:r>
          </a:p>
          <a:p>
            <a:pPr>
              <a:lnSpc>
                <a:spcPct val="150000"/>
              </a:lnSpc>
            </a:pPr>
            <a:endParaRPr lang="en-GB" b="0" i="0" dirty="0">
              <a:effectLst/>
              <a:latin typeface="+mj-lt"/>
            </a:endParaRPr>
          </a:p>
          <a:p>
            <a:pPr lvl="1" algn="just">
              <a:buSzPct val="100000"/>
              <a:buFont typeface="Wingdings" panose="05000000000000000000" pitchFamily="2" charset="2"/>
              <a:buChar char="Ø"/>
            </a:pPr>
            <a:r>
              <a:rPr lang="en-GB" sz="1600" dirty="0"/>
              <a:t>HFR alloy of Fe - 0.25 wt.-% C: Isothermal annealing at 1150 </a:t>
            </a:r>
            <a:r>
              <a:rPr lang="en-US" sz="1600" dirty="0"/>
              <a:t>º</a:t>
            </a:r>
            <a:r>
              <a:rPr lang="en-GB" sz="1600" dirty="0"/>
              <a:t>C for 2700 s</a:t>
            </a:r>
          </a:p>
          <a:p>
            <a:pPr lvl="1" algn="just">
              <a:buSzPct val="100000"/>
              <a:buFont typeface="Wingdings" panose="05000000000000000000" pitchFamily="2" charset="2"/>
              <a:buChar char="Ø"/>
            </a:pPr>
            <a:endParaRPr lang="en-GB" sz="1600" dirty="0"/>
          </a:p>
          <a:p>
            <a:pPr lvl="1" algn="just">
              <a:buSzPct val="100000"/>
              <a:buFont typeface="Wingdings" panose="05000000000000000000" pitchFamily="2" charset="2"/>
              <a:buChar char="Ø"/>
            </a:pPr>
            <a:r>
              <a:rPr lang="en-GB" sz="1600" dirty="0"/>
              <a:t>Evaluation includes lognormal distribution for each time step to prove normal grain growth</a:t>
            </a:r>
          </a:p>
          <a:p>
            <a:endParaRPr lang="en-GB" sz="1600" b="0" dirty="0">
              <a:solidFill>
                <a:schemeClr val="accent4"/>
              </a:solidFill>
              <a:latin typeface="+mj-lt"/>
            </a:endParaRPr>
          </a:p>
          <a:p>
            <a:pPr lvl="1" algn="just">
              <a:buSzPct val="100000"/>
              <a:buFont typeface="Wingdings" panose="05000000000000000000" pitchFamily="2" charset="2"/>
              <a:buChar char="Ø"/>
            </a:pPr>
            <a:r>
              <a:rPr lang="en-GB" sz="1600" dirty="0"/>
              <a:t>Comparison ex situ image by digital microscope with last time step of in situ confocal microscope image</a:t>
            </a:r>
          </a:p>
          <a:p>
            <a:pPr lvl="1"/>
            <a:endParaRPr lang="en-GB" sz="1600" dirty="0">
              <a:solidFill>
                <a:schemeClr val="accent4"/>
              </a:solidFill>
              <a:latin typeface="+mj-lt"/>
            </a:endParaRPr>
          </a:p>
          <a:p>
            <a:pPr lvl="1" algn="just">
              <a:buSzPct val="100000"/>
              <a:buFont typeface="Wingdings" panose="05000000000000000000" pitchFamily="2" charset="2"/>
              <a:buChar char="Ø"/>
            </a:pPr>
            <a:r>
              <a:rPr lang="en-GB" sz="1600" dirty="0"/>
              <a:t>Improved statistical security by digital microscopy evaluation due to possibility of access to the whole sample surface with prior austenite grain boundaries</a:t>
            </a:r>
          </a:p>
          <a:p>
            <a:pPr lvl="1" algn="just">
              <a:lnSpc>
                <a:spcPct val="150000"/>
              </a:lnSpc>
              <a:buSzPct val="100000"/>
              <a:buFont typeface="Wingdings" panose="05000000000000000000" pitchFamily="2" charset="2"/>
              <a:buChar char="Ø"/>
            </a:pPr>
            <a:endParaRPr lang="en-GB" sz="1400" dirty="0"/>
          </a:p>
          <a:p>
            <a:pPr lvl="1">
              <a:lnSpc>
                <a:spcPct val="150000"/>
              </a:lnSpc>
            </a:pPr>
            <a:endParaRPr lang="en-US" sz="1300" kern="0" dirty="0">
              <a:cs typeface="Arial" panose="020B0604020202020204" pitchFamily="34" charset="0"/>
            </a:endParaRPr>
          </a:p>
        </p:txBody>
      </p:sp>
      <p:sp>
        <p:nvSpPr>
          <p:cNvPr id="8" name="Textfeld 7">
            <a:extLst>
              <a:ext uri="{FF2B5EF4-FFF2-40B4-BE49-F238E27FC236}">
                <a16:creationId xmlns:a16="http://schemas.microsoft.com/office/drawing/2014/main" id="{790AE1F4-5DDC-76CE-2917-97ECDC8B36B4}"/>
              </a:ext>
            </a:extLst>
          </p:cNvPr>
          <p:cNvSpPr txBox="1"/>
          <p:nvPr/>
        </p:nvSpPr>
        <p:spPr bwMode="auto">
          <a:xfrm>
            <a:off x="10489009" y="2967335"/>
            <a:ext cx="1504390" cy="461665"/>
          </a:xfrm>
          <a:prstGeom prst="rect">
            <a:avLst/>
          </a:prstGeom>
          <a:solidFill>
            <a:schemeClr val="bg1"/>
          </a:solidFill>
          <a:ln>
            <a:noFill/>
          </a:ln>
        </p:spPr>
        <p:txBody>
          <a:bodyPr vert="horz" wrap="square" lIns="0" tIns="45720" rIns="91440" bIns="45720" numCol="1" rtlCol="0" anchor="ctr" anchorCtr="0" compatLnSpc="1">
            <a:prstTxWarp prst="textNoShape">
              <a:avLst/>
            </a:prstTxWarp>
            <a:spAutoFit/>
          </a:bodyPr>
          <a:lstStyle/>
          <a:p>
            <a:pPr algn="l"/>
            <a:r>
              <a:rPr lang="de-AT" sz="2400" b="1" kern="0" dirty="0">
                <a:solidFill>
                  <a:srgbClr val="FF9933"/>
                </a:solidFill>
              </a:rPr>
              <a:t>HT-LSCM</a:t>
            </a:r>
            <a:endParaRPr lang="en-US" sz="2400" b="1" kern="0" dirty="0">
              <a:solidFill>
                <a:srgbClr val="FF9933"/>
              </a:solidFill>
            </a:endParaRPr>
          </a:p>
        </p:txBody>
      </p:sp>
      <p:sp>
        <p:nvSpPr>
          <p:cNvPr id="9" name="Textfeld 8">
            <a:extLst>
              <a:ext uri="{FF2B5EF4-FFF2-40B4-BE49-F238E27FC236}">
                <a16:creationId xmlns:a16="http://schemas.microsoft.com/office/drawing/2014/main" id="{5EF31D9F-7A61-DB9D-4D0F-20B6F59528C4}"/>
              </a:ext>
            </a:extLst>
          </p:cNvPr>
          <p:cNvSpPr txBox="1"/>
          <p:nvPr/>
        </p:nvSpPr>
        <p:spPr bwMode="auto">
          <a:xfrm>
            <a:off x="9200259" y="3770004"/>
            <a:ext cx="616411" cy="461665"/>
          </a:xfrm>
          <a:prstGeom prst="rect">
            <a:avLst/>
          </a:prstGeom>
          <a:solidFill>
            <a:schemeClr val="bg1"/>
          </a:solidFill>
          <a:ln>
            <a:noFill/>
          </a:ln>
        </p:spPr>
        <p:txBody>
          <a:bodyPr vert="horz" wrap="square" lIns="0" tIns="45720" rIns="91440" bIns="45720" numCol="1" rtlCol="0" anchor="ctr" anchorCtr="0" compatLnSpc="1">
            <a:prstTxWarp prst="textNoShape">
              <a:avLst/>
            </a:prstTxWarp>
            <a:spAutoFit/>
          </a:bodyPr>
          <a:lstStyle/>
          <a:p>
            <a:pPr algn="l"/>
            <a:r>
              <a:rPr lang="de-AT" sz="2400" b="1" kern="0" dirty="0">
                <a:solidFill>
                  <a:srgbClr val="FF9933"/>
                </a:solidFill>
              </a:rPr>
              <a:t>DM</a:t>
            </a:r>
            <a:endParaRPr lang="en-US" sz="2400" b="1" kern="0" dirty="0">
              <a:solidFill>
                <a:srgbClr val="FF9933"/>
              </a:solidFill>
            </a:endParaRPr>
          </a:p>
        </p:txBody>
      </p:sp>
      <p:sp>
        <p:nvSpPr>
          <p:cNvPr id="10" name="Textfeld 9">
            <a:extLst>
              <a:ext uri="{FF2B5EF4-FFF2-40B4-BE49-F238E27FC236}">
                <a16:creationId xmlns:a16="http://schemas.microsoft.com/office/drawing/2014/main" id="{1B3D1E9A-DFF7-DAA8-4A48-74416208DF44}"/>
              </a:ext>
            </a:extLst>
          </p:cNvPr>
          <p:cNvSpPr txBox="1"/>
          <p:nvPr/>
        </p:nvSpPr>
        <p:spPr bwMode="auto">
          <a:xfrm>
            <a:off x="7272471" y="891872"/>
            <a:ext cx="15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rtlCol="0" anchor="ctr" anchorCtr="0" compatLnSpc="1">
            <a:prstTxWarp prst="textNoShape">
              <a:avLst/>
            </a:prstTxWarp>
            <a:spAutoFit/>
          </a:bodyPr>
          <a:lstStyle/>
          <a:p>
            <a:pPr algn="l"/>
            <a:r>
              <a:rPr lang="de-AT" sz="2400" b="1" kern="0" dirty="0">
                <a:solidFill>
                  <a:srgbClr val="FF9933"/>
                </a:solidFill>
              </a:rPr>
              <a:t>HT-LSCM</a:t>
            </a:r>
            <a:endParaRPr lang="en-US" sz="2400" b="1" kern="0" dirty="0">
              <a:solidFill>
                <a:srgbClr val="FF9933"/>
              </a:solidFill>
            </a:endParaRPr>
          </a:p>
        </p:txBody>
      </p:sp>
      <p:sp>
        <p:nvSpPr>
          <p:cNvPr id="11" name="Textfeld 10">
            <a:extLst>
              <a:ext uri="{FF2B5EF4-FFF2-40B4-BE49-F238E27FC236}">
                <a16:creationId xmlns:a16="http://schemas.microsoft.com/office/drawing/2014/main" id="{3BACCD6F-4434-F7EE-6972-9AB656324E1B}"/>
              </a:ext>
            </a:extLst>
          </p:cNvPr>
          <p:cNvSpPr txBox="1"/>
          <p:nvPr/>
        </p:nvSpPr>
        <p:spPr bwMode="auto">
          <a:xfrm>
            <a:off x="8085442" y="3860754"/>
            <a:ext cx="85898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rtlCol="0" anchor="ctr" anchorCtr="0" compatLnSpc="1">
            <a:prstTxWarp prst="textNoShape">
              <a:avLst/>
            </a:prstTxWarp>
            <a:spAutoFit/>
          </a:bodyPr>
          <a:lstStyle/>
          <a:p>
            <a:pPr algn="l"/>
            <a:r>
              <a:rPr lang="de-AT" sz="2400" b="1" kern="0" dirty="0">
                <a:solidFill>
                  <a:srgbClr val="FF9933"/>
                </a:solidFill>
              </a:rPr>
              <a:t>DM</a:t>
            </a:r>
            <a:endParaRPr lang="en-US" sz="2400" b="1" kern="0" dirty="0">
              <a:solidFill>
                <a:srgbClr val="FF9933"/>
              </a:solidFill>
            </a:endParaRPr>
          </a:p>
        </p:txBody>
      </p:sp>
    </p:spTree>
    <p:extLst>
      <p:ext uri="{BB962C8B-B14F-4D97-AF65-F5344CB8AC3E}">
        <p14:creationId xmlns:p14="http://schemas.microsoft.com/office/powerpoint/2010/main" val="2524776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2">
            <a:extLst>
              <a:ext uri="{FF2B5EF4-FFF2-40B4-BE49-F238E27FC236}">
                <a16:creationId xmlns:a16="http://schemas.microsoft.com/office/drawing/2014/main" id="{2501C833-DF4C-0983-CD7F-2E7CFFB809D8}"/>
              </a:ext>
            </a:extLst>
          </p:cNvPr>
          <p:cNvSpPr>
            <a:spLocks noGrp="1"/>
          </p:cNvSpPr>
          <p:nvPr>
            <p:ph type="ftr" sz="quarter" idx="10"/>
          </p:nvPr>
        </p:nvSpPr>
        <p:spPr>
          <a:xfrm>
            <a:off x="74712" y="6597352"/>
            <a:ext cx="12042576" cy="260350"/>
          </a:xfrm>
        </p:spPr>
        <p:txBody>
          <a:bodyPr/>
          <a:lstStyle/>
          <a:p>
            <a:pPr>
              <a:tabLst>
                <a:tab pos="346075" algn="l"/>
                <a:tab pos="5954713" algn="ctr"/>
                <a:tab pos="11814175" algn="r"/>
              </a:tabLst>
            </a:pPr>
            <a:r>
              <a:rPr lang="de-DE" altLang="de-DE" dirty="0"/>
              <a:t>	</a:t>
            </a:r>
            <a:r>
              <a:rPr lang="de-AT" sz="900" dirty="0">
                <a:solidFill>
                  <a:srgbClr val="000000"/>
                </a:solidFill>
                <a:latin typeface="Arial" panose="020B0604020202020204" pitchFamily="34" charset="0"/>
              </a:rPr>
              <a:t>57. Metallographie Tagung</a:t>
            </a:r>
            <a:r>
              <a:rPr lang="de-AT" dirty="0">
                <a:solidFill>
                  <a:srgbClr val="000000"/>
                </a:solidFill>
              </a:rPr>
              <a:t>	MUL-ESM</a:t>
            </a:r>
            <a:r>
              <a:rPr lang="de-DE" altLang="de-DE" dirty="0"/>
              <a:t>	  </a:t>
            </a:r>
            <a:fld id="{55741CB4-9832-CA46-BCB8-8927D8D507FC}" type="slidenum">
              <a:rPr lang="de-DE" altLang="de-DE" smtClean="0"/>
              <a:pPr>
                <a:tabLst>
                  <a:tab pos="346075" algn="l"/>
                  <a:tab pos="5954713" algn="ctr"/>
                  <a:tab pos="11814175" algn="r"/>
                </a:tabLst>
              </a:pPr>
              <a:t>12</a:t>
            </a:fld>
            <a:endParaRPr lang="de-DE" altLang="de-DE" dirty="0"/>
          </a:p>
        </p:txBody>
      </p:sp>
      <p:sp>
        <p:nvSpPr>
          <p:cNvPr id="9" name="Inhaltsplatzhalter 1">
            <a:extLst>
              <a:ext uri="{FF2B5EF4-FFF2-40B4-BE49-F238E27FC236}">
                <a16:creationId xmlns:a16="http://schemas.microsoft.com/office/drawing/2014/main" id="{B0A54228-5397-2A62-566F-4E4150422F1F}"/>
              </a:ext>
            </a:extLst>
          </p:cNvPr>
          <p:cNvSpPr>
            <a:spLocks noGrp="1"/>
          </p:cNvSpPr>
          <p:nvPr>
            <p:ph idx="1"/>
          </p:nvPr>
        </p:nvSpPr>
        <p:spPr>
          <a:xfrm>
            <a:off x="178459" y="720000"/>
            <a:ext cx="11191505" cy="5551012"/>
          </a:xfrm>
        </p:spPr>
        <p:txBody>
          <a:bodyPr>
            <a:noAutofit/>
          </a:bodyPr>
          <a:lstStyle/>
          <a:p>
            <a:pPr>
              <a:lnSpc>
                <a:spcPct val="150000"/>
              </a:lnSpc>
            </a:pPr>
            <a:r>
              <a:rPr lang="en-US" sz="1800" kern="1200" dirty="0">
                <a:latin typeface="+mj-lt"/>
              </a:rPr>
              <a:t>Mathematical modeling</a:t>
            </a:r>
          </a:p>
          <a:p>
            <a:pPr>
              <a:lnSpc>
                <a:spcPct val="150000"/>
              </a:lnSpc>
            </a:pPr>
            <a:endParaRPr lang="en-US" sz="1800" kern="1200" dirty="0">
              <a:latin typeface="+mj-lt"/>
            </a:endParaRPr>
          </a:p>
          <a:p>
            <a:pPr lvl="1" algn="just">
              <a:lnSpc>
                <a:spcPct val="170000"/>
              </a:lnSpc>
              <a:buSzPct val="100000"/>
              <a:buFont typeface="Wingdings" panose="05000000000000000000" pitchFamily="2" charset="2"/>
              <a:buChar char="Ø"/>
            </a:pPr>
            <a:r>
              <a:rPr lang="en-US" sz="1600" kern="1200" dirty="0">
                <a:cs typeface="+mn-cs"/>
              </a:rPr>
              <a:t>Desing as a system of ordinary differential equation to predict normal austenite grain growth by combining classic theory of normal grain growth and more recent approaches</a:t>
            </a:r>
          </a:p>
          <a:p>
            <a:pPr lvl="1" algn="just">
              <a:lnSpc>
                <a:spcPct val="170000"/>
              </a:lnSpc>
              <a:buSzPct val="100000"/>
              <a:buFont typeface="Wingdings" panose="05000000000000000000" pitchFamily="2" charset="2"/>
              <a:buChar char="Ø"/>
            </a:pPr>
            <a:r>
              <a:rPr lang="en-US" sz="1600" kern="1200" dirty="0">
                <a:cs typeface="+mn-cs"/>
              </a:rPr>
              <a:t>Consideration of impurities induced solute drag effect and second phase particles precipitation pinning</a:t>
            </a:r>
          </a:p>
          <a:p>
            <a:pPr lvl="1" algn="just">
              <a:lnSpc>
                <a:spcPct val="170000"/>
              </a:lnSpc>
              <a:buSzPct val="100000"/>
              <a:buFont typeface="Wingdings" panose="05000000000000000000" pitchFamily="2" charset="2"/>
              <a:buChar char="Ø"/>
            </a:pPr>
            <a:endParaRPr lang="en-US" sz="1600" kern="1200" dirty="0">
              <a:cs typeface="+mn-cs"/>
            </a:endParaRPr>
          </a:p>
          <a:p>
            <a:pPr lvl="1" algn="just">
              <a:lnSpc>
                <a:spcPct val="170000"/>
              </a:lnSpc>
              <a:buSzPct val="100000"/>
              <a:buFont typeface="Wingdings" panose="05000000000000000000" pitchFamily="2" charset="2"/>
              <a:buChar char="Ø"/>
            </a:pPr>
            <a:r>
              <a:rPr lang="en-US" sz="1600" kern="1200" dirty="0">
                <a:cs typeface="+mn-cs"/>
              </a:rPr>
              <a:t>Grain growth equation:</a:t>
            </a:r>
          </a:p>
          <a:p>
            <a:pPr lvl="1" algn="just">
              <a:lnSpc>
                <a:spcPct val="170000"/>
              </a:lnSpc>
              <a:buSzPct val="100000"/>
              <a:buFont typeface="Wingdings" panose="05000000000000000000" pitchFamily="2" charset="2"/>
              <a:buChar char="Ø"/>
            </a:pPr>
            <a:endParaRPr lang="en-US" sz="1600" kern="1200" dirty="0">
              <a:cs typeface="+mn-cs"/>
            </a:endParaRPr>
          </a:p>
          <a:p>
            <a:pPr lvl="1" algn="just">
              <a:lnSpc>
                <a:spcPct val="170000"/>
              </a:lnSpc>
              <a:buSzPct val="100000"/>
              <a:buFont typeface="Wingdings" panose="05000000000000000000" pitchFamily="2" charset="2"/>
              <a:buChar char="Ø"/>
            </a:pPr>
            <a:r>
              <a:rPr lang="en-US" sz="1600" kern="1200" dirty="0">
                <a:cs typeface="+mn-cs"/>
              </a:rPr>
              <a:t>Solute drag effect:</a:t>
            </a:r>
          </a:p>
          <a:p>
            <a:pPr lvl="1" algn="just">
              <a:lnSpc>
                <a:spcPct val="170000"/>
              </a:lnSpc>
              <a:buSzPct val="100000"/>
              <a:buFont typeface="Wingdings" panose="05000000000000000000" pitchFamily="2" charset="2"/>
              <a:buChar char="Ø"/>
            </a:pPr>
            <a:endParaRPr lang="en-US" sz="1600" kern="1200" dirty="0">
              <a:cs typeface="+mn-cs"/>
            </a:endParaRPr>
          </a:p>
          <a:p>
            <a:pPr lvl="1" algn="just">
              <a:lnSpc>
                <a:spcPct val="170000"/>
              </a:lnSpc>
              <a:buSzPct val="100000"/>
              <a:buFont typeface="Wingdings" panose="05000000000000000000" pitchFamily="2" charset="2"/>
              <a:buChar char="Ø"/>
            </a:pPr>
            <a:endParaRPr lang="en-US" sz="1600" kern="1200" dirty="0">
              <a:cs typeface="+mn-cs"/>
            </a:endParaRPr>
          </a:p>
          <a:p>
            <a:pPr lvl="1" algn="just">
              <a:lnSpc>
                <a:spcPct val="170000"/>
              </a:lnSpc>
              <a:buSzPct val="100000"/>
              <a:buFont typeface="Wingdings" panose="05000000000000000000" pitchFamily="2" charset="2"/>
              <a:buChar char="Ø"/>
            </a:pPr>
            <a:r>
              <a:rPr lang="en-US" sz="1600" kern="1200" dirty="0">
                <a:cs typeface="+mn-cs"/>
              </a:rPr>
              <a:t>Zener pinning pressure: </a:t>
            </a:r>
          </a:p>
        </p:txBody>
      </p:sp>
      <mc:AlternateContent xmlns:mc="http://schemas.openxmlformats.org/markup-compatibility/2006" xmlns:a14="http://schemas.microsoft.com/office/drawing/2010/main">
        <mc:Choice Requires="a14">
          <p:sp>
            <p:nvSpPr>
              <p:cNvPr id="11" name="Textfeld 10">
                <a:extLst>
                  <a:ext uri="{FF2B5EF4-FFF2-40B4-BE49-F238E27FC236}">
                    <a16:creationId xmlns:a16="http://schemas.microsoft.com/office/drawing/2014/main" id="{34A5F526-A3DA-DB3A-A56C-57562893D519}"/>
                  </a:ext>
                </a:extLst>
              </p:cNvPr>
              <p:cNvSpPr txBox="1"/>
              <p:nvPr/>
            </p:nvSpPr>
            <p:spPr>
              <a:xfrm>
                <a:off x="2751550" y="3345506"/>
                <a:ext cx="3712880" cy="67678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de-DE" sz="2000" i="0" smtClean="0">
                          <a:latin typeface="Cambria Math" panose="02040503050406030204" pitchFamily="18" charset="0"/>
                        </a:rPr>
                        <m:t>v</m:t>
                      </m:r>
                      <m:r>
                        <a:rPr lang="de-DE" sz="2000" b="0" i="0" smtClean="0">
                          <a:latin typeface="Cambria Math" panose="02040503050406030204" pitchFamily="18" charset="0"/>
                        </a:rPr>
                        <m:t>=</m:t>
                      </m:r>
                      <m:f>
                        <m:fPr>
                          <m:ctrlPr>
                            <a:rPr lang="de-DE" sz="2000" i="1">
                              <a:latin typeface="Cambria Math" panose="02040503050406030204" pitchFamily="18" charset="0"/>
                            </a:rPr>
                          </m:ctrlPr>
                        </m:fPr>
                        <m:num>
                          <m:r>
                            <a:rPr lang="de-DE" sz="2000">
                              <a:latin typeface="Cambria Math" panose="02040503050406030204" pitchFamily="18" charset="0"/>
                            </a:rPr>
                            <m:t>1</m:t>
                          </m:r>
                        </m:num>
                        <m:den>
                          <m:r>
                            <a:rPr lang="de-DE" sz="2000">
                              <a:latin typeface="Cambria Math" panose="02040503050406030204" pitchFamily="18" charset="0"/>
                            </a:rPr>
                            <m:t>2</m:t>
                          </m:r>
                        </m:den>
                      </m:f>
                      <m:f>
                        <m:fPr>
                          <m:ctrlPr>
                            <a:rPr lang="de-DE" sz="2000" i="1">
                              <a:latin typeface="Cambria Math" panose="02040503050406030204" pitchFamily="18" charset="0"/>
                            </a:rPr>
                          </m:ctrlPr>
                        </m:fPr>
                        <m:num>
                          <m:r>
                            <m:rPr>
                              <m:sty m:val="p"/>
                            </m:rPr>
                            <a:rPr lang="de-DE" sz="2000">
                              <a:latin typeface="Cambria Math" panose="02040503050406030204" pitchFamily="18" charset="0"/>
                            </a:rPr>
                            <m:t>dD</m:t>
                          </m:r>
                        </m:num>
                        <m:den>
                          <m:r>
                            <m:rPr>
                              <m:sty m:val="p"/>
                            </m:rPr>
                            <a:rPr lang="de-DE" sz="2000">
                              <a:latin typeface="Cambria Math" panose="02040503050406030204" pitchFamily="18" charset="0"/>
                            </a:rPr>
                            <m:t>dt</m:t>
                          </m:r>
                        </m:den>
                      </m:f>
                      <m:r>
                        <a:rPr lang="de-DE" sz="2000">
                          <a:latin typeface="Cambria Math" panose="02040503050406030204" pitchFamily="18" charset="0"/>
                        </a:rPr>
                        <m:t>=</m:t>
                      </m:r>
                      <m:sSub>
                        <m:sSubPr>
                          <m:ctrlPr>
                            <a:rPr lang="de-DE" sz="2000" i="1" smtClean="0">
                              <a:solidFill>
                                <a:srgbClr val="7030A0"/>
                              </a:solidFill>
                              <a:latin typeface="Cambria Math" panose="02040503050406030204" pitchFamily="18" charset="0"/>
                            </a:rPr>
                          </m:ctrlPr>
                        </m:sSubPr>
                        <m:e>
                          <m:r>
                            <m:rPr>
                              <m:sty m:val="p"/>
                            </m:rPr>
                            <a:rPr lang="de-AT" sz="2000">
                              <a:solidFill>
                                <a:srgbClr val="7030A0"/>
                              </a:solidFill>
                              <a:latin typeface="Cambria Math" panose="02040503050406030204" pitchFamily="18" charset="0"/>
                            </a:rPr>
                            <m:t>M</m:t>
                          </m:r>
                        </m:e>
                        <m:sub>
                          <m:r>
                            <m:rPr>
                              <m:sty m:val="p"/>
                            </m:rPr>
                            <a:rPr lang="de-AT" sz="2000">
                              <a:solidFill>
                                <a:srgbClr val="7030A0"/>
                              </a:solidFill>
                              <a:latin typeface="Cambria Math" panose="02040503050406030204" pitchFamily="18" charset="0"/>
                            </a:rPr>
                            <m:t>eff</m:t>
                          </m:r>
                        </m:sub>
                      </m:sSub>
                      <m:r>
                        <a:rPr lang="de-DE" sz="2000" b="0" i="0" smtClean="0">
                          <a:latin typeface="Cambria Math" panose="02040503050406030204" pitchFamily="18" charset="0"/>
                        </a:rPr>
                        <m:t>∗</m:t>
                      </m:r>
                      <m:d>
                        <m:dPr>
                          <m:ctrlPr>
                            <a:rPr lang="de-DE" sz="2000" i="1">
                              <a:latin typeface="Cambria Math" panose="02040503050406030204" pitchFamily="18" charset="0"/>
                            </a:rPr>
                          </m:ctrlPr>
                        </m:dPr>
                        <m:e>
                          <m:sSub>
                            <m:sSubPr>
                              <m:ctrlPr>
                                <a:rPr lang="de-DE" sz="2000" i="1">
                                  <a:latin typeface="Cambria Math" panose="02040503050406030204" pitchFamily="18" charset="0"/>
                                </a:rPr>
                              </m:ctrlPr>
                            </m:sSubPr>
                            <m:e>
                              <m:r>
                                <m:rPr>
                                  <m:sty m:val="p"/>
                                </m:rPr>
                                <a:rPr lang="de-DE" sz="2000">
                                  <a:latin typeface="Cambria Math" panose="02040503050406030204" pitchFamily="18" charset="0"/>
                                </a:rPr>
                                <m:t>P</m:t>
                              </m:r>
                            </m:e>
                            <m:sub>
                              <m:r>
                                <m:rPr>
                                  <m:sty m:val="p"/>
                                </m:rPr>
                                <a:rPr lang="de-DE" sz="2000">
                                  <a:latin typeface="Cambria Math" panose="02040503050406030204" pitchFamily="18" charset="0"/>
                                </a:rPr>
                                <m:t>D</m:t>
                              </m:r>
                            </m:sub>
                          </m:sSub>
                          <m:r>
                            <a:rPr lang="de-DE" sz="2000">
                              <a:latin typeface="Cambria Math" panose="02040503050406030204" pitchFamily="18" charset="0"/>
                            </a:rPr>
                            <m:t>−</m:t>
                          </m:r>
                          <m:sSub>
                            <m:sSubPr>
                              <m:ctrlPr>
                                <a:rPr lang="de-DE" sz="2000" i="1" smtClean="0">
                                  <a:solidFill>
                                    <a:srgbClr val="C86400"/>
                                  </a:solidFill>
                                  <a:latin typeface="Cambria Math" panose="02040503050406030204" pitchFamily="18" charset="0"/>
                                </a:rPr>
                              </m:ctrlPr>
                            </m:sSubPr>
                            <m:e>
                              <m:r>
                                <m:rPr>
                                  <m:sty m:val="p"/>
                                </m:rPr>
                                <a:rPr lang="de-DE" sz="2000">
                                  <a:solidFill>
                                    <a:srgbClr val="C86400"/>
                                  </a:solidFill>
                                  <a:latin typeface="Cambria Math" panose="02040503050406030204" pitchFamily="18" charset="0"/>
                                </a:rPr>
                                <m:t>P</m:t>
                              </m:r>
                            </m:e>
                            <m:sub>
                              <m:r>
                                <m:rPr>
                                  <m:sty m:val="p"/>
                                </m:rPr>
                                <a:rPr lang="de-AT" sz="2000">
                                  <a:solidFill>
                                    <a:srgbClr val="C86400"/>
                                  </a:solidFill>
                                  <a:latin typeface="Cambria Math" panose="02040503050406030204" pitchFamily="18" charset="0"/>
                                </a:rPr>
                                <m:t>Z</m:t>
                              </m:r>
                            </m:sub>
                          </m:sSub>
                        </m:e>
                      </m:d>
                    </m:oMath>
                  </m:oMathPara>
                </a14:m>
                <a:endParaRPr lang="de-AT" sz="2000" dirty="0"/>
              </a:p>
            </p:txBody>
          </p:sp>
        </mc:Choice>
        <mc:Fallback xmlns="">
          <p:sp>
            <p:nvSpPr>
              <p:cNvPr id="11" name="Textfeld 10">
                <a:extLst>
                  <a:ext uri="{FF2B5EF4-FFF2-40B4-BE49-F238E27FC236}">
                    <a16:creationId xmlns:a16="http://schemas.microsoft.com/office/drawing/2014/main" id="{34A5F526-A3DA-DB3A-A56C-57562893D519}"/>
                  </a:ext>
                </a:extLst>
              </p:cNvPr>
              <p:cNvSpPr txBox="1">
                <a:spLocks noRot="1" noChangeAspect="1" noMove="1" noResize="1" noEditPoints="1" noAdjustHandles="1" noChangeArrowheads="1" noChangeShapeType="1" noTextEdit="1"/>
              </p:cNvSpPr>
              <p:nvPr/>
            </p:nvSpPr>
            <p:spPr>
              <a:xfrm>
                <a:off x="2751550" y="3345506"/>
                <a:ext cx="3712880" cy="676788"/>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feld 23">
                <a:extLst>
                  <a:ext uri="{FF2B5EF4-FFF2-40B4-BE49-F238E27FC236}">
                    <a16:creationId xmlns:a16="http://schemas.microsoft.com/office/drawing/2014/main" id="{4FBDE2BE-F9A9-9327-C8CA-881A2FC49984}"/>
                  </a:ext>
                </a:extLst>
              </p:cNvPr>
              <p:cNvSpPr txBox="1"/>
              <p:nvPr/>
            </p:nvSpPr>
            <p:spPr>
              <a:xfrm>
                <a:off x="2978522" y="4257887"/>
                <a:ext cx="3712880" cy="930960"/>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sSub>
                        <m:sSubPr>
                          <m:ctrlPr>
                            <a:rPr lang="de-DE" sz="2000" b="0" i="1" smtClean="0">
                              <a:solidFill>
                                <a:srgbClr val="7030A0"/>
                              </a:solidFill>
                              <a:latin typeface="Cambria Math" panose="02040503050406030204" pitchFamily="18" charset="0"/>
                            </a:rPr>
                          </m:ctrlPr>
                        </m:sSubPr>
                        <m:e>
                          <m:r>
                            <m:rPr>
                              <m:sty m:val="p"/>
                            </m:rPr>
                            <a:rPr lang="de-AT" sz="2000" b="0" i="0" smtClean="0">
                              <a:solidFill>
                                <a:srgbClr val="7030A0"/>
                              </a:solidFill>
                              <a:latin typeface="Cambria Math" panose="02040503050406030204" pitchFamily="18" charset="0"/>
                            </a:rPr>
                            <m:t>M</m:t>
                          </m:r>
                        </m:e>
                        <m:sub>
                          <m:r>
                            <m:rPr>
                              <m:sty m:val="p"/>
                            </m:rPr>
                            <a:rPr lang="de-AT" sz="2000" b="0" i="0" smtClean="0">
                              <a:solidFill>
                                <a:srgbClr val="7030A0"/>
                              </a:solidFill>
                              <a:latin typeface="Cambria Math" panose="02040503050406030204" pitchFamily="18" charset="0"/>
                            </a:rPr>
                            <m:t>eff</m:t>
                          </m:r>
                        </m:sub>
                      </m:sSub>
                      <m:r>
                        <a:rPr lang="de-DE" sz="2000" b="0" i="0" smtClean="0">
                          <a:latin typeface="Cambria Math" panose="02040503050406030204" pitchFamily="18" charset="0"/>
                        </a:rPr>
                        <m:t>=</m:t>
                      </m:r>
                      <m:sSup>
                        <m:sSupPr>
                          <m:ctrlPr>
                            <a:rPr lang="de-DE" sz="2000" b="0" i="1" smtClean="0">
                              <a:latin typeface="Cambria Math" panose="02040503050406030204" pitchFamily="18" charset="0"/>
                            </a:rPr>
                          </m:ctrlPr>
                        </m:sSupPr>
                        <m:e>
                          <m:r>
                            <a:rPr lang="de-DE" sz="2000" b="0" i="0" smtClean="0">
                              <a:latin typeface="Cambria Math" panose="02040503050406030204" pitchFamily="18" charset="0"/>
                            </a:rPr>
                            <m:t>(</m:t>
                          </m:r>
                          <m:f>
                            <m:fPr>
                              <m:ctrlPr>
                                <a:rPr lang="de-DE" sz="2000" i="1">
                                  <a:latin typeface="Cambria Math" panose="02040503050406030204" pitchFamily="18" charset="0"/>
                                </a:rPr>
                              </m:ctrlPr>
                            </m:fPr>
                            <m:num>
                              <m:r>
                                <a:rPr lang="de-DE" sz="2000" i="0">
                                  <a:latin typeface="Cambria Math" panose="02040503050406030204" pitchFamily="18" charset="0"/>
                                </a:rPr>
                                <m:t>1</m:t>
                              </m:r>
                            </m:num>
                            <m:den>
                              <m:sSub>
                                <m:sSubPr>
                                  <m:ctrlPr>
                                    <a:rPr lang="de-DE" sz="2000" i="1">
                                      <a:latin typeface="Cambria Math" panose="02040503050406030204" pitchFamily="18" charset="0"/>
                                    </a:rPr>
                                  </m:ctrlPr>
                                </m:sSubPr>
                                <m:e>
                                  <m:r>
                                    <m:rPr>
                                      <m:sty m:val="p"/>
                                    </m:rPr>
                                    <a:rPr lang="de-DE" sz="2000" i="0">
                                      <a:latin typeface="Cambria Math" panose="02040503050406030204" pitchFamily="18" charset="0"/>
                                    </a:rPr>
                                    <m:t>M</m:t>
                                  </m:r>
                                </m:e>
                                <m:sub>
                                  <m:r>
                                    <m:rPr>
                                      <m:sty m:val="p"/>
                                    </m:rPr>
                                    <a:rPr lang="de-AT" sz="2000" b="0" i="0" smtClean="0">
                                      <a:latin typeface="Cambria Math" panose="02040503050406030204" pitchFamily="18" charset="0"/>
                                    </a:rPr>
                                    <m:t>Fe</m:t>
                                  </m:r>
                                  <m:r>
                                    <a:rPr lang="de-AT" sz="2000" b="0" i="0" smtClean="0">
                                      <a:latin typeface="Cambria Math" panose="02040503050406030204" pitchFamily="18" charset="0"/>
                                    </a:rPr>
                                    <m:t>_</m:t>
                                  </m:r>
                                  <m:r>
                                    <m:rPr>
                                      <m:sty m:val="p"/>
                                    </m:rPr>
                                    <a:rPr lang="de-DE" sz="2000" i="0">
                                      <a:latin typeface="Cambria Math" panose="02040503050406030204" pitchFamily="18" charset="0"/>
                                    </a:rPr>
                                    <m:t>Pure</m:t>
                                  </m:r>
                                </m:sub>
                              </m:sSub>
                            </m:den>
                          </m:f>
                          <m:r>
                            <a:rPr lang="de-DE" sz="2000" i="0">
                              <a:latin typeface="Cambria Math" panose="02040503050406030204" pitchFamily="18" charset="0"/>
                            </a:rPr>
                            <m:t>+</m:t>
                          </m:r>
                          <m:nary>
                            <m:naryPr>
                              <m:chr m:val="∑"/>
                              <m:ctrlPr>
                                <a:rPr lang="de-DE" sz="2000" i="1" smtClean="0">
                                  <a:latin typeface="Cambria Math" panose="02040503050406030204" pitchFamily="18" charset="0"/>
                                </a:rPr>
                              </m:ctrlPr>
                            </m:naryPr>
                            <m:sub>
                              <m:r>
                                <m:rPr>
                                  <m:sty m:val="p"/>
                                  <m:brk m:alnAt="23"/>
                                </m:rPr>
                                <a:rPr lang="de-AT" sz="2000" b="0" i="0" smtClean="0">
                                  <a:latin typeface="Cambria Math" panose="02040503050406030204" pitchFamily="18" charset="0"/>
                                </a:rPr>
                                <m:t>i</m:t>
                              </m:r>
                            </m:sub>
                            <m:sup>
                              <m:r>
                                <m:rPr>
                                  <m:sty m:val="p"/>
                                </m:rPr>
                                <a:rPr lang="de-AT" sz="2000" b="0" i="0" smtClean="0">
                                  <a:latin typeface="Cambria Math" panose="02040503050406030204" pitchFamily="18" charset="0"/>
                                </a:rPr>
                                <m:t>n</m:t>
                              </m:r>
                            </m:sup>
                            <m:e>
                              <m:f>
                                <m:fPr>
                                  <m:ctrlPr>
                                    <a:rPr lang="de-DE" sz="2000" i="1">
                                      <a:latin typeface="Cambria Math" panose="02040503050406030204" pitchFamily="18" charset="0"/>
                                    </a:rPr>
                                  </m:ctrlPr>
                                </m:fPr>
                                <m:num>
                                  <m:r>
                                    <a:rPr lang="de-DE" sz="2000" i="0">
                                      <a:latin typeface="Cambria Math" panose="02040503050406030204" pitchFamily="18" charset="0"/>
                                    </a:rPr>
                                    <m:t>1</m:t>
                                  </m:r>
                                </m:num>
                                <m:den>
                                  <m:sSub>
                                    <m:sSubPr>
                                      <m:ctrlPr>
                                        <a:rPr lang="de-DE" sz="2000" i="1">
                                          <a:latin typeface="Cambria Math" panose="02040503050406030204" pitchFamily="18" charset="0"/>
                                        </a:rPr>
                                      </m:ctrlPr>
                                    </m:sSubPr>
                                    <m:e>
                                      <m:r>
                                        <m:rPr>
                                          <m:sty m:val="p"/>
                                        </m:rPr>
                                        <a:rPr lang="de-DE" sz="2000" i="0">
                                          <a:latin typeface="Cambria Math" panose="02040503050406030204" pitchFamily="18" charset="0"/>
                                        </a:rPr>
                                        <m:t>M</m:t>
                                      </m:r>
                                    </m:e>
                                    <m:sub>
                                      <m:r>
                                        <m:rPr>
                                          <m:sty m:val="p"/>
                                        </m:rPr>
                                        <a:rPr lang="de-AT" sz="2000" i="0">
                                          <a:latin typeface="Cambria Math" panose="02040503050406030204" pitchFamily="18" charset="0"/>
                                        </a:rPr>
                                        <m:t>SD</m:t>
                                      </m:r>
                                      <m:r>
                                        <a:rPr lang="de-AT" sz="2000" i="0">
                                          <a:latin typeface="Cambria Math" panose="02040503050406030204" pitchFamily="18" charset="0"/>
                                        </a:rPr>
                                        <m:t>,</m:t>
                                      </m:r>
                                      <m:r>
                                        <m:rPr>
                                          <m:sty m:val="p"/>
                                        </m:rPr>
                                        <a:rPr lang="de-AT" sz="2000" i="0">
                                          <a:latin typeface="Cambria Math" panose="02040503050406030204" pitchFamily="18" charset="0"/>
                                        </a:rPr>
                                        <m:t>i</m:t>
                                      </m:r>
                                    </m:sub>
                                  </m:sSub>
                                </m:den>
                              </m:f>
                            </m:e>
                          </m:nary>
                          <m:r>
                            <a:rPr lang="de-DE" sz="2000" b="0" i="0" smtClean="0">
                              <a:latin typeface="Cambria Math" panose="02040503050406030204" pitchFamily="18" charset="0"/>
                            </a:rPr>
                            <m:t>)</m:t>
                          </m:r>
                        </m:e>
                        <m:sup>
                          <m:r>
                            <a:rPr lang="de-DE" sz="2000" b="0" i="0" smtClean="0">
                              <a:latin typeface="Cambria Math" panose="02040503050406030204" pitchFamily="18" charset="0"/>
                            </a:rPr>
                            <m:t>−1</m:t>
                          </m:r>
                        </m:sup>
                      </m:sSup>
                    </m:oMath>
                  </m:oMathPara>
                </a14:m>
                <a:endParaRPr lang="de-AT" sz="2000" dirty="0">
                  <a:latin typeface="+mn-lt"/>
                  <a:ea typeface="Cambria Math" panose="02040503050406030204" pitchFamily="18" charset="0"/>
                </a:endParaRPr>
              </a:p>
            </p:txBody>
          </p:sp>
        </mc:Choice>
        <mc:Fallback xmlns="">
          <p:sp>
            <p:nvSpPr>
              <p:cNvPr id="24" name="Textfeld 23">
                <a:extLst>
                  <a:ext uri="{FF2B5EF4-FFF2-40B4-BE49-F238E27FC236}">
                    <a16:creationId xmlns:a16="http://schemas.microsoft.com/office/drawing/2014/main" id="{4FBDE2BE-F9A9-9327-C8CA-881A2FC49984}"/>
                  </a:ext>
                </a:extLst>
              </p:cNvPr>
              <p:cNvSpPr txBox="1">
                <a:spLocks noRot="1" noChangeAspect="1" noMove="1" noResize="1" noEditPoints="1" noAdjustHandles="1" noChangeArrowheads="1" noChangeShapeType="1" noTextEdit="1"/>
              </p:cNvSpPr>
              <p:nvPr/>
            </p:nvSpPr>
            <p:spPr>
              <a:xfrm>
                <a:off x="2978522" y="4257887"/>
                <a:ext cx="3712880" cy="930960"/>
              </a:xfrm>
              <a:prstGeom prst="rect">
                <a:avLst/>
              </a:prstGeom>
              <a:blipFill>
                <a:blip r:embed="rId4"/>
                <a:stretch>
                  <a:fillRect/>
                </a:stretch>
              </a:blipFill>
            </p:spPr>
            <p:txBody>
              <a:bodyPr/>
              <a:lstStyle/>
              <a:p>
                <a:r>
                  <a:rPr lang="en-US">
                    <a:noFill/>
                  </a:rPr>
                  <a:t> </a:t>
                </a:r>
              </a:p>
            </p:txBody>
          </p:sp>
        </mc:Fallback>
      </mc:AlternateContent>
      <p:sp>
        <p:nvSpPr>
          <p:cNvPr id="3" name="Sechseck 2">
            <a:extLst>
              <a:ext uri="{FF2B5EF4-FFF2-40B4-BE49-F238E27FC236}">
                <a16:creationId xmlns:a16="http://schemas.microsoft.com/office/drawing/2014/main" id="{CD477F83-9F7A-BD6F-2574-F8123C4D1574}"/>
              </a:ext>
            </a:extLst>
          </p:cNvPr>
          <p:cNvSpPr/>
          <p:nvPr/>
        </p:nvSpPr>
        <p:spPr>
          <a:xfrm>
            <a:off x="7046440" y="4030516"/>
            <a:ext cx="1524000" cy="1145309"/>
          </a:xfrm>
          <a:prstGeom prst="hex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4" name="Sechseck 3">
            <a:extLst>
              <a:ext uri="{FF2B5EF4-FFF2-40B4-BE49-F238E27FC236}">
                <a16:creationId xmlns:a16="http://schemas.microsoft.com/office/drawing/2014/main" id="{401124E4-4F05-985E-0058-E625D6D24D6C}"/>
              </a:ext>
            </a:extLst>
          </p:cNvPr>
          <p:cNvSpPr/>
          <p:nvPr/>
        </p:nvSpPr>
        <p:spPr>
          <a:xfrm>
            <a:off x="8268290" y="3099908"/>
            <a:ext cx="1891145" cy="1461287"/>
          </a:xfrm>
          <a:prstGeom prst="hex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5" name="Sechseck 4">
            <a:extLst>
              <a:ext uri="{FF2B5EF4-FFF2-40B4-BE49-F238E27FC236}">
                <a16:creationId xmlns:a16="http://schemas.microsoft.com/office/drawing/2014/main" id="{2BD7EFA1-9911-E91F-853A-3A24040FCFF5}"/>
              </a:ext>
            </a:extLst>
          </p:cNvPr>
          <p:cNvSpPr/>
          <p:nvPr/>
        </p:nvSpPr>
        <p:spPr>
          <a:xfrm>
            <a:off x="8325677" y="4633949"/>
            <a:ext cx="1524000" cy="1145309"/>
          </a:xfrm>
          <a:prstGeom prst="hex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6" name="Sechseck 5">
            <a:extLst>
              <a:ext uri="{FF2B5EF4-FFF2-40B4-BE49-F238E27FC236}">
                <a16:creationId xmlns:a16="http://schemas.microsoft.com/office/drawing/2014/main" id="{41859C1D-77BF-4D02-5D98-460675F31696}"/>
              </a:ext>
            </a:extLst>
          </p:cNvPr>
          <p:cNvSpPr/>
          <p:nvPr/>
        </p:nvSpPr>
        <p:spPr>
          <a:xfrm>
            <a:off x="7315944" y="5222540"/>
            <a:ext cx="1164937" cy="880591"/>
          </a:xfrm>
          <a:prstGeom prst="hex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7" name="Ellipse 6">
            <a:extLst>
              <a:ext uri="{FF2B5EF4-FFF2-40B4-BE49-F238E27FC236}">
                <a16:creationId xmlns:a16="http://schemas.microsoft.com/office/drawing/2014/main" id="{5FBD7C3F-B510-9EAE-0B66-1A97C5601933}"/>
              </a:ext>
            </a:extLst>
          </p:cNvPr>
          <p:cNvSpPr/>
          <p:nvPr/>
        </p:nvSpPr>
        <p:spPr>
          <a:xfrm>
            <a:off x="8884477" y="5028043"/>
            <a:ext cx="147781" cy="147782"/>
          </a:xfrm>
          <a:prstGeom prst="ellips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cxnSp>
        <p:nvCxnSpPr>
          <p:cNvPr id="10" name="Gerade Verbindung mit Pfeil 9">
            <a:extLst>
              <a:ext uri="{FF2B5EF4-FFF2-40B4-BE49-F238E27FC236}">
                <a16:creationId xmlns:a16="http://schemas.microsoft.com/office/drawing/2014/main" id="{0D7C91A4-B00D-F072-0475-D4D18688CCA9}"/>
              </a:ext>
            </a:extLst>
          </p:cNvPr>
          <p:cNvCxnSpPr>
            <a:cxnSpLocks/>
            <a:stCxn id="12" idx="0"/>
            <a:endCxn id="7" idx="4"/>
          </p:cNvCxnSpPr>
          <p:nvPr/>
        </p:nvCxnSpPr>
        <p:spPr>
          <a:xfrm flipH="1" flipV="1">
            <a:off x="8958368" y="5175825"/>
            <a:ext cx="510991" cy="92730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feld 11">
            <a:extLst>
              <a:ext uri="{FF2B5EF4-FFF2-40B4-BE49-F238E27FC236}">
                <a16:creationId xmlns:a16="http://schemas.microsoft.com/office/drawing/2014/main" id="{C78DCDEB-1DA0-75DD-6ADB-23E7911F981F}"/>
              </a:ext>
            </a:extLst>
          </p:cNvPr>
          <p:cNvSpPr txBox="1"/>
          <p:nvPr/>
        </p:nvSpPr>
        <p:spPr bwMode="auto">
          <a:xfrm>
            <a:off x="8910231" y="6103131"/>
            <a:ext cx="11182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45720" rIns="91440" bIns="45720" numCol="1" rtlCol="0" anchor="ctr" anchorCtr="0" compatLnSpc="1">
            <a:prstTxWarp prst="textNoShape">
              <a:avLst/>
            </a:prstTxWarp>
            <a:spAutoFit/>
          </a:bodyPr>
          <a:lstStyle/>
          <a:p>
            <a:pPr algn="l"/>
            <a:r>
              <a:rPr lang="de-DE" kern="0" dirty="0">
                <a:solidFill>
                  <a:srgbClr val="7030A0"/>
                </a:solidFill>
              </a:rPr>
              <a:t>P, Nb, Mo</a:t>
            </a:r>
            <a:endParaRPr lang="de-AT" kern="0" dirty="0">
              <a:solidFill>
                <a:srgbClr val="7030A0"/>
              </a:solidFill>
            </a:endParaRPr>
          </a:p>
        </p:txBody>
      </p:sp>
      <p:sp>
        <p:nvSpPr>
          <p:cNvPr id="13" name="Ellipse 12">
            <a:extLst>
              <a:ext uri="{FF2B5EF4-FFF2-40B4-BE49-F238E27FC236}">
                <a16:creationId xmlns:a16="http://schemas.microsoft.com/office/drawing/2014/main" id="{ED8A528D-5E1F-F5AF-9010-8B1400919C9A}"/>
              </a:ext>
            </a:extLst>
          </p:cNvPr>
          <p:cNvSpPr/>
          <p:nvPr/>
        </p:nvSpPr>
        <p:spPr>
          <a:xfrm>
            <a:off x="9059640" y="4556502"/>
            <a:ext cx="147781" cy="147782"/>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8" name="Textfeld 7">
            <a:extLst>
              <a:ext uri="{FF2B5EF4-FFF2-40B4-BE49-F238E27FC236}">
                <a16:creationId xmlns:a16="http://schemas.microsoft.com/office/drawing/2014/main" id="{EAD2558F-BA64-804C-5559-9F23608F4FC5}"/>
              </a:ext>
            </a:extLst>
          </p:cNvPr>
          <p:cNvSpPr txBox="1"/>
          <p:nvPr/>
        </p:nvSpPr>
        <p:spPr bwMode="auto">
          <a:xfrm>
            <a:off x="9895036" y="4506818"/>
            <a:ext cx="159327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rtlCol="0" anchor="ctr" anchorCtr="0" compatLnSpc="1">
            <a:prstTxWarp prst="textNoShape">
              <a:avLst/>
            </a:prstTxWarp>
            <a:spAutoFit/>
          </a:bodyPr>
          <a:lstStyle/>
          <a:p>
            <a:pPr algn="l"/>
            <a:r>
              <a:rPr lang="de-DE" kern="0" dirty="0" err="1"/>
              <a:t>TiC</a:t>
            </a:r>
            <a:r>
              <a:rPr lang="de-DE" kern="0" dirty="0"/>
              <a:t>, </a:t>
            </a:r>
            <a:r>
              <a:rPr lang="de-DE" kern="0" dirty="0" err="1"/>
              <a:t>TiN</a:t>
            </a:r>
            <a:r>
              <a:rPr lang="de-DE" kern="0" dirty="0"/>
              <a:t>, Nb(C,N), </a:t>
            </a:r>
            <a:r>
              <a:rPr lang="de-DE" kern="0" dirty="0" err="1"/>
              <a:t>AlN</a:t>
            </a:r>
            <a:r>
              <a:rPr lang="de-DE" kern="0" dirty="0"/>
              <a:t>, V(C,N)</a:t>
            </a:r>
            <a:endParaRPr lang="de-AT" kern="0" dirty="0"/>
          </a:p>
        </p:txBody>
      </p:sp>
      <p:sp>
        <p:nvSpPr>
          <p:cNvPr id="17" name="Ellipse 16">
            <a:extLst>
              <a:ext uri="{FF2B5EF4-FFF2-40B4-BE49-F238E27FC236}">
                <a16:creationId xmlns:a16="http://schemas.microsoft.com/office/drawing/2014/main" id="{CD2F5985-512E-11D2-D472-C2109CC7FEE1}"/>
              </a:ext>
            </a:extLst>
          </p:cNvPr>
          <p:cNvSpPr/>
          <p:nvPr/>
        </p:nvSpPr>
        <p:spPr>
          <a:xfrm>
            <a:off x="8340523" y="5156496"/>
            <a:ext cx="147781" cy="147782"/>
          </a:xfrm>
          <a:prstGeom prst="ellips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8" name="Ellipse 17">
            <a:extLst>
              <a:ext uri="{FF2B5EF4-FFF2-40B4-BE49-F238E27FC236}">
                <a16:creationId xmlns:a16="http://schemas.microsoft.com/office/drawing/2014/main" id="{63890C65-8740-B0F1-81BF-357995C1E6FD}"/>
              </a:ext>
            </a:extLst>
          </p:cNvPr>
          <p:cNvSpPr/>
          <p:nvPr/>
        </p:nvSpPr>
        <p:spPr>
          <a:xfrm>
            <a:off x="8325677" y="5574016"/>
            <a:ext cx="147781" cy="147782"/>
          </a:xfrm>
          <a:prstGeom prst="ellips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9" name="Ellipse 18">
            <a:extLst>
              <a:ext uri="{FF2B5EF4-FFF2-40B4-BE49-F238E27FC236}">
                <a16:creationId xmlns:a16="http://schemas.microsoft.com/office/drawing/2014/main" id="{38CF17B4-B7A4-0296-3651-673252E4F3BC}"/>
              </a:ext>
            </a:extLst>
          </p:cNvPr>
          <p:cNvSpPr/>
          <p:nvPr/>
        </p:nvSpPr>
        <p:spPr>
          <a:xfrm>
            <a:off x="8011640" y="4711561"/>
            <a:ext cx="147781" cy="147782"/>
          </a:xfrm>
          <a:prstGeom prst="ellips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1" name="Ellipse 20">
            <a:extLst>
              <a:ext uri="{FF2B5EF4-FFF2-40B4-BE49-F238E27FC236}">
                <a16:creationId xmlns:a16="http://schemas.microsoft.com/office/drawing/2014/main" id="{80CC6F01-EFB8-F94F-92C4-129DB3F5135F}"/>
              </a:ext>
            </a:extLst>
          </p:cNvPr>
          <p:cNvSpPr/>
          <p:nvPr/>
        </p:nvSpPr>
        <p:spPr>
          <a:xfrm>
            <a:off x="9094854" y="3777541"/>
            <a:ext cx="147781" cy="147782"/>
          </a:xfrm>
          <a:prstGeom prst="ellips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2" name="Ellipse 21">
            <a:extLst>
              <a:ext uri="{FF2B5EF4-FFF2-40B4-BE49-F238E27FC236}">
                <a16:creationId xmlns:a16="http://schemas.microsoft.com/office/drawing/2014/main" id="{E51236F0-9BE4-5AC7-4AC3-F0FD683DE18F}"/>
              </a:ext>
            </a:extLst>
          </p:cNvPr>
          <p:cNvSpPr/>
          <p:nvPr/>
        </p:nvSpPr>
        <p:spPr>
          <a:xfrm>
            <a:off x="8389014" y="4094555"/>
            <a:ext cx="147781" cy="147782"/>
          </a:xfrm>
          <a:prstGeom prst="ellips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3" name="Ellipse 22">
            <a:extLst>
              <a:ext uri="{FF2B5EF4-FFF2-40B4-BE49-F238E27FC236}">
                <a16:creationId xmlns:a16="http://schemas.microsoft.com/office/drawing/2014/main" id="{693E8E71-CA53-A114-F540-14472D6EE416}"/>
              </a:ext>
            </a:extLst>
          </p:cNvPr>
          <p:cNvSpPr/>
          <p:nvPr/>
        </p:nvSpPr>
        <p:spPr>
          <a:xfrm>
            <a:off x="9380768" y="4388919"/>
            <a:ext cx="147781" cy="147782"/>
          </a:xfrm>
          <a:prstGeom prst="ellips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5" name="Ellipse 24">
            <a:extLst>
              <a:ext uri="{FF2B5EF4-FFF2-40B4-BE49-F238E27FC236}">
                <a16:creationId xmlns:a16="http://schemas.microsoft.com/office/drawing/2014/main" id="{FB099DD9-4667-536A-4F80-8EA88C2A5D9A}"/>
              </a:ext>
            </a:extLst>
          </p:cNvPr>
          <p:cNvSpPr/>
          <p:nvPr/>
        </p:nvSpPr>
        <p:spPr>
          <a:xfrm>
            <a:off x="8536795" y="4587234"/>
            <a:ext cx="147781" cy="147782"/>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6" name="Ellipse 25">
            <a:extLst>
              <a:ext uri="{FF2B5EF4-FFF2-40B4-BE49-F238E27FC236}">
                <a16:creationId xmlns:a16="http://schemas.microsoft.com/office/drawing/2014/main" id="{446ED12D-506C-D6EA-4D7A-29560A8A6F94}"/>
              </a:ext>
            </a:extLst>
          </p:cNvPr>
          <p:cNvSpPr/>
          <p:nvPr/>
        </p:nvSpPr>
        <p:spPr>
          <a:xfrm>
            <a:off x="8488304" y="5642673"/>
            <a:ext cx="147781" cy="147782"/>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7" name="Ellipse 26">
            <a:extLst>
              <a:ext uri="{FF2B5EF4-FFF2-40B4-BE49-F238E27FC236}">
                <a16:creationId xmlns:a16="http://schemas.microsoft.com/office/drawing/2014/main" id="{7A9EF182-37A6-7571-F464-E5903E593833}"/>
              </a:ext>
            </a:extLst>
          </p:cNvPr>
          <p:cNvSpPr/>
          <p:nvPr/>
        </p:nvSpPr>
        <p:spPr>
          <a:xfrm>
            <a:off x="7535640" y="4392246"/>
            <a:ext cx="147781" cy="147782"/>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cxnSp>
        <p:nvCxnSpPr>
          <p:cNvPr id="28" name="Gerade Verbindung mit Pfeil 27">
            <a:extLst>
              <a:ext uri="{FF2B5EF4-FFF2-40B4-BE49-F238E27FC236}">
                <a16:creationId xmlns:a16="http://schemas.microsoft.com/office/drawing/2014/main" id="{0BEF7C96-48EA-BA82-A8E0-F901A83F7691}"/>
              </a:ext>
            </a:extLst>
          </p:cNvPr>
          <p:cNvCxnSpPr>
            <a:cxnSpLocks/>
            <a:stCxn id="8" idx="1"/>
            <a:endCxn id="13" idx="6"/>
          </p:cNvCxnSpPr>
          <p:nvPr/>
        </p:nvCxnSpPr>
        <p:spPr>
          <a:xfrm flipH="1" flipV="1">
            <a:off x="9207421" y="4630393"/>
            <a:ext cx="687615" cy="33809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Textplatzhalter 8">
            <a:extLst>
              <a:ext uri="{FF2B5EF4-FFF2-40B4-BE49-F238E27FC236}">
                <a16:creationId xmlns:a16="http://schemas.microsoft.com/office/drawing/2014/main" id="{ADD82F6A-FCE8-6799-B720-EC5E50DE9D3A}"/>
              </a:ext>
            </a:extLst>
          </p:cNvPr>
          <p:cNvSpPr>
            <a:spLocks noGrp="1"/>
          </p:cNvSpPr>
          <p:nvPr>
            <p:ph type="body" sz="quarter" idx="11"/>
          </p:nvPr>
        </p:nvSpPr>
        <p:spPr>
          <a:xfrm>
            <a:off x="192088" y="188913"/>
            <a:ext cx="11177876" cy="287337"/>
          </a:xfrm>
        </p:spPr>
        <p:txBody>
          <a:bodyPr/>
          <a:lstStyle/>
          <a:p>
            <a:r>
              <a:rPr lang="en-US" dirty="0">
                <a:latin typeface="Arial"/>
              </a:rPr>
              <a:t>Methodology and sample production</a:t>
            </a:r>
          </a:p>
          <a:p>
            <a:endParaRPr lang="en-ID" sz="1800" dirty="0">
              <a:latin typeface="Arial"/>
            </a:endParaRPr>
          </a:p>
          <a:p>
            <a:endParaRPr lang="de-AT" dirty="0"/>
          </a:p>
        </p:txBody>
      </p:sp>
      <mc:AlternateContent xmlns:mc="http://schemas.openxmlformats.org/markup-compatibility/2006" xmlns:a14="http://schemas.microsoft.com/office/drawing/2010/main">
        <mc:Choice Requires="a14">
          <p:sp>
            <p:nvSpPr>
              <p:cNvPr id="39" name="Textfeld 38">
                <a:extLst>
                  <a:ext uri="{FF2B5EF4-FFF2-40B4-BE49-F238E27FC236}">
                    <a16:creationId xmlns:a16="http://schemas.microsoft.com/office/drawing/2014/main" id="{A28497D1-BA77-DE2C-5718-F6BE88ABBAB2}"/>
                  </a:ext>
                </a:extLst>
              </p:cNvPr>
              <p:cNvSpPr txBox="1"/>
              <p:nvPr/>
            </p:nvSpPr>
            <p:spPr bwMode="auto">
              <a:xfrm>
                <a:off x="2838037" y="5693483"/>
                <a:ext cx="3257963" cy="824841"/>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de-DE" i="1" smtClean="0">
                              <a:solidFill>
                                <a:srgbClr val="C86400"/>
                              </a:solidFill>
                              <a:latin typeface="Cambria Math" panose="02040503050406030204" pitchFamily="18" charset="0"/>
                            </a:rPr>
                          </m:ctrlPr>
                        </m:sSubPr>
                        <m:e>
                          <m:r>
                            <m:rPr>
                              <m:sty m:val="p"/>
                            </m:rPr>
                            <a:rPr lang="de-DE">
                              <a:solidFill>
                                <a:srgbClr val="C86400"/>
                              </a:solidFill>
                              <a:latin typeface="Cambria Math" panose="02040503050406030204" pitchFamily="18" charset="0"/>
                            </a:rPr>
                            <m:t>P</m:t>
                          </m:r>
                        </m:e>
                        <m:sub>
                          <m:r>
                            <m:rPr>
                              <m:sty m:val="p"/>
                            </m:rPr>
                            <a:rPr lang="de-AT">
                              <a:solidFill>
                                <a:srgbClr val="C86400"/>
                              </a:solidFill>
                              <a:latin typeface="Cambria Math" panose="02040503050406030204" pitchFamily="18" charset="0"/>
                            </a:rPr>
                            <m:t>Z</m:t>
                          </m:r>
                        </m:sub>
                      </m:sSub>
                      <m:r>
                        <a:rPr lang="de-AT" b="0" i="1" smtClean="0">
                          <a:solidFill>
                            <a:srgbClr val="C86400"/>
                          </a:solidFill>
                          <a:latin typeface="Cambria Math" panose="02040503050406030204" pitchFamily="18" charset="0"/>
                        </a:rPr>
                        <m:t>=</m:t>
                      </m:r>
                      <m:nary>
                        <m:naryPr>
                          <m:chr m:val="∑"/>
                          <m:supHide m:val="on"/>
                          <m:ctrlPr>
                            <a:rPr lang="de-AT" sz="1800" i="1" smtClean="0">
                              <a:latin typeface="Cambria Math" panose="02040503050406030204" pitchFamily="18" charset="0"/>
                            </a:rPr>
                          </m:ctrlPr>
                        </m:naryPr>
                        <m:sub>
                          <m:r>
                            <m:rPr>
                              <m:sty m:val="p"/>
                              <m:brk m:alnAt="7"/>
                            </m:rPr>
                            <a:rPr lang="de-AT" sz="1800" b="0" i="0" smtClean="0">
                              <a:latin typeface="Cambria Math" panose="02040503050406030204" pitchFamily="18" charset="0"/>
                            </a:rPr>
                            <m:t>i</m:t>
                          </m:r>
                        </m:sub>
                        <m:sup/>
                        <m:e>
                          <m:nary>
                            <m:naryPr>
                              <m:chr m:val="∑"/>
                              <m:supHide m:val="on"/>
                              <m:ctrlPr>
                                <a:rPr lang="de-AT" sz="1800" i="1" smtClean="0">
                                  <a:latin typeface="Cambria Math" panose="02040503050406030204" pitchFamily="18" charset="0"/>
                                </a:rPr>
                              </m:ctrlPr>
                            </m:naryPr>
                            <m:sub>
                              <m:r>
                                <m:rPr>
                                  <m:sty m:val="p"/>
                                  <m:brk m:alnAt="7"/>
                                </m:rPr>
                                <a:rPr lang="de-AT" sz="1800" b="0" i="0" smtClean="0">
                                  <a:latin typeface="Cambria Math" panose="02040503050406030204" pitchFamily="18" charset="0"/>
                                </a:rPr>
                                <m:t>j</m:t>
                              </m:r>
                            </m:sub>
                            <m:sup/>
                            <m:e>
                              <m:f>
                                <m:fPr>
                                  <m:ctrlPr>
                                    <a:rPr lang="de-DE" sz="1800" i="1">
                                      <a:latin typeface="Cambria Math" panose="02040503050406030204" pitchFamily="18" charset="0"/>
                                    </a:rPr>
                                  </m:ctrlPr>
                                </m:fPr>
                                <m:num>
                                  <m:sSub>
                                    <m:sSubPr>
                                      <m:ctrlPr>
                                        <a:rPr lang="de-DE" sz="1800" i="1">
                                          <a:latin typeface="Cambria Math" panose="02040503050406030204" pitchFamily="18" charset="0"/>
                                        </a:rPr>
                                      </m:ctrlPr>
                                    </m:sSubPr>
                                    <m:e>
                                      <m:r>
                                        <m:rPr>
                                          <m:sty m:val="p"/>
                                        </m:rPr>
                                        <a:rPr lang="de-AT" sz="1800" i="0">
                                          <a:latin typeface="Cambria Math" panose="02040503050406030204" pitchFamily="18" charset="0"/>
                                        </a:rPr>
                                        <m:t>f</m:t>
                                      </m:r>
                                    </m:e>
                                    <m:sub>
                                      <m:r>
                                        <m:rPr>
                                          <m:sty m:val="p"/>
                                        </m:rPr>
                                        <a:rPr lang="de-DE" sz="1800" i="0">
                                          <a:latin typeface="Cambria Math" panose="02040503050406030204" pitchFamily="18" charset="0"/>
                                        </a:rPr>
                                        <m:t>i</m:t>
                                      </m:r>
                                      <m:r>
                                        <a:rPr lang="de-AT" sz="1800" i="0">
                                          <a:latin typeface="Cambria Math" panose="02040503050406030204" pitchFamily="18" charset="0"/>
                                        </a:rPr>
                                        <m:t>,</m:t>
                                      </m:r>
                                      <m:r>
                                        <m:rPr>
                                          <m:sty m:val="p"/>
                                        </m:rPr>
                                        <a:rPr lang="de-AT" sz="1800" i="0">
                                          <a:latin typeface="Cambria Math" panose="02040503050406030204" pitchFamily="18" charset="0"/>
                                        </a:rPr>
                                        <m:t>k</m:t>
                                      </m:r>
                                    </m:sub>
                                  </m:sSub>
                                </m:num>
                                <m:den>
                                  <m:sSub>
                                    <m:sSubPr>
                                      <m:ctrlPr>
                                        <a:rPr lang="de-DE" sz="1800" i="1">
                                          <a:latin typeface="Cambria Math" panose="02040503050406030204" pitchFamily="18" charset="0"/>
                                        </a:rPr>
                                      </m:ctrlPr>
                                    </m:sSubPr>
                                    <m:e>
                                      <m:r>
                                        <m:rPr>
                                          <m:sty m:val="p"/>
                                        </m:rPr>
                                        <a:rPr lang="de-AT" sz="1800" i="0">
                                          <a:latin typeface="Cambria Math" panose="02040503050406030204" pitchFamily="18" charset="0"/>
                                        </a:rPr>
                                        <m:t>r</m:t>
                                      </m:r>
                                    </m:e>
                                    <m:sub>
                                      <m:r>
                                        <m:rPr>
                                          <m:sty m:val="p"/>
                                        </m:rPr>
                                        <a:rPr lang="de-DE" sz="1800" i="0">
                                          <a:latin typeface="Cambria Math" panose="02040503050406030204" pitchFamily="18" charset="0"/>
                                        </a:rPr>
                                        <m:t>i</m:t>
                                      </m:r>
                                      <m:r>
                                        <a:rPr lang="de-AT" sz="1800" i="0">
                                          <a:latin typeface="Cambria Math" panose="02040503050406030204" pitchFamily="18" charset="0"/>
                                        </a:rPr>
                                        <m:t>,</m:t>
                                      </m:r>
                                      <m:r>
                                        <m:rPr>
                                          <m:sty m:val="p"/>
                                        </m:rPr>
                                        <a:rPr lang="de-AT" sz="1800" i="0">
                                          <a:latin typeface="Cambria Math" panose="02040503050406030204" pitchFamily="18" charset="0"/>
                                        </a:rPr>
                                        <m:t>k</m:t>
                                      </m:r>
                                    </m:sub>
                                  </m:sSub>
                                </m:den>
                              </m:f>
                            </m:e>
                          </m:nary>
                        </m:e>
                      </m:nary>
                    </m:oMath>
                  </m:oMathPara>
                </a14:m>
                <a:endParaRPr lang="en-US" dirty="0"/>
              </a:p>
            </p:txBody>
          </p:sp>
        </mc:Choice>
        <mc:Fallback xmlns="">
          <p:sp>
            <p:nvSpPr>
              <p:cNvPr id="39" name="Textfeld 38">
                <a:extLst>
                  <a:ext uri="{FF2B5EF4-FFF2-40B4-BE49-F238E27FC236}">
                    <a16:creationId xmlns:a16="http://schemas.microsoft.com/office/drawing/2014/main" id="{A28497D1-BA77-DE2C-5718-F6BE88ABBAB2}"/>
                  </a:ext>
                </a:extLst>
              </p:cNvPr>
              <p:cNvSpPr txBox="1">
                <a:spLocks noRot="1" noChangeAspect="1" noMove="1" noResize="1" noEditPoints="1" noAdjustHandles="1" noChangeArrowheads="1" noChangeShapeType="1" noTextEdit="1"/>
              </p:cNvSpPr>
              <p:nvPr/>
            </p:nvSpPr>
            <p:spPr bwMode="auto">
              <a:xfrm>
                <a:off x="2838037" y="5693483"/>
                <a:ext cx="3257963" cy="824841"/>
              </a:xfrm>
              <a:prstGeom prst="rect">
                <a:avLst/>
              </a:prstGeom>
              <a:blipFill>
                <a:blip r:embed="rId5"/>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40" name="Ellipse 39">
            <a:extLst>
              <a:ext uri="{FF2B5EF4-FFF2-40B4-BE49-F238E27FC236}">
                <a16:creationId xmlns:a16="http://schemas.microsoft.com/office/drawing/2014/main" id="{5A72F304-7A1D-F5BC-07CA-D29874245566}"/>
              </a:ext>
            </a:extLst>
          </p:cNvPr>
          <p:cNvSpPr/>
          <p:nvPr/>
        </p:nvSpPr>
        <p:spPr>
          <a:xfrm>
            <a:off x="7555761" y="5156496"/>
            <a:ext cx="147781" cy="147782"/>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41" name="Ellipse 40">
            <a:extLst>
              <a:ext uri="{FF2B5EF4-FFF2-40B4-BE49-F238E27FC236}">
                <a16:creationId xmlns:a16="http://schemas.microsoft.com/office/drawing/2014/main" id="{7DB2CCD2-C0EF-A356-B218-32B0B92043BE}"/>
              </a:ext>
            </a:extLst>
          </p:cNvPr>
          <p:cNvSpPr/>
          <p:nvPr/>
        </p:nvSpPr>
        <p:spPr>
          <a:xfrm>
            <a:off x="7857344" y="5565587"/>
            <a:ext cx="147781" cy="147782"/>
          </a:xfrm>
          <a:prstGeom prst="ellips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mc:AlternateContent xmlns:mc="http://schemas.openxmlformats.org/markup-compatibility/2006" xmlns:a14="http://schemas.microsoft.com/office/drawing/2010/main">
        <mc:Choice Requires="a14">
          <p:sp>
            <p:nvSpPr>
              <p:cNvPr id="14" name="Textfeld 13">
                <a:extLst>
                  <a:ext uri="{FF2B5EF4-FFF2-40B4-BE49-F238E27FC236}">
                    <a16:creationId xmlns:a16="http://schemas.microsoft.com/office/drawing/2014/main" id="{5BB0FBBC-3523-5F4C-8409-0E101E2AF8B5}"/>
                  </a:ext>
                </a:extLst>
              </p:cNvPr>
              <p:cNvSpPr txBox="1"/>
              <p:nvPr/>
            </p:nvSpPr>
            <p:spPr bwMode="auto">
              <a:xfrm>
                <a:off x="9454658" y="3341616"/>
                <a:ext cx="214802" cy="307777"/>
              </a:xfrm>
              <a:prstGeom prst="rect">
                <a:avLst/>
              </a:prstGeom>
              <a:noFill/>
              <a:ln>
                <a:noFill/>
              </a:ln>
            </p:spPr>
            <p:txBody>
              <a:bodyPr vert="horz" wrap="none" lIns="0" tIns="0" rIns="0" bIns="0" numCol="1" rtlCol="0" anchor="ctr" anchorCtr="0" compatLnSpc="1">
                <a:prstTxWarp prst="textNoShape">
                  <a:avLst/>
                </a:prstTxWarp>
                <a:spAutoFit/>
              </a:bodyPr>
              <a:lstStyle/>
              <a:p>
                <a:pPr algn="l"/>
                <a14:m>
                  <m:oMathPara xmlns:m="http://schemas.openxmlformats.org/officeDocument/2006/math">
                    <m:oMathParaPr>
                      <m:jc m:val="centerGroup"/>
                    </m:oMathParaPr>
                    <m:oMath xmlns:m="http://schemas.openxmlformats.org/officeDocument/2006/math">
                      <m:r>
                        <a:rPr lang="de-AT" sz="2000" b="1" i="0" kern="0" smtClean="0">
                          <a:latin typeface="Cambria Math" panose="02040503050406030204" pitchFamily="18" charset="0"/>
                          <a:ea typeface="Cambria Math" panose="02040503050406030204" pitchFamily="18" charset="0"/>
                        </a:rPr>
                        <m:t>𝛄</m:t>
                      </m:r>
                    </m:oMath>
                  </m:oMathPara>
                </a14:m>
                <a:endParaRPr lang="de-AT" sz="2000" b="1" kern="0" dirty="0"/>
              </a:p>
            </p:txBody>
          </p:sp>
        </mc:Choice>
        <mc:Fallback xmlns="">
          <p:sp>
            <p:nvSpPr>
              <p:cNvPr id="14" name="Textfeld 13">
                <a:extLst>
                  <a:ext uri="{FF2B5EF4-FFF2-40B4-BE49-F238E27FC236}">
                    <a16:creationId xmlns:a16="http://schemas.microsoft.com/office/drawing/2014/main" id="{5BB0FBBC-3523-5F4C-8409-0E101E2AF8B5}"/>
                  </a:ext>
                </a:extLst>
              </p:cNvPr>
              <p:cNvSpPr txBox="1">
                <a:spLocks noRot="1" noChangeAspect="1" noMove="1" noResize="1" noEditPoints="1" noAdjustHandles="1" noChangeArrowheads="1" noChangeShapeType="1" noTextEdit="1"/>
              </p:cNvSpPr>
              <p:nvPr/>
            </p:nvSpPr>
            <p:spPr bwMode="auto">
              <a:xfrm>
                <a:off x="9454658" y="3341616"/>
                <a:ext cx="214802" cy="307777"/>
              </a:xfrm>
              <a:prstGeom prst="rect">
                <a:avLst/>
              </a:prstGeom>
              <a:blipFill>
                <a:blip r:embed="rId6"/>
                <a:stretch>
                  <a:fillRect l="-25714" r="-28571" b="-25490"/>
                </a:stretch>
              </a:blipFill>
              <a:ln>
                <a:noFill/>
              </a:ln>
            </p:spPr>
            <p:txBody>
              <a:bodyPr/>
              <a:lstStyle/>
              <a:p>
                <a:r>
                  <a:rPr lang="de-AT">
                    <a:noFill/>
                  </a:rPr>
                  <a:t> </a:t>
                </a:r>
              </a:p>
            </p:txBody>
          </p:sp>
        </mc:Fallback>
      </mc:AlternateContent>
      <mc:AlternateContent xmlns:mc="http://schemas.openxmlformats.org/markup-compatibility/2006" xmlns:a14="http://schemas.microsoft.com/office/drawing/2010/main">
        <mc:Choice Requires="a14">
          <p:sp>
            <p:nvSpPr>
              <p:cNvPr id="15" name="Textfeld 14">
                <a:extLst>
                  <a:ext uri="{FF2B5EF4-FFF2-40B4-BE49-F238E27FC236}">
                    <a16:creationId xmlns:a16="http://schemas.microsoft.com/office/drawing/2014/main" id="{EEEEE9DF-2876-E0FE-9758-04B25BF2036B}"/>
                  </a:ext>
                </a:extLst>
              </p:cNvPr>
              <p:cNvSpPr txBox="1"/>
              <p:nvPr/>
            </p:nvSpPr>
            <p:spPr bwMode="auto">
              <a:xfrm>
                <a:off x="7923493" y="4187169"/>
                <a:ext cx="214802" cy="307777"/>
              </a:xfrm>
              <a:prstGeom prst="rect">
                <a:avLst/>
              </a:prstGeom>
              <a:noFill/>
              <a:ln>
                <a:noFill/>
              </a:ln>
            </p:spPr>
            <p:txBody>
              <a:bodyPr vert="horz" wrap="none" lIns="0" tIns="0" rIns="0" bIns="0" numCol="1" rtlCol="0" anchor="ctr" anchorCtr="0" compatLnSpc="1">
                <a:prstTxWarp prst="textNoShape">
                  <a:avLst/>
                </a:prstTxWarp>
                <a:spAutoFit/>
              </a:bodyPr>
              <a:lstStyle/>
              <a:p>
                <a:pPr algn="l"/>
                <a14:m>
                  <m:oMathPara xmlns:m="http://schemas.openxmlformats.org/officeDocument/2006/math">
                    <m:oMathParaPr>
                      <m:jc m:val="centerGroup"/>
                    </m:oMathParaPr>
                    <m:oMath xmlns:m="http://schemas.openxmlformats.org/officeDocument/2006/math">
                      <m:r>
                        <a:rPr lang="de-AT" sz="2000" b="1" i="0" kern="0" smtClean="0">
                          <a:latin typeface="Cambria Math" panose="02040503050406030204" pitchFamily="18" charset="0"/>
                          <a:ea typeface="Cambria Math" panose="02040503050406030204" pitchFamily="18" charset="0"/>
                        </a:rPr>
                        <m:t>𝛄</m:t>
                      </m:r>
                    </m:oMath>
                  </m:oMathPara>
                </a14:m>
                <a:endParaRPr lang="de-AT" sz="2000" b="1" kern="0" dirty="0"/>
              </a:p>
            </p:txBody>
          </p:sp>
        </mc:Choice>
        <mc:Fallback xmlns="">
          <p:sp>
            <p:nvSpPr>
              <p:cNvPr id="15" name="Textfeld 14">
                <a:extLst>
                  <a:ext uri="{FF2B5EF4-FFF2-40B4-BE49-F238E27FC236}">
                    <a16:creationId xmlns:a16="http://schemas.microsoft.com/office/drawing/2014/main" id="{EEEEE9DF-2876-E0FE-9758-04B25BF2036B}"/>
                  </a:ext>
                </a:extLst>
              </p:cNvPr>
              <p:cNvSpPr txBox="1">
                <a:spLocks noRot="1" noChangeAspect="1" noMove="1" noResize="1" noEditPoints="1" noAdjustHandles="1" noChangeArrowheads="1" noChangeShapeType="1" noTextEdit="1"/>
              </p:cNvSpPr>
              <p:nvPr/>
            </p:nvSpPr>
            <p:spPr bwMode="auto">
              <a:xfrm>
                <a:off x="7923493" y="4187169"/>
                <a:ext cx="214802" cy="307777"/>
              </a:xfrm>
              <a:prstGeom prst="rect">
                <a:avLst/>
              </a:prstGeom>
              <a:blipFill>
                <a:blip r:embed="rId7"/>
                <a:stretch>
                  <a:fillRect l="-25714" r="-28571" b="-28000"/>
                </a:stretch>
              </a:blipFill>
              <a:ln>
                <a:noFill/>
              </a:ln>
            </p:spPr>
            <p:txBody>
              <a:bodyPr/>
              <a:lstStyle/>
              <a:p>
                <a:r>
                  <a:rPr lang="de-AT">
                    <a:noFill/>
                  </a:rPr>
                  <a:t> </a:t>
                </a:r>
              </a:p>
            </p:txBody>
          </p:sp>
        </mc:Fallback>
      </mc:AlternateContent>
      <mc:AlternateContent xmlns:mc="http://schemas.openxmlformats.org/markup-compatibility/2006" xmlns:a14="http://schemas.microsoft.com/office/drawing/2010/main">
        <mc:Choice Requires="a14">
          <p:sp>
            <p:nvSpPr>
              <p:cNvPr id="16" name="Textfeld 15">
                <a:extLst>
                  <a:ext uri="{FF2B5EF4-FFF2-40B4-BE49-F238E27FC236}">
                    <a16:creationId xmlns:a16="http://schemas.microsoft.com/office/drawing/2014/main" id="{9EDFF298-1572-6DDB-D790-377D5075B963}"/>
                  </a:ext>
                </a:extLst>
              </p:cNvPr>
              <p:cNvSpPr txBox="1"/>
              <p:nvPr/>
            </p:nvSpPr>
            <p:spPr bwMode="auto">
              <a:xfrm>
                <a:off x="9361957" y="5156496"/>
                <a:ext cx="214802" cy="307777"/>
              </a:xfrm>
              <a:prstGeom prst="rect">
                <a:avLst/>
              </a:prstGeom>
              <a:noFill/>
              <a:ln>
                <a:noFill/>
              </a:ln>
            </p:spPr>
            <p:txBody>
              <a:bodyPr vert="horz" wrap="none" lIns="0" tIns="0" rIns="0" bIns="0" numCol="1" rtlCol="0" anchor="ctr" anchorCtr="0" compatLnSpc="1">
                <a:prstTxWarp prst="textNoShape">
                  <a:avLst/>
                </a:prstTxWarp>
                <a:spAutoFit/>
              </a:bodyPr>
              <a:lstStyle/>
              <a:p>
                <a:pPr algn="l"/>
                <a14:m>
                  <m:oMathPara xmlns:m="http://schemas.openxmlformats.org/officeDocument/2006/math">
                    <m:oMathParaPr>
                      <m:jc m:val="centerGroup"/>
                    </m:oMathParaPr>
                    <m:oMath xmlns:m="http://schemas.openxmlformats.org/officeDocument/2006/math">
                      <m:r>
                        <a:rPr lang="de-AT" sz="2000" b="1" i="0" kern="0" smtClean="0">
                          <a:latin typeface="Cambria Math" panose="02040503050406030204" pitchFamily="18" charset="0"/>
                          <a:ea typeface="Cambria Math" panose="02040503050406030204" pitchFamily="18" charset="0"/>
                        </a:rPr>
                        <m:t>𝛄</m:t>
                      </m:r>
                    </m:oMath>
                  </m:oMathPara>
                </a14:m>
                <a:endParaRPr lang="de-AT" sz="2000" b="1" kern="0" dirty="0"/>
              </a:p>
            </p:txBody>
          </p:sp>
        </mc:Choice>
        <mc:Fallback xmlns="">
          <p:sp>
            <p:nvSpPr>
              <p:cNvPr id="16" name="Textfeld 15">
                <a:extLst>
                  <a:ext uri="{FF2B5EF4-FFF2-40B4-BE49-F238E27FC236}">
                    <a16:creationId xmlns:a16="http://schemas.microsoft.com/office/drawing/2014/main" id="{9EDFF298-1572-6DDB-D790-377D5075B963}"/>
                  </a:ext>
                </a:extLst>
              </p:cNvPr>
              <p:cNvSpPr txBox="1">
                <a:spLocks noRot="1" noChangeAspect="1" noMove="1" noResize="1" noEditPoints="1" noAdjustHandles="1" noChangeArrowheads="1" noChangeShapeType="1" noTextEdit="1"/>
              </p:cNvSpPr>
              <p:nvPr/>
            </p:nvSpPr>
            <p:spPr bwMode="auto">
              <a:xfrm>
                <a:off x="9361957" y="5156496"/>
                <a:ext cx="214802" cy="307777"/>
              </a:xfrm>
              <a:prstGeom prst="rect">
                <a:avLst/>
              </a:prstGeom>
              <a:blipFill>
                <a:blip r:embed="rId8"/>
                <a:stretch>
                  <a:fillRect l="-25714" r="-28571" b="-28000"/>
                </a:stretch>
              </a:blipFill>
              <a:ln>
                <a:noFill/>
              </a:ln>
            </p:spPr>
            <p:txBody>
              <a:bodyPr/>
              <a:lstStyle/>
              <a:p>
                <a:r>
                  <a:rPr lang="de-AT">
                    <a:noFill/>
                  </a:rPr>
                  <a:t> </a:t>
                </a:r>
              </a:p>
            </p:txBody>
          </p:sp>
        </mc:Fallback>
      </mc:AlternateContent>
      <mc:AlternateContent xmlns:mc="http://schemas.openxmlformats.org/markup-compatibility/2006" xmlns:a14="http://schemas.microsoft.com/office/drawing/2010/main">
        <mc:Choice Requires="a14">
          <p:sp>
            <p:nvSpPr>
              <p:cNvPr id="20" name="Textfeld 19">
                <a:extLst>
                  <a:ext uri="{FF2B5EF4-FFF2-40B4-BE49-F238E27FC236}">
                    <a16:creationId xmlns:a16="http://schemas.microsoft.com/office/drawing/2014/main" id="{4ABACC03-E89D-C735-5D77-AA68285FC097}"/>
                  </a:ext>
                </a:extLst>
              </p:cNvPr>
              <p:cNvSpPr txBox="1"/>
              <p:nvPr/>
            </p:nvSpPr>
            <p:spPr bwMode="auto">
              <a:xfrm>
                <a:off x="7593638" y="5720252"/>
                <a:ext cx="214802" cy="307777"/>
              </a:xfrm>
              <a:prstGeom prst="rect">
                <a:avLst/>
              </a:prstGeom>
              <a:noFill/>
              <a:ln>
                <a:noFill/>
              </a:ln>
            </p:spPr>
            <p:txBody>
              <a:bodyPr vert="horz" wrap="none" lIns="0" tIns="0" rIns="0" bIns="0" numCol="1" rtlCol="0" anchor="ctr" anchorCtr="0" compatLnSpc="1">
                <a:prstTxWarp prst="textNoShape">
                  <a:avLst/>
                </a:prstTxWarp>
                <a:spAutoFit/>
              </a:bodyPr>
              <a:lstStyle/>
              <a:p>
                <a:pPr algn="l"/>
                <a14:m>
                  <m:oMathPara xmlns:m="http://schemas.openxmlformats.org/officeDocument/2006/math">
                    <m:oMathParaPr>
                      <m:jc m:val="centerGroup"/>
                    </m:oMathParaPr>
                    <m:oMath xmlns:m="http://schemas.openxmlformats.org/officeDocument/2006/math">
                      <m:r>
                        <a:rPr lang="de-AT" sz="2000" b="1" i="0" kern="0" smtClean="0">
                          <a:latin typeface="Cambria Math" panose="02040503050406030204" pitchFamily="18" charset="0"/>
                          <a:ea typeface="Cambria Math" panose="02040503050406030204" pitchFamily="18" charset="0"/>
                        </a:rPr>
                        <m:t>𝛄</m:t>
                      </m:r>
                    </m:oMath>
                  </m:oMathPara>
                </a14:m>
                <a:endParaRPr lang="de-AT" sz="2000" b="1" kern="0" dirty="0"/>
              </a:p>
            </p:txBody>
          </p:sp>
        </mc:Choice>
        <mc:Fallback xmlns="">
          <p:sp>
            <p:nvSpPr>
              <p:cNvPr id="20" name="Textfeld 19">
                <a:extLst>
                  <a:ext uri="{FF2B5EF4-FFF2-40B4-BE49-F238E27FC236}">
                    <a16:creationId xmlns:a16="http://schemas.microsoft.com/office/drawing/2014/main" id="{4ABACC03-E89D-C735-5D77-AA68285FC097}"/>
                  </a:ext>
                </a:extLst>
              </p:cNvPr>
              <p:cNvSpPr txBox="1">
                <a:spLocks noRot="1" noChangeAspect="1" noMove="1" noResize="1" noEditPoints="1" noAdjustHandles="1" noChangeArrowheads="1" noChangeShapeType="1" noTextEdit="1"/>
              </p:cNvSpPr>
              <p:nvPr/>
            </p:nvSpPr>
            <p:spPr bwMode="auto">
              <a:xfrm>
                <a:off x="7593638" y="5720252"/>
                <a:ext cx="214802" cy="307777"/>
              </a:xfrm>
              <a:prstGeom prst="rect">
                <a:avLst/>
              </a:prstGeom>
              <a:blipFill>
                <a:blip r:embed="rId9"/>
                <a:stretch>
                  <a:fillRect l="-25714" r="-28571" b="-27451"/>
                </a:stretch>
              </a:blipFill>
              <a:ln>
                <a:noFill/>
              </a:ln>
            </p:spPr>
            <p:txBody>
              <a:bodyPr/>
              <a:lstStyle/>
              <a:p>
                <a:r>
                  <a:rPr lang="de-AT">
                    <a:noFill/>
                  </a:rPr>
                  <a:t> </a:t>
                </a:r>
              </a:p>
            </p:txBody>
          </p:sp>
        </mc:Fallback>
      </mc:AlternateContent>
    </p:spTree>
    <p:extLst>
      <p:ext uri="{BB962C8B-B14F-4D97-AF65-F5344CB8AC3E}">
        <p14:creationId xmlns:p14="http://schemas.microsoft.com/office/powerpoint/2010/main" val="1022945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97EA12D2-8024-7346-84EF-E282585AE000}"/>
              </a:ext>
            </a:extLst>
          </p:cNvPr>
          <p:cNvSpPr>
            <a:spLocks noGrp="1"/>
          </p:cNvSpPr>
          <p:nvPr>
            <p:ph type="ftr" sz="quarter" idx="10"/>
          </p:nvPr>
        </p:nvSpPr>
        <p:spPr>
          <a:xfrm>
            <a:off x="74712" y="6597352"/>
            <a:ext cx="12042576" cy="260350"/>
          </a:xfrm>
        </p:spPr>
        <p:txBody>
          <a:bodyPr/>
          <a:lstStyle/>
          <a:p>
            <a:pPr>
              <a:tabLst>
                <a:tab pos="346075" algn="l"/>
                <a:tab pos="5954713" algn="ctr"/>
                <a:tab pos="11814175" algn="r"/>
              </a:tabLst>
            </a:pPr>
            <a:r>
              <a:rPr lang="de-DE" altLang="de-DE" dirty="0"/>
              <a:t>	</a:t>
            </a:r>
            <a:r>
              <a:rPr lang="de-AT" sz="900" dirty="0">
                <a:solidFill>
                  <a:srgbClr val="000000"/>
                </a:solidFill>
                <a:latin typeface="Arial" panose="020B0604020202020204" pitchFamily="34" charset="0"/>
              </a:rPr>
              <a:t>57. Metallographie Tagung</a:t>
            </a:r>
            <a:r>
              <a:rPr lang="de-AT" dirty="0">
                <a:solidFill>
                  <a:srgbClr val="000000"/>
                </a:solidFill>
              </a:rPr>
              <a:t>	MUL-ESM</a:t>
            </a:r>
            <a:r>
              <a:rPr lang="de-DE" altLang="de-DE" dirty="0"/>
              <a:t>	  </a:t>
            </a:r>
            <a:fld id="{55741CB4-9832-CA46-BCB8-8927D8D507FC}" type="slidenum">
              <a:rPr lang="de-DE" altLang="de-DE" smtClean="0"/>
              <a:pPr>
                <a:tabLst>
                  <a:tab pos="346075" algn="l"/>
                  <a:tab pos="5954713" algn="ctr"/>
                  <a:tab pos="11814175" algn="r"/>
                </a:tabLst>
              </a:pPr>
              <a:t>13</a:t>
            </a:fld>
            <a:endParaRPr lang="de-DE" altLang="de-DE" dirty="0"/>
          </a:p>
        </p:txBody>
      </p:sp>
      <p:sp>
        <p:nvSpPr>
          <p:cNvPr id="4" name="Textplatzhalter 8">
            <a:extLst>
              <a:ext uri="{FF2B5EF4-FFF2-40B4-BE49-F238E27FC236}">
                <a16:creationId xmlns:a16="http://schemas.microsoft.com/office/drawing/2014/main" id="{882B0FA6-81A6-4F8A-AA20-547844226CD9}"/>
              </a:ext>
            </a:extLst>
          </p:cNvPr>
          <p:cNvSpPr>
            <a:spLocks noGrp="1"/>
          </p:cNvSpPr>
          <p:nvPr>
            <p:ph type="body" sz="quarter" idx="11"/>
          </p:nvPr>
        </p:nvSpPr>
        <p:spPr>
          <a:xfrm>
            <a:off x="247507" y="188912"/>
            <a:ext cx="10753003" cy="287337"/>
          </a:xfrm>
        </p:spPr>
        <p:txBody>
          <a:bodyPr/>
          <a:lstStyle/>
          <a:p>
            <a:r>
              <a:rPr lang="en-US" dirty="0"/>
              <a:t>Table of contents</a:t>
            </a:r>
          </a:p>
          <a:p>
            <a:endParaRPr lang="en-US" dirty="0"/>
          </a:p>
        </p:txBody>
      </p:sp>
      <p:sp>
        <p:nvSpPr>
          <p:cNvPr id="9" name="Inhaltsplatzhalter 2"/>
          <p:cNvSpPr>
            <a:spLocks noGrp="1"/>
          </p:cNvSpPr>
          <p:nvPr>
            <p:ph idx="1"/>
          </p:nvPr>
        </p:nvSpPr>
        <p:spPr>
          <a:xfrm>
            <a:off x="335360" y="734142"/>
            <a:ext cx="11521280" cy="5537349"/>
          </a:xfrm>
        </p:spPr>
        <p:txBody>
          <a:bodyPr anchor="ctr"/>
          <a:lstStyle/>
          <a:p>
            <a:pPr marL="457200" indent="-457200">
              <a:lnSpc>
                <a:spcPct val="200000"/>
              </a:lnSpc>
              <a:buFont typeface="+mj-lt"/>
              <a:buAutoNum type="arabicPeriod"/>
            </a:pPr>
            <a:r>
              <a:rPr lang="en-US" sz="2000" dirty="0">
                <a:solidFill>
                  <a:srgbClr val="FF0000"/>
                </a:solidFill>
                <a:latin typeface="+mj-lt"/>
              </a:rPr>
              <a:t>Introduction and theoretical input</a:t>
            </a:r>
          </a:p>
          <a:p>
            <a:pPr marL="457200" indent="-457200">
              <a:lnSpc>
                <a:spcPct val="200000"/>
              </a:lnSpc>
              <a:buFont typeface="+mj-lt"/>
              <a:buAutoNum type="arabicPeriod"/>
            </a:pPr>
            <a:r>
              <a:rPr lang="en-US" sz="2000" dirty="0">
                <a:solidFill>
                  <a:srgbClr val="FF0000"/>
                </a:solidFill>
                <a:latin typeface="+mj-lt"/>
              </a:rPr>
              <a:t>HT-LSCM: Experimental device</a:t>
            </a:r>
          </a:p>
          <a:p>
            <a:pPr marL="457200" indent="-457200">
              <a:lnSpc>
                <a:spcPct val="200000"/>
              </a:lnSpc>
              <a:buFont typeface="+mj-lt"/>
              <a:buAutoNum type="arabicPeriod"/>
            </a:pPr>
            <a:r>
              <a:rPr lang="en-US" sz="2000" dirty="0">
                <a:solidFill>
                  <a:srgbClr val="FF0000"/>
                </a:solidFill>
                <a:latin typeface="+mj-lt"/>
              </a:rPr>
              <a:t>Methodology and sample production</a:t>
            </a:r>
          </a:p>
          <a:p>
            <a:pPr marL="457200" indent="-457200">
              <a:lnSpc>
                <a:spcPct val="200000"/>
              </a:lnSpc>
              <a:buFont typeface="+mj-lt"/>
              <a:buAutoNum type="arabicPeriod"/>
            </a:pPr>
            <a:r>
              <a:rPr lang="de-AT" sz="2000" dirty="0">
                <a:solidFill>
                  <a:srgbClr val="FF0000"/>
                </a:solidFill>
                <a:latin typeface="+mj-lt"/>
              </a:rPr>
              <a:t>Investigation </a:t>
            </a:r>
            <a:r>
              <a:rPr lang="en-US" sz="2000" dirty="0">
                <a:solidFill>
                  <a:srgbClr val="FF0000"/>
                </a:solidFill>
                <a:latin typeface="+mj-lt"/>
              </a:rPr>
              <a:t>of retarding pressures (solute drag, pinning) in Fe-X systems</a:t>
            </a:r>
          </a:p>
          <a:p>
            <a:pPr marL="457200" indent="-457200">
              <a:lnSpc>
                <a:spcPct val="200000"/>
              </a:lnSpc>
              <a:buFont typeface="+mj-lt"/>
              <a:buAutoNum type="arabicPeriod"/>
            </a:pPr>
            <a:r>
              <a:rPr lang="en-US" sz="2000" dirty="0">
                <a:latin typeface="+mj-lt"/>
              </a:rPr>
              <a:t>Conclusion</a:t>
            </a:r>
          </a:p>
          <a:p>
            <a:pPr marL="457200" indent="-457200">
              <a:lnSpc>
                <a:spcPct val="200000"/>
              </a:lnSpc>
              <a:buFont typeface="+mj-lt"/>
              <a:buAutoNum type="arabicPeriod"/>
            </a:pPr>
            <a:endParaRPr lang="en-US" sz="2000" dirty="0">
              <a:latin typeface="+mj-lt"/>
            </a:endParaRPr>
          </a:p>
          <a:p>
            <a:pPr marL="342900" marR="0" lvl="1" indent="0" algn="l" defTabSz="914400" rtl="0" eaLnBrk="1" fontAlgn="base" latinLnBrk="0" hangingPunct="1">
              <a:spcBef>
                <a:spcPct val="20000"/>
              </a:spcBef>
              <a:spcAft>
                <a:spcPct val="0"/>
              </a:spcAft>
              <a:buClr>
                <a:srgbClr val="00737E"/>
              </a:buClr>
              <a:buSzPct val="50000"/>
              <a:buNone/>
              <a:tabLst/>
              <a:defRPr/>
            </a:pPr>
            <a:endParaRPr lang="en-US" sz="1600" dirty="0">
              <a:solidFill>
                <a:srgbClr val="000000"/>
              </a:solidFill>
              <a:latin typeface="Arial"/>
            </a:endParaRPr>
          </a:p>
        </p:txBody>
      </p:sp>
    </p:spTree>
    <p:extLst>
      <p:ext uri="{BB962C8B-B14F-4D97-AF65-F5344CB8AC3E}">
        <p14:creationId xmlns:p14="http://schemas.microsoft.com/office/powerpoint/2010/main" val="13131493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2">
            <a:extLst>
              <a:ext uri="{FF2B5EF4-FFF2-40B4-BE49-F238E27FC236}">
                <a16:creationId xmlns:a16="http://schemas.microsoft.com/office/drawing/2014/main" id="{2501C833-DF4C-0983-CD7F-2E7CFFB809D8}"/>
              </a:ext>
            </a:extLst>
          </p:cNvPr>
          <p:cNvSpPr>
            <a:spLocks noGrp="1"/>
          </p:cNvSpPr>
          <p:nvPr>
            <p:ph type="ftr" sz="quarter" idx="10"/>
          </p:nvPr>
        </p:nvSpPr>
        <p:spPr>
          <a:xfrm>
            <a:off x="74712" y="6597352"/>
            <a:ext cx="12042576" cy="260350"/>
          </a:xfrm>
        </p:spPr>
        <p:txBody>
          <a:bodyPr/>
          <a:lstStyle/>
          <a:p>
            <a:pPr>
              <a:tabLst>
                <a:tab pos="346075" algn="l"/>
                <a:tab pos="5954713" algn="ctr"/>
                <a:tab pos="11814175" algn="r"/>
              </a:tabLst>
            </a:pPr>
            <a:r>
              <a:rPr lang="de-DE" altLang="de-DE" dirty="0"/>
              <a:t>	</a:t>
            </a:r>
            <a:r>
              <a:rPr lang="de-AT" sz="900" dirty="0">
                <a:solidFill>
                  <a:srgbClr val="000000"/>
                </a:solidFill>
                <a:latin typeface="Arial" panose="020B0604020202020204" pitchFamily="34" charset="0"/>
              </a:rPr>
              <a:t>57. Metallographie Tagung</a:t>
            </a:r>
            <a:r>
              <a:rPr lang="de-AT" dirty="0">
                <a:solidFill>
                  <a:srgbClr val="000000"/>
                </a:solidFill>
              </a:rPr>
              <a:t>	MUL-ESM</a:t>
            </a:r>
            <a:r>
              <a:rPr lang="de-DE" altLang="de-DE" dirty="0"/>
              <a:t>	  </a:t>
            </a:r>
            <a:fld id="{55741CB4-9832-CA46-BCB8-8927D8D507FC}" type="slidenum">
              <a:rPr lang="de-DE" altLang="de-DE" smtClean="0"/>
              <a:pPr>
                <a:tabLst>
                  <a:tab pos="346075" algn="l"/>
                  <a:tab pos="5954713" algn="ctr"/>
                  <a:tab pos="11814175" algn="r"/>
                </a:tabLst>
              </a:pPr>
              <a:t>14</a:t>
            </a:fld>
            <a:endParaRPr lang="de-DE" altLang="de-DE" dirty="0"/>
          </a:p>
        </p:txBody>
      </p:sp>
      <p:pic>
        <p:nvPicPr>
          <p:cNvPr id="5" name="Grafik 4">
            <a:extLst>
              <a:ext uri="{FF2B5EF4-FFF2-40B4-BE49-F238E27FC236}">
                <a16:creationId xmlns:a16="http://schemas.microsoft.com/office/drawing/2014/main" id="{4000B6F4-0266-762F-2C45-2987B6159913}"/>
              </a:ext>
            </a:extLst>
          </p:cNvPr>
          <p:cNvPicPr>
            <a:picLocks noChangeAspect="1"/>
          </p:cNvPicPr>
          <p:nvPr/>
        </p:nvPicPr>
        <p:blipFill rotWithShape="1">
          <a:blip r:embed="rId2"/>
          <a:srcRect l="8076" t="9224" r="10563" b="5422"/>
          <a:stretch/>
        </p:blipFill>
        <p:spPr>
          <a:xfrm>
            <a:off x="6219826" y="1903429"/>
            <a:ext cx="5844742" cy="4693923"/>
          </a:xfrm>
          <a:prstGeom prst="rect">
            <a:avLst/>
          </a:prstGeom>
        </p:spPr>
      </p:pic>
      <mc:AlternateContent xmlns:mc="http://schemas.openxmlformats.org/markup-compatibility/2006" xmlns:a14="http://schemas.microsoft.com/office/drawing/2010/main">
        <mc:Choice Requires="a14">
          <p:sp>
            <p:nvSpPr>
              <p:cNvPr id="9" name="Rechteck 8">
                <a:extLst>
                  <a:ext uri="{FF2B5EF4-FFF2-40B4-BE49-F238E27FC236}">
                    <a16:creationId xmlns:a16="http://schemas.microsoft.com/office/drawing/2014/main" id="{D9952322-2005-1B97-A462-9CAF77724830}"/>
                  </a:ext>
                </a:extLst>
              </p:cNvPr>
              <p:cNvSpPr/>
              <p:nvPr/>
            </p:nvSpPr>
            <p:spPr>
              <a:xfrm>
                <a:off x="4035929" y="3173276"/>
                <a:ext cx="2183897" cy="20440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Determination of GB mobility of high purity </a:t>
                </a:r>
                <a:r>
                  <a:rPr lang="el-GR" sz="1400" dirty="0">
                    <a:solidFill>
                      <a:schemeClr val="tx1"/>
                    </a:solidFill>
                  </a:rPr>
                  <a:t>γ</a:t>
                </a:r>
                <a:r>
                  <a:rPr lang="de-AT" sz="1400" dirty="0">
                    <a:solidFill>
                      <a:schemeClr val="tx1"/>
                    </a:solidFill>
                  </a:rPr>
                  <a:t>-</a:t>
                </a:r>
                <a:r>
                  <a:rPr lang="en-US" sz="1400" dirty="0">
                    <a:solidFill>
                      <a:schemeClr val="tx1"/>
                    </a:solidFill>
                  </a:rPr>
                  <a:t>Fe</a:t>
                </a:r>
              </a:p>
              <a:p>
                <a:pPr algn="ctr"/>
                <a:endParaRPr lang="en-US" sz="1400" dirty="0">
                  <a:solidFill>
                    <a:schemeClr val="tx1"/>
                  </a:solidFill>
                </a:endParaRPr>
              </a:p>
              <a:p>
                <a:pPr algn="ctr"/>
                <a14:m>
                  <m:oMathPara xmlns:m="http://schemas.openxmlformats.org/officeDocument/2006/math">
                    <m:oMathParaPr>
                      <m:jc m:val="centerGroup"/>
                    </m:oMathParaPr>
                    <m:oMath xmlns:m="http://schemas.openxmlformats.org/officeDocument/2006/math">
                      <m:r>
                        <m:rPr>
                          <m:sty m:val="p"/>
                        </m:rPr>
                        <a:rPr lang="de-DE" sz="1400" i="0" smtClean="0">
                          <a:solidFill>
                            <a:schemeClr val="tx1"/>
                          </a:solidFill>
                          <a:latin typeface="Cambria Math" panose="02040503050406030204" pitchFamily="18" charset="0"/>
                        </a:rPr>
                        <m:t>v</m:t>
                      </m:r>
                      <m:r>
                        <a:rPr lang="de-DE" sz="1400" b="0" i="0" smtClean="0">
                          <a:solidFill>
                            <a:schemeClr val="tx1"/>
                          </a:solidFill>
                          <a:latin typeface="Cambria Math" panose="02040503050406030204" pitchFamily="18" charset="0"/>
                        </a:rPr>
                        <m:t>=</m:t>
                      </m:r>
                      <m:sSub>
                        <m:sSubPr>
                          <m:ctrlPr>
                            <a:rPr lang="de-DE" sz="1400" i="1">
                              <a:solidFill>
                                <a:srgbClr val="FF0000"/>
                              </a:solidFill>
                              <a:latin typeface="Cambria Math" panose="02040503050406030204" pitchFamily="18" charset="0"/>
                            </a:rPr>
                          </m:ctrlPr>
                        </m:sSubPr>
                        <m:e>
                          <m:r>
                            <m:rPr>
                              <m:sty m:val="p"/>
                            </m:rPr>
                            <a:rPr lang="de-AT" sz="1400">
                              <a:solidFill>
                                <a:srgbClr val="FF0000"/>
                              </a:solidFill>
                              <a:latin typeface="Cambria Math" panose="02040503050406030204" pitchFamily="18" charset="0"/>
                            </a:rPr>
                            <m:t>M</m:t>
                          </m:r>
                        </m:e>
                        <m:sub>
                          <m:r>
                            <m:rPr>
                              <m:sty m:val="p"/>
                            </m:rPr>
                            <a:rPr lang="de-AT" sz="1400" b="0" i="0" smtClean="0">
                              <a:solidFill>
                                <a:srgbClr val="FF0000"/>
                              </a:solidFill>
                              <a:latin typeface="Cambria Math" panose="02040503050406030204" pitchFamily="18" charset="0"/>
                            </a:rPr>
                            <m:t>Fe</m:t>
                          </m:r>
                          <m:r>
                            <a:rPr lang="de-AT" sz="1400" b="0" i="0" smtClean="0">
                              <a:solidFill>
                                <a:srgbClr val="FF0000"/>
                              </a:solidFill>
                              <a:latin typeface="Cambria Math" panose="02040503050406030204" pitchFamily="18" charset="0"/>
                            </a:rPr>
                            <m:t>_</m:t>
                          </m:r>
                          <m:r>
                            <m:rPr>
                              <m:sty m:val="p"/>
                            </m:rPr>
                            <a:rPr lang="de-AT" sz="1400" b="0" i="0" smtClean="0">
                              <a:solidFill>
                                <a:srgbClr val="FF0000"/>
                              </a:solidFill>
                              <a:latin typeface="Cambria Math" panose="02040503050406030204" pitchFamily="18" charset="0"/>
                            </a:rPr>
                            <m:t>pure</m:t>
                          </m:r>
                        </m:sub>
                      </m:sSub>
                      <m:r>
                        <a:rPr lang="de-DE" sz="1400" b="0" i="0" smtClean="0">
                          <a:solidFill>
                            <a:schemeClr val="tx1"/>
                          </a:solidFill>
                          <a:latin typeface="Cambria Math" panose="02040503050406030204" pitchFamily="18" charset="0"/>
                        </a:rPr>
                        <m:t>∗</m:t>
                      </m:r>
                      <m:sSub>
                        <m:sSubPr>
                          <m:ctrlPr>
                            <a:rPr lang="de-DE" sz="1400" i="1">
                              <a:solidFill>
                                <a:schemeClr val="tx1"/>
                              </a:solidFill>
                              <a:latin typeface="Cambria Math" panose="02040503050406030204" pitchFamily="18" charset="0"/>
                            </a:rPr>
                          </m:ctrlPr>
                        </m:sSubPr>
                        <m:e>
                          <m:r>
                            <m:rPr>
                              <m:sty m:val="p"/>
                            </m:rPr>
                            <a:rPr lang="de-DE" sz="1400" i="0">
                              <a:solidFill>
                                <a:schemeClr val="tx1"/>
                              </a:solidFill>
                              <a:latin typeface="Cambria Math" panose="02040503050406030204" pitchFamily="18" charset="0"/>
                            </a:rPr>
                            <m:t>P</m:t>
                          </m:r>
                        </m:e>
                        <m:sub>
                          <m:r>
                            <m:rPr>
                              <m:sty m:val="p"/>
                            </m:rPr>
                            <a:rPr lang="de-DE" sz="1400" i="0">
                              <a:solidFill>
                                <a:schemeClr val="tx1"/>
                              </a:solidFill>
                              <a:latin typeface="Cambria Math" panose="02040503050406030204" pitchFamily="18" charset="0"/>
                            </a:rPr>
                            <m:t>D</m:t>
                          </m:r>
                        </m:sub>
                      </m:sSub>
                    </m:oMath>
                  </m:oMathPara>
                </a14:m>
                <a:endParaRPr lang="en-US" sz="1400" dirty="0">
                  <a:solidFill>
                    <a:schemeClr val="tx1"/>
                  </a:solidFill>
                </a:endParaRPr>
              </a:p>
              <a:p>
                <a:pPr algn="ctr"/>
                <a:endParaRPr lang="en-US" sz="1400" dirty="0">
                  <a:solidFill>
                    <a:schemeClr val="tx1"/>
                  </a:solidFill>
                </a:endParaRPr>
              </a:p>
              <a:p>
                <a:pPr algn="ctr"/>
                <a14:m>
                  <m:oMathPara xmlns:m="http://schemas.openxmlformats.org/officeDocument/2006/math">
                    <m:oMathParaPr>
                      <m:jc m:val="centerGroup"/>
                    </m:oMathParaPr>
                    <m:oMath xmlns:m="http://schemas.openxmlformats.org/officeDocument/2006/math">
                      <m:f>
                        <m:fPr>
                          <m:ctrlPr>
                            <a:rPr lang="de-AT" sz="1400" i="1">
                              <a:solidFill>
                                <a:schemeClr val="tx1"/>
                              </a:solidFill>
                              <a:latin typeface="Cambria Math" panose="02040503050406030204" pitchFamily="18" charset="0"/>
                            </a:rPr>
                          </m:ctrlPr>
                        </m:fPr>
                        <m:num>
                          <m:r>
                            <m:rPr>
                              <m:sty m:val="p"/>
                            </m:rPr>
                            <a:rPr lang="de-AT" sz="1400">
                              <a:solidFill>
                                <a:schemeClr val="tx1"/>
                              </a:solidFill>
                              <a:latin typeface="Cambria Math" panose="02040503050406030204" pitchFamily="18" charset="0"/>
                            </a:rPr>
                            <m:t>dD</m:t>
                          </m:r>
                        </m:num>
                        <m:den>
                          <m:r>
                            <m:rPr>
                              <m:sty m:val="p"/>
                            </m:rPr>
                            <a:rPr lang="de-AT" sz="1400">
                              <a:solidFill>
                                <a:schemeClr val="tx1"/>
                              </a:solidFill>
                              <a:latin typeface="Cambria Math" panose="02040503050406030204" pitchFamily="18" charset="0"/>
                            </a:rPr>
                            <m:t>dt</m:t>
                          </m:r>
                        </m:den>
                      </m:f>
                      <m:r>
                        <a:rPr lang="de-DE" sz="1400">
                          <a:solidFill>
                            <a:schemeClr val="tx1"/>
                          </a:solidFill>
                          <a:latin typeface="Cambria Math" panose="02040503050406030204" pitchFamily="18" charset="0"/>
                        </a:rPr>
                        <m:t>=</m:t>
                      </m:r>
                      <m:f>
                        <m:fPr>
                          <m:ctrlPr>
                            <a:rPr lang="de-AT" sz="1400" i="1">
                              <a:solidFill>
                                <a:schemeClr val="tx1"/>
                              </a:solidFill>
                              <a:latin typeface="Cambria Math" panose="02040503050406030204" pitchFamily="18" charset="0"/>
                            </a:rPr>
                          </m:ctrlPr>
                        </m:fPr>
                        <m:num>
                          <m:r>
                            <a:rPr lang="de-AT" sz="1400">
                              <a:solidFill>
                                <a:schemeClr val="tx1"/>
                              </a:solidFill>
                              <a:latin typeface="Cambria Math" panose="02040503050406030204" pitchFamily="18" charset="0"/>
                            </a:rPr>
                            <m:t>4</m:t>
                          </m:r>
                        </m:num>
                        <m:den>
                          <m:r>
                            <a:rPr lang="de-AT" sz="1400">
                              <a:solidFill>
                                <a:schemeClr val="tx1"/>
                              </a:solidFill>
                              <a:latin typeface="Cambria Math" panose="02040503050406030204" pitchFamily="18" charset="0"/>
                            </a:rPr>
                            <m:t>3</m:t>
                          </m:r>
                        </m:den>
                      </m:f>
                      <m:r>
                        <a:rPr lang="de-AT" sz="1400">
                          <a:solidFill>
                            <a:schemeClr val="tx1"/>
                          </a:solidFill>
                          <a:latin typeface="Cambria Math" panose="02040503050406030204" pitchFamily="18" charset="0"/>
                        </a:rPr>
                        <m:t>∗</m:t>
                      </m:r>
                      <m:sSub>
                        <m:sSubPr>
                          <m:ctrlPr>
                            <a:rPr lang="de-DE" sz="1400" i="1">
                              <a:solidFill>
                                <a:srgbClr val="FF0000"/>
                              </a:solidFill>
                              <a:latin typeface="Cambria Math" panose="02040503050406030204" pitchFamily="18" charset="0"/>
                            </a:rPr>
                          </m:ctrlPr>
                        </m:sSubPr>
                        <m:e>
                          <m:r>
                            <m:rPr>
                              <m:sty m:val="p"/>
                            </m:rPr>
                            <a:rPr lang="de-AT" sz="1400">
                              <a:solidFill>
                                <a:srgbClr val="FF0000"/>
                              </a:solidFill>
                              <a:latin typeface="Cambria Math" panose="02040503050406030204" pitchFamily="18" charset="0"/>
                            </a:rPr>
                            <m:t>M</m:t>
                          </m:r>
                        </m:e>
                        <m:sub>
                          <m:r>
                            <m:rPr>
                              <m:sty m:val="p"/>
                            </m:rPr>
                            <a:rPr lang="de-AT" sz="1400">
                              <a:solidFill>
                                <a:srgbClr val="FF0000"/>
                              </a:solidFill>
                              <a:latin typeface="Cambria Math" panose="02040503050406030204" pitchFamily="18" charset="0"/>
                            </a:rPr>
                            <m:t>Fe</m:t>
                          </m:r>
                          <m:r>
                            <a:rPr lang="de-AT" sz="1400">
                              <a:solidFill>
                                <a:srgbClr val="FF0000"/>
                              </a:solidFill>
                              <a:latin typeface="Cambria Math" panose="02040503050406030204" pitchFamily="18" charset="0"/>
                            </a:rPr>
                            <m:t>_</m:t>
                          </m:r>
                          <m:r>
                            <m:rPr>
                              <m:sty m:val="p"/>
                            </m:rPr>
                            <a:rPr lang="de-AT" sz="1400">
                              <a:solidFill>
                                <a:srgbClr val="FF0000"/>
                              </a:solidFill>
                              <a:latin typeface="Cambria Math" panose="02040503050406030204" pitchFamily="18" charset="0"/>
                            </a:rPr>
                            <m:t>pure</m:t>
                          </m:r>
                        </m:sub>
                      </m:sSub>
                      <m:r>
                        <a:rPr lang="de-DE" sz="1400">
                          <a:solidFill>
                            <a:schemeClr val="tx1"/>
                          </a:solidFill>
                          <a:latin typeface="Cambria Math" panose="02040503050406030204" pitchFamily="18" charset="0"/>
                        </a:rPr>
                        <m:t>∗</m:t>
                      </m:r>
                      <m:f>
                        <m:fPr>
                          <m:ctrlPr>
                            <a:rPr lang="de-AT" sz="1400" i="1">
                              <a:solidFill>
                                <a:schemeClr val="tx1"/>
                              </a:solidFill>
                              <a:latin typeface="Cambria Math" panose="02040503050406030204" pitchFamily="18" charset="0"/>
                            </a:rPr>
                          </m:ctrlPr>
                        </m:fPr>
                        <m:num>
                          <m:r>
                            <m:rPr>
                              <m:sty m:val="p"/>
                            </m:rPr>
                            <a:rPr lang="el-GR" sz="1400">
                              <a:solidFill>
                                <a:schemeClr val="tx1"/>
                              </a:solidFill>
                              <a:latin typeface="Cambria Math" panose="02040503050406030204" pitchFamily="18" charset="0"/>
                            </a:rPr>
                            <m:t>γ</m:t>
                          </m:r>
                        </m:num>
                        <m:den>
                          <m:r>
                            <m:rPr>
                              <m:sty m:val="p"/>
                            </m:rPr>
                            <a:rPr lang="de-AT" sz="1400">
                              <a:solidFill>
                                <a:schemeClr val="tx1"/>
                              </a:solidFill>
                              <a:latin typeface="Cambria Math" panose="02040503050406030204" pitchFamily="18" charset="0"/>
                            </a:rPr>
                            <m:t>D</m:t>
                          </m:r>
                        </m:den>
                      </m:f>
                    </m:oMath>
                  </m:oMathPara>
                </a14:m>
                <a:endParaRPr lang="en-US" sz="1400" dirty="0">
                  <a:solidFill>
                    <a:schemeClr val="tx1"/>
                  </a:solidFill>
                  <a:latin typeface="Cambria Math" panose="02040503050406030204" pitchFamily="18" charset="0"/>
                </a:endParaRPr>
              </a:p>
            </p:txBody>
          </p:sp>
        </mc:Choice>
        <mc:Fallback xmlns="">
          <p:sp>
            <p:nvSpPr>
              <p:cNvPr id="9" name="Rechteck 8">
                <a:extLst>
                  <a:ext uri="{FF2B5EF4-FFF2-40B4-BE49-F238E27FC236}">
                    <a16:creationId xmlns:a16="http://schemas.microsoft.com/office/drawing/2014/main" id="{D9952322-2005-1B97-A462-9CAF77724830}"/>
                  </a:ext>
                </a:extLst>
              </p:cNvPr>
              <p:cNvSpPr>
                <a:spLocks noRot="1" noChangeAspect="1" noMove="1" noResize="1" noEditPoints="1" noAdjustHandles="1" noChangeArrowheads="1" noChangeShapeType="1" noTextEdit="1"/>
              </p:cNvSpPr>
              <p:nvPr/>
            </p:nvSpPr>
            <p:spPr>
              <a:xfrm>
                <a:off x="4035929" y="3173276"/>
                <a:ext cx="2183897" cy="2044041"/>
              </a:xfrm>
              <a:prstGeom prst="rect">
                <a:avLst/>
              </a:prstGeom>
              <a:blipFill>
                <a:blip r:embed="rId4"/>
                <a:stretch>
                  <a:fillRect/>
                </a:stretch>
              </a:blipFill>
            </p:spPr>
            <p:txBody>
              <a:bodyPr/>
              <a:lstStyle/>
              <a:p>
                <a:r>
                  <a:rPr lang="en-US">
                    <a:noFill/>
                  </a:rPr>
                  <a:t> </a:t>
                </a:r>
              </a:p>
            </p:txBody>
          </p:sp>
        </mc:Fallback>
      </mc:AlternateContent>
      <p:sp>
        <p:nvSpPr>
          <p:cNvPr id="8" name="Textplatzhalter 8">
            <a:extLst>
              <a:ext uri="{FF2B5EF4-FFF2-40B4-BE49-F238E27FC236}">
                <a16:creationId xmlns:a16="http://schemas.microsoft.com/office/drawing/2014/main" id="{82979018-3E1D-C006-3264-3BCC8142DE87}"/>
              </a:ext>
            </a:extLst>
          </p:cNvPr>
          <p:cNvSpPr>
            <a:spLocks noGrp="1"/>
          </p:cNvSpPr>
          <p:nvPr>
            <p:ph type="body" sz="quarter" idx="11"/>
          </p:nvPr>
        </p:nvSpPr>
        <p:spPr>
          <a:xfrm>
            <a:off x="192088" y="188913"/>
            <a:ext cx="11177876" cy="287337"/>
          </a:xfrm>
        </p:spPr>
        <p:txBody>
          <a:bodyPr/>
          <a:lstStyle/>
          <a:p>
            <a:pPr marL="0" indent="0">
              <a:buNone/>
            </a:pPr>
            <a:r>
              <a:rPr lang="de-AT" sz="1800" dirty="0">
                <a:solidFill>
                  <a:srgbClr val="00737E"/>
                </a:solidFill>
                <a:latin typeface="Arial"/>
                <a:cs typeface="+mj-cs"/>
              </a:rPr>
              <a:t>Investigation </a:t>
            </a:r>
            <a:r>
              <a:rPr lang="en-US" sz="1800" dirty="0">
                <a:solidFill>
                  <a:srgbClr val="00737E"/>
                </a:solidFill>
                <a:latin typeface="Arial"/>
                <a:cs typeface="+mj-cs"/>
              </a:rPr>
              <a:t>of retarding pressures (solute drag, pinning) in Fe-X systems</a:t>
            </a:r>
          </a:p>
          <a:p>
            <a:pPr marL="0" indent="0" algn="ctr">
              <a:buNone/>
            </a:pPr>
            <a:endParaRPr lang="en-US" sz="1800" dirty="0">
              <a:solidFill>
                <a:srgbClr val="00737E"/>
              </a:solidFill>
              <a:latin typeface="Arial"/>
              <a:cs typeface="+mj-cs"/>
            </a:endParaRPr>
          </a:p>
          <a:p>
            <a:endParaRPr lang="en-ID" sz="1800" dirty="0">
              <a:latin typeface="Arial"/>
            </a:endParaRPr>
          </a:p>
          <a:p>
            <a:endParaRPr lang="de-AT" dirty="0"/>
          </a:p>
        </p:txBody>
      </p:sp>
      <p:sp>
        <p:nvSpPr>
          <p:cNvPr id="10" name="Inhaltsplatzhalter 1">
            <a:extLst>
              <a:ext uri="{FF2B5EF4-FFF2-40B4-BE49-F238E27FC236}">
                <a16:creationId xmlns:a16="http://schemas.microsoft.com/office/drawing/2014/main" id="{2670C06C-0D92-8270-7B1B-7CD8F142EA75}"/>
              </a:ext>
            </a:extLst>
          </p:cNvPr>
          <p:cNvSpPr>
            <a:spLocks noGrp="1"/>
          </p:cNvSpPr>
          <p:nvPr>
            <p:ph idx="1"/>
          </p:nvPr>
        </p:nvSpPr>
        <p:spPr>
          <a:xfrm>
            <a:off x="180000" y="720000"/>
            <a:ext cx="7917440" cy="1678082"/>
          </a:xfrm>
        </p:spPr>
        <p:txBody>
          <a:bodyPr>
            <a:noAutofit/>
          </a:bodyPr>
          <a:lstStyle/>
          <a:p>
            <a:pPr>
              <a:lnSpc>
                <a:spcPct val="170000"/>
              </a:lnSpc>
            </a:pPr>
            <a:r>
              <a:rPr lang="en-US" sz="1800" dirty="0">
                <a:latin typeface="+mj-lt"/>
              </a:rPr>
              <a:t>Grain growth: High-purity Fe (99.98 wt.-%Fe)</a:t>
            </a:r>
          </a:p>
          <a:p>
            <a:pPr lvl="1" algn="just">
              <a:lnSpc>
                <a:spcPct val="170000"/>
              </a:lnSpc>
              <a:buSzPct val="100000"/>
              <a:buFont typeface="Wingdings" panose="05000000000000000000" pitchFamily="2" charset="2"/>
              <a:buChar char="Ø"/>
            </a:pPr>
            <a:r>
              <a:rPr lang="en-US" sz="1600" kern="1200" dirty="0">
                <a:cs typeface="+mn-cs"/>
              </a:rPr>
              <a:t>Grain growth analysis for reference material as a starting point</a:t>
            </a:r>
          </a:p>
        </p:txBody>
      </p:sp>
      <p:pic>
        <p:nvPicPr>
          <p:cNvPr id="11" name="Grafik 10">
            <a:extLst>
              <a:ext uri="{FF2B5EF4-FFF2-40B4-BE49-F238E27FC236}">
                <a16:creationId xmlns:a16="http://schemas.microsoft.com/office/drawing/2014/main" id="{41E9C775-32BE-2191-21D2-BEC8F5E78D4A}"/>
              </a:ext>
            </a:extLst>
          </p:cNvPr>
          <p:cNvPicPr>
            <a:picLocks noChangeAspect="1"/>
          </p:cNvPicPr>
          <p:nvPr/>
        </p:nvPicPr>
        <p:blipFill rotWithShape="1">
          <a:blip r:embed="rId5"/>
          <a:srcRect b="44214"/>
          <a:stretch/>
        </p:blipFill>
        <p:spPr>
          <a:xfrm>
            <a:off x="-238247" y="2405323"/>
            <a:ext cx="4389054" cy="3884051"/>
          </a:xfrm>
          <a:prstGeom prst="rect">
            <a:avLst/>
          </a:prstGeom>
        </p:spPr>
      </p:pic>
      <p:sp>
        <p:nvSpPr>
          <p:cNvPr id="3" name="Textfeld 2">
            <a:extLst>
              <a:ext uri="{FF2B5EF4-FFF2-40B4-BE49-F238E27FC236}">
                <a16:creationId xmlns:a16="http://schemas.microsoft.com/office/drawing/2014/main" id="{7C8E3241-084E-22E9-0B23-FF002035C9E3}"/>
              </a:ext>
            </a:extLst>
          </p:cNvPr>
          <p:cNvSpPr txBox="1"/>
          <p:nvPr/>
        </p:nvSpPr>
        <p:spPr>
          <a:xfrm>
            <a:off x="4150807" y="6181854"/>
            <a:ext cx="2891045" cy="415498"/>
          </a:xfrm>
          <a:prstGeom prst="rect">
            <a:avLst/>
          </a:prstGeom>
          <a:noFill/>
        </p:spPr>
        <p:txBody>
          <a:bodyPr wrap="square" rtlCol="0">
            <a:spAutoFit/>
          </a:bodyPr>
          <a:lstStyle/>
          <a:p>
            <a:r>
              <a:rPr lang="en-US" sz="1050" dirty="0">
                <a:solidFill>
                  <a:schemeClr val="bg2"/>
                </a:solidFill>
              </a:rPr>
              <a:t>Source: Kern et al., Scripta </a:t>
            </a:r>
            <a:r>
              <a:rPr lang="en-US" sz="1050" dirty="0" err="1">
                <a:solidFill>
                  <a:schemeClr val="bg2"/>
                </a:solidFill>
              </a:rPr>
              <a:t>Materialia</a:t>
            </a:r>
            <a:r>
              <a:rPr lang="en-US" sz="1050" dirty="0">
                <a:solidFill>
                  <a:schemeClr val="bg2"/>
                </a:solidFill>
              </a:rPr>
              <a:t>, Vol. 230 (2023), pp. 115431</a:t>
            </a:r>
          </a:p>
        </p:txBody>
      </p:sp>
    </p:spTree>
    <p:extLst>
      <p:ext uri="{BB962C8B-B14F-4D97-AF65-F5344CB8AC3E}">
        <p14:creationId xmlns:p14="http://schemas.microsoft.com/office/powerpoint/2010/main" val="15458631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2">
            <a:extLst>
              <a:ext uri="{FF2B5EF4-FFF2-40B4-BE49-F238E27FC236}">
                <a16:creationId xmlns:a16="http://schemas.microsoft.com/office/drawing/2014/main" id="{2501C833-DF4C-0983-CD7F-2E7CFFB809D8}"/>
              </a:ext>
            </a:extLst>
          </p:cNvPr>
          <p:cNvSpPr>
            <a:spLocks noGrp="1"/>
          </p:cNvSpPr>
          <p:nvPr>
            <p:ph type="ftr" sz="quarter" idx="10"/>
          </p:nvPr>
        </p:nvSpPr>
        <p:spPr>
          <a:xfrm>
            <a:off x="74712" y="6597352"/>
            <a:ext cx="12042576" cy="260350"/>
          </a:xfrm>
        </p:spPr>
        <p:txBody>
          <a:bodyPr/>
          <a:lstStyle/>
          <a:p>
            <a:pPr>
              <a:tabLst>
                <a:tab pos="346075" algn="l"/>
                <a:tab pos="5954713" algn="ctr"/>
                <a:tab pos="11814175" algn="r"/>
              </a:tabLst>
            </a:pPr>
            <a:r>
              <a:rPr lang="de-DE" altLang="de-DE" dirty="0"/>
              <a:t>	</a:t>
            </a:r>
            <a:r>
              <a:rPr lang="de-AT" sz="900" dirty="0">
                <a:solidFill>
                  <a:srgbClr val="000000"/>
                </a:solidFill>
                <a:latin typeface="Arial" panose="020B0604020202020204" pitchFamily="34" charset="0"/>
              </a:rPr>
              <a:t>57. Metallographie Tagung</a:t>
            </a:r>
            <a:r>
              <a:rPr lang="de-AT" dirty="0">
                <a:solidFill>
                  <a:srgbClr val="000000"/>
                </a:solidFill>
              </a:rPr>
              <a:t>	MUL-ESM</a:t>
            </a:r>
            <a:r>
              <a:rPr lang="de-DE" altLang="de-DE" dirty="0"/>
              <a:t>	  </a:t>
            </a:r>
            <a:fld id="{55741CB4-9832-CA46-BCB8-8927D8D507FC}" type="slidenum">
              <a:rPr lang="de-DE" altLang="de-DE" smtClean="0"/>
              <a:pPr>
                <a:tabLst>
                  <a:tab pos="346075" algn="l"/>
                  <a:tab pos="5954713" algn="ctr"/>
                  <a:tab pos="11814175" algn="r"/>
                </a:tabLst>
              </a:pPr>
              <a:t>15</a:t>
            </a:fld>
            <a:endParaRPr lang="de-DE" altLang="de-DE" dirty="0"/>
          </a:p>
        </p:txBody>
      </p:sp>
      <p:pic>
        <p:nvPicPr>
          <p:cNvPr id="6" name="Grafik 5">
            <a:extLst>
              <a:ext uri="{FF2B5EF4-FFF2-40B4-BE49-F238E27FC236}">
                <a16:creationId xmlns:a16="http://schemas.microsoft.com/office/drawing/2014/main" id="{772139C0-A753-D405-D7DD-7462C5B6129F}"/>
              </a:ext>
            </a:extLst>
          </p:cNvPr>
          <p:cNvPicPr>
            <a:picLocks noChangeAspect="1"/>
          </p:cNvPicPr>
          <p:nvPr/>
        </p:nvPicPr>
        <p:blipFill rotWithShape="1">
          <a:blip r:embed="rId2"/>
          <a:srcRect b="4900"/>
          <a:stretch/>
        </p:blipFill>
        <p:spPr>
          <a:xfrm>
            <a:off x="220936" y="2234226"/>
            <a:ext cx="5712618" cy="4208880"/>
          </a:xfrm>
          <a:prstGeom prst="rect">
            <a:avLst/>
          </a:prstGeom>
        </p:spPr>
      </p:pic>
      <p:sp>
        <p:nvSpPr>
          <p:cNvPr id="5" name="Textplatzhalter 8">
            <a:extLst>
              <a:ext uri="{FF2B5EF4-FFF2-40B4-BE49-F238E27FC236}">
                <a16:creationId xmlns:a16="http://schemas.microsoft.com/office/drawing/2014/main" id="{269193F6-E4A1-00AD-02B8-C34DCE232072}"/>
              </a:ext>
            </a:extLst>
          </p:cNvPr>
          <p:cNvSpPr>
            <a:spLocks noGrp="1"/>
          </p:cNvSpPr>
          <p:nvPr>
            <p:ph type="body" sz="quarter" idx="11"/>
          </p:nvPr>
        </p:nvSpPr>
        <p:spPr>
          <a:xfrm>
            <a:off x="192088" y="188913"/>
            <a:ext cx="9635403" cy="452472"/>
          </a:xfrm>
        </p:spPr>
        <p:txBody>
          <a:bodyPr/>
          <a:lstStyle/>
          <a:p>
            <a:pPr marL="0" indent="0">
              <a:buNone/>
            </a:pPr>
            <a:r>
              <a:rPr lang="de-AT" sz="1800" dirty="0">
                <a:solidFill>
                  <a:srgbClr val="00737E"/>
                </a:solidFill>
                <a:latin typeface="Arial"/>
                <a:cs typeface="+mj-cs"/>
              </a:rPr>
              <a:t>Investigation </a:t>
            </a:r>
            <a:r>
              <a:rPr lang="en-US" sz="1800" dirty="0">
                <a:solidFill>
                  <a:srgbClr val="00737E"/>
                </a:solidFill>
                <a:latin typeface="Arial"/>
                <a:cs typeface="+mj-cs"/>
              </a:rPr>
              <a:t>of retarding pressures (solute drag, pinning) in Fe-X systems</a:t>
            </a:r>
          </a:p>
          <a:p>
            <a:pPr marL="0" indent="0" algn="ctr">
              <a:buNone/>
            </a:pPr>
            <a:endParaRPr lang="en-US" sz="1800" dirty="0">
              <a:solidFill>
                <a:srgbClr val="00737E"/>
              </a:solidFill>
              <a:latin typeface="Arial"/>
              <a:cs typeface="+mj-cs"/>
            </a:endParaRPr>
          </a:p>
          <a:p>
            <a:endParaRPr lang="en-ID" sz="1800" dirty="0">
              <a:latin typeface="Arial"/>
            </a:endParaRPr>
          </a:p>
          <a:p>
            <a:endParaRPr lang="de-AT" dirty="0"/>
          </a:p>
        </p:txBody>
      </p:sp>
      <p:sp>
        <p:nvSpPr>
          <p:cNvPr id="4" name="Textfeld 3">
            <a:extLst>
              <a:ext uri="{FF2B5EF4-FFF2-40B4-BE49-F238E27FC236}">
                <a16:creationId xmlns:a16="http://schemas.microsoft.com/office/drawing/2014/main" id="{FFDD8FC2-FBC0-5684-404F-DDD6A2926345}"/>
              </a:ext>
            </a:extLst>
          </p:cNvPr>
          <p:cNvSpPr txBox="1"/>
          <p:nvPr/>
        </p:nvSpPr>
        <p:spPr bwMode="auto">
          <a:xfrm>
            <a:off x="180000" y="720000"/>
            <a:ext cx="10853284" cy="97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57175" indent="-257175">
              <a:lnSpc>
                <a:spcPct val="170000"/>
              </a:lnSpc>
              <a:spcBef>
                <a:spcPct val="20000"/>
              </a:spcBef>
              <a:buClr>
                <a:srgbClr val="00737E"/>
              </a:buClr>
              <a:buFont typeface="Wingdings 2" pitchFamily="2" charset="2"/>
              <a:buChar char="®"/>
            </a:pPr>
            <a:r>
              <a:rPr lang="en-US" b="1" kern="0" dirty="0">
                <a:latin typeface="+mj-lt"/>
                <a:ea typeface="ＭＳ Ｐゴシック" charset="0"/>
              </a:rPr>
              <a:t>Grain growth: Influence of P on grain boundary migration by solute drag effect</a:t>
            </a:r>
          </a:p>
          <a:p>
            <a:pPr marL="557213" lvl="1" indent="-214313" algn="just">
              <a:lnSpc>
                <a:spcPct val="170000"/>
              </a:lnSpc>
              <a:spcBef>
                <a:spcPct val="20000"/>
              </a:spcBef>
              <a:buClr>
                <a:srgbClr val="00737E"/>
              </a:buClr>
              <a:buSzPct val="100000"/>
              <a:buFont typeface="Wingdings" panose="05000000000000000000" pitchFamily="2" charset="2"/>
              <a:buChar char="Ø"/>
            </a:pPr>
            <a:r>
              <a:rPr lang="en-GB" sz="1600" dirty="0">
                <a:latin typeface="+mn-lt"/>
                <a:ea typeface="ＭＳ Ｐゴシック" charset="0"/>
              </a:rPr>
              <a:t>Comparison of isothermal </a:t>
            </a:r>
            <a:r>
              <a:rPr lang="el-GR" sz="1600" dirty="0">
                <a:latin typeface="+mn-lt"/>
                <a:ea typeface="ＭＳ Ｐゴシック" charset="0"/>
              </a:rPr>
              <a:t>γ</a:t>
            </a:r>
            <a:r>
              <a:rPr lang="en-US" sz="1600" dirty="0">
                <a:latin typeface="+mn-lt"/>
                <a:ea typeface="ＭＳ Ｐゴシック" charset="0"/>
              </a:rPr>
              <a:t>-Fe grain growth: </a:t>
            </a:r>
            <a:r>
              <a:rPr lang="de-AT" sz="1600" dirty="0">
                <a:latin typeface="+mn-lt"/>
                <a:ea typeface="ＭＳ Ｐゴシック" charset="0"/>
              </a:rPr>
              <a:t>high </a:t>
            </a:r>
            <a:r>
              <a:rPr lang="en-US" sz="1600" dirty="0">
                <a:latin typeface="+mn-lt"/>
                <a:ea typeface="ＭＳ Ｐゴシック" charset="0"/>
              </a:rPr>
              <a:t>purity</a:t>
            </a:r>
            <a:r>
              <a:rPr lang="de-AT" sz="1600" dirty="0">
                <a:latin typeface="+mn-lt"/>
                <a:ea typeface="ＭＳ Ｐゴシック" charset="0"/>
              </a:rPr>
              <a:t> </a:t>
            </a:r>
            <a:r>
              <a:rPr lang="el-GR" sz="1600" dirty="0">
                <a:latin typeface="+mn-lt"/>
                <a:ea typeface="ＭＳ Ｐゴシック" charset="0"/>
              </a:rPr>
              <a:t>γ</a:t>
            </a:r>
            <a:r>
              <a:rPr lang="en-US" sz="1600" dirty="0">
                <a:latin typeface="+mn-lt"/>
                <a:ea typeface="ＭＳ Ｐゴシック" charset="0"/>
              </a:rPr>
              <a:t>-Fe and 3 different Fe-P alloys at 1250 º</a:t>
            </a:r>
            <a:r>
              <a:rPr lang="en-GB" sz="1600" dirty="0">
                <a:latin typeface="+mn-lt"/>
                <a:ea typeface="ＭＳ Ｐゴシック" charset="0"/>
              </a:rPr>
              <a:t>C</a:t>
            </a:r>
            <a:endParaRPr lang="en-US" sz="1600" dirty="0">
              <a:latin typeface="+mn-lt"/>
              <a:ea typeface="ＭＳ Ｐゴシック" charset="0"/>
            </a:endParaRPr>
          </a:p>
        </p:txBody>
      </p:sp>
      <p:sp>
        <p:nvSpPr>
          <p:cNvPr id="46" name="Inhaltsplatzhalter 1">
            <a:extLst>
              <a:ext uri="{FF2B5EF4-FFF2-40B4-BE49-F238E27FC236}">
                <a16:creationId xmlns:a16="http://schemas.microsoft.com/office/drawing/2014/main" id="{ADDE2680-E266-9D17-3C8D-7A45063500A4}"/>
              </a:ext>
            </a:extLst>
          </p:cNvPr>
          <p:cNvSpPr txBox="1">
            <a:spLocks/>
          </p:cNvSpPr>
          <p:nvPr/>
        </p:nvSpPr>
        <p:spPr bwMode="auto">
          <a:xfrm>
            <a:off x="5500519" y="1846145"/>
            <a:ext cx="6325949" cy="90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257175" indent="-257175" algn="l" rtl="0" eaLnBrk="1" fontAlgn="base" hangingPunct="1">
              <a:spcBef>
                <a:spcPct val="20000"/>
              </a:spcBef>
              <a:spcAft>
                <a:spcPct val="0"/>
              </a:spcAft>
              <a:buClr>
                <a:srgbClr val="00737E"/>
              </a:buClr>
              <a:buFont typeface="Wingdings 2" pitchFamily="2" charset="2"/>
              <a:buChar char="®"/>
              <a:defRPr sz="2100" b="1">
                <a:solidFill>
                  <a:schemeClr val="tx1"/>
                </a:solidFill>
                <a:latin typeface="+mn-lt"/>
                <a:ea typeface="ＭＳ Ｐゴシック" charset="0"/>
                <a:cs typeface="+mn-cs"/>
              </a:defRPr>
            </a:lvl1pPr>
            <a:lvl2pPr marL="557213" indent="-214313" algn="l" rtl="0" eaLnBrk="1" fontAlgn="base" hangingPunct="1">
              <a:spcBef>
                <a:spcPct val="20000"/>
              </a:spcBef>
              <a:spcAft>
                <a:spcPct val="0"/>
              </a:spcAft>
              <a:buClr>
                <a:srgbClr val="00737E"/>
              </a:buClr>
              <a:buSzPct val="50000"/>
              <a:buFont typeface="Wingdings 2" pitchFamily="2" charset="2"/>
              <a:buChar char="¯"/>
              <a:defRPr sz="1800">
                <a:solidFill>
                  <a:schemeClr val="tx1"/>
                </a:solidFill>
                <a:latin typeface="+mn-lt"/>
                <a:ea typeface="ＭＳ Ｐゴシック" charset="0"/>
              </a:defRPr>
            </a:lvl2pPr>
            <a:lvl3pPr marL="857250" indent="-171450" algn="l" rtl="0" eaLnBrk="1" fontAlgn="base" hangingPunct="1">
              <a:spcBef>
                <a:spcPct val="20000"/>
              </a:spcBef>
              <a:spcAft>
                <a:spcPct val="0"/>
              </a:spcAft>
              <a:buClr>
                <a:srgbClr val="00737E"/>
              </a:buClr>
              <a:buChar char="•"/>
              <a:defRPr sz="1500">
                <a:solidFill>
                  <a:schemeClr val="tx1"/>
                </a:solidFill>
                <a:latin typeface="+mn-lt"/>
                <a:ea typeface="ＭＳ Ｐゴシック" charset="0"/>
              </a:defRPr>
            </a:lvl3pPr>
            <a:lvl4pPr marL="1200150" indent="-171450" algn="l" rtl="0" eaLnBrk="1" fontAlgn="base" hangingPunct="1">
              <a:spcBef>
                <a:spcPct val="20000"/>
              </a:spcBef>
              <a:spcAft>
                <a:spcPct val="0"/>
              </a:spcAft>
              <a:buChar char="–"/>
              <a:defRPr sz="1350">
                <a:solidFill>
                  <a:schemeClr val="tx1"/>
                </a:solidFill>
                <a:latin typeface="+mn-lt"/>
                <a:ea typeface="ＭＳ Ｐゴシック" charset="0"/>
              </a:defRPr>
            </a:lvl4pPr>
            <a:lvl5pPr marL="1543050" indent="-171450" algn="l" rtl="0" eaLnBrk="1" fontAlgn="base" hangingPunct="1">
              <a:spcBef>
                <a:spcPct val="20000"/>
              </a:spcBef>
              <a:spcAft>
                <a:spcPct val="0"/>
              </a:spcAft>
              <a:buChar char="»"/>
              <a:defRPr sz="1350">
                <a:solidFill>
                  <a:schemeClr val="tx1"/>
                </a:solidFill>
                <a:latin typeface="+mn-lt"/>
                <a:ea typeface="ＭＳ Ｐゴシック" charset="0"/>
              </a:defRPr>
            </a:lvl5pPr>
            <a:lvl6pPr marL="1885950" indent="-171450" algn="l" rtl="0" eaLnBrk="1" fontAlgn="base" hangingPunct="1">
              <a:spcBef>
                <a:spcPct val="20000"/>
              </a:spcBef>
              <a:spcAft>
                <a:spcPct val="0"/>
              </a:spcAft>
              <a:buChar char="»"/>
              <a:defRPr sz="1350">
                <a:solidFill>
                  <a:schemeClr val="tx1"/>
                </a:solidFill>
                <a:latin typeface="+mn-lt"/>
              </a:defRPr>
            </a:lvl6pPr>
            <a:lvl7pPr marL="2228850" indent="-171450" algn="l" rtl="0" eaLnBrk="1" fontAlgn="base" hangingPunct="1">
              <a:spcBef>
                <a:spcPct val="20000"/>
              </a:spcBef>
              <a:spcAft>
                <a:spcPct val="0"/>
              </a:spcAft>
              <a:buChar char="»"/>
              <a:defRPr sz="1350">
                <a:solidFill>
                  <a:schemeClr val="tx1"/>
                </a:solidFill>
                <a:latin typeface="+mn-lt"/>
              </a:defRPr>
            </a:lvl7pPr>
            <a:lvl8pPr marL="2571750" indent="-171450" algn="l" rtl="0" eaLnBrk="1" fontAlgn="base" hangingPunct="1">
              <a:spcBef>
                <a:spcPct val="20000"/>
              </a:spcBef>
              <a:spcAft>
                <a:spcPct val="0"/>
              </a:spcAft>
              <a:buChar char="»"/>
              <a:defRPr sz="1350">
                <a:solidFill>
                  <a:schemeClr val="tx1"/>
                </a:solidFill>
                <a:latin typeface="+mn-lt"/>
              </a:defRPr>
            </a:lvl8pPr>
            <a:lvl9pPr marL="2914650" indent="-171450" algn="l" rtl="0" eaLnBrk="1" fontAlgn="base" hangingPunct="1">
              <a:spcBef>
                <a:spcPct val="20000"/>
              </a:spcBef>
              <a:spcAft>
                <a:spcPct val="0"/>
              </a:spcAft>
              <a:buChar char="»"/>
              <a:defRPr sz="1350">
                <a:solidFill>
                  <a:schemeClr val="tx1"/>
                </a:solidFill>
                <a:latin typeface="+mn-lt"/>
              </a:defRPr>
            </a:lvl9pPr>
          </a:lstStyle>
          <a:p>
            <a:pPr marL="557213" lvl="1" indent="-214313" algn="just">
              <a:lnSpc>
                <a:spcPct val="170000"/>
              </a:lnSpc>
              <a:spcBef>
                <a:spcPct val="20000"/>
              </a:spcBef>
              <a:buClr>
                <a:srgbClr val="00737E"/>
              </a:buClr>
              <a:buSzPct val="100000"/>
              <a:buFont typeface="Wingdings" panose="05000000000000000000" pitchFamily="2" charset="2"/>
              <a:buChar char="Ø"/>
            </a:pPr>
            <a:r>
              <a:rPr lang="en-GB" sz="1600" dirty="0">
                <a:latin typeface="+mn-lt"/>
                <a:ea typeface="ＭＳ Ｐゴシック" charset="0"/>
              </a:rPr>
              <a:t>Images of isothermal </a:t>
            </a:r>
            <a:r>
              <a:rPr lang="el-GR" sz="1600" dirty="0">
                <a:latin typeface="+mn-lt"/>
                <a:ea typeface="ＭＳ Ｐゴシック" charset="0"/>
              </a:rPr>
              <a:t>γ</a:t>
            </a:r>
            <a:r>
              <a:rPr lang="en-US" sz="1600" dirty="0">
                <a:latin typeface="+mn-lt"/>
                <a:ea typeface="ＭＳ Ｐゴシック" charset="0"/>
              </a:rPr>
              <a:t>-Fe grain growth: 2 different Fe-P alloys at 1250 ºC, t = 2400 s: </a:t>
            </a:r>
            <a:endParaRPr lang="en-US" sz="1600" b="1" kern="0" dirty="0">
              <a:latin typeface="+mj-lt"/>
              <a:ea typeface="ＭＳ Ｐゴシック" charset="0"/>
            </a:endParaRPr>
          </a:p>
          <a:p>
            <a:pPr algn="just">
              <a:lnSpc>
                <a:spcPct val="170000"/>
              </a:lnSpc>
            </a:pPr>
            <a:endParaRPr lang="de-DE" sz="1800" b="0" kern="0" dirty="0">
              <a:latin typeface="+mj-lt"/>
            </a:endParaRPr>
          </a:p>
        </p:txBody>
      </p:sp>
      <p:grpSp>
        <p:nvGrpSpPr>
          <p:cNvPr id="52" name="Gruppieren 51">
            <a:extLst>
              <a:ext uri="{FF2B5EF4-FFF2-40B4-BE49-F238E27FC236}">
                <a16:creationId xmlns:a16="http://schemas.microsoft.com/office/drawing/2014/main" id="{2DF5C9FF-8F23-6614-ACCB-41794B463363}"/>
              </a:ext>
            </a:extLst>
          </p:cNvPr>
          <p:cNvGrpSpPr>
            <a:grpSpLocks noChangeAspect="1"/>
          </p:cNvGrpSpPr>
          <p:nvPr/>
        </p:nvGrpSpPr>
        <p:grpSpPr>
          <a:xfrm>
            <a:off x="5933554" y="2940322"/>
            <a:ext cx="6519863" cy="3456000"/>
            <a:chOff x="5948068" y="2887870"/>
            <a:chExt cx="6309806" cy="3344654"/>
          </a:xfrm>
        </p:grpSpPr>
        <p:pic>
          <p:nvPicPr>
            <p:cNvPr id="9" name="Grafik 8">
              <a:extLst>
                <a:ext uri="{FF2B5EF4-FFF2-40B4-BE49-F238E27FC236}">
                  <a16:creationId xmlns:a16="http://schemas.microsoft.com/office/drawing/2014/main" id="{58031C31-8D66-F746-0584-0C4697E5C496}"/>
                </a:ext>
              </a:extLst>
            </p:cNvPr>
            <p:cNvPicPr>
              <a:picLocks noChangeAspect="1"/>
            </p:cNvPicPr>
            <p:nvPr/>
          </p:nvPicPr>
          <p:blipFill>
            <a:blip r:embed="rId3"/>
            <a:stretch>
              <a:fillRect/>
            </a:stretch>
          </p:blipFill>
          <p:spPr>
            <a:xfrm>
              <a:off x="5948068" y="2908171"/>
              <a:ext cx="2868094" cy="2868093"/>
            </a:xfrm>
            <a:prstGeom prst="rect">
              <a:avLst/>
            </a:prstGeom>
          </p:spPr>
        </p:pic>
        <p:sp>
          <p:nvSpPr>
            <p:cNvPr id="11" name="Rechteck 10">
              <a:extLst>
                <a:ext uri="{FF2B5EF4-FFF2-40B4-BE49-F238E27FC236}">
                  <a16:creationId xmlns:a16="http://schemas.microsoft.com/office/drawing/2014/main" id="{CB2938BE-2E63-0E0A-4B3B-2BC2983ACD65}"/>
                </a:ext>
              </a:extLst>
            </p:cNvPr>
            <p:cNvSpPr/>
            <p:nvPr/>
          </p:nvSpPr>
          <p:spPr>
            <a:xfrm>
              <a:off x="5948068" y="2887870"/>
              <a:ext cx="2868094" cy="438378"/>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AT" sz="1200" dirty="0">
                  <a:ln w="0"/>
                  <a:solidFill>
                    <a:schemeClr val="tx1"/>
                  </a:solidFill>
                  <a:effectLst>
                    <a:outerShdw blurRad="38100" dist="19050" dir="2700000" algn="tl" rotWithShape="0">
                      <a:schemeClr val="dk1">
                        <a:alpha val="40000"/>
                      </a:schemeClr>
                    </a:outerShdw>
                  </a:effectLst>
                </a:rPr>
                <a:t>Time: 2400s</a:t>
              </a:r>
            </a:p>
            <a:p>
              <a:r>
                <a:rPr lang="de-AT" sz="1200" dirty="0" err="1">
                  <a:ln w="0"/>
                  <a:solidFill>
                    <a:schemeClr val="tx1"/>
                  </a:solidFill>
                  <a:effectLst>
                    <a:outerShdw blurRad="38100" dist="19050" dir="2700000" algn="tl" rotWithShape="0">
                      <a:schemeClr val="dk1">
                        <a:alpha val="40000"/>
                      </a:schemeClr>
                    </a:outerShdw>
                  </a:effectLst>
                </a:rPr>
                <a:t>Temperature</a:t>
              </a:r>
              <a:r>
                <a:rPr lang="de-AT" sz="1200" dirty="0">
                  <a:ln w="0"/>
                  <a:solidFill>
                    <a:schemeClr val="tx1"/>
                  </a:solidFill>
                  <a:effectLst>
                    <a:outerShdw blurRad="38100" dist="19050" dir="2700000" algn="tl" rotWithShape="0">
                      <a:schemeClr val="dk1">
                        <a:alpha val="40000"/>
                      </a:schemeClr>
                    </a:outerShdw>
                  </a:effectLst>
                </a:rPr>
                <a:t>: 1250°C</a:t>
              </a:r>
              <a:endParaRPr lang="en-US" sz="1200" dirty="0">
                <a:ln w="0"/>
                <a:solidFill>
                  <a:schemeClr val="tx1"/>
                </a:solidFill>
                <a:effectLst>
                  <a:outerShdw blurRad="38100" dist="19050" dir="2700000" algn="tl" rotWithShape="0">
                    <a:schemeClr val="dk1">
                      <a:alpha val="40000"/>
                    </a:schemeClr>
                  </a:outerShdw>
                </a:effectLst>
              </a:endParaRPr>
            </a:p>
          </p:txBody>
        </p:sp>
        <p:grpSp>
          <p:nvGrpSpPr>
            <p:cNvPr id="13" name="Gruppieren 12">
              <a:extLst>
                <a:ext uri="{FF2B5EF4-FFF2-40B4-BE49-F238E27FC236}">
                  <a16:creationId xmlns:a16="http://schemas.microsoft.com/office/drawing/2014/main" id="{38F8F728-0CB1-D95D-4007-33B702747934}"/>
                </a:ext>
              </a:extLst>
            </p:cNvPr>
            <p:cNvGrpSpPr/>
            <p:nvPr/>
          </p:nvGrpSpPr>
          <p:grpSpPr>
            <a:xfrm>
              <a:off x="8073239" y="3143808"/>
              <a:ext cx="590885" cy="130823"/>
              <a:chOff x="6451969" y="2075305"/>
              <a:chExt cx="741673" cy="164207"/>
            </a:xfrm>
          </p:grpSpPr>
          <p:cxnSp>
            <p:nvCxnSpPr>
              <p:cNvPr id="14" name="Gerader Verbinder 13">
                <a:extLst>
                  <a:ext uri="{FF2B5EF4-FFF2-40B4-BE49-F238E27FC236}">
                    <a16:creationId xmlns:a16="http://schemas.microsoft.com/office/drawing/2014/main" id="{48737508-0233-DA6F-32C6-CEB572B984B8}"/>
                  </a:ext>
                </a:extLst>
              </p:cNvPr>
              <p:cNvCxnSpPr/>
              <p:nvPr/>
            </p:nvCxnSpPr>
            <p:spPr>
              <a:xfrm>
                <a:off x="6451969" y="2152650"/>
                <a:ext cx="74167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Gerader Verbinder 14">
                <a:extLst>
                  <a:ext uri="{FF2B5EF4-FFF2-40B4-BE49-F238E27FC236}">
                    <a16:creationId xmlns:a16="http://schemas.microsoft.com/office/drawing/2014/main" id="{A54BBB89-EDA1-3D4E-DBCC-13087177A94B}"/>
                  </a:ext>
                </a:extLst>
              </p:cNvPr>
              <p:cNvCxnSpPr>
                <a:cxnSpLocks/>
              </p:cNvCxnSpPr>
              <p:nvPr/>
            </p:nvCxnSpPr>
            <p:spPr>
              <a:xfrm flipV="1">
                <a:off x="6452397" y="2075305"/>
                <a:ext cx="0" cy="15468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Gerader Verbinder 21">
                <a:extLst>
                  <a:ext uri="{FF2B5EF4-FFF2-40B4-BE49-F238E27FC236}">
                    <a16:creationId xmlns:a16="http://schemas.microsoft.com/office/drawing/2014/main" id="{3F381A85-2CAD-081C-5B58-4D5BB210EBAC}"/>
                  </a:ext>
                </a:extLst>
              </p:cNvPr>
              <p:cNvCxnSpPr>
                <a:cxnSpLocks/>
              </p:cNvCxnSpPr>
              <p:nvPr/>
            </p:nvCxnSpPr>
            <p:spPr>
              <a:xfrm flipV="1">
                <a:off x="7192851" y="2084823"/>
                <a:ext cx="0" cy="15468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3" name="Textfeld 22">
              <a:extLst>
                <a:ext uri="{FF2B5EF4-FFF2-40B4-BE49-F238E27FC236}">
                  <a16:creationId xmlns:a16="http://schemas.microsoft.com/office/drawing/2014/main" id="{ACE4A43B-932F-46A9-67CD-6A43D962867D}"/>
                </a:ext>
              </a:extLst>
            </p:cNvPr>
            <p:cNvSpPr txBox="1"/>
            <p:nvPr/>
          </p:nvSpPr>
          <p:spPr bwMode="auto">
            <a:xfrm>
              <a:off x="8098240" y="2969415"/>
              <a:ext cx="1004731" cy="220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rtlCol="0" anchor="ctr" anchorCtr="0" compatLnSpc="1">
              <a:prstTxWarp prst="textNoShape">
                <a:avLst/>
              </a:prstTxWarp>
              <a:spAutoFit/>
            </a:bodyPr>
            <a:lstStyle/>
            <a:p>
              <a:pPr algn="l"/>
              <a:r>
                <a:rPr lang="de-AT" sz="1200" kern="0" dirty="0"/>
                <a:t>x5 200µm</a:t>
              </a:r>
              <a:endParaRPr lang="en-US" sz="1200" kern="0" dirty="0"/>
            </a:p>
          </p:txBody>
        </p:sp>
        <p:pic>
          <p:nvPicPr>
            <p:cNvPr id="24" name="Grafik 23">
              <a:extLst>
                <a:ext uri="{FF2B5EF4-FFF2-40B4-BE49-F238E27FC236}">
                  <a16:creationId xmlns:a16="http://schemas.microsoft.com/office/drawing/2014/main" id="{90712161-DD9A-4E73-CCAB-36F9C1065F6D}"/>
                </a:ext>
              </a:extLst>
            </p:cNvPr>
            <p:cNvPicPr>
              <a:picLocks noChangeAspect="1"/>
            </p:cNvPicPr>
            <p:nvPr/>
          </p:nvPicPr>
          <p:blipFill>
            <a:blip r:embed="rId4"/>
            <a:stretch>
              <a:fillRect/>
            </a:stretch>
          </p:blipFill>
          <p:spPr>
            <a:xfrm>
              <a:off x="9102971" y="2908171"/>
              <a:ext cx="2868094" cy="2868093"/>
            </a:xfrm>
            <a:prstGeom prst="rect">
              <a:avLst/>
            </a:prstGeom>
          </p:spPr>
        </p:pic>
        <p:sp>
          <p:nvSpPr>
            <p:cNvPr id="25" name="Rechteck 24">
              <a:extLst>
                <a:ext uri="{FF2B5EF4-FFF2-40B4-BE49-F238E27FC236}">
                  <a16:creationId xmlns:a16="http://schemas.microsoft.com/office/drawing/2014/main" id="{7D53A99A-E1A3-E7FE-FDD1-D28220FE9F04}"/>
                </a:ext>
              </a:extLst>
            </p:cNvPr>
            <p:cNvSpPr/>
            <p:nvPr/>
          </p:nvSpPr>
          <p:spPr>
            <a:xfrm>
              <a:off x="9102971" y="2887870"/>
              <a:ext cx="2868094" cy="438378"/>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AT" sz="1200" dirty="0">
                  <a:ln w="0"/>
                  <a:solidFill>
                    <a:schemeClr val="tx1"/>
                  </a:solidFill>
                  <a:effectLst>
                    <a:outerShdw blurRad="38100" dist="19050" dir="2700000" algn="tl" rotWithShape="0">
                      <a:schemeClr val="dk1">
                        <a:alpha val="40000"/>
                      </a:schemeClr>
                    </a:outerShdw>
                  </a:effectLst>
                </a:rPr>
                <a:t>Time: 2400s</a:t>
              </a:r>
            </a:p>
            <a:p>
              <a:r>
                <a:rPr lang="de-AT" sz="1200" dirty="0" err="1">
                  <a:ln w="0"/>
                  <a:solidFill>
                    <a:schemeClr val="tx1"/>
                  </a:solidFill>
                  <a:effectLst>
                    <a:outerShdw blurRad="38100" dist="19050" dir="2700000" algn="tl" rotWithShape="0">
                      <a:schemeClr val="dk1">
                        <a:alpha val="40000"/>
                      </a:schemeClr>
                    </a:outerShdw>
                  </a:effectLst>
                </a:rPr>
                <a:t>Temperature</a:t>
              </a:r>
              <a:r>
                <a:rPr lang="de-AT" sz="1200" dirty="0">
                  <a:ln w="0"/>
                  <a:solidFill>
                    <a:schemeClr val="tx1"/>
                  </a:solidFill>
                  <a:effectLst>
                    <a:outerShdw blurRad="38100" dist="19050" dir="2700000" algn="tl" rotWithShape="0">
                      <a:schemeClr val="dk1">
                        <a:alpha val="40000"/>
                      </a:schemeClr>
                    </a:outerShdw>
                  </a:effectLst>
                </a:rPr>
                <a:t>: 1250°C</a:t>
              </a:r>
              <a:endParaRPr lang="en-US" sz="1200" dirty="0">
                <a:ln w="0"/>
                <a:solidFill>
                  <a:schemeClr val="tx1"/>
                </a:solidFill>
                <a:effectLst>
                  <a:outerShdw blurRad="38100" dist="19050" dir="2700000" algn="tl" rotWithShape="0">
                    <a:schemeClr val="dk1">
                      <a:alpha val="40000"/>
                    </a:schemeClr>
                  </a:outerShdw>
                </a:effectLst>
              </a:endParaRPr>
            </a:p>
          </p:txBody>
        </p:sp>
        <p:grpSp>
          <p:nvGrpSpPr>
            <p:cNvPr id="26" name="Gruppieren 25">
              <a:extLst>
                <a:ext uri="{FF2B5EF4-FFF2-40B4-BE49-F238E27FC236}">
                  <a16:creationId xmlns:a16="http://schemas.microsoft.com/office/drawing/2014/main" id="{6DA7C557-3795-CD9A-4736-955773FED042}"/>
                </a:ext>
              </a:extLst>
            </p:cNvPr>
            <p:cNvGrpSpPr/>
            <p:nvPr/>
          </p:nvGrpSpPr>
          <p:grpSpPr>
            <a:xfrm>
              <a:off x="11228141" y="3143808"/>
              <a:ext cx="590885" cy="130823"/>
              <a:chOff x="6451969" y="2075305"/>
              <a:chExt cx="741673" cy="164207"/>
            </a:xfrm>
          </p:grpSpPr>
          <p:cxnSp>
            <p:nvCxnSpPr>
              <p:cNvPr id="27" name="Gerader Verbinder 26">
                <a:extLst>
                  <a:ext uri="{FF2B5EF4-FFF2-40B4-BE49-F238E27FC236}">
                    <a16:creationId xmlns:a16="http://schemas.microsoft.com/office/drawing/2014/main" id="{23CCF840-45B2-8333-56FA-DB1B8C6DADE8}"/>
                  </a:ext>
                </a:extLst>
              </p:cNvPr>
              <p:cNvCxnSpPr/>
              <p:nvPr/>
            </p:nvCxnSpPr>
            <p:spPr>
              <a:xfrm>
                <a:off x="6451969" y="2152650"/>
                <a:ext cx="74167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Gerader Verbinder 33">
                <a:extLst>
                  <a:ext uri="{FF2B5EF4-FFF2-40B4-BE49-F238E27FC236}">
                    <a16:creationId xmlns:a16="http://schemas.microsoft.com/office/drawing/2014/main" id="{7EEE1543-61D9-7AEE-9D1E-2EDF92645612}"/>
                  </a:ext>
                </a:extLst>
              </p:cNvPr>
              <p:cNvCxnSpPr>
                <a:cxnSpLocks/>
              </p:cNvCxnSpPr>
              <p:nvPr/>
            </p:nvCxnSpPr>
            <p:spPr>
              <a:xfrm flipV="1">
                <a:off x="6452397" y="2075305"/>
                <a:ext cx="0" cy="15468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Gerader Verbinder 34">
                <a:extLst>
                  <a:ext uri="{FF2B5EF4-FFF2-40B4-BE49-F238E27FC236}">
                    <a16:creationId xmlns:a16="http://schemas.microsoft.com/office/drawing/2014/main" id="{8031B613-916C-129B-86A8-0348D6176359}"/>
                  </a:ext>
                </a:extLst>
              </p:cNvPr>
              <p:cNvCxnSpPr>
                <a:cxnSpLocks/>
              </p:cNvCxnSpPr>
              <p:nvPr/>
            </p:nvCxnSpPr>
            <p:spPr>
              <a:xfrm flipV="1">
                <a:off x="7192851" y="2084823"/>
                <a:ext cx="0" cy="15468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6" name="Textfeld 35">
              <a:extLst>
                <a:ext uri="{FF2B5EF4-FFF2-40B4-BE49-F238E27FC236}">
                  <a16:creationId xmlns:a16="http://schemas.microsoft.com/office/drawing/2014/main" id="{34E7E3DA-CA8A-0091-271F-17EBE8A41D02}"/>
                </a:ext>
              </a:extLst>
            </p:cNvPr>
            <p:cNvSpPr txBox="1"/>
            <p:nvPr/>
          </p:nvSpPr>
          <p:spPr bwMode="auto">
            <a:xfrm>
              <a:off x="11253142" y="2969415"/>
              <a:ext cx="1004732" cy="220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rtlCol="0" anchor="ctr" anchorCtr="0" compatLnSpc="1">
              <a:prstTxWarp prst="textNoShape">
                <a:avLst/>
              </a:prstTxWarp>
              <a:spAutoFit/>
            </a:bodyPr>
            <a:lstStyle/>
            <a:p>
              <a:pPr algn="l"/>
              <a:r>
                <a:rPr lang="de-AT" sz="1200" kern="0" dirty="0"/>
                <a:t>x5 200µm</a:t>
              </a:r>
              <a:endParaRPr lang="en-US" sz="1200" kern="0" dirty="0"/>
            </a:p>
          </p:txBody>
        </p:sp>
        <p:sp>
          <p:nvSpPr>
            <p:cNvPr id="45" name="Textfeld 44">
              <a:extLst>
                <a:ext uri="{FF2B5EF4-FFF2-40B4-BE49-F238E27FC236}">
                  <a16:creationId xmlns:a16="http://schemas.microsoft.com/office/drawing/2014/main" id="{B4F3B601-B091-4D8E-CEAD-F6FD78C97B01}"/>
                </a:ext>
              </a:extLst>
            </p:cNvPr>
            <p:cNvSpPr txBox="1"/>
            <p:nvPr/>
          </p:nvSpPr>
          <p:spPr bwMode="auto">
            <a:xfrm>
              <a:off x="6144042" y="5863192"/>
              <a:ext cx="23315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de-AT" sz="1800" b="0" kern="0" dirty="0" err="1">
                  <a:latin typeface="+mj-lt"/>
                </a:rPr>
                <a:t>Fe</a:t>
              </a:r>
              <a:r>
                <a:rPr lang="de-AT" sz="1800" b="0" kern="0" dirty="0">
                  <a:latin typeface="+mj-lt"/>
                </a:rPr>
                <a:t> - 0.026wt.-%P</a:t>
              </a:r>
              <a:endParaRPr lang="en-US" sz="1800" b="0" kern="0" dirty="0">
                <a:latin typeface="+mj-lt"/>
              </a:endParaRPr>
            </a:p>
          </p:txBody>
        </p:sp>
        <p:sp>
          <p:nvSpPr>
            <p:cNvPr id="48" name="Textfeld 47">
              <a:extLst>
                <a:ext uri="{FF2B5EF4-FFF2-40B4-BE49-F238E27FC236}">
                  <a16:creationId xmlns:a16="http://schemas.microsoft.com/office/drawing/2014/main" id="{8846C808-0FCA-B3D5-4CE4-4666A001ADD2}"/>
                </a:ext>
              </a:extLst>
            </p:cNvPr>
            <p:cNvSpPr txBox="1"/>
            <p:nvPr/>
          </p:nvSpPr>
          <p:spPr bwMode="auto">
            <a:xfrm>
              <a:off x="9486829" y="5827235"/>
              <a:ext cx="23315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de-AT" sz="1800" b="0" kern="0" dirty="0" err="1">
                  <a:latin typeface="+mj-lt"/>
                </a:rPr>
                <a:t>Fe</a:t>
              </a:r>
              <a:r>
                <a:rPr lang="de-AT" sz="1800" b="0" kern="0" dirty="0">
                  <a:latin typeface="+mj-lt"/>
                </a:rPr>
                <a:t> - 0.102wt.-%P</a:t>
              </a:r>
              <a:endParaRPr lang="en-US" sz="1800" b="0" kern="0" dirty="0">
                <a:latin typeface="+mj-lt"/>
              </a:endParaRPr>
            </a:p>
          </p:txBody>
        </p:sp>
      </p:grpSp>
    </p:spTree>
    <p:extLst>
      <p:ext uri="{BB962C8B-B14F-4D97-AF65-F5344CB8AC3E}">
        <p14:creationId xmlns:p14="http://schemas.microsoft.com/office/powerpoint/2010/main" val="35383780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2">
            <a:extLst>
              <a:ext uri="{FF2B5EF4-FFF2-40B4-BE49-F238E27FC236}">
                <a16:creationId xmlns:a16="http://schemas.microsoft.com/office/drawing/2014/main" id="{2501C833-DF4C-0983-CD7F-2E7CFFB809D8}"/>
              </a:ext>
            </a:extLst>
          </p:cNvPr>
          <p:cNvSpPr>
            <a:spLocks noGrp="1"/>
          </p:cNvSpPr>
          <p:nvPr>
            <p:ph type="ftr" sz="quarter" idx="10"/>
          </p:nvPr>
        </p:nvSpPr>
        <p:spPr>
          <a:xfrm>
            <a:off x="74712" y="6597352"/>
            <a:ext cx="12042576" cy="260350"/>
          </a:xfrm>
        </p:spPr>
        <p:txBody>
          <a:bodyPr/>
          <a:lstStyle/>
          <a:p>
            <a:pPr>
              <a:tabLst>
                <a:tab pos="346075" algn="l"/>
                <a:tab pos="5954713" algn="ctr"/>
                <a:tab pos="11814175" algn="r"/>
              </a:tabLst>
            </a:pPr>
            <a:r>
              <a:rPr lang="de-DE" altLang="de-DE" dirty="0"/>
              <a:t>	</a:t>
            </a:r>
            <a:r>
              <a:rPr lang="de-AT" sz="900" dirty="0">
                <a:solidFill>
                  <a:srgbClr val="000000"/>
                </a:solidFill>
                <a:latin typeface="Arial" panose="020B0604020202020204" pitchFamily="34" charset="0"/>
              </a:rPr>
              <a:t>57. Metallographie Tagung</a:t>
            </a:r>
            <a:r>
              <a:rPr lang="de-AT" dirty="0">
                <a:solidFill>
                  <a:srgbClr val="000000"/>
                </a:solidFill>
              </a:rPr>
              <a:t>	MUL-ESM</a:t>
            </a:r>
            <a:r>
              <a:rPr lang="de-DE" altLang="de-DE" dirty="0"/>
              <a:t>	  </a:t>
            </a:r>
            <a:fld id="{55741CB4-9832-CA46-BCB8-8927D8D507FC}" type="slidenum">
              <a:rPr lang="de-DE" altLang="de-DE" smtClean="0"/>
              <a:pPr>
                <a:tabLst>
                  <a:tab pos="346075" algn="l"/>
                  <a:tab pos="5954713" algn="ctr"/>
                  <a:tab pos="11814175" algn="r"/>
                </a:tabLst>
              </a:pPr>
              <a:t>16</a:t>
            </a:fld>
            <a:endParaRPr lang="de-DE" altLang="de-DE" dirty="0"/>
          </a:p>
        </p:txBody>
      </p:sp>
      <p:pic>
        <p:nvPicPr>
          <p:cNvPr id="5" name="Grafik 4">
            <a:extLst>
              <a:ext uri="{FF2B5EF4-FFF2-40B4-BE49-F238E27FC236}">
                <a16:creationId xmlns:a16="http://schemas.microsoft.com/office/drawing/2014/main" id="{41A046B3-2CA4-118D-DFF3-44B231773A75}"/>
              </a:ext>
            </a:extLst>
          </p:cNvPr>
          <p:cNvPicPr>
            <a:picLocks noChangeAspect="1"/>
          </p:cNvPicPr>
          <p:nvPr/>
        </p:nvPicPr>
        <p:blipFill>
          <a:blip r:embed="rId2"/>
          <a:stretch>
            <a:fillRect/>
          </a:stretch>
        </p:blipFill>
        <p:spPr>
          <a:xfrm>
            <a:off x="358182" y="2400699"/>
            <a:ext cx="3600000" cy="3600000"/>
          </a:xfrm>
          <a:prstGeom prst="rect">
            <a:avLst/>
          </a:prstGeom>
        </p:spPr>
      </p:pic>
      <p:sp>
        <p:nvSpPr>
          <p:cNvPr id="6" name="Textfeld 5">
            <a:extLst>
              <a:ext uri="{FF2B5EF4-FFF2-40B4-BE49-F238E27FC236}">
                <a16:creationId xmlns:a16="http://schemas.microsoft.com/office/drawing/2014/main" id="{25339757-9992-2761-C65D-145143B632A0}"/>
              </a:ext>
            </a:extLst>
          </p:cNvPr>
          <p:cNvSpPr txBox="1"/>
          <p:nvPr/>
        </p:nvSpPr>
        <p:spPr bwMode="auto">
          <a:xfrm>
            <a:off x="574238" y="6072699"/>
            <a:ext cx="30757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rtlCol="0" anchor="ctr" anchorCtr="0" compatLnSpc="1">
            <a:prstTxWarp prst="textNoShape">
              <a:avLst/>
            </a:prstTxWarp>
            <a:spAutoFit/>
          </a:bodyPr>
          <a:lstStyle/>
          <a:p>
            <a:pPr algn="ctr"/>
            <a:r>
              <a:rPr lang="de-AT" kern="0" dirty="0" err="1"/>
              <a:t>Fe</a:t>
            </a:r>
            <a:r>
              <a:rPr lang="de-AT" kern="0" dirty="0"/>
              <a:t> - 0.2 </a:t>
            </a:r>
            <a:r>
              <a:rPr lang="de-AT" kern="0" dirty="0" err="1"/>
              <a:t>wt</a:t>
            </a:r>
            <a:r>
              <a:rPr lang="de-AT" kern="0" dirty="0"/>
              <a:t>.-%C</a:t>
            </a:r>
            <a:endParaRPr lang="en-US" kern="0" dirty="0"/>
          </a:p>
        </p:txBody>
      </p:sp>
      <p:pic>
        <p:nvPicPr>
          <p:cNvPr id="8" name="Grafik 7">
            <a:extLst>
              <a:ext uri="{FF2B5EF4-FFF2-40B4-BE49-F238E27FC236}">
                <a16:creationId xmlns:a16="http://schemas.microsoft.com/office/drawing/2014/main" id="{8A65907D-ED7A-940E-8F51-D8F704CC7630}"/>
              </a:ext>
            </a:extLst>
          </p:cNvPr>
          <p:cNvPicPr>
            <a:picLocks noChangeAspect="1"/>
          </p:cNvPicPr>
          <p:nvPr/>
        </p:nvPicPr>
        <p:blipFill>
          <a:blip r:embed="rId3"/>
          <a:stretch>
            <a:fillRect/>
          </a:stretch>
        </p:blipFill>
        <p:spPr>
          <a:xfrm>
            <a:off x="4318182" y="2400699"/>
            <a:ext cx="3600000" cy="3600000"/>
          </a:xfrm>
          <a:prstGeom prst="rect">
            <a:avLst/>
          </a:prstGeom>
        </p:spPr>
      </p:pic>
      <p:sp>
        <p:nvSpPr>
          <p:cNvPr id="10" name="Textfeld 9">
            <a:extLst>
              <a:ext uri="{FF2B5EF4-FFF2-40B4-BE49-F238E27FC236}">
                <a16:creationId xmlns:a16="http://schemas.microsoft.com/office/drawing/2014/main" id="{A38D32AF-6FE2-77C2-FB68-883B27E57FDE}"/>
              </a:ext>
            </a:extLst>
          </p:cNvPr>
          <p:cNvSpPr txBox="1"/>
          <p:nvPr/>
        </p:nvSpPr>
        <p:spPr bwMode="auto">
          <a:xfrm>
            <a:off x="4558028" y="6072699"/>
            <a:ext cx="30757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rtlCol="0" anchor="ctr" anchorCtr="0" compatLnSpc="1">
            <a:prstTxWarp prst="textNoShape">
              <a:avLst/>
            </a:prstTxWarp>
            <a:spAutoFit/>
          </a:bodyPr>
          <a:lstStyle/>
          <a:p>
            <a:pPr algn="ctr"/>
            <a:r>
              <a:rPr lang="de-AT" kern="0" dirty="0" err="1"/>
              <a:t>Fe</a:t>
            </a:r>
            <a:r>
              <a:rPr lang="de-AT" kern="0" dirty="0"/>
              <a:t> - 0.1wt.-%P</a:t>
            </a:r>
            <a:endParaRPr lang="en-US" kern="0" dirty="0"/>
          </a:p>
        </p:txBody>
      </p:sp>
      <p:pic>
        <p:nvPicPr>
          <p:cNvPr id="13" name="Grafik 12">
            <a:extLst>
              <a:ext uri="{FF2B5EF4-FFF2-40B4-BE49-F238E27FC236}">
                <a16:creationId xmlns:a16="http://schemas.microsoft.com/office/drawing/2014/main" id="{08B9597F-65E1-FCCA-7817-E600970FD071}"/>
              </a:ext>
            </a:extLst>
          </p:cNvPr>
          <p:cNvPicPr>
            <a:picLocks noChangeAspect="1"/>
          </p:cNvPicPr>
          <p:nvPr/>
        </p:nvPicPr>
        <p:blipFill>
          <a:blip r:embed="rId4"/>
          <a:stretch>
            <a:fillRect/>
          </a:stretch>
        </p:blipFill>
        <p:spPr>
          <a:xfrm>
            <a:off x="8278182" y="2400699"/>
            <a:ext cx="3600000" cy="3600000"/>
          </a:xfrm>
          <a:prstGeom prst="rect">
            <a:avLst/>
          </a:prstGeom>
        </p:spPr>
      </p:pic>
      <p:sp>
        <p:nvSpPr>
          <p:cNvPr id="14" name="Textfeld 13">
            <a:extLst>
              <a:ext uri="{FF2B5EF4-FFF2-40B4-BE49-F238E27FC236}">
                <a16:creationId xmlns:a16="http://schemas.microsoft.com/office/drawing/2014/main" id="{539F06D2-F673-1710-586C-DE1CB0AEF596}"/>
              </a:ext>
            </a:extLst>
          </p:cNvPr>
          <p:cNvSpPr txBox="1"/>
          <p:nvPr/>
        </p:nvSpPr>
        <p:spPr bwMode="auto">
          <a:xfrm>
            <a:off x="8480565" y="6072699"/>
            <a:ext cx="30757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rtlCol="0" anchor="ctr" anchorCtr="0" compatLnSpc="1">
            <a:prstTxWarp prst="textNoShape">
              <a:avLst/>
            </a:prstTxWarp>
            <a:spAutoFit/>
          </a:bodyPr>
          <a:lstStyle/>
          <a:p>
            <a:pPr algn="ctr"/>
            <a:r>
              <a:rPr lang="de-AT" kern="0" dirty="0" err="1"/>
              <a:t>Fe</a:t>
            </a:r>
            <a:r>
              <a:rPr lang="de-AT" kern="0" dirty="0"/>
              <a:t> - 0.2wt.-%C - 0.1wt.-%P</a:t>
            </a:r>
            <a:endParaRPr lang="en-US" kern="0" dirty="0"/>
          </a:p>
        </p:txBody>
      </p:sp>
      <p:sp>
        <p:nvSpPr>
          <p:cNvPr id="16" name="Rechteck 15">
            <a:extLst>
              <a:ext uri="{FF2B5EF4-FFF2-40B4-BE49-F238E27FC236}">
                <a16:creationId xmlns:a16="http://schemas.microsoft.com/office/drawing/2014/main" id="{A11D500F-590B-7BEF-21E1-F6F6B8D0AB4A}"/>
              </a:ext>
            </a:extLst>
          </p:cNvPr>
          <p:cNvSpPr/>
          <p:nvPr/>
        </p:nvSpPr>
        <p:spPr>
          <a:xfrm>
            <a:off x="358182" y="2353785"/>
            <a:ext cx="3600000" cy="550247"/>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AT" sz="1200" dirty="0">
                <a:ln w="0"/>
                <a:solidFill>
                  <a:schemeClr val="tx1"/>
                </a:solidFill>
                <a:effectLst>
                  <a:outerShdw blurRad="38100" dist="19050" dir="2700000" algn="tl" rotWithShape="0">
                    <a:schemeClr val="dk1">
                      <a:alpha val="40000"/>
                    </a:schemeClr>
                  </a:outerShdw>
                </a:effectLst>
              </a:rPr>
              <a:t>Time: 1800s</a:t>
            </a:r>
          </a:p>
          <a:p>
            <a:r>
              <a:rPr lang="de-AT" sz="1200" dirty="0" err="1">
                <a:ln w="0"/>
                <a:solidFill>
                  <a:schemeClr val="tx1"/>
                </a:solidFill>
                <a:effectLst>
                  <a:outerShdw blurRad="38100" dist="19050" dir="2700000" algn="tl" rotWithShape="0">
                    <a:schemeClr val="dk1">
                      <a:alpha val="40000"/>
                    </a:schemeClr>
                  </a:outerShdw>
                </a:effectLst>
              </a:rPr>
              <a:t>Temperature</a:t>
            </a:r>
            <a:r>
              <a:rPr lang="de-AT" sz="1200" dirty="0">
                <a:ln w="0"/>
                <a:solidFill>
                  <a:schemeClr val="tx1"/>
                </a:solidFill>
                <a:effectLst>
                  <a:outerShdw blurRad="38100" dist="19050" dir="2700000" algn="tl" rotWithShape="0">
                    <a:schemeClr val="dk1">
                      <a:alpha val="40000"/>
                    </a:schemeClr>
                  </a:outerShdw>
                </a:effectLst>
              </a:rPr>
              <a:t>: 1250°C</a:t>
            </a:r>
            <a:endParaRPr lang="en-US" sz="1200" dirty="0">
              <a:ln w="0"/>
              <a:solidFill>
                <a:schemeClr val="tx1"/>
              </a:solidFill>
              <a:effectLst>
                <a:outerShdw blurRad="38100" dist="19050" dir="2700000" algn="tl" rotWithShape="0">
                  <a:schemeClr val="dk1">
                    <a:alpha val="40000"/>
                  </a:schemeClr>
                </a:outerShdw>
              </a:effectLst>
            </a:endParaRPr>
          </a:p>
        </p:txBody>
      </p:sp>
      <p:grpSp>
        <p:nvGrpSpPr>
          <p:cNvPr id="17" name="Gruppieren 16">
            <a:extLst>
              <a:ext uri="{FF2B5EF4-FFF2-40B4-BE49-F238E27FC236}">
                <a16:creationId xmlns:a16="http://schemas.microsoft.com/office/drawing/2014/main" id="{584D802C-9C2D-D015-56A3-40C178F4C5DA}"/>
              </a:ext>
            </a:extLst>
          </p:cNvPr>
          <p:cNvGrpSpPr/>
          <p:nvPr/>
        </p:nvGrpSpPr>
        <p:grpSpPr>
          <a:xfrm>
            <a:off x="3025673" y="2675035"/>
            <a:ext cx="741673" cy="164207"/>
            <a:chOff x="6451969" y="2075305"/>
            <a:chExt cx="741673" cy="164207"/>
          </a:xfrm>
        </p:grpSpPr>
        <p:cxnSp>
          <p:nvCxnSpPr>
            <p:cNvPr id="18" name="Gerader Verbinder 17">
              <a:extLst>
                <a:ext uri="{FF2B5EF4-FFF2-40B4-BE49-F238E27FC236}">
                  <a16:creationId xmlns:a16="http://schemas.microsoft.com/office/drawing/2014/main" id="{E5381622-68B8-1AFA-D023-8DFDFB3C67B7}"/>
                </a:ext>
              </a:extLst>
            </p:cNvPr>
            <p:cNvCxnSpPr/>
            <p:nvPr/>
          </p:nvCxnSpPr>
          <p:spPr>
            <a:xfrm>
              <a:off x="6451969" y="2152650"/>
              <a:ext cx="74167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Gerader Verbinder 18">
              <a:extLst>
                <a:ext uri="{FF2B5EF4-FFF2-40B4-BE49-F238E27FC236}">
                  <a16:creationId xmlns:a16="http://schemas.microsoft.com/office/drawing/2014/main" id="{43C1D181-1855-9909-9F2C-FF03EDD8BCF4}"/>
                </a:ext>
              </a:extLst>
            </p:cNvPr>
            <p:cNvCxnSpPr>
              <a:cxnSpLocks/>
            </p:cNvCxnSpPr>
            <p:nvPr/>
          </p:nvCxnSpPr>
          <p:spPr>
            <a:xfrm flipV="1">
              <a:off x="6452397" y="2075305"/>
              <a:ext cx="0" cy="15468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Gerader Verbinder 19">
              <a:extLst>
                <a:ext uri="{FF2B5EF4-FFF2-40B4-BE49-F238E27FC236}">
                  <a16:creationId xmlns:a16="http://schemas.microsoft.com/office/drawing/2014/main" id="{0161140C-6C5E-1EEC-E1F5-F06E4B9662E8}"/>
                </a:ext>
              </a:extLst>
            </p:cNvPr>
            <p:cNvCxnSpPr>
              <a:cxnSpLocks/>
            </p:cNvCxnSpPr>
            <p:nvPr/>
          </p:nvCxnSpPr>
          <p:spPr>
            <a:xfrm flipV="1">
              <a:off x="7192851" y="2084823"/>
              <a:ext cx="0" cy="15468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1" name="Textfeld 20">
            <a:extLst>
              <a:ext uri="{FF2B5EF4-FFF2-40B4-BE49-F238E27FC236}">
                <a16:creationId xmlns:a16="http://schemas.microsoft.com/office/drawing/2014/main" id="{693DE60C-9EB6-38F7-0C61-65F90BF390CA}"/>
              </a:ext>
            </a:extLst>
          </p:cNvPr>
          <p:cNvSpPr txBox="1"/>
          <p:nvPr/>
        </p:nvSpPr>
        <p:spPr bwMode="auto">
          <a:xfrm>
            <a:off x="3057054" y="2456139"/>
            <a:ext cx="12611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rtlCol="0" anchor="ctr" anchorCtr="0" compatLnSpc="1">
            <a:prstTxWarp prst="textNoShape">
              <a:avLst/>
            </a:prstTxWarp>
            <a:spAutoFit/>
          </a:bodyPr>
          <a:lstStyle/>
          <a:p>
            <a:pPr algn="l"/>
            <a:r>
              <a:rPr lang="de-AT" sz="1200" kern="0" dirty="0"/>
              <a:t>x5 200µm</a:t>
            </a:r>
            <a:endParaRPr lang="en-US" sz="1200" kern="0" dirty="0"/>
          </a:p>
        </p:txBody>
      </p:sp>
      <p:sp>
        <p:nvSpPr>
          <p:cNvPr id="22" name="Rechteck 21">
            <a:extLst>
              <a:ext uri="{FF2B5EF4-FFF2-40B4-BE49-F238E27FC236}">
                <a16:creationId xmlns:a16="http://schemas.microsoft.com/office/drawing/2014/main" id="{BBF70247-5CBB-966D-1AE0-4A2AB233BBB2}"/>
              </a:ext>
            </a:extLst>
          </p:cNvPr>
          <p:cNvSpPr/>
          <p:nvPr/>
        </p:nvSpPr>
        <p:spPr>
          <a:xfrm>
            <a:off x="4294182" y="2353785"/>
            <a:ext cx="3600000" cy="550247"/>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AT" sz="1200" dirty="0">
                <a:ln w="0"/>
                <a:solidFill>
                  <a:schemeClr val="tx1"/>
                </a:solidFill>
                <a:effectLst>
                  <a:outerShdw blurRad="38100" dist="19050" dir="2700000" algn="tl" rotWithShape="0">
                    <a:schemeClr val="dk1">
                      <a:alpha val="40000"/>
                    </a:schemeClr>
                  </a:outerShdw>
                </a:effectLst>
              </a:rPr>
              <a:t>Time: 1800s</a:t>
            </a:r>
          </a:p>
          <a:p>
            <a:r>
              <a:rPr lang="de-AT" sz="1200" dirty="0" err="1">
                <a:ln w="0"/>
                <a:solidFill>
                  <a:schemeClr val="tx1"/>
                </a:solidFill>
                <a:effectLst>
                  <a:outerShdw blurRad="38100" dist="19050" dir="2700000" algn="tl" rotWithShape="0">
                    <a:schemeClr val="dk1">
                      <a:alpha val="40000"/>
                    </a:schemeClr>
                  </a:outerShdw>
                </a:effectLst>
              </a:rPr>
              <a:t>Temperature</a:t>
            </a:r>
            <a:r>
              <a:rPr lang="de-AT" sz="1200" dirty="0">
                <a:ln w="0"/>
                <a:solidFill>
                  <a:schemeClr val="tx1"/>
                </a:solidFill>
                <a:effectLst>
                  <a:outerShdw blurRad="38100" dist="19050" dir="2700000" algn="tl" rotWithShape="0">
                    <a:schemeClr val="dk1">
                      <a:alpha val="40000"/>
                    </a:schemeClr>
                  </a:outerShdw>
                </a:effectLst>
              </a:rPr>
              <a:t>: 1250°C</a:t>
            </a:r>
            <a:endParaRPr lang="en-US" sz="1200" dirty="0">
              <a:ln w="0"/>
              <a:solidFill>
                <a:schemeClr val="tx1"/>
              </a:solidFill>
              <a:effectLst>
                <a:outerShdw blurRad="38100" dist="19050" dir="2700000" algn="tl" rotWithShape="0">
                  <a:schemeClr val="dk1">
                    <a:alpha val="40000"/>
                  </a:schemeClr>
                </a:outerShdw>
              </a:effectLst>
            </a:endParaRPr>
          </a:p>
        </p:txBody>
      </p:sp>
      <p:grpSp>
        <p:nvGrpSpPr>
          <p:cNvPr id="23" name="Gruppieren 22">
            <a:extLst>
              <a:ext uri="{FF2B5EF4-FFF2-40B4-BE49-F238E27FC236}">
                <a16:creationId xmlns:a16="http://schemas.microsoft.com/office/drawing/2014/main" id="{D89EFBB3-0E53-6BFB-B408-4A224E30B0CE}"/>
              </a:ext>
            </a:extLst>
          </p:cNvPr>
          <p:cNvGrpSpPr/>
          <p:nvPr/>
        </p:nvGrpSpPr>
        <p:grpSpPr>
          <a:xfrm>
            <a:off x="6961673" y="2675035"/>
            <a:ext cx="741673" cy="164207"/>
            <a:chOff x="6451969" y="2075305"/>
            <a:chExt cx="741673" cy="164207"/>
          </a:xfrm>
        </p:grpSpPr>
        <p:cxnSp>
          <p:nvCxnSpPr>
            <p:cNvPr id="24" name="Gerader Verbinder 23">
              <a:extLst>
                <a:ext uri="{FF2B5EF4-FFF2-40B4-BE49-F238E27FC236}">
                  <a16:creationId xmlns:a16="http://schemas.microsoft.com/office/drawing/2014/main" id="{0DD7215D-E149-5CE4-1EB8-3B43DBDE14DB}"/>
                </a:ext>
              </a:extLst>
            </p:cNvPr>
            <p:cNvCxnSpPr/>
            <p:nvPr/>
          </p:nvCxnSpPr>
          <p:spPr>
            <a:xfrm>
              <a:off x="6451969" y="2152650"/>
              <a:ext cx="74167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Gerader Verbinder 24">
              <a:extLst>
                <a:ext uri="{FF2B5EF4-FFF2-40B4-BE49-F238E27FC236}">
                  <a16:creationId xmlns:a16="http://schemas.microsoft.com/office/drawing/2014/main" id="{B8BC2559-48B8-DC0B-0E50-0B3095D5F948}"/>
                </a:ext>
              </a:extLst>
            </p:cNvPr>
            <p:cNvCxnSpPr>
              <a:cxnSpLocks/>
            </p:cNvCxnSpPr>
            <p:nvPr/>
          </p:nvCxnSpPr>
          <p:spPr>
            <a:xfrm flipV="1">
              <a:off x="6452397" y="2075305"/>
              <a:ext cx="0" cy="15468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Gerader Verbinder 25">
              <a:extLst>
                <a:ext uri="{FF2B5EF4-FFF2-40B4-BE49-F238E27FC236}">
                  <a16:creationId xmlns:a16="http://schemas.microsoft.com/office/drawing/2014/main" id="{187251BF-CA85-C31D-33F0-CE87C9609F51}"/>
                </a:ext>
              </a:extLst>
            </p:cNvPr>
            <p:cNvCxnSpPr>
              <a:cxnSpLocks/>
            </p:cNvCxnSpPr>
            <p:nvPr/>
          </p:nvCxnSpPr>
          <p:spPr>
            <a:xfrm flipV="1">
              <a:off x="7192851" y="2084823"/>
              <a:ext cx="0" cy="15468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7" name="Textfeld 26">
            <a:extLst>
              <a:ext uri="{FF2B5EF4-FFF2-40B4-BE49-F238E27FC236}">
                <a16:creationId xmlns:a16="http://schemas.microsoft.com/office/drawing/2014/main" id="{3A8ACEFA-10A5-5431-3D05-4FC88B9A0CE2}"/>
              </a:ext>
            </a:extLst>
          </p:cNvPr>
          <p:cNvSpPr txBox="1"/>
          <p:nvPr/>
        </p:nvSpPr>
        <p:spPr bwMode="auto">
          <a:xfrm>
            <a:off x="6993054" y="2456139"/>
            <a:ext cx="12611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rtlCol="0" anchor="ctr" anchorCtr="0" compatLnSpc="1">
            <a:prstTxWarp prst="textNoShape">
              <a:avLst/>
            </a:prstTxWarp>
            <a:spAutoFit/>
          </a:bodyPr>
          <a:lstStyle/>
          <a:p>
            <a:pPr algn="l"/>
            <a:r>
              <a:rPr lang="de-AT" sz="1200" kern="0" dirty="0"/>
              <a:t>x5 200µm</a:t>
            </a:r>
            <a:endParaRPr lang="en-US" sz="1200" kern="0" dirty="0"/>
          </a:p>
        </p:txBody>
      </p:sp>
      <p:sp>
        <p:nvSpPr>
          <p:cNvPr id="28" name="Rechteck 27">
            <a:extLst>
              <a:ext uri="{FF2B5EF4-FFF2-40B4-BE49-F238E27FC236}">
                <a16:creationId xmlns:a16="http://schemas.microsoft.com/office/drawing/2014/main" id="{12295BD6-73BC-B1FD-E581-CCEA4C939519}"/>
              </a:ext>
            </a:extLst>
          </p:cNvPr>
          <p:cNvSpPr/>
          <p:nvPr/>
        </p:nvSpPr>
        <p:spPr>
          <a:xfrm>
            <a:off x="8278182" y="2349918"/>
            <a:ext cx="3600000" cy="550247"/>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AT" sz="1200" dirty="0">
                <a:ln w="0"/>
                <a:solidFill>
                  <a:schemeClr val="tx1"/>
                </a:solidFill>
                <a:effectLst>
                  <a:outerShdw blurRad="38100" dist="19050" dir="2700000" algn="tl" rotWithShape="0">
                    <a:schemeClr val="dk1">
                      <a:alpha val="40000"/>
                    </a:schemeClr>
                  </a:outerShdw>
                </a:effectLst>
              </a:rPr>
              <a:t>Time: 1800s</a:t>
            </a:r>
          </a:p>
          <a:p>
            <a:r>
              <a:rPr lang="de-AT" sz="1200" dirty="0" err="1">
                <a:ln w="0"/>
                <a:solidFill>
                  <a:schemeClr val="tx1"/>
                </a:solidFill>
                <a:effectLst>
                  <a:outerShdw blurRad="38100" dist="19050" dir="2700000" algn="tl" rotWithShape="0">
                    <a:schemeClr val="dk1">
                      <a:alpha val="40000"/>
                    </a:schemeClr>
                  </a:outerShdw>
                </a:effectLst>
              </a:rPr>
              <a:t>Temperature</a:t>
            </a:r>
            <a:r>
              <a:rPr lang="de-AT" sz="1200" dirty="0">
                <a:ln w="0"/>
                <a:solidFill>
                  <a:schemeClr val="tx1"/>
                </a:solidFill>
                <a:effectLst>
                  <a:outerShdw blurRad="38100" dist="19050" dir="2700000" algn="tl" rotWithShape="0">
                    <a:schemeClr val="dk1">
                      <a:alpha val="40000"/>
                    </a:schemeClr>
                  </a:outerShdw>
                </a:effectLst>
              </a:rPr>
              <a:t>: 1250°C</a:t>
            </a:r>
            <a:endParaRPr lang="en-US" sz="1200" dirty="0">
              <a:ln w="0"/>
              <a:solidFill>
                <a:schemeClr val="tx1"/>
              </a:solidFill>
              <a:effectLst>
                <a:outerShdw blurRad="38100" dist="19050" dir="2700000" algn="tl" rotWithShape="0">
                  <a:schemeClr val="dk1">
                    <a:alpha val="40000"/>
                  </a:schemeClr>
                </a:outerShdw>
              </a:effectLst>
            </a:endParaRPr>
          </a:p>
        </p:txBody>
      </p:sp>
      <p:grpSp>
        <p:nvGrpSpPr>
          <p:cNvPr id="29" name="Gruppieren 28">
            <a:extLst>
              <a:ext uri="{FF2B5EF4-FFF2-40B4-BE49-F238E27FC236}">
                <a16:creationId xmlns:a16="http://schemas.microsoft.com/office/drawing/2014/main" id="{2A820193-486B-9D6A-156F-C21DDB7C7111}"/>
              </a:ext>
            </a:extLst>
          </p:cNvPr>
          <p:cNvGrpSpPr/>
          <p:nvPr/>
        </p:nvGrpSpPr>
        <p:grpSpPr>
          <a:xfrm>
            <a:off x="10945673" y="2671168"/>
            <a:ext cx="741673" cy="164207"/>
            <a:chOff x="6451969" y="2075305"/>
            <a:chExt cx="741673" cy="164207"/>
          </a:xfrm>
        </p:grpSpPr>
        <p:cxnSp>
          <p:nvCxnSpPr>
            <p:cNvPr id="30" name="Gerader Verbinder 29">
              <a:extLst>
                <a:ext uri="{FF2B5EF4-FFF2-40B4-BE49-F238E27FC236}">
                  <a16:creationId xmlns:a16="http://schemas.microsoft.com/office/drawing/2014/main" id="{51AC5EB2-27F6-6289-8AD2-DDD5D571F250}"/>
                </a:ext>
              </a:extLst>
            </p:cNvPr>
            <p:cNvCxnSpPr/>
            <p:nvPr/>
          </p:nvCxnSpPr>
          <p:spPr>
            <a:xfrm>
              <a:off x="6451969" y="2152650"/>
              <a:ext cx="74167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Gerader Verbinder 30">
              <a:extLst>
                <a:ext uri="{FF2B5EF4-FFF2-40B4-BE49-F238E27FC236}">
                  <a16:creationId xmlns:a16="http://schemas.microsoft.com/office/drawing/2014/main" id="{98664A0D-2CC8-7C5F-2111-55FA6523BFAE}"/>
                </a:ext>
              </a:extLst>
            </p:cNvPr>
            <p:cNvCxnSpPr>
              <a:cxnSpLocks/>
            </p:cNvCxnSpPr>
            <p:nvPr/>
          </p:nvCxnSpPr>
          <p:spPr>
            <a:xfrm flipV="1">
              <a:off x="6452397" y="2075305"/>
              <a:ext cx="0" cy="15468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Gerader Verbinder 31">
              <a:extLst>
                <a:ext uri="{FF2B5EF4-FFF2-40B4-BE49-F238E27FC236}">
                  <a16:creationId xmlns:a16="http://schemas.microsoft.com/office/drawing/2014/main" id="{54A4C0FF-D0EC-01BC-B5AF-2C18BBF44F82}"/>
                </a:ext>
              </a:extLst>
            </p:cNvPr>
            <p:cNvCxnSpPr>
              <a:cxnSpLocks/>
            </p:cNvCxnSpPr>
            <p:nvPr/>
          </p:nvCxnSpPr>
          <p:spPr>
            <a:xfrm flipV="1">
              <a:off x="7192851" y="2084823"/>
              <a:ext cx="0" cy="15468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3" name="Textfeld 32">
            <a:extLst>
              <a:ext uri="{FF2B5EF4-FFF2-40B4-BE49-F238E27FC236}">
                <a16:creationId xmlns:a16="http://schemas.microsoft.com/office/drawing/2014/main" id="{17D86271-5D83-FA12-995F-26A92DE9185D}"/>
              </a:ext>
            </a:extLst>
          </p:cNvPr>
          <p:cNvSpPr txBox="1"/>
          <p:nvPr/>
        </p:nvSpPr>
        <p:spPr bwMode="auto">
          <a:xfrm>
            <a:off x="10977054" y="2452272"/>
            <a:ext cx="12611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rtlCol="0" anchor="ctr" anchorCtr="0" compatLnSpc="1">
            <a:prstTxWarp prst="textNoShape">
              <a:avLst/>
            </a:prstTxWarp>
            <a:spAutoFit/>
          </a:bodyPr>
          <a:lstStyle/>
          <a:p>
            <a:pPr algn="l"/>
            <a:r>
              <a:rPr lang="de-AT" sz="1200" kern="0" dirty="0"/>
              <a:t>x5 200µm</a:t>
            </a:r>
            <a:endParaRPr lang="en-US" sz="1200" kern="0" dirty="0"/>
          </a:p>
        </p:txBody>
      </p:sp>
      <p:sp>
        <p:nvSpPr>
          <p:cNvPr id="7" name="Textplatzhalter 8">
            <a:extLst>
              <a:ext uri="{FF2B5EF4-FFF2-40B4-BE49-F238E27FC236}">
                <a16:creationId xmlns:a16="http://schemas.microsoft.com/office/drawing/2014/main" id="{5C29C9DD-A09E-20E6-B6A0-D5C65CFA1943}"/>
              </a:ext>
            </a:extLst>
          </p:cNvPr>
          <p:cNvSpPr>
            <a:spLocks noGrp="1"/>
          </p:cNvSpPr>
          <p:nvPr>
            <p:ph type="body" sz="quarter" idx="11"/>
          </p:nvPr>
        </p:nvSpPr>
        <p:spPr>
          <a:xfrm>
            <a:off x="192089" y="188913"/>
            <a:ext cx="10900784" cy="452472"/>
          </a:xfrm>
        </p:spPr>
        <p:txBody>
          <a:bodyPr/>
          <a:lstStyle/>
          <a:p>
            <a:pPr marL="0" indent="0">
              <a:buNone/>
            </a:pPr>
            <a:r>
              <a:rPr lang="de-AT" sz="1800" dirty="0">
                <a:solidFill>
                  <a:srgbClr val="00737E"/>
                </a:solidFill>
                <a:latin typeface="Arial"/>
                <a:cs typeface="+mj-cs"/>
              </a:rPr>
              <a:t>Investigation </a:t>
            </a:r>
            <a:r>
              <a:rPr lang="en-US" sz="1800" dirty="0">
                <a:solidFill>
                  <a:srgbClr val="00737E"/>
                </a:solidFill>
                <a:latin typeface="Arial"/>
                <a:cs typeface="+mj-cs"/>
              </a:rPr>
              <a:t>of retarding pressures (solute drag, pinning) in Fe-X systems</a:t>
            </a:r>
          </a:p>
          <a:p>
            <a:pPr marL="0" indent="0" algn="ctr">
              <a:buNone/>
            </a:pPr>
            <a:endParaRPr lang="en-US" sz="1800" dirty="0">
              <a:solidFill>
                <a:srgbClr val="00737E"/>
              </a:solidFill>
              <a:latin typeface="Arial"/>
              <a:cs typeface="+mj-cs"/>
            </a:endParaRPr>
          </a:p>
          <a:p>
            <a:endParaRPr lang="en-ID" sz="1800" dirty="0">
              <a:latin typeface="Arial"/>
            </a:endParaRPr>
          </a:p>
          <a:p>
            <a:endParaRPr lang="de-AT" dirty="0"/>
          </a:p>
        </p:txBody>
      </p:sp>
      <p:sp>
        <p:nvSpPr>
          <p:cNvPr id="3" name="Textfeld 2">
            <a:extLst>
              <a:ext uri="{FF2B5EF4-FFF2-40B4-BE49-F238E27FC236}">
                <a16:creationId xmlns:a16="http://schemas.microsoft.com/office/drawing/2014/main" id="{4C239C56-22E9-50A4-1272-E677BF1C505A}"/>
              </a:ext>
            </a:extLst>
          </p:cNvPr>
          <p:cNvSpPr txBox="1"/>
          <p:nvPr/>
        </p:nvSpPr>
        <p:spPr bwMode="auto">
          <a:xfrm>
            <a:off x="180000" y="720000"/>
            <a:ext cx="12754656" cy="2376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57175" indent="-257175">
              <a:lnSpc>
                <a:spcPct val="170000"/>
              </a:lnSpc>
              <a:spcBef>
                <a:spcPct val="20000"/>
              </a:spcBef>
              <a:buClr>
                <a:srgbClr val="00737E"/>
              </a:buClr>
              <a:buFont typeface="Wingdings 2" pitchFamily="2" charset="2"/>
              <a:buChar char="®"/>
            </a:pPr>
            <a:r>
              <a:rPr lang="en-US" b="1" kern="0" dirty="0">
                <a:latin typeface="+mj-lt"/>
                <a:ea typeface="ＭＳ Ｐゴシック" charset="0"/>
              </a:rPr>
              <a:t>Grain growth: Influence of P and co-segregation of C on grain boundary migration by solute drag effect</a:t>
            </a:r>
          </a:p>
          <a:p>
            <a:pPr marL="557213" lvl="1" indent="-214313" algn="just">
              <a:lnSpc>
                <a:spcPct val="170000"/>
              </a:lnSpc>
              <a:spcBef>
                <a:spcPct val="20000"/>
              </a:spcBef>
              <a:buClr>
                <a:srgbClr val="00737E"/>
              </a:buClr>
              <a:buSzPct val="100000"/>
              <a:buFont typeface="Wingdings" panose="05000000000000000000" pitchFamily="2" charset="2"/>
              <a:buChar char="Ø"/>
            </a:pPr>
            <a:r>
              <a:rPr lang="en-GB" sz="1600" b="0" dirty="0">
                <a:latin typeface="+mj-lt"/>
              </a:rPr>
              <a:t>Comparison of isothermal </a:t>
            </a:r>
            <a:r>
              <a:rPr lang="el-GR" sz="1600" b="0" dirty="0">
                <a:latin typeface="+mj-lt"/>
              </a:rPr>
              <a:t>γ</a:t>
            </a:r>
            <a:r>
              <a:rPr lang="en-US" sz="1600" b="0" dirty="0">
                <a:latin typeface="+mj-lt"/>
              </a:rPr>
              <a:t>-Fe grain growth: Fe-C; Fe-P and Fe-C-P alloys at 1250</a:t>
            </a:r>
            <a:r>
              <a:rPr lang="en-US" sz="1600" b="0" dirty="0"/>
              <a:t> º</a:t>
            </a:r>
            <a:r>
              <a:rPr lang="en-US" sz="1600" b="0" dirty="0">
                <a:latin typeface="+mj-lt"/>
              </a:rPr>
              <a:t>C at t=1800 s</a:t>
            </a:r>
          </a:p>
          <a:p>
            <a:pPr marL="557213" lvl="1" indent="-214313" algn="just">
              <a:lnSpc>
                <a:spcPct val="170000"/>
              </a:lnSpc>
              <a:spcBef>
                <a:spcPct val="20000"/>
              </a:spcBef>
              <a:buClr>
                <a:srgbClr val="00737E"/>
              </a:buClr>
              <a:buSzPct val="100000"/>
              <a:buFont typeface="Wingdings" panose="05000000000000000000" pitchFamily="2" charset="2"/>
              <a:buChar char="Ø"/>
            </a:pPr>
            <a:r>
              <a:rPr lang="en-US" sz="1600" b="0" dirty="0">
                <a:latin typeface="+mj-lt"/>
              </a:rPr>
              <a:t>Change in grain boundary migration rate and topology by chemical composition, especially carbon</a:t>
            </a:r>
          </a:p>
          <a:p>
            <a:pPr marL="557213" lvl="1" indent="-214313" algn="just">
              <a:lnSpc>
                <a:spcPct val="170000"/>
              </a:lnSpc>
              <a:spcBef>
                <a:spcPct val="20000"/>
              </a:spcBef>
              <a:buClr>
                <a:srgbClr val="00737E"/>
              </a:buClr>
              <a:buSzPct val="100000"/>
              <a:buFont typeface="Wingdings" panose="05000000000000000000" pitchFamily="2" charset="2"/>
              <a:buChar char="Ø"/>
            </a:pPr>
            <a:endParaRPr lang="en-US" sz="1600" b="0" dirty="0">
              <a:latin typeface="+mj-lt"/>
            </a:endParaRPr>
          </a:p>
          <a:p>
            <a:pPr marL="557213" lvl="1" indent="-214313" algn="just">
              <a:lnSpc>
                <a:spcPct val="170000"/>
              </a:lnSpc>
              <a:spcBef>
                <a:spcPct val="20000"/>
              </a:spcBef>
              <a:buClr>
                <a:srgbClr val="00737E"/>
              </a:buClr>
              <a:buSzPct val="100000"/>
              <a:buFont typeface="Wingdings" panose="05000000000000000000" pitchFamily="2" charset="2"/>
              <a:buChar char="Ø"/>
            </a:pPr>
            <a:endParaRPr lang="en-US" sz="1600" dirty="0">
              <a:latin typeface="+mn-lt"/>
              <a:ea typeface="ＭＳ Ｐゴシック" charset="0"/>
            </a:endParaRPr>
          </a:p>
        </p:txBody>
      </p:sp>
    </p:spTree>
    <p:extLst>
      <p:ext uri="{BB962C8B-B14F-4D97-AF65-F5344CB8AC3E}">
        <p14:creationId xmlns:p14="http://schemas.microsoft.com/office/powerpoint/2010/main" val="23537645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platzhalter 8">
            <a:extLst>
              <a:ext uri="{FF2B5EF4-FFF2-40B4-BE49-F238E27FC236}">
                <a16:creationId xmlns:a16="http://schemas.microsoft.com/office/drawing/2014/main" id="{AB2D88B6-9E67-68A2-EF6B-95E457562606}"/>
              </a:ext>
            </a:extLst>
          </p:cNvPr>
          <p:cNvSpPr>
            <a:spLocks noGrp="1"/>
          </p:cNvSpPr>
          <p:nvPr>
            <p:ph type="body" sz="quarter" idx="11"/>
          </p:nvPr>
        </p:nvSpPr>
        <p:spPr>
          <a:xfrm>
            <a:off x="192089" y="188913"/>
            <a:ext cx="10900784" cy="452472"/>
          </a:xfrm>
        </p:spPr>
        <p:txBody>
          <a:bodyPr/>
          <a:lstStyle/>
          <a:p>
            <a:pPr marL="0" indent="0">
              <a:buNone/>
            </a:pPr>
            <a:r>
              <a:rPr lang="de-AT" sz="1800" dirty="0">
                <a:solidFill>
                  <a:srgbClr val="00737E"/>
                </a:solidFill>
                <a:latin typeface="Arial"/>
                <a:cs typeface="+mj-cs"/>
              </a:rPr>
              <a:t>Investigation </a:t>
            </a:r>
            <a:r>
              <a:rPr lang="en-US" sz="1800" dirty="0">
                <a:solidFill>
                  <a:srgbClr val="00737E"/>
                </a:solidFill>
                <a:latin typeface="Arial"/>
                <a:cs typeface="+mj-cs"/>
              </a:rPr>
              <a:t>of retarding pressures (solute drag, pinning) in Fe-X systems</a:t>
            </a:r>
          </a:p>
          <a:p>
            <a:pPr marL="0" indent="0" algn="ctr">
              <a:buNone/>
            </a:pPr>
            <a:endParaRPr lang="en-US" sz="1800" dirty="0">
              <a:solidFill>
                <a:srgbClr val="00737E"/>
              </a:solidFill>
              <a:latin typeface="Arial"/>
              <a:cs typeface="+mj-cs"/>
            </a:endParaRPr>
          </a:p>
          <a:p>
            <a:endParaRPr lang="en-ID" sz="1800" dirty="0">
              <a:latin typeface="Arial"/>
            </a:endParaRPr>
          </a:p>
          <a:p>
            <a:endParaRPr lang="de-AT" dirty="0"/>
          </a:p>
        </p:txBody>
      </p:sp>
      <p:sp>
        <p:nvSpPr>
          <p:cNvPr id="2" name="Fußzeilenplatzhalter 2">
            <a:extLst>
              <a:ext uri="{FF2B5EF4-FFF2-40B4-BE49-F238E27FC236}">
                <a16:creationId xmlns:a16="http://schemas.microsoft.com/office/drawing/2014/main" id="{2501C833-DF4C-0983-CD7F-2E7CFFB809D8}"/>
              </a:ext>
            </a:extLst>
          </p:cNvPr>
          <p:cNvSpPr>
            <a:spLocks noGrp="1"/>
          </p:cNvSpPr>
          <p:nvPr>
            <p:ph type="ftr" sz="quarter" idx="10"/>
          </p:nvPr>
        </p:nvSpPr>
        <p:spPr>
          <a:xfrm>
            <a:off x="74712" y="6597352"/>
            <a:ext cx="12042576" cy="260350"/>
          </a:xfrm>
        </p:spPr>
        <p:txBody>
          <a:bodyPr/>
          <a:lstStyle/>
          <a:p>
            <a:pPr>
              <a:tabLst>
                <a:tab pos="346075" algn="l"/>
                <a:tab pos="5954713" algn="ctr"/>
                <a:tab pos="11814175" algn="r"/>
              </a:tabLst>
            </a:pPr>
            <a:r>
              <a:rPr lang="de-DE" altLang="de-DE" dirty="0"/>
              <a:t>	</a:t>
            </a:r>
            <a:r>
              <a:rPr lang="de-AT" sz="900" dirty="0">
                <a:solidFill>
                  <a:srgbClr val="000000"/>
                </a:solidFill>
                <a:latin typeface="Arial" panose="020B0604020202020204" pitchFamily="34" charset="0"/>
              </a:rPr>
              <a:t>57. Metallographie Tagung</a:t>
            </a:r>
            <a:r>
              <a:rPr lang="de-AT" dirty="0">
                <a:solidFill>
                  <a:srgbClr val="000000"/>
                </a:solidFill>
              </a:rPr>
              <a:t>	MUL-ESM</a:t>
            </a:r>
            <a:r>
              <a:rPr lang="de-DE" altLang="de-DE" dirty="0"/>
              <a:t>	  </a:t>
            </a:r>
            <a:fld id="{55741CB4-9832-CA46-BCB8-8927D8D507FC}" type="slidenum">
              <a:rPr lang="de-DE" altLang="de-DE" smtClean="0"/>
              <a:pPr>
                <a:tabLst>
                  <a:tab pos="346075" algn="l"/>
                  <a:tab pos="5954713" algn="ctr"/>
                  <a:tab pos="11814175" algn="r"/>
                </a:tabLst>
              </a:pPr>
              <a:t>17</a:t>
            </a:fld>
            <a:endParaRPr lang="de-DE" altLang="de-DE" dirty="0"/>
          </a:p>
        </p:txBody>
      </p:sp>
      <p:sp>
        <p:nvSpPr>
          <p:cNvPr id="3" name="Textfeld 2">
            <a:extLst>
              <a:ext uri="{FF2B5EF4-FFF2-40B4-BE49-F238E27FC236}">
                <a16:creationId xmlns:a16="http://schemas.microsoft.com/office/drawing/2014/main" id="{26E65CE8-0865-B14E-7F26-7CFD3E38BDF6}"/>
              </a:ext>
            </a:extLst>
          </p:cNvPr>
          <p:cNvSpPr txBox="1"/>
          <p:nvPr/>
        </p:nvSpPr>
        <p:spPr bwMode="auto">
          <a:xfrm>
            <a:off x="180000" y="720000"/>
            <a:ext cx="12754656" cy="1908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57175" indent="-257175">
              <a:lnSpc>
                <a:spcPct val="170000"/>
              </a:lnSpc>
              <a:spcBef>
                <a:spcPct val="20000"/>
              </a:spcBef>
              <a:buClr>
                <a:srgbClr val="00737E"/>
              </a:buClr>
              <a:buFont typeface="Wingdings 2" pitchFamily="2" charset="2"/>
              <a:buChar char="®"/>
            </a:pPr>
            <a:r>
              <a:rPr lang="en-US" b="1" kern="0" dirty="0">
                <a:latin typeface="+mj-lt"/>
                <a:ea typeface="ＭＳ Ｐゴシック" charset="0"/>
              </a:rPr>
              <a:t>Grain growth: Influence of P and co-segregation of C on grain boundary migration by solute drag effect</a:t>
            </a:r>
          </a:p>
          <a:p>
            <a:pPr marL="557213" lvl="1" indent="-214313" algn="just">
              <a:lnSpc>
                <a:spcPct val="170000"/>
              </a:lnSpc>
              <a:spcBef>
                <a:spcPct val="20000"/>
              </a:spcBef>
              <a:buClr>
                <a:srgbClr val="00737E"/>
              </a:buClr>
              <a:buSzPct val="100000"/>
              <a:buFont typeface="Wingdings" panose="05000000000000000000" pitchFamily="2" charset="2"/>
              <a:buChar char="Ø"/>
            </a:pPr>
            <a:r>
              <a:rPr lang="en-US" sz="1600" b="0" dirty="0">
                <a:latin typeface="+mj-lt"/>
              </a:rPr>
              <a:t>Change in P grain boundary occupation by addition of carbon </a:t>
            </a:r>
          </a:p>
          <a:p>
            <a:pPr marL="557213" lvl="1" indent="-214313" algn="just">
              <a:lnSpc>
                <a:spcPct val="170000"/>
              </a:lnSpc>
              <a:spcBef>
                <a:spcPct val="20000"/>
              </a:spcBef>
              <a:buClr>
                <a:srgbClr val="00737E"/>
              </a:buClr>
              <a:buSzPct val="100000"/>
              <a:buFont typeface="Wingdings" panose="05000000000000000000" pitchFamily="2" charset="2"/>
              <a:buChar char="Ø"/>
            </a:pPr>
            <a:endParaRPr lang="en-US" sz="1600" b="0" dirty="0">
              <a:latin typeface="+mj-lt"/>
            </a:endParaRPr>
          </a:p>
          <a:p>
            <a:pPr marL="557213" lvl="1" indent="-214313" algn="just">
              <a:lnSpc>
                <a:spcPct val="170000"/>
              </a:lnSpc>
              <a:spcBef>
                <a:spcPct val="20000"/>
              </a:spcBef>
              <a:buClr>
                <a:srgbClr val="00737E"/>
              </a:buClr>
              <a:buSzPct val="100000"/>
              <a:buFont typeface="Wingdings" panose="05000000000000000000" pitchFamily="2" charset="2"/>
              <a:buChar char="Ø"/>
            </a:pPr>
            <a:endParaRPr lang="en-US" sz="1600" dirty="0">
              <a:latin typeface="+mn-lt"/>
              <a:ea typeface="ＭＳ Ｐゴシック" charset="0"/>
            </a:endParaRPr>
          </a:p>
        </p:txBody>
      </p:sp>
      <p:pic>
        <p:nvPicPr>
          <p:cNvPr id="11" name="Grafik 10">
            <a:extLst>
              <a:ext uri="{FF2B5EF4-FFF2-40B4-BE49-F238E27FC236}">
                <a16:creationId xmlns:a16="http://schemas.microsoft.com/office/drawing/2014/main" id="{C1FC2DE8-02BF-BFEC-C5D0-9AE120E8AB02}"/>
              </a:ext>
            </a:extLst>
          </p:cNvPr>
          <p:cNvPicPr>
            <a:picLocks noChangeAspect="1"/>
          </p:cNvPicPr>
          <p:nvPr/>
        </p:nvPicPr>
        <p:blipFill rotWithShape="1">
          <a:blip r:embed="rId2"/>
          <a:srcRect l="7934" t="9352" r="10821" b="5186"/>
          <a:stretch/>
        </p:blipFill>
        <p:spPr>
          <a:xfrm>
            <a:off x="126452" y="1760567"/>
            <a:ext cx="6035185" cy="4860000"/>
          </a:xfrm>
          <a:prstGeom prst="rect">
            <a:avLst/>
          </a:prstGeom>
        </p:spPr>
      </p:pic>
      <p:pic>
        <p:nvPicPr>
          <p:cNvPr id="6" name="Grafik 5">
            <a:extLst>
              <a:ext uri="{FF2B5EF4-FFF2-40B4-BE49-F238E27FC236}">
                <a16:creationId xmlns:a16="http://schemas.microsoft.com/office/drawing/2014/main" id="{D7A81509-3CA8-0093-A0BA-6A22ABA8C381}"/>
              </a:ext>
            </a:extLst>
          </p:cNvPr>
          <p:cNvPicPr>
            <a:picLocks noChangeAspect="1"/>
          </p:cNvPicPr>
          <p:nvPr/>
        </p:nvPicPr>
        <p:blipFill rotWithShape="1">
          <a:blip r:embed="rId3"/>
          <a:srcRect l="8552" t="9352" r="10821" b="5186"/>
          <a:stretch/>
        </p:blipFill>
        <p:spPr>
          <a:xfrm>
            <a:off x="6161147" y="1760567"/>
            <a:ext cx="5989232" cy="4860000"/>
          </a:xfrm>
          <a:prstGeom prst="rect">
            <a:avLst/>
          </a:prstGeom>
        </p:spPr>
      </p:pic>
    </p:spTree>
    <p:extLst>
      <p:ext uri="{BB962C8B-B14F-4D97-AF65-F5344CB8AC3E}">
        <p14:creationId xmlns:p14="http://schemas.microsoft.com/office/powerpoint/2010/main" val="37839224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Grafik 20">
            <a:extLst>
              <a:ext uri="{FF2B5EF4-FFF2-40B4-BE49-F238E27FC236}">
                <a16:creationId xmlns:a16="http://schemas.microsoft.com/office/drawing/2014/main" id="{515015B6-09EE-13FD-0BB8-2BF240328E0B}"/>
              </a:ext>
            </a:extLst>
          </p:cNvPr>
          <p:cNvPicPr>
            <a:picLocks noChangeAspect="1"/>
          </p:cNvPicPr>
          <p:nvPr/>
        </p:nvPicPr>
        <p:blipFill rotWithShape="1">
          <a:blip r:embed="rId2"/>
          <a:srcRect t="14883"/>
          <a:stretch/>
        </p:blipFill>
        <p:spPr>
          <a:xfrm>
            <a:off x="145976" y="3141615"/>
            <a:ext cx="3463262" cy="2947812"/>
          </a:xfrm>
          <a:prstGeom prst="rect">
            <a:avLst/>
          </a:prstGeom>
        </p:spPr>
      </p:pic>
      <p:sp>
        <p:nvSpPr>
          <p:cNvPr id="3" name="Textfeld 2">
            <a:extLst>
              <a:ext uri="{FF2B5EF4-FFF2-40B4-BE49-F238E27FC236}">
                <a16:creationId xmlns:a16="http://schemas.microsoft.com/office/drawing/2014/main" id="{578C52BF-6BD5-D3D1-C963-DA6F80C78EEE}"/>
              </a:ext>
            </a:extLst>
          </p:cNvPr>
          <p:cNvSpPr txBox="1"/>
          <p:nvPr/>
        </p:nvSpPr>
        <p:spPr bwMode="auto">
          <a:xfrm>
            <a:off x="180000" y="720000"/>
            <a:ext cx="12754656" cy="2493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57175" indent="-257175">
              <a:lnSpc>
                <a:spcPct val="170000"/>
              </a:lnSpc>
              <a:spcBef>
                <a:spcPct val="20000"/>
              </a:spcBef>
              <a:buClr>
                <a:srgbClr val="00737E"/>
              </a:buClr>
              <a:buFont typeface="Wingdings 2" pitchFamily="2" charset="2"/>
              <a:buChar char="®"/>
            </a:pPr>
            <a:r>
              <a:rPr lang="en-US" b="1" kern="0" dirty="0">
                <a:latin typeface="+mj-lt"/>
                <a:ea typeface="ＭＳ Ｐゴシック" charset="0"/>
              </a:rPr>
              <a:t>Grain growth: Influence of P and co-segregation of C on grain boundary migration by solute drag effect</a:t>
            </a:r>
          </a:p>
          <a:p>
            <a:pPr marL="557213" lvl="1" indent="-214313" algn="just">
              <a:lnSpc>
                <a:spcPct val="170000"/>
              </a:lnSpc>
              <a:spcBef>
                <a:spcPct val="20000"/>
              </a:spcBef>
              <a:buClr>
                <a:srgbClr val="00737E"/>
              </a:buClr>
              <a:buSzPct val="100000"/>
              <a:buFont typeface="Wingdings" panose="05000000000000000000" pitchFamily="2" charset="2"/>
              <a:buChar char="Ø"/>
            </a:pPr>
            <a:r>
              <a:rPr lang="en-US" b="0" dirty="0">
                <a:latin typeface="+mj-lt"/>
              </a:rPr>
              <a:t>HT-LSCM images of isothermal grain growth: </a:t>
            </a:r>
          </a:p>
          <a:p>
            <a:pPr marL="342900" lvl="1" algn="just">
              <a:lnSpc>
                <a:spcPct val="170000"/>
              </a:lnSpc>
              <a:spcBef>
                <a:spcPct val="20000"/>
              </a:spcBef>
              <a:buClr>
                <a:srgbClr val="00737E"/>
              </a:buClr>
              <a:buSzPct val="100000"/>
            </a:pPr>
            <a:r>
              <a:rPr lang="en-US" b="0" dirty="0">
                <a:latin typeface="+mj-lt"/>
              </a:rPr>
              <a:t>2 different alloys at 1250 </a:t>
            </a:r>
            <a:r>
              <a:rPr lang="en-US" b="0" dirty="0"/>
              <a:t>º</a:t>
            </a:r>
            <a:r>
              <a:rPr lang="en-US" b="0" kern="0" dirty="0"/>
              <a:t>C</a:t>
            </a:r>
            <a:r>
              <a:rPr lang="en-US" b="0" dirty="0">
                <a:latin typeface="+mj-lt"/>
              </a:rPr>
              <a:t> at t = 2400 s</a:t>
            </a:r>
          </a:p>
          <a:p>
            <a:pPr marL="557213" lvl="1" indent="-214313" algn="just">
              <a:lnSpc>
                <a:spcPct val="170000"/>
              </a:lnSpc>
              <a:spcBef>
                <a:spcPct val="20000"/>
              </a:spcBef>
              <a:buClr>
                <a:srgbClr val="00737E"/>
              </a:buClr>
              <a:buSzPct val="100000"/>
              <a:buFont typeface="Wingdings" panose="05000000000000000000" pitchFamily="2" charset="2"/>
              <a:buChar char="Ø"/>
            </a:pPr>
            <a:endParaRPr lang="en-US" sz="1600" b="0" dirty="0">
              <a:latin typeface="+mj-lt"/>
            </a:endParaRPr>
          </a:p>
          <a:p>
            <a:pPr marL="557213" lvl="1" indent="-214313" algn="just">
              <a:lnSpc>
                <a:spcPct val="170000"/>
              </a:lnSpc>
              <a:spcBef>
                <a:spcPct val="20000"/>
              </a:spcBef>
              <a:buClr>
                <a:srgbClr val="00737E"/>
              </a:buClr>
              <a:buSzPct val="100000"/>
              <a:buFont typeface="Wingdings" panose="05000000000000000000" pitchFamily="2" charset="2"/>
              <a:buChar char="Ø"/>
            </a:pPr>
            <a:endParaRPr lang="en-US" sz="1600" dirty="0">
              <a:latin typeface="+mn-lt"/>
              <a:ea typeface="ＭＳ Ｐゴシック" charset="0"/>
            </a:endParaRPr>
          </a:p>
        </p:txBody>
      </p:sp>
      <p:sp>
        <p:nvSpPr>
          <p:cNvPr id="2" name="Fußzeilenplatzhalter 2">
            <a:extLst>
              <a:ext uri="{FF2B5EF4-FFF2-40B4-BE49-F238E27FC236}">
                <a16:creationId xmlns:a16="http://schemas.microsoft.com/office/drawing/2014/main" id="{2501C833-DF4C-0983-CD7F-2E7CFFB809D8}"/>
              </a:ext>
            </a:extLst>
          </p:cNvPr>
          <p:cNvSpPr>
            <a:spLocks noGrp="1"/>
          </p:cNvSpPr>
          <p:nvPr>
            <p:ph type="ftr" sz="quarter" idx="10"/>
          </p:nvPr>
        </p:nvSpPr>
        <p:spPr>
          <a:xfrm>
            <a:off x="74712" y="6597352"/>
            <a:ext cx="12042576" cy="260350"/>
          </a:xfrm>
        </p:spPr>
        <p:txBody>
          <a:bodyPr/>
          <a:lstStyle/>
          <a:p>
            <a:pPr>
              <a:tabLst>
                <a:tab pos="346075" algn="l"/>
                <a:tab pos="5954713" algn="ctr"/>
                <a:tab pos="11814175" algn="r"/>
              </a:tabLst>
            </a:pPr>
            <a:r>
              <a:rPr lang="de-DE" altLang="de-DE" dirty="0"/>
              <a:t>	</a:t>
            </a:r>
            <a:r>
              <a:rPr lang="de-AT" sz="900" dirty="0">
                <a:solidFill>
                  <a:srgbClr val="000000"/>
                </a:solidFill>
                <a:latin typeface="Arial" panose="020B0604020202020204" pitchFamily="34" charset="0"/>
              </a:rPr>
              <a:t>57. Metallographie Tagung</a:t>
            </a:r>
            <a:r>
              <a:rPr lang="de-AT" dirty="0">
                <a:solidFill>
                  <a:srgbClr val="000000"/>
                </a:solidFill>
              </a:rPr>
              <a:t>	MUL-ESM</a:t>
            </a:r>
            <a:r>
              <a:rPr lang="de-DE" altLang="de-DE" dirty="0"/>
              <a:t>	  </a:t>
            </a:r>
            <a:fld id="{55741CB4-9832-CA46-BCB8-8927D8D507FC}" type="slidenum">
              <a:rPr lang="de-DE" altLang="de-DE" smtClean="0"/>
              <a:pPr>
                <a:tabLst>
                  <a:tab pos="346075" algn="l"/>
                  <a:tab pos="5954713" algn="ctr"/>
                  <a:tab pos="11814175" algn="r"/>
                </a:tabLst>
              </a:pPr>
              <a:t>18</a:t>
            </a:fld>
            <a:endParaRPr lang="de-DE" altLang="de-DE" dirty="0"/>
          </a:p>
        </p:txBody>
      </p:sp>
      <p:sp>
        <p:nvSpPr>
          <p:cNvPr id="26" name="Textplatzhalter 8">
            <a:extLst>
              <a:ext uri="{FF2B5EF4-FFF2-40B4-BE49-F238E27FC236}">
                <a16:creationId xmlns:a16="http://schemas.microsoft.com/office/drawing/2014/main" id="{285540F6-8E6D-DE79-0735-680FD8F573BB}"/>
              </a:ext>
            </a:extLst>
          </p:cNvPr>
          <p:cNvSpPr>
            <a:spLocks noGrp="1"/>
          </p:cNvSpPr>
          <p:nvPr>
            <p:ph type="body" sz="quarter" idx="11"/>
          </p:nvPr>
        </p:nvSpPr>
        <p:spPr>
          <a:xfrm>
            <a:off x="192089" y="188913"/>
            <a:ext cx="10900784" cy="452472"/>
          </a:xfrm>
        </p:spPr>
        <p:txBody>
          <a:bodyPr/>
          <a:lstStyle/>
          <a:p>
            <a:pPr marL="0" indent="0">
              <a:buNone/>
            </a:pPr>
            <a:r>
              <a:rPr lang="de-AT" sz="1800" dirty="0">
                <a:solidFill>
                  <a:srgbClr val="00737E"/>
                </a:solidFill>
                <a:latin typeface="Arial"/>
                <a:cs typeface="+mj-cs"/>
              </a:rPr>
              <a:t>Investigation </a:t>
            </a:r>
            <a:r>
              <a:rPr lang="en-US" sz="1800" dirty="0">
                <a:solidFill>
                  <a:srgbClr val="00737E"/>
                </a:solidFill>
                <a:latin typeface="Arial"/>
                <a:cs typeface="+mj-cs"/>
              </a:rPr>
              <a:t>of retarding pressures (solute drag, pinning) in Fe-X systems</a:t>
            </a:r>
          </a:p>
          <a:p>
            <a:pPr marL="0" indent="0" algn="ctr">
              <a:buNone/>
            </a:pPr>
            <a:endParaRPr lang="en-US" sz="1800" dirty="0">
              <a:solidFill>
                <a:srgbClr val="00737E"/>
              </a:solidFill>
              <a:latin typeface="Arial"/>
              <a:cs typeface="+mj-cs"/>
            </a:endParaRPr>
          </a:p>
          <a:p>
            <a:endParaRPr lang="en-ID" sz="1800" dirty="0">
              <a:latin typeface="Arial"/>
            </a:endParaRPr>
          </a:p>
          <a:p>
            <a:endParaRPr lang="de-AT" dirty="0"/>
          </a:p>
        </p:txBody>
      </p:sp>
      <p:pic>
        <p:nvPicPr>
          <p:cNvPr id="32" name="Grafik 31">
            <a:extLst>
              <a:ext uri="{FF2B5EF4-FFF2-40B4-BE49-F238E27FC236}">
                <a16:creationId xmlns:a16="http://schemas.microsoft.com/office/drawing/2014/main" id="{6D055136-6F89-1714-2B13-A5A513476221}"/>
              </a:ext>
            </a:extLst>
          </p:cNvPr>
          <p:cNvPicPr>
            <a:picLocks noChangeAspect="1"/>
          </p:cNvPicPr>
          <p:nvPr/>
        </p:nvPicPr>
        <p:blipFill rotWithShape="1">
          <a:blip r:embed="rId3"/>
          <a:srcRect l="8888" t="8872" r="11155" b="5016"/>
          <a:stretch/>
        </p:blipFill>
        <p:spPr>
          <a:xfrm>
            <a:off x="7194062" y="2602352"/>
            <a:ext cx="4845548" cy="3995000"/>
          </a:xfrm>
          <a:prstGeom prst="rect">
            <a:avLst/>
          </a:prstGeom>
        </p:spPr>
      </p:pic>
      <p:sp>
        <p:nvSpPr>
          <p:cNvPr id="6" name="Textfeld 5">
            <a:extLst>
              <a:ext uri="{FF2B5EF4-FFF2-40B4-BE49-F238E27FC236}">
                <a16:creationId xmlns:a16="http://schemas.microsoft.com/office/drawing/2014/main" id="{C457BA76-02C1-9125-0C34-AD926AB80AF5}"/>
              </a:ext>
            </a:extLst>
          </p:cNvPr>
          <p:cNvSpPr txBox="1"/>
          <p:nvPr/>
        </p:nvSpPr>
        <p:spPr bwMode="auto">
          <a:xfrm>
            <a:off x="7673956" y="1633369"/>
            <a:ext cx="3885759" cy="968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557213" lvl="1" indent="-214313">
              <a:lnSpc>
                <a:spcPct val="170000"/>
              </a:lnSpc>
              <a:spcBef>
                <a:spcPct val="20000"/>
              </a:spcBef>
              <a:buClr>
                <a:srgbClr val="00737E"/>
              </a:buClr>
              <a:buSzPct val="100000"/>
              <a:buFont typeface="Wingdings" panose="05000000000000000000" pitchFamily="2" charset="2"/>
              <a:buChar char="Ø"/>
            </a:pPr>
            <a:r>
              <a:rPr lang="en-US" sz="1800" b="0" kern="0" dirty="0"/>
              <a:t>Fe-P – Fe-C-P alloy comparison of end grain size</a:t>
            </a:r>
            <a:endParaRPr lang="en-US" sz="1800" b="1" dirty="0">
              <a:latin typeface="+mj-lt"/>
            </a:endParaRPr>
          </a:p>
        </p:txBody>
      </p:sp>
      <p:pic>
        <p:nvPicPr>
          <p:cNvPr id="8" name="Grafik 7">
            <a:extLst>
              <a:ext uri="{FF2B5EF4-FFF2-40B4-BE49-F238E27FC236}">
                <a16:creationId xmlns:a16="http://schemas.microsoft.com/office/drawing/2014/main" id="{817289A2-5C06-83C0-3100-5DD26E8E0D83}"/>
              </a:ext>
            </a:extLst>
          </p:cNvPr>
          <p:cNvPicPr>
            <a:picLocks noChangeAspect="1"/>
          </p:cNvPicPr>
          <p:nvPr/>
        </p:nvPicPr>
        <p:blipFill>
          <a:blip r:embed="rId4"/>
          <a:stretch>
            <a:fillRect/>
          </a:stretch>
        </p:blipFill>
        <p:spPr>
          <a:xfrm>
            <a:off x="3688785" y="2614132"/>
            <a:ext cx="3477638" cy="3477638"/>
          </a:xfrm>
          <a:prstGeom prst="rect">
            <a:avLst/>
          </a:prstGeom>
        </p:spPr>
      </p:pic>
      <p:sp>
        <p:nvSpPr>
          <p:cNvPr id="10" name="Rechteck 9">
            <a:extLst>
              <a:ext uri="{FF2B5EF4-FFF2-40B4-BE49-F238E27FC236}">
                <a16:creationId xmlns:a16="http://schemas.microsoft.com/office/drawing/2014/main" id="{9A385B70-D0FF-6F1B-ED2F-679CA8FFFF74}"/>
              </a:ext>
            </a:extLst>
          </p:cNvPr>
          <p:cNvSpPr>
            <a:spLocks noChangeAspect="1"/>
          </p:cNvSpPr>
          <p:nvPr/>
        </p:nvSpPr>
        <p:spPr>
          <a:xfrm>
            <a:off x="138800" y="2602352"/>
            <a:ext cx="3463262" cy="529347"/>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AT" sz="1200" dirty="0">
                <a:ln w="0"/>
                <a:solidFill>
                  <a:schemeClr val="tx1"/>
                </a:solidFill>
                <a:effectLst>
                  <a:outerShdw blurRad="38100" dist="19050" dir="2700000" algn="tl" rotWithShape="0">
                    <a:schemeClr val="dk1">
                      <a:alpha val="40000"/>
                    </a:schemeClr>
                  </a:outerShdw>
                </a:effectLst>
              </a:rPr>
              <a:t>Time: 2400s</a:t>
            </a:r>
          </a:p>
          <a:p>
            <a:r>
              <a:rPr lang="de-AT" sz="1200" dirty="0" err="1">
                <a:ln w="0"/>
                <a:solidFill>
                  <a:schemeClr val="tx1"/>
                </a:solidFill>
                <a:effectLst>
                  <a:outerShdw blurRad="38100" dist="19050" dir="2700000" algn="tl" rotWithShape="0">
                    <a:schemeClr val="dk1">
                      <a:alpha val="40000"/>
                    </a:schemeClr>
                  </a:outerShdw>
                </a:effectLst>
              </a:rPr>
              <a:t>Temperature</a:t>
            </a:r>
            <a:r>
              <a:rPr lang="de-AT" sz="1200" dirty="0">
                <a:ln w="0"/>
                <a:solidFill>
                  <a:schemeClr val="tx1"/>
                </a:solidFill>
                <a:effectLst>
                  <a:outerShdw blurRad="38100" dist="19050" dir="2700000" algn="tl" rotWithShape="0">
                    <a:schemeClr val="dk1">
                      <a:alpha val="40000"/>
                    </a:schemeClr>
                  </a:outerShdw>
                </a:effectLst>
              </a:rPr>
              <a:t>: 1250°C</a:t>
            </a:r>
            <a:endParaRPr lang="en-US" sz="1200" dirty="0">
              <a:ln w="0"/>
              <a:solidFill>
                <a:schemeClr val="tx1"/>
              </a:solidFill>
              <a:effectLst>
                <a:outerShdw blurRad="38100" dist="19050" dir="2700000" algn="tl" rotWithShape="0">
                  <a:schemeClr val="dk1">
                    <a:alpha val="40000"/>
                  </a:schemeClr>
                </a:outerShdw>
              </a:effectLst>
            </a:endParaRPr>
          </a:p>
        </p:txBody>
      </p:sp>
      <p:grpSp>
        <p:nvGrpSpPr>
          <p:cNvPr id="11" name="Gruppieren 10">
            <a:extLst>
              <a:ext uri="{FF2B5EF4-FFF2-40B4-BE49-F238E27FC236}">
                <a16:creationId xmlns:a16="http://schemas.microsoft.com/office/drawing/2014/main" id="{0F8C0AA9-7311-2BF1-C769-4720E25A6F57}"/>
              </a:ext>
            </a:extLst>
          </p:cNvPr>
          <p:cNvGrpSpPr>
            <a:grpSpLocks noChangeAspect="1"/>
          </p:cNvGrpSpPr>
          <p:nvPr/>
        </p:nvGrpSpPr>
        <p:grpSpPr>
          <a:xfrm>
            <a:off x="2704972" y="2911400"/>
            <a:ext cx="713502" cy="157971"/>
            <a:chOff x="6451969" y="2075305"/>
            <a:chExt cx="741673" cy="164207"/>
          </a:xfrm>
        </p:grpSpPr>
        <p:cxnSp>
          <p:nvCxnSpPr>
            <p:cNvPr id="12" name="Gerader Verbinder 11">
              <a:extLst>
                <a:ext uri="{FF2B5EF4-FFF2-40B4-BE49-F238E27FC236}">
                  <a16:creationId xmlns:a16="http://schemas.microsoft.com/office/drawing/2014/main" id="{9989D365-B411-0B25-A9AC-E56CBD7D3E6B}"/>
                </a:ext>
              </a:extLst>
            </p:cNvPr>
            <p:cNvCxnSpPr/>
            <p:nvPr/>
          </p:nvCxnSpPr>
          <p:spPr>
            <a:xfrm>
              <a:off x="6451969" y="2152650"/>
              <a:ext cx="74167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Gerader Verbinder 12">
              <a:extLst>
                <a:ext uri="{FF2B5EF4-FFF2-40B4-BE49-F238E27FC236}">
                  <a16:creationId xmlns:a16="http://schemas.microsoft.com/office/drawing/2014/main" id="{7B932228-C2B9-D11A-A886-15BB7A68D00B}"/>
                </a:ext>
              </a:extLst>
            </p:cNvPr>
            <p:cNvCxnSpPr>
              <a:cxnSpLocks/>
            </p:cNvCxnSpPr>
            <p:nvPr/>
          </p:nvCxnSpPr>
          <p:spPr>
            <a:xfrm flipV="1">
              <a:off x="6452397" y="2075305"/>
              <a:ext cx="0" cy="15468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E93C5B87-D693-0BC5-2097-F0FCC79417A0}"/>
                </a:ext>
              </a:extLst>
            </p:cNvPr>
            <p:cNvCxnSpPr>
              <a:cxnSpLocks/>
            </p:cNvCxnSpPr>
            <p:nvPr/>
          </p:nvCxnSpPr>
          <p:spPr>
            <a:xfrm flipV="1">
              <a:off x="7192851" y="2084823"/>
              <a:ext cx="0" cy="15468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6" name="Rechteck 15">
            <a:extLst>
              <a:ext uri="{FF2B5EF4-FFF2-40B4-BE49-F238E27FC236}">
                <a16:creationId xmlns:a16="http://schemas.microsoft.com/office/drawing/2014/main" id="{240D1CF9-B0C7-C1C8-578F-D45391AEFE51}"/>
              </a:ext>
            </a:extLst>
          </p:cNvPr>
          <p:cNvSpPr>
            <a:spLocks noChangeAspect="1"/>
          </p:cNvSpPr>
          <p:nvPr/>
        </p:nvSpPr>
        <p:spPr>
          <a:xfrm>
            <a:off x="3703161" y="2614132"/>
            <a:ext cx="3463262" cy="529347"/>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AT" sz="1200" dirty="0">
                <a:ln w="0"/>
                <a:solidFill>
                  <a:schemeClr val="tx1"/>
                </a:solidFill>
                <a:effectLst>
                  <a:outerShdw blurRad="38100" dist="19050" dir="2700000" algn="tl" rotWithShape="0">
                    <a:schemeClr val="dk1">
                      <a:alpha val="40000"/>
                    </a:schemeClr>
                  </a:outerShdw>
                </a:effectLst>
              </a:rPr>
              <a:t>Time: 2400s</a:t>
            </a:r>
          </a:p>
          <a:p>
            <a:r>
              <a:rPr lang="de-AT" sz="1200" dirty="0" err="1">
                <a:ln w="0"/>
                <a:solidFill>
                  <a:schemeClr val="tx1"/>
                </a:solidFill>
                <a:effectLst>
                  <a:outerShdw blurRad="38100" dist="19050" dir="2700000" algn="tl" rotWithShape="0">
                    <a:schemeClr val="dk1">
                      <a:alpha val="40000"/>
                    </a:schemeClr>
                  </a:outerShdw>
                </a:effectLst>
              </a:rPr>
              <a:t>Temperature</a:t>
            </a:r>
            <a:r>
              <a:rPr lang="de-AT" sz="1200" dirty="0">
                <a:ln w="0"/>
                <a:solidFill>
                  <a:schemeClr val="tx1"/>
                </a:solidFill>
                <a:effectLst>
                  <a:outerShdw blurRad="38100" dist="19050" dir="2700000" algn="tl" rotWithShape="0">
                    <a:schemeClr val="dk1">
                      <a:alpha val="40000"/>
                    </a:schemeClr>
                  </a:outerShdw>
                </a:effectLst>
              </a:rPr>
              <a:t>: 1250°C</a:t>
            </a:r>
            <a:endParaRPr lang="en-US" sz="1200" dirty="0">
              <a:ln w="0"/>
              <a:solidFill>
                <a:schemeClr val="tx1"/>
              </a:solidFill>
              <a:effectLst>
                <a:outerShdw blurRad="38100" dist="19050" dir="2700000" algn="tl" rotWithShape="0">
                  <a:schemeClr val="dk1">
                    <a:alpha val="40000"/>
                  </a:schemeClr>
                </a:outerShdw>
              </a:effectLst>
            </a:endParaRPr>
          </a:p>
        </p:txBody>
      </p:sp>
      <p:grpSp>
        <p:nvGrpSpPr>
          <p:cNvPr id="17" name="Gruppieren 16">
            <a:extLst>
              <a:ext uri="{FF2B5EF4-FFF2-40B4-BE49-F238E27FC236}">
                <a16:creationId xmlns:a16="http://schemas.microsoft.com/office/drawing/2014/main" id="{E8780536-D3A3-EDA6-41D9-0982EE300F91}"/>
              </a:ext>
            </a:extLst>
          </p:cNvPr>
          <p:cNvGrpSpPr>
            <a:grpSpLocks noChangeAspect="1"/>
          </p:cNvGrpSpPr>
          <p:nvPr/>
        </p:nvGrpSpPr>
        <p:grpSpPr>
          <a:xfrm>
            <a:off x="6269333" y="2923180"/>
            <a:ext cx="713502" cy="157971"/>
            <a:chOff x="6451969" y="2075305"/>
            <a:chExt cx="741673" cy="164207"/>
          </a:xfrm>
        </p:grpSpPr>
        <p:cxnSp>
          <p:nvCxnSpPr>
            <p:cNvPr id="18" name="Gerader Verbinder 17">
              <a:extLst>
                <a:ext uri="{FF2B5EF4-FFF2-40B4-BE49-F238E27FC236}">
                  <a16:creationId xmlns:a16="http://schemas.microsoft.com/office/drawing/2014/main" id="{2062ECCB-214E-78DC-3BE4-9E877DFC2C0A}"/>
                </a:ext>
              </a:extLst>
            </p:cNvPr>
            <p:cNvCxnSpPr/>
            <p:nvPr/>
          </p:nvCxnSpPr>
          <p:spPr>
            <a:xfrm>
              <a:off x="6451969" y="2152650"/>
              <a:ext cx="74167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Gerader Verbinder 18">
              <a:extLst>
                <a:ext uri="{FF2B5EF4-FFF2-40B4-BE49-F238E27FC236}">
                  <a16:creationId xmlns:a16="http://schemas.microsoft.com/office/drawing/2014/main" id="{8750BFDC-D36C-07B0-5741-CBAB817250DC}"/>
                </a:ext>
              </a:extLst>
            </p:cNvPr>
            <p:cNvCxnSpPr>
              <a:cxnSpLocks/>
            </p:cNvCxnSpPr>
            <p:nvPr/>
          </p:nvCxnSpPr>
          <p:spPr>
            <a:xfrm flipV="1">
              <a:off x="6452397" y="2075305"/>
              <a:ext cx="0" cy="15468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Gerader Verbinder 19">
              <a:extLst>
                <a:ext uri="{FF2B5EF4-FFF2-40B4-BE49-F238E27FC236}">
                  <a16:creationId xmlns:a16="http://schemas.microsoft.com/office/drawing/2014/main" id="{DFED17B0-9076-E29D-B364-218EC884CE81}"/>
                </a:ext>
              </a:extLst>
            </p:cNvPr>
            <p:cNvCxnSpPr>
              <a:cxnSpLocks/>
            </p:cNvCxnSpPr>
            <p:nvPr/>
          </p:nvCxnSpPr>
          <p:spPr>
            <a:xfrm flipV="1">
              <a:off x="7192851" y="2084823"/>
              <a:ext cx="0" cy="15468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7" name="Textfeld 26">
            <a:extLst>
              <a:ext uri="{FF2B5EF4-FFF2-40B4-BE49-F238E27FC236}">
                <a16:creationId xmlns:a16="http://schemas.microsoft.com/office/drawing/2014/main" id="{380D80BE-D4A4-A5E8-CE27-9C8D143AD773}"/>
              </a:ext>
            </a:extLst>
          </p:cNvPr>
          <p:cNvSpPr txBox="1">
            <a:spLocks noChangeAspect="1"/>
          </p:cNvSpPr>
          <p:nvPr/>
        </p:nvSpPr>
        <p:spPr bwMode="auto">
          <a:xfrm>
            <a:off x="2704971" y="2671432"/>
            <a:ext cx="1213226" cy="266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rtlCol="0" anchor="ctr" anchorCtr="0" compatLnSpc="1">
            <a:prstTxWarp prst="textNoShape">
              <a:avLst/>
            </a:prstTxWarp>
            <a:spAutoFit/>
          </a:bodyPr>
          <a:lstStyle/>
          <a:p>
            <a:pPr algn="l"/>
            <a:r>
              <a:rPr lang="de-AT" sz="1200" kern="0" dirty="0"/>
              <a:t>x5 200µm</a:t>
            </a:r>
            <a:endParaRPr lang="en-US" sz="1200" kern="0" dirty="0"/>
          </a:p>
        </p:txBody>
      </p:sp>
      <p:sp>
        <p:nvSpPr>
          <p:cNvPr id="28" name="Textfeld 27">
            <a:extLst>
              <a:ext uri="{FF2B5EF4-FFF2-40B4-BE49-F238E27FC236}">
                <a16:creationId xmlns:a16="http://schemas.microsoft.com/office/drawing/2014/main" id="{A4EDDC47-8C6D-AA1B-830A-757A77420A98}"/>
              </a:ext>
            </a:extLst>
          </p:cNvPr>
          <p:cNvSpPr txBox="1">
            <a:spLocks noChangeAspect="1"/>
          </p:cNvSpPr>
          <p:nvPr/>
        </p:nvSpPr>
        <p:spPr bwMode="auto">
          <a:xfrm>
            <a:off x="6220783" y="2656102"/>
            <a:ext cx="1213226" cy="266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rtlCol="0" anchor="ctr" anchorCtr="0" compatLnSpc="1">
            <a:prstTxWarp prst="textNoShape">
              <a:avLst/>
            </a:prstTxWarp>
            <a:spAutoFit/>
          </a:bodyPr>
          <a:lstStyle/>
          <a:p>
            <a:pPr algn="l"/>
            <a:r>
              <a:rPr lang="de-AT" sz="1200" kern="0" dirty="0"/>
              <a:t>x5 200µm</a:t>
            </a:r>
            <a:endParaRPr lang="en-US" sz="1200" kern="0" dirty="0"/>
          </a:p>
        </p:txBody>
      </p:sp>
      <p:sp>
        <p:nvSpPr>
          <p:cNvPr id="9" name="Textfeld 8">
            <a:extLst>
              <a:ext uri="{FF2B5EF4-FFF2-40B4-BE49-F238E27FC236}">
                <a16:creationId xmlns:a16="http://schemas.microsoft.com/office/drawing/2014/main" id="{C74F1FDC-68DE-818E-AE73-83EEF5647593}"/>
              </a:ext>
            </a:extLst>
          </p:cNvPr>
          <p:cNvSpPr txBox="1">
            <a:spLocks noChangeAspect="1"/>
          </p:cNvSpPr>
          <p:nvPr/>
        </p:nvSpPr>
        <p:spPr bwMode="auto">
          <a:xfrm>
            <a:off x="-176896" y="5979333"/>
            <a:ext cx="4657904" cy="520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lvl="1" algn="just">
              <a:lnSpc>
                <a:spcPct val="170000"/>
              </a:lnSpc>
              <a:spcBef>
                <a:spcPct val="20000"/>
              </a:spcBef>
              <a:buClr>
                <a:srgbClr val="00737E"/>
              </a:buClr>
              <a:buSzPct val="100000"/>
            </a:pPr>
            <a:r>
              <a:rPr lang="de-AT" kern="0" dirty="0" err="1"/>
              <a:t>Fe</a:t>
            </a:r>
            <a:r>
              <a:rPr lang="de-AT" kern="0" dirty="0"/>
              <a:t> - 0.199 </a:t>
            </a:r>
            <a:r>
              <a:rPr lang="de-AT" kern="0" dirty="0" err="1"/>
              <a:t>wt</a:t>
            </a:r>
            <a:r>
              <a:rPr lang="de-AT" kern="0" dirty="0"/>
              <a:t>.-%C - 0.1wt.-%P</a:t>
            </a:r>
            <a:endParaRPr lang="en-US" dirty="0">
              <a:latin typeface="+mj-lt"/>
            </a:endParaRPr>
          </a:p>
        </p:txBody>
      </p:sp>
      <p:sp>
        <p:nvSpPr>
          <p:cNvPr id="24" name="Textfeld 23">
            <a:extLst>
              <a:ext uri="{FF2B5EF4-FFF2-40B4-BE49-F238E27FC236}">
                <a16:creationId xmlns:a16="http://schemas.microsoft.com/office/drawing/2014/main" id="{E4BA118D-8282-FFE9-C10C-E820F790C78B}"/>
              </a:ext>
            </a:extLst>
          </p:cNvPr>
          <p:cNvSpPr txBox="1">
            <a:spLocks noChangeAspect="1"/>
          </p:cNvSpPr>
          <p:nvPr/>
        </p:nvSpPr>
        <p:spPr bwMode="auto">
          <a:xfrm>
            <a:off x="3990189" y="6005608"/>
            <a:ext cx="2566171" cy="520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lvl="1" algn="just">
              <a:lnSpc>
                <a:spcPct val="170000"/>
              </a:lnSpc>
              <a:spcBef>
                <a:spcPct val="20000"/>
              </a:spcBef>
              <a:buClr>
                <a:srgbClr val="00737E"/>
              </a:buClr>
              <a:buSzPct val="100000"/>
            </a:pPr>
            <a:r>
              <a:rPr lang="de-AT" kern="0" dirty="0" err="1"/>
              <a:t>Fe</a:t>
            </a:r>
            <a:r>
              <a:rPr lang="de-AT" kern="0" dirty="0"/>
              <a:t> - 0.102wt.-%P</a:t>
            </a:r>
            <a:endParaRPr lang="en-US" b="0" dirty="0">
              <a:latin typeface="+mj-lt"/>
            </a:endParaRPr>
          </a:p>
        </p:txBody>
      </p:sp>
    </p:spTree>
    <p:extLst>
      <p:ext uri="{BB962C8B-B14F-4D97-AF65-F5344CB8AC3E}">
        <p14:creationId xmlns:p14="http://schemas.microsoft.com/office/powerpoint/2010/main" val="5682462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C2BBE99D-7C9C-B6C6-88F9-E21CF741C8A7}"/>
              </a:ext>
            </a:extLst>
          </p:cNvPr>
          <p:cNvSpPr txBox="1"/>
          <p:nvPr/>
        </p:nvSpPr>
        <p:spPr bwMode="auto">
          <a:xfrm>
            <a:off x="180000" y="720000"/>
            <a:ext cx="11937288" cy="1911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57175" indent="-257175">
              <a:lnSpc>
                <a:spcPct val="170000"/>
              </a:lnSpc>
              <a:spcBef>
                <a:spcPct val="20000"/>
              </a:spcBef>
              <a:buClr>
                <a:srgbClr val="00737E"/>
              </a:buClr>
              <a:buFont typeface="Wingdings 2" pitchFamily="2" charset="2"/>
              <a:buChar char="®"/>
            </a:pPr>
            <a:r>
              <a:rPr lang="en-US" b="1" kern="0" dirty="0">
                <a:latin typeface="+mj-lt"/>
                <a:ea typeface="ＭＳ Ｐゴシック" charset="0"/>
              </a:rPr>
              <a:t>Grain growth: Influence of Nb(C,N) precipitation on grain boundary migration by Zener pinning forces and Nb induced solute drag effect</a:t>
            </a:r>
          </a:p>
          <a:p>
            <a:pPr marL="557213" lvl="1" indent="-214313" algn="just">
              <a:lnSpc>
                <a:spcPct val="170000"/>
              </a:lnSpc>
              <a:spcBef>
                <a:spcPct val="20000"/>
              </a:spcBef>
              <a:buClr>
                <a:srgbClr val="00737E"/>
              </a:buClr>
              <a:buSzPct val="100000"/>
              <a:buFont typeface="Wingdings" panose="05000000000000000000" pitchFamily="2" charset="2"/>
              <a:buChar char="Ø"/>
            </a:pPr>
            <a:endParaRPr lang="en-US" sz="1600" b="0" dirty="0">
              <a:latin typeface="+mj-lt"/>
            </a:endParaRPr>
          </a:p>
          <a:p>
            <a:pPr marL="557213" lvl="1" indent="-214313" algn="just">
              <a:lnSpc>
                <a:spcPct val="170000"/>
              </a:lnSpc>
              <a:spcBef>
                <a:spcPct val="20000"/>
              </a:spcBef>
              <a:buClr>
                <a:srgbClr val="00737E"/>
              </a:buClr>
              <a:buSzPct val="100000"/>
              <a:buFont typeface="Wingdings" panose="05000000000000000000" pitchFamily="2" charset="2"/>
              <a:buChar char="Ø"/>
            </a:pPr>
            <a:endParaRPr lang="en-US" sz="1600" dirty="0">
              <a:latin typeface="+mn-lt"/>
              <a:ea typeface="ＭＳ Ｐゴシック" charset="0"/>
            </a:endParaRPr>
          </a:p>
        </p:txBody>
      </p:sp>
      <p:sp>
        <p:nvSpPr>
          <p:cNvPr id="2" name="Fußzeilenplatzhalter 2">
            <a:extLst>
              <a:ext uri="{FF2B5EF4-FFF2-40B4-BE49-F238E27FC236}">
                <a16:creationId xmlns:a16="http://schemas.microsoft.com/office/drawing/2014/main" id="{2501C833-DF4C-0983-CD7F-2E7CFFB809D8}"/>
              </a:ext>
            </a:extLst>
          </p:cNvPr>
          <p:cNvSpPr>
            <a:spLocks noGrp="1"/>
          </p:cNvSpPr>
          <p:nvPr>
            <p:ph type="ftr" sz="quarter" idx="10"/>
          </p:nvPr>
        </p:nvSpPr>
        <p:spPr>
          <a:xfrm>
            <a:off x="74712" y="6597352"/>
            <a:ext cx="12042576" cy="260350"/>
          </a:xfrm>
        </p:spPr>
        <p:txBody>
          <a:bodyPr/>
          <a:lstStyle/>
          <a:p>
            <a:pPr>
              <a:tabLst>
                <a:tab pos="346075" algn="l"/>
                <a:tab pos="5954713" algn="ctr"/>
                <a:tab pos="11814175" algn="r"/>
              </a:tabLst>
            </a:pPr>
            <a:r>
              <a:rPr lang="de-DE" altLang="de-DE" dirty="0"/>
              <a:t>	</a:t>
            </a:r>
            <a:r>
              <a:rPr lang="de-AT" sz="900" dirty="0">
                <a:solidFill>
                  <a:srgbClr val="000000"/>
                </a:solidFill>
                <a:latin typeface="Arial" panose="020B0604020202020204" pitchFamily="34" charset="0"/>
              </a:rPr>
              <a:t>57. Metallographie Tagung</a:t>
            </a:r>
            <a:r>
              <a:rPr lang="de-AT" dirty="0">
                <a:solidFill>
                  <a:srgbClr val="000000"/>
                </a:solidFill>
              </a:rPr>
              <a:t>	MUL-ESM</a:t>
            </a:r>
            <a:r>
              <a:rPr lang="de-DE" altLang="de-DE" dirty="0"/>
              <a:t>	  </a:t>
            </a:r>
            <a:fld id="{55741CB4-9832-CA46-BCB8-8927D8D507FC}" type="slidenum">
              <a:rPr lang="de-DE" altLang="de-DE" smtClean="0"/>
              <a:pPr>
                <a:tabLst>
                  <a:tab pos="346075" algn="l"/>
                  <a:tab pos="5954713" algn="ctr"/>
                  <a:tab pos="11814175" algn="r"/>
                </a:tabLst>
              </a:pPr>
              <a:t>19</a:t>
            </a:fld>
            <a:endParaRPr lang="de-DE" altLang="de-DE" dirty="0"/>
          </a:p>
        </p:txBody>
      </p:sp>
      <p:pic>
        <p:nvPicPr>
          <p:cNvPr id="12" name="Grafik 11">
            <a:extLst>
              <a:ext uri="{FF2B5EF4-FFF2-40B4-BE49-F238E27FC236}">
                <a16:creationId xmlns:a16="http://schemas.microsoft.com/office/drawing/2014/main" id="{ED105150-C89E-5FC3-9502-B872204E73C1}"/>
              </a:ext>
            </a:extLst>
          </p:cNvPr>
          <p:cNvPicPr>
            <a:picLocks noChangeAspect="1"/>
          </p:cNvPicPr>
          <p:nvPr/>
        </p:nvPicPr>
        <p:blipFill rotWithShape="1">
          <a:blip r:embed="rId4"/>
          <a:srcRect r="68518"/>
          <a:stretch/>
        </p:blipFill>
        <p:spPr>
          <a:xfrm>
            <a:off x="2166509" y="2031401"/>
            <a:ext cx="3188383" cy="2243522"/>
          </a:xfrm>
          <a:prstGeom prst="rect">
            <a:avLst/>
          </a:prstGeom>
        </p:spPr>
      </p:pic>
      <p:pic>
        <p:nvPicPr>
          <p:cNvPr id="13" name="Grafik 12">
            <a:extLst>
              <a:ext uri="{FF2B5EF4-FFF2-40B4-BE49-F238E27FC236}">
                <a16:creationId xmlns:a16="http://schemas.microsoft.com/office/drawing/2014/main" id="{FCA9817E-E8BD-8486-8831-96D95A8EA3E6}"/>
              </a:ext>
            </a:extLst>
          </p:cNvPr>
          <p:cNvPicPr>
            <a:picLocks noChangeAspect="1"/>
          </p:cNvPicPr>
          <p:nvPr/>
        </p:nvPicPr>
        <p:blipFill rotWithShape="1">
          <a:blip r:embed="rId4"/>
          <a:srcRect l="62037" t="17442" r="5702"/>
          <a:stretch/>
        </p:blipFill>
        <p:spPr>
          <a:xfrm>
            <a:off x="2058979" y="4544809"/>
            <a:ext cx="3295913" cy="1852190"/>
          </a:xfrm>
          <a:prstGeom prst="rect">
            <a:avLst/>
          </a:prstGeom>
        </p:spPr>
      </p:pic>
      <p:cxnSp>
        <p:nvCxnSpPr>
          <p:cNvPr id="15" name="Gerader Verbinder 14">
            <a:extLst>
              <a:ext uri="{FF2B5EF4-FFF2-40B4-BE49-F238E27FC236}">
                <a16:creationId xmlns:a16="http://schemas.microsoft.com/office/drawing/2014/main" id="{6DC22ECA-495D-99C2-EC42-54808D784A54}"/>
              </a:ext>
            </a:extLst>
          </p:cNvPr>
          <p:cNvCxnSpPr/>
          <p:nvPr/>
        </p:nvCxnSpPr>
        <p:spPr>
          <a:xfrm flipV="1">
            <a:off x="2558195" y="2527284"/>
            <a:ext cx="1025237" cy="1477818"/>
          </a:xfrm>
          <a:prstGeom prst="line">
            <a:avLst/>
          </a:prstGeom>
          <a:ln w="28575">
            <a:solidFill>
              <a:srgbClr val="7030A0"/>
            </a:solidFill>
            <a:prstDash val="dash"/>
          </a:ln>
        </p:spPr>
        <p:style>
          <a:lnRef idx="1">
            <a:schemeClr val="accent1"/>
          </a:lnRef>
          <a:fillRef idx="0">
            <a:schemeClr val="accent1"/>
          </a:fillRef>
          <a:effectRef idx="0">
            <a:schemeClr val="accent1"/>
          </a:effectRef>
          <a:fontRef idx="minor">
            <a:schemeClr val="tx1"/>
          </a:fontRef>
        </p:style>
      </p:cxnSp>
      <p:cxnSp>
        <p:nvCxnSpPr>
          <p:cNvPr id="16" name="Gerader Verbinder 15">
            <a:extLst>
              <a:ext uri="{FF2B5EF4-FFF2-40B4-BE49-F238E27FC236}">
                <a16:creationId xmlns:a16="http://schemas.microsoft.com/office/drawing/2014/main" id="{7CE59D0E-C831-426B-3396-BE107E381484}"/>
              </a:ext>
            </a:extLst>
          </p:cNvPr>
          <p:cNvCxnSpPr>
            <a:cxnSpLocks/>
          </p:cNvCxnSpPr>
          <p:nvPr/>
        </p:nvCxnSpPr>
        <p:spPr>
          <a:xfrm flipV="1">
            <a:off x="2539269" y="4604848"/>
            <a:ext cx="1577538" cy="1510145"/>
          </a:xfrm>
          <a:prstGeom prst="line">
            <a:avLst/>
          </a:prstGeom>
          <a:ln w="28575">
            <a:solidFill>
              <a:srgbClr val="7030A0"/>
            </a:solidFill>
            <a:prstDash val="dash"/>
          </a:ln>
        </p:spPr>
        <p:style>
          <a:lnRef idx="1">
            <a:schemeClr val="accent1"/>
          </a:lnRef>
          <a:fillRef idx="0">
            <a:schemeClr val="accent1"/>
          </a:fillRef>
          <a:effectRef idx="0">
            <a:schemeClr val="accent1"/>
          </a:effectRef>
          <a:fontRef idx="minor">
            <a:schemeClr val="tx1"/>
          </a:fontRef>
        </p:style>
      </p:cxnSp>
      <p:grpSp>
        <p:nvGrpSpPr>
          <p:cNvPr id="29" name="Gruppieren 28">
            <a:extLst>
              <a:ext uri="{FF2B5EF4-FFF2-40B4-BE49-F238E27FC236}">
                <a16:creationId xmlns:a16="http://schemas.microsoft.com/office/drawing/2014/main" id="{8595B0E2-C7C4-7573-1282-67D3DBB9747A}"/>
              </a:ext>
            </a:extLst>
          </p:cNvPr>
          <p:cNvGrpSpPr/>
          <p:nvPr/>
        </p:nvGrpSpPr>
        <p:grpSpPr>
          <a:xfrm>
            <a:off x="170667" y="2366269"/>
            <a:ext cx="2450478" cy="1505262"/>
            <a:chOff x="10388888" y="1325121"/>
            <a:chExt cx="2450478" cy="1069769"/>
          </a:xfrm>
        </p:grpSpPr>
        <p:cxnSp>
          <p:nvCxnSpPr>
            <p:cNvPr id="21" name="Gerader Verbinder 20">
              <a:extLst>
                <a:ext uri="{FF2B5EF4-FFF2-40B4-BE49-F238E27FC236}">
                  <a16:creationId xmlns:a16="http://schemas.microsoft.com/office/drawing/2014/main" id="{533D29A0-FAF1-3F2E-61A1-46B294C542B3}"/>
                </a:ext>
              </a:extLst>
            </p:cNvPr>
            <p:cNvCxnSpPr/>
            <p:nvPr/>
          </p:nvCxnSpPr>
          <p:spPr>
            <a:xfrm>
              <a:off x="10388889" y="1486078"/>
              <a:ext cx="19396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Gerader Verbinder 21">
              <a:extLst>
                <a:ext uri="{FF2B5EF4-FFF2-40B4-BE49-F238E27FC236}">
                  <a16:creationId xmlns:a16="http://schemas.microsoft.com/office/drawing/2014/main" id="{7D1E3B72-4BEA-334E-022B-952073D47F6D}"/>
                </a:ext>
              </a:extLst>
            </p:cNvPr>
            <p:cNvCxnSpPr/>
            <p:nvPr/>
          </p:nvCxnSpPr>
          <p:spPr>
            <a:xfrm>
              <a:off x="10388888" y="2006416"/>
              <a:ext cx="193963"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3" name="Gerader Verbinder 22">
              <a:extLst>
                <a:ext uri="{FF2B5EF4-FFF2-40B4-BE49-F238E27FC236}">
                  <a16:creationId xmlns:a16="http://schemas.microsoft.com/office/drawing/2014/main" id="{E26E8AB4-5DA6-F898-F377-C4F3A5DE990F}"/>
                </a:ext>
              </a:extLst>
            </p:cNvPr>
            <p:cNvCxnSpPr/>
            <p:nvPr/>
          </p:nvCxnSpPr>
          <p:spPr>
            <a:xfrm>
              <a:off x="10388889" y="1754765"/>
              <a:ext cx="19396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Gerader Verbinder 23">
              <a:extLst>
                <a:ext uri="{FF2B5EF4-FFF2-40B4-BE49-F238E27FC236}">
                  <a16:creationId xmlns:a16="http://schemas.microsoft.com/office/drawing/2014/main" id="{7EC4DAA0-4D7D-4A36-758F-3E761BF8208A}"/>
                </a:ext>
              </a:extLst>
            </p:cNvPr>
            <p:cNvCxnSpPr/>
            <p:nvPr/>
          </p:nvCxnSpPr>
          <p:spPr>
            <a:xfrm>
              <a:off x="10388888" y="2242497"/>
              <a:ext cx="193963"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25" name="Textfeld 24">
              <a:extLst>
                <a:ext uri="{FF2B5EF4-FFF2-40B4-BE49-F238E27FC236}">
                  <a16:creationId xmlns:a16="http://schemas.microsoft.com/office/drawing/2014/main" id="{26C62DE2-9AD5-AAB9-7FD8-05BBC3B7F77B}"/>
                </a:ext>
              </a:extLst>
            </p:cNvPr>
            <p:cNvSpPr txBox="1"/>
            <p:nvPr/>
          </p:nvSpPr>
          <p:spPr bwMode="auto">
            <a:xfrm>
              <a:off x="10767679" y="1325121"/>
              <a:ext cx="2071687" cy="307777"/>
            </a:xfrm>
            <a:prstGeom prst="rect">
              <a:avLst/>
            </a:prstGeom>
            <a:noFill/>
            <a:ln w="9525">
              <a:noFill/>
              <a:miter lim="800000"/>
              <a:headEnd/>
              <a:tailEnd/>
            </a:ln>
          </p:spPr>
          <p:txBody>
            <a:bodyPr vert="horz" wrap="square" lIns="0" tIns="45720" rIns="91440" bIns="45720" numCol="1" rtlCol="0" anchor="ctr" anchorCtr="0" compatLnSpc="1">
              <a:prstTxWarp prst="textNoShape">
                <a:avLst/>
              </a:prstTxWarp>
              <a:spAutoFit/>
            </a:bodyPr>
            <a:lstStyle/>
            <a:p>
              <a:pPr algn="l"/>
              <a:r>
                <a:rPr lang="de-AT" sz="1400" kern="0" dirty="0"/>
                <a:t>5 vol.-% Nb(C,N)</a:t>
              </a:r>
              <a:endParaRPr lang="en-US" sz="1400" kern="0" dirty="0"/>
            </a:p>
          </p:txBody>
        </p:sp>
        <p:sp>
          <p:nvSpPr>
            <p:cNvPr id="26" name="Textfeld 25">
              <a:extLst>
                <a:ext uri="{FF2B5EF4-FFF2-40B4-BE49-F238E27FC236}">
                  <a16:creationId xmlns:a16="http://schemas.microsoft.com/office/drawing/2014/main" id="{48763E9F-6154-0ABA-4ED6-54C21B9ECE04}"/>
                </a:ext>
              </a:extLst>
            </p:cNvPr>
            <p:cNvSpPr txBox="1"/>
            <p:nvPr/>
          </p:nvSpPr>
          <p:spPr bwMode="auto">
            <a:xfrm>
              <a:off x="10685789" y="1600876"/>
              <a:ext cx="2071687" cy="307777"/>
            </a:xfrm>
            <a:prstGeom prst="rect">
              <a:avLst/>
            </a:prstGeom>
            <a:noFill/>
            <a:ln w="9525">
              <a:noFill/>
              <a:miter lim="800000"/>
              <a:headEnd/>
              <a:tailEnd/>
            </a:ln>
          </p:spPr>
          <p:txBody>
            <a:bodyPr vert="horz" wrap="square" lIns="0" tIns="45720" rIns="91440" bIns="45720" numCol="1" rtlCol="0" anchor="ctr" anchorCtr="0" compatLnSpc="1">
              <a:prstTxWarp prst="textNoShape">
                <a:avLst/>
              </a:prstTxWarp>
              <a:spAutoFit/>
            </a:bodyPr>
            <a:lstStyle/>
            <a:p>
              <a:pPr algn="l"/>
              <a:r>
                <a:rPr lang="de-AT" sz="1400" kern="0" dirty="0"/>
                <a:t>10 vol.-% Nb(C,N)</a:t>
              </a:r>
              <a:endParaRPr lang="en-US" sz="1400" kern="0" dirty="0"/>
            </a:p>
          </p:txBody>
        </p:sp>
        <p:sp>
          <p:nvSpPr>
            <p:cNvPr id="27" name="Textfeld 26">
              <a:extLst>
                <a:ext uri="{FF2B5EF4-FFF2-40B4-BE49-F238E27FC236}">
                  <a16:creationId xmlns:a16="http://schemas.microsoft.com/office/drawing/2014/main" id="{39CCFBD8-7514-1FBB-08CB-4323DF9827F7}"/>
                </a:ext>
              </a:extLst>
            </p:cNvPr>
            <p:cNvSpPr txBox="1"/>
            <p:nvPr/>
          </p:nvSpPr>
          <p:spPr bwMode="auto">
            <a:xfrm>
              <a:off x="10685789" y="1853757"/>
              <a:ext cx="2071687" cy="307777"/>
            </a:xfrm>
            <a:prstGeom prst="rect">
              <a:avLst/>
            </a:prstGeom>
            <a:noFill/>
            <a:ln w="9525">
              <a:noFill/>
              <a:miter lim="800000"/>
              <a:headEnd/>
              <a:tailEnd/>
            </a:ln>
          </p:spPr>
          <p:txBody>
            <a:bodyPr vert="horz" wrap="square" lIns="0" tIns="45720" rIns="91440" bIns="45720" numCol="1" rtlCol="0" anchor="ctr" anchorCtr="0" compatLnSpc="1">
              <a:prstTxWarp prst="textNoShape">
                <a:avLst/>
              </a:prstTxWarp>
              <a:spAutoFit/>
            </a:bodyPr>
            <a:lstStyle/>
            <a:p>
              <a:pPr algn="l"/>
              <a:r>
                <a:rPr lang="de-AT" sz="1400" kern="0" dirty="0"/>
                <a:t>40 vol.-% Nb(C,N)</a:t>
              </a:r>
              <a:endParaRPr lang="en-US" sz="1400" kern="0" dirty="0"/>
            </a:p>
          </p:txBody>
        </p:sp>
        <p:sp>
          <p:nvSpPr>
            <p:cNvPr id="28" name="Textfeld 27">
              <a:extLst>
                <a:ext uri="{FF2B5EF4-FFF2-40B4-BE49-F238E27FC236}">
                  <a16:creationId xmlns:a16="http://schemas.microsoft.com/office/drawing/2014/main" id="{3F6C1895-E5E0-FAA9-6D91-537985C41970}"/>
                </a:ext>
              </a:extLst>
            </p:cNvPr>
            <p:cNvSpPr txBox="1"/>
            <p:nvPr/>
          </p:nvSpPr>
          <p:spPr bwMode="auto">
            <a:xfrm>
              <a:off x="10677638" y="2087113"/>
              <a:ext cx="2071687" cy="307777"/>
            </a:xfrm>
            <a:prstGeom prst="rect">
              <a:avLst/>
            </a:prstGeom>
            <a:noFill/>
            <a:ln w="9525">
              <a:noFill/>
              <a:miter lim="800000"/>
              <a:headEnd/>
              <a:tailEnd/>
            </a:ln>
          </p:spPr>
          <p:txBody>
            <a:bodyPr vert="horz" wrap="square" lIns="0" tIns="45720" rIns="91440" bIns="45720" numCol="1" rtlCol="0" anchor="ctr" anchorCtr="0" compatLnSpc="1">
              <a:prstTxWarp prst="textNoShape">
                <a:avLst/>
              </a:prstTxWarp>
              <a:spAutoFit/>
            </a:bodyPr>
            <a:lstStyle/>
            <a:p>
              <a:pPr algn="l"/>
              <a:r>
                <a:rPr lang="de-AT" sz="1400" kern="0" dirty="0"/>
                <a:t>90 vol.-% Nb(C,N)</a:t>
              </a:r>
              <a:endParaRPr lang="en-US" sz="1400" kern="0" dirty="0"/>
            </a:p>
          </p:txBody>
        </p:sp>
      </p:grpSp>
      <p:grpSp>
        <p:nvGrpSpPr>
          <p:cNvPr id="30" name="Gruppieren 29">
            <a:extLst>
              <a:ext uri="{FF2B5EF4-FFF2-40B4-BE49-F238E27FC236}">
                <a16:creationId xmlns:a16="http://schemas.microsoft.com/office/drawing/2014/main" id="{E4F05B53-B1D9-3B88-D2C4-4339E5C5952D}"/>
              </a:ext>
            </a:extLst>
          </p:cNvPr>
          <p:cNvGrpSpPr/>
          <p:nvPr/>
        </p:nvGrpSpPr>
        <p:grpSpPr>
          <a:xfrm>
            <a:off x="166340" y="4585692"/>
            <a:ext cx="2450478" cy="1538940"/>
            <a:chOff x="10388888" y="1325121"/>
            <a:chExt cx="2450478" cy="1069769"/>
          </a:xfrm>
          <a:noFill/>
        </p:grpSpPr>
        <p:cxnSp>
          <p:nvCxnSpPr>
            <p:cNvPr id="31" name="Gerader Verbinder 30">
              <a:extLst>
                <a:ext uri="{FF2B5EF4-FFF2-40B4-BE49-F238E27FC236}">
                  <a16:creationId xmlns:a16="http://schemas.microsoft.com/office/drawing/2014/main" id="{27D426F7-D545-F960-CFCD-0C3DDEF747DA}"/>
                </a:ext>
              </a:extLst>
            </p:cNvPr>
            <p:cNvCxnSpPr/>
            <p:nvPr/>
          </p:nvCxnSpPr>
          <p:spPr>
            <a:xfrm>
              <a:off x="10388889" y="1486078"/>
              <a:ext cx="193963" cy="0"/>
            </a:xfrm>
            <a:prstGeom prst="line">
              <a:avLst/>
            </a:prstGeom>
            <a:grpFill/>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Gerader Verbinder 31">
              <a:extLst>
                <a:ext uri="{FF2B5EF4-FFF2-40B4-BE49-F238E27FC236}">
                  <a16:creationId xmlns:a16="http://schemas.microsoft.com/office/drawing/2014/main" id="{B69D7469-07E0-BA5D-967A-EE735CEFD300}"/>
                </a:ext>
              </a:extLst>
            </p:cNvPr>
            <p:cNvCxnSpPr/>
            <p:nvPr/>
          </p:nvCxnSpPr>
          <p:spPr>
            <a:xfrm>
              <a:off x="10388888" y="2006416"/>
              <a:ext cx="193963" cy="0"/>
            </a:xfrm>
            <a:prstGeom prst="line">
              <a:avLst/>
            </a:prstGeom>
            <a:grpFill/>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3" name="Gerader Verbinder 32">
              <a:extLst>
                <a:ext uri="{FF2B5EF4-FFF2-40B4-BE49-F238E27FC236}">
                  <a16:creationId xmlns:a16="http://schemas.microsoft.com/office/drawing/2014/main" id="{9C43E344-C0DC-5E45-00F1-F34B4CF5793C}"/>
                </a:ext>
              </a:extLst>
            </p:cNvPr>
            <p:cNvCxnSpPr/>
            <p:nvPr/>
          </p:nvCxnSpPr>
          <p:spPr>
            <a:xfrm>
              <a:off x="10388889" y="1754765"/>
              <a:ext cx="193963" cy="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Gerader Verbinder 33">
              <a:extLst>
                <a:ext uri="{FF2B5EF4-FFF2-40B4-BE49-F238E27FC236}">
                  <a16:creationId xmlns:a16="http://schemas.microsoft.com/office/drawing/2014/main" id="{F19B8B97-6134-C17E-DBBF-13F515CD50C2}"/>
                </a:ext>
              </a:extLst>
            </p:cNvPr>
            <p:cNvCxnSpPr/>
            <p:nvPr/>
          </p:nvCxnSpPr>
          <p:spPr>
            <a:xfrm>
              <a:off x="10388888" y="2242497"/>
              <a:ext cx="193963" cy="0"/>
            </a:xfrm>
            <a:prstGeom prst="line">
              <a:avLst/>
            </a:prstGeom>
            <a:grpFill/>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35" name="Textfeld 34">
              <a:extLst>
                <a:ext uri="{FF2B5EF4-FFF2-40B4-BE49-F238E27FC236}">
                  <a16:creationId xmlns:a16="http://schemas.microsoft.com/office/drawing/2014/main" id="{6B9906C0-05AA-1BFF-13FE-8D839F4D3EDC}"/>
                </a:ext>
              </a:extLst>
            </p:cNvPr>
            <p:cNvSpPr txBox="1"/>
            <p:nvPr/>
          </p:nvSpPr>
          <p:spPr bwMode="auto">
            <a:xfrm>
              <a:off x="10767679" y="1325121"/>
              <a:ext cx="2071687" cy="307777"/>
            </a:xfrm>
            <a:prstGeom prst="rect">
              <a:avLst/>
            </a:prstGeom>
            <a:grpFill/>
            <a:ln w="9525">
              <a:noFill/>
              <a:miter lim="800000"/>
              <a:headEnd/>
              <a:tailEnd/>
            </a:ln>
          </p:spPr>
          <p:txBody>
            <a:bodyPr vert="horz" wrap="square" lIns="0" tIns="45720" rIns="91440" bIns="45720" numCol="1" rtlCol="0" anchor="ctr" anchorCtr="0" compatLnSpc="1">
              <a:prstTxWarp prst="textNoShape">
                <a:avLst/>
              </a:prstTxWarp>
              <a:spAutoFit/>
            </a:bodyPr>
            <a:lstStyle/>
            <a:p>
              <a:pPr algn="l"/>
              <a:r>
                <a:rPr lang="de-AT" sz="1400" kern="0" dirty="0"/>
                <a:t>5 vol.-% Nb(C,N)</a:t>
              </a:r>
              <a:endParaRPr lang="en-US" sz="1400" kern="0" dirty="0"/>
            </a:p>
          </p:txBody>
        </p:sp>
        <p:sp>
          <p:nvSpPr>
            <p:cNvPr id="36" name="Textfeld 35">
              <a:extLst>
                <a:ext uri="{FF2B5EF4-FFF2-40B4-BE49-F238E27FC236}">
                  <a16:creationId xmlns:a16="http://schemas.microsoft.com/office/drawing/2014/main" id="{5F6368CE-3E68-749A-3489-E803DDB00478}"/>
                </a:ext>
              </a:extLst>
            </p:cNvPr>
            <p:cNvSpPr txBox="1"/>
            <p:nvPr/>
          </p:nvSpPr>
          <p:spPr bwMode="auto">
            <a:xfrm>
              <a:off x="10685789" y="1600876"/>
              <a:ext cx="2071687" cy="307777"/>
            </a:xfrm>
            <a:prstGeom prst="rect">
              <a:avLst/>
            </a:prstGeom>
            <a:grpFill/>
            <a:ln w="9525">
              <a:noFill/>
              <a:miter lim="800000"/>
              <a:headEnd/>
              <a:tailEnd/>
            </a:ln>
          </p:spPr>
          <p:txBody>
            <a:bodyPr vert="horz" wrap="square" lIns="0" tIns="45720" rIns="91440" bIns="45720" numCol="1" rtlCol="0" anchor="ctr" anchorCtr="0" compatLnSpc="1">
              <a:prstTxWarp prst="textNoShape">
                <a:avLst/>
              </a:prstTxWarp>
              <a:spAutoFit/>
            </a:bodyPr>
            <a:lstStyle/>
            <a:p>
              <a:pPr algn="l"/>
              <a:r>
                <a:rPr lang="de-AT" sz="1400" kern="0" dirty="0"/>
                <a:t>10 vol.-% Nb(C,N)</a:t>
              </a:r>
              <a:endParaRPr lang="en-US" sz="1400" kern="0" dirty="0"/>
            </a:p>
          </p:txBody>
        </p:sp>
        <p:sp>
          <p:nvSpPr>
            <p:cNvPr id="37" name="Textfeld 36">
              <a:extLst>
                <a:ext uri="{FF2B5EF4-FFF2-40B4-BE49-F238E27FC236}">
                  <a16:creationId xmlns:a16="http://schemas.microsoft.com/office/drawing/2014/main" id="{BE773B1E-3844-98C0-1AAF-7FD08DFF047E}"/>
                </a:ext>
              </a:extLst>
            </p:cNvPr>
            <p:cNvSpPr txBox="1"/>
            <p:nvPr/>
          </p:nvSpPr>
          <p:spPr bwMode="auto">
            <a:xfrm>
              <a:off x="10685789" y="1853757"/>
              <a:ext cx="2071687" cy="307777"/>
            </a:xfrm>
            <a:prstGeom prst="rect">
              <a:avLst/>
            </a:prstGeom>
            <a:grpFill/>
            <a:ln w="9525">
              <a:noFill/>
              <a:miter lim="800000"/>
              <a:headEnd/>
              <a:tailEnd/>
            </a:ln>
          </p:spPr>
          <p:txBody>
            <a:bodyPr vert="horz" wrap="square" lIns="0" tIns="45720" rIns="91440" bIns="45720" numCol="1" rtlCol="0" anchor="ctr" anchorCtr="0" compatLnSpc="1">
              <a:prstTxWarp prst="textNoShape">
                <a:avLst/>
              </a:prstTxWarp>
              <a:spAutoFit/>
            </a:bodyPr>
            <a:lstStyle/>
            <a:p>
              <a:pPr algn="l"/>
              <a:r>
                <a:rPr lang="de-AT" sz="1400" kern="0" dirty="0"/>
                <a:t>40 vol.-% Nb(C,N)</a:t>
              </a:r>
              <a:endParaRPr lang="en-US" sz="1400" kern="0" dirty="0"/>
            </a:p>
          </p:txBody>
        </p:sp>
        <p:sp>
          <p:nvSpPr>
            <p:cNvPr id="38" name="Textfeld 37">
              <a:extLst>
                <a:ext uri="{FF2B5EF4-FFF2-40B4-BE49-F238E27FC236}">
                  <a16:creationId xmlns:a16="http://schemas.microsoft.com/office/drawing/2014/main" id="{00026B15-3CCB-649B-817A-C1D4DFDE80FE}"/>
                </a:ext>
              </a:extLst>
            </p:cNvPr>
            <p:cNvSpPr txBox="1"/>
            <p:nvPr/>
          </p:nvSpPr>
          <p:spPr bwMode="auto">
            <a:xfrm>
              <a:off x="10677638" y="2087113"/>
              <a:ext cx="2071687" cy="307777"/>
            </a:xfrm>
            <a:prstGeom prst="rect">
              <a:avLst/>
            </a:prstGeom>
            <a:grpFill/>
            <a:ln w="9525">
              <a:noFill/>
              <a:miter lim="800000"/>
              <a:headEnd/>
              <a:tailEnd/>
            </a:ln>
          </p:spPr>
          <p:txBody>
            <a:bodyPr vert="horz" wrap="square" lIns="0" tIns="45720" rIns="91440" bIns="45720" numCol="1" rtlCol="0" anchor="ctr" anchorCtr="0" compatLnSpc="1">
              <a:prstTxWarp prst="textNoShape">
                <a:avLst/>
              </a:prstTxWarp>
              <a:spAutoFit/>
            </a:bodyPr>
            <a:lstStyle/>
            <a:p>
              <a:pPr algn="l"/>
              <a:r>
                <a:rPr lang="de-AT" sz="1400" kern="0" dirty="0"/>
                <a:t>90 vol.-% Nb(C,N)</a:t>
              </a:r>
              <a:endParaRPr lang="en-US" sz="1400" kern="0" dirty="0"/>
            </a:p>
          </p:txBody>
        </p:sp>
      </p:grpSp>
      <p:pic>
        <p:nvPicPr>
          <p:cNvPr id="39" name="Grafik 38">
            <a:extLst>
              <a:ext uri="{FF2B5EF4-FFF2-40B4-BE49-F238E27FC236}">
                <a16:creationId xmlns:a16="http://schemas.microsoft.com/office/drawing/2014/main" id="{7DAD6D46-7F6F-8F5B-C0B6-D871F4FD7CBC}"/>
              </a:ext>
            </a:extLst>
          </p:cNvPr>
          <p:cNvPicPr>
            <a:picLocks noChangeAspect="1"/>
          </p:cNvPicPr>
          <p:nvPr/>
        </p:nvPicPr>
        <p:blipFill rotWithShape="1">
          <a:blip r:embed="rId4"/>
          <a:srcRect l="62037" b="83349"/>
          <a:stretch/>
        </p:blipFill>
        <p:spPr>
          <a:xfrm>
            <a:off x="1716865" y="4079443"/>
            <a:ext cx="3895584" cy="373746"/>
          </a:xfrm>
          <a:prstGeom prst="rect">
            <a:avLst/>
          </a:prstGeom>
        </p:spPr>
      </p:pic>
      <p:pic>
        <p:nvPicPr>
          <p:cNvPr id="18" name="Grafik 17">
            <a:extLst>
              <a:ext uri="{FF2B5EF4-FFF2-40B4-BE49-F238E27FC236}">
                <a16:creationId xmlns:a16="http://schemas.microsoft.com/office/drawing/2014/main" id="{F87156A8-34BC-2464-3262-CEC0D70BC481}"/>
              </a:ext>
            </a:extLst>
          </p:cNvPr>
          <p:cNvPicPr>
            <a:picLocks noChangeAspect="1"/>
          </p:cNvPicPr>
          <p:nvPr/>
        </p:nvPicPr>
        <p:blipFill rotWithShape="1">
          <a:blip r:embed="rId5"/>
          <a:srcRect l="9129" t="9075" r="2070" b="5714"/>
          <a:stretch/>
        </p:blipFill>
        <p:spPr>
          <a:xfrm>
            <a:off x="5976255" y="2090360"/>
            <a:ext cx="6199764" cy="4554384"/>
          </a:xfrm>
          <a:prstGeom prst="rect">
            <a:avLst/>
          </a:prstGeom>
        </p:spPr>
      </p:pic>
      <p:cxnSp>
        <p:nvCxnSpPr>
          <p:cNvPr id="40" name="Gerader Verbinder 39">
            <a:extLst>
              <a:ext uri="{FF2B5EF4-FFF2-40B4-BE49-F238E27FC236}">
                <a16:creationId xmlns:a16="http://schemas.microsoft.com/office/drawing/2014/main" id="{F53D5207-AE01-9FE8-4A73-D2650D9923C6}"/>
              </a:ext>
            </a:extLst>
          </p:cNvPr>
          <p:cNvCxnSpPr>
            <a:cxnSpLocks/>
            <a:endCxn id="43" idx="1"/>
          </p:cNvCxnSpPr>
          <p:nvPr/>
        </p:nvCxnSpPr>
        <p:spPr>
          <a:xfrm>
            <a:off x="8999777" y="5762886"/>
            <a:ext cx="260978" cy="0"/>
          </a:xfrm>
          <a:prstGeom prst="line">
            <a:avLst/>
          </a:prstGeom>
          <a:ln w="28575">
            <a:solidFill>
              <a:srgbClr val="7030A0"/>
            </a:solidFill>
            <a:prstDash val="dash"/>
          </a:ln>
        </p:spPr>
        <p:style>
          <a:lnRef idx="1">
            <a:schemeClr val="accent1"/>
          </a:lnRef>
          <a:fillRef idx="0">
            <a:schemeClr val="accent1"/>
          </a:fillRef>
          <a:effectRef idx="0">
            <a:schemeClr val="accent1"/>
          </a:effectRef>
          <a:fontRef idx="minor">
            <a:schemeClr val="tx1"/>
          </a:fontRef>
        </p:style>
      </p:cxnSp>
      <p:sp>
        <p:nvSpPr>
          <p:cNvPr id="43" name="Textfeld 42">
            <a:extLst>
              <a:ext uri="{FF2B5EF4-FFF2-40B4-BE49-F238E27FC236}">
                <a16:creationId xmlns:a16="http://schemas.microsoft.com/office/drawing/2014/main" id="{9FD6817C-D37C-E74F-95AF-A0D33870C4E8}"/>
              </a:ext>
            </a:extLst>
          </p:cNvPr>
          <p:cNvSpPr txBox="1"/>
          <p:nvPr/>
        </p:nvSpPr>
        <p:spPr bwMode="auto">
          <a:xfrm>
            <a:off x="9260755" y="5578220"/>
            <a:ext cx="21092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de-AT" kern="0" dirty="0"/>
              <a:t>T-t </a:t>
            </a:r>
            <a:r>
              <a:rPr lang="en-US" kern="0" dirty="0"/>
              <a:t>course:</a:t>
            </a:r>
          </a:p>
        </p:txBody>
      </p:sp>
      <p:sp>
        <p:nvSpPr>
          <p:cNvPr id="7" name="Textfeld 6">
            <a:extLst>
              <a:ext uri="{FF2B5EF4-FFF2-40B4-BE49-F238E27FC236}">
                <a16:creationId xmlns:a16="http://schemas.microsoft.com/office/drawing/2014/main" id="{98B18B27-97BB-1A27-6F0B-5505AFA548E3}"/>
              </a:ext>
            </a:extLst>
          </p:cNvPr>
          <p:cNvSpPr txBox="1"/>
          <p:nvPr/>
        </p:nvSpPr>
        <p:spPr bwMode="auto">
          <a:xfrm>
            <a:off x="2656453" y="1852868"/>
            <a:ext cx="31883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GB" sz="1600" b="0" dirty="0" err="1">
                <a:latin typeface="+mj-lt"/>
              </a:rPr>
              <a:t>MatCalc</a:t>
            </a:r>
            <a:r>
              <a:rPr lang="en-GB" sz="1600" b="0" dirty="0">
                <a:latin typeface="+mj-lt"/>
              </a:rPr>
              <a:t> TTP calculation</a:t>
            </a:r>
            <a:endParaRPr lang="en-US" sz="1600" dirty="0"/>
          </a:p>
        </p:txBody>
      </p:sp>
      <p:sp>
        <p:nvSpPr>
          <p:cNvPr id="8" name="Textfeld 7">
            <a:extLst>
              <a:ext uri="{FF2B5EF4-FFF2-40B4-BE49-F238E27FC236}">
                <a16:creationId xmlns:a16="http://schemas.microsoft.com/office/drawing/2014/main" id="{6E278205-1A6D-9A61-4E41-48794430190F}"/>
              </a:ext>
            </a:extLst>
          </p:cNvPr>
          <p:cNvSpPr txBox="1"/>
          <p:nvPr/>
        </p:nvSpPr>
        <p:spPr bwMode="auto">
          <a:xfrm>
            <a:off x="6503032" y="1498409"/>
            <a:ext cx="512094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GB" sz="1600" b="0" dirty="0">
                <a:latin typeface="+mj-lt"/>
              </a:rPr>
              <a:t>Comparison of isothermal </a:t>
            </a:r>
            <a:r>
              <a:rPr lang="el-GR" sz="1600" b="0" dirty="0">
                <a:latin typeface="+mj-lt"/>
              </a:rPr>
              <a:t>γ</a:t>
            </a:r>
            <a:r>
              <a:rPr lang="en-US" sz="1600" b="0" dirty="0">
                <a:latin typeface="+mj-lt"/>
              </a:rPr>
              <a:t>-Fe grain growth: Fe-C and Fe-C-Nb-N alloys at 1150 </a:t>
            </a:r>
            <a:r>
              <a:rPr lang="en-US" sz="1600" b="0" dirty="0"/>
              <a:t>º</a:t>
            </a:r>
            <a:r>
              <a:rPr lang="en-US" sz="1600" b="0" dirty="0">
                <a:latin typeface="+mj-lt"/>
              </a:rPr>
              <a:t>C</a:t>
            </a:r>
            <a:endParaRPr lang="en-US" sz="1600" dirty="0"/>
          </a:p>
        </p:txBody>
      </p:sp>
      <p:sp>
        <p:nvSpPr>
          <p:cNvPr id="6" name="Textplatzhalter 8">
            <a:extLst>
              <a:ext uri="{FF2B5EF4-FFF2-40B4-BE49-F238E27FC236}">
                <a16:creationId xmlns:a16="http://schemas.microsoft.com/office/drawing/2014/main" id="{46E9F45B-3F6B-C7B7-122D-B31780D3AB58}"/>
              </a:ext>
            </a:extLst>
          </p:cNvPr>
          <p:cNvSpPr>
            <a:spLocks noGrp="1"/>
          </p:cNvSpPr>
          <p:nvPr>
            <p:ph type="body" sz="quarter" idx="11"/>
          </p:nvPr>
        </p:nvSpPr>
        <p:spPr>
          <a:xfrm>
            <a:off x="192089" y="188913"/>
            <a:ext cx="10900784" cy="452472"/>
          </a:xfrm>
        </p:spPr>
        <p:txBody>
          <a:bodyPr/>
          <a:lstStyle/>
          <a:p>
            <a:pPr marL="0" indent="0">
              <a:buNone/>
            </a:pPr>
            <a:r>
              <a:rPr lang="de-AT" sz="1800" dirty="0">
                <a:solidFill>
                  <a:srgbClr val="00737E"/>
                </a:solidFill>
                <a:latin typeface="Arial"/>
                <a:cs typeface="+mj-cs"/>
              </a:rPr>
              <a:t>Investigation </a:t>
            </a:r>
            <a:r>
              <a:rPr lang="en-US" sz="1800" dirty="0">
                <a:solidFill>
                  <a:srgbClr val="00737E"/>
                </a:solidFill>
                <a:latin typeface="Arial"/>
                <a:cs typeface="+mj-cs"/>
              </a:rPr>
              <a:t>of retarding pressures (solute drag, pinning) in Fe-X systems</a:t>
            </a:r>
          </a:p>
          <a:p>
            <a:pPr marL="0" indent="0" algn="ctr">
              <a:buNone/>
            </a:pPr>
            <a:endParaRPr lang="en-US" sz="1800" dirty="0">
              <a:solidFill>
                <a:srgbClr val="00737E"/>
              </a:solidFill>
              <a:latin typeface="Arial"/>
              <a:cs typeface="+mj-cs"/>
            </a:endParaRPr>
          </a:p>
          <a:p>
            <a:endParaRPr lang="en-ID" sz="1800" dirty="0">
              <a:latin typeface="Arial"/>
            </a:endParaRPr>
          </a:p>
          <a:p>
            <a:endParaRPr lang="de-AT" dirty="0"/>
          </a:p>
        </p:txBody>
      </p:sp>
    </p:spTree>
    <p:extLst>
      <p:ext uri="{BB962C8B-B14F-4D97-AF65-F5344CB8AC3E}">
        <p14:creationId xmlns:p14="http://schemas.microsoft.com/office/powerpoint/2010/main" val="1056802687"/>
      </p:ext>
    </p:extLst>
  </p:cSld>
  <p:clrMapOvr>
    <a:masterClrMapping/>
  </p:clrMapOvr>
  <p:extLst>
    <p:ext uri="{6950BFC3-D8DA-4A85-94F7-54DA5524770B}">
      <p188:commentRel xmlns:p188="http://schemas.microsoft.com/office/powerpoint/2018/8/main" r:id="rId3"/>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97EA12D2-8024-7346-84EF-E282585AE000}"/>
              </a:ext>
            </a:extLst>
          </p:cNvPr>
          <p:cNvSpPr>
            <a:spLocks noGrp="1"/>
          </p:cNvSpPr>
          <p:nvPr>
            <p:ph type="ftr" sz="quarter" idx="10"/>
          </p:nvPr>
        </p:nvSpPr>
        <p:spPr>
          <a:xfrm>
            <a:off x="74712" y="6597352"/>
            <a:ext cx="12042576" cy="260350"/>
          </a:xfrm>
        </p:spPr>
        <p:txBody>
          <a:bodyPr/>
          <a:lstStyle/>
          <a:p>
            <a:pPr>
              <a:tabLst>
                <a:tab pos="346075" algn="l"/>
                <a:tab pos="5954713" algn="ctr"/>
                <a:tab pos="11814175" algn="r"/>
              </a:tabLst>
            </a:pPr>
            <a:r>
              <a:rPr lang="de-DE" altLang="de-DE" dirty="0"/>
              <a:t>	</a:t>
            </a:r>
            <a:r>
              <a:rPr lang="de-AT" sz="900" dirty="0">
                <a:solidFill>
                  <a:srgbClr val="000000"/>
                </a:solidFill>
                <a:latin typeface="Arial" panose="020B0604020202020204" pitchFamily="34" charset="0"/>
              </a:rPr>
              <a:t>57. Metallographie Tagung</a:t>
            </a:r>
            <a:r>
              <a:rPr lang="de-AT" dirty="0">
                <a:solidFill>
                  <a:srgbClr val="000000"/>
                </a:solidFill>
              </a:rPr>
              <a:t>	MUL-ESM</a:t>
            </a:r>
            <a:r>
              <a:rPr lang="de-DE" altLang="de-DE" dirty="0"/>
              <a:t>	  </a:t>
            </a:r>
            <a:fld id="{55741CB4-9832-CA46-BCB8-8927D8D507FC}" type="slidenum">
              <a:rPr lang="de-DE" altLang="de-DE" smtClean="0"/>
              <a:pPr>
                <a:tabLst>
                  <a:tab pos="346075" algn="l"/>
                  <a:tab pos="5954713" algn="ctr"/>
                  <a:tab pos="11814175" algn="r"/>
                </a:tabLst>
              </a:pPr>
              <a:t>20</a:t>
            </a:fld>
            <a:endParaRPr lang="de-DE" altLang="de-DE" dirty="0"/>
          </a:p>
        </p:txBody>
      </p:sp>
      <p:sp>
        <p:nvSpPr>
          <p:cNvPr id="4" name="Textplatzhalter 8">
            <a:extLst>
              <a:ext uri="{FF2B5EF4-FFF2-40B4-BE49-F238E27FC236}">
                <a16:creationId xmlns:a16="http://schemas.microsoft.com/office/drawing/2014/main" id="{882B0FA6-81A6-4F8A-AA20-547844226CD9}"/>
              </a:ext>
            </a:extLst>
          </p:cNvPr>
          <p:cNvSpPr>
            <a:spLocks noGrp="1"/>
          </p:cNvSpPr>
          <p:nvPr>
            <p:ph type="body" sz="quarter" idx="11"/>
          </p:nvPr>
        </p:nvSpPr>
        <p:spPr>
          <a:xfrm>
            <a:off x="247507" y="188912"/>
            <a:ext cx="10753003" cy="287337"/>
          </a:xfrm>
        </p:spPr>
        <p:txBody>
          <a:bodyPr/>
          <a:lstStyle/>
          <a:p>
            <a:r>
              <a:rPr lang="en-US" dirty="0"/>
              <a:t>Table of contents</a:t>
            </a:r>
          </a:p>
          <a:p>
            <a:endParaRPr lang="en-US" dirty="0"/>
          </a:p>
        </p:txBody>
      </p:sp>
      <p:sp>
        <p:nvSpPr>
          <p:cNvPr id="9" name="Inhaltsplatzhalter 2"/>
          <p:cNvSpPr>
            <a:spLocks noGrp="1"/>
          </p:cNvSpPr>
          <p:nvPr>
            <p:ph idx="1"/>
          </p:nvPr>
        </p:nvSpPr>
        <p:spPr>
          <a:xfrm>
            <a:off x="335360" y="734142"/>
            <a:ext cx="11521280" cy="5537349"/>
          </a:xfrm>
        </p:spPr>
        <p:txBody>
          <a:bodyPr anchor="ctr"/>
          <a:lstStyle/>
          <a:p>
            <a:pPr marL="457200" indent="-457200">
              <a:lnSpc>
                <a:spcPct val="200000"/>
              </a:lnSpc>
              <a:buFont typeface="+mj-lt"/>
              <a:buAutoNum type="arabicPeriod"/>
            </a:pPr>
            <a:r>
              <a:rPr lang="en-US" sz="2000" dirty="0">
                <a:solidFill>
                  <a:srgbClr val="FF0000"/>
                </a:solidFill>
                <a:latin typeface="+mj-lt"/>
              </a:rPr>
              <a:t>Introduction and theoretical input</a:t>
            </a:r>
          </a:p>
          <a:p>
            <a:pPr marL="457200" indent="-457200">
              <a:lnSpc>
                <a:spcPct val="200000"/>
              </a:lnSpc>
              <a:buFont typeface="+mj-lt"/>
              <a:buAutoNum type="arabicPeriod"/>
            </a:pPr>
            <a:r>
              <a:rPr lang="en-US" sz="2000" dirty="0">
                <a:solidFill>
                  <a:srgbClr val="FF0000"/>
                </a:solidFill>
                <a:latin typeface="+mj-lt"/>
              </a:rPr>
              <a:t>HT-LSCM: Experimental device</a:t>
            </a:r>
          </a:p>
          <a:p>
            <a:pPr marL="457200" indent="-457200">
              <a:lnSpc>
                <a:spcPct val="200000"/>
              </a:lnSpc>
              <a:buFont typeface="+mj-lt"/>
              <a:buAutoNum type="arabicPeriod"/>
            </a:pPr>
            <a:r>
              <a:rPr lang="en-US" sz="2000" dirty="0">
                <a:solidFill>
                  <a:srgbClr val="FF0000"/>
                </a:solidFill>
                <a:latin typeface="+mj-lt"/>
              </a:rPr>
              <a:t>Methodology and sample production</a:t>
            </a:r>
          </a:p>
          <a:p>
            <a:pPr marL="457200" indent="-457200">
              <a:lnSpc>
                <a:spcPct val="200000"/>
              </a:lnSpc>
              <a:buFont typeface="+mj-lt"/>
              <a:buAutoNum type="arabicPeriod"/>
            </a:pPr>
            <a:r>
              <a:rPr lang="de-AT" sz="2000" dirty="0">
                <a:solidFill>
                  <a:srgbClr val="FF0000"/>
                </a:solidFill>
                <a:latin typeface="+mj-lt"/>
              </a:rPr>
              <a:t>Investigation </a:t>
            </a:r>
            <a:r>
              <a:rPr lang="en-US" sz="2000" dirty="0">
                <a:solidFill>
                  <a:srgbClr val="FF0000"/>
                </a:solidFill>
                <a:latin typeface="+mj-lt"/>
              </a:rPr>
              <a:t>of retarding pressures (solute drag, pinning) in Fe-X systems</a:t>
            </a:r>
          </a:p>
          <a:p>
            <a:pPr marL="457200" indent="-457200">
              <a:lnSpc>
                <a:spcPct val="200000"/>
              </a:lnSpc>
              <a:buFont typeface="+mj-lt"/>
              <a:buAutoNum type="arabicPeriod"/>
            </a:pPr>
            <a:r>
              <a:rPr lang="en-US" sz="2000" dirty="0">
                <a:solidFill>
                  <a:srgbClr val="FF0000"/>
                </a:solidFill>
                <a:latin typeface="+mj-lt"/>
              </a:rPr>
              <a:t>Conclusion</a:t>
            </a:r>
          </a:p>
          <a:p>
            <a:pPr marL="457200" indent="-457200">
              <a:lnSpc>
                <a:spcPct val="200000"/>
              </a:lnSpc>
              <a:buFont typeface="+mj-lt"/>
              <a:buAutoNum type="arabicPeriod"/>
            </a:pPr>
            <a:endParaRPr lang="en-US" sz="2000" dirty="0">
              <a:latin typeface="+mj-lt"/>
            </a:endParaRPr>
          </a:p>
          <a:p>
            <a:pPr marL="342900" marR="0" lvl="1" indent="0" algn="l" defTabSz="914400" rtl="0" eaLnBrk="1" fontAlgn="base" latinLnBrk="0" hangingPunct="1">
              <a:spcBef>
                <a:spcPct val="20000"/>
              </a:spcBef>
              <a:spcAft>
                <a:spcPct val="0"/>
              </a:spcAft>
              <a:buClr>
                <a:srgbClr val="00737E"/>
              </a:buClr>
              <a:buSzPct val="50000"/>
              <a:buNone/>
              <a:tabLst/>
              <a:defRPr/>
            </a:pPr>
            <a:endParaRPr lang="en-US" sz="1600" dirty="0">
              <a:solidFill>
                <a:srgbClr val="000000"/>
              </a:solidFill>
              <a:latin typeface="Arial"/>
            </a:endParaRPr>
          </a:p>
        </p:txBody>
      </p:sp>
    </p:spTree>
    <p:extLst>
      <p:ext uri="{BB962C8B-B14F-4D97-AF65-F5344CB8AC3E}">
        <p14:creationId xmlns:p14="http://schemas.microsoft.com/office/powerpoint/2010/main" val="7546548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97EA12D2-8024-7346-84EF-E282585AE000}"/>
              </a:ext>
            </a:extLst>
          </p:cNvPr>
          <p:cNvSpPr>
            <a:spLocks noGrp="1"/>
          </p:cNvSpPr>
          <p:nvPr>
            <p:ph type="ftr" sz="quarter" idx="10"/>
          </p:nvPr>
        </p:nvSpPr>
        <p:spPr>
          <a:xfrm>
            <a:off x="74712" y="6597352"/>
            <a:ext cx="12042576" cy="260350"/>
          </a:xfrm>
        </p:spPr>
        <p:txBody>
          <a:bodyPr/>
          <a:lstStyle/>
          <a:p>
            <a:pPr>
              <a:tabLst>
                <a:tab pos="346075" algn="l"/>
                <a:tab pos="5954713" algn="ctr"/>
                <a:tab pos="11814175" algn="r"/>
              </a:tabLst>
            </a:pPr>
            <a:r>
              <a:rPr lang="de-DE" altLang="de-DE" dirty="0"/>
              <a:t>	</a:t>
            </a:r>
            <a:r>
              <a:rPr lang="de-AT" sz="900" dirty="0">
                <a:solidFill>
                  <a:srgbClr val="000000"/>
                </a:solidFill>
                <a:latin typeface="Arial" panose="020B0604020202020204" pitchFamily="34" charset="0"/>
              </a:rPr>
              <a:t>57. Metallographie Tagung</a:t>
            </a:r>
            <a:r>
              <a:rPr lang="de-AT" dirty="0">
                <a:solidFill>
                  <a:srgbClr val="000000"/>
                </a:solidFill>
              </a:rPr>
              <a:t>	MUL-ESM</a:t>
            </a:r>
            <a:r>
              <a:rPr lang="de-DE" altLang="de-DE" dirty="0"/>
              <a:t>	  </a:t>
            </a:r>
            <a:fld id="{55741CB4-9832-CA46-BCB8-8927D8D507FC}" type="slidenum">
              <a:rPr lang="de-DE" altLang="de-DE" smtClean="0"/>
              <a:pPr>
                <a:tabLst>
                  <a:tab pos="346075" algn="l"/>
                  <a:tab pos="5954713" algn="ctr"/>
                  <a:tab pos="11814175" algn="r"/>
                </a:tabLst>
              </a:pPr>
              <a:t>21</a:t>
            </a:fld>
            <a:endParaRPr lang="de-DE" altLang="de-DE" dirty="0"/>
          </a:p>
        </p:txBody>
      </p:sp>
      <p:sp>
        <p:nvSpPr>
          <p:cNvPr id="4" name="Textplatzhalter 8">
            <a:extLst>
              <a:ext uri="{FF2B5EF4-FFF2-40B4-BE49-F238E27FC236}">
                <a16:creationId xmlns:a16="http://schemas.microsoft.com/office/drawing/2014/main" id="{882B0FA6-81A6-4F8A-AA20-547844226CD9}"/>
              </a:ext>
            </a:extLst>
          </p:cNvPr>
          <p:cNvSpPr>
            <a:spLocks noGrp="1"/>
          </p:cNvSpPr>
          <p:nvPr>
            <p:ph type="body" sz="quarter" idx="11"/>
          </p:nvPr>
        </p:nvSpPr>
        <p:spPr>
          <a:xfrm>
            <a:off x="247507" y="188912"/>
            <a:ext cx="10753003" cy="287337"/>
          </a:xfrm>
        </p:spPr>
        <p:txBody>
          <a:bodyPr/>
          <a:lstStyle/>
          <a:p>
            <a:r>
              <a:rPr lang="en-US" dirty="0"/>
              <a:t>Conclusion</a:t>
            </a:r>
          </a:p>
          <a:p>
            <a:endParaRPr lang="en-US" dirty="0"/>
          </a:p>
        </p:txBody>
      </p:sp>
      <p:sp>
        <p:nvSpPr>
          <p:cNvPr id="2" name="Textfeld 1">
            <a:extLst>
              <a:ext uri="{FF2B5EF4-FFF2-40B4-BE49-F238E27FC236}">
                <a16:creationId xmlns:a16="http://schemas.microsoft.com/office/drawing/2014/main" id="{E3D2F7F4-A11F-5968-F577-1D3791564880}"/>
              </a:ext>
            </a:extLst>
          </p:cNvPr>
          <p:cNvSpPr txBox="1"/>
          <p:nvPr/>
        </p:nvSpPr>
        <p:spPr bwMode="auto">
          <a:xfrm>
            <a:off x="180000" y="720000"/>
            <a:ext cx="11686880" cy="4361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p>
            <a:pPr marL="257175" indent="-257175">
              <a:lnSpc>
                <a:spcPct val="200000"/>
              </a:lnSpc>
              <a:spcBef>
                <a:spcPct val="20000"/>
              </a:spcBef>
              <a:buClr>
                <a:srgbClr val="00737E"/>
              </a:buClr>
              <a:buFont typeface="Wingdings 2" pitchFamily="2" charset="2"/>
              <a:buChar char="®"/>
            </a:pPr>
            <a:r>
              <a:rPr lang="en-US" b="1" kern="0" dirty="0">
                <a:latin typeface="+mj-lt"/>
                <a:ea typeface="ＭＳ Ｐゴシック" charset="0"/>
              </a:rPr>
              <a:t>Conclusion:</a:t>
            </a:r>
          </a:p>
          <a:p>
            <a:pPr marL="557213" lvl="1" indent="-214313" algn="just">
              <a:lnSpc>
                <a:spcPct val="200000"/>
              </a:lnSpc>
              <a:spcBef>
                <a:spcPct val="20000"/>
              </a:spcBef>
              <a:buClr>
                <a:srgbClr val="00737E"/>
              </a:buClr>
              <a:buSzPct val="100000"/>
              <a:buFont typeface="Wingdings" panose="05000000000000000000" pitchFamily="2" charset="2"/>
              <a:buChar char="Ø"/>
            </a:pPr>
            <a:r>
              <a:rPr lang="en-US" sz="1600" dirty="0">
                <a:latin typeface="+mj-lt"/>
              </a:rPr>
              <a:t>HT-LSCM valid fast method for quantitative grain size and growth evaluation</a:t>
            </a:r>
          </a:p>
          <a:p>
            <a:pPr marL="557213" lvl="1" indent="-214313" algn="just">
              <a:lnSpc>
                <a:spcPct val="200000"/>
              </a:lnSpc>
              <a:spcBef>
                <a:spcPct val="20000"/>
              </a:spcBef>
              <a:buClr>
                <a:srgbClr val="00737E"/>
              </a:buClr>
              <a:buSzPct val="100000"/>
              <a:buFont typeface="Wingdings" panose="05000000000000000000" pitchFamily="2" charset="2"/>
              <a:buChar char="Ø"/>
            </a:pPr>
            <a:r>
              <a:rPr lang="en-US" sz="1600" dirty="0">
                <a:latin typeface="+mj-lt"/>
              </a:rPr>
              <a:t>Coupled with digital microscopy to ensure validation of HT-LSCM data </a:t>
            </a:r>
          </a:p>
          <a:p>
            <a:pPr marL="557213" lvl="1" indent="-214313" algn="just">
              <a:lnSpc>
                <a:spcPct val="200000"/>
              </a:lnSpc>
              <a:spcBef>
                <a:spcPct val="20000"/>
              </a:spcBef>
              <a:buClr>
                <a:srgbClr val="00737E"/>
              </a:buClr>
              <a:buSzPct val="100000"/>
              <a:buFont typeface="Wingdings" panose="05000000000000000000" pitchFamily="2" charset="2"/>
              <a:buChar char="Ø"/>
            </a:pPr>
            <a:r>
              <a:rPr lang="en-US" sz="1600" dirty="0">
                <a:latin typeface="+mj-lt"/>
              </a:rPr>
              <a:t>Production of case specific as-cast alloys for more variety in experimental matrix</a:t>
            </a:r>
          </a:p>
          <a:p>
            <a:pPr marL="557213" lvl="1" indent="-214313" algn="just">
              <a:lnSpc>
                <a:spcPct val="200000"/>
              </a:lnSpc>
              <a:spcBef>
                <a:spcPct val="20000"/>
              </a:spcBef>
              <a:buClr>
                <a:srgbClr val="00737E"/>
              </a:buClr>
              <a:buSzPct val="100000"/>
              <a:buFont typeface="Wingdings" panose="05000000000000000000" pitchFamily="2" charset="2"/>
              <a:buChar char="Ø"/>
            </a:pPr>
            <a:r>
              <a:rPr lang="en-US" sz="1600" dirty="0">
                <a:latin typeface="+mj-lt"/>
              </a:rPr>
              <a:t>Evidence of solute drag effect by phosphorus in </a:t>
            </a:r>
            <a:r>
              <a:rPr lang="el-GR" sz="1600" dirty="0">
                <a:latin typeface="+mj-lt"/>
              </a:rPr>
              <a:t>γ</a:t>
            </a:r>
            <a:r>
              <a:rPr lang="en-US" sz="1600" dirty="0">
                <a:latin typeface="+mj-lt"/>
              </a:rPr>
              <a:t>-Fe by comparison of grain growth with high purity iron</a:t>
            </a:r>
          </a:p>
          <a:p>
            <a:pPr marL="557213" lvl="1" indent="-214313" algn="just">
              <a:lnSpc>
                <a:spcPct val="200000"/>
              </a:lnSpc>
              <a:spcBef>
                <a:spcPct val="20000"/>
              </a:spcBef>
              <a:buClr>
                <a:srgbClr val="00737E"/>
              </a:buClr>
              <a:buSzPct val="100000"/>
              <a:buFont typeface="Wingdings" panose="05000000000000000000" pitchFamily="2" charset="2"/>
              <a:buChar char="Ø"/>
            </a:pPr>
            <a:r>
              <a:rPr lang="en-US" sz="1600" b="0" dirty="0">
                <a:latin typeface="+mj-lt"/>
              </a:rPr>
              <a:t>Change in P grain boundary occupation by addition of carbon, e</a:t>
            </a:r>
            <a:r>
              <a:rPr lang="en-US" sz="1600" dirty="0">
                <a:latin typeface="+mj-lt"/>
              </a:rPr>
              <a:t>vidence of co-segregation of C and P to the </a:t>
            </a:r>
            <a:r>
              <a:rPr lang="el-GR" sz="1600" dirty="0">
                <a:latin typeface="+mj-lt"/>
              </a:rPr>
              <a:t>γ</a:t>
            </a:r>
            <a:r>
              <a:rPr lang="en-US" sz="1600" dirty="0">
                <a:latin typeface="+mj-lt"/>
              </a:rPr>
              <a:t>-Fe GB</a:t>
            </a:r>
          </a:p>
          <a:p>
            <a:pPr marL="557213" lvl="1" indent="-214313" algn="just">
              <a:lnSpc>
                <a:spcPct val="200000"/>
              </a:lnSpc>
              <a:spcBef>
                <a:spcPct val="20000"/>
              </a:spcBef>
              <a:buClr>
                <a:srgbClr val="00737E"/>
              </a:buClr>
              <a:buSzPct val="100000"/>
              <a:buFont typeface="Wingdings" panose="05000000000000000000" pitchFamily="2" charset="2"/>
              <a:buChar char="Ø"/>
            </a:pPr>
            <a:r>
              <a:rPr lang="en-US" sz="1600" dirty="0">
                <a:latin typeface="+mj-lt"/>
              </a:rPr>
              <a:t>Carbon reduces the GB occupation of phosphorus. Consequence is enhanced grain growth in presence of C</a:t>
            </a:r>
          </a:p>
          <a:p>
            <a:pPr marL="557213" lvl="1" indent="-214313" algn="just">
              <a:lnSpc>
                <a:spcPct val="200000"/>
              </a:lnSpc>
              <a:spcBef>
                <a:spcPct val="20000"/>
              </a:spcBef>
              <a:buClr>
                <a:srgbClr val="00737E"/>
              </a:buClr>
              <a:buSzPct val="100000"/>
              <a:buFont typeface="Wingdings" panose="05000000000000000000" pitchFamily="2" charset="2"/>
              <a:buChar char="Ø"/>
            </a:pPr>
            <a:r>
              <a:rPr lang="en-US" sz="1600" dirty="0">
                <a:latin typeface="+mj-lt"/>
              </a:rPr>
              <a:t>The selection of temperature plays a major role in the impact of the solute drag effect</a:t>
            </a:r>
            <a:endParaRPr lang="en-US" sz="1600" dirty="0">
              <a:latin typeface="+mn-lt"/>
              <a:ea typeface="ＭＳ Ｐゴシック" charset="0"/>
            </a:endParaRPr>
          </a:p>
        </p:txBody>
      </p:sp>
      <p:sp>
        <p:nvSpPr>
          <p:cNvPr id="5" name="Geschweifte Klammer rechts 4">
            <a:extLst>
              <a:ext uri="{FF2B5EF4-FFF2-40B4-BE49-F238E27FC236}">
                <a16:creationId xmlns:a16="http://schemas.microsoft.com/office/drawing/2014/main" id="{96295DA9-FA17-1CD0-C600-E076FF29333A}"/>
              </a:ext>
            </a:extLst>
          </p:cNvPr>
          <p:cNvSpPr/>
          <p:nvPr/>
        </p:nvSpPr>
        <p:spPr>
          <a:xfrm>
            <a:off x="8432800" y="1542473"/>
            <a:ext cx="406400" cy="1283854"/>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AT">
              <a:ln>
                <a:solidFill>
                  <a:sysClr val="windowText" lastClr="000000"/>
                </a:solidFill>
              </a:ln>
            </a:endParaRPr>
          </a:p>
        </p:txBody>
      </p:sp>
      <p:sp>
        <p:nvSpPr>
          <p:cNvPr id="6" name="Textfeld 5">
            <a:extLst>
              <a:ext uri="{FF2B5EF4-FFF2-40B4-BE49-F238E27FC236}">
                <a16:creationId xmlns:a16="http://schemas.microsoft.com/office/drawing/2014/main" id="{E3FA7B35-1B5F-E259-3050-0BE8DDD809D4}"/>
              </a:ext>
            </a:extLst>
          </p:cNvPr>
          <p:cNvSpPr txBox="1"/>
          <p:nvPr/>
        </p:nvSpPr>
        <p:spPr bwMode="auto">
          <a:xfrm>
            <a:off x="8839200" y="1656520"/>
            <a:ext cx="317280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200000"/>
              </a:lnSpc>
              <a:spcBef>
                <a:spcPct val="20000"/>
              </a:spcBef>
              <a:buClr>
                <a:srgbClr val="00737E"/>
              </a:buClr>
            </a:pPr>
            <a:r>
              <a:rPr lang="de-DE" b="1" kern="0" dirty="0" err="1">
                <a:latin typeface="+mj-lt"/>
                <a:ea typeface="ＭＳ Ｐゴシック" charset="0"/>
              </a:rPr>
              <a:t>Economic</a:t>
            </a:r>
            <a:r>
              <a:rPr lang="de-DE" b="1" kern="0" dirty="0">
                <a:latin typeface="+mj-lt"/>
                <a:ea typeface="ＭＳ Ｐゴシック" charset="0"/>
              </a:rPr>
              <a:t> and flexible </a:t>
            </a:r>
          </a:p>
          <a:p>
            <a:pPr algn="ctr">
              <a:spcBef>
                <a:spcPct val="20000"/>
              </a:spcBef>
              <a:buClr>
                <a:srgbClr val="00737E"/>
              </a:buClr>
            </a:pPr>
            <a:r>
              <a:rPr lang="de-DE" b="1" kern="0" dirty="0" err="1">
                <a:latin typeface="+mj-lt"/>
                <a:ea typeface="ＭＳ Ｐゴシック" charset="0"/>
              </a:rPr>
              <a:t>method</a:t>
            </a:r>
            <a:r>
              <a:rPr lang="de-DE" b="1" kern="0" dirty="0">
                <a:latin typeface="+mj-lt"/>
                <a:ea typeface="ＭＳ Ｐゴシック" charset="0"/>
              </a:rPr>
              <a:t>!</a:t>
            </a:r>
            <a:endParaRPr lang="en-US" sz="1600" dirty="0">
              <a:latin typeface="+mn-lt"/>
              <a:ea typeface="ＭＳ Ｐゴシック" charset="0"/>
            </a:endParaRPr>
          </a:p>
        </p:txBody>
      </p:sp>
    </p:spTree>
    <p:extLst>
      <p:ext uri="{BB962C8B-B14F-4D97-AF65-F5344CB8AC3E}">
        <p14:creationId xmlns:p14="http://schemas.microsoft.com/office/powerpoint/2010/main" val="12510569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193798"/>
            <a:ext cx="12192000" cy="267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feld 18"/>
          <p:cNvSpPr txBox="1"/>
          <p:nvPr/>
        </p:nvSpPr>
        <p:spPr>
          <a:xfrm>
            <a:off x="194471" y="1026718"/>
            <a:ext cx="11806125" cy="2246769"/>
          </a:xfrm>
          <a:prstGeom prst="rect">
            <a:avLst/>
          </a:prstGeom>
          <a:noFill/>
        </p:spPr>
        <p:txBody>
          <a:bodyPr wrap="square" rtlCol="0">
            <a:spAutoFit/>
          </a:bodyPr>
          <a:lstStyle/>
          <a:p>
            <a:pPr algn="ctr"/>
            <a:r>
              <a:rPr lang="en-US" sz="2800" b="1" dirty="0">
                <a:solidFill>
                  <a:srgbClr val="00727D"/>
                </a:solidFill>
                <a:latin typeface="+mj-lt"/>
                <a:cs typeface="Arial" panose="020B0604020202020204" pitchFamily="34" charset="0"/>
              </a:rPr>
              <a:t>57. </a:t>
            </a:r>
            <a:r>
              <a:rPr lang="en-US" sz="2800" b="1" dirty="0" err="1">
                <a:solidFill>
                  <a:srgbClr val="00727D"/>
                </a:solidFill>
                <a:latin typeface="+mj-lt"/>
                <a:cs typeface="Arial" panose="020B0604020202020204" pitchFamily="34" charset="0"/>
              </a:rPr>
              <a:t>Metallographie</a:t>
            </a:r>
            <a:r>
              <a:rPr lang="en-US" sz="2800" b="1" dirty="0">
                <a:solidFill>
                  <a:srgbClr val="00727D"/>
                </a:solidFill>
                <a:latin typeface="+mj-lt"/>
                <a:cs typeface="Arial" panose="020B0604020202020204" pitchFamily="34" charset="0"/>
              </a:rPr>
              <a:t> </a:t>
            </a:r>
            <a:r>
              <a:rPr lang="en-US" sz="2800" b="1" dirty="0" err="1">
                <a:solidFill>
                  <a:srgbClr val="00727D"/>
                </a:solidFill>
                <a:latin typeface="+mj-lt"/>
                <a:cs typeface="Arial" panose="020B0604020202020204" pitchFamily="34" charset="0"/>
              </a:rPr>
              <a:t>Tagung</a:t>
            </a:r>
            <a:r>
              <a:rPr lang="en-US" sz="2800" b="1" dirty="0">
                <a:solidFill>
                  <a:srgbClr val="00727D"/>
                </a:solidFill>
                <a:latin typeface="+mj-lt"/>
                <a:cs typeface="Arial" panose="020B0604020202020204" pitchFamily="34" charset="0"/>
              </a:rPr>
              <a:t> 2023</a:t>
            </a:r>
          </a:p>
          <a:p>
            <a:pPr algn="ctr"/>
            <a:endParaRPr lang="en-US" sz="1600" b="1" dirty="0">
              <a:solidFill>
                <a:srgbClr val="353534"/>
              </a:solidFill>
              <a:latin typeface="+mj-lt"/>
              <a:cs typeface="Arial" panose="020B0604020202020204" pitchFamily="34" charset="0"/>
            </a:endParaRPr>
          </a:p>
          <a:p>
            <a:pPr algn="ctr"/>
            <a:r>
              <a:rPr lang="en-US" sz="3200" b="1" i="0" dirty="0">
                <a:solidFill>
                  <a:srgbClr val="CB6D04"/>
                </a:solidFill>
                <a:effectLst/>
                <a:latin typeface="+mj-lt"/>
              </a:rPr>
              <a:t>Austenite grain growth observation by HT-LSCM for parametrization of solute drag effect and pinning forces in Fe-X-systems</a:t>
            </a:r>
          </a:p>
        </p:txBody>
      </p:sp>
      <p:sp>
        <p:nvSpPr>
          <p:cNvPr id="58" name="Rectangle 57"/>
          <p:cNvSpPr/>
          <p:nvPr/>
        </p:nvSpPr>
        <p:spPr>
          <a:xfrm>
            <a:off x="0" y="3834933"/>
            <a:ext cx="12192000" cy="338554"/>
          </a:xfrm>
          <a:prstGeom prst="rect">
            <a:avLst/>
          </a:prstGeom>
        </p:spPr>
        <p:txBody>
          <a:bodyPr wrap="square">
            <a:spAutoFit/>
          </a:bodyPr>
          <a:lstStyle/>
          <a:p>
            <a:pPr lvl="0"/>
            <a:r>
              <a:rPr lang="de-AT" sz="1600" b="1" dirty="0">
                <a:solidFill>
                  <a:srgbClr val="353534"/>
                </a:solidFill>
                <a:latin typeface="Arial" panose="020B0604020202020204" pitchFamily="34" charset="0"/>
                <a:cs typeface="Arial" panose="020B0604020202020204" pitchFamily="34" charset="0"/>
              </a:rPr>
              <a:t>Leoben, Sept. </a:t>
            </a:r>
            <a:r>
              <a:rPr lang="de-AT" sz="1600" b="1" dirty="0">
                <a:solidFill>
                  <a:srgbClr val="353534"/>
                </a:solidFill>
                <a:cs typeface="Arial" panose="020B0604020202020204" pitchFamily="34" charset="0"/>
              </a:rPr>
              <a:t>13-15th, </a:t>
            </a:r>
            <a:r>
              <a:rPr lang="de-AT" sz="1600" b="1" dirty="0">
                <a:solidFill>
                  <a:srgbClr val="353534"/>
                </a:solidFill>
                <a:latin typeface="Arial" panose="020B0604020202020204" pitchFamily="34" charset="0"/>
                <a:cs typeface="Arial" panose="020B0604020202020204" pitchFamily="34" charset="0"/>
              </a:rPr>
              <a:t>2023			</a:t>
            </a:r>
            <a:r>
              <a:rPr lang="de-AT" sz="1600" b="1" dirty="0">
                <a:solidFill>
                  <a:srgbClr val="353534"/>
                </a:solidFill>
                <a:cs typeface="Arial" panose="020B0604020202020204" pitchFamily="34" charset="0"/>
              </a:rPr>
              <a:t>	              </a:t>
            </a:r>
            <a:r>
              <a:rPr lang="de-AT" sz="1600" b="1" dirty="0">
                <a:solidFill>
                  <a:srgbClr val="353534"/>
                </a:solidFill>
                <a:latin typeface="Arial" panose="020B0604020202020204" pitchFamily="34" charset="0"/>
                <a:cs typeface="Arial" panose="020B0604020202020204" pitchFamily="34" charset="0"/>
              </a:rPr>
              <a:t>Maximilian Kern, Michael Bernhard and Christian Bernhard</a:t>
            </a: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350" y="4418197"/>
            <a:ext cx="2967664" cy="2227726"/>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91918" y="4418197"/>
            <a:ext cx="3601713" cy="2227726"/>
          </a:xfrm>
          <a:prstGeom prst="rect">
            <a:avLst/>
          </a:prstGeom>
          <a:noFill/>
          <a:ln>
            <a:noFill/>
          </a:ln>
        </p:spPr>
      </p:pic>
      <p:pic>
        <p:nvPicPr>
          <p:cNvPr id="30" name="Bild 7" descr="logo_fm_english_2c.png"/>
          <p:cNvPicPr>
            <a:picLocks noChangeAspect="1"/>
          </p:cNvPicPr>
          <p:nvPr/>
        </p:nvPicPr>
        <p:blipFill rotWithShape="1">
          <a:blip r:embed="rId6" cstate="print">
            <a:lum bright="70000" contrast="-70000"/>
            <a:extLst>
              <a:ext uri="{BEBA8EAE-BF5A-486C-A8C5-ECC9F3942E4B}">
                <a14:imgProps xmlns:a14="http://schemas.microsoft.com/office/drawing/2010/main">
                  <a14:imgLayer r:embed="rId7">
                    <a14:imgEffect>
                      <a14:sharpenSoften amount="-40000"/>
                    </a14:imgEffect>
                    <a14:imgEffect>
                      <a14:brightnessContrast bright="43000"/>
                    </a14:imgEffect>
                  </a14:imgLayer>
                </a14:imgProps>
              </a:ext>
            </a:extLst>
          </a:blip>
          <a:srcRect r="69408"/>
          <a:stretch/>
        </p:blipFill>
        <p:spPr bwMode="auto">
          <a:xfrm>
            <a:off x="6593407" y="5781677"/>
            <a:ext cx="900224" cy="800564"/>
          </a:xfrm>
          <a:prstGeom prst="rect">
            <a:avLst/>
          </a:prstGeom>
          <a:solidFill>
            <a:schemeClr val="bg1">
              <a:alpha val="0"/>
            </a:schemeClr>
          </a:solidFill>
          <a:ln w="9525">
            <a:noFill/>
            <a:miter lim="800000"/>
            <a:headEnd/>
            <a:tailEnd/>
          </a:ln>
        </p:spPr>
      </p:pic>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21915" y="4418197"/>
            <a:ext cx="4031126" cy="2227726"/>
          </a:xfrm>
          <a:prstGeom prst="rect">
            <a:avLst/>
          </a:prstGeom>
        </p:spPr>
      </p:pic>
      <p:pic>
        <p:nvPicPr>
          <p:cNvPr id="4" name="Grafik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70325" y="87534"/>
            <a:ext cx="2294688" cy="540000"/>
          </a:xfrm>
          <a:prstGeom prst="rect">
            <a:avLst/>
          </a:prstGeom>
        </p:spPr>
      </p:pic>
      <p:pic>
        <p:nvPicPr>
          <p:cNvPr id="7" name="Grafik 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050048" y="87534"/>
            <a:ext cx="2023945" cy="540000"/>
          </a:xfrm>
          <a:prstGeom prst="rect">
            <a:avLst/>
          </a:prstGeom>
        </p:spPr>
      </p:pic>
      <p:pic>
        <p:nvPicPr>
          <p:cNvPr id="3" name="Picture 10" descr="Komet_5">
            <a:extLst>
              <a:ext uri="{FF2B5EF4-FFF2-40B4-BE49-F238E27FC236}">
                <a16:creationId xmlns:a16="http://schemas.microsoft.com/office/drawing/2014/main" id="{CD6FD2E7-FFDA-9832-A03F-C0AF0B6B6BE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08965" y="87534"/>
            <a:ext cx="1096832"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nhaltsplatzhalter 6" descr="mcl_logo_ohnetext_v.jpg">
            <a:extLst>
              <a:ext uri="{FF2B5EF4-FFF2-40B4-BE49-F238E27FC236}">
                <a16:creationId xmlns:a16="http://schemas.microsoft.com/office/drawing/2014/main" id="{E4507321-E04E-9E13-DD37-54DB308B8A32}"/>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143132" y="92767"/>
            <a:ext cx="1279270" cy="539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Neuer Markenauftritt der voestalpine - voestalpine">
            <a:extLst>
              <a:ext uri="{FF2B5EF4-FFF2-40B4-BE49-F238E27FC236}">
                <a16:creationId xmlns:a16="http://schemas.microsoft.com/office/drawing/2014/main" id="{5CABDAF7-08FA-EFAD-2E5A-802AE76E1221}"/>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5294" t="32323" r="4312" b="33853"/>
          <a:stretch/>
        </p:blipFill>
        <p:spPr bwMode="auto">
          <a:xfrm>
            <a:off x="10015033" y="87534"/>
            <a:ext cx="2167731" cy="540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34D7AC92-0A4F-9D5E-212C-EF4326C94FA8}"/>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831054" y="87534"/>
            <a:ext cx="2134981" cy="5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9365409"/>
      </p:ext>
    </p:extLst>
  </p:cSld>
  <p:clrMapOvr>
    <a:masterClrMapping/>
  </p:clrMapOvr>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vert="horz" wrap="square" lIns="0" tIns="45720" rIns="91440" bIns="45720" numCol="1" anchor="ctr" anchorCtr="0" compatLnSpc="1">
        <a:prstTxWarp prst="textNoShape">
          <a:avLst/>
        </a:prstTxWarp>
      </a:bodyPr>
      <a:lstStyle>
        <a:defPPr algn="l">
          <a:defRPr kern="0" dirty="0"/>
        </a:defPPr>
      </a:lstStyle>
    </a:txDef>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_de_neu_LQ2" id="{87E4E06D-2738-EE4F-A284-913AB99AEF9D}" vid="{BC2B23FF-2E7D-4347-A988-3ECBC2373B1B}"/>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8075F8313D63B34EBC956CB0E2EF28B3" ma:contentTypeVersion="10" ma:contentTypeDescription="Ein neues Dokument erstellen." ma:contentTypeScope="" ma:versionID="d964a15740cd8327c02321e0cd05c86e">
  <xsd:schema xmlns:xsd="http://www.w3.org/2001/XMLSchema" xmlns:xs="http://www.w3.org/2001/XMLSchema" xmlns:p="http://schemas.microsoft.com/office/2006/metadata/properties" xmlns:ns3="15ebf5a2-0e2d-4121-a482-0ea177087731" targetNamespace="http://schemas.microsoft.com/office/2006/metadata/properties" ma:root="true" ma:fieldsID="e32d0ad93ee941bf03a3f3a85698c69e" ns3:_="">
    <xsd:import namespace="15ebf5a2-0e2d-4121-a482-0ea177087731"/>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GenerationTime" minOccurs="0"/>
                <xsd:element ref="ns3:MediaServiceEventHashCode"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5ebf5a2-0e2d-4121-a482-0ea17708773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DC1B8E8-945F-4BC9-8951-644B73BD53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5ebf5a2-0e2d-4121-a482-0ea1770877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853FCB3-C190-4EE7-BED9-5D242CCE3741}">
  <ds:schemaRefs>
    <ds:schemaRef ds:uri="http://purl.org/dc/elements/1.1/"/>
    <ds:schemaRef ds:uri="http://purl.org/dc/terms/"/>
    <ds:schemaRef ds:uri="15ebf5a2-0e2d-4121-a482-0ea177087731"/>
    <ds:schemaRef ds:uri="http://purl.org/dc/dcmitype/"/>
    <ds:schemaRef ds:uri="http://www.w3.org/XML/1998/namespace"/>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F8E3E5AB-A304-45A3-8EA5-2C80C1B1CA8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Standarddesign</Template>
  <TotalTime>0</TotalTime>
  <Words>1893</Words>
  <Application>Microsoft Office PowerPoint</Application>
  <PresentationFormat>Breitbild</PresentationFormat>
  <Paragraphs>284</Paragraphs>
  <Slides>22</Slides>
  <Notes>6</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22</vt:i4>
      </vt:variant>
    </vt:vector>
  </HeadingPairs>
  <TitlesOfParts>
    <vt:vector size="28" baseType="lpstr">
      <vt:lpstr>Arial</vt:lpstr>
      <vt:lpstr>Calibri</vt:lpstr>
      <vt:lpstr>Cambria Math</vt:lpstr>
      <vt:lpstr>Wingdings</vt:lpstr>
      <vt:lpstr>Wingdings 2</vt:lpstr>
      <vt:lpstr>Standarddesign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Eine Vorlage der Vorlage</dc:title>
  <dc:creator>Ziad Babilli</dc:creator>
  <cp:lastModifiedBy>Maximilian Kern</cp:lastModifiedBy>
  <cp:revision>415</cp:revision>
  <dcterms:created xsi:type="dcterms:W3CDTF">2021-05-21T11:25:27Z</dcterms:created>
  <dcterms:modified xsi:type="dcterms:W3CDTF">2023-09-14T08:24:25Z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0x0101008075F8313D63B34EBC956CB0E2EF28B3</vt:lpwstr>
  </property>
</Properties>
</file>